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3" d="100"/>
          <a:sy n="73" d="100"/>
        </p:scale>
        <p:origin x="-582"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C56439D-E99E-427C-8CA2-AC1C9D30D0F4}"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4034252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xmlns="" val="4101635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307304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xmlns="" val="2388312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xmlns="" val="147811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xmlns="" val="3000152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xmlns="" val="49239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xmlns="" val="237286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094906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xmlns="" val="4000700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97073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C56439D-E99E-427C-8CA2-AC1C9D30D0F4}" type="datetimeFigureOut">
              <a:rPr lang="en-GB" smtClean="0"/>
              <a:pPr/>
              <a:t>27/11/2017</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EC08830-B72D-4F66-AE91-73FC88775813}" type="slidenum">
              <a:rPr lang="en-GB" smtClean="0"/>
              <a:pPr/>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2643121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ov.wales/topics/educationandskills/allsectorpolicies/europeanandinternational/sustainabledevelop/?lang=en" TargetMode="External"/><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181479/DFE-RR029.pdf" TargetMode="External"/><Relationship Id="rId2" Type="http://schemas.openxmlformats.org/officeDocument/2006/relationships/hyperlink" Target="http://news.bbc.co.uk/1/hi/8399749.stm" TargetMode="External"/><Relationship Id="rId1" Type="http://schemas.openxmlformats.org/officeDocument/2006/relationships/slideLayout" Target="../slideLayouts/slideLayout2.xml"/><Relationship Id="rId6" Type="http://schemas.openxmlformats.org/officeDocument/2006/relationships/hyperlink" Target="http://cpag.org.uk/content/impact-poverty" TargetMode="External"/><Relationship Id="rId5" Type="http://schemas.openxmlformats.org/officeDocument/2006/relationships/hyperlink" Target="https://socialcare.wales/cms_assets/file-uploads/List-of-required-qualifications-to-work-within-early-years" TargetMode="External"/><Relationship Id="rId4" Type="http://schemas.openxmlformats.org/officeDocument/2006/relationships/hyperlink" Target="http://cssiw.org.uk/?lang=en"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www.forestschoolwales.org.uk/ysgol-goedwigforest-school/early-years-primary/" TargetMode="External"/><Relationship Id="rId3" Type="http://schemas.openxmlformats.org/officeDocument/2006/relationships/hyperlink" Target="file:///C:\Users\Invate\Downloads\ecological%20suatinability%20leitercy%20and%20early%20childhood%202012.pdf" TargetMode="External"/><Relationship Id="rId7" Type="http://schemas.openxmlformats.org/officeDocument/2006/relationships/hyperlink" Target="http://www.forestschoolwales.org.uk/ysgol-goedwigforest-school/what-happens-in-a-session/environmental-awareness/" TargetMode="External"/><Relationship Id="rId12" Type="http://schemas.openxmlformats.org/officeDocument/2006/relationships/hyperlink" Target="http://www.forestschoolwales.org.uk/ysgol-goedwigforest-school/what-happens-in-a-session/emotional-intelligence/" TargetMode="External"/><Relationship Id="rId2" Type="http://schemas.openxmlformats.org/officeDocument/2006/relationships/hyperlink" Target="http://www.downtoearthproject.org.uk/learning-and-well-being/" TargetMode="External"/><Relationship Id="rId1" Type="http://schemas.openxmlformats.org/officeDocument/2006/relationships/slideLayout" Target="../slideLayouts/slideLayout2.xml"/><Relationship Id="rId6" Type="http://schemas.openxmlformats.org/officeDocument/2006/relationships/hyperlink" Target="http://www.forestschoolwales.org.uk/ysgol-goedwigforest-school/benefits-of-forest-school/" TargetMode="External"/><Relationship Id="rId11" Type="http://schemas.openxmlformats.org/officeDocument/2006/relationships/hyperlink" Target="http://www.forestschoolwales.org.uk/aelodaeth-membership/membership-faqs/" TargetMode="External"/><Relationship Id="rId5" Type="http://schemas.openxmlformats.org/officeDocument/2006/relationships/hyperlink" Target="http://www.forestschoolassociation.org/full-principles-and-criteria-for-good-practice/" TargetMode="External"/><Relationship Id="rId10" Type="http://schemas.openxmlformats.org/officeDocument/2006/relationships/hyperlink" Target="http://www.forestschoolassociation.org/history-of-forest-school/" TargetMode="External"/><Relationship Id="rId4" Type="http://schemas.openxmlformats.org/officeDocument/2006/relationships/hyperlink" Target="https://www.estyn.gov.wales/sites/default/files/documents/ESDGC:%20Progress%20in%20education%20for%20sustainable%20development%20and%20global%20citizenship%20-%20June%202014.pdf" TargetMode="External"/><Relationship Id="rId9" Type="http://schemas.openxmlformats.org/officeDocument/2006/relationships/hyperlink" Target="http://www.forestschoolwales.org.uk/page4.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forestry.gov.uk/pdf/fr0112forestschoolsreport.pdf/$FILE/fr0112forestschoolsreport.pdf" TargetMode="External"/><Relationship Id="rId7" Type="http://schemas.openxmlformats.org/officeDocument/2006/relationships/hyperlink" Target="http://dera.ioe.ac.uk/8543/7/SSU-SF-2004-01.pdf" TargetMode="External"/><Relationship Id="rId2" Type="http://schemas.openxmlformats.org/officeDocument/2006/relationships/hyperlink" Target="https://books.google.co.uk/books?id=QoH7TKp3hDgC&amp;printsec=frontcover&amp;source=gbs_ge_summary_r&amp;cad=0" TargetMode="External"/><Relationship Id="rId1" Type="http://schemas.openxmlformats.org/officeDocument/2006/relationships/slideLayout" Target="../slideLayouts/slideLayout2.xml"/><Relationship Id="rId6" Type="http://schemas.openxmlformats.org/officeDocument/2006/relationships/hyperlink" Target="https://news.harvard.edu/gazette/story/2016/02/the-costs-of-inequality-increasingly-its-the-rich-and-the-rest/" TargetMode="External"/><Relationship Id="rId5" Type="http://schemas.openxmlformats.org/officeDocument/2006/relationships/hyperlink" Target="http://outdoormatters.co.uk/wp-content/uploads/2011/03/EYFS-Effective-PracticeOutdoor-Learning.pdf" TargetMode="External"/><Relationship Id="rId4" Type="http://schemas.openxmlformats.org/officeDocument/2006/relationships/hyperlink" Target="http://www.outdoorlearningwales.org/home"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learning.gov.wales/docs/learmingwales/publications/140828-foundation-phase-outdoor-learning-handbook-en.pdf" TargetMode="External"/><Relationship Id="rId3" Type="http://schemas.openxmlformats.org/officeDocument/2006/relationships/hyperlink" Target="http://gov.wales/docs/dcells/publications/130716-building-brighter-future-en.pdf" TargetMode="External"/><Relationship Id="rId7" Type="http://schemas.openxmlformats.org/officeDocument/2006/relationships/hyperlink" Target="http://learning.gov.wales/docs/learningwales/publications/150803-fp-framework-en.pdf" TargetMode="External"/><Relationship Id="rId2" Type="http://schemas.openxmlformats.org/officeDocument/2006/relationships/hyperlink" Target="http://www.unicef.org.uk/wp-content/uploads/2010/05/UNCRC_PRESS200910web.pdf" TargetMode="External"/><Relationship Id="rId1" Type="http://schemas.openxmlformats.org/officeDocument/2006/relationships/slideLayout" Target="../slideLayouts/slideLayout2.xml"/><Relationship Id="rId6" Type="http://schemas.openxmlformats.org/officeDocument/2006/relationships/hyperlink" Target="http://sites.cardiff.ac.uk/best/wp-content/blogs.dir/182/files/2013/08/ESDGC-factsheet.pdf" TargetMode="External"/><Relationship Id="rId5" Type="http://schemas.openxmlformats.org/officeDocument/2006/relationships/hyperlink" Target="http://gov.wales/topics/educationandskills/allsectorpolicies/europeanandinternational/sustainabledevelop/?lang=en" TargetMode="External"/><Relationship Id="rId10" Type="http://schemas.openxmlformats.org/officeDocument/2006/relationships/hyperlink" Target="http://gov.wales/docs/dsjlg/publications/160401-wfg-easy-read-en.pdf" TargetMode="External"/><Relationship Id="rId4" Type="http://schemas.openxmlformats.org/officeDocument/2006/relationships/hyperlink" Target="http://gov.wales/docs/dcells/publications/081204commonunderstschoolsen.pdf" TargetMode="External"/><Relationship Id="rId9" Type="http://schemas.openxmlformats.org/officeDocument/2006/relationships/hyperlink" Target="http://cssiw.org.uk/docs/cssiw/publications/160411regchildcare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91069"/>
            <a:ext cx="5036024" cy="3821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bg1"/>
                </a:solidFill>
                <a:latin typeface="Arial" panose="020B0604020202020204" pitchFamily="34" charset="0"/>
                <a:cs typeface="Arial" panose="020B0604020202020204" pitchFamily="34" charset="0"/>
              </a:rPr>
              <a:t>Forest School’s in relation to the Education For Sustainable Development Global Citizenship (ESDGC)</a:t>
            </a:r>
          </a:p>
        </p:txBody>
      </p:sp>
      <p:sp>
        <p:nvSpPr>
          <p:cNvPr id="16" name="Rectangle 15"/>
          <p:cNvSpPr/>
          <p:nvPr/>
        </p:nvSpPr>
        <p:spPr>
          <a:xfrm>
            <a:off x="6092344" y="204716"/>
            <a:ext cx="6099656" cy="5254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b="1" dirty="0">
                <a:latin typeface="Arial" panose="020B0604020202020204" pitchFamily="34" charset="0"/>
                <a:cs typeface="Arial" panose="020B0604020202020204" pitchFamily="34" charset="0"/>
              </a:rPr>
              <a:t>Challenge - </a:t>
            </a:r>
            <a:r>
              <a:rPr lang="en-GB" sz="920" dirty="0">
                <a:latin typeface="Arial" panose="020B0604020202020204" pitchFamily="34" charset="0"/>
                <a:cs typeface="Arial" panose="020B0604020202020204" pitchFamily="34" charset="0"/>
              </a:rPr>
              <a:t>Forest Schools (2017) emphasises the importance of play. This demonstrates that Forest schools abide by the ESDGC as the theme natural resources, as it highlights the importance of providing children to think for themselves (The Welsh Government, 2017). Similarly, the Welsh government (2015) state under the personal and social development, well-being and cultural diversity area of learning, that children should have opportunities which are child led. This is supported by </a:t>
            </a:r>
            <a:r>
              <a:rPr lang="en-GB" sz="920" dirty="0" err="1">
                <a:latin typeface="Arial" panose="020B0604020202020204" pitchFamily="34" charset="0"/>
                <a:cs typeface="Arial" panose="020B0604020202020204" pitchFamily="34" charset="0"/>
              </a:rPr>
              <a:t>Unicef</a:t>
            </a:r>
            <a:r>
              <a:rPr lang="en-GB" sz="920" dirty="0">
                <a:latin typeface="Arial" panose="020B0604020202020204" pitchFamily="34" charset="0"/>
                <a:cs typeface="Arial" panose="020B0604020202020204" pitchFamily="34" charset="0"/>
              </a:rPr>
              <a:t> (2016) as article twelve of the United Nations Convention on the Rights of the Child states that children have the right to be able to express their feelings and views. Piaget’s theory also states that children’s play should be child led as this is how children learn and develop successfully (Kaye, 2016). In the same way, the Reggio Emilia approach emphasised the importance of children being able to access activities where it is child led as this is what increases a child’s wellbeing (Solly, 2014). However, Bunting (2006) emphasises the importance of outdoor play being structured when using sustainable resources, as children must have outdoor experiences that are hands on. However, in New Zealand children’s accessed to learning sustainability is restricted as it is believed to be too problematic for children to learn and develop at such a young age (</a:t>
            </a:r>
            <a:r>
              <a:rPr lang="en-GB" sz="920" dirty="0" err="1">
                <a:latin typeface="Arial" panose="020B0604020202020204" pitchFamily="34" charset="0"/>
                <a:cs typeface="Arial" panose="020B0604020202020204" pitchFamily="34" charset="0"/>
              </a:rPr>
              <a:t>Duhn</a:t>
            </a:r>
            <a:r>
              <a:rPr lang="en-GB" sz="920" dirty="0">
                <a:latin typeface="Arial" panose="020B0604020202020204" pitchFamily="34" charset="0"/>
                <a:cs typeface="Arial" panose="020B0604020202020204" pitchFamily="34" charset="0"/>
              </a:rPr>
              <a:t>, 2012).</a:t>
            </a:r>
            <a:r>
              <a:rPr lang="en-GB" sz="920" b="1" dirty="0">
                <a:latin typeface="Arial" panose="020B0604020202020204" pitchFamily="34" charset="0"/>
                <a:cs typeface="Arial" panose="020B0604020202020204" pitchFamily="34" charset="0"/>
              </a:rPr>
              <a:t> </a:t>
            </a:r>
          </a:p>
          <a:p>
            <a:pPr algn="just"/>
            <a:r>
              <a:rPr lang="en-GB" sz="920" b="1" u="sng" dirty="0">
                <a:latin typeface="Arial" panose="020B0604020202020204" pitchFamily="34" charset="0"/>
                <a:cs typeface="Arial" panose="020B0604020202020204" pitchFamily="34" charset="0"/>
              </a:rPr>
              <a:t>Outdoors:</a:t>
            </a:r>
          </a:p>
          <a:p>
            <a:pPr algn="just"/>
            <a:r>
              <a:rPr lang="en-GB" sz="920" b="1" dirty="0">
                <a:latin typeface="Arial" panose="020B0604020202020204" pitchFamily="34" charset="0"/>
                <a:cs typeface="Arial" panose="020B0604020202020204" pitchFamily="34" charset="0"/>
              </a:rPr>
              <a:t>Opportunity </a:t>
            </a:r>
            <a:r>
              <a:rPr lang="en-GB" sz="920" dirty="0">
                <a:latin typeface="Arial" panose="020B0604020202020204" pitchFamily="34" charset="0"/>
                <a:cs typeface="Arial" panose="020B0604020202020204" pitchFamily="34" charset="0"/>
              </a:rPr>
              <a:t>- Forest School Wales (2017) state that forest school provides children with time and space. Practitioners use this time to observe  and encourage children. Williams-</a:t>
            </a:r>
            <a:r>
              <a:rPr lang="en-GB" sz="920" dirty="0" err="1">
                <a:latin typeface="Arial" panose="020B0604020202020204" pitchFamily="34" charset="0"/>
                <a:cs typeface="Arial" panose="020B0604020202020204" pitchFamily="34" charset="0"/>
              </a:rPr>
              <a:t>Siegfredson</a:t>
            </a:r>
            <a:r>
              <a:rPr lang="en-GB" sz="920" dirty="0">
                <a:latin typeface="Arial" panose="020B0604020202020204" pitchFamily="34" charset="0"/>
                <a:cs typeface="Arial" panose="020B0604020202020204" pitchFamily="34" charset="0"/>
              </a:rPr>
              <a:t> (2012) quotes “The grounds are not fenced in so  there is freedom to roam at will.” Confidence and self-esteem is developed by providing children with opportunities to take risks. Children learn to trust one another and to take on important roles outdoors (Williams-</a:t>
            </a:r>
            <a:r>
              <a:rPr lang="en-GB" sz="920" dirty="0" err="1">
                <a:latin typeface="Arial" panose="020B0604020202020204" pitchFamily="34" charset="0"/>
                <a:cs typeface="Arial" panose="020B0604020202020204" pitchFamily="34" charset="0"/>
              </a:rPr>
              <a:t>Siegfredson</a:t>
            </a:r>
            <a:r>
              <a:rPr lang="en-GB" sz="920" dirty="0">
                <a:latin typeface="Arial" panose="020B0604020202020204" pitchFamily="34" charset="0"/>
                <a:cs typeface="Arial" panose="020B0604020202020204" pitchFamily="34" charset="0"/>
              </a:rPr>
              <a:t>, 2012). However, BBC News (2009) compared play in the 1960s to the present time. Play for children would take place far from home and unsupervised, whereas now there is more fear about letting children play without supervision. The rise in car ownership also lead to it being unsafe out on the streets. Hart (1993) state how Froebel saw the importance of developing children’s learning by providing them with materials both natural and man-made.</a:t>
            </a:r>
          </a:p>
          <a:p>
            <a:pPr algn="just"/>
            <a:r>
              <a:rPr lang="en-GB" sz="920" b="1" dirty="0">
                <a:latin typeface="Arial" panose="020B0604020202020204" pitchFamily="34" charset="0"/>
                <a:cs typeface="Arial" panose="020B0604020202020204" pitchFamily="34" charset="0"/>
              </a:rPr>
              <a:t>Challenge</a:t>
            </a:r>
            <a:r>
              <a:rPr lang="en-GB" sz="920" dirty="0">
                <a:latin typeface="Arial" panose="020B0604020202020204" pitchFamily="34" charset="0"/>
                <a:cs typeface="Arial" panose="020B0604020202020204" pitchFamily="34" charset="0"/>
              </a:rPr>
              <a:t> - It states in </a:t>
            </a:r>
            <a:r>
              <a:rPr lang="en-GB" sz="920" dirty="0" err="1">
                <a:latin typeface="Arial" panose="020B0604020202020204" pitchFamily="34" charset="0"/>
                <a:cs typeface="Arial" panose="020B0604020202020204" pitchFamily="34" charset="0"/>
              </a:rPr>
              <a:t>Bilton</a:t>
            </a:r>
            <a:r>
              <a:rPr lang="en-GB" sz="920" dirty="0">
                <a:latin typeface="Arial" panose="020B0604020202020204" pitchFamily="34" charset="0"/>
                <a:cs typeface="Arial" panose="020B0604020202020204" pitchFamily="34" charset="0"/>
              </a:rPr>
              <a:t> (2010) that Practitioners might not know the importance of Sustainable Development, training should be encouraged. With the correct clothing and protection children should be allowed outdoors (Forest School, 2017). This links to the Foundation Phase as it states in Welsh Government (2016) exploring, investigating and using a wide range of stimuli and resources. A challenge which practitioners can come across is when working in a deprived area, families cannot afford to provide their children with the correct clothing for forest school. Child Poverty Action Group (2000) found that children living in poverty missed out on a range of experiences. This links to the ESDGC’s theme of Wealth and Poverty due to families living in Poverty being unable to afford the clothing. With the correct clothing and protection, children should be allowed outdoors and learn to risk take and learn limitations (Forest School, 2017). DCELLS (2008) state outdoor environment is just  as important as the indoors, children need both, this links to the ESDGC’s section of Natural Environment. </a:t>
            </a:r>
            <a:r>
              <a:rPr lang="en-GB" sz="920" dirty="0" err="1">
                <a:latin typeface="Arial" panose="020B0604020202020204" pitchFamily="34" charset="0"/>
                <a:cs typeface="Arial" panose="020B0604020202020204" pitchFamily="34" charset="0"/>
              </a:rPr>
              <a:t>Upcycling</a:t>
            </a:r>
            <a:r>
              <a:rPr lang="en-GB" sz="920" dirty="0">
                <a:latin typeface="Arial" panose="020B0604020202020204" pitchFamily="34" charset="0"/>
                <a:cs typeface="Arial" panose="020B0604020202020204" pitchFamily="34" charset="0"/>
              </a:rPr>
              <a:t> is a way of teaching children about the outdoors and the impact of reusing objects to keep general waste down. Forest School (2017) states that it first started in Wales in 2000, whereas Scandinavia practiced it since the 19</a:t>
            </a:r>
            <a:r>
              <a:rPr lang="en-GB" sz="920" baseline="30000" dirty="0">
                <a:latin typeface="Arial" panose="020B0604020202020204" pitchFamily="34" charset="0"/>
                <a:cs typeface="Arial" panose="020B0604020202020204" pitchFamily="34" charset="0"/>
              </a:rPr>
              <a:t>th</a:t>
            </a:r>
            <a:r>
              <a:rPr lang="en-GB" sz="920" dirty="0">
                <a:latin typeface="Arial" panose="020B0604020202020204" pitchFamily="34" charset="0"/>
                <a:cs typeface="Arial" panose="020B0604020202020204" pitchFamily="34" charset="0"/>
              </a:rPr>
              <a:t> century. Although both practice their role differently, holistically they follow the same guidelines (Forest School, 2017).</a:t>
            </a:r>
          </a:p>
        </p:txBody>
      </p:sp>
      <p:sp>
        <p:nvSpPr>
          <p:cNvPr id="18" name="Rectangle 17"/>
          <p:cNvSpPr/>
          <p:nvPr/>
        </p:nvSpPr>
        <p:spPr>
          <a:xfrm>
            <a:off x="0" y="573206"/>
            <a:ext cx="6092344" cy="13463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dirty="0">
                <a:solidFill>
                  <a:schemeClr val="bg1"/>
                </a:solidFill>
                <a:latin typeface="Arial" panose="020B0604020202020204" pitchFamily="34" charset="0"/>
                <a:cs typeface="Arial" panose="020B0604020202020204" pitchFamily="34" charset="0"/>
              </a:rPr>
              <a:t>Forest School Wales is a voluntary organisation run by trained Forest School Leaders. Forest School was originally created in Scandinavia, since 1999 the practice of Forest Schools had expanded to Wales and is still being practiced (Forest School Wales, 2017). The ethos of Forest Schools is to provide children with the opportunity to connect with the outdoors. The Foundation Phase allows Forest Schools to be a part of children’s lives by being a firm advocate (Welsh Government, 2015). The ESDGC links closely with Forest Schools as it allows practitioners to embed the ethos throughout Forest School activities. The framework focuses on the environment and the world which allows practitioners to make opportunities for children to develop positive attitudes that will support them in facing environmental challenges (Department for Children, Education, Lifelong Learning and Skills, 2008) (DCELLS).</a:t>
            </a:r>
          </a:p>
        </p:txBody>
      </p:sp>
      <p:sp>
        <p:nvSpPr>
          <p:cNvPr id="19" name="Rectangle 18"/>
          <p:cNvSpPr/>
          <p:nvPr/>
        </p:nvSpPr>
        <p:spPr>
          <a:xfrm>
            <a:off x="6099656" y="5466534"/>
            <a:ext cx="6092344" cy="6408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chemeClr val="bg1"/>
              </a:solidFill>
              <a:latin typeface="Arial" panose="020B0604020202020204" pitchFamily="34" charset="0"/>
              <a:cs typeface="Arial" panose="020B0604020202020204" pitchFamily="34" charset="0"/>
            </a:endParaRPr>
          </a:p>
          <a:p>
            <a:pPr marL="171450" indent="-171450" algn="ctr"/>
            <a:endParaRPr lang="en-GB" sz="1000" dirty="0">
              <a:solidFill>
                <a:schemeClr val="bg1"/>
              </a:solidFill>
              <a:latin typeface="Arial" panose="020B0604020202020204" pitchFamily="34" charset="0"/>
              <a:cs typeface="Arial" panose="020B0604020202020204" pitchFamily="34" charset="0"/>
            </a:endParaRPr>
          </a:p>
        </p:txBody>
      </p:sp>
      <p:sp>
        <p:nvSpPr>
          <p:cNvPr id="13" name="Rectangle 12"/>
          <p:cNvSpPr/>
          <p:nvPr/>
        </p:nvSpPr>
        <p:spPr>
          <a:xfrm>
            <a:off x="0" y="0"/>
            <a:ext cx="5078114" cy="177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latin typeface="Arial" panose="020B0604020202020204" pitchFamily="34" charset="0"/>
                <a:cs typeface="Arial" panose="020B0604020202020204" pitchFamily="34" charset="0"/>
              </a:rPr>
              <a:t>0801824, 1503503, 1501252, 1401284, 1501619 </a:t>
            </a:r>
            <a:r>
              <a:rPr lang="en-GB" sz="1200" dirty="0" smtClean="0">
                <a:latin typeface="Arial" panose="020B0604020202020204" pitchFamily="34" charset="0"/>
                <a:cs typeface="Arial" panose="020B0604020202020204" pitchFamily="34" charset="0"/>
              </a:rPr>
              <a:t>(EAEC6010)</a:t>
            </a:r>
            <a:endParaRPr lang="en-GB" sz="1200" dirty="0">
              <a:latin typeface="Arial" panose="020B0604020202020204" pitchFamily="34" charset="0"/>
              <a:cs typeface="Arial" panose="020B0604020202020204" pitchFamily="34" charset="0"/>
            </a:endParaRPr>
          </a:p>
        </p:txBody>
      </p:sp>
      <p:sp>
        <p:nvSpPr>
          <p:cNvPr id="20" name="Rectangle 19"/>
          <p:cNvSpPr/>
          <p:nvPr/>
        </p:nvSpPr>
        <p:spPr>
          <a:xfrm>
            <a:off x="5151796" y="1"/>
            <a:ext cx="853219" cy="57320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Image result for forest school wales"/>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165443" y="0"/>
            <a:ext cx="853219" cy="621439"/>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Rectangle 20">
            <a:extLst>
              <a:ext uri="{FF2B5EF4-FFF2-40B4-BE49-F238E27FC236}">
                <a16:creationId xmlns="" xmlns:a16="http://schemas.microsoft.com/office/drawing/2014/main" id="{40EDDACE-8275-4754-A885-E2DAD6AD8879}"/>
              </a:ext>
            </a:extLst>
          </p:cNvPr>
          <p:cNvSpPr/>
          <p:nvPr/>
        </p:nvSpPr>
        <p:spPr>
          <a:xfrm>
            <a:off x="0" y="1916958"/>
            <a:ext cx="6104238" cy="49410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b="1" u="sng" dirty="0">
                <a:latin typeface="Arial" pitchFamily="34" charset="0"/>
                <a:cs typeface="Arial" pitchFamily="34" charset="0"/>
              </a:rPr>
              <a:t>Practitioners: </a:t>
            </a:r>
          </a:p>
          <a:p>
            <a:pPr algn="just"/>
            <a:r>
              <a:rPr lang="en-GB" sz="920" dirty="0">
                <a:latin typeface="Arial" pitchFamily="34" charset="0"/>
                <a:cs typeface="Arial" pitchFamily="34" charset="0"/>
              </a:rPr>
              <a:t>Forest school have 6 principles in which practitioners will strive to thrive and follow.</a:t>
            </a:r>
          </a:p>
          <a:p>
            <a:pPr algn="just"/>
            <a:r>
              <a:rPr lang="en-GB" sz="920" dirty="0">
                <a:solidFill>
                  <a:schemeClr val="bg1"/>
                </a:solidFill>
                <a:latin typeface="Arial" pitchFamily="34" charset="0"/>
                <a:cs typeface="Arial" pitchFamily="34" charset="0"/>
              </a:rPr>
              <a:t>Forest Schools provide a passage of learning experiences for the children (Forest School Wales, 2017). </a:t>
            </a:r>
            <a:r>
              <a:rPr lang="en-GB" sz="920" dirty="0">
                <a:latin typeface="Arial" pitchFamily="34" charset="0"/>
                <a:cs typeface="Arial" pitchFamily="34" charset="0"/>
              </a:rPr>
              <a:t>Welsh Governments ESDGC ‘A Common Understanding for Schools’ (2008) Document outlines 5 common areas for ESDGC which recognised challenges for access to regular training</a:t>
            </a:r>
            <a:r>
              <a:rPr lang="en-GB" sz="920" dirty="0" smtClean="0">
                <a:latin typeface="Arial" pitchFamily="34" charset="0"/>
                <a:cs typeface="Arial" pitchFamily="34" charset="0"/>
              </a:rPr>
              <a:t>.</a:t>
            </a:r>
            <a:endParaRPr lang="en-GB" sz="920" dirty="0">
              <a:latin typeface="Arial" pitchFamily="34" charset="0"/>
              <a:cs typeface="Arial" pitchFamily="34" charset="0"/>
            </a:endParaRPr>
          </a:p>
          <a:p>
            <a:pPr algn="just"/>
            <a:r>
              <a:rPr lang="en-GB" sz="920" dirty="0" smtClean="0">
                <a:latin typeface="Arial" pitchFamily="34" charset="0"/>
                <a:cs typeface="Arial" pitchFamily="34" charset="0"/>
              </a:rPr>
              <a:t>Opportunity - Davis</a:t>
            </a:r>
            <a:r>
              <a:rPr lang="en-GB" sz="920" dirty="0">
                <a:latin typeface="Arial" pitchFamily="34" charset="0"/>
                <a:cs typeface="Arial" pitchFamily="34" charset="0"/>
              </a:rPr>
              <a:t>’ (2005) states research shows how shared interest in the environment bring practitioners happiness, knowing they can bring personal values and knowledge to a forest school approach in their setting, such as gardening and building. Additional this supports Vygotsky, who empathised the importance of working together with communities, children and families, like Piaget stressed that knowledge and understanding is supported and developed by experiences. (Pound, </a:t>
            </a:r>
            <a:r>
              <a:rPr lang="en-GB" sz="920">
                <a:latin typeface="Arial" pitchFamily="34" charset="0"/>
                <a:cs typeface="Arial" pitchFamily="34" charset="0"/>
              </a:rPr>
              <a:t>2005</a:t>
            </a:r>
            <a:r>
              <a:rPr lang="en-GB" sz="920" smtClean="0">
                <a:latin typeface="Arial" pitchFamily="34" charset="0"/>
                <a:cs typeface="Arial" pitchFamily="34" charset="0"/>
              </a:rPr>
              <a:t>)</a:t>
            </a:r>
            <a:r>
              <a:rPr lang="en-GB" sz="920" smtClean="0">
                <a:solidFill>
                  <a:schemeClr val="bg1"/>
                </a:solidFill>
                <a:latin typeface="Arial" pitchFamily="34" charset="0"/>
                <a:cs typeface="Arial" pitchFamily="34" charset="0"/>
              </a:rPr>
              <a:t>. </a:t>
            </a:r>
            <a:r>
              <a:rPr lang="en-GB" sz="920" dirty="0">
                <a:solidFill>
                  <a:schemeClr val="bg1"/>
                </a:solidFill>
                <a:latin typeface="Arial" pitchFamily="34" charset="0"/>
                <a:cs typeface="Arial" pitchFamily="34" charset="0"/>
              </a:rPr>
              <a:t>Practitioners play a vital role in enhancing the ESDGC within For</a:t>
            </a:r>
            <a:r>
              <a:rPr lang="en-GB" sz="920" dirty="0">
                <a:latin typeface="Arial" pitchFamily="34" charset="0"/>
                <a:cs typeface="Arial" pitchFamily="34" charset="0"/>
              </a:rPr>
              <a:t>est School Wales which enables hands on experience to build knowledge and understanding (Forest School Wales, 2017). However unlike Piaget’s theory, Vygotsky’s focused on the social element of learning from others, in comparison to Piaget’s personal experience (Pound, 2005). This supports the whole community approach of Forest School and ESDGC. </a:t>
            </a:r>
            <a:endParaRPr lang="en-GB" sz="920" dirty="0" smtClean="0">
              <a:latin typeface="Arial" pitchFamily="34" charset="0"/>
              <a:cs typeface="Arial" pitchFamily="34" charset="0"/>
            </a:endParaRPr>
          </a:p>
          <a:p>
            <a:pPr algn="just"/>
            <a:r>
              <a:rPr lang="en-GB" sz="920" dirty="0" smtClean="0">
                <a:latin typeface="Arial" pitchFamily="34" charset="0"/>
                <a:cs typeface="Arial" pitchFamily="34" charset="0"/>
              </a:rPr>
              <a:t>Challenge - Although </a:t>
            </a:r>
            <a:r>
              <a:rPr lang="en-GB" sz="920" dirty="0">
                <a:latin typeface="Arial" pitchFamily="34" charset="0"/>
                <a:cs typeface="Arial" pitchFamily="34" charset="0"/>
              </a:rPr>
              <a:t>many staff in forest school are trained for the role, new practitioners however may find being outdoors and embedding the ESDGC challenging </a:t>
            </a:r>
            <a:r>
              <a:rPr lang="en-GB" sz="920" dirty="0">
                <a:solidFill>
                  <a:schemeClr val="bg1"/>
                </a:solidFill>
                <a:latin typeface="Arial" pitchFamily="34" charset="0"/>
                <a:cs typeface="Arial" pitchFamily="34" charset="0"/>
              </a:rPr>
              <a:t>(Brooker et al., 2010). This may impact the ESDGC theme of children’s choices and decisions and the natural environment (DCELLS, 2008).</a:t>
            </a:r>
            <a:r>
              <a:rPr lang="en-GB" sz="920" b="1" dirty="0">
                <a:solidFill>
                  <a:srgbClr val="FF0000"/>
                </a:solidFill>
                <a:latin typeface="Arial" pitchFamily="34" charset="0"/>
                <a:cs typeface="Arial" pitchFamily="34" charset="0"/>
              </a:rPr>
              <a:t> </a:t>
            </a:r>
            <a:r>
              <a:rPr lang="en-GB" sz="920" dirty="0">
                <a:latin typeface="Arial" pitchFamily="34" charset="0"/>
                <a:cs typeface="Arial" pitchFamily="34" charset="0"/>
              </a:rPr>
              <a:t>Research conducted highlighted that Forest School Wales (2017) offers membership support, the support consists of opportunities to develop best practice, including:-advice and information,- continuous professional development training -members skill-sharing meetings and networking meetings. This offers practitioners the opportunity to have access to essential support to develop best practice, when needed. (Forest School Wales, 2017). </a:t>
            </a:r>
            <a:r>
              <a:rPr lang="en-GB" sz="920" dirty="0">
                <a:solidFill>
                  <a:schemeClr val="bg1"/>
                </a:solidFill>
                <a:latin typeface="Arial" pitchFamily="34" charset="0"/>
                <a:cs typeface="Arial" pitchFamily="34" charset="0"/>
              </a:rPr>
              <a:t>Although practitioners are important in enhancing children’s development, Cutter-Mackenzie et al. (2014) disagrees to an extent as it is believed children should be left to explore and experience alone, this belief stemmed from Froebel’s ‘first-hand experiences’ concept.</a:t>
            </a:r>
          </a:p>
          <a:p>
            <a:pPr algn="just"/>
            <a:r>
              <a:rPr lang="en-GB" sz="920" b="1" u="sng" dirty="0">
                <a:solidFill>
                  <a:schemeClr val="bg1"/>
                </a:solidFill>
                <a:latin typeface="Arial" pitchFamily="34" charset="0"/>
                <a:cs typeface="Arial" pitchFamily="34" charset="0"/>
              </a:rPr>
              <a:t>Sustainability:</a:t>
            </a:r>
          </a:p>
          <a:p>
            <a:pPr algn="just"/>
            <a:r>
              <a:rPr lang="en-GB" sz="920" b="1" dirty="0">
                <a:latin typeface="Arial" panose="020B0604020202020204" pitchFamily="34" charset="0"/>
                <a:cs typeface="Arial" panose="020B0604020202020204" pitchFamily="34" charset="0"/>
              </a:rPr>
              <a:t>Opportunity - </a:t>
            </a:r>
            <a:r>
              <a:rPr lang="en-GB" sz="920" dirty="0">
                <a:latin typeface="Arial" panose="020B0604020202020204" pitchFamily="34" charset="0"/>
                <a:cs typeface="Arial" panose="020B0604020202020204" pitchFamily="34" charset="0"/>
              </a:rPr>
              <a:t>Research states that practices in the most highly educated countries remain unsustainable (Down and Smyth, 2012). However, this has developed as Forest School Wales (2017) states children can learn and develop in the using sustainable natural materials as opportunities are provided for children to be able to play outdoors to enhance children’s knowledge. This demonstrates that the Forest school organisation follows and abides by the ESDGC (Welsh Government, 2017). In comparison the Welsh government (2015) states under the knowledge and understanding of the world area of learning, that children should have opportunities to play outdoors, to be able to identify natural features. This is supported by </a:t>
            </a:r>
            <a:r>
              <a:rPr lang="en-GB" sz="920" dirty="0" err="1">
                <a:latin typeface="Arial" panose="020B0604020202020204" pitchFamily="34" charset="0"/>
                <a:cs typeface="Arial" panose="020B0604020202020204" pitchFamily="34" charset="0"/>
              </a:rPr>
              <a:t>Tovey</a:t>
            </a:r>
            <a:r>
              <a:rPr lang="en-GB" sz="920" dirty="0">
                <a:latin typeface="Arial" panose="020B0604020202020204" pitchFamily="34" charset="0"/>
                <a:cs typeface="Arial" panose="020B0604020202020204" pitchFamily="34" charset="0"/>
              </a:rPr>
              <a:t> (2016) as Froebel’s theory is highlighted, as it considers the importance of children being able to have access to natural resources outdoors (Forest School Wales, 2017).   </a:t>
            </a:r>
            <a:r>
              <a:rPr lang="en-GB" sz="900" dirty="0">
                <a:solidFill>
                  <a:schemeClr val="bg1"/>
                </a:solidFill>
                <a:latin typeface="Arial" pitchFamily="34" charset="0"/>
                <a:cs typeface="Arial" pitchFamily="34" charset="0"/>
              </a:rPr>
              <a:t> </a:t>
            </a:r>
          </a:p>
        </p:txBody>
      </p:sp>
      <p:sp>
        <p:nvSpPr>
          <p:cNvPr id="12" name="Rectangle 11">
            <a:extLst>
              <a:ext uri="{FF2B5EF4-FFF2-40B4-BE49-F238E27FC236}">
                <a16:creationId xmlns="" xmlns:a16="http://schemas.microsoft.com/office/drawing/2014/main" id="{C66642E6-A4A1-44CF-A655-B3CA76F5548C}"/>
              </a:ext>
            </a:extLst>
          </p:cNvPr>
          <p:cNvSpPr/>
          <p:nvPr/>
        </p:nvSpPr>
        <p:spPr>
          <a:xfrm>
            <a:off x="5991366" y="0"/>
            <a:ext cx="2251881" cy="177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bg1"/>
                </a:solidFill>
                <a:latin typeface="Arial" panose="020B0604020202020204" pitchFamily="34" charset="0"/>
                <a:cs typeface="Arial" panose="020B0604020202020204" pitchFamily="34" charset="0"/>
              </a:rPr>
              <a:t>(Source: Forest School Wales, 2017)</a:t>
            </a:r>
          </a:p>
        </p:txBody>
      </p:sp>
      <p:sp>
        <p:nvSpPr>
          <p:cNvPr id="15" name="TextBox 14">
            <a:extLst>
              <a:ext uri="{FF2B5EF4-FFF2-40B4-BE49-F238E27FC236}">
                <a16:creationId xmlns="" xmlns:a16="http://schemas.microsoft.com/office/drawing/2014/main" id="{CBB7C389-C870-478E-8F19-0DE3958D799B}"/>
              </a:ext>
            </a:extLst>
          </p:cNvPr>
          <p:cNvSpPr txBox="1"/>
          <p:nvPr/>
        </p:nvSpPr>
        <p:spPr>
          <a:xfrm>
            <a:off x="6115388" y="5442302"/>
            <a:ext cx="2931499" cy="658642"/>
          </a:xfrm>
          <a:prstGeom prst="rect">
            <a:avLst/>
          </a:prstGeom>
          <a:noFill/>
        </p:spPr>
        <p:txBody>
          <a:bodyPr wrap="square" rtlCol="0">
            <a:spAutoFit/>
          </a:bodyPr>
          <a:lstStyle/>
          <a:p>
            <a:pPr algn="just"/>
            <a:r>
              <a:rPr lang="en-GB" sz="920" b="1" dirty="0">
                <a:solidFill>
                  <a:schemeClr val="bg1"/>
                </a:solidFill>
                <a:latin typeface="Arial" panose="020B0604020202020204" pitchFamily="34" charset="0"/>
                <a:cs typeface="Arial" panose="020B0604020202020204" pitchFamily="34" charset="0"/>
              </a:rPr>
              <a:t>Conclusion</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Practitioners expand opportunities (Outdoor Matters, 2007).</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ESDGC prepares young people (ESDGC, 2008).</a:t>
            </a:r>
          </a:p>
        </p:txBody>
      </p:sp>
      <p:sp>
        <p:nvSpPr>
          <p:cNvPr id="23" name="TextBox 22">
            <a:extLst>
              <a:ext uri="{FF2B5EF4-FFF2-40B4-BE49-F238E27FC236}">
                <a16:creationId xmlns="" xmlns:a16="http://schemas.microsoft.com/office/drawing/2014/main" id="{BCBB8AA1-3826-4796-B748-0712A3E4386D}"/>
              </a:ext>
            </a:extLst>
          </p:cNvPr>
          <p:cNvSpPr txBox="1"/>
          <p:nvPr/>
        </p:nvSpPr>
        <p:spPr>
          <a:xfrm>
            <a:off x="9260501" y="5475089"/>
            <a:ext cx="2931499" cy="658642"/>
          </a:xfrm>
          <a:prstGeom prst="rect">
            <a:avLst/>
          </a:prstGeom>
          <a:noFill/>
        </p:spPr>
        <p:txBody>
          <a:bodyPr wrap="square" rtlCol="0">
            <a:spAutoFit/>
          </a:bodyPr>
          <a:lstStyle/>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Develops awareness of Environment (Welsh Government, 2017).</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Ethos embedded into ESDGC (DCELLS, 2008).</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Comparing countries (</a:t>
            </a:r>
            <a:r>
              <a:rPr lang="en-GB" sz="920" dirty="0" err="1">
                <a:solidFill>
                  <a:schemeClr val="bg1"/>
                </a:solidFill>
                <a:latin typeface="Arial" panose="020B0604020202020204" pitchFamily="34" charset="0"/>
                <a:cs typeface="Arial" panose="020B0604020202020204" pitchFamily="34" charset="0"/>
              </a:rPr>
              <a:t>Duhn</a:t>
            </a:r>
            <a:r>
              <a:rPr lang="en-GB" sz="920" dirty="0">
                <a:solidFill>
                  <a:schemeClr val="bg1"/>
                </a:solidFill>
                <a:latin typeface="Arial" panose="020B0604020202020204" pitchFamily="34" charset="0"/>
                <a:cs typeface="Arial" panose="020B0604020202020204" pitchFamily="34" charset="0"/>
              </a:rPr>
              <a:t>, 2012).</a:t>
            </a:r>
          </a:p>
        </p:txBody>
      </p:sp>
      <p:sp>
        <p:nvSpPr>
          <p:cNvPr id="25" name="Rectangle 24"/>
          <p:cNvSpPr/>
          <p:nvPr/>
        </p:nvSpPr>
        <p:spPr>
          <a:xfrm>
            <a:off x="6085490" y="6119102"/>
            <a:ext cx="6106510" cy="7388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900" dirty="0">
              <a:solidFill>
                <a:schemeClr val="bg1"/>
              </a:solidFill>
              <a:latin typeface="Arial" panose="020B0604020202020204" pitchFamily="34" charset="0"/>
              <a:cs typeface="Arial" panose="020B0604020202020204" pitchFamily="34" charset="0"/>
            </a:endParaRPr>
          </a:p>
          <a:p>
            <a:endParaRPr lang="en-GB" sz="950" dirty="0">
              <a:solidFill>
                <a:schemeClr val="bg1"/>
              </a:solidFill>
              <a:latin typeface="Arial" panose="020B0604020202020204" pitchFamily="34" charset="0"/>
              <a:cs typeface="Arial" panose="020B0604020202020204" pitchFamily="34" charset="0"/>
            </a:endParaRPr>
          </a:p>
          <a:p>
            <a:r>
              <a:rPr lang="en-GB" sz="950" dirty="0">
                <a:solidFill>
                  <a:schemeClr val="bg1"/>
                </a:solidFill>
                <a:latin typeface="Arial" panose="020B0604020202020204" pitchFamily="34" charset="0"/>
                <a:cs typeface="Arial" panose="020B0604020202020204" pitchFamily="34" charset="0"/>
              </a:rPr>
              <a:t>References</a:t>
            </a:r>
          </a:p>
          <a:p>
            <a:r>
              <a:rPr lang="en-US" sz="950" dirty="0">
                <a:latin typeface="Arial" panose="020B0604020202020204" pitchFamily="34" charset="0"/>
                <a:cs typeface="Arial" panose="020B0604020202020204" pitchFamily="34" charset="0"/>
              </a:rPr>
              <a:t>Welsh Government. (2017) ‘Education for Sustainable Development and Global Citizenship’ </a:t>
            </a:r>
            <a:r>
              <a:rPr lang="en-GB" sz="950" u="sng" dirty="0">
                <a:latin typeface="Arial" panose="020B0604020202020204" pitchFamily="34" charset="0"/>
                <a:cs typeface="Arial" panose="020B0604020202020204" pitchFamily="34" charset="0"/>
                <a:hlinkClick r:id="rId3"/>
              </a:rPr>
              <a:t>http://gov.wales/topics/educationandskills/allsectorpolicies/europeanandinternational/sustainabledevelop/?lang=en</a:t>
            </a:r>
            <a:r>
              <a:rPr lang="en-GB" sz="950" dirty="0">
                <a:latin typeface="Arial" panose="020B0604020202020204" pitchFamily="34" charset="0"/>
                <a:cs typeface="Arial" panose="020B0604020202020204" pitchFamily="34" charset="0"/>
              </a:rPr>
              <a:t> [Accessed: 14</a:t>
            </a:r>
            <a:r>
              <a:rPr lang="en-GB" sz="950" baseline="30000" dirty="0">
                <a:latin typeface="Arial" panose="020B0604020202020204" pitchFamily="34" charset="0"/>
                <a:cs typeface="Arial" panose="020B0604020202020204" pitchFamily="34" charset="0"/>
              </a:rPr>
              <a:t>th</a:t>
            </a:r>
            <a:r>
              <a:rPr lang="en-GB" sz="950" dirty="0">
                <a:latin typeface="Arial" panose="020B0604020202020204" pitchFamily="34" charset="0"/>
                <a:cs typeface="Arial" panose="020B0604020202020204" pitchFamily="34" charset="0"/>
              </a:rPr>
              <a:t> November 2017]. </a:t>
            </a:r>
          </a:p>
          <a:p>
            <a:r>
              <a:rPr lang="en-GB" sz="950" dirty="0" err="1">
                <a:latin typeface="Arial" panose="020B0604020202020204" pitchFamily="34" charset="0"/>
                <a:cs typeface="Arial" panose="020B0604020202020204" pitchFamily="34" charset="0"/>
              </a:rPr>
              <a:t>Bilton</a:t>
            </a:r>
            <a:r>
              <a:rPr lang="en-GB" sz="950" dirty="0">
                <a:latin typeface="Arial" panose="020B0604020202020204" pitchFamily="34" charset="0"/>
                <a:cs typeface="Arial" panose="020B0604020202020204" pitchFamily="34" charset="0"/>
              </a:rPr>
              <a:t>, H. (2014) </a:t>
            </a:r>
            <a:r>
              <a:rPr lang="en-GB" sz="950" i="1" dirty="0">
                <a:latin typeface="Arial" panose="020B0604020202020204" pitchFamily="34" charset="0"/>
                <a:cs typeface="Arial" panose="020B0604020202020204" pitchFamily="34" charset="0"/>
              </a:rPr>
              <a:t>Outdoor Learning in the Early Years.</a:t>
            </a:r>
            <a:r>
              <a:rPr lang="en-GB" sz="950" dirty="0">
                <a:latin typeface="Arial" panose="020B0604020202020204" pitchFamily="34" charset="0"/>
                <a:cs typeface="Arial" panose="020B0604020202020204" pitchFamily="34" charset="0"/>
              </a:rPr>
              <a:t> London: </a:t>
            </a:r>
            <a:r>
              <a:rPr lang="en-GB" sz="950" dirty="0" err="1">
                <a:latin typeface="Arial" panose="020B0604020202020204" pitchFamily="34" charset="0"/>
                <a:cs typeface="Arial" panose="020B0604020202020204" pitchFamily="34" charset="0"/>
              </a:rPr>
              <a:t>Routledge</a:t>
            </a:r>
            <a:endParaRPr lang="en-GB" sz="95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 </a:t>
            </a:r>
          </a:p>
          <a:p>
            <a:endParaRPr lang="en-GB"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078138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 xmlns:a16="http://schemas.microsoft.com/office/drawing/2014/main" id="{6B658938-CDA9-4372-95CE-07D31C407104}"/>
              </a:ext>
            </a:extLst>
          </p:cNvPr>
          <p:cNvSpPr txBox="1"/>
          <p:nvPr/>
        </p:nvSpPr>
        <p:spPr>
          <a:xfrm>
            <a:off x="1112704" y="475345"/>
            <a:ext cx="434064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Reference List</a:t>
            </a:r>
          </a:p>
        </p:txBody>
      </p:sp>
      <p:sp>
        <p:nvSpPr>
          <p:cNvPr id="11" name="TextBox 10">
            <a:extLst>
              <a:ext uri="{FF2B5EF4-FFF2-40B4-BE49-F238E27FC236}">
                <a16:creationId xmlns="" xmlns:a16="http://schemas.microsoft.com/office/drawing/2014/main" id="{E11E0B72-0F33-4394-A081-89A658EA60E8}"/>
              </a:ext>
            </a:extLst>
          </p:cNvPr>
          <p:cNvSpPr txBox="1"/>
          <p:nvPr/>
        </p:nvSpPr>
        <p:spPr>
          <a:xfrm>
            <a:off x="1112704" y="752344"/>
            <a:ext cx="10443990" cy="6740307"/>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BBC News. (2009) ‘How stranger danger changed the way children play’ </a:t>
            </a:r>
            <a:r>
              <a:rPr lang="en-GB" sz="1200" u="sng" dirty="0">
                <a:latin typeface="Arial" panose="020B0604020202020204" pitchFamily="34" charset="0"/>
                <a:cs typeface="Arial" panose="020B0604020202020204" pitchFamily="34" charset="0"/>
                <a:hlinkClick r:id="rId2"/>
              </a:rPr>
              <a:t>http://news.bbc.co.uk/1/hi/8399749.stm</a:t>
            </a:r>
            <a:r>
              <a:rPr lang="en-GB" sz="1200" dirty="0">
                <a:latin typeface="Arial" panose="020B0604020202020204" pitchFamily="34" charset="0"/>
                <a:cs typeface="Arial" panose="020B0604020202020204" pitchFamily="34" charset="0"/>
              </a:rPr>
              <a:t> [Accessed 20th November 2017]. </a:t>
            </a:r>
          </a:p>
          <a:p>
            <a:pPr algn="just">
              <a:lnSpc>
                <a:spcPct val="150000"/>
              </a:lnSpc>
            </a:pPr>
            <a:r>
              <a:rPr lang="en-GB" sz="1200" dirty="0" err="1">
                <a:latin typeface="Arial" panose="020B0604020202020204" pitchFamily="34" charset="0"/>
                <a:cs typeface="Arial" panose="020B0604020202020204" pitchFamily="34" charset="0"/>
              </a:rPr>
              <a:t>Bennell</a:t>
            </a:r>
            <a:r>
              <a:rPr lang="en-GB" sz="1200" dirty="0">
                <a:latin typeface="Arial" panose="020B0604020202020204" pitchFamily="34" charset="0"/>
                <a:cs typeface="Arial" panose="020B0604020202020204" pitchFamily="34" charset="0"/>
              </a:rPr>
              <a:t>, S and </a:t>
            </a:r>
            <a:r>
              <a:rPr lang="en-GB" sz="1200" dirty="0" err="1">
                <a:latin typeface="Arial" panose="020B0604020202020204" pitchFamily="34" charset="0"/>
                <a:cs typeface="Arial" panose="020B0604020202020204" pitchFamily="34" charset="0"/>
              </a:rPr>
              <a:t>Norcliffe</a:t>
            </a:r>
            <a:r>
              <a:rPr lang="en-GB" sz="1200" dirty="0">
                <a:latin typeface="Arial" panose="020B0604020202020204" pitchFamily="34" charset="0"/>
                <a:cs typeface="Arial" panose="020B0604020202020204" pitchFamily="34" charset="0"/>
              </a:rPr>
              <a:t> D. (no date) ‘Education for Sustainable Development and Global Citizenship: a case study in policy formation’, </a:t>
            </a:r>
            <a:r>
              <a:rPr lang="en-GB" sz="1200" i="1" dirty="0">
                <a:latin typeface="Arial" panose="020B0604020202020204" pitchFamily="34" charset="0"/>
                <a:cs typeface="Arial" panose="020B0604020202020204" pitchFamily="34" charset="0"/>
              </a:rPr>
              <a:t>ESDGC: a case study in policy formation</a:t>
            </a:r>
            <a:r>
              <a:rPr lang="en-GB" sz="1200" dirty="0">
                <a:latin typeface="Arial" panose="020B0604020202020204" pitchFamily="34" charset="0"/>
                <a:cs typeface="Arial" panose="020B0604020202020204" pitchFamily="34" charset="0"/>
              </a:rPr>
              <a:t>, Volume 4, pp.126-129.</a:t>
            </a:r>
          </a:p>
          <a:p>
            <a:pPr algn="just">
              <a:lnSpc>
                <a:spcPct val="150000"/>
              </a:lnSpc>
            </a:pPr>
            <a:r>
              <a:rPr lang="en-GB" sz="1200" dirty="0" err="1">
                <a:latin typeface="Arial" panose="020B0604020202020204" pitchFamily="34" charset="0"/>
                <a:cs typeface="Arial" panose="020B0604020202020204" pitchFamily="34" charset="0"/>
              </a:rPr>
              <a:t>Bilton</a:t>
            </a:r>
            <a:r>
              <a:rPr lang="en-GB" sz="1200" dirty="0">
                <a:latin typeface="Arial" panose="020B0604020202020204" pitchFamily="34" charset="0"/>
                <a:cs typeface="Arial" panose="020B0604020202020204" pitchFamily="34" charset="0"/>
              </a:rPr>
              <a:t>, H. (2014) </a:t>
            </a:r>
            <a:r>
              <a:rPr lang="en-GB" sz="1200" i="1" dirty="0">
                <a:latin typeface="Arial" panose="020B0604020202020204" pitchFamily="34" charset="0"/>
                <a:cs typeface="Arial" panose="020B0604020202020204" pitchFamily="34" charset="0"/>
              </a:rPr>
              <a:t>Outdoor Learning in the Early Years.</a:t>
            </a:r>
            <a:r>
              <a:rPr lang="en-GB" sz="1200" dirty="0">
                <a:latin typeface="Arial" panose="020B0604020202020204" pitchFamily="34" charset="0"/>
                <a:cs typeface="Arial" panose="020B0604020202020204" pitchFamily="34" charset="0"/>
              </a:rPr>
              <a:t> London: Routledge.</a:t>
            </a:r>
          </a:p>
          <a:p>
            <a:pPr algn="just">
              <a:lnSpc>
                <a:spcPct val="150000"/>
              </a:lnSpc>
            </a:pPr>
            <a:r>
              <a:rPr lang="en-GB" sz="1200" dirty="0">
                <a:latin typeface="Arial" panose="020B0604020202020204" pitchFamily="34" charset="0"/>
                <a:cs typeface="Arial" panose="020B0604020202020204" pitchFamily="34" charset="0"/>
              </a:rPr>
              <a:t>Brooker, L., Rogers, S., </a:t>
            </a:r>
            <a:r>
              <a:rPr lang="en-GB" sz="1200" dirty="0" err="1">
                <a:latin typeface="Arial" panose="020B0604020202020204" pitchFamily="34" charset="0"/>
                <a:cs typeface="Arial" panose="020B0604020202020204" pitchFamily="34" charset="0"/>
              </a:rPr>
              <a:t>Hallet</a:t>
            </a:r>
            <a:r>
              <a:rPr lang="en-GB" sz="1200" dirty="0">
                <a:latin typeface="Arial" panose="020B0604020202020204" pitchFamily="34" charset="0"/>
                <a:cs typeface="Arial" panose="020B0604020202020204" pitchFamily="34" charset="0"/>
              </a:rPr>
              <a:t>, E. and Holmes, G. (2010) ‘Practitioners Experiences of the Early Years Foundation Stage’ </a:t>
            </a:r>
            <a:r>
              <a:rPr lang="en-GB" sz="1200" u="sng" dirty="0">
                <a:latin typeface="Arial" panose="020B0604020202020204" pitchFamily="34" charset="0"/>
                <a:cs typeface="Arial" panose="020B0604020202020204" pitchFamily="34" charset="0"/>
                <a:hlinkClick r:id="rId3"/>
              </a:rPr>
              <a:t>https://www.gov.uk/government/uploads/system/uploads/attachment_data/file/181479/DFE-RR029.pdf</a:t>
            </a:r>
            <a:r>
              <a:rPr lang="en-GB" sz="1200" dirty="0">
                <a:latin typeface="Arial" panose="020B0604020202020204" pitchFamily="34" charset="0"/>
                <a:cs typeface="Arial" panose="020B0604020202020204" pitchFamily="34" charset="0"/>
              </a:rPr>
              <a:t>  [Accessed: 17th November 2017].   </a:t>
            </a:r>
          </a:p>
          <a:p>
            <a:pPr algn="just">
              <a:lnSpc>
                <a:spcPct val="150000"/>
              </a:lnSpc>
            </a:pPr>
            <a:r>
              <a:rPr lang="en-GB" sz="1200" dirty="0" err="1">
                <a:latin typeface="Arial" panose="020B0604020202020204" pitchFamily="34" charset="0"/>
                <a:cs typeface="Arial" panose="020B0604020202020204" pitchFamily="34" charset="0"/>
              </a:rPr>
              <a:t>Brymer</a:t>
            </a:r>
            <a:r>
              <a:rPr lang="en-GB" sz="1200" dirty="0">
                <a:latin typeface="Arial" panose="020B0604020202020204" pitchFamily="34" charset="0"/>
                <a:cs typeface="Arial" panose="020B0604020202020204" pitchFamily="34" charset="0"/>
              </a:rPr>
              <a:t>, V. and Bland, D. (2016) ‘Bringing Nature to Schools to Promote Children’s Physical Activity’, </a:t>
            </a:r>
            <a:r>
              <a:rPr lang="en-GB" sz="1200" i="1" dirty="0">
                <a:latin typeface="Arial" panose="020B0604020202020204" pitchFamily="34" charset="0"/>
                <a:cs typeface="Arial" panose="020B0604020202020204" pitchFamily="34" charset="0"/>
              </a:rPr>
              <a:t>Sports Medicine, </a:t>
            </a:r>
            <a:r>
              <a:rPr lang="en-GB" sz="1200" dirty="0">
                <a:latin typeface="Arial" panose="020B0604020202020204" pitchFamily="34" charset="0"/>
                <a:cs typeface="Arial" panose="020B0604020202020204" pitchFamily="34" charset="0"/>
              </a:rPr>
              <a:t>Volume 46, Issue 7, pp.955-962.</a:t>
            </a:r>
          </a:p>
          <a:p>
            <a:pPr algn="just">
              <a:lnSpc>
                <a:spcPct val="150000"/>
              </a:lnSpc>
            </a:pPr>
            <a:r>
              <a:rPr lang="en-GB" sz="1200" dirty="0">
                <a:latin typeface="Arial" panose="020B0604020202020204" pitchFamily="34" charset="0"/>
                <a:cs typeface="Arial" panose="020B0604020202020204" pitchFamily="34" charset="0"/>
              </a:rPr>
              <a:t>Bunting, C. (2006) </a:t>
            </a:r>
            <a:r>
              <a:rPr lang="en-GB" sz="1200" i="1" dirty="0">
                <a:latin typeface="Arial" panose="020B0604020202020204" pitchFamily="34" charset="0"/>
                <a:cs typeface="Arial" panose="020B0604020202020204" pitchFamily="34" charset="0"/>
              </a:rPr>
              <a:t>Interdisciplinary Teaching Through Outdoor Education. </a:t>
            </a:r>
            <a:r>
              <a:rPr lang="en-GB" sz="1200" dirty="0">
                <a:latin typeface="Arial" panose="020B0604020202020204" pitchFamily="34" charset="0"/>
                <a:cs typeface="Arial" panose="020B0604020202020204" pitchFamily="34" charset="0"/>
              </a:rPr>
              <a:t>England: Human Kinetics Publishers.</a:t>
            </a:r>
          </a:p>
          <a:p>
            <a:pPr algn="just">
              <a:lnSpc>
                <a:spcPct val="150000"/>
              </a:lnSpc>
            </a:pPr>
            <a:r>
              <a:rPr lang="en-GB" sz="1200" dirty="0">
                <a:latin typeface="Arial" panose="020B0604020202020204" pitchFamily="34" charset="0"/>
                <a:cs typeface="Arial" panose="020B0604020202020204" pitchFamily="34" charset="0"/>
              </a:rPr>
              <a:t>Care and Social Service Inspectorate Wales. (2017) ‘CSSIW Regulations’ </a:t>
            </a:r>
            <a:r>
              <a:rPr lang="en-GB" sz="1200" u="sng" dirty="0">
                <a:latin typeface="Arial" panose="020B0604020202020204" pitchFamily="34" charset="0"/>
                <a:cs typeface="Arial" panose="020B0604020202020204" pitchFamily="34" charset="0"/>
                <a:hlinkClick r:id="rId4"/>
              </a:rPr>
              <a:t>http://cssiw.org.uk/?lang=en</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Care Council of Wales. (2014) ‘List of required qualifications to work within early year and childcare sector’ </a:t>
            </a:r>
            <a:r>
              <a:rPr lang="en-GB" sz="1200" u="sng" dirty="0">
                <a:latin typeface="Arial" panose="020B0604020202020204" pitchFamily="34" charset="0"/>
                <a:cs typeface="Arial" panose="020B0604020202020204" pitchFamily="34" charset="0"/>
                <a:hlinkClick r:id="rId5"/>
              </a:rPr>
              <a:t>https://socialcare.wales/cms_assets/file-uploads/List-of-required-qualifications-to-work-within-early-years</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Chawla, L. (1998) ‘Significant life experiences revisited: A review of research on sources of environmental sensitivity’, </a:t>
            </a:r>
            <a:r>
              <a:rPr lang="en-GB" sz="1200" i="1" dirty="0">
                <a:latin typeface="Arial" panose="020B0604020202020204" pitchFamily="34" charset="0"/>
                <a:cs typeface="Arial" panose="020B0604020202020204" pitchFamily="34" charset="0"/>
              </a:rPr>
              <a:t>Environmental Education Research</a:t>
            </a:r>
            <a:r>
              <a:rPr lang="en-GB" sz="1200" dirty="0">
                <a:latin typeface="Arial" panose="020B0604020202020204" pitchFamily="34" charset="0"/>
                <a:cs typeface="Arial" panose="020B0604020202020204" pitchFamily="34" charset="0"/>
              </a:rPr>
              <a:t>, Volume 4, pp.369-382. </a:t>
            </a:r>
          </a:p>
          <a:p>
            <a:pPr algn="just">
              <a:lnSpc>
                <a:spcPct val="150000"/>
              </a:lnSpc>
            </a:pPr>
            <a:r>
              <a:rPr lang="en-GB" sz="1200" dirty="0">
                <a:latin typeface="Arial" panose="020B0604020202020204" pitchFamily="34" charset="0"/>
                <a:cs typeface="Arial" panose="020B0604020202020204" pitchFamily="34" charset="0"/>
              </a:rPr>
              <a:t>Child Poverty Action Group. (2000) ‘The Impact of Poverty’ </a:t>
            </a:r>
            <a:r>
              <a:rPr lang="en-GB" sz="1200" u="sng" dirty="0">
                <a:latin typeface="Arial" panose="020B0604020202020204" pitchFamily="34" charset="0"/>
                <a:cs typeface="Arial" panose="020B0604020202020204" pitchFamily="34" charset="0"/>
                <a:hlinkClick r:id="rId6"/>
              </a:rPr>
              <a:t>http://cpag.org.uk/content/impact-poverty</a:t>
            </a:r>
            <a:r>
              <a:rPr lang="en-GB" sz="1200" dirty="0">
                <a:latin typeface="Arial" panose="020B0604020202020204" pitchFamily="34" charset="0"/>
                <a:cs typeface="Arial" panose="020B0604020202020204" pitchFamily="34" charset="0"/>
              </a:rPr>
              <a:t> [Accessed 20th November 2017]. </a:t>
            </a:r>
          </a:p>
          <a:p>
            <a:pPr algn="just">
              <a:lnSpc>
                <a:spcPct val="150000"/>
              </a:lnSpc>
            </a:pPr>
            <a:r>
              <a:rPr lang="en-GB" sz="1200" dirty="0">
                <a:latin typeface="Arial" panose="020B0604020202020204" pitchFamily="34" charset="0"/>
                <a:cs typeface="Arial" panose="020B0604020202020204" pitchFamily="34" charset="0"/>
              </a:rPr>
              <a:t>Cutter-Mackenzie et al. (2012) ‘Young Children’s Play and Environmental Education in Early Childhood Education’, </a:t>
            </a:r>
            <a:r>
              <a:rPr lang="en-GB" sz="1200" i="1" dirty="0">
                <a:latin typeface="Arial" panose="020B0604020202020204" pitchFamily="34" charset="0"/>
                <a:cs typeface="Arial" panose="020B0604020202020204" pitchFamily="34" charset="0"/>
              </a:rPr>
              <a:t>Springer Briefs in Education</a:t>
            </a:r>
            <a:r>
              <a:rPr lang="en-GB" sz="1200" dirty="0">
                <a:latin typeface="Arial" panose="020B0604020202020204" pitchFamily="34" charset="0"/>
                <a:cs typeface="Arial" panose="020B0604020202020204" pitchFamily="34" charset="0"/>
              </a:rPr>
              <a:t>, pp.13-14.  </a:t>
            </a:r>
          </a:p>
          <a:p>
            <a:pPr algn="just">
              <a:lnSpc>
                <a:spcPct val="150000"/>
              </a:lnSpc>
            </a:pPr>
            <a:r>
              <a:rPr lang="en-GB" sz="1200" dirty="0">
                <a:latin typeface="Arial" panose="020B0604020202020204" pitchFamily="34" charset="0"/>
                <a:cs typeface="Arial" panose="020B0604020202020204" pitchFamily="34" charset="0"/>
              </a:rPr>
              <a:t>Davis, B and Waite, S. (2005) </a:t>
            </a:r>
            <a:r>
              <a:rPr lang="en-GB" sz="1200" i="1" dirty="0">
                <a:latin typeface="Arial" panose="020B0604020202020204" pitchFamily="34" charset="0"/>
                <a:cs typeface="Arial" panose="020B0604020202020204" pitchFamily="34" charset="0"/>
              </a:rPr>
              <a:t>Forest Schools: an evaluation of the opportunities and challenges in Early Years</a:t>
            </a:r>
            <a:r>
              <a:rPr lang="en-GB" sz="1200" dirty="0">
                <a:latin typeface="Arial" panose="020B0604020202020204" pitchFamily="34" charset="0"/>
                <a:cs typeface="Arial" panose="020B0604020202020204" pitchFamily="34" charset="0"/>
              </a:rPr>
              <a:t>. England: University of Plymouth.  </a:t>
            </a:r>
          </a:p>
          <a:p>
            <a:pPr algn="just">
              <a:lnSpc>
                <a:spcPct val="150000"/>
              </a:lnSpc>
            </a:pPr>
            <a:r>
              <a:rPr lang="en-GB" sz="1200" dirty="0">
                <a:latin typeface="Arial" panose="020B0604020202020204" pitchFamily="34" charset="0"/>
                <a:cs typeface="Arial" panose="020B0604020202020204" pitchFamily="34" charset="0"/>
              </a:rPr>
              <a:t>Davis, J. (2005) ‘Educating for sustainability in the early years: Creating cultural change in a child care setting’, </a:t>
            </a:r>
            <a:r>
              <a:rPr lang="en-GB" sz="1200" i="1" dirty="0">
                <a:latin typeface="Arial" panose="020B0604020202020204" pitchFamily="34" charset="0"/>
                <a:cs typeface="Arial" panose="020B0604020202020204" pitchFamily="34" charset="0"/>
              </a:rPr>
              <a:t>Australian Journal of Environmental Education</a:t>
            </a:r>
            <a:r>
              <a:rPr lang="en-GB" sz="1200" dirty="0">
                <a:latin typeface="Arial" panose="020B0604020202020204" pitchFamily="34" charset="0"/>
                <a:cs typeface="Arial" panose="020B0604020202020204" pitchFamily="34" charset="0"/>
              </a:rPr>
              <a:t>, pp.47- 55.</a:t>
            </a:r>
          </a:p>
          <a:p>
            <a:pPr algn="just">
              <a:lnSpc>
                <a:spcPct val="150000"/>
              </a:lnSpc>
            </a:pPr>
            <a:r>
              <a:rPr lang="en-GB" sz="1200" dirty="0">
                <a:latin typeface="Arial" panose="020B0604020202020204" pitchFamily="34" charset="0"/>
                <a:cs typeface="Arial" panose="020B0604020202020204" pitchFamily="34" charset="0"/>
              </a:rPr>
              <a:t>Department for Children, Education, Lifelong Learning and Skills. (2008)</a:t>
            </a:r>
            <a:r>
              <a:rPr lang="en-GB" sz="1200" i="1" dirty="0">
                <a:latin typeface="Arial" panose="020B0604020202020204" pitchFamily="34" charset="0"/>
                <a:cs typeface="Arial" panose="020B0604020202020204" pitchFamily="34" charset="0"/>
              </a:rPr>
              <a:t> Education for Sustainable Development and Global Citizenship.</a:t>
            </a:r>
            <a:r>
              <a:rPr lang="en-GB" sz="1200" dirty="0">
                <a:latin typeface="Arial" panose="020B0604020202020204" pitchFamily="34" charset="0"/>
                <a:cs typeface="Arial" panose="020B0604020202020204" pitchFamily="34" charset="0"/>
              </a:rPr>
              <a:t> Cardiff: Welsh Assembly Government.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802972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76DCA9C3-E1B6-445E-98E5-B39DCF580381}"/>
              </a:ext>
            </a:extLst>
          </p:cNvPr>
          <p:cNvSpPr txBox="1"/>
          <p:nvPr/>
        </p:nvSpPr>
        <p:spPr>
          <a:xfrm>
            <a:off x="1047895" y="234113"/>
            <a:ext cx="10443990" cy="8125301"/>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Down, B. and Smyth, J. (2012) </a:t>
            </a:r>
            <a:r>
              <a:rPr lang="en-GB" sz="1200" i="1" dirty="0">
                <a:latin typeface="Arial" panose="020B0604020202020204" pitchFamily="34" charset="0"/>
                <a:cs typeface="Arial" panose="020B0604020202020204" pitchFamily="34" charset="0"/>
              </a:rPr>
              <a:t>Critical Voices in Teacher Education: Teaching for Social Justice in Conservative Times. </a:t>
            </a:r>
            <a:r>
              <a:rPr lang="en-GB" sz="1200" dirty="0">
                <a:latin typeface="Arial" panose="020B0604020202020204" pitchFamily="34" charset="0"/>
                <a:cs typeface="Arial" panose="020B0604020202020204" pitchFamily="34" charset="0"/>
              </a:rPr>
              <a:t>England: Springer.</a:t>
            </a:r>
          </a:p>
          <a:p>
            <a:pPr algn="just">
              <a:lnSpc>
                <a:spcPct val="150000"/>
              </a:lnSpc>
            </a:pPr>
            <a:r>
              <a:rPr lang="en-GB" sz="1200" dirty="0">
                <a:latin typeface="Arial" panose="020B0604020202020204" pitchFamily="34" charset="0"/>
                <a:cs typeface="Arial" panose="020B0604020202020204" pitchFamily="34" charset="0"/>
              </a:rPr>
              <a:t>Down to Earth. (2017) ‘Learning and Well-Being’ </a:t>
            </a:r>
            <a:r>
              <a:rPr lang="en-GB" sz="1200" u="sng" dirty="0">
                <a:latin typeface="Arial" panose="020B0604020202020204" pitchFamily="34" charset="0"/>
                <a:cs typeface="Arial" panose="020B0604020202020204" pitchFamily="34" charset="0"/>
                <a:hlinkClick r:id="rId2"/>
              </a:rPr>
              <a:t>http://www.downtoearthproject.org.uk/learning-and-well-being/</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err="1">
                <a:latin typeface="Arial" panose="020B0604020202020204" pitchFamily="34" charset="0"/>
                <a:cs typeface="Arial" panose="020B0604020202020204" pitchFamily="34" charset="0"/>
              </a:rPr>
              <a:t>Duhn</a:t>
            </a:r>
            <a:r>
              <a:rPr lang="en-GB" sz="1200" dirty="0">
                <a:latin typeface="Arial" panose="020B0604020202020204" pitchFamily="34" charset="0"/>
                <a:cs typeface="Arial" panose="020B0604020202020204" pitchFamily="34" charset="0"/>
              </a:rPr>
              <a:t>, I. (2012) ‘Making place for Ecological Sustainability in Early Childhood Education’, </a:t>
            </a:r>
            <a:r>
              <a:rPr lang="en-GB" sz="1200" i="1" dirty="0">
                <a:latin typeface="Arial" panose="020B0604020202020204" pitchFamily="34" charset="0"/>
                <a:cs typeface="Arial" panose="020B0604020202020204" pitchFamily="34" charset="0"/>
              </a:rPr>
              <a:t>Environmental Education Research, </a:t>
            </a:r>
            <a:r>
              <a:rPr lang="en-GB" sz="1200" dirty="0">
                <a:latin typeface="Arial" panose="020B0604020202020204" pitchFamily="34" charset="0"/>
                <a:cs typeface="Arial" panose="020B0604020202020204" pitchFamily="34" charset="0"/>
              </a:rPr>
              <a:t>18, No. 1, pp.19-29. [On-line]. Available at: </a:t>
            </a:r>
            <a:r>
              <a:rPr lang="en-GB" sz="1200" u="sng" dirty="0">
                <a:latin typeface="Arial" panose="020B0604020202020204" pitchFamily="34" charset="0"/>
                <a:cs typeface="Arial" panose="020B0604020202020204" pitchFamily="34" charset="0"/>
                <a:hlinkClick r:id="rId3"/>
              </a:rPr>
              <a:t>file:///C:/Users/Invate/Downloads/ecological%20suatinability%20leitercy%20and%20early%20childhood%202012.pdf</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Edwards, S. and Cutter Mackenzie, A. (2013) ‘Pedagogical Play Types: What Do They Suggest for Learning About Sustainability in Early Childhood Education?’, </a:t>
            </a:r>
            <a:r>
              <a:rPr lang="en-GB" sz="1200" i="1" dirty="0">
                <a:latin typeface="Arial" panose="020B0604020202020204" pitchFamily="34" charset="0"/>
                <a:cs typeface="Arial" panose="020B0604020202020204" pitchFamily="34" charset="0"/>
              </a:rPr>
              <a:t>Springer Science Business Media Dordrecht,</a:t>
            </a:r>
            <a:r>
              <a:rPr lang="en-GB" sz="1200" dirty="0">
                <a:latin typeface="Arial" panose="020B0604020202020204" pitchFamily="34" charset="0"/>
                <a:cs typeface="Arial" panose="020B0604020202020204" pitchFamily="34" charset="0"/>
              </a:rPr>
              <a:t> Volume 45, pp.327–346. </a:t>
            </a:r>
          </a:p>
          <a:p>
            <a:pPr algn="just">
              <a:lnSpc>
                <a:spcPct val="150000"/>
              </a:lnSpc>
            </a:pPr>
            <a:r>
              <a:rPr lang="en-GB" sz="1200" dirty="0">
                <a:latin typeface="Arial" panose="020B0604020202020204" pitchFamily="34" charset="0"/>
                <a:cs typeface="Arial" panose="020B0604020202020204" pitchFamily="34" charset="0"/>
              </a:rPr>
              <a:t>Estyn. (2014) ‘ESDGC Progress in Education for Sustainable Development and Global Citizenship’ </a:t>
            </a:r>
            <a:r>
              <a:rPr lang="en-GB" sz="1200" u="sng" dirty="0">
                <a:latin typeface="Arial" panose="020B0604020202020204" pitchFamily="34" charset="0"/>
                <a:cs typeface="Arial" panose="020B0604020202020204" pitchFamily="34" charset="0"/>
                <a:hlinkClick r:id="rId4"/>
              </a:rPr>
              <a:t>https://www.estyn.gov.wales/sites/default/files/documents/ESDGC%3A%20Progress%20in%20education%20for%20sustainable%20development%20and%20global%20citizenship%20-%20June%202014.pdf</a:t>
            </a:r>
            <a:r>
              <a:rPr lang="en-GB" sz="1200" dirty="0">
                <a:latin typeface="Arial" panose="020B0604020202020204" pitchFamily="34" charset="0"/>
                <a:cs typeface="Arial" panose="020B0604020202020204" pitchFamily="34" charset="0"/>
              </a:rPr>
              <a:t> [Accessed: 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Association. (no date) ‘Principles and criteria for good practice’ </a:t>
            </a:r>
            <a:r>
              <a:rPr lang="en-GB" sz="1200" u="sng" dirty="0">
                <a:latin typeface="Arial" panose="020B0604020202020204" pitchFamily="34" charset="0"/>
                <a:cs typeface="Arial" panose="020B0604020202020204" pitchFamily="34" charset="0"/>
                <a:hlinkClick r:id="rId5"/>
              </a:rPr>
              <a:t>http://www.forestschoolassociation.org/full-principles-and-criteria-for-good-practice/</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‘Benefits of Forest School’ </a:t>
            </a:r>
            <a:r>
              <a:rPr lang="en-GB" sz="1200" u="sng" dirty="0">
                <a:latin typeface="Arial" panose="020B0604020202020204" pitchFamily="34" charset="0"/>
                <a:cs typeface="Arial" panose="020B0604020202020204" pitchFamily="34" charset="0"/>
                <a:hlinkClick r:id="rId6"/>
              </a:rPr>
              <a:t>http://www.forestschoolwales.org.uk/ysgol-goedwigforest-school/benefits-of-forest-school/</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‘Environmental Awareness and sustainability’ </a:t>
            </a:r>
            <a:r>
              <a:rPr lang="en-GB" sz="1200" u="sng" dirty="0">
                <a:latin typeface="Arial" panose="020B0604020202020204" pitchFamily="34" charset="0"/>
                <a:cs typeface="Arial" panose="020B0604020202020204" pitchFamily="34" charset="0"/>
                <a:hlinkClick r:id="rId7"/>
              </a:rPr>
              <a:t>http://www.forestschoolwales.org.uk/ysgol-goedwigforest-school/what-happens-in-a-session/environmental-awareness/</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‘Early Years and Primary at Forest School’ </a:t>
            </a:r>
            <a:r>
              <a:rPr lang="en-GB" sz="1200" u="sng" dirty="0">
                <a:latin typeface="Arial" panose="020B0604020202020204" pitchFamily="34" charset="0"/>
                <a:cs typeface="Arial" panose="020B0604020202020204" pitchFamily="34" charset="0"/>
                <a:hlinkClick r:id="rId8"/>
              </a:rPr>
              <a:t>http://www.forestschoolwales.org.uk/ysgol-goedwigforest-school/early-years-primary/</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Wales. (2017) ‘Forest School Logo’ </a:t>
            </a:r>
            <a:r>
              <a:rPr lang="en-GB" sz="1200" dirty="0">
                <a:latin typeface="Arial" panose="020B0604020202020204" pitchFamily="34" charset="0"/>
                <a:cs typeface="Arial" panose="020B0604020202020204" pitchFamily="34" charset="0"/>
                <a:hlinkClick r:id="rId9"/>
              </a:rPr>
              <a:t>http://www.forestschoolwales.org.uk/page4.html</a:t>
            </a:r>
            <a:r>
              <a:rPr lang="en-GB" sz="1200" dirty="0">
                <a:latin typeface="Arial" panose="020B0604020202020204" pitchFamily="34" charset="0"/>
                <a:cs typeface="Arial" panose="020B0604020202020204" pitchFamily="34" charset="0"/>
              </a:rPr>
              <a:t> [Accessed: 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(2017) ‘History of Forest School’ </a:t>
            </a:r>
            <a:r>
              <a:rPr lang="en-GB" sz="1200" u="sng" dirty="0">
                <a:latin typeface="Arial" panose="020B0604020202020204" pitchFamily="34" charset="0"/>
                <a:cs typeface="Arial" panose="020B0604020202020204" pitchFamily="34" charset="0"/>
                <a:hlinkClick r:id="rId10"/>
              </a:rPr>
              <a:t>http://www.forestschoolassociation.org/history-of-forest-school/</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‘Joining Forest School Wales’ </a:t>
            </a:r>
            <a:r>
              <a:rPr lang="en-GB" sz="1200" u="sng" dirty="0">
                <a:latin typeface="Arial" panose="020B0604020202020204" pitchFamily="34" charset="0"/>
                <a:cs typeface="Arial" panose="020B0604020202020204" pitchFamily="34" charset="0"/>
                <a:hlinkClick r:id="rId11"/>
              </a:rPr>
              <a:t>http://www.forestschoolwales.org.uk/aelodaeth-membership/membership-faqs/</a:t>
            </a:r>
            <a:r>
              <a:rPr lang="en-GB" sz="1200" dirty="0">
                <a:latin typeface="Arial" panose="020B0604020202020204" pitchFamily="34" charset="0"/>
                <a:cs typeface="Arial" panose="020B0604020202020204" pitchFamily="34" charset="0"/>
              </a:rPr>
              <a:t>    [Accessed 14th November 2017].   </a:t>
            </a:r>
          </a:p>
          <a:p>
            <a:pPr algn="just">
              <a:lnSpc>
                <a:spcPct val="150000"/>
              </a:lnSpc>
            </a:pPr>
            <a:r>
              <a:rPr lang="en-GB" sz="1200" dirty="0">
                <a:latin typeface="Arial" panose="020B0604020202020204" pitchFamily="34" charset="0"/>
                <a:cs typeface="Arial" panose="020B0604020202020204" pitchFamily="34" charset="0"/>
              </a:rPr>
              <a:t>Forest School. (2017) ‘What Happens in a session’ </a:t>
            </a:r>
            <a:r>
              <a:rPr lang="en-GB" sz="1200" u="sng" dirty="0">
                <a:latin typeface="Arial" panose="020B0604020202020204" pitchFamily="34" charset="0"/>
                <a:cs typeface="Arial" panose="020B0604020202020204" pitchFamily="34" charset="0"/>
                <a:hlinkClick r:id="rId12"/>
              </a:rPr>
              <a:t>http://www.forestschoolwales.org.uk/ysgol-goedwigforest-school/what-happens-in-a-session/emotional-intelligence/</a:t>
            </a:r>
            <a:r>
              <a:rPr lang="en-GB" sz="1200" dirty="0">
                <a:latin typeface="Arial" panose="020B0604020202020204" pitchFamily="34" charset="0"/>
                <a:cs typeface="Arial" panose="020B0604020202020204" pitchFamily="34" charset="0"/>
              </a:rPr>
              <a:t>  [Accessed: 15th November 2017].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29843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614C88F5-9D90-4341-BEDF-710BD8E34CDA}"/>
              </a:ext>
            </a:extLst>
          </p:cNvPr>
          <p:cNvSpPr txBox="1"/>
          <p:nvPr/>
        </p:nvSpPr>
        <p:spPr>
          <a:xfrm>
            <a:off x="1014512" y="395784"/>
            <a:ext cx="10443990" cy="7848302"/>
          </a:xfrm>
          <a:prstGeom prst="rect">
            <a:avLst/>
          </a:prstGeom>
          <a:noFill/>
        </p:spPr>
        <p:txBody>
          <a:bodyPr wrap="square" rtlCol="0">
            <a:spAutoFit/>
          </a:bodyPr>
          <a:lstStyle/>
          <a:p>
            <a:pPr algn="just">
              <a:lnSpc>
                <a:spcPct val="150000"/>
              </a:lnSpc>
            </a:pPr>
            <a:r>
              <a:rPr lang="en-GB" sz="1200" dirty="0">
                <a:latin typeface="Arial" pitchFamily="34" charset="0"/>
                <a:cs typeface="Arial" pitchFamily="34" charset="0"/>
              </a:rPr>
              <a:t>Hart, C. (1993) </a:t>
            </a:r>
            <a:r>
              <a:rPr lang="en-GB" sz="1200" i="1" dirty="0">
                <a:latin typeface="Arial" pitchFamily="34" charset="0"/>
                <a:cs typeface="Arial" pitchFamily="34" charset="0"/>
              </a:rPr>
              <a:t>Children on Playgrounds: Research Perspectives and Applications</a:t>
            </a:r>
            <a:r>
              <a:rPr lang="en-GB" sz="1200" dirty="0">
                <a:latin typeface="Arial" pitchFamily="34" charset="0"/>
                <a:cs typeface="Arial" pitchFamily="34" charset="0"/>
              </a:rPr>
              <a:t>. New York: State University of New York Press. [e-book]. Available at: </a:t>
            </a:r>
            <a:r>
              <a:rPr lang="en-GB" sz="1200" dirty="0">
                <a:latin typeface="Arial" pitchFamily="34" charset="0"/>
                <a:cs typeface="Arial" pitchFamily="34" charset="0"/>
                <a:hlinkClick r:id="rId2"/>
              </a:rPr>
              <a:t>https://books.google.co.uk/books?id=QoH7TKp3hDgC&amp;printsec=frontcover&amp;source=gbs_ge_summary_r&amp;cad=0#v=onepage&amp;q&amp;f=false</a:t>
            </a:r>
            <a:r>
              <a:rPr lang="en-GB" sz="1200" dirty="0">
                <a:latin typeface="Arial" pitchFamily="34" charset="0"/>
                <a:cs typeface="Arial" pitchFamily="34" charset="0"/>
              </a:rPr>
              <a:t> [Accessed: 19</a:t>
            </a:r>
            <a:r>
              <a:rPr lang="en-GB" sz="1200" baseline="30000" dirty="0">
                <a:latin typeface="Arial" pitchFamily="34" charset="0"/>
                <a:cs typeface="Arial" pitchFamily="34" charset="0"/>
              </a:rPr>
              <a:t>th</a:t>
            </a:r>
            <a:r>
              <a:rPr lang="en-GB" sz="1200" dirty="0">
                <a:latin typeface="Arial" pitchFamily="34" charset="0"/>
                <a:cs typeface="Arial" pitchFamily="34" charset="0"/>
              </a:rPr>
              <a:t> November 2017]. </a:t>
            </a:r>
          </a:p>
          <a:p>
            <a:pPr algn="just">
              <a:lnSpc>
                <a:spcPct val="150000"/>
              </a:lnSpc>
            </a:pPr>
            <a:r>
              <a:rPr lang="en-GB" sz="1200" dirty="0">
                <a:latin typeface="Arial" pitchFamily="34" charset="0"/>
                <a:cs typeface="Arial" pitchFamily="34" charset="0"/>
              </a:rPr>
              <a:t>Kaye, L. (2016) </a:t>
            </a:r>
            <a:r>
              <a:rPr lang="en-GB" sz="1200" i="1" dirty="0">
                <a:latin typeface="Arial" panose="020B0604020202020204" pitchFamily="34" charset="0"/>
                <a:cs typeface="Arial" panose="020B0604020202020204" pitchFamily="34" charset="0"/>
              </a:rPr>
              <a:t>Young Children in a Digital age. </a:t>
            </a:r>
            <a:r>
              <a:rPr lang="en-GB" sz="1200" dirty="0">
                <a:latin typeface="Arial" panose="020B0604020202020204" pitchFamily="34" charset="0"/>
                <a:cs typeface="Arial" panose="020B0604020202020204" pitchFamily="34" charset="0"/>
              </a:rPr>
              <a:t>England: Routledge.</a:t>
            </a:r>
          </a:p>
          <a:p>
            <a:pPr algn="just">
              <a:lnSpc>
                <a:spcPct val="150000"/>
              </a:lnSpc>
            </a:pPr>
            <a:r>
              <a:rPr lang="en-GB" sz="1200" dirty="0">
                <a:latin typeface="Arial" panose="020B0604020202020204" pitchFamily="34" charset="0"/>
                <a:cs typeface="Arial" panose="020B0604020202020204" pitchFamily="34" charset="0"/>
              </a:rPr>
              <a:t>Knight, S. (2013) </a:t>
            </a:r>
            <a:r>
              <a:rPr lang="en-GB" sz="1200" i="1" dirty="0">
                <a:latin typeface="Arial" panose="020B0604020202020204" pitchFamily="34" charset="0"/>
                <a:cs typeface="Arial" panose="020B0604020202020204" pitchFamily="34" charset="0"/>
              </a:rPr>
              <a:t>International Perspectives on Forest School</a:t>
            </a:r>
            <a:r>
              <a:rPr lang="en-GB" sz="1200" dirty="0">
                <a:latin typeface="Arial" panose="020B0604020202020204" pitchFamily="34" charset="0"/>
                <a:cs typeface="Arial" panose="020B0604020202020204" pitchFamily="34" charset="0"/>
              </a:rPr>
              <a:t>. London: SAGE Publications.  </a:t>
            </a:r>
          </a:p>
          <a:p>
            <a:pPr algn="just">
              <a:lnSpc>
                <a:spcPct val="150000"/>
              </a:lnSpc>
            </a:pPr>
            <a:r>
              <a:rPr lang="en-GB" sz="1200" dirty="0">
                <a:latin typeface="Arial" panose="020B0604020202020204" pitchFamily="34" charset="0"/>
                <a:cs typeface="Arial" panose="020B0604020202020204" pitchFamily="34" charset="0"/>
              </a:rPr>
              <a:t>Mackenzie, A., Edwards, S., Moore, D. and Boyd, W. (2012) ‘Young Children’s Play and Environmental Education in Early Childhood Education’, </a:t>
            </a:r>
            <a:r>
              <a:rPr lang="en-GB" sz="1200" i="1" dirty="0">
                <a:latin typeface="Arial" panose="020B0604020202020204" pitchFamily="34" charset="0"/>
                <a:cs typeface="Arial" panose="020B0604020202020204" pitchFamily="34" charset="0"/>
              </a:rPr>
              <a:t>Springer Briefs in Education</a:t>
            </a:r>
            <a:r>
              <a:rPr lang="en-GB" sz="1200" dirty="0">
                <a:latin typeface="Arial" panose="020B0604020202020204" pitchFamily="34" charset="0"/>
                <a:cs typeface="Arial" panose="020B0604020202020204" pitchFamily="34" charset="0"/>
              </a:rPr>
              <a:t>, pp.13-14.  </a:t>
            </a:r>
          </a:p>
          <a:p>
            <a:pPr algn="just">
              <a:lnSpc>
                <a:spcPct val="150000"/>
              </a:lnSpc>
            </a:pPr>
            <a:r>
              <a:rPr lang="en-GB" sz="1200" dirty="0">
                <a:latin typeface="Arial" panose="020B0604020202020204" pitchFamily="34" charset="0"/>
                <a:cs typeface="Arial" panose="020B0604020202020204" pitchFamily="34" charset="0"/>
              </a:rPr>
              <a:t>O’Brien, L. and Murray, R. (2006) ‘A marvellous opportunity for children to learn’   </a:t>
            </a:r>
            <a:r>
              <a:rPr lang="en-GB" sz="1200" u="sng" dirty="0">
                <a:latin typeface="Arial" panose="020B0604020202020204" pitchFamily="34" charset="0"/>
                <a:cs typeface="Arial" panose="020B0604020202020204" pitchFamily="34" charset="0"/>
                <a:hlinkClick r:id="rId3"/>
              </a:rPr>
              <a:t>https://www.forestry.gov.uk/pdf/fr0112forestschoolsreport.pdf/$FILE/fr0112forestschoolsreport.pdf</a:t>
            </a:r>
            <a:r>
              <a:rPr lang="en-GB" sz="1200" dirty="0">
                <a:latin typeface="Arial" panose="020B0604020202020204" pitchFamily="34" charset="0"/>
                <a:cs typeface="Arial" panose="020B0604020202020204" pitchFamily="34" charset="0"/>
              </a:rPr>
              <a:t>  [Accessed 19th November 2017]. </a:t>
            </a:r>
          </a:p>
          <a:p>
            <a:pPr algn="just">
              <a:lnSpc>
                <a:spcPct val="150000"/>
              </a:lnSpc>
            </a:pPr>
            <a:r>
              <a:rPr lang="en-GB" sz="1200" dirty="0">
                <a:latin typeface="Arial" panose="020B0604020202020204" pitchFamily="34" charset="0"/>
                <a:cs typeface="Arial" panose="020B0604020202020204" pitchFamily="34" charset="0"/>
              </a:rPr>
              <a:t>Outdoor Learning Wales. (2017) ‘A guide to Forest School in Wales’ </a:t>
            </a:r>
            <a:r>
              <a:rPr lang="en-GB" sz="1200" u="sng" dirty="0">
                <a:latin typeface="Arial" panose="020B0604020202020204" pitchFamily="34" charset="0"/>
                <a:cs typeface="Arial" panose="020B0604020202020204" pitchFamily="34" charset="0"/>
                <a:hlinkClick r:id="rId4"/>
              </a:rPr>
              <a:t>http://www.outdoorlearningwales.org/home</a:t>
            </a:r>
            <a:r>
              <a:rPr lang="en-GB" sz="1200" dirty="0">
                <a:latin typeface="Arial" panose="020B0604020202020204" pitchFamily="34" charset="0"/>
                <a:cs typeface="Arial" panose="020B0604020202020204" pitchFamily="34" charset="0"/>
              </a:rPr>
              <a:t> [Accessed 14th November 2017].</a:t>
            </a:r>
          </a:p>
          <a:p>
            <a:pPr algn="just">
              <a:lnSpc>
                <a:spcPct val="150000"/>
              </a:lnSpc>
            </a:pPr>
            <a:r>
              <a:rPr lang="en-GB" sz="1200" dirty="0">
                <a:latin typeface="Arial" panose="020B0604020202020204" pitchFamily="34" charset="0"/>
                <a:cs typeface="Arial" panose="020B0604020202020204" pitchFamily="34" charset="0"/>
              </a:rPr>
              <a:t>Outdoor Matters. (2007) ‘Effective practice: Outdoor learning’ </a:t>
            </a:r>
            <a:r>
              <a:rPr lang="en-GB" sz="1200" u="sng" dirty="0">
                <a:latin typeface="Arial" panose="020B0604020202020204" pitchFamily="34" charset="0"/>
                <a:cs typeface="Arial" panose="020B0604020202020204" pitchFamily="34" charset="0"/>
                <a:hlinkClick r:id="rId5"/>
              </a:rPr>
              <a:t>http://outdoormatters.co.uk/wp-content/uploads/2011/03/EYFS-Effective-PracticeOutdoor-Learning.pdf</a:t>
            </a:r>
            <a:r>
              <a:rPr lang="en-GB" sz="1200" dirty="0">
                <a:latin typeface="Arial" panose="020B0604020202020204" pitchFamily="34" charset="0"/>
                <a:cs typeface="Arial" panose="020B0604020202020204" pitchFamily="34" charset="0"/>
              </a:rPr>
              <a:t>  [Accessed: 17th November 2017]. </a:t>
            </a:r>
          </a:p>
          <a:p>
            <a:pPr algn="just">
              <a:lnSpc>
                <a:spcPct val="150000"/>
              </a:lnSpc>
            </a:pPr>
            <a:r>
              <a:rPr lang="en-GB" sz="1200" dirty="0" err="1">
                <a:latin typeface="Arial" panose="020B0604020202020204" pitchFamily="34" charset="0"/>
                <a:cs typeface="Arial" panose="020B0604020202020204" pitchFamily="34" charset="0"/>
              </a:rPr>
              <a:t>Pazzanese</a:t>
            </a:r>
            <a:r>
              <a:rPr lang="en-GB" sz="1200" dirty="0">
                <a:latin typeface="Arial" panose="020B0604020202020204" pitchFamily="34" charset="0"/>
                <a:cs typeface="Arial" panose="020B0604020202020204" pitchFamily="34" charset="0"/>
              </a:rPr>
              <a:t>, C. (2016) ‘The costs of inequality: Increasingly, it’s the rich and the rest.’  </a:t>
            </a:r>
            <a:r>
              <a:rPr lang="en-GB" sz="1200" u="sng" dirty="0">
                <a:latin typeface="Arial" panose="020B0604020202020204" pitchFamily="34" charset="0"/>
                <a:cs typeface="Arial" panose="020B0604020202020204" pitchFamily="34" charset="0"/>
                <a:hlinkClick r:id="rId6"/>
              </a:rPr>
              <a:t>https://news.harvard.edu/gazette/story/2016/02/the-costs-of-inequality-increasingly-its-the-rich-and-the-rest/</a:t>
            </a:r>
            <a:r>
              <a:rPr lang="en-GB" sz="1200" dirty="0">
                <a:latin typeface="Arial" panose="020B0604020202020204" pitchFamily="34" charset="0"/>
                <a:cs typeface="Arial" panose="020B0604020202020204" pitchFamily="34" charset="0"/>
              </a:rPr>
              <a:t> [Accessed: 19th November 2017]. </a:t>
            </a:r>
          </a:p>
          <a:p>
            <a:pPr algn="just">
              <a:lnSpc>
                <a:spcPct val="150000"/>
              </a:lnSpc>
            </a:pPr>
            <a:r>
              <a:rPr lang="en-GB" sz="1200" dirty="0">
                <a:latin typeface="Arial" panose="020B0604020202020204" pitchFamily="34" charset="0"/>
                <a:cs typeface="Arial" panose="020B0604020202020204" pitchFamily="34" charset="0"/>
              </a:rPr>
              <a:t>Pound, L. (2005) </a:t>
            </a:r>
            <a:r>
              <a:rPr lang="en-GB" sz="1200" i="1" dirty="0">
                <a:latin typeface="Arial" panose="020B0604020202020204" pitchFamily="34" charset="0"/>
                <a:cs typeface="Arial" panose="020B0604020202020204" pitchFamily="34" charset="0"/>
              </a:rPr>
              <a:t>Practical Pre-School How children learn</a:t>
            </a:r>
            <a:r>
              <a:rPr lang="en-GB" sz="1200" dirty="0">
                <a:latin typeface="Arial" panose="020B0604020202020204" pitchFamily="34" charset="0"/>
                <a:cs typeface="Arial" panose="020B0604020202020204" pitchFamily="34" charset="0"/>
              </a:rPr>
              <a:t>. Leamington Spa: Step Forward Publishing Limited.</a:t>
            </a:r>
          </a:p>
          <a:p>
            <a:pPr algn="just">
              <a:lnSpc>
                <a:spcPct val="150000"/>
              </a:lnSpc>
            </a:pPr>
            <a:r>
              <a:rPr lang="en-GB" sz="1200" dirty="0">
                <a:latin typeface="Arial" panose="020B0604020202020204" pitchFamily="34" charset="0"/>
                <a:cs typeface="Arial" panose="020B0604020202020204" pitchFamily="34" charset="0"/>
              </a:rPr>
              <a:t>Rodd, J. (2013) </a:t>
            </a:r>
            <a:r>
              <a:rPr lang="en-GB" sz="1200" i="1" dirty="0">
                <a:latin typeface="Arial" panose="020B0604020202020204" pitchFamily="34" charset="0"/>
                <a:cs typeface="Arial" panose="020B0604020202020204" pitchFamily="34" charset="0"/>
              </a:rPr>
              <a:t>Leadership In Early Childhood. </a:t>
            </a:r>
            <a:r>
              <a:rPr lang="en-GB" sz="1200" dirty="0">
                <a:latin typeface="Arial" panose="020B0604020202020204" pitchFamily="34" charset="0"/>
                <a:cs typeface="Arial" panose="020B0604020202020204" pitchFamily="34" charset="0"/>
              </a:rPr>
              <a:t>England: Maidenhead Open University.</a:t>
            </a:r>
          </a:p>
          <a:p>
            <a:pPr algn="just">
              <a:lnSpc>
                <a:spcPct val="150000"/>
              </a:lnSpc>
            </a:pPr>
            <a:r>
              <a:rPr lang="en-GB" sz="1200" dirty="0">
                <a:latin typeface="Arial" panose="020B0604020202020204" pitchFamily="34" charset="0"/>
                <a:cs typeface="Arial" panose="020B0604020202020204" pitchFamily="34" charset="0"/>
              </a:rPr>
              <a:t>Solly, K. (2014) </a:t>
            </a:r>
            <a:r>
              <a:rPr lang="en-GB" sz="1200" i="1" dirty="0">
                <a:latin typeface="Arial" panose="020B0604020202020204" pitchFamily="34" charset="0"/>
                <a:cs typeface="Arial" panose="020B0604020202020204" pitchFamily="34" charset="0"/>
              </a:rPr>
              <a:t>Risk, Challenge and Adventure in the Early Years: A practical guide to exploring and extending learning outdoors first. </a:t>
            </a:r>
            <a:r>
              <a:rPr lang="en-GB" sz="1200" dirty="0">
                <a:latin typeface="Arial" panose="020B0604020202020204" pitchFamily="34" charset="0"/>
                <a:cs typeface="Arial" panose="020B0604020202020204" pitchFamily="34" charset="0"/>
              </a:rPr>
              <a:t>England: Routledge.</a:t>
            </a:r>
          </a:p>
          <a:p>
            <a:pPr algn="just">
              <a:lnSpc>
                <a:spcPct val="150000"/>
              </a:lnSpc>
            </a:pPr>
            <a:r>
              <a:rPr lang="en-GB" sz="1200" dirty="0">
                <a:latin typeface="Arial" panose="020B0604020202020204" pitchFamily="34" charset="0"/>
                <a:cs typeface="Arial" panose="020B0604020202020204" pitchFamily="34" charset="0"/>
              </a:rPr>
              <a:t>Sylva, K., </a:t>
            </a:r>
            <a:r>
              <a:rPr lang="en-GB" sz="1200" dirty="0" err="1">
                <a:latin typeface="Arial" panose="020B0604020202020204" pitchFamily="34" charset="0"/>
                <a:cs typeface="Arial" panose="020B0604020202020204" pitchFamily="34" charset="0"/>
              </a:rPr>
              <a:t>Melhuish</a:t>
            </a:r>
            <a:r>
              <a:rPr lang="en-GB" sz="1200" dirty="0">
                <a:latin typeface="Arial" panose="020B0604020202020204" pitchFamily="34" charset="0"/>
                <a:cs typeface="Arial" panose="020B0604020202020204" pitchFamily="34" charset="0"/>
              </a:rPr>
              <a:t>, E., Sammons, P., Siraj-Blatchford, I. and Taggart, B. (2004) ‘The Effective Provision of Pre-School Education (EPPE) Project’ </a:t>
            </a:r>
            <a:r>
              <a:rPr lang="en-GB" sz="1200" u="sng" dirty="0">
                <a:latin typeface="Arial" panose="020B0604020202020204" pitchFamily="34" charset="0"/>
                <a:cs typeface="Arial" panose="020B0604020202020204" pitchFamily="34" charset="0"/>
                <a:hlinkClick r:id="rId7"/>
              </a:rPr>
              <a:t>http://dera.ioe.ac.uk/8543/7/SSU-SF-2004-01.pdf</a:t>
            </a:r>
            <a:r>
              <a:rPr lang="en-GB" sz="1200" dirty="0">
                <a:latin typeface="Arial" panose="020B0604020202020204" pitchFamily="34" charset="0"/>
                <a:cs typeface="Arial" panose="020B0604020202020204" pitchFamily="34" charset="0"/>
              </a:rPr>
              <a:t>  [Accessed 14th October 2017].  </a:t>
            </a:r>
          </a:p>
          <a:p>
            <a:pPr algn="just">
              <a:lnSpc>
                <a:spcPct val="150000"/>
              </a:lnSpc>
            </a:pPr>
            <a:r>
              <a:rPr lang="en-GB" sz="1200" dirty="0">
                <a:latin typeface="Arial" panose="020B0604020202020204" pitchFamily="34" charset="0"/>
                <a:cs typeface="Arial" panose="020B0604020202020204" pitchFamily="34" charset="0"/>
              </a:rPr>
              <a:t>Tinny, G and Hurst, N. (2017) </a:t>
            </a:r>
            <a:r>
              <a:rPr lang="en-GB" sz="1200" i="1" dirty="0">
                <a:latin typeface="Arial" panose="020B0604020202020204" pitchFamily="34" charset="0"/>
                <a:cs typeface="Arial" panose="020B0604020202020204" pitchFamily="34" charset="0"/>
              </a:rPr>
              <a:t>Early education for sustainability Within Wales. </a:t>
            </a:r>
            <a:r>
              <a:rPr lang="en-GB" sz="1200" dirty="0">
                <a:latin typeface="Arial" panose="020B0604020202020204" pitchFamily="34" charset="0"/>
                <a:cs typeface="Arial" panose="020B0604020202020204" pitchFamily="34" charset="0"/>
              </a:rPr>
              <a:t>Wales: David Fulton.</a:t>
            </a:r>
          </a:p>
          <a:p>
            <a:pPr algn="just">
              <a:lnSpc>
                <a:spcPct val="150000"/>
              </a:lnSpc>
            </a:pPr>
            <a:r>
              <a:rPr lang="en-GB" sz="1200" dirty="0">
                <a:latin typeface="Arial" panose="020B0604020202020204" pitchFamily="34" charset="0"/>
                <a:cs typeface="Arial" panose="020B0604020202020204" pitchFamily="34" charset="0"/>
              </a:rPr>
              <a:t>Tovey, H. (2016) </a:t>
            </a:r>
            <a:r>
              <a:rPr lang="en-GB" sz="1200" i="1" dirty="0">
                <a:latin typeface="Arial" panose="020B0604020202020204" pitchFamily="34" charset="0"/>
                <a:cs typeface="Arial" panose="020B0604020202020204" pitchFamily="34" charset="0"/>
              </a:rPr>
              <a:t>Bringing the Froebel Approach to your Early Years Practice. </a:t>
            </a:r>
            <a:r>
              <a:rPr lang="en-GB" sz="1200" dirty="0">
                <a:latin typeface="Arial" panose="020B0604020202020204" pitchFamily="34" charset="0"/>
                <a:cs typeface="Arial" panose="020B0604020202020204" pitchFamily="34" charset="0"/>
              </a:rPr>
              <a:t>England: Routledge.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8730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E04C783E-4060-41B6-AEC7-B11611EE5450}"/>
              </a:ext>
            </a:extLst>
          </p:cNvPr>
          <p:cNvSpPr txBox="1"/>
          <p:nvPr/>
        </p:nvSpPr>
        <p:spPr>
          <a:xfrm>
            <a:off x="1112704" y="883833"/>
            <a:ext cx="10443990" cy="923330"/>
          </a:xfrm>
          <a:prstGeom prst="rect">
            <a:avLst/>
          </a:prstGeom>
          <a:noFill/>
        </p:spPr>
        <p:txBody>
          <a:bodyPr wrap="square" rtlCol="0">
            <a:spAutoFit/>
          </a:bodyPr>
          <a:lstStyle/>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 xmlns:a16="http://schemas.microsoft.com/office/drawing/2014/main" id="{CD52A60B-6EDE-492B-9E9C-6757CEEAC359}"/>
              </a:ext>
            </a:extLst>
          </p:cNvPr>
          <p:cNvSpPr txBox="1"/>
          <p:nvPr/>
        </p:nvSpPr>
        <p:spPr>
          <a:xfrm>
            <a:off x="874005" y="474345"/>
            <a:ext cx="10443990" cy="6463308"/>
          </a:xfrm>
          <a:prstGeom prst="rect">
            <a:avLst/>
          </a:prstGeom>
          <a:noFill/>
        </p:spPr>
        <p:txBody>
          <a:bodyPr wrap="square" rtlCol="0">
            <a:spAutoFit/>
          </a:bodyPr>
          <a:lstStyle/>
          <a:p>
            <a:pPr algn="just">
              <a:lnSpc>
                <a:spcPct val="150000"/>
              </a:lnSpc>
            </a:pPr>
            <a:r>
              <a:rPr lang="en-GB" sz="1200" dirty="0" err="1">
                <a:latin typeface="Arial" panose="020B0604020202020204" pitchFamily="34" charset="0"/>
                <a:cs typeface="Arial" panose="020B0604020202020204" pitchFamily="34" charset="0"/>
              </a:rPr>
              <a:t>Unicef</a:t>
            </a:r>
            <a:r>
              <a:rPr lang="en-GB" sz="1200" dirty="0">
                <a:latin typeface="Arial" panose="020B0604020202020204" pitchFamily="34" charset="0"/>
                <a:cs typeface="Arial" panose="020B0604020202020204" pitchFamily="34" charset="0"/>
              </a:rPr>
              <a:t>. (2016) ‘The United Nations Convention on the Rights of the Child’ </a:t>
            </a:r>
            <a:r>
              <a:rPr lang="en-GB" sz="1200" u="sng" dirty="0">
                <a:latin typeface="Arial" panose="020B0604020202020204" pitchFamily="34" charset="0"/>
                <a:cs typeface="Arial" panose="020B0604020202020204" pitchFamily="34" charset="0"/>
                <a:hlinkClick r:id="rId2"/>
              </a:rPr>
              <a:t>http://www.unicef.org.uk/wp-content/uploads/2010/05/UNCRC_PRESS200910web.pdf</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(2013) ‘Building a Brighter Future’ </a:t>
            </a:r>
            <a:r>
              <a:rPr lang="en-GB" sz="1200" u="sng" dirty="0">
                <a:latin typeface="Arial" panose="020B0604020202020204" pitchFamily="34" charset="0"/>
                <a:cs typeface="Arial" panose="020B0604020202020204" pitchFamily="34" charset="0"/>
                <a:hlinkClick r:id="rId3"/>
              </a:rPr>
              <a:t>http://gov.wales/docs/dcells/publications/130716-building-brighter-future-en.pdf</a:t>
            </a:r>
            <a:r>
              <a:rPr lang="en-GB" sz="1200" dirty="0">
                <a:latin typeface="Arial" panose="020B0604020202020204" pitchFamily="34" charset="0"/>
                <a:cs typeface="Arial" panose="020B0604020202020204" pitchFamily="34" charset="0"/>
              </a:rPr>
              <a:t>  [Accessed: 13th October 2017]. </a:t>
            </a:r>
          </a:p>
          <a:p>
            <a:pPr algn="just">
              <a:lnSpc>
                <a:spcPct val="150000"/>
              </a:lnSpc>
            </a:pPr>
            <a:r>
              <a:rPr lang="en-GB" sz="1200" dirty="0">
                <a:latin typeface="Arial" panose="020B0604020202020204" pitchFamily="34" charset="0"/>
                <a:cs typeface="Arial" panose="020B0604020202020204" pitchFamily="34" charset="0"/>
              </a:rPr>
              <a:t>Welsh Government. (2008) ‘Education for Sustainable Development and Global Citizenship’ </a:t>
            </a:r>
            <a:r>
              <a:rPr lang="en-GB" sz="1200" u="sng" dirty="0">
                <a:latin typeface="Arial" panose="020B0604020202020204" pitchFamily="34" charset="0"/>
                <a:cs typeface="Arial" panose="020B0604020202020204" pitchFamily="34" charset="0"/>
                <a:hlinkClick r:id="rId4"/>
              </a:rPr>
              <a:t>http://gov.wales/docs/dcells/publications/081204commonunderstschoolsen.pdf</a:t>
            </a:r>
            <a:r>
              <a:rPr lang="en-GB" sz="1200" dirty="0">
                <a:latin typeface="Arial" panose="020B0604020202020204" pitchFamily="34" charset="0"/>
                <a:cs typeface="Arial" panose="020B0604020202020204" pitchFamily="34" charset="0"/>
              </a:rPr>
              <a:t>  [Accessed: 15th November 2017].</a:t>
            </a:r>
          </a:p>
          <a:p>
            <a:pPr algn="just">
              <a:lnSpc>
                <a:spcPct val="150000"/>
              </a:lnSpc>
            </a:pPr>
            <a:r>
              <a:rPr lang="en-US" sz="1200" dirty="0">
                <a:latin typeface="Arial" panose="020B0604020202020204" pitchFamily="34" charset="0"/>
                <a:cs typeface="Arial" panose="020B0604020202020204" pitchFamily="34" charset="0"/>
              </a:rPr>
              <a:t>Welsh Government. (2017) ‘Education for Sustainable Development and Global Citizenship’ </a:t>
            </a:r>
            <a:r>
              <a:rPr lang="en-GB" sz="1200" u="sng" dirty="0">
                <a:latin typeface="Arial" panose="020B0604020202020204" pitchFamily="34" charset="0"/>
                <a:cs typeface="Arial" panose="020B0604020202020204" pitchFamily="34" charset="0"/>
                <a:hlinkClick r:id="rId5"/>
              </a:rPr>
              <a:t>http://gov.wales/topics/educationandskills/allsectorpolicies/europeanandinternational/sustainabledevelop/?lang=en</a:t>
            </a:r>
            <a:r>
              <a:rPr lang="en-GB" sz="1200" dirty="0">
                <a:latin typeface="Arial" panose="020B0604020202020204" pitchFamily="34" charset="0"/>
                <a:cs typeface="Arial" panose="020B0604020202020204" pitchFamily="34" charset="0"/>
              </a:rPr>
              <a:t> [Accessed: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(2014) ‘ESDGC Information Session’ </a:t>
            </a:r>
            <a:r>
              <a:rPr lang="en-GB" sz="1200" u="sng" dirty="0">
                <a:latin typeface="Arial" panose="020B0604020202020204" pitchFamily="34" charset="0"/>
                <a:cs typeface="Arial" panose="020B0604020202020204" pitchFamily="34" charset="0"/>
                <a:hlinkClick r:id="rId6"/>
              </a:rPr>
              <a:t>http://sites.cardiff.ac.uk/best/wp-content/blogs.dir/182/files/2013/08/ESDGC-factsheet.pdf</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Welsh Government. (2015) ‘Foundation Phase Framework’ </a:t>
            </a:r>
            <a:r>
              <a:rPr lang="en-GB" sz="1200" u="sng" dirty="0">
                <a:latin typeface="Arial" panose="020B0604020202020204" pitchFamily="34" charset="0"/>
                <a:cs typeface="Arial" panose="020B0604020202020204" pitchFamily="34" charset="0"/>
                <a:hlinkClick r:id="rId7"/>
              </a:rPr>
              <a:t>http://learning.gov.wales/docs/learningwales/publications/150803-fp-framework-en.pdf</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(2014) ‘Foundation Phase Outdoor Learning Handbook’ </a:t>
            </a:r>
            <a:r>
              <a:rPr lang="en-GB" sz="1200" u="sng" dirty="0">
                <a:latin typeface="Arial" panose="020B0604020202020204" pitchFamily="34" charset="0"/>
                <a:cs typeface="Arial" panose="020B0604020202020204" pitchFamily="34" charset="0"/>
                <a:hlinkClick r:id="rId8"/>
              </a:rPr>
              <a:t>http://learning.gov.wales/docs/learmingwales/publications/140828-foundation-phase-outdoor-learning-handbook-en.pdf</a:t>
            </a:r>
            <a:r>
              <a:rPr lang="en-GB" sz="1200" dirty="0">
                <a:latin typeface="Arial" panose="020B0604020202020204" pitchFamily="34" charset="0"/>
                <a:cs typeface="Arial" panose="020B0604020202020204" pitchFamily="34" charset="0"/>
              </a:rPr>
              <a:t>  [Accessed 14th November 2017]. </a:t>
            </a:r>
          </a:p>
          <a:p>
            <a:pPr algn="just">
              <a:lnSpc>
                <a:spcPct val="150000"/>
              </a:lnSpc>
            </a:pPr>
            <a:r>
              <a:rPr lang="en-GB" sz="1200" dirty="0">
                <a:latin typeface="Arial" panose="020B0604020202020204" pitchFamily="34" charset="0"/>
                <a:cs typeface="Arial" panose="020B0604020202020204" pitchFamily="34" charset="0"/>
              </a:rPr>
              <a:t>Welsh Government. (2016) ‘National Minimum Standards for Regulated Childcare’ </a:t>
            </a:r>
            <a:r>
              <a:rPr lang="en-GB" sz="1200" u="sng" dirty="0">
                <a:latin typeface="Arial" panose="020B0604020202020204" pitchFamily="34" charset="0"/>
                <a:cs typeface="Arial" panose="020B0604020202020204" pitchFamily="34" charset="0"/>
                <a:hlinkClick r:id="rId9"/>
              </a:rPr>
              <a:t>http://cssiw.org.uk/docs/cssiw/publications/160411regchildcareen.pdf</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Welsh Government. (2016) ‘Wellbeing of Future Generation’ </a:t>
            </a:r>
            <a:r>
              <a:rPr lang="en-GB" sz="1200" u="sng" dirty="0">
                <a:latin typeface="Arial" panose="020B0604020202020204" pitchFamily="34" charset="0"/>
                <a:cs typeface="Arial" panose="020B0604020202020204" pitchFamily="34" charset="0"/>
                <a:hlinkClick r:id="rId10"/>
              </a:rPr>
              <a:t>http://gov.wales/docs/dsjlg/publications/160401-wfg-easy-read-en.pdf</a:t>
            </a:r>
            <a:r>
              <a:rPr lang="en-GB" sz="1200" dirty="0">
                <a:latin typeface="Arial" panose="020B0604020202020204" pitchFamily="34" charset="0"/>
                <a:cs typeface="Arial" panose="020B0604020202020204" pitchFamily="34" charset="0"/>
              </a:rPr>
              <a:t> [Accessed: 13th October 2017]. </a:t>
            </a:r>
          </a:p>
          <a:p>
            <a:pPr algn="just">
              <a:lnSpc>
                <a:spcPct val="150000"/>
              </a:lnSpc>
            </a:pPr>
            <a:r>
              <a:rPr lang="en-GB" sz="1200" dirty="0">
                <a:latin typeface="Arial" panose="020B0604020202020204" pitchFamily="34" charset="0"/>
                <a:cs typeface="Arial" panose="020B0604020202020204" pitchFamily="34" charset="0"/>
              </a:rPr>
              <a:t>Williams, J. (2012) </a:t>
            </a:r>
            <a:r>
              <a:rPr lang="en-GB" sz="1200" i="1" dirty="0">
                <a:latin typeface="Arial" panose="020B0604020202020204" pitchFamily="34" charset="0"/>
                <a:cs typeface="Arial" panose="020B0604020202020204" pitchFamily="34" charset="0"/>
              </a:rPr>
              <a:t>Understanding the Danish Forest School Approach</a:t>
            </a:r>
            <a:r>
              <a:rPr lang="en-GB" sz="1200" dirty="0">
                <a:latin typeface="Arial" panose="020B0604020202020204" pitchFamily="34" charset="0"/>
                <a:cs typeface="Arial" panose="020B0604020202020204" pitchFamily="34" charset="0"/>
              </a:rPr>
              <a:t>. Oxon: Routledge. </a:t>
            </a:r>
          </a:p>
          <a:p>
            <a:pPr algn="just">
              <a:lnSpc>
                <a:spcPct val="150000"/>
              </a:lnSpc>
            </a:pPr>
            <a:r>
              <a:rPr lang="en-GB" sz="1200" dirty="0">
                <a:latin typeface="Arial" panose="020B0604020202020204" pitchFamily="34" charset="0"/>
                <a:cs typeface="Arial" panose="020B0604020202020204" pitchFamily="34" charset="0"/>
              </a:rPr>
              <a:t> </a:t>
            </a:r>
          </a:p>
          <a:p>
            <a:pPr algn="just">
              <a:lnSpc>
                <a:spcPct val="150000"/>
              </a:lnSpc>
            </a:pPr>
            <a:r>
              <a:rPr lang="en-GB" sz="1200" dirty="0">
                <a:latin typeface="Arial" panose="020B0604020202020204" pitchFamily="34" charset="0"/>
                <a:cs typeface="Arial" panose="020B0604020202020204" pitchFamily="34" charset="0"/>
              </a:rPr>
              <a:t> </a:t>
            </a:r>
          </a:p>
          <a:p>
            <a:r>
              <a:rPr lang="en-GB" dirty="0"/>
              <a:t> </a:t>
            </a:r>
          </a:p>
          <a:p>
            <a:r>
              <a:rPr lang="en-GB" dirty="0"/>
              <a:t> </a:t>
            </a:r>
          </a:p>
        </p:txBody>
      </p:sp>
    </p:spTree>
    <p:extLst>
      <p:ext uri="{BB962C8B-B14F-4D97-AF65-F5344CB8AC3E}">
        <p14:creationId xmlns:p14="http://schemas.microsoft.com/office/powerpoint/2010/main" xmlns="" val="13879091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xmlns=""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418</TotalTime>
  <Words>1937</Words>
  <Application>Microsoft Office PowerPoint</Application>
  <PresentationFormat>Custom</PresentationFormat>
  <Paragraphs>90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Integral</vt:lpstr>
      <vt:lpstr>Slide 1</vt:lpstr>
      <vt:lpstr>Slide 2</vt:lpstr>
      <vt:lpstr>Slide 3</vt:lpstr>
      <vt:lpstr>Slide 4</vt:lpstr>
      <vt:lpstr>Slide 5</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Vanessa Kidwell (1503503)</dc:creator>
  <cp:lastModifiedBy>Vanessa</cp:lastModifiedBy>
  <cp:revision>62</cp:revision>
  <dcterms:created xsi:type="dcterms:W3CDTF">2017-11-22T16:47:42Z</dcterms:created>
  <dcterms:modified xsi:type="dcterms:W3CDTF">2017-11-27T07:19:16Z</dcterms:modified>
</cp:coreProperties>
</file>