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1"/>
  </p:notesMasterIdLst>
  <p:sldIdLst>
    <p:sldId id="256" r:id="rId2"/>
    <p:sldId id="308" r:id="rId3"/>
    <p:sldId id="309" r:id="rId4"/>
    <p:sldId id="552" r:id="rId5"/>
    <p:sldId id="554" r:id="rId6"/>
    <p:sldId id="550" r:id="rId7"/>
    <p:sldId id="528" r:id="rId8"/>
    <p:sldId id="310" r:id="rId9"/>
    <p:sldId id="553"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1167"/>
    <p:restoredTop sz="96327"/>
  </p:normalViewPr>
  <p:slideViewPr>
    <p:cSldViewPr snapToGrid="0" snapToObjects="1">
      <p:cViewPr varScale="1">
        <p:scale>
          <a:sx n="128" d="100"/>
          <a:sy n="128" d="100"/>
        </p:scale>
        <p:origin x="760"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1E85F37-AAB9-9941-9A3A-45CAF2D6C6C3}" type="datetimeFigureOut">
              <a:rPr lang="en-US" smtClean="0"/>
              <a:t>3/16/22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7A3D0AD-53CC-524D-B933-59793A918EC1}" type="slidenum">
              <a:rPr lang="en-US" smtClean="0"/>
              <a:t>‹#›</a:t>
            </a:fld>
            <a:endParaRPr lang="en-US"/>
          </a:p>
        </p:txBody>
      </p:sp>
    </p:spTree>
    <p:extLst>
      <p:ext uri="{BB962C8B-B14F-4D97-AF65-F5344CB8AC3E}">
        <p14:creationId xmlns:p14="http://schemas.microsoft.com/office/powerpoint/2010/main" val="18095574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7A3D0AD-53CC-524D-B933-59793A918EC1}" type="slidenum">
              <a:rPr lang="en-US" smtClean="0"/>
              <a:t>1</a:t>
            </a:fld>
            <a:endParaRPr lang="en-US"/>
          </a:p>
        </p:txBody>
      </p:sp>
    </p:spTree>
    <p:extLst>
      <p:ext uri="{BB962C8B-B14F-4D97-AF65-F5344CB8AC3E}">
        <p14:creationId xmlns:p14="http://schemas.microsoft.com/office/powerpoint/2010/main" val="14908854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Sets out knowledge values and </a:t>
            </a:r>
            <a:r>
              <a:rPr lang="en-US" dirty="0" err="1"/>
              <a:t>behaviours</a:t>
            </a:r>
            <a:r>
              <a:rPr lang="en-US" dirty="0"/>
              <a:t> required of people professionals</a:t>
            </a:r>
          </a:p>
          <a:p>
            <a:endParaRPr lang="en-US" dirty="0"/>
          </a:p>
          <a:p>
            <a:endParaRPr lang="en-US" dirty="0"/>
          </a:p>
        </p:txBody>
      </p:sp>
      <p:sp>
        <p:nvSpPr>
          <p:cNvPr id="4" name="Slide Number Placeholder 3"/>
          <p:cNvSpPr>
            <a:spLocks noGrp="1"/>
          </p:cNvSpPr>
          <p:nvPr>
            <p:ph type="sldNum" sz="quarter" idx="5"/>
          </p:nvPr>
        </p:nvSpPr>
        <p:spPr/>
        <p:txBody>
          <a:bodyPr/>
          <a:lstStyle/>
          <a:p>
            <a:fld id="{87A3D0AD-53CC-524D-B933-59793A918EC1}" type="slidenum">
              <a:rPr lang="en-US" smtClean="0"/>
              <a:t>2</a:t>
            </a:fld>
            <a:endParaRPr lang="en-US"/>
          </a:p>
        </p:txBody>
      </p:sp>
    </p:spTree>
    <p:extLst>
      <p:ext uri="{BB962C8B-B14F-4D97-AF65-F5344CB8AC3E}">
        <p14:creationId xmlns:p14="http://schemas.microsoft.com/office/powerpoint/2010/main" val="41754149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7A3D0AD-53CC-524D-B933-59793A918EC1}" type="slidenum">
              <a:rPr lang="en-US" smtClean="0"/>
              <a:t>3</a:t>
            </a:fld>
            <a:endParaRPr lang="en-US"/>
          </a:p>
        </p:txBody>
      </p:sp>
    </p:spTree>
    <p:extLst>
      <p:ext uri="{BB962C8B-B14F-4D97-AF65-F5344CB8AC3E}">
        <p14:creationId xmlns:p14="http://schemas.microsoft.com/office/powerpoint/2010/main" val="42257014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4</a:t>
            </a:fld>
            <a:endParaRPr lang="en-GB"/>
          </a:p>
        </p:txBody>
      </p:sp>
    </p:spTree>
    <p:extLst>
      <p:ext uri="{BB962C8B-B14F-4D97-AF65-F5344CB8AC3E}">
        <p14:creationId xmlns:p14="http://schemas.microsoft.com/office/powerpoint/2010/main" val="40696183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Reflective Practice enables clearer thinking, and reduces our tendencies towards emotional bias.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CIPD advocate reflective practice and features </a:t>
            </a:r>
            <a:endParaRPr lang="en-US"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6</a:t>
            </a:fld>
            <a:endParaRPr lang="en-GB"/>
          </a:p>
        </p:txBody>
      </p:sp>
    </p:spTree>
    <p:extLst>
      <p:ext uri="{BB962C8B-B14F-4D97-AF65-F5344CB8AC3E}">
        <p14:creationId xmlns:p14="http://schemas.microsoft.com/office/powerpoint/2010/main" val="9896516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Take a look at this video for more insights around ways that reflective practice can create shifts in our </a:t>
            </a:r>
            <a:r>
              <a:rPr lang="en-US" dirty="0" err="1"/>
              <a:t>behaviour</a:t>
            </a:r>
            <a:r>
              <a:rPr lang="en-US" dirty="0"/>
              <a:t>, increase the quality of work, and helps us to see challenges as learning opportunities with wide ranging applications not just in work life. </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7</a:t>
            </a:fld>
            <a:endParaRPr lang="en-GB"/>
          </a:p>
        </p:txBody>
      </p:sp>
    </p:spTree>
    <p:extLst>
      <p:ext uri="{BB962C8B-B14F-4D97-AF65-F5344CB8AC3E}">
        <p14:creationId xmlns:p14="http://schemas.microsoft.com/office/powerpoint/2010/main" val="3780150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7A3D0AD-53CC-524D-B933-59793A918EC1}" type="slidenum">
              <a:rPr lang="en-US" smtClean="0"/>
              <a:t>8</a:t>
            </a:fld>
            <a:endParaRPr lang="en-US"/>
          </a:p>
        </p:txBody>
      </p:sp>
    </p:spTree>
    <p:extLst>
      <p:ext uri="{BB962C8B-B14F-4D97-AF65-F5344CB8AC3E}">
        <p14:creationId xmlns:p14="http://schemas.microsoft.com/office/powerpoint/2010/main" val="29435062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are some links on this weeks tile around CPD, more detail around the Profession map and how it works.  As part of your membership you can score yourself against the criteria around the core </a:t>
            </a:r>
            <a:r>
              <a:rPr lang="en-US" dirty="0" err="1"/>
              <a:t>behaviours</a:t>
            </a:r>
            <a:r>
              <a:rPr lang="en-US" dirty="0"/>
              <a:t> and it develops a learning plan for you to work from. </a:t>
            </a:r>
          </a:p>
        </p:txBody>
      </p:sp>
      <p:sp>
        <p:nvSpPr>
          <p:cNvPr id="4" name="Slide Number Placeholder 3"/>
          <p:cNvSpPr>
            <a:spLocks noGrp="1"/>
          </p:cNvSpPr>
          <p:nvPr>
            <p:ph type="sldNum" sz="quarter" idx="5"/>
          </p:nvPr>
        </p:nvSpPr>
        <p:spPr/>
        <p:txBody>
          <a:bodyPr/>
          <a:lstStyle/>
          <a:p>
            <a:fld id="{87A3D0AD-53CC-524D-B933-59793A918EC1}" type="slidenum">
              <a:rPr lang="en-US" smtClean="0"/>
              <a:t>9</a:t>
            </a:fld>
            <a:endParaRPr lang="en-US"/>
          </a:p>
        </p:txBody>
      </p:sp>
    </p:spTree>
    <p:extLst>
      <p:ext uri="{BB962C8B-B14F-4D97-AF65-F5344CB8AC3E}">
        <p14:creationId xmlns:p14="http://schemas.microsoft.com/office/powerpoint/2010/main" val="31387171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GB"/>
              <a:t>Click to edit Master title style</a:t>
            </a:r>
            <a:endParaRPr lang="en-US" dirty="0"/>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43EB98C-8AB0-904E-8F3F-AC933078E9A3}" type="datetimeFigureOut">
              <a:rPr lang="en-US" smtClean="0"/>
              <a:t>3/16/22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rIns="45720"/>
          <a:lstStyle/>
          <a:p>
            <a:fld id="{05E4A444-E97A-864F-AFF5-29855229AA37}" type="slidenum">
              <a:rPr lang="en-US" smtClean="0"/>
              <a:t>‹#›</a:t>
            </a:fld>
            <a:endParaRPr lang="en-US"/>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29586902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43EB98C-8AB0-904E-8F3F-AC933078E9A3}" type="datetimeFigureOut">
              <a:rPr lang="en-US" smtClean="0"/>
              <a:t>3/16/22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5E4A444-E97A-864F-AFF5-29855229AA37}" type="slidenum">
              <a:rPr lang="en-US" smtClean="0"/>
              <a:t>‹#›</a:t>
            </a:fld>
            <a:endParaRPr lang="en-US"/>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17129261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GB"/>
              <a:t>Click to edit Master title style</a:t>
            </a:r>
            <a:endParaRPr lang="en-US" dirty="0"/>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43EB98C-8AB0-904E-8F3F-AC933078E9A3}" type="datetimeFigureOut">
              <a:rPr lang="en-US" smtClean="0"/>
              <a:t>3/16/22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5E4A444-E97A-864F-AFF5-29855229AA37}" type="slidenum">
              <a:rPr lang="en-US" smtClean="0"/>
              <a:t>‹#›</a:t>
            </a:fld>
            <a:endParaRPr lang="en-US"/>
          </a:p>
        </p:txBody>
      </p:sp>
    </p:spTree>
    <p:extLst>
      <p:ext uri="{BB962C8B-B14F-4D97-AF65-F5344CB8AC3E}">
        <p14:creationId xmlns:p14="http://schemas.microsoft.com/office/powerpoint/2010/main" val="33265715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2605374" y="2052116"/>
            <a:ext cx="3891960" cy="399782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666636" y="2052114"/>
            <a:ext cx="3894222" cy="399782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43EB98C-8AB0-904E-8F3F-AC933078E9A3}" type="datetimeFigureOut">
              <a:rPr lang="en-US" smtClean="0"/>
              <a:t>3/16/22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5E4A444-E97A-864F-AFF5-29855229AA37}" type="slidenum">
              <a:rPr lang="en-US" smtClean="0"/>
              <a:t>‹#›</a:t>
            </a:fld>
            <a:endParaRPr lang="en-US"/>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13054782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GB"/>
              <a:t>Click to edit Master title style</a:t>
            </a:r>
            <a:endParaRPr lang="en-US" dirty="0"/>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43EB98C-8AB0-904E-8F3F-AC933078E9A3}" type="datetimeFigureOut">
              <a:rPr lang="en-US" smtClean="0"/>
              <a:t>3/16/22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5E4A444-E97A-864F-AFF5-29855229AA37}" type="slidenum">
              <a:rPr lang="en-US" smtClean="0"/>
              <a:t>‹#›</a:t>
            </a:fld>
            <a:endParaRPr lang="en-US"/>
          </a:p>
        </p:txBody>
      </p:sp>
    </p:spTree>
    <p:extLst>
      <p:ext uri="{BB962C8B-B14F-4D97-AF65-F5344CB8AC3E}">
        <p14:creationId xmlns:p14="http://schemas.microsoft.com/office/powerpoint/2010/main" val="8429103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43EB98C-8AB0-904E-8F3F-AC933078E9A3}" type="datetimeFigureOut">
              <a:rPr lang="en-US" smtClean="0"/>
              <a:t>3/16/22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5E4A444-E97A-864F-AFF5-29855229AA37}" type="slidenum">
              <a:rPr lang="en-US" smtClean="0"/>
              <a:t>‹#›</a:t>
            </a:fld>
            <a:endParaRPr lang="en-US"/>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8609713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B43EB98C-8AB0-904E-8F3F-AC933078E9A3}" type="datetimeFigureOut">
              <a:rPr lang="en-US" smtClean="0"/>
              <a:t>3/16/22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5E4A444-E97A-864F-AFF5-29855229AA37}" type="slidenum">
              <a:rPr lang="en-US" smtClean="0"/>
              <a:t>‹#›</a:t>
            </a:fld>
            <a:endParaRPr lang="en-US"/>
          </a:p>
        </p:txBody>
      </p:sp>
    </p:spTree>
    <p:extLst>
      <p:ext uri="{BB962C8B-B14F-4D97-AF65-F5344CB8AC3E}">
        <p14:creationId xmlns:p14="http://schemas.microsoft.com/office/powerpoint/2010/main" val="14004338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120154" y="805818"/>
            <a:ext cx="5446278" cy="52441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B43EB98C-8AB0-904E-8F3F-AC933078E9A3}" type="datetimeFigureOut">
              <a:rPr lang="en-US" smtClean="0"/>
              <a:t>3/16/22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5E4A444-E97A-864F-AFF5-29855229AA37}" type="slidenum">
              <a:rPr lang="en-US" smtClean="0"/>
              <a:t>‹#›</a:t>
            </a:fld>
            <a:endParaRPr lang="en-US"/>
          </a:p>
        </p:txBody>
      </p:sp>
    </p:spTree>
    <p:extLst>
      <p:ext uri="{BB962C8B-B14F-4D97-AF65-F5344CB8AC3E}">
        <p14:creationId xmlns:p14="http://schemas.microsoft.com/office/powerpoint/2010/main" val="3868122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B43EB98C-8AB0-904E-8F3F-AC933078E9A3}" type="datetimeFigureOut">
              <a:rPr lang="en-US" smtClean="0"/>
              <a:t>3/16/22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5E4A444-E97A-864F-AFF5-29855229AA37}" type="slidenum">
              <a:rPr lang="en-US" smtClean="0"/>
              <a:t>‹#›</a:t>
            </a:fld>
            <a:endParaRPr lang="en-US"/>
          </a:p>
        </p:txBody>
      </p:sp>
    </p:spTree>
    <p:extLst>
      <p:ext uri="{BB962C8B-B14F-4D97-AF65-F5344CB8AC3E}">
        <p14:creationId xmlns:p14="http://schemas.microsoft.com/office/powerpoint/2010/main" val="5259794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43EB98C-8AB0-904E-8F3F-AC933078E9A3}" type="datetimeFigureOut">
              <a:rPr lang="en-US" smtClean="0"/>
              <a:t>3/16/22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5E4A444-E97A-864F-AFF5-29855229AA37}" type="slidenum">
              <a:rPr lang="en-US" smtClean="0"/>
              <a:t>‹#›</a:t>
            </a:fld>
            <a:endParaRPr lang="en-US"/>
          </a:p>
        </p:txBody>
      </p:sp>
    </p:spTree>
    <p:extLst>
      <p:ext uri="{BB962C8B-B14F-4D97-AF65-F5344CB8AC3E}">
        <p14:creationId xmlns:p14="http://schemas.microsoft.com/office/powerpoint/2010/main" val="1848020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43EB98C-8AB0-904E-8F3F-AC933078E9A3}" type="datetimeFigureOut">
              <a:rPr lang="en-US" smtClean="0"/>
              <a:t>3/16/22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5E4A444-E97A-864F-AFF5-29855229AA37}" type="slidenum">
              <a:rPr lang="en-US" smtClean="0"/>
              <a:t>‹#›</a:t>
            </a:fld>
            <a:endParaRPr lang="en-US"/>
          </a:p>
        </p:txBody>
      </p:sp>
    </p:spTree>
    <p:extLst>
      <p:ext uri="{BB962C8B-B14F-4D97-AF65-F5344CB8AC3E}">
        <p14:creationId xmlns:p14="http://schemas.microsoft.com/office/powerpoint/2010/main" val="4622709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B43EB98C-8AB0-904E-8F3F-AC933078E9A3}" type="datetimeFigureOut">
              <a:rPr lang="en-US" smtClean="0"/>
              <a:t>3/16/22</a:t>
            </a:fld>
            <a:endParaRPr lang="en-US"/>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05E4A444-E97A-864F-AFF5-29855229AA37}" type="slidenum">
              <a:rPr lang="en-US" smtClean="0"/>
              <a:t>‹#›</a:t>
            </a:fld>
            <a:endParaRPr lang="en-US"/>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72024755"/>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creativecommons.org/licenses/by-nd/3.0/" TargetMode="External"/><Relationship Id="rId3" Type="http://schemas.openxmlformats.org/officeDocument/2006/relationships/image" Target="../media/image1.jpeg"/><Relationship Id="rId7" Type="http://schemas.openxmlformats.org/officeDocument/2006/relationships/hyperlink" Target="http://www.news.uct.ac.za/article/-2020-08-05-survey-reveals-remote-learning-highs-and-lows"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video" Target="https://www.youtube.com/embed/nF_-nuI18Y8?feature=oembed" TargetMode="External"/><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businessballs.com/self-awareness/reflective-practice/"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video" Target="https://www.youtube.com/embed/M9hyWVEG2x0?feature=oembed" TargetMode="External"/><Relationship Id="rId5" Type="http://schemas.openxmlformats.org/officeDocument/2006/relationships/hyperlink" Target="https://www.youtube.com/watch?v=M9hyWVEG2x0&amp;t=2s" TargetMode="External"/><Relationship Id="rId4" Type="http://schemas.openxmlformats.org/officeDocument/2006/relationships/image" Target="../media/image7.jpeg"/></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3.png"/><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B2CA9B6-4696-4754-85E4-8CABC16C83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7A9A1B4E-BA04-49DB-A7FC-AAC824E9FE6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4" name="Picture 13">
            <a:extLst>
              <a:ext uri="{FF2B5EF4-FFF2-40B4-BE49-F238E27FC236}">
                <a16:creationId xmlns:a16="http://schemas.microsoft.com/office/drawing/2014/main" id="{DEB81022-BC5D-4044-B798-FA0517B46B8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6" name="Rectangle 15">
            <a:extLst>
              <a:ext uri="{FF2B5EF4-FFF2-40B4-BE49-F238E27FC236}">
                <a16:creationId xmlns:a16="http://schemas.microsoft.com/office/drawing/2014/main" id="{D23277EE-B44B-4433-AC85-268C83D342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96893633-2491-40F3-A8F8-3048B013B8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4F600BF4-BBEF-41D0-AF2D-5FE8F14089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5891209"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F17056-B50C-164E-A692-BAAE399DE9C3}"/>
              </a:ext>
            </a:extLst>
          </p:cNvPr>
          <p:cNvSpPr>
            <a:spLocks noGrp="1"/>
          </p:cNvSpPr>
          <p:nvPr>
            <p:ph type="ctrTitle"/>
          </p:nvPr>
        </p:nvSpPr>
        <p:spPr>
          <a:xfrm>
            <a:off x="1969804" y="3428998"/>
            <a:ext cx="3972924" cy="2268559"/>
          </a:xfrm>
        </p:spPr>
        <p:txBody>
          <a:bodyPr>
            <a:normAutofit/>
          </a:bodyPr>
          <a:lstStyle/>
          <a:p>
            <a:r>
              <a:rPr lang="en-US" sz="4800"/>
              <a:t>Continuous Professional Development </a:t>
            </a:r>
          </a:p>
        </p:txBody>
      </p:sp>
      <p:sp>
        <p:nvSpPr>
          <p:cNvPr id="3" name="Subtitle 2">
            <a:extLst>
              <a:ext uri="{FF2B5EF4-FFF2-40B4-BE49-F238E27FC236}">
                <a16:creationId xmlns:a16="http://schemas.microsoft.com/office/drawing/2014/main" id="{020FF2EB-99C8-A545-8421-B21FA8F22432}"/>
              </a:ext>
            </a:extLst>
          </p:cNvPr>
          <p:cNvSpPr>
            <a:spLocks noGrp="1"/>
          </p:cNvSpPr>
          <p:nvPr>
            <p:ph type="subTitle" idx="1"/>
          </p:nvPr>
        </p:nvSpPr>
        <p:spPr>
          <a:xfrm>
            <a:off x="2124907" y="2268786"/>
            <a:ext cx="3817821" cy="1160213"/>
          </a:xfrm>
        </p:spPr>
        <p:txBody>
          <a:bodyPr>
            <a:normAutofit/>
          </a:bodyPr>
          <a:lstStyle/>
          <a:p>
            <a:r>
              <a:rPr lang="en-US" dirty="0"/>
              <a:t>Week 8</a:t>
            </a:r>
          </a:p>
        </p:txBody>
      </p:sp>
      <p:pic>
        <p:nvPicPr>
          <p:cNvPr id="4" name="Content Placeholder 4" descr="A picture containing text, indoor, person, computer&#10;&#10;Description automatically generated">
            <a:extLst>
              <a:ext uri="{FF2B5EF4-FFF2-40B4-BE49-F238E27FC236}">
                <a16:creationId xmlns:a16="http://schemas.microsoft.com/office/drawing/2014/main" id="{DD0F584C-C1F5-4547-A8AC-7BB87C148E21}"/>
              </a:ext>
            </a:extLst>
          </p:cNvPr>
          <p:cNvPicPr>
            <a:picLocks noChangeAspect="1"/>
          </p:cNvPicPr>
          <p:nvPr/>
        </p:nvPicPr>
        <p:blipFill rotWithShape="1">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l="28388" r="26497" b="-2"/>
          <a:stretch/>
        </p:blipFill>
        <p:spPr>
          <a:xfrm>
            <a:off x="6749807" y="227"/>
            <a:ext cx="4635113" cy="6858000"/>
          </a:xfrm>
          <a:prstGeom prst="rect">
            <a:avLst/>
          </a:prstGeom>
          <a:ln w="12700">
            <a:solidFill>
              <a:schemeClr val="tx1"/>
            </a:solidFill>
          </a:ln>
        </p:spPr>
      </p:pic>
      <p:sp>
        <p:nvSpPr>
          <p:cNvPr id="22" name="Rectangle 21">
            <a:extLst>
              <a:ext uri="{FF2B5EF4-FFF2-40B4-BE49-F238E27FC236}">
                <a16:creationId xmlns:a16="http://schemas.microsoft.com/office/drawing/2014/main" id="{8E3FBB69-81FC-455A-9F72-076CADABD3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0AD09A19-16FE-B64E-92F6-F215226B6EFD}"/>
              </a:ext>
            </a:extLst>
          </p:cNvPr>
          <p:cNvSpPr txBox="1"/>
          <p:nvPr/>
        </p:nvSpPr>
        <p:spPr>
          <a:xfrm>
            <a:off x="8810176" y="6658172"/>
            <a:ext cx="2574744"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7" tooltip="http://www.news.uct.ac.za/article/-2020-08-05-survey-reveals-remote-learning-highs-and-lows">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8" tooltip="https://creativecommons.org/licenses/by-nd/3.0/">
                  <a:extLst>
                    <a:ext uri="{A12FA001-AC4F-418D-AE19-62706E023703}">
                      <ahyp:hlinkClr xmlns:ahyp="http://schemas.microsoft.com/office/drawing/2018/hyperlinkcolor" val="tx"/>
                    </a:ext>
                  </a:extLst>
                </a:hlinkClick>
              </a:rPr>
              <a:t>CC BY-ND</a:t>
            </a:r>
            <a:endParaRPr lang="en-US" sz="700">
              <a:solidFill>
                <a:srgbClr val="FFFFFF"/>
              </a:solidFill>
            </a:endParaRPr>
          </a:p>
        </p:txBody>
      </p:sp>
    </p:spTree>
    <p:extLst>
      <p:ext uri="{BB962C8B-B14F-4D97-AF65-F5344CB8AC3E}">
        <p14:creationId xmlns:p14="http://schemas.microsoft.com/office/powerpoint/2010/main" val="14877907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83BE5-0796-DF4E-9F16-5544288E10BA}"/>
              </a:ext>
            </a:extLst>
          </p:cNvPr>
          <p:cNvSpPr>
            <a:spLocks noGrp="1"/>
          </p:cNvSpPr>
          <p:nvPr>
            <p:ph type="title"/>
          </p:nvPr>
        </p:nvSpPr>
        <p:spPr>
          <a:xfrm>
            <a:off x="1981613" y="762000"/>
            <a:ext cx="7958331" cy="1077229"/>
          </a:xfrm>
        </p:spPr>
        <p:txBody>
          <a:bodyPr/>
          <a:lstStyle/>
          <a:p>
            <a:pPr algn="ctr"/>
            <a:r>
              <a:rPr lang="en-US" dirty="0"/>
              <a:t>CIPD Profession map</a:t>
            </a:r>
          </a:p>
        </p:txBody>
      </p:sp>
      <p:pic>
        <p:nvPicPr>
          <p:cNvPr id="5" name="Content Placeholder 4" descr="Diagram&#10;&#10;Description automatically generated">
            <a:extLst>
              <a:ext uri="{FF2B5EF4-FFF2-40B4-BE49-F238E27FC236}">
                <a16:creationId xmlns:a16="http://schemas.microsoft.com/office/drawing/2014/main" id="{F52BDE98-45B1-7E43-8F46-52AA7A23D623}"/>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425764" y="2057400"/>
            <a:ext cx="5307134" cy="4038600"/>
          </a:xfrm>
        </p:spPr>
      </p:pic>
    </p:spTree>
    <p:extLst>
      <p:ext uri="{BB962C8B-B14F-4D97-AF65-F5344CB8AC3E}">
        <p14:creationId xmlns:p14="http://schemas.microsoft.com/office/powerpoint/2010/main" val="17278325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369113-18D5-D241-988C-0C4605987A5D}"/>
              </a:ext>
            </a:extLst>
          </p:cNvPr>
          <p:cNvSpPr>
            <a:spLocks noGrp="1"/>
          </p:cNvSpPr>
          <p:nvPr>
            <p:ph type="title"/>
          </p:nvPr>
        </p:nvSpPr>
        <p:spPr>
          <a:xfrm>
            <a:off x="1808776" y="261511"/>
            <a:ext cx="7958331" cy="1077229"/>
          </a:xfrm>
        </p:spPr>
        <p:txBody>
          <a:bodyPr/>
          <a:lstStyle/>
          <a:p>
            <a:pPr algn="ctr"/>
            <a:r>
              <a:rPr lang="en-US" dirty="0"/>
              <a:t>An introduction to the map</a:t>
            </a:r>
          </a:p>
        </p:txBody>
      </p:sp>
      <p:pic>
        <p:nvPicPr>
          <p:cNvPr id="4" name="Online Media 3" descr="The Profession Map: an introduction">
            <a:hlinkClick r:id="" action="ppaction://media"/>
            <a:extLst>
              <a:ext uri="{FF2B5EF4-FFF2-40B4-BE49-F238E27FC236}">
                <a16:creationId xmlns:a16="http://schemas.microsoft.com/office/drawing/2014/main" id="{6AF8B028-1987-B74D-B83D-A88679D5B416}"/>
              </a:ext>
            </a:extLst>
          </p:cNvPr>
          <p:cNvPicPr>
            <a:picLocks noGrp="1" noRot="1" noChangeAspect="1"/>
          </p:cNvPicPr>
          <p:nvPr>
            <p:ph idx="1"/>
            <a:videoFile r:link="rId1"/>
          </p:nvPr>
        </p:nvPicPr>
        <p:blipFill>
          <a:blip r:embed="rId4"/>
          <a:stretch>
            <a:fillRect/>
          </a:stretch>
        </p:blipFill>
        <p:spPr>
          <a:xfrm>
            <a:off x="1618734" y="1338740"/>
            <a:ext cx="8338414" cy="4711204"/>
          </a:xfrm>
          <a:prstGeom prst="rect">
            <a:avLst/>
          </a:prstGeom>
        </p:spPr>
      </p:pic>
    </p:spTree>
    <p:extLst>
      <p:ext uri="{BB962C8B-B14F-4D97-AF65-F5344CB8AC3E}">
        <p14:creationId xmlns:p14="http://schemas.microsoft.com/office/powerpoint/2010/main" val="4170767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3"/>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F3CF990-ACB8-443A-BB74-D36EC8A00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601900C-265D-4146-A578-477541E3DF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0B98862-BEE1-44FB-A335-A1B9106B4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sp>
        <p:nvSpPr>
          <p:cNvPr id="14" name="Freeform: Shape 13">
            <a:extLst>
              <a:ext uri="{FF2B5EF4-FFF2-40B4-BE49-F238E27FC236}">
                <a16:creationId xmlns:a16="http://schemas.microsoft.com/office/drawing/2014/main" id="{65F94F98-3A57-49AA-838E-91AAF600B6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678519" y="-1660968"/>
            <a:ext cx="5838229" cy="11188733"/>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000">
                <a:schemeClr val="accent1">
                  <a:alpha val="0"/>
                </a:schemeClr>
              </a:gs>
              <a:gs pos="100000">
                <a:schemeClr val="accent1">
                  <a:alpha val="75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6" name="Picture 15">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1067" y="0"/>
            <a:ext cx="12189867" cy="6858000"/>
          </a:xfrm>
          <a:prstGeom prst="rect">
            <a:avLst/>
          </a:prstGeom>
        </p:spPr>
      </p:pic>
      <p:sp>
        <p:nvSpPr>
          <p:cNvPr id="18" name="Rectangle 17">
            <a:extLst>
              <a:ext uri="{FF2B5EF4-FFF2-40B4-BE49-F238E27FC236}">
                <a16:creationId xmlns:a16="http://schemas.microsoft.com/office/drawing/2014/main" id="{41F8C064-2DC5-4758-B49C-76BFF64052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solidFill>
            <a:schemeClr val="tx2">
              <a:lumMod val="1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FBD68200-BC03-4015-860B-CD5C30CD7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3542" y="0"/>
            <a:ext cx="7875912" cy="6858000"/>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15000">
                <a:schemeClr val="bg2">
                  <a:alpha val="0"/>
                </a:schemeClr>
              </a:gs>
              <a:gs pos="100000">
                <a:schemeClr val="bg2"/>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sp>
        <p:nvSpPr>
          <p:cNvPr id="22" name="Rectangle 21">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Oval 23">
            <a:extLst>
              <a:ext uri="{FF2B5EF4-FFF2-40B4-BE49-F238E27FC236}">
                <a16:creationId xmlns:a16="http://schemas.microsoft.com/office/drawing/2014/main" id="{332A6F87-AC28-4AA8-B8A6-AEBC67BD0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7567" y="421698"/>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ED98CF-8B45-504D-A27E-818FE9151775}"/>
              </a:ext>
            </a:extLst>
          </p:cNvPr>
          <p:cNvSpPr>
            <a:spLocks noGrp="1"/>
          </p:cNvSpPr>
          <p:nvPr>
            <p:ph type="title"/>
          </p:nvPr>
        </p:nvSpPr>
        <p:spPr>
          <a:xfrm>
            <a:off x="2128956" y="193066"/>
            <a:ext cx="8381238" cy="1077229"/>
          </a:xfrm>
        </p:spPr>
        <p:txBody>
          <a:bodyPr>
            <a:normAutofit/>
          </a:bodyPr>
          <a:lstStyle/>
          <a:p>
            <a:pPr algn="l"/>
            <a:r>
              <a:rPr lang="en-US" sz="4800" dirty="0"/>
              <a:t>Professional development</a:t>
            </a:r>
          </a:p>
        </p:txBody>
      </p:sp>
      <p:sp>
        <p:nvSpPr>
          <p:cNvPr id="3" name="Content Placeholder 2">
            <a:extLst>
              <a:ext uri="{FF2B5EF4-FFF2-40B4-BE49-F238E27FC236}">
                <a16:creationId xmlns:a16="http://schemas.microsoft.com/office/drawing/2014/main" id="{97A49105-8450-FA4C-B02A-A705415EBB20}"/>
              </a:ext>
            </a:extLst>
          </p:cNvPr>
          <p:cNvSpPr>
            <a:spLocks noGrp="1"/>
          </p:cNvSpPr>
          <p:nvPr>
            <p:ph idx="1"/>
          </p:nvPr>
        </p:nvSpPr>
        <p:spPr>
          <a:xfrm>
            <a:off x="397066" y="1008795"/>
            <a:ext cx="11188735" cy="5570909"/>
          </a:xfrm>
        </p:spPr>
        <p:txBody>
          <a:bodyPr anchor="t">
            <a:noAutofit/>
          </a:bodyPr>
          <a:lstStyle/>
          <a:p>
            <a:pPr marL="0" indent="0">
              <a:lnSpc>
                <a:spcPct val="110000"/>
              </a:lnSpc>
              <a:buNone/>
            </a:pPr>
            <a:r>
              <a:rPr lang="en-GB" sz="1400" dirty="0"/>
              <a:t>Megginson and Whitaker (2007) state:</a:t>
            </a:r>
          </a:p>
          <a:p>
            <a:pPr>
              <a:lnSpc>
                <a:spcPct val="110000"/>
              </a:lnSpc>
            </a:pPr>
            <a:r>
              <a:rPr lang="en-GB" sz="1400" dirty="0"/>
              <a:t>Professional development is a process by which individuals take control of their own learning and development, by engaging in an ongoing process of reflection and action. This process is empowering and exciting and can stimulate people to achieve their aspirations and move towards their dreams... It reminds us that we have the responsibility for developing ourselves rather than pushing the onus on to our manager or others in the organisation.</a:t>
            </a:r>
          </a:p>
          <a:p>
            <a:pPr>
              <a:lnSpc>
                <a:spcPct val="110000"/>
              </a:lnSpc>
            </a:pPr>
            <a:r>
              <a:rPr lang="en-GB" sz="1400" dirty="0"/>
              <a:t>Many of the techniques of professional development are invaluable in other contexts as well as in the workplace. By learning to manage ourselves we also get better at ‘managing’ others.</a:t>
            </a:r>
          </a:p>
          <a:p>
            <a:pPr>
              <a:lnSpc>
                <a:spcPct val="110000"/>
              </a:lnSpc>
            </a:pPr>
            <a:r>
              <a:rPr lang="en-GB" sz="1400" dirty="0"/>
              <a:t>Some of the benefits we can gain from managing our professional development include:</a:t>
            </a:r>
          </a:p>
          <a:p>
            <a:pPr marL="0" indent="0">
              <a:lnSpc>
                <a:spcPct val="110000"/>
              </a:lnSpc>
              <a:buNone/>
            </a:pPr>
            <a:r>
              <a:rPr lang="en-GB" sz="1400" i="1" dirty="0"/>
              <a:t>Taking responsibility for our own development gives us greater autonomy and control over what, how and when we learn. This in turn builds our self-confidence and self-reliance.</a:t>
            </a:r>
          </a:p>
          <a:p>
            <a:pPr marL="0" indent="0">
              <a:lnSpc>
                <a:spcPct val="110000"/>
              </a:lnSpc>
              <a:buNone/>
            </a:pPr>
            <a:r>
              <a:rPr lang="en-GB" sz="1400" i="1" dirty="0"/>
              <a:t>As we learn to assess and plan our development, we no longer need to rely on other people to direct us; again this encourages independence and resilience. Others with particular expertise may contribute to our development, though responsibility remains with us.</a:t>
            </a:r>
          </a:p>
          <a:p>
            <a:pPr marL="0" indent="0">
              <a:lnSpc>
                <a:spcPct val="110000"/>
              </a:lnSpc>
              <a:buNone/>
            </a:pPr>
            <a:r>
              <a:rPr lang="en-GB" sz="1400" i="1" dirty="0"/>
              <a:t>As we think more critically about our individual experience and needs, we become more active learners and are able to identify ways of applying new learning in a variety of roles.</a:t>
            </a:r>
          </a:p>
          <a:p>
            <a:pPr marL="0" indent="0">
              <a:lnSpc>
                <a:spcPct val="110000"/>
              </a:lnSpc>
              <a:buNone/>
            </a:pPr>
            <a:r>
              <a:rPr lang="en-GB" sz="1400" i="1" dirty="0"/>
              <a:t>The greater self-awareness we gain through professional development enables us to identify our transferable skills, to be realistic about our development needs and to present ourselves convincingly when career opportunities arise</a:t>
            </a:r>
            <a:endParaRPr lang="en-US" sz="1400" i="1" dirty="0"/>
          </a:p>
        </p:txBody>
      </p:sp>
    </p:spTree>
    <p:extLst>
      <p:ext uri="{BB962C8B-B14F-4D97-AF65-F5344CB8AC3E}">
        <p14:creationId xmlns:p14="http://schemas.microsoft.com/office/powerpoint/2010/main" val="2714234314"/>
      </p:ext>
    </p:extLst>
  </p:cSld>
  <p:clrMapOvr>
    <a:masterClrMapping/>
  </p:clrMapOvr>
  <mc:AlternateContent xmlns:mc="http://schemas.openxmlformats.org/markup-compatibility/2006" xmlns:p14="http://schemas.microsoft.com/office/powerpoint/2010/main">
    <mc:Choice Requires="p14">
      <p:transition spd="slow" p14:dur="2000" advTm="132764"/>
    </mc:Choice>
    <mc:Fallback xmlns="">
      <p:transition spd="slow" advTm="132764"/>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69B4D0-887C-2F4E-AD52-1467190C1E16}"/>
              </a:ext>
            </a:extLst>
          </p:cNvPr>
          <p:cNvSpPr>
            <a:spLocks noGrp="1"/>
          </p:cNvSpPr>
          <p:nvPr>
            <p:ph type="title"/>
          </p:nvPr>
        </p:nvSpPr>
        <p:spPr>
          <a:xfrm>
            <a:off x="-1413540" y="569517"/>
            <a:ext cx="7958331" cy="1077229"/>
          </a:xfrm>
        </p:spPr>
        <p:txBody>
          <a:bodyPr/>
          <a:lstStyle/>
          <a:p>
            <a:r>
              <a:rPr lang="en-GB" b="1" dirty="0"/>
              <a:t>Stages of the CPD cycle</a:t>
            </a:r>
            <a:br>
              <a:rPr lang="en-GB" b="1" dirty="0"/>
            </a:br>
            <a:endParaRPr lang="en-US" dirty="0"/>
          </a:p>
        </p:txBody>
      </p:sp>
      <p:sp>
        <p:nvSpPr>
          <p:cNvPr id="3" name="Content Placeholder 2">
            <a:extLst>
              <a:ext uri="{FF2B5EF4-FFF2-40B4-BE49-F238E27FC236}">
                <a16:creationId xmlns:a16="http://schemas.microsoft.com/office/drawing/2014/main" id="{774858FE-4771-2A44-9E21-3A9DB38AF60F}"/>
              </a:ext>
            </a:extLst>
          </p:cNvPr>
          <p:cNvSpPr>
            <a:spLocks noGrp="1"/>
          </p:cNvSpPr>
          <p:nvPr>
            <p:ph idx="1"/>
          </p:nvPr>
        </p:nvSpPr>
        <p:spPr>
          <a:xfrm>
            <a:off x="1431815" y="1500809"/>
            <a:ext cx="9073845" cy="4668405"/>
          </a:xfrm>
        </p:spPr>
        <p:txBody>
          <a:bodyPr>
            <a:normAutofit fontScale="85000" lnSpcReduction="10000"/>
          </a:bodyPr>
          <a:lstStyle/>
          <a:p>
            <a:r>
              <a:rPr lang="en-GB" b="1" dirty="0"/>
              <a:t>Identify: </a:t>
            </a:r>
            <a:r>
              <a:rPr lang="en-GB" dirty="0"/>
              <a:t>Understand where you've come from, where you are and where you want to be.</a:t>
            </a:r>
          </a:p>
          <a:p>
            <a:r>
              <a:rPr lang="en-GB" b="1" dirty="0"/>
              <a:t>Plan: </a:t>
            </a:r>
            <a:r>
              <a:rPr lang="en-GB" dirty="0"/>
              <a:t>Plan how you can get to where you want to be, with clear outcomes and milestone to track progress</a:t>
            </a:r>
            <a:r>
              <a:rPr lang="en-GB" b="1" dirty="0"/>
              <a:t>.</a:t>
            </a:r>
          </a:p>
          <a:p>
            <a:r>
              <a:rPr lang="en-GB" b="1" dirty="0"/>
              <a:t>Act: </a:t>
            </a:r>
            <a:r>
              <a:rPr lang="en-GB" dirty="0"/>
              <a:t>Act upon your plan, and be open to learning experiences.</a:t>
            </a:r>
          </a:p>
          <a:p>
            <a:r>
              <a:rPr lang="en-GB" b="1" dirty="0"/>
              <a:t>Reflect: </a:t>
            </a:r>
            <a:r>
              <a:rPr lang="en-GB" dirty="0"/>
              <a:t>Make the most of your day-to-day learning by routinely reflecting upon experience.</a:t>
            </a:r>
          </a:p>
          <a:p>
            <a:r>
              <a:rPr lang="en-GB" b="1" dirty="0"/>
              <a:t>Apply: </a:t>
            </a:r>
            <a:r>
              <a:rPr lang="en-GB" dirty="0"/>
              <a:t>Create opportunities where you can translate theory into practice and put your learning to work.</a:t>
            </a:r>
          </a:p>
          <a:p>
            <a:r>
              <a:rPr lang="en-GB" b="1" dirty="0"/>
              <a:t>Share: </a:t>
            </a:r>
            <a:r>
              <a:rPr lang="en-GB" dirty="0"/>
              <a:t>Share your learning in communities of practice to generate greater insight and benefit from the support of your community.</a:t>
            </a:r>
          </a:p>
          <a:p>
            <a:r>
              <a:rPr lang="en-GB" b="1" dirty="0"/>
              <a:t>Impact: </a:t>
            </a:r>
            <a:r>
              <a:rPr lang="en-GB" dirty="0"/>
              <a:t>Measure the overall impact your learning has had on the work you do.</a:t>
            </a:r>
          </a:p>
          <a:p>
            <a:endParaRPr lang="en-US" dirty="0"/>
          </a:p>
        </p:txBody>
      </p:sp>
    </p:spTree>
    <p:extLst>
      <p:ext uri="{BB962C8B-B14F-4D97-AF65-F5344CB8AC3E}">
        <p14:creationId xmlns:p14="http://schemas.microsoft.com/office/powerpoint/2010/main" val="10118312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1A05B5-A991-D14A-8A05-1B70D97FF5A8}"/>
              </a:ext>
            </a:extLst>
          </p:cNvPr>
          <p:cNvSpPr>
            <a:spLocks noGrp="1"/>
          </p:cNvSpPr>
          <p:nvPr>
            <p:ph type="title"/>
          </p:nvPr>
        </p:nvSpPr>
        <p:spPr>
          <a:xfrm>
            <a:off x="-1114372" y="568026"/>
            <a:ext cx="7958331" cy="1077229"/>
          </a:xfrm>
        </p:spPr>
        <p:txBody>
          <a:bodyPr/>
          <a:lstStyle/>
          <a:p>
            <a:r>
              <a:rPr lang="en-US" dirty="0"/>
              <a:t>Reflective practice concepts</a:t>
            </a:r>
          </a:p>
        </p:txBody>
      </p:sp>
      <p:sp>
        <p:nvSpPr>
          <p:cNvPr id="3" name="Content Placeholder 2">
            <a:extLst>
              <a:ext uri="{FF2B5EF4-FFF2-40B4-BE49-F238E27FC236}">
                <a16:creationId xmlns:a16="http://schemas.microsoft.com/office/drawing/2014/main" id="{DD1E4123-26F5-7249-A011-08EABB92E96E}"/>
              </a:ext>
            </a:extLst>
          </p:cNvPr>
          <p:cNvSpPr>
            <a:spLocks noGrp="1"/>
          </p:cNvSpPr>
          <p:nvPr>
            <p:ph idx="1"/>
          </p:nvPr>
        </p:nvSpPr>
        <p:spPr>
          <a:xfrm>
            <a:off x="1143000" y="1431235"/>
            <a:ext cx="9427139" cy="4858739"/>
          </a:xfrm>
        </p:spPr>
        <p:txBody>
          <a:bodyPr>
            <a:normAutofit fontScale="92500" lnSpcReduction="20000"/>
          </a:bodyPr>
          <a:lstStyle/>
          <a:p>
            <a:r>
              <a:rPr lang="en-GB" dirty="0"/>
              <a:t>Essentially Reflective Practice is a method of </a:t>
            </a:r>
            <a:r>
              <a:rPr lang="en-GB" b="1" dirty="0"/>
              <a:t>assessing our own thoughts and actions</a:t>
            </a:r>
            <a:r>
              <a:rPr lang="en-GB" dirty="0"/>
              <a:t>, for the purpose of</a:t>
            </a:r>
            <a:r>
              <a:rPr lang="en-GB" b="1" dirty="0"/>
              <a:t> personal learning and development</a:t>
            </a:r>
            <a:r>
              <a:rPr lang="en-GB" dirty="0"/>
              <a:t>.</a:t>
            </a:r>
          </a:p>
          <a:p>
            <a:r>
              <a:rPr lang="en-GB" dirty="0"/>
              <a:t>Reflective Practice is mainly concerned with self-development. It enables:</a:t>
            </a:r>
          </a:p>
          <a:p>
            <a:r>
              <a:rPr lang="en-GB" b="1" dirty="0"/>
              <a:t>Future personal growth</a:t>
            </a:r>
            <a:r>
              <a:rPr lang="en-GB" dirty="0"/>
              <a:t>, and addresses:</a:t>
            </a:r>
          </a:p>
          <a:p>
            <a:pPr lvl="1"/>
            <a:r>
              <a:rPr lang="en-GB" dirty="0"/>
              <a:t>How we think and feel about ourselves and situations in the</a:t>
            </a:r>
            <a:r>
              <a:rPr lang="en-GB" b="1" dirty="0"/>
              <a:t> present</a:t>
            </a:r>
            <a:r>
              <a:rPr lang="en-GB" dirty="0"/>
              <a:t>, and</a:t>
            </a:r>
          </a:p>
          <a:p>
            <a:pPr lvl="1"/>
            <a:r>
              <a:rPr lang="en-GB" dirty="0"/>
              <a:t>How we think and feel about ourselves and situations in the</a:t>
            </a:r>
            <a:r>
              <a:rPr lang="en-GB" b="1" dirty="0"/>
              <a:t> past</a:t>
            </a:r>
            <a:r>
              <a:rPr lang="en-GB" dirty="0"/>
              <a:t>.</a:t>
            </a:r>
          </a:p>
          <a:p>
            <a:r>
              <a:rPr lang="en-GB" dirty="0"/>
              <a:t>As such, Reflective Practice is a valuable methodology for using insights and learning from our past to:</a:t>
            </a:r>
          </a:p>
          <a:p>
            <a:r>
              <a:rPr lang="en-GB" dirty="0"/>
              <a:t>Assess where we are now</a:t>
            </a:r>
          </a:p>
          <a:p>
            <a:r>
              <a:rPr lang="en-GB" dirty="0"/>
              <a:t>Improve our present and future</a:t>
            </a:r>
          </a:p>
          <a:p>
            <a:pPr marL="0" indent="0">
              <a:buNone/>
            </a:pPr>
            <a:r>
              <a:rPr lang="en-US" dirty="0">
                <a:hlinkClick r:id="rId3"/>
              </a:rPr>
              <a:t>https://www.businessballs.com/self-awareness/reflective-practice/</a:t>
            </a:r>
            <a:r>
              <a:rPr lang="en-US" dirty="0"/>
              <a:t> </a:t>
            </a:r>
          </a:p>
        </p:txBody>
      </p:sp>
    </p:spTree>
    <p:extLst>
      <p:ext uri="{BB962C8B-B14F-4D97-AF65-F5344CB8AC3E}">
        <p14:creationId xmlns:p14="http://schemas.microsoft.com/office/powerpoint/2010/main" val="888538463"/>
      </p:ext>
    </p:extLst>
  </p:cSld>
  <p:clrMapOvr>
    <a:masterClrMapping/>
  </p:clrMapOvr>
  <mc:AlternateContent xmlns:mc="http://schemas.openxmlformats.org/markup-compatibility/2006" xmlns:p14="http://schemas.microsoft.com/office/powerpoint/2010/main">
    <mc:Choice Requires="p14">
      <p:transition spd="slow" p14:dur="2000" advTm="43595"/>
    </mc:Choice>
    <mc:Fallback xmlns="">
      <p:transition spd="slow" advTm="43595"/>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EB2444-7920-EC47-99B6-534D3C89396F}"/>
              </a:ext>
            </a:extLst>
          </p:cNvPr>
          <p:cNvSpPr>
            <a:spLocks noGrp="1"/>
          </p:cNvSpPr>
          <p:nvPr>
            <p:ph type="title"/>
          </p:nvPr>
        </p:nvSpPr>
        <p:spPr/>
        <p:txBody>
          <a:bodyPr/>
          <a:lstStyle/>
          <a:p>
            <a:r>
              <a:rPr lang="en-US" dirty="0"/>
              <a:t>Reflective Practice </a:t>
            </a:r>
          </a:p>
        </p:txBody>
      </p:sp>
      <p:pic>
        <p:nvPicPr>
          <p:cNvPr id="4" name="Online Media 3" descr="Introduction to Reflective Practice">
            <a:hlinkClick r:id="" action="ppaction://media"/>
            <a:extLst>
              <a:ext uri="{FF2B5EF4-FFF2-40B4-BE49-F238E27FC236}">
                <a16:creationId xmlns:a16="http://schemas.microsoft.com/office/drawing/2014/main" id="{DEAEA456-4B19-2A42-8930-2E64036021C9}"/>
              </a:ext>
            </a:extLst>
          </p:cNvPr>
          <p:cNvPicPr>
            <a:picLocks noGrp="1" noRot="1" noChangeAspect="1"/>
          </p:cNvPicPr>
          <p:nvPr>
            <p:ph idx="1"/>
            <a:videoFile r:link="rId1"/>
          </p:nvPr>
        </p:nvPicPr>
        <p:blipFill>
          <a:blip r:embed="rId4"/>
          <a:stretch>
            <a:fillRect/>
          </a:stretch>
        </p:blipFill>
        <p:spPr>
          <a:xfrm>
            <a:off x="1621861" y="1287831"/>
            <a:ext cx="8595565" cy="4856908"/>
          </a:xfrm>
          <a:prstGeom prst="rect">
            <a:avLst/>
          </a:prstGeom>
        </p:spPr>
      </p:pic>
      <p:sp>
        <p:nvSpPr>
          <p:cNvPr id="3" name="TextBox 2">
            <a:extLst>
              <a:ext uri="{FF2B5EF4-FFF2-40B4-BE49-F238E27FC236}">
                <a16:creationId xmlns:a16="http://schemas.microsoft.com/office/drawing/2014/main" id="{E4DD0E58-63C6-144D-B124-5C1494102682}"/>
              </a:ext>
            </a:extLst>
          </p:cNvPr>
          <p:cNvSpPr txBox="1"/>
          <p:nvPr/>
        </p:nvSpPr>
        <p:spPr>
          <a:xfrm>
            <a:off x="2611808" y="6255182"/>
            <a:ext cx="7049936" cy="369332"/>
          </a:xfrm>
          <a:prstGeom prst="rect">
            <a:avLst/>
          </a:prstGeom>
          <a:noFill/>
        </p:spPr>
        <p:txBody>
          <a:bodyPr wrap="square" rtlCol="0">
            <a:spAutoFit/>
          </a:bodyPr>
          <a:lstStyle/>
          <a:p>
            <a:r>
              <a:rPr lang="en-US" dirty="0">
                <a:hlinkClick r:id="rId5"/>
              </a:rPr>
              <a:t>https://www.youtube.com/watch?v=M9hyWVEG2x0&amp;t=2s</a:t>
            </a:r>
            <a:r>
              <a:rPr lang="en-US" dirty="0"/>
              <a:t> </a:t>
            </a:r>
          </a:p>
        </p:txBody>
      </p:sp>
    </p:spTree>
    <p:extLst>
      <p:ext uri="{BB962C8B-B14F-4D97-AF65-F5344CB8AC3E}">
        <p14:creationId xmlns:p14="http://schemas.microsoft.com/office/powerpoint/2010/main" val="2019837363"/>
      </p:ext>
    </p:extLst>
  </p:cSld>
  <p:clrMapOvr>
    <a:masterClrMapping/>
  </p:clrMapOvr>
  <mc:AlternateContent xmlns:mc="http://schemas.openxmlformats.org/markup-compatibility/2006" xmlns:p14="http://schemas.microsoft.com/office/powerpoint/2010/main">
    <mc:Choice Requires="p14">
      <p:transition spd="slow" p14:dur="2000" advTm="18745"/>
    </mc:Choice>
    <mc:Fallback xmlns="">
      <p:transition spd="slow" advTm="18745"/>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3"/>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24A1565-B7E1-4C59-84A2-5831F11608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3B8B134C-47B2-49B8-B810-2931B20EA76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4" name="Picture 13">
            <a:extLst>
              <a:ext uri="{FF2B5EF4-FFF2-40B4-BE49-F238E27FC236}">
                <a16:creationId xmlns:a16="http://schemas.microsoft.com/office/drawing/2014/main" id="{1550BD34-8417-42DB-BEA7-96B1E415622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6" name="Rectangle 15">
            <a:extLst>
              <a:ext uri="{FF2B5EF4-FFF2-40B4-BE49-F238E27FC236}">
                <a16:creationId xmlns:a16="http://schemas.microsoft.com/office/drawing/2014/main" id="{EE04A24D-ECF7-4024-BAC2-981BA69CF6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1C3D135-9831-45A9-8FBE-2A2548C87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F8375ABF-52E0-4C78-B2CF-0A949D7D88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2807B748-1001-BD44-A0F0-526A1B025209}"/>
              </a:ext>
            </a:extLst>
          </p:cNvPr>
          <p:cNvSpPr txBox="1"/>
          <p:nvPr/>
        </p:nvSpPr>
        <p:spPr>
          <a:xfrm>
            <a:off x="1895012" y="1261284"/>
            <a:ext cx="3969505" cy="3997828"/>
          </a:xfrm>
          <a:prstGeom prst="rect">
            <a:avLst/>
          </a:prstGeom>
        </p:spPr>
        <p:txBody>
          <a:bodyPr vert="horz" lIns="91440" tIns="45720" rIns="91440" bIns="45720" rtlCol="0" anchor="ctr">
            <a:normAutofit/>
          </a:bodyPr>
          <a:lstStyle/>
          <a:p>
            <a:pPr defTabSz="914400">
              <a:lnSpc>
                <a:spcPct val="110000"/>
              </a:lnSpc>
              <a:spcAft>
                <a:spcPts val="600"/>
              </a:spcAft>
              <a:buClr>
                <a:schemeClr val="accent6"/>
              </a:buClr>
              <a:buSzPct val="90000"/>
            </a:pPr>
            <a:r>
              <a:rPr lang="en-US" sz="1500" dirty="0"/>
              <a:t>People management magazine October/November 2021</a:t>
            </a:r>
          </a:p>
          <a:p>
            <a:pPr defTabSz="914400">
              <a:lnSpc>
                <a:spcPct val="110000"/>
              </a:lnSpc>
              <a:spcAft>
                <a:spcPts val="600"/>
              </a:spcAft>
              <a:buClr>
                <a:schemeClr val="accent6"/>
              </a:buClr>
              <a:buSzPct val="90000"/>
              <a:buFont typeface="Wingdings" panose="05000000000000000000" pitchFamily="2" charset="2"/>
              <a:buChar char="§"/>
            </a:pPr>
            <a:endParaRPr lang="en-US" sz="1500" dirty="0"/>
          </a:p>
          <a:p>
            <a:pPr lvl="0" defTabSz="914400">
              <a:lnSpc>
                <a:spcPct val="110000"/>
              </a:lnSpc>
              <a:spcAft>
                <a:spcPts val="600"/>
              </a:spcAft>
              <a:buClr>
                <a:schemeClr val="accent6"/>
              </a:buClr>
              <a:buSzPct val="90000"/>
              <a:defRPr/>
            </a:pPr>
            <a:r>
              <a:rPr lang="en-US" sz="1500" dirty="0"/>
              <a:t>Peter Cheese – the CE of the CIPD talks about the importance of HR practitioners keeping their CPD up to date to better support orgs </a:t>
            </a:r>
          </a:p>
          <a:p>
            <a:pPr lvl="0" defTabSz="914400">
              <a:lnSpc>
                <a:spcPct val="110000"/>
              </a:lnSpc>
              <a:spcAft>
                <a:spcPts val="600"/>
              </a:spcAft>
              <a:buClr>
                <a:schemeClr val="accent6"/>
              </a:buClr>
              <a:buSzPct val="90000"/>
              <a:buFont typeface="Wingdings" panose="05000000000000000000" pitchFamily="2" charset="2"/>
              <a:buChar char="§"/>
              <a:defRPr/>
            </a:pPr>
            <a:endParaRPr lang="en-US" sz="1500" dirty="0"/>
          </a:p>
          <a:p>
            <a:pPr lvl="0" defTabSz="914400">
              <a:lnSpc>
                <a:spcPct val="110000"/>
              </a:lnSpc>
              <a:spcAft>
                <a:spcPts val="600"/>
              </a:spcAft>
              <a:buClr>
                <a:schemeClr val="accent6"/>
              </a:buClr>
              <a:buSzPct val="90000"/>
              <a:defRPr/>
            </a:pPr>
            <a:r>
              <a:rPr lang="en-US" sz="1500" i="1" dirty="0"/>
              <a:t>“So now is the time for us to keep investing in our own skills and capabilities to professionalize further and to engage across business in a shared agenda for action and change.”</a:t>
            </a:r>
          </a:p>
        </p:txBody>
      </p:sp>
      <p:pic>
        <p:nvPicPr>
          <p:cNvPr id="4" name="Content Placeholder 4" descr="A picture containing text, newspaper, screenshot&#10;&#10;Description automatically generated">
            <a:extLst>
              <a:ext uri="{FF2B5EF4-FFF2-40B4-BE49-F238E27FC236}">
                <a16:creationId xmlns:a16="http://schemas.microsoft.com/office/drawing/2014/main" id="{F68A31B3-9EAD-6F44-9D4E-3C4BFB516244}"/>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751768" y="1037345"/>
            <a:ext cx="3994617" cy="4783973"/>
          </a:xfrm>
          <a:prstGeom prst="rect">
            <a:avLst/>
          </a:prstGeom>
          <a:noFill/>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sp>
        <p:nvSpPr>
          <p:cNvPr id="30" name="Rectangle 21">
            <a:extLst>
              <a:ext uri="{FF2B5EF4-FFF2-40B4-BE49-F238E27FC236}">
                <a16:creationId xmlns:a16="http://schemas.microsoft.com/office/drawing/2014/main" id="{34BB1BDF-EAFF-49B6-ABF3-7F9B3201C9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081016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FE5216-282D-5C40-8A1C-BECD3813501F}"/>
              </a:ext>
            </a:extLst>
          </p:cNvPr>
          <p:cNvSpPr>
            <a:spLocks noGrp="1"/>
          </p:cNvSpPr>
          <p:nvPr>
            <p:ph type="title"/>
          </p:nvPr>
        </p:nvSpPr>
        <p:spPr/>
        <p:txBody>
          <a:bodyPr/>
          <a:lstStyle/>
          <a:p>
            <a:pPr algn="l"/>
            <a:r>
              <a:rPr lang="en-US" dirty="0"/>
              <a:t>Exercise</a:t>
            </a:r>
          </a:p>
        </p:txBody>
      </p:sp>
      <p:sp>
        <p:nvSpPr>
          <p:cNvPr id="3" name="Content Placeholder 2">
            <a:extLst>
              <a:ext uri="{FF2B5EF4-FFF2-40B4-BE49-F238E27FC236}">
                <a16:creationId xmlns:a16="http://schemas.microsoft.com/office/drawing/2014/main" id="{8E9CD064-0BB1-9640-8809-D752E241EB55}"/>
              </a:ext>
            </a:extLst>
          </p:cNvPr>
          <p:cNvSpPr>
            <a:spLocks noGrp="1"/>
          </p:cNvSpPr>
          <p:nvPr>
            <p:ph idx="1"/>
          </p:nvPr>
        </p:nvSpPr>
        <p:spPr>
          <a:xfrm>
            <a:off x="1330187" y="1505464"/>
            <a:ext cx="9531626" cy="3997828"/>
          </a:xfrm>
        </p:spPr>
        <p:txBody>
          <a:bodyPr/>
          <a:lstStyle/>
          <a:p>
            <a:pPr marL="0" indent="0">
              <a:buNone/>
            </a:pPr>
            <a:r>
              <a:rPr lang="en-US" dirty="0"/>
              <a:t>So far we have explored the importance of people professionals having CPD plans in place and the CIPD Profession map can help and support us with that. </a:t>
            </a:r>
          </a:p>
          <a:p>
            <a:r>
              <a:rPr lang="en-US" dirty="0"/>
              <a:t>But what about others in the workforce? What benefits are there to the individual? What may be the barriers?</a:t>
            </a:r>
          </a:p>
          <a:p>
            <a:r>
              <a:rPr lang="en-US" dirty="0"/>
              <a:t>What are the benefits to the organization of employees undertaking continuous professional development? </a:t>
            </a:r>
          </a:p>
          <a:p>
            <a:endParaRPr lang="en-US" dirty="0"/>
          </a:p>
        </p:txBody>
      </p:sp>
    </p:spTree>
    <p:extLst>
      <p:ext uri="{BB962C8B-B14F-4D97-AF65-F5344CB8AC3E}">
        <p14:creationId xmlns:p14="http://schemas.microsoft.com/office/powerpoint/2010/main" val="75351064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D29"/>
      </a:dk2>
      <a:lt2>
        <a:srgbClr val="C5FAEB"/>
      </a:lt2>
      <a:accent1>
        <a:srgbClr val="A1D68B"/>
      </a:accent1>
      <a:accent2>
        <a:srgbClr val="5EC795"/>
      </a:accent2>
      <a:accent3>
        <a:srgbClr val="4DADCF"/>
      </a:accent3>
      <a:accent4>
        <a:srgbClr val="CDB756"/>
      </a:accent4>
      <a:accent5>
        <a:srgbClr val="E29C36"/>
      </a:accent5>
      <a:accent6>
        <a:srgbClr val="8EC0C1"/>
      </a:accent6>
      <a:hlink>
        <a:srgbClr val="6D9D9B"/>
      </a:hlink>
      <a:folHlink>
        <a:srgbClr val="6D8583"/>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6AC10936-2DFC-4054-9ADF-B5E2C5F8619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{0A2CB2B9-F597-7749-B5E5-EB0E62054658}tf16401378</Template>
  <TotalTime>21</TotalTime>
  <Words>830</Words>
  <Application>Microsoft Macintosh PowerPoint</Application>
  <PresentationFormat>Widescreen</PresentationFormat>
  <Paragraphs>60</Paragraphs>
  <Slides>9</Slides>
  <Notes>8</Notes>
  <HiddenSlides>0</HiddenSlides>
  <MMClips>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Calibri</vt:lpstr>
      <vt:lpstr>MS Shell Dlg 2</vt:lpstr>
      <vt:lpstr>Wingdings</vt:lpstr>
      <vt:lpstr>Wingdings 3</vt:lpstr>
      <vt:lpstr>Madison</vt:lpstr>
      <vt:lpstr>Continuous Professional Development </vt:lpstr>
      <vt:lpstr>CIPD Profession map</vt:lpstr>
      <vt:lpstr>An introduction to the map</vt:lpstr>
      <vt:lpstr>Professional development</vt:lpstr>
      <vt:lpstr>Stages of the CPD cycle </vt:lpstr>
      <vt:lpstr>Reflective practice concepts</vt:lpstr>
      <vt:lpstr>Reflective Practice </vt:lpstr>
      <vt:lpstr>PowerPoint Presentation</vt:lpstr>
      <vt:lpstr>Exercise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Continuous Professional Development </dc:title>
  <dc:creator>Sharon Atkins</dc:creator>
  <cp:lastModifiedBy>Sharon Atkins</cp:lastModifiedBy>
  <cp:revision>5</cp:revision>
  <dcterms:created xsi:type="dcterms:W3CDTF">2022-03-16T09:48:06Z</dcterms:created>
  <dcterms:modified xsi:type="dcterms:W3CDTF">2022-03-16T11:55:59Z</dcterms:modified>
</cp:coreProperties>
</file>