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0" autoAdjust="0"/>
    <p:restoredTop sz="72418" autoAdjust="0"/>
  </p:normalViewPr>
  <p:slideViewPr>
    <p:cSldViewPr snapToGrid="0">
      <p:cViewPr varScale="1">
        <p:scale>
          <a:sx n="37" d="100"/>
          <a:sy n="37" d="100"/>
        </p:scale>
        <p:origin x="1262"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C6AA5F-D587-4B87-8FEB-30ABEA605D16}" type="datetimeFigureOut">
              <a:rPr lang="en-IN" smtClean="0"/>
              <a:t>12-11-2023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119B0B-31DF-4732-9A9D-1F7B927F24B7}" type="slidenum">
              <a:rPr lang="en-IN" smtClean="0"/>
              <a:t>‹#›</a:t>
            </a:fld>
            <a:endParaRPr lang="en-IN"/>
          </a:p>
        </p:txBody>
      </p:sp>
    </p:spTree>
    <p:extLst>
      <p:ext uri="{BB962C8B-B14F-4D97-AF65-F5344CB8AC3E}">
        <p14:creationId xmlns:p14="http://schemas.microsoft.com/office/powerpoint/2010/main" val="941510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br>
              <a:rPr lang="en-US" sz="1200" dirty="0">
                <a:latin typeface="Arial" panose="020B0604020202020204" pitchFamily="34" charset="0"/>
                <a:cs typeface="Arial" panose="020B0604020202020204" pitchFamily="34" charset="0"/>
              </a:rPr>
            </a:br>
            <a:endParaRPr lang="en-IN"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6119B0B-31DF-4732-9A9D-1F7B927F24B7}" type="slidenum">
              <a:rPr lang="en-IN" smtClean="0"/>
              <a:t>2</a:t>
            </a:fld>
            <a:endParaRPr lang="en-IN"/>
          </a:p>
        </p:txBody>
      </p:sp>
    </p:spTree>
    <p:extLst>
      <p:ext uri="{BB962C8B-B14F-4D97-AF65-F5344CB8AC3E}">
        <p14:creationId xmlns:p14="http://schemas.microsoft.com/office/powerpoint/2010/main" val="3429523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sz="1200" dirty="0"/>
          </a:p>
        </p:txBody>
      </p:sp>
      <p:sp>
        <p:nvSpPr>
          <p:cNvPr id="4" name="Slide Number Placeholder 3"/>
          <p:cNvSpPr>
            <a:spLocks noGrp="1"/>
          </p:cNvSpPr>
          <p:nvPr>
            <p:ph type="sldNum" sz="quarter" idx="5"/>
          </p:nvPr>
        </p:nvSpPr>
        <p:spPr/>
        <p:txBody>
          <a:bodyPr/>
          <a:lstStyle/>
          <a:p>
            <a:fld id="{06119B0B-31DF-4732-9A9D-1F7B927F24B7}" type="slidenum">
              <a:rPr lang="en-IN" smtClean="0"/>
              <a:t>3</a:t>
            </a:fld>
            <a:endParaRPr lang="en-IN"/>
          </a:p>
        </p:txBody>
      </p:sp>
    </p:spTree>
    <p:extLst>
      <p:ext uri="{BB962C8B-B14F-4D97-AF65-F5344CB8AC3E}">
        <p14:creationId xmlns:p14="http://schemas.microsoft.com/office/powerpoint/2010/main" val="2170656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6119B0B-31DF-4732-9A9D-1F7B927F24B7}" type="slidenum">
              <a:rPr lang="en-IN" smtClean="0"/>
              <a:t>4</a:t>
            </a:fld>
            <a:endParaRPr lang="en-IN"/>
          </a:p>
        </p:txBody>
      </p:sp>
    </p:spTree>
    <p:extLst>
      <p:ext uri="{BB962C8B-B14F-4D97-AF65-F5344CB8AC3E}">
        <p14:creationId xmlns:p14="http://schemas.microsoft.com/office/powerpoint/2010/main" val="273981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6119B0B-31DF-4732-9A9D-1F7B927F24B7}" type="slidenum">
              <a:rPr lang="en-IN" smtClean="0"/>
              <a:t>5</a:t>
            </a:fld>
            <a:endParaRPr lang="en-IN"/>
          </a:p>
        </p:txBody>
      </p:sp>
    </p:spTree>
    <p:extLst>
      <p:ext uri="{BB962C8B-B14F-4D97-AF65-F5344CB8AC3E}">
        <p14:creationId xmlns:p14="http://schemas.microsoft.com/office/powerpoint/2010/main" val="3429291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br>
              <a:rPr lang="en-US" b="0" dirty="0">
                <a:effectLst/>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6119B0B-31DF-4732-9A9D-1F7B927F24B7}" type="slidenum">
              <a:rPr lang="en-IN" smtClean="0"/>
              <a:t>6</a:t>
            </a:fld>
            <a:endParaRPr lang="en-IN"/>
          </a:p>
        </p:txBody>
      </p:sp>
    </p:spTree>
    <p:extLst>
      <p:ext uri="{BB962C8B-B14F-4D97-AF65-F5344CB8AC3E}">
        <p14:creationId xmlns:p14="http://schemas.microsoft.com/office/powerpoint/2010/main" val="1024998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6119B0B-31DF-4732-9A9D-1F7B927F24B7}" type="slidenum">
              <a:rPr lang="en-IN" smtClean="0"/>
              <a:t>7</a:t>
            </a:fld>
            <a:endParaRPr lang="en-IN"/>
          </a:p>
        </p:txBody>
      </p:sp>
    </p:spTree>
    <p:extLst>
      <p:ext uri="{BB962C8B-B14F-4D97-AF65-F5344CB8AC3E}">
        <p14:creationId xmlns:p14="http://schemas.microsoft.com/office/powerpoint/2010/main" val="2450401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6119B0B-31DF-4732-9A9D-1F7B927F24B7}" type="slidenum">
              <a:rPr lang="en-IN" smtClean="0"/>
              <a:t>8</a:t>
            </a:fld>
            <a:endParaRPr lang="en-IN"/>
          </a:p>
        </p:txBody>
      </p:sp>
    </p:spTree>
    <p:extLst>
      <p:ext uri="{BB962C8B-B14F-4D97-AF65-F5344CB8AC3E}">
        <p14:creationId xmlns:p14="http://schemas.microsoft.com/office/powerpoint/2010/main" val="18626866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6119B0B-31DF-4732-9A9D-1F7B927F24B7}" type="slidenum">
              <a:rPr lang="en-IN" smtClean="0"/>
              <a:t>9</a:t>
            </a:fld>
            <a:endParaRPr lang="en-IN"/>
          </a:p>
        </p:txBody>
      </p:sp>
    </p:spTree>
    <p:extLst>
      <p:ext uri="{BB962C8B-B14F-4D97-AF65-F5344CB8AC3E}">
        <p14:creationId xmlns:p14="http://schemas.microsoft.com/office/powerpoint/2010/main" val="3861396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5"/>
          </p:nvPr>
        </p:nvSpPr>
        <p:spPr/>
        <p:txBody>
          <a:bodyPr/>
          <a:lstStyle/>
          <a:p>
            <a:fld id="{06119B0B-31DF-4732-9A9D-1F7B927F24B7}" type="slidenum">
              <a:rPr lang="en-IN" smtClean="0"/>
              <a:t>10</a:t>
            </a:fld>
            <a:endParaRPr lang="en-IN"/>
          </a:p>
        </p:txBody>
      </p:sp>
    </p:spTree>
    <p:extLst>
      <p:ext uri="{BB962C8B-B14F-4D97-AF65-F5344CB8AC3E}">
        <p14:creationId xmlns:p14="http://schemas.microsoft.com/office/powerpoint/2010/main" val="2893805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CF1BD-8A8E-FC10-BD84-84EB499CCB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D4B42128-9C72-DC54-7781-446C4B8A95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279DAC5-33CD-3BEB-A582-BD2F803F7DBB}"/>
              </a:ext>
            </a:extLst>
          </p:cNvPr>
          <p:cNvSpPr>
            <a:spLocks noGrp="1"/>
          </p:cNvSpPr>
          <p:nvPr>
            <p:ph type="dt" sz="half" idx="10"/>
          </p:nvPr>
        </p:nvSpPr>
        <p:spPr/>
        <p:txBody>
          <a:bodyPr/>
          <a:lstStyle/>
          <a:p>
            <a:fld id="{AA74CCC4-DA8B-4381-A73D-CDF1CDF4EB15}" type="datetimeFigureOut">
              <a:rPr lang="en-IN" smtClean="0"/>
              <a:t>12-11-2023</a:t>
            </a:fld>
            <a:endParaRPr lang="en-IN"/>
          </a:p>
        </p:txBody>
      </p:sp>
      <p:sp>
        <p:nvSpPr>
          <p:cNvPr id="5" name="Footer Placeholder 4">
            <a:extLst>
              <a:ext uri="{FF2B5EF4-FFF2-40B4-BE49-F238E27FC236}">
                <a16:creationId xmlns:a16="http://schemas.microsoft.com/office/drawing/2014/main" id="{10F21673-80DB-3B48-5306-5CD3CF745AB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59AFF25-0C12-611B-56E9-A055A99860D7}"/>
              </a:ext>
            </a:extLst>
          </p:cNvPr>
          <p:cNvSpPr>
            <a:spLocks noGrp="1"/>
          </p:cNvSpPr>
          <p:nvPr>
            <p:ph type="sldNum" sz="quarter" idx="12"/>
          </p:nvPr>
        </p:nvSpPr>
        <p:spPr/>
        <p:txBody>
          <a:bodyPr/>
          <a:lstStyle/>
          <a:p>
            <a:fld id="{3E646A8C-DA13-4A4D-A952-D98A42230A00}" type="slidenum">
              <a:rPr lang="en-IN" smtClean="0"/>
              <a:t>‹#›</a:t>
            </a:fld>
            <a:endParaRPr lang="en-IN"/>
          </a:p>
        </p:txBody>
      </p:sp>
    </p:spTree>
    <p:extLst>
      <p:ext uri="{BB962C8B-B14F-4D97-AF65-F5344CB8AC3E}">
        <p14:creationId xmlns:p14="http://schemas.microsoft.com/office/powerpoint/2010/main" val="3991895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1FEEE-782E-E07E-65E7-D4A147C1802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F7140A6-98B9-5A6E-A749-D637FD7F7FE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A2BC998-57A4-B234-894E-D9A1F93150D6}"/>
              </a:ext>
            </a:extLst>
          </p:cNvPr>
          <p:cNvSpPr>
            <a:spLocks noGrp="1"/>
          </p:cNvSpPr>
          <p:nvPr>
            <p:ph type="dt" sz="half" idx="10"/>
          </p:nvPr>
        </p:nvSpPr>
        <p:spPr/>
        <p:txBody>
          <a:bodyPr/>
          <a:lstStyle/>
          <a:p>
            <a:fld id="{AA74CCC4-DA8B-4381-A73D-CDF1CDF4EB15}" type="datetimeFigureOut">
              <a:rPr lang="en-IN" smtClean="0"/>
              <a:t>12-11-2023</a:t>
            </a:fld>
            <a:endParaRPr lang="en-IN"/>
          </a:p>
        </p:txBody>
      </p:sp>
      <p:sp>
        <p:nvSpPr>
          <p:cNvPr id="5" name="Footer Placeholder 4">
            <a:extLst>
              <a:ext uri="{FF2B5EF4-FFF2-40B4-BE49-F238E27FC236}">
                <a16:creationId xmlns:a16="http://schemas.microsoft.com/office/drawing/2014/main" id="{B6F1DA1E-8383-ABA8-F051-3E92BF61735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9012D7D-B0FC-F9D5-0AF1-4F678F42A915}"/>
              </a:ext>
            </a:extLst>
          </p:cNvPr>
          <p:cNvSpPr>
            <a:spLocks noGrp="1"/>
          </p:cNvSpPr>
          <p:nvPr>
            <p:ph type="sldNum" sz="quarter" idx="12"/>
          </p:nvPr>
        </p:nvSpPr>
        <p:spPr/>
        <p:txBody>
          <a:bodyPr/>
          <a:lstStyle/>
          <a:p>
            <a:fld id="{3E646A8C-DA13-4A4D-A952-D98A42230A00}" type="slidenum">
              <a:rPr lang="en-IN" smtClean="0"/>
              <a:t>‹#›</a:t>
            </a:fld>
            <a:endParaRPr lang="en-IN"/>
          </a:p>
        </p:txBody>
      </p:sp>
    </p:spTree>
    <p:extLst>
      <p:ext uri="{BB962C8B-B14F-4D97-AF65-F5344CB8AC3E}">
        <p14:creationId xmlns:p14="http://schemas.microsoft.com/office/powerpoint/2010/main" val="1342151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7A817-1A60-4B81-00BE-915ED73106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D2685A4F-2D8D-1B7B-1133-E86938767C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7BBA60D-7613-279E-6F07-1A6F25137D2B}"/>
              </a:ext>
            </a:extLst>
          </p:cNvPr>
          <p:cNvSpPr>
            <a:spLocks noGrp="1"/>
          </p:cNvSpPr>
          <p:nvPr>
            <p:ph type="dt" sz="half" idx="10"/>
          </p:nvPr>
        </p:nvSpPr>
        <p:spPr/>
        <p:txBody>
          <a:bodyPr/>
          <a:lstStyle/>
          <a:p>
            <a:fld id="{AA74CCC4-DA8B-4381-A73D-CDF1CDF4EB15}" type="datetimeFigureOut">
              <a:rPr lang="en-IN" smtClean="0"/>
              <a:t>12-11-2023</a:t>
            </a:fld>
            <a:endParaRPr lang="en-IN"/>
          </a:p>
        </p:txBody>
      </p:sp>
      <p:sp>
        <p:nvSpPr>
          <p:cNvPr id="5" name="Footer Placeholder 4">
            <a:extLst>
              <a:ext uri="{FF2B5EF4-FFF2-40B4-BE49-F238E27FC236}">
                <a16:creationId xmlns:a16="http://schemas.microsoft.com/office/drawing/2014/main" id="{443F358D-E556-5920-B868-BDD4ECEEBBD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FFE85E7-2D7A-E22B-37A4-BAF188506177}"/>
              </a:ext>
            </a:extLst>
          </p:cNvPr>
          <p:cNvSpPr>
            <a:spLocks noGrp="1"/>
          </p:cNvSpPr>
          <p:nvPr>
            <p:ph type="sldNum" sz="quarter" idx="12"/>
          </p:nvPr>
        </p:nvSpPr>
        <p:spPr/>
        <p:txBody>
          <a:bodyPr/>
          <a:lstStyle/>
          <a:p>
            <a:fld id="{3E646A8C-DA13-4A4D-A952-D98A42230A00}" type="slidenum">
              <a:rPr lang="en-IN" smtClean="0"/>
              <a:t>‹#›</a:t>
            </a:fld>
            <a:endParaRPr lang="en-IN"/>
          </a:p>
        </p:txBody>
      </p:sp>
    </p:spTree>
    <p:extLst>
      <p:ext uri="{BB962C8B-B14F-4D97-AF65-F5344CB8AC3E}">
        <p14:creationId xmlns:p14="http://schemas.microsoft.com/office/powerpoint/2010/main" val="2224925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B8D57-8FB0-D9CF-5FF8-09430D23883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9329654-2914-DD04-B4AE-5DBCEF255C6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57D837C4-A931-06EC-5070-EE5FBC17656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476DDA04-F620-F81D-BF60-7F0F1DB8BBDF}"/>
              </a:ext>
            </a:extLst>
          </p:cNvPr>
          <p:cNvSpPr>
            <a:spLocks noGrp="1"/>
          </p:cNvSpPr>
          <p:nvPr>
            <p:ph type="dt" sz="half" idx="10"/>
          </p:nvPr>
        </p:nvSpPr>
        <p:spPr/>
        <p:txBody>
          <a:bodyPr/>
          <a:lstStyle/>
          <a:p>
            <a:fld id="{AA74CCC4-DA8B-4381-A73D-CDF1CDF4EB15}" type="datetimeFigureOut">
              <a:rPr lang="en-IN" smtClean="0"/>
              <a:t>12-11-2023</a:t>
            </a:fld>
            <a:endParaRPr lang="en-IN"/>
          </a:p>
        </p:txBody>
      </p:sp>
      <p:sp>
        <p:nvSpPr>
          <p:cNvPr id="6" name="Footer Placeholder 5">
            <a:extLst>
              <a:ext uri="{FF2B5EF4-FFF2-40B4-BE49-F238E27FC236}">
                <a16:creationId xmlns:a16="http://schemas.microsoft.com/office/drawing/2014/main" id="{6C9E3B63-BE1C-61F9-D475-54FEA9A5F3F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16F3FA2-2F94-BFE0-3718-B71CA71900EC}"/>
              </a:ext>
            </a:extLst>
          </p:cNvPr>
          <p:cNvSpPr>
            <a:spLocks noGrp="1"/>
          </p:cNvSpPr>
          <p:nvPr>
            <p:ph type="sldNum" sz="quarter" idx="12"/>
          </p:nvPr>
        </p:nvSpPr>
        <p:spPr/>
        <p:txBody>
          <a:bodyPr/>
          <a:lstStyle/>
          <a:p>
            <a:fld id="{3E646A8C-DA13-4A4D-A952-D98A42230A00}" type="slidenum">
              <a:rPr lang="en-IN" smtClean="0"/>
              <a:t>‹#›</a:t>
            </a:fld>
            <a:endParaRPr lang="en-IN"/>
          </a:p>
        </p:txBody>
      </p:sp>
    </p:spTree>
    <p:extLst>
      <p:ext uri="{BB962C8B-B14F-4D97-AF65-F5344CB8AC3E}">
        <p14:creationId xmlns:p14="http://schemas.microsoft.com/office/powerpoint/2010/main" val="807301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D344D-E031-008C-B7AD-DFB203E157F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CDE5BD1-72B5-1B70-3160-3F93C985E7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350FA35-10BF-3560-0E5C-71D57CA0734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98B8A0A3-2D28-43FB-94FC-18B6D245E0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E97CDB7-327B-D78F-909E-8BFC084F1A9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E416E7E5-2052-3045-DA65-7E78A5FF9186}"/>
              </a:ext>
            </a:extLst>
          </p:cNvPr>
          <p:cNvSpPr>
            <a:spLocks noGrp="1"/>
          </p:cNvSpPr>
          <p:nvPr>
            <p:ph type="dt" sz="half" idx="10"/>
          </p:nvPr>
        </p:nvSpPr>
        <p:spPr/>
        <p:txBody>
          <a:bodyPr/>
          <a:lstStyle/>
          <a:p>
            <a:fld id="{AA74CCC4-DA8B-4381-A73D-CDF1CDF4EB15}" type="datetimeFigureOut">
              <a:rPr lang="en-IN" smtClean="0"/>
              <a:t>12-11-2023</a:t>
            </a:fld>
            <a:endParaRPr lang="en-IN"/>
          </a:p>
        </p:txBody>
      </p:sp>
      <p:sp>
        <p:nvSpPr>
          <p:cNvPr id="8" name="Footer Placeholder 7">
            <a:extLst>
              <a:ext uri="{FF2B5EF4-FFF2-40B4-BE49-F238E27FC236}">
                <a16:creationId xmlns:a16="http://schemas.microsoft.com/office/drawing/2014/main" id="{E13FC166-F0C7-3938-364A-7C0453C7C919}"/>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E226A4F4-AF3E-81AF-A5AF-1DBDA10AA4AF}"/>
              </a:ext>
            </a:extLst>
          </p:cNvPr>
          <p:cNvSpPr>
            <a:spLocks noGrp="1"/>
          </p:cNvSpPr>
          <p:nvPr>
            <p:ph type="sldNum" sz="quarter" idx="12"/>
          </p:nvPr>
        </p:nvSpPr>
        <p:spPr/>
        <p:txBody>
          <a:bodyPr/>
          <a:lstStyle/>
          <a:p>
            <a:fld id="{3E646A8C-DA13-4A4D-A952-D98A42230A00}" type="slidenum">
              <a:rPr lang="en-IN" smtClean="0"/>
              <a:t>‹#›</a:t>
            </a:fld>
            <a:endParaRPr lang="en-IN"/>
          </a:p>
        </p:txBody>
      </p:sp>
    </p:spTree>
    <p:extLst>
      <p:ext uri="{BB962C8B-B14F-4D97-AF65-F5344CB8AC3E}">
        <p14:creationId xmlns:p14="http://schemas.microsoft.com/office/powerpoint/2010/main" val="1707510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EB566-692C-3837-A5FF-99321F6846F0}"/>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534EB13-8710-C96E-366B-8E5995CB7852}"/>
              </a:ext>
            </a:extLst>
          </p:cNvPr>
          <p:cNvSpPr>
            <a:spLocks noGrp="1"/>
          </p:cNvSpPr>
          <p:nvPr>
            <p:ph type="dt" sz="half" idx="10"/>
          </p:nvPr>
        </p:nvSpPr>
        <p:spPr/>
        <p:txBody>
          <a:bodyPr/>
          <a:lstStyle/>
          <a:p>
            <a:fld id="{AA74CCC4-DA8B-4381-A73D-CDF1CDF4EB15}" type="datetimeFigureOut">
              <a:rPr lang="en-IN" smtClean="0"/>
              <a:t>12-11-2023</a:t>
            </a:fld>
            <a:endParaRPr lang="en-IN"/>
          </a:p>
        </p:txBody>
      </p:sp>
      <p:sp>
        <p:nvSpPr>
          <p:cNvPr id="4" name="Footer Placeholder 3">
            <a:extLst>
              <a:ext uri="{FF2B5EF4-FFF2-40B4-BE49-F238E27FC236}">
                <a16:creationId xmlns:a16="http://schemas.microsoft.com/office/drawing/2014/main" id="{C12C5F50-4238-CC45-9461-304D1608C1C2}"/>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E36453B-B48E-7178-1917-620AA77F945A}"/>
              </a:ext>
            </a:extLst>
          </p:cNvPr>
          <p:cNvSpPr>
            <a:spLocks noGrp="1"/>
          </p:cNvSpPr>
          <p:nvPr>
            <p:ph type="sldNum" sz="quarter" idx="12"/>
          </p:nvPr>
        </p:nvSpPr>
        <p:spPr/>
        <p:txBody>
          <a:bodyPr/>
          <a:lstStyle/>
          <a:p>
            <a:fld id="{3E646A8C-DA13-4A4D-A952-D98A42230A00}" type="slidenum">
              <a:rPr lang="en-IN" smtClean="0"/>
              <a:t>‹#›</a:t>
            </a:fld>
            <a:endParaRPr lang="en-IN"/>
          </a:p>
        </p:txBody>
      </p:sp>
    </p:spTree>
    <p:extLst>
      <p:ext uri="{BB962C8B-B14F-4D97-AF65-F5344CB8AC3E}">
        <p14:creationId xmlns:p14="http://schemas.microsoft.com/office/powerpoint/2010/main" val="714936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FE71C2-2CB3-FC0E-1F37-CECFA12298D9}"/>
              </a:ext>
            </a:extLst>
          </p:cNvPr>
          <p:cNvSpPr>
            <a:spLocks noGrp="1"/>
          </p:cNvSpPr>
          <p:nvPr>
            <p:ph type="dt" sz="half" idx="10"/>
          </p:nvPr>
        </p:nvSpPr>
        <p:spPr/>
        <p:txBody>
          <a:bodyPr/>
          <a:lstStyle/>
          <a:p>
            <a:fld id="{AA74CCC4-DA8B-4381-A73D-CDF1CDF4EB15}" type="datetimeFigureOut">
              <a:rPr lang="en-IN" smtClean="0"/>
              <a:t>12-11-2023</a:t>
            </a:fld>
            <a:endParaRPr lang="en-IN"/>
          </a:p>
        </p:txBody>
      </p:sp>
      <p:sp>
        <p:nvSpPr>
          <p:cNvPr id="3" name="Footer Placeholder 2">
            <a:extLst>
              <a:ext uri="{FF2B5EF4-FFF2-40B4-BE49-F238E27FC236}">
                <a16:creationId xmlns:a16="http://schemas.microsoft.com/office/drawing/2014/main" id="{AE53E798-3899-E912-DD3B-A06A0AFA64C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32C6F4D-E38B-626B-E2AE-D104D871FD92}"/>
              </a:ext>
            </a:extLst>
          </p:cNvPr>
          <p:cNvSpPr>
            <a:spLocks noGrp="1"/>
          </p:cNvSpPr>
          <p:nvPr>
            <p:ph type="sldNum" sz="quarter" idx="12"/>
          </p:nvPr>
        </p:nvSpPr>
        <p:spPr/>
        <p:txBody>
          <a:bodyPr/>
          <a:lstStyle/>
          <a:p>
            <a:fld id="{3E646A8C-DA13-4A4D-A952-D98A42230A00}" type="slidenum">
              <a:rPr lang="en-IN" smtClean="0"/>
              <a:t>‹#›</a:t>
            </a:fld>
            <a:endParaRPr lang="en-IN"/>
          </a:p>
        </p:txBody>
      </p:sp>
    </p:spTree>
    <p:extLst>
      <p:ext uri="{BB962C8B-B14F-4D97-AF65-F5344CB8AC3E}">
        <p14:creationId xmlns:p14="http://schemas.microsoft.com/office/powerpoint/2010/main" val="88813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18BA0-1179-34F3-F009-3E60668A44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E3778F2-8860-C09D-F425-457D3C9F02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9BB33320-2C9C-61B6-C23D-0F92187E0B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20DF912-17BB-1CDD-FCCE-EA45F10879C7}"/>
              </a:ext>
            </a:extLst>
          </p:cNvPr>
          <p:cNvSpPr>
            <a:spLocks noGrp="1"/>
          </p:cNvSpPr>
          <p:nvPr>
            <p:ph type="dt" sz="half" idx="10"/>
          </p:nvPr>
        </p:nvSpPr>
        <p:spPr/>
        <p:txBody>
          <a:bodyPr/>
          <a:lstStyle/>
          <a:p>
            <a:fld id="{AA74CCC4-DA8B-4381-A73D-CDF1CDF4EB15}" type="datetimeFigureOut">
              <a:rPr lang="en-IN" smtClean="0"/>
              <a:t>12-11-2023</a:t>
            </a:fld>
            <a:endParaRPr lang="en-IN"/>
          </a:p>
        </p:txBody>
      </p:sp>
      <p:sp>
        <p:nvSpPr>
          <p:cNvPr id="6" name="Footer Placeholder 5">
            <a:extLst>
              <a:ext uri="{FF2B5EF4-FFF2-40B4-BE49-F238E27FC236}">
                <a16:creationId xmlns:a16="http://schemas.microsoft.com/office/drawing/2014/main" id="{BCA457B6-BAAD-E122-9C62-B237AF28CAA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4A86CE3-8540-31F8-BA9C-840551E9F11F}"/>
              </a:ext>
            </a:extLst>
          </p:cNvPr>
          <p:cNvSpPr>
            <a:spLocks noGrp="1"/>
          </p:cNvSpPr>
          <p:nvPr>
            <p:ph type="sldNum" sz="quarter" idx="12"/>
          </p:nvPr>
        </p:nvSpPr>
        <p:spPr/>
        <p:txBody>
          <a:bodyPr/>
          <a:lstStyle/>
          <a:p>
            <a:fld id="{3E646A8C-DA13-4A4D-A952-D98A42230A00}" type="slidenum">
              <a:rPr lang="en-IN" smtClean="0"/>
              <a:t>‹#›</a:t>
            </a:fld>
            <a:endParaRPr lang="en-IN"/>
          </a:p>
        </p:txBody>
      </p:sp>
    </p:spTree>
    <p:extLst>
      <p:ext uri="{BB962C8B-B14F-4D97-AF65-F5344CB8AC3E}">
        <p14:creationId xmlns:p14="http://schemas.microsoft.com/office/powerpoint/2010/main" val="3981207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982F4-FF54-3260-5D17-F4D8F845E2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71958F1-01BF-A5F0-24F2-C17C611560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IN"/>
          </a:p>
        </p:txBody>
      </p:sp>
      <p:sp>
        <p:nvSpPr>
          <p:cNvPr id="4" name="Text Placeholder 3">
            <a:extLst>
              <a:ext uri="{FF2B5EF4-FFF2-40B4-BE49-F238E27FC236}">
                <a16:creationId xmlns:a16="http://schemas.microsoft.com/office/drawing/2014/main" id="{51BFD47D-358E-7E0A-361A-E55EB22FB8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737C5A5-20E3-C6AC-A020-89A6E41BAAD6}"/>
              </a:ext>
            </a:extLst>
          </p:cNvPr>
          <p:cNvSpPr>
            <a:spLocks noGrp="1"/>
          </p:cNvSpPr>
          <p:nvPr>
            <p:ph type="dt" sz="half" idx="10"/>
          </p:nvPr>
        </p:nvSpPr>
        <p:spPr/>
        <p:txBody>
          <a:bodyPr/>
          <a:lstStyle/>
          <a:p>
            <a:fld id="{AA74CCC4-DA8B-4381-A73D-CDF1CDF4EB15}" type="datetimeFigureOut">
              <a:rPr lang="en-IN" smtClean="0"/>
              <a:t>12-11-2023</a:t>
            </a:fld>
            <a:endParaRPr lang="en-IN"/>
          </a:p>
        </p:txBody>
      </p:sp>
      <p:sp>
        <p:nvSpPr>
          <p:cNvPr id="6" name="Footer Placeholder 5">
            <a:extLst>
              <a:ext uri="{FF2B5EF4-FFF2-40B4-BE49-F238E27FC236}">
                <a16:creationId xmlns:a16="http://schemas.microsoft.com/office/drawing/2014/main" id="{0796744C-D6C3-4F90-624F-C676ED389EA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4EBB713-26EB-1E49-838F-1AFA1AF725C5}"/>
              </a:ext>
            </a:extLst>
          </p:cNvPr>
          <p:cNvSpPr>
            <a:spLocks noGrp="1"/>
          </p:cNvSpPr>
          <p:nvPr>
            <p:ph type="sldNum" sz="quarter" idx="12"/>
          </p:nvPr>
        </p:nvSpPr>
        <p:spPr/>
        <p:txBody>
          <a:bodyPr/>
          <a:lstStyle/>
          <a:p>
            <a:fld id="{3E646A8C-DA13-4A4D-A952-D98A42230A00}" type="slidenum">
              <a:rPr lang="en-IN" smtClean="0"/>
              <a:t>‹#›</a:t>
            </a:fld>
            <a:endParaRPr lang="en-IN"/>
          </a:p>
        </p:txBody>
      </p:sp>
    </p:spTree>
    <p:extLst>
      <p:ext uri="{BB962C8B-B14F-4D97-AF65-F5344CB8AC3E}">
        <p14:creationId xmlns:p14="http://schemas.microsoft.com/office/powerpoint/2010/main" val="1693813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31F14-0FB3-2A1B-0C10-CDB3CD08F3B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2E19DE7-EBAE-1515-1CF4-6019961E350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1FF0C42-F652-FC95-B73D-88B169A71AC3}"/>
              </a:ext>
            </a:extLst>
          </p:cNvPr>
          <p:cNvSpPr>
            <a:spLocks noGrp="1"/>
          </p:cNvSpPr>
          <p:nvPr>
            <p:ph type="dt" sz="half" idx="10"/>
          </p:nvPr>
        </p:nvSpPr>
        <p:spPr/>
        <p:txBody>
          <a:bodyPr/>
          <a:lstStyle/>
          <a:p>
            <a:fld id="{AA74CCC4-DA8B-4381-A73D-CDF1CDF4EB15}" type="datetimeFigureOut">
              <a:rPr lang="en-IN" smtClean="0"/>
              <a:t>12-11-2023</a:t>
            </a:fld>
            <a:endParaRPr lang="en-IN"/>
          </a:p>
        </p:txBody>
      </p:sp>
      <p:sp>
        <p:nvSpPr>
          <p:cNvPr id="5" name="Footer Placeholder 4">
            <a:extLst>
              <a:ext uri="{FF2B5EF4-FFF2-40B4-BE49-F238E27FC236}">
                <a16:creationId xmlns:a16="http://schemas.microsoft.com/office/drawing/2014/main" id="{AC799ADE-56D8-D9C9-70F8-06CF0C56F0B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2A20AE0-6709-EABF-7DCB-9077AF91FAA3}"/>
              </a:ext>
            </a:extLst>
          </p:cNvPr>
          <p:cNvSpPr>
            <a:spLocks noGrp="1"/>
          </p:cNvSpPr>
          <p:nvPr>
            <p:ph type="sldNum" sz="quarter" idx="12"/>
          </p:nvPr>
        </p:nvSpPr>
        <p:spPr/>
        <p:txBody>
          <a:bodyPr/>
          <a:lstStyle/>
          <a:p>
            <a:fld id="{3E646A8C-DA13-4A4D-A952-D98A42230A00}" type="slidenum">
              <a:rPr lang="en-IN" smtClean="0"/>
              <a:t>‹#›</a:t>
            </a:fld>
            <a:endParaRPr lang="en-IN"/>
          </a:p>
        </p:txBody>
      </p:sp>
    </p:spTree>
    <p:extLst>
      <p:ext uri="{BB962C8B-B14F-4D97-AF65-F5344CB8AC3E}">
        <p14:creationId xmlns:p14="http://schemas.microsoft.com/office/powerpoint/2010/main" val="3580232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73F5EB-82F5-BFC8-EDBA-07E1157752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F46AACF-D423-A0F3-79A9-BC73CB7C2CC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D327E0A-AB96-4CE1-0AA5-2D1A0C8D3FA1}"/>
              </a:ext>
            </a:extLst>
          </p:cNvPr>
          <p:cNvSpPr>
            <a:spLocks noGrp="1"/>
          </p:cNvSpPr>
          <p:nvPr>
            <p:ph type="dt" sz="half" idx="10"/>
          </p:nvPr>
        </p:nvSpPr>
        <p:spPr/>
        <p:txBody>
          <a:bodyPr/>
          <a:lstStyle/>
          <a:p>
            <a:fld id="{AA74CCC4-DA8B-4381-A73D-CDF1CDF4EB15}" type="datetimeFigureOut">
              <a:rPr lang="en-IN" smtClean="0"/>
              <a:t>12-11-2023</a:t>
            </a:fld>
            <a:endParaRPr lang="en-IN"/>
          </a:p>
        </p:txBody>
      </p:sp>
      <p:sp>
        <p:nvSpPr>
          <p:cNvPr id="5" name="Footer Placeholder 4">
            <a:extLst>
              <a:ext uri="{FF2B5EF4-FFF2-40B4-BE49-F238E27FC236}">
                <a16:creationId xmlns:a16="http://schemas.microsoft.com/office/drawing/2014/main" id="{046E5DE8-4D92-4DC1-9888-CBCA01DBA54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4FADC10-FAB7-A3BD-E6D8-37624906BD43}"/>
              </a:ext>
            </a:extLst>
          </p:cNvPr>
          <p:cNvSpPr>
            <a:spLocks noGrp="1"/>
          </p:cNvSpPr>
          <p:nvPr>
            <p:ph type="sldNum" sz="quarter" idx="12"/>
          </p:nvPr>
        </p:nvSpPr>
        <p:spPr/>
        <p:txBody>
          <a:bodyPr/>
          <a:lstStyle/>
          <a:p>
            <a:fld id="{3E646A8C-DA13-4A4D-A952-D98A42230A00}" type="slidenum">
              <a:rPr lang="en-IN" smtClean="0"/>
              <a:t>‹#›</a:t>
            </a:fld>
            <a:endParaRPr lang="en-IN"/>
          </a:p>
        </p:txBody>
      </p:sp>
    </p:spTree>
    <p:extLst>
      <p:ext uri="{BB962C8B-B14F-4D97-AF65-F5344CB8AC3E}">
        <p14:creationId xmlns:p14="http://schemas.microsoft.com/office/powerpoint/2010/main" val="3391185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446741-428E-B738-9AB3-BB11C481A7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CFA0E35-DA68-CCA7-5ABD-EC44CBE9F6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54A5442-A6CE-B9BC-6605-2BF0BB9DF7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74CCC4-DA8B-4381-A73D-CDF1CDF4EB15}" type="datetimeFigureOut">
              <a:rPr lang="en-IN" smtClean="0"/>
              <a:t>12-11-2023</a:t>
            </a:fld>
            <a:endParaRPr lang="en-IN"/>
          </a:p>
        </p:txBody>
      </p:sp>
      <p:sp>
        <p:nvSpPr>
          <p:cNvPr id="5" name="Footer Placeholder 4">
            <a:extLst>
              <a:ext uri="{FF2B5EF4-FFF2-40B4-BE49-F238E27FC236}">
                <a16:creationId xmlns:a16="http://schemas.microsoft.com/office/drawing/2014/main" id="{53FA19BC-FFC7-4CCD-5D64-28298DE203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E59B013A-1017-489F-7821-11A4129E15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646A8C-DA13-4A4D-A952-D98A42230A00}" type="slidenum">
              <a:rPr lang="en-IN" smtClean="0"/>
              <a:t>‹#›</a:t>
            </a:fld>
            <a:endParaRPr lang="en-IN"/>
          </a:p>
        </p:txBody>
      </p:sp>
    </p:spTree>
    <p:extLst>
      <p:ext uri="{BB962C8B-B14F-4D97-AF65-F5344CB8AC3E}">
        <p14:creationId xmlns:p14="http://schemas.microsoft.com/office/powerpoint/2010/main" val="2583434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6CE374A-5BF8-3A6B-F683-B8D5DFCAC37D}"/>
              </a:ext>
            </a:extLst>
          </p:cNvPr>
          <p:cNvSpPr>
            <a:spLocks noGrp="1"/>
          </p:cNvSpPr>
          <p:nvPr>
            <p:ph type="title"/>
          </p:nvPr>
        </p:nvSpPr>
        <p:spPr>
          <a:xfrm>
            <a:off x="749300" y="2082800"/>
            <a:ext cx="10515600" cy="3784599"/>
          </a:xfrm>
        </p:spPr>
        <p:txBody>
          <a:bodyPr>
            <a:noAutofit/>
          </a:bodyPr>
          <a:lstStyle/>
          <a:p>
            <a:pPr algn="ctr"/>
            <a:r>
              <a:rPr lang="en-IN" sz="2800" b="1" i="0" u="none" strike="noStrike" dirty="0">
                <a:solidFill>
                  <a:srgbClr val="222222"/>
                </a:solidFill>
                <a:effectLst/>
                <a:latin typeface="Arial" panose="020B0604020202020204" pitchFamily="34" charset="0"/>
              </a:rPr>
              <a:t>BMIH4006 OPERATING HOTEL FACILITIES</a:t>
            </a:r>
            <a:br>
              <a:rPr lang="en-IN" sz="2800" b="1" i="0" u="none" strike="noStrike" dirty="0">
                <a:solidFill>
                  <a:srgbClr val="222222"/>
                </a:solidFill>
                <a:effectLst/>
                <a:latin typeface="Arial" panose="020B0604020202020204" pitchFamily="34" charset="0"/>
              </a:rPr>
            </a:br>
            <a:br>
              <a:rPr lang="en-IN" sz="2800" b="1" i="0" u="none" strike="noStrike" dirty="0">
                <a:solidFill>
                  <a:srgbClr val="222222"/>
                </a:solidFill>
                <a:effectLst/>
                <a:latin typeface="Arial" panose="020B0604020202020204" pitchFamily="34" charset="0"/>
              </a:rPr>
            </a:br>
            <a:r>
              <a:rPr lang="en-IN" sz="2000" b="1" i="0" u="none" strike="noStrike" dirty="0">
                <a:solidFill>
                  <a:srgbClr val="222222"/>
                </a:solidFill>
                <a:effectLst/>
                <a:latin typeface="Arial" panose="020B0604020202020204" pitchFamily="34" charset="0"/>
              </a:rPr>
              <a:t>STUDENT NAME: </a:t>
            </a:r>
            <a:r>
              <a:rPr lang="en-IN" sz="2000" b="1" i="0" u="none" strike="noStrike" dirty="0" err="1">
                <a:solidFill>
                  <a:srgbClr val="222222"/>
                </a:solidFill>
                <a:effectLst/>
                <a:latin typeface="Arial" panose="020B0604020202020204" pitchFamily="34" charset="0"/>
              </a:rPr>
              <a:t>Liviu</a:t>
            </a:r>
            <a:r>
              <a:rPr lang="en-IN" sz="2000" b="1" i="0" u="none" strike="noStrike" dirty="0">
                <a:solidFill>
                  <a:srgbClr val="222222"/>
                </a:solidFill>
                <a:effectLst/>
                <a:latin typeface="Arial" panose="020B0604020202020204" pitchFamily="34" charset="0"/>
              </a:rPr>
              <a:t> Marius Postelnicu </a:t>
            </a:r>
            <a:br>
              <a:rPr lang="en-IN" sz="2000" b="1" i="0" u="none" strike="noStrike" dirty="0">
                <a:solidFill>
                  <a:srgbClr val="222222"/>
                </a:solidFill>
                <a:effectLst/>
                <a:latin typeface="Arial" panose="020B0604020202020204" pitchFamily="34" charset="0"/>
              </a:rPr>
            </a:br>
            <a:r>
              <a:rPr lang="en-IN" sz="2000" b="1" i="0" u="none" strike="noStrike" dirty="0">
                <a:solidFill>
                  <a:srgbClr val="222222"/>
                </a:solidFill>
                <a:effectLst/>
                <a:latin typeface="Arial" panose="020B0604020202020204" pitchFamily="34" charset="0"/>
              </a:rPr>
              <a:t>STUDENT ID </a:t>
            </a:r>
            <a:r>
              <a:rPr lang="en-IN" sz="2000" b="1" i="0" u="none" strike="noStrike">
                <a:solidFill>
                  <a:srgbClr val="222222"/>
                </a:solidFill>
                <a:effectLst/>
                <a:latin typeface="Arial" panose="020B0604020202020204" pitchFamily="34" charset="0"/>
              </a:rPr>
              <a:t>: 2224284</a:t>
            </a:r>
            <a:endParaRPr lang="en-IN" sz="2000" dirty="0"/>
          </a:p>
        </p:txBody>
      </p:sp>
    </p:spTree>
    <p:extLst>
      <p:ext uri="{BB962C8B-B14F-4D97-AF65-F5344CB8AC3E}">
        <p14:creationId xmlns:p14="http://schemas.microsoft.com/office/powerpoint/2010/main" val="282574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D7D9721-C180-1A34-DF34-1487A291AA4C}"/>
              </a:ext>
            </a:extLst>
          </p:cNvPr>
          <p:cNvSpPr>
            <a:spLocks noGrp="1"/>
          </p:cNvSpPr>
          <p:nvPr>
            <p:ph type="title"/>
          </p:nvPr>
        </p:nvSpPr>
        <p:spPr>
          <a:xfrm>
            <a:off x="406400" y="681037"/>
            <a:ext cx="10515600" cy="1325563"/>
          </a:xfrm>
        </p:spPr>
        <p:txBody>
          <a:bodyPr>
            <a:noAutofit/>
          </a:bodyPr>
          <a:lstStyle/>
          <a:p>
            <a:pPr algn="ctr">
              <a:lnSpc>
                <a:spcPct val="150000"/>
              </a:lnSpc>
            </a:pPr>
            <a:r>
              <a:rPr lang="en-IN" sz="3200" b="1" i="0" u="none" strike="noStrike">
                <a:solidFill>
                  <a:srgbClr val="222222"/>
                </a:solidFill>
                <a:effectLst/>
                <a:latin typeface="Arial" panose="020B0604020202020204" pitchFamily="34" charset="0"/>
              </a:rPr>
              <a:t> Introduction </a:t>
            </a:r>
            <a:br>
              <a:rPr lang="en-IN" sz="3200" b="1">
                <a:effectLst/>
              </a:rPr>
            </a:br>
            <a:endParaRPr lang="en-IN" sz="3200"/>
          </a:p>
        </p:txBody>
      </p:sp>
      <p:sp>
        <p:nvSpPr>
          <p:cNvPr id="4" name="Content Placeholder 3">
            <a:extLst>
              <a:ext uri="{FF2B5EF4-FFF2-40B4-BE49-F238E27FC236}">
                <a16:creationId xmlns:a16="http://schemas.microsoft.com/office/drawing/2014/main" id="{169FADE8-24A8-7CCC-B341-2EE46BEACB3C}"/>
              </a:ext>
            </a:extLst>
          </p:cNvPr>
          <p:cNvSpPr>
            <a:spLocks noGrp="1"/>
          </p:cNvSpPr>
          <p:nvPr>
            <p:ph idx="1"/>
          </p:nvPr>
        </p:nvSpPr>
        <p:spPr>
          <a:xfrm>
            <a:off x="952500" y="2006599"/>
            <a:ext cx="3670300" cy="3915569"/>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Employee training in the hospitality sector is related to the safety standards issue (</a:t>
            </a:r>
            <a:r>
              <a:rPr lang="en-US" sz="1300" b="0" i="0" u="none" strike="noStrike" err="1">
                <a:solidFill>
                  <a:srgbClr val="222222"/>
                </a:solidFill>
                <a:effectLst/>
                <a:latin typeface="Arial" panose="020B0604020202020204" pitchFamily="34" charset="0"/>
              </a:rPr>
              <a:t>Japutra</a:t>
            </a:r>
            <a:r>
              <a:rPr lang="en-US" sz="1300" b="0" i="0" u="none" strike="noStrike">
                <a:solidFill>
                  <a:srgbClr val="222222"/>
                </a:solidFill>
                <a:effectLst/>
                <a:latin typeface="Arial" panose="020B0604020202020204" pitchFamily="34" charset="0"/>
              </a:rPr>
              <a:t> and </a:t>
            </a:r>
            <a:r>
              <a:rPr lang="en-US" sz="1300" b="0" i="0" u="none" strike="noStrike" err="1">
                <a:solidFill>
                  <a:srgbClr val="222222"/>
                </a:solidFill>
                <a:effectLst/>
                <a:latin typeface="Arial" panose="020B0604020202020204" pitchFamily="34" charset="0"/>
              </a:rPr>
              <a:t>Situmorang</a:t>
            </a:r>
            <a:r>
              <a:rPr lang="en-US" sz="1300" b="0" i="0" u="none" strike="noStrike">
                <a:solidFill>
                  <a:srgbClr val="222222"/>
                </a:solidFill>
                <a:effectLst/>
                <a:latin typeface="Arial" panose="020B0604020202020204" pitchFamily="34" charset="0"/>
              </a:rPr>
              <a:t>, 2021)</a:t>
            </a:r>
          </a:p>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In that consideration, this presentation will provide a basic training program for the staff in the hotel sector in </a:t>
            </a:r>
            <a:r>
              <a:rPr lang="en-IN" sz="1300" b="0" i="0" u="none" strike="noStrike">
                <a:solidFill>
                  <a:srgbClr val="222222"/>
                </a:solidFill>
                <a:effectLst/>
                <a:latin typeface="Arial" panose="020B0604020202020204" pitchFamily="34" charset="0"/>
              </a:rPr>
              <a:t>Gilpin Hotel &amp; Lake House. </a:t>
            </a:r>
            <a:endParaRPr lang="en-US" sz="1300" b="0" i="0" u="none" strike="noStrike">
              <a:solidFill>
                <a:srgbClr val="222222"/>
              </a:solidFill>
              <a:effectLst/>
              <a:latin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It will include the employee engagement model with relevant examples.</a:t>
            </a:r>
          </a:p>
          <a:p>
            <a:pPr marL="0" indent="0">
              <a:lnSpc>
                <a:spcPct val="150000"/>
              </a:lnSpc>
              <a:buNone/>
            </a:pPr>
            <a:endParaRPr lang="en-IN" sz="1300"/>
          </a:p>
        </p:txBody>
      </p:sp>
      <p:pic>
        <p:nvPicPr>
          <p:cNvPr id="1026" name="Picture 2" descr="How To Foster Employee Engagement In The Hospitality Industry?">
            <a:extLst>
              <a:ext uri="{FF2B5EF4-FFF2-40B4-BE49-F238E27FC236}">
                <a16:creationId xmlns:a16="http://schemas.microsoft.com/office/drawing/2014/main" id="{A8095BC4-AA00-797B-D28A-E896D85338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5298" y="1852183"/>
            <a:ext cx="5664202" cy="3913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8439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D90B9-A4B5-49FF-A0F6-C47ABEEA5128}"/>
              </a:ext>
            </a:extLst>
          </p:cNvPr>
          <p:cNvSpPr>
            <a:spLocks noGrp="1"/>
          </p:cNvSpPr>
          <p:nvPr>
            <p:ph type="title"/>
          </p:nvPr>
        </p:nvSpPr>
        <p:spPr/>
        <p:txBody>
          <a:bodyPr>
            <a:normAutofit/>
          </a:bodyPr>
          <a:lstStyle/>
          <a:p>
            <a:pPr algn="ctr"/>
            <a:r>
              <a:rPr lang="en-US" sz="3200" b="1" i="0" u="none" strike="noStrike">
                <a:solidFill>
                  <a:srgbClr val="222222"/>
                </a:solidFill>
                <a:effectLst/>
                <a:latin typeface="Arial" panose="020B0604020202020204" pitchFamily="34" charset="0"/>
              </a:rPr>
              <a:t>Employee training for communication skills</a:t>
            </a:r>
            <a:endParaRPr lang="en-IN" sz="3200"/>
          </a:p>
        </p:txBody>
      </p:sp>
      <p:sp>
        <p:nvSpPr>
          <p:cNvPr id="3" name="Content Placeholder 2">
            <a:extLst>
              <a:ext uri="{FF2B5EF4-FFF2-40B4-BE49-F238E27FC236}">
                <a16:creationId xmlns:a16="http://schemas.microsoft.com/office/drawing/2014/main" id="{3B569679-3B28-D57D-942E-C8948CCA30A5}"/>
              </a:ext>
            </a:extLst>
          </p:cNvPr>
          <p:cNvSpPr>
            <a:spLocks noGrp="1"/>
          </p:cNvSpPr>
          <p:nvPr>
            <p:ph idx="1"/>
          </p:nvPr>
        </p:nvSpPr>
        <p:spPr>
          <a:xfrm>
            <a:off x="736600" y="1863725"/>
            <a:ext cx="4927600" cy="4351338"/>
          </a:xfrm>
        </p:spPr>
        <p:txBody>
          <a:bodyPr>
            <a:normAutofit fontScale="92500" lnSpcReduction="20000"/>
          </a:bodyPr>
          <a:lstStyle/>
          <a:p>
            <a:pPr algn="just" rtl="0" fontAlgn="base">
              <a:lnSpc>
                <a:spcPct val="160000"/>
              </a:lnSpc>
              <a:spcBef>
                <a:spcPts val="0"/>
              </a:spcBef>
              <a:spcAft>
                <a:spcPts val="0"/>
              </a:spcAft>
              <a:buFont typeface="Arial" panose="020B0604020202020204" pitchFamily="34" charset="0"/>
              <a:buChar char="•"/>
            </a:pPr>
            <a:r>
              <a:rPr lang="en-US" sz="1400" b="0" i="0" u="none" strike="noStrike">
                <a:solidFill>
                  <a:srgbClr val="222222"/>
                </a:solidFill>
                <a:effectLst/>
                <a:latin typeface="Arial" panose="020B0604020202020204" pitchFamily="34" charset="0"/>
              </a:rPr>
              <a:t>According to Kenayathulla </a:t>
            </a:r>
            <a:r>
              <a:rPr lang="en-US" sz="1400" b="0" i="1" u="none" strike="noStrike">
                <a:solidFill>
                  <a:srgbClr val="222222"/>
                </a:solidFill>
                <a:effectLst/>
                <a:latin typeface="Arial" panose="020B0604020202020204" pitchFamily="34" charset="0"/>
              </a:rPr>
              <a:t>et al.</a:t>
            </a:r>
            <a:r>
              <a:rPr lang="en-US" sz="1400" b="0" i="0" u="none" strike="noStrike">
                <a:solidFill>
                  <a:srgbClr val="222222"/>
                </a:solidFill>
                <a:effectLst/>
                <a:latin typeface="Arial" panose="020B0604020202020204" pitchFamily="34" charset="0"/>
              </a:rPr>
              <a:t> (2019), communication skills are the attributes of an employee when reviewing the job applicant. </a:t>
            </a:r>
          </a:p>
          <a:p>
            <a:pPr algn="just" rtl="0" fontAlgn="base">
              <a:lnSpc>
                <a:spcPct val="160000"/>
              </a:lnSpc>
              <a:spcBef>
                <a:spcPts val="0"/>
              </a:spcBef>
              <a:spcAft>
                <a:spcPts val="0"/>
              </a:spcAft>
              <a:buFont typeface="Arial" panose="020B0604020202020204" pitchFamily="34" charset="0"/>
              <a:buChar char="•"/>
            </a:pPr>
            <a:r>
              <a:rPr lang="en-US" sz="1400" b="0" i="0" u="none" strike="noStrike">
                <a:solidFill>
                  <a:srgbClr val="222222"/>
                </a:solidFill>
                <a:effectLst/>
                <a:latin typeface="Arial" panose="020B0604020202020204" pitchFamily="34" charset="0"/>
              </a:rPr>
              <a:t>In that consideration, the employees will be provided with project management courses which will be </a:t>
            </a:r>
            <a:r>
              <a:rPr lang="en-US" sz="1400" b="0" i="0" u="none" strike="noStrike" err="1">
                <a:solidFill>
                  <a:srgbClr val="222222"/>
                </a:solidFill>
                <a:effectLst/>
                <a:latin typeface="Arial" panose="020B0604020202020204" pitchFamily="34" charset="0"/>
              </a:rPr>
              <a:t>specialised</a:t>
            </a:r>
            <a:r>
              <a:rPr lang="en-US" sz="1400" b="0" i="0" u="none" strike="noStrike">
                <a:solidFill>
                  <a:srgbClr val="222222"/>
                </a:solidFill>
                <a:effectLst/>
                <a:latin typeface="Arial" panose="020B0604020202020204" pitchFamily="34" charset="0"/>
              </a:rPr>
              <a:t> in communication skills.</a:t>
            </a:r>
          </a:p>
          <a:p>
            <a:pPr algn="just" rtl="0" fontAlgn="base">
              <a:lnSpc>
                <a:spcPct val="160000"/>
              </a:lnSpc>
              <a:spcBef>
                <a:spcPts val="0"/>
              </a:spcBef>
              <a:spcAft>
                <a:spcPts val="0"/>
              </a:spcAft>
              <a:buFont typeface="Arial" panose="020B0604020202020204" pitchFamily="34" charset="0"/>
              <a:buChar char="•"/>
            </a:pPr>
            <a:r>
              <a:rPr lang="en-US" sz="1400" b="0" i="0" u="none" strike="noStrike">
                <a:solidFill>
                  <a:srgbClr val="222222"/>
                </a:solidFill>
                <a:effectLst/>
                <a:latin typeface="Arial" panose="020B0604020202020204" pitchFamily="34" charset="0"/>
              </a:rPr>
              <a:t>Training the employees in clarifying the communication and making them learn about how to respond. </a:t>
            </a:r>
          </a:p>
          <a:p>
            <a:pPr algn="just" rtl="0" fontAlgn="base">
              <a:lnSpc>
                <a:spcPct val="160000"/>
              </a:lnSpc>
              <a:spcBef>
                <a:spcPts val="0"/>
              </a:spcBef>
              <a:spcAft>
                <a:spcPts val="0"/>
              </a:spcAft>
              <a:buFont typeface="Arial" panose="020B0604020202020204" pitchFamily="34" charset="0"/>
              <a:buChar char="•"/>
            </a:pPr>
            <a:r>
              <a:rPr lang="en-US" sz="1400" b="0" i="0" u="none" strike="noStrike">
                <a:solidFill>
                  <a:srgbClr val="222222"/>
                </a:solidFill>
                <a:effectLst/>
                <a:latin typeface="Arial" panose="020B0604020202020204" pitchFamily="34" charset="0"/>
              </a:rPr>
              <a:t>Tasks should be provided for the staff in developing their customer service voice. </a:t>
            </a:r>
          </a:p>
          <a:p>
            <a:pPr algn="just" rtl="0" fontAlgn="base">
              <a:lnSpc>
                <a:spcPct val="160000"/>
              </a:lnSpc>
              <a:spcBef>
                <a:spcPts val="0"/>
              </a:spcBef>
              <a:spcAft>
                <a:spcPts val="0"/>
              </a:spcAft>
              <a:buFont typeface="Arial" panose="020B0604020202020204" pitchFamily="34" charset="0"/>
              <a:buChar char="•"/>
            </a:pPr>
            <a:r>
              <a:rPr lang="en-US" sz="1400" b="0" i="0" u="none" strike="noStrike">
                <a:solidFill>
                  <a:srgbClr val="222222"/>
                </a:solidFill>
                <a:effectLst/>
                <a:latin typeface="Arial" panose="020B0604020202020204" pitchFamily="34" charset="0"/>
              </a:rPr>
              <a:t>According to Liu </a:t>
            </a:r>
            <a:r>
              <a:rPr lang="en-US" sz="1400" b="0" i="1" u="none" strike="noStrike">
                <a:solidFill>
                  <a:srgbClr val="222222"/>
                </a:solidFill>
                <a:effectLst/>
                <a:latin typeface="Arial" panose="020B0604020202020204" pitchFamily="34" charset="0"/>
              </a:rPr>
              <a:t>et al.</a:t>
            </a:r>
            <a:r>
              <a:rPr lang="en-US" sz="1400" b="0" i="0" u="none" strike="noStrike">
                <a:solidFill>
                  <a:srgbClr val="222222"/>
                </a:solidFill>
                <a:effectLst/>
                <a:latin typeface="Arial" panose="020B0604020202020204" pitchFamily="34" charset="0"/>
              </a:rPr>
              <a:t> (2021), customers consider sonic media as a source of social media trustworthy information.</a:t>
            </a:r>
          </a:p>
          <a:p>
            <a:pPr algn="just" rtl="0" fontAlgn="base">
              <a:lnSpc>
                <a:spcPct val="160000"/>
              </a:lnSpc>
              <a:spcBef>
                <a:spcPts val="0"/>
              </a:spcBef>
              <a:spcAft>
                <a:spcPts val="0"/>
              </a:spcAft>
              <a:buFont typeface="Arial" panose="020B0604020202020204" pitchFamily="34" charset="0"/>
              <a:buChar char="•"/>
            </a:pPr>
            <a:r>
              <a:rPr lang="en-US" sz="1400" b="0" i="0" u="none" strike="noStrike">
                <a:solidFill>
                  <a:srgbClr val="222222"/>
                </a:solidFill>
                <a:effectLst/>
                <a:latin typeface="Arial" panose="020B0604020202020204" pitchFamily="34" charset="0"/>
              </a:rPr>
              <a:t>Communication skill is highly necessary for making active engagement with the customers and also with the team members.  </a:t>
            </a:r>
          </a:p>
          <a:p>
            <a:pPr>
              <a:lnSpc>
                <a:spcPct val="160000"/>
              </a:lnSpc>
            </a:pPr>
            <a:endParaRPr lang="en-IN" sz="1400"/>
          </a:p>
        </p:txBody>
      </p:sp>
      <p:pic>
        <p:nvPicPr>
          <p:cNvPr id="2050" name="Picture 2">
            <a:extLst>
              <a:ext uri="{FF2B5EF4-FFF2-40B4-BE49-F238E27FC236}">
                <a16:creationId xmlns:a16="http://schemas.microsoft.com/office/drawing/2014/main" id="{99E2FDA6-F3FB-182F-87D8-03E2D6D0DB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943961"/>
            <a:ext cx="5359400" cy="3573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7793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C5C2C-8BA5-B747-43A0-A486B3895C11}"/>
              </a:ext>
            </a:extLst>
          </p:cNvPr>
          <p:cNvSpPr>
            <a:spLocks noGrp="1"/>
          </p:cNvSpPr>
          <p:nvPr>
            <p:ph type="title"/>
          </p:nvPr>
        </p:nvSpPr>
        <p:spPr/>
        <p:txBody>
          <a:bodyPr>
            <a:normAutofit/>
          </a:bodyPr>
          <a:lstStyle/>
          <a:p>
            <a:pPr algn="ctr"/>
            <a:r>
              <a:rPr lang="en-IN" sz="3200" b="1" i="0" u="none" strike="noStrike">
                <a:solidFill>
                  <a:srgbClr val="222222"/>
                </a:solidFill>
                <a:effectLst/>
                <a:latin typeface="Arial" panose="020B0604020202020204" pitchFamily="34" charset="0"/>
              </a:rPr>
              <a:t>Continue</a:t>
            </a:r>
            <a:endParaRPr lang="en-IN" sz="3200"/>
          </a:p>
        </p:txBody>
      </p:sp>
      <p:sp>
        <p:nvSpPr>
          <p:cNvPr id="3" name="Content Placeholder 2">
            <a:extLst>
              <a:ext uri="{FF2B5EF4-FFF2-40B4-BE49-F238E27FC236}">
                <a16:creationId xmlns:a16="http://schemas.microsoft.com/office/drawing/2014/main" id="{2AC0F4D3-14BE-BC34-F999-FCF5A663C2E6}"/>
              </a:ext>
            </a:extLst>
          </p:cNvPr>
          <p:cNvSpPr>
            <a:spLocks noGrp="1"/>
          </p:cNvSpPr>
          <p:nvPr>
            <p:ph idx="1"/>
          </p:nvPr>
        </p:nvSpPr>
        <p:spPr>
          <a:xfrm>
            <a:off x="584200" y="2141537"/>
            <a:ext cx="6057900" cy="4351338"/>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cs typeface="Arial" panose="020B0604020202020204" pitchFamily="34" charset="0"/>
              </a:rPr>
              <a:t>While considering the strategy for employee training, Nasution and </a:t>
            </a:r>
            <a:r>
              <a:rPr lang="en-US" sz="1300" b="0" i="0" u="none" strike="noStrike" err="1">
                <a:solidFill>
                  <a:srgbClr val="222222"/>
                </a:solidFill>
                <a:effectLst/>
                <a:latin typeface="Arial" panose="020B0604020202020204" pitchFamily="34" charset="0"/>
                <a:cs typeface="Arial" panose="020B0604020202020204" pitchFamily="34" charset="0"/>
              </a:rPr>
              <a:t>Absah</a:t>
            </a:r>
            <a:r>
              <a:rPr lang="en-US" sz="1300" b="0" i="0" u="none" strike="noStrike">
                <a:solidFill>
                  <a:srgbClr val="222222"/>
                </a:solidFill>
                <a:effectLst/>
                <a:latin typeface="Arial" panose="020B0604020202020204" pitchFamily="34" charset="0"/>
                <a:cs typeface="Arial" panose="020B0604020202020204" pitchFamily="34" charset="0"/>
              </a:rPr>
              <a:t> (2019) stated that the Zinger Engagement Model is associated with inspiring the model to consistently perform their best.</a:t>
            </a:r>
          </a:p>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cs typeface="Arial" panose="020B0604020202020204" pitchFamily="34" charset="0"/>
              </a:rPr>
              <a:t>In that consideration, it has been </a:t>
            </a:r>
            <a:r>
              <a:rPr lang="en-US" sz="1300" b="0" i="0" u="none" strike="noStrike" err="1">
                <a:solidFill>
                  <a:srgbClr val="222222"/>
                </a:solidFill>
                <a:effectLst/>
                <a:latin typeface="Arial" panose="020B0604020202020204" pitchFamily="34" charset="0"/>
                <a:cs typeface="Arial" panose="020B0604020202020204" pitchFamily="34" charset="0"/>
              </a:rPr>
              <a:t>analysed</a:t>
            </a:r>
            <a:r>
              <a:rPr lang="en-US" sz="1300" b="0" i="0" u="none" strike="noStrike">
                <a:solidFill>
                  <a:srgbClr val="222222"/>
                </a:solidFill>
                <a:effectLst/>
                <a:latin typeface="Arial" panose="020B0604020202020204" pitchFamily="34" charset="0"/>
                <a:cs typeface="Arial" panose="020B0604020202020204" pitchFamily="34" charset="0"/>
              </a:rPr>
              <a:t> that </a:t>
            </a:r>
            <a:r>
              <a:rPr lang="en-US" sz="1300" b="0" i="0" u="none" strike="noStrike" err="1">
                <a:solidFill>
                  <a:srgbClr val="222222"/>
                </a:solidFill>
                <a:effectLst/>
                <a:latin typeface="Arial" panose="020B0604020202020204" pitchFamily="34" charset="0"/>
                <a:cs typeface="Arial" panose="020B0604020202020204" pitchFamily="34" charset="0"/>
              </a:rPr>
              <a:t>Mariott</a:t>
            </a:r>
            <a:r>
              <a:rPr lang="en-US" sz="1300" b="0" i="0" u="none" strike="noStrike">
                <a:solidFill>
                  <a:srgbClr val="222222"/>
                </a:solidFill>
                <a:effectLst/>
                <a:latin typeface="Arial" panose="020B0604020202020204" pitchFamily="34" charset="0"/>
                <a:cs typeface="Arial" panose="020B0604020202020204" pitchFamily="34" charset="0"/>
              </a:rPr>
              <a:t> embraces diversity and inclusion as its core value and strategic business goal </a:t>
            </a:r>
            <a:r>
              <a:rPr lang="en-IN" sz="1300" b="0" i="0" u="none" strike="noStrike">
                <a:solidFill>
                  <a:srgbClr val="222222"/>
                </a:solidFill>
                <a:effectLst/>
                <a:latin typeface="Arial" panose="020B0604020202020204" pitchFamily="34" charset="0"/>
              </a:rPr>
              <a:t>Marriott, 2023). </a:t>
            </a:r>
            <a:endParaRPr lang="en-US" sz="1300" b="0" i="0" u="none" strike="noStrike">
              <a:solidFill>
                <a:srgbClr val="222222"/>
              </a:solidFill>
              <a:effectLst/>
              <a:latin typeface="Arial" panose="020B0604020202020204" pitchFamily="34" charset="0"/>
              <a:cs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cs typeface="Arial" panose="020B0604020202020204" pitchFamily="34" charset="0"/>
              </a:rPr>
              <a:t>With the help of implementing inclusion and diversity in the employee training program, the staff of the hospitality sector can deliver the best customer services through making an active engagement with the customers.</a:t>
            </a:r>
          </a:p>
          <a:p>
            <a:pPr>
              <a:lnSpc>
                <a:spcPct val="150000"/>
              </a:lnSpc>
            </a:pPr>
            <a:endParaRPr lang="en-IN" sz="1300">
              <a:latin typeface="Arial" panose="020B0604020202020204" pitchFamily="34" charset="0"/>
              <a:cs typeface="Arial" panose="020B0604020202020204" pitchFamily="34" charset="0"/>
            </a:endParaRPr>
          </a:p>
        </p:txBody>
      </p:sp>
      <p:pic>
        <p:nvPicPr>
          <p:cNvPr id="3074" name="Picture 2" descr="Marriott Hotels &amp; Resorts - Wikipedia">
            <a:extLst>
              <a:ext uri="{FF2B5EF4-FFF2-40B4-BE49-F238E27FC236}">
                <a16:creationId xmlns:a16="http://schemas.microsoft.com/office/drawing/2014/main" id="{D60FED16-7CB2-B064-D346-DA6E884B2E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7201" y="1415285"/>
            <a:ext cx="2844799" cy="223324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7 Examples of Diverse and Inclusive Companies">
            <a:extLst>
              <a:ext uri="{FF2B5EF4-FFF2-40B4-BE49-F238E27FC236}">
                <a16:creationId xmlns:a16="http://schemas.microsoft.com/office/drawing/2014/main" id="{6AB1C851-C2EB-EFD5-3A82-3C7A5328A0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29501" y="4023653"/>
            <a:ext cx="3759200" cy="2262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5053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78F5C-A677-0D06-654D-D9C43C95D4D3}"/>
              </a:ext>
            </a:extLst>
          </p:cNvPr>
          <p:cNvSpPr>
            <a:spLocks noGrp="1"/>
          </p:cNvSpPr>
          <p:nvPr>
            <p:ph type="title"/>
          </p:nvPr>
        </p:nvSpPr>
        <p:spPr/>
        <p:txBody>
          <a:bodyPr>
            <a:normAutofit/>
          </a:bodyPr>
          <a:lstStyle/>
          <a:p>
            <a:pPr algn="ctr"/>
            <a:r>
              <a:rPr lang="en-US" sz="3200" b="1" i="0" u="none" strike="noStrike">
                <a:solidFill>
                  <a:srgbClr val="222222"/>
                </a:solidFill>
                <a:effectLst/>
                <a:latin typeface="Arial" panose="020B0604020202020204" pitchFamily="34" charset="0"/>
              </a:rPr>
              <a:t>Employee training for time management skills </a:t>
            </a:r>
            <a:endParaRPr lang="en-IN" sz="3200"/>
          </a:p>
        </p:txBody>
      </p:sp>
      <p:sp>
        <p:nvSpPr>
          <p:cNvPr id="3" name="Content Placeholder 2">
            <a:extLst>
              <a:ext uri="{FF2B5EF4-FFF2-40B4-BE49-F238E27FC236}">
                <a16:creationId xmlns:a16="http://schemas.microsoft.com/office/drawing/2014/main" id="{D4EA6326-515D-7205-9FA0-5AE18B419EB7}"/>
              </a:ext>
            </a:extLst>
          </p:cNvPr>
          <p:cNvSpPr>
            <a:spLocks noGrp="1"/>
          </p:cNvSpPr>
          <p:nvPr>
            <p:ph idx="1"/>
          </p:nvPr>
        </p:nvSpPr>
        <p:spPr>
          <a:xfrm>
            <a:off x="345724" y="1712913"/>
            <a:ext cx="5956300" cy="4351338"/>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The Gilpin Hotel &amp; Lake House needs to make their employees highly efficient in managing the time management program.</a:t>
            </a:r>
          </a:p>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The first and foremost strategy is based on learning how to develop the goal and managing the deadline task during special occasions.</a:t>
            </a:r>
          </a:p>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At the same time, time management courses should be provided from the available resources so that the employees can measure their progress level.</a:t>
            </a:r>
          </a:p>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Time tracking, delegating and stress management must be incorporated into the training program. </a:t>
            </a:r>
          </a:p>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Based on these premises, it has been </a:t>
            </a:r>
            <a:r>
              <a:rPr lang="en-US" sz="1300" b="0" i="0" u="none" strike="noStrike" err="1">
                <a:solidFill>
                  <a:srgbClr val="222222"/>
                </a:solidFill>
                <a:effectLst/>
                <a:latin typeface="Arial" panose="020B0604020202020204" pitchFamily="34" charset="0"/>
              </a:rPr>
              <a:t>analysed</a:t>
            </a:r>
            <a:r>
              <a:rPr lang="en-US" sz="1300" b="0" i="0" u="none" strike="noStrike">
                <a:solidFill>
                  <a:srgbClr val="222222"/>
                </a:solidFill>
                <a:effectLst/>
                <a:latin typeface="Arial" panose="020B0604020202020204" pitchFamily="34" charset="0"/>
              </a:rPr>
              <a:t> that Hyatt ensures consistency and open communication through “simply scheduling regular check-ins” of the employee's liaison and ensuring they are driving towards a defined direction (Hyatt, 2023). </a:t>
            </a:r>
          </a:p>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It indicates how Hyatt ensures the time management of their employees to achieve success and maintain their brand value. </a:t>
            </a:r>
          </a:p>
          <a:p>
            <a:pPr>
              <a:lnSpc>
                <a:spcPct val="150000"/>
              </a:lnSpc>
            </a:pPr>
            <a:endParaRPr lang="en-IN" sz="1300"/>
          </a:p>
        </p:txBody>
      </p:sp>
      <p:pic>
        <p:nvPicPr>
          <p:cNvPr id="4098" name="Picture 2" descr="10 Time Management Skills and Techniques for Students">
            <a:extLst>
              <a:ext uri="{FF2B5EF4-FFF2-40B4-BE49-F238E27FC236}">
                <a16:creationId xmlns:a16="http://schemas.microsoft.com/office/drawing/2014/main" id="{1A652424-8BA2-DCD4-6C9B-F8B6F99906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7200" y="3117056"/>
            <a:ext cx="4734276" cy="266303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yatt Logo and symbol, meaning, history, PNG, brand">
            <a:extLst>
              <a:ext uri="{FF2B5EF4-FFF2-40B4-BE49-F238E27FC236}">
                <a16:creationId xmlns:a16="http://schemas.microsoft.com/office/drawing/2014/main" id="{2630CBB9-CFAA-7127-6E9D-67D958D2B0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15300" y="1350170"/>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314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F1F60-A485-0618-3162-D5D7443D00CF}"/>
              </a:ext>
            </a:extLst>
          </p:cNvPr>
          <p:cNvSpPr>
            <a:spLocks noGrp="1"/>
          </p:cNvSpPr>
          <p:nvPr>
            <p:ph type="title"/>
          </p:nvPr>
        </p:nvSpPr>
        <p:spPr/>
        <p:txBody>
          <a:bodyPr>
            <a:normAutofit/>
          </a:bodyPr>
          <a:lstStyle/>
          <a:p>
            <a:pPr algn="ctr"/>
            <a:r>
              <a:rPr lang="en-IN" sz="3200" b="1" i="0" u="none" strike="noStrike">
                <a:solidFill>
                  <a:srgbClr val="222222"/>
                </a:solidFill>
                <a:effectLst/>
                <a:latin typeface="Arial" panose="020B0604020202020204" pitchFamily="34" charset="0"/>
              </a:rPr>
              <a:t>Continue</a:t>
            </a:r>
            <a:endParaRPr lang="en-IN" sz="3200"/>
          </a:p>
        </p:txBody>
      </p:sp>
      <p:sp>
        <p:nvSpPr>
          <p:cNvPr id="3" name="Content Placeholder 2">
            <a:extLst>
              <a:ext uri="{FF2B5EF4-FFF2-40B4-BE49-F238E27FC236}">
                <a16:creationId xmlns:a16="http://schemas.microsoft.com/office/drawing/2014/main" id="{EBD9A598-8AAF-FE89-14A0-A73874A550D4}"/>
              </a:ext>
            </a:extLst>
          </p:cNvPr>
          <p:cNvSpPr>
            <a:spLocks noGrp="1"/>
          </p:cNvSpPr>
          <p:nvPr>
            <p:ph idx="1"/>
          </p:nvPr>
        </p:nvSpPr>
        <p:spPr>
          <a:xfrm>
            <a:off x="838200" y="2521973"/>
            <a:ext cx="4584700" cy="3492757"/>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According to </a:t>
            </a:r>
            <a:r>
              <a:rPr lang="en-US" sz="1300" b="0" i="0" u="none" strike="noStrike" err="1">
                <a:solidFill>
                  <a:srgbClr val="222222"/>
                </a:solidFill>
                <a:effectLst/>
                <a:latin typeface="Arial" panose="020B0604020202020204" pitchFamily="34" charset="0"/>
              </a:rPr>
              <a:t>Gleni</a:t>
            </a:r>
            <a:r>
              <a:rPr lang="en-US" sz="1300" b="0" i="0" u="none" strike="noStrike">
                <a:solidFill>
                  <a:srgbClr val="222222"/>
                </a:solidFill>
                <a:effectLst/>
                <a:latin typeface="Arial" panose="020B0604020202020204" pitchFamily="34" charset="0"/>
              </a:rPr>
              <a:t> and Pavlou, (2021), the Maslow model is associated with employee performance and engagement within the social environment. </a:t>
            </a:r>
          </a:p>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While considering the employee training in developing time management skills in Gilpin Hotel &amp; Lake House and the Maslow model in employee engagement, it can be inferred that time management skills are associated with the overall success of the </a:t>
            </a:r>
            <a:r>
              <a:rPr lang="en-US" sz="1300" b="0" i="0" u="none" strike="noStrike" err="1">
                <a:solidFill>
                  <a:srgbClr val="222222"/>
                </a:solidFill>
                <a:effectLst/>
                <a:latin typeface="Arial" panose="020B0604020202020204" pitchFamily="34" charset="0"/>
              </a:rPr>
              <a:t>organisation</a:t>
            </a:r>
            <a:r>
              <a:rPr lang="en-US" sz="1300" b="0" i="0" u="none" strike="noStrike">
                <a:solidFill>
                  <a:srgbClr val="222222"/>
                </a:solidFill>
                <a:effectLst/>
                <a:latin typeface="Arial" panose="020B0604020202020204" pitchFamily="34" charset="0"/>
              </a:rPr>
              <a:t>.</a:t>
            </a:r>
          </a:p>
          <a:p>
            <a:pPr>
              <a:lnSpc>
                <a:spcPct val="150000"/>
              </a:lnSpc>
            </a:pPr>
            <a:endParaRPr lang="en-IN" sz="1300"/>
          </a:p>
        </p:txBody>
      </p:sp>
      <p:pic>
        <p:nvPicPr>
          <p:cNvPr id="5122" name="Picture 2" descr="Hyatt Logo , symbol, meaning, history, PNG, brand">
            <a:extLst>
              <a:ext uri="{FF2B5EF4-FFF2-40B4-BE49-F238E27FC236}">
                <a16:creationId xmlns:a16="http://schemas.microsoft.com/office/drawing/2014/main" id="{65747FEB-BC96-5E7E-F35D-8133D5E266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8900" y="1508125"/>
            <a:ext cx="4711700" cy="265033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5 Tips For Online Student Time Management - eLearning Industry">
            <a:extLst>
              <a:ext uri="{FF2B5EF4-FFF2-40B4-BE49-F238E27FC236}">
                <a16:creationId xmlns:a16="http://schemas.microsoft.com/office/drawing/2014/main" id="{AAEE5004-1D3F-C760-D109-820D09C2E5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05574" y="4001294"/>
            <a:ext cx="4578352" cy="2568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5484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D754F-74AF-47A4-692F-8AA1551AC17C}"/>
              </a:ext>
            </a:extLst>
          </p:cNvPr>
          <p:cNvSpPr>
            <a:spLocks noGrp="1"/>
          </p:cNvSpPr>
          <p:nvPr>
            <p:ph type="title"/>
          </p:nvPr>
        </p:nvSpPr>
        <p:spPr/>
        <p:txBody>
          <a:bodyPr>
            <a:normAutofit/>
          </a:bodyPr>
          <a:lstStyle/>
          <a:p>
            <a:pPr algn="ctr"/>
            <a:r>
              <a:rPr lang="en-US" sz="3200" b="1" i="0" u="none" strike="noStrike">
                <a:solidFill>
                  <a:srgbClr val="222222"/>
                </a:solidFill>
                <a:effectLst/>
                <a:latin typeface="Arial" panose="020B0604020202020204" pitchFamily="34" charset="0"/>
              </a:rPr>
              <a:t>Employee training for improving team skills</a:t>
            </a:r>
            <a:endParaRPr lang="en-IN" sz="3200"/>
          </a:p>
        </p:txBody>
      </p:sp>
      <p:sp>
        <p:nvSpPr>
          <p:cNvPr id="3" name="Content Placeholder 2">
            <a:extLst>
              <a:ext uri="{FF2B5EF4-FFF2-40B4-BE49-F238E27FC236}">
                <a16:creationId xmlns:a16="http://schemas.microsoft.com/office/drawing/2014/main" id="{B4C400BA-1CB8-D10A-1660-404316A59D58}"/>
              </a:ext>
            </a:extLst>
          </p:cNvPr>
          <p:cNvSpPr>
            <a:spLocks noGrp="1"/>
          </p:cNvSpPr>
          <p:nvPr>
            <p:ph idx="1"/>
          </p:nvPr>
        </p:nvSpPr>
        <p:spPr>
          <a:xfrm>
            <a:off x="838200" y="2079523"/>
            <a:ext cx="4602162" cy="4097440"/>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Employees receive team skills to promote a positive work environment in their workplace.</a:t>
            </a:r>
          </a:p>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In that consideration, Gilpin Hotel &amp; Lake House must assign team duties for the staff so that it can promote the team building process.</a:t>
            </a:r>
          </a:p>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It has been evaluated that Intercontinental Hotels Group Plc ensures inclusion and diversity at the core of the </a:t>
            </a:r>
            <a:r>
              <a:rPr lang="en-US" sz="1300" b="0" i="0" u="none" strike="noStrike" err="1">
                <a:solidFill>
                  <a:srgbClr val="222222"/>
                </a:solidFill>
                <a:effectLst/>
                <a:latin typeface="Arial" panose="020B0604020202020204" pitchFamily="34" charset="0"/>
              </a:rPr>
              <a:t>organisational</a:t>
            </a:r>
            <a:r>
              <a:rPr lang="en-US" sz="1300" b="0" i="0" u="none" strike="noStrike">
                <a:solidFill>
                  <a:srgbClr val="222222"/>
                </a:solidFill>
                <a:effectLst/>
                <a:latin typeface="Arial" panose="020B0604020202020204" pitchFamily="34" charset="0"/>
              </a:rPr>
              <a:t> culture (IHG plc, 2019).</a:t>
            </a:r>
          </a:p>
          <a:p>
            <a:pPr>
              <a:lnSpc>
                <a:spcPct val="150000"/>
              </a:lnSpc>
            </a:pPr>
            <a:endParaRPr lang="en-IN" sz="1300"/>
          </a:p>
        </p:txBody>
      </p:sp>
      <p:pic>
        <p:nvPicPr>
          <p:cNvPr id="6146" name="Picture 2" descr="How to Increase Teamwork to Ensure Project Success - LMA-Consulting Group,  a supply chain consulting firm">
            <a:extLst>
              <a:ext uri="{FF2B5EF4-FFF2-40B4-BE49-F238E27FC236}">
                <a16:creationId xmlns:a16="http://schemas.microsoft.com/office/drawing/2014/main" id="{A8DD132D-BFDA-4307-C2E4-B6B258BC90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1638" y="1825625"/>
            <a:ext cx="3921521" cy="215627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Our history - About us - InterContinental Hotels Group PLC">
            <a:extLst>
              <a:ext uri="{FF2B5EF4-FFF2-40B4-BE49-F238E27FC236}">
                <a16:creationId xmlns:a16="http://schemas.microsoft.com/office/drawing/2014/main" id="{15BFA1F9-D34A-A734-AFD8-0DC43FFF41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7800" y="4116841"/>
            <a:ext cx="4826000" cy="2310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1423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98DA9-6B3F-799F-70B8-B030C9710C7B}"/>
              </a:ext>
            </a:extLst>
          </p:cNvPr>
          <p:cNvSpPr>
            <a:spLocks noGrp="1"/>
          </p:cNvSpPr>
          <p:nvPr>
            <p:ph type="title"/>
          </p:nvPr>
        </p:nvSpPr>
        <p:spPr/>
        <p:txBody>
          <a:bodyPr>
            <a:normAutofit/>
          </a:bodyPr>
          <a:lstStyle/>
          <a:p>
            <a:pPr algn="ctr"/>
            <a:r>
              <a:rPr lang="en-US" sz="3200" b="1" i="0" u="none" strike="noStrike">
                <a:solidFill>
                  <a:srgbClr val="222222"/>
                </a:solidFill>
                <a:effectLst/>
                <a:latin typeface="Arial" panose="020B0604020202020204" pitchFamily="34" charset="0"/>
              </a:rPr>
              <a:t>Employee training for enhancing the task manager skill</a:t>
            </a:r>
            <a:endParaRPr lang="en-IN" sz="3200"/>
          </a:p>
        </p:txBody>
      </p:sp>
      <p:sp>
        <p:nvSpPr>
          <p:cNvPr id="3" name="Content Placeholder 2">
            <a:extLst>
              <a:ext uri="{FF2B5EF4-FFF2-40B4-BE49-F238E27FC236}">
                <a16:creationId xmlns:a16="http://schemas.microsoft.com/office/drawing/2014/main" id="{E920B909-3D7D-D1C9-491F-1BB6B474591D}"/>
              </a:ext>
            </a:extLst>
          </p:cNvPr>
          <p:cNvSpPr>
            <a:spLocks noGrp="1"/>
          </p:cNvSpPr>
          <p:nvPr>
            <p:ph idx="1"/>
          </p:nvPr>
        </p:nvSpPr>
        <p:spPr>
          <a:xfrm>
            <a:off x="838200" y="2346325"/>
            <a:ext cx="4406900" cy="3914775"/>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According to Henkel </a:t>
            </a:r>
            <a:r>
              <a:rPr lang="en-US" sz="1300" b="0" i="1" u="none" strike="noStrike">
                <a:solidFill>
                  <a:srgbClr val="222222"/>
                </a:solidFill>
                <a:effectLst/>
                <a:latin typeface="Arial" panose="020B0604020202020204" pitchFamily="34" charset="0"/>
              </a:rPr>
              <a:t>et al.</a:t>
            </a:r>
            <a:r>
              <a:rPr lang="en-US" sz="1300" b="0" i="0" u="none" strike="noStrike">
                <a:solidFill>
                  <a:srgbClr val="222222"/>
                </a:solidFill>
                <a:effectLst/>
                <a:latin typeface="Arial" panose="020B0604020202020204" pitchFamily="34" charset="0"/>
              </a:rPr>
              <a:t> (2019), task leadership </a:t>
            </a:r>
            <a:r>
              <a:rPr lang="en-US" sz="1300" b="0" i="0" u="none" strike="noStrike" err="1">
                <a:solidFill>
                  <a:srgbClr val="222222"/>
                </a:solidFill>
                <a:effectLst/>
                <a:latin typeface="Arial" panose="020B0604020202020204" pitchFamily="34" charset="0"/>
              </a:rPr>
              <a:t>behaviour</a:t>
            </a:r>
            <a:r>
              <a:rPr lang="en-US" sz="1300" b="0" i="0" u="none" strike="noStrike">
                <a:solidFill>
                  <a:srgbClr val="222222"/>
                </a:solidFill>
                <a:effectLst/>
                <a:latin typeface="Arial" panose="020B0604020202020204" pitchFamily="34" charset="0"/>
              </a:rPr>
              <a:t> determines the effectiveness of the overall success. </a:t>
            </a:r>
          </a:p>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In that consideration, Gilpin Hotel &amp; Lake House need to </a:t>
            </a:r>
            <a:r>
              <a:rPr lang="en-US" sz="1300" b="0" i="0" u="none" strike="noStrike" err="1">
                <a:solidFill>
                  <a:srgbClr val="222222"/>
                </a:solidFill>
                <a:effectLst/>
                <a:latin typeface="Arial" panose="020B0604020202020204" pitchFamily="34" charset="0"/>
              </a:rPr>
              <a:t>prioritise</a:t>
            </a:r>
            <a:r>
              <a:rPr lang="en-US" sz="1300" b="0" i="0" u="none" strike="noStrike">
                <a:solidFill>
                  <a:srgbClr val="222222"/>
                </a:solidFill>
                <a:effectLst/>
                <a:latin typeface="Arial" panose="020B0604020202020204" pitchFamily="34" charset="0"/>
              </a:rPr>
              <a:t> the tasks of the employees and foster creative imagination and creative interactive skills so that each of the employees can enhance the task master skills. </a:t>
            </a:r>
          </a:p>
          <a:p>
            <a:pPr>
              <a:lnSpc>
                <a:spcPct val="150000"/>
              </a:lnSpc>
            </a:pPr>
            <a:endParaRPr lang="en-IN" sz="1300"/>
          </a:p>
        </p:txBody>
      </p:sp>
      <p:pic>
        <p:nvPicPr>
          <p:cNvPr id="7170" name="Picture 2" descr="Adra Task Manager: Automated Task Management | Trintech">
            <a:extLst>
              <a:ext uri="{FF2B5EF4-FFF2-40B4-BE49-F238E27FC236}">
                <a16:creationId xmlns:a16="http://schemas.microsoft.com/office/drawing/2014/main" id="{C96D7E4A-3533-E464-D5D2-026A5B8CDD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090229"/>
            <a:ext cx="5651500" cy="3942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6953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E54BA-A57F-C2DF-4D9B-AA6FE6DAC420}"/>
              </a:ext>
            </a:extLst>
          </p:cNvPr>
          <p:cNvSpPr>
            <a:spLocks noGrp="1"/>
          </p:cNvSpPr>
          <p:nvPr>
            <p:ph type="title"/>
          </p:nvPr>
        </p:nvSpPr>
        <p:spPr/>
        <p:txBody>
          <a:bodyPr>
            <a:normAutofit/>
          </a:bodyPr>
          <a:lstStyle/>
          <a:p>
            <a:pPr algn="ctr"/>
            <a:r>
              <a:rPr lang="en-US" sz="3200" b="1" i="0" u="none" strike="noStrike">
                <a:solidFill>
                  <a:srgbClr val="222222"/>
                </a:solidFill>
                <a:effectLst/>
                <a:latin typeface="Arial" panose="020B0604020202020204" pitchFamily="34" charset="0"/>
              </a:rPr>
              <a:t>Employee training for developing personal skills</a:t>
            </a:r>
            <a:endParaRPr lang="en-IN" sz="3200"/>
          </a:p>
        </p:txBody>
      </p:sp>
      <p:sp>
        <p:nvSpPr>
          <p:cNvPr id="3" name="Content Placeholder 2">
            <a:extLst>
              <a:ext uri="{FF2B5EF4-FFF2-40B4-BE49-F238E27FC236}">
                <a16:creationId xmlns:a16="http://schemas.microsoft.com/office/drawing/2014/main" id="{0844BF60-7A7F-2BB1-2492-6A3EBAEBEE5F}"/>
              </a:ext>
            </a:extLst>
          </p:cNvPr>
          <p:cNvSpPr>
            <a:spLocks noGrp="1"/>
          </p:cNvSpPr>
          <p:nvPr>
            <p:ph idx="1"/>
          </p:nvPr>
        </p:nvSpPr>
        <p:spPr>
          <a:xfrm>
            <a:off x="838200" y="1825625"/>
            <a:ext cx="4292600" cy="4351338"/>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According to Baum (2019), interpersonal skills are associated with the </a:t>
            </a:r>
            <a:r>
              <a:rPr lang="en-US" sz="1300" b="0" i="0" u="none" strike="noStrike" err="1">
                <a:solidFill>
                  <a:srgbClr val="222222"/>
                </a:solidFill>
                <a:effectLst/>
                <a:latin typeface="Arial" panose="020B0604020202020204" pitchFamily="34" charset="0"/>
              </a:rPr>
              <a:t>organisation's</a:t>
            </a:r>
            <a:r>
              <a:rPr lang="en-US" sz="1300" b="0" i="0" u="none" strike="noStrike">
                <a:solidFill>
                  <a:srgbClr val="222222"/>
                </a:solidFill>
                <a:effectLst/>
                <a:latin typeface="Arial" panose="020B0604020202020204" pitchFamily="34" charset="0"/>
              </a:rPr>
              <a:t> requirement which is proper to leadership responsibility. </a:t>
            </a:r>
          </a:p>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In that consideration, Gilpin Hotel &amp; Lake House will provide personal skill training courses so that individual team managers can boost their strength and manage difficult situations. </a:t>
            </a:r>
          </a:p>
          <a:p>
            <a:pPr>
              <a:lnSpc>
                <a:spcPct val="150000"/>
              </a:lnSpc>
            </a:pPr>
            <a:endParaRPr lang="en-IN" sz="1300"/>
          </a:p>
        </p:txBody>
      </p:sp>
      <p:pic>
        <p:nvPicPr>
          <p:cNvPr id="8194" name="Picture 2" descr="A LUXURY Hotel in the English Countryside - Gilpin Hotel &amp; Lake House |  High Life - YouTube">
            <a:extLst>
              <a:ext uri="{FF2B5EF4-FFF2-40B4-BE49-F238E27FC236}">
                <a16:creationId xmlns:a16="http://schemas.microsoft.com/office/drawing/2014/main" id="{D7251E90-D342-867E-AF8F-4F8C6A5621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2800" y="1690688"/>
            <a:ext cx="5638800" cy="3171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5606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39E33-719C-BB29-F1CB-FCC162FB533B}"/>
              </a:ext>
            </a:extLst>
          </p:cNvPr>
          <p:cNvSpPr>
            <a:spLocks noGrp="1"/>
          </p:cNvSpPr>
          <p:nvPr>
            <p:ph type="title"/>
          </p:nvPr>
        </p:nvSpPr>
        <p:spPr/>
        <p:txBody>
          <a:bodyPr>
            <a:normAutofit/>
          </a:bodyPr>
          <a:lstStyle/>
          <a:p>
            <a:pPr algn="ctr"/>
            <a:r>
              <a:rPr lang="en-IN" sz="3200" b="1" i="0" u="none" strike="noStrike">
                <a:solidFill>
                  <a:srgbClr val="222222"/>
                </a:solidFill>
                <a:effectLst/>
                <a:latin typeface="Arial" panose="020B0604020202020204" pitchFamily="34" charset="0"/>
              </a:rPr>
              <a:t>Conclusion</a:t>
            </a:r>
            <a:endParaRPr lang="en-IN" sz="3200"/>
          </a:p>
        </p:txBody>
      </p:sp>
      <p:sp>
        <p:nvSpPr>
          <p:cNvPr id="3" name="Content Placeholder 2">
            <a:extLst>
              <a:ext uri="{FF2B5EF4-FFF2-40B4-BE49-F238E27FC236}">
                <a16:creationId xmlns:a16="http://schemas.microsoft.com/office/drawing/2014/main" id="{365172D3-A0CE-CB03-F6A9-5787507E75E3}"/>
              </a:ext>
            </a:extLst>
          </p:cNvPr>
          <p:cNvSpPr>
            <a:spLocks noGrp="1"/>
          </p:cNvSpPr>
          <p:nvPr>
            <p:ph idx="1"/>
          </p:nvPr>
        </p:nvSpPr>
        <p:spPr>
          <a:xfrm>
            <a:off x="838200" y="1825625"/>
            <a:ext cx="4635500" cy="4351338"/>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This slide has highlighted the a basic training program for the staff in the hotel sector in Gilpin Hotel &amp; Lake House</a:t>
            </a:r>
          </a:p>
          <a:p>
            <a:pPr rtl="0" fontAlgn="base">
              <a:lnSpc>
                <a:spcPct val="150000"/>
              </a:lnSpc>
              <a:spcBef>
                <a:spcPts val="0"/>
              </a:spcBef>
              <a:spcAft>
                <a:spcPts val="1200"/>
              </a:spcAft>
              <a:buFont typeface="Arial" panose="020B0604020202020204" pitchFamily="34" charset="0"/>
              <a:buChar char="•"/>
            </a:pPr>
            <a:r>
              <a:rPr lang="en-US" sz="1300" b="0" i="0" u="none" strike="noStrike">
                <a:solidFill>
                  <a:srgbClr val="222222"/>
                </a:solidFill>
                <a:effectLst/>
                <a:latin typeface="Arial" panose="020B0604020202020204" pitchFamily="34" charset="0"/>
              </a:rPr>
              <a:t>At the same time, the employee engagement model with relevant examples and employee engagement model has been incorporated. </a:t>
            </a:r>
          </a:p>
          <a:p>
            <a:pPr>
              <a:lnSpc>
                <a:spcPct val="150000"/>
              </a:lnSpc>
            </a:pPr>
            <a:endParaRPr lang="en-IN" sz="1300"/>
          </a:p>
        </p:txBody>
      </p:sp>
      <p:pic>
        <p:nvPicPr>
          <p:cNvPr id="9218" name="Picture 2" descr="6 Types of Online Training Programs for Employees to Achieve Success">
            <a:extLst>
              <a:ext uri="{FF2B5EF4-FFF2-40B4-BE49-F238E27FC236}">
                <a16:creationId xmlns:a16="http://schemas.microsoft.com/office/drawing/2014/main" id="{8EBF808C-03F0-86F0-2035-A2C73FF57E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7099" y="1825625"/>
            <a:ext cx="5617493" cy="4178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978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FA140-9430-CBD0-9BF0-4DA2701041AF}"/>
              </a:ext>
            </a:extLst>
          </p:cNvPr>
          <p:cNvSpPr>
            <a:spLocks noGrp="1"/>
          </p:cNvSpPr>
          <p:nvPr>
            <p:ph type="title"/>
          </p:nvPr>
        </p:nvSpPr>
        <p:spPr/>
        <p:txBody>
          <a:bodyPr>
            <a:noAutofit/>
          </a:bodyPr>
          <a:lstStyle/>
          <a:p>
            <a:pPr algn="ctr"/>
            <a:br>
              <a:rPr lang="en-IN" sz="3200" b="0">
                <a:effectLst/>
              </a:rPr>
            </a:br>
            <a:r>
              <a:rPr lang="en-IN" sz="3200" b="1" i="0" u="none" strike="noStrike">
                <a:solidFill>
                  <a:srgbClr val="000000"/>
                </a:solidFill>
                <a:effectLst/>
                <a:latin typeface="Arial" panose="020B0604020202020204" pitchFamily="34" charset="0"/>
              </a:rPr>
              <a:t>References </a:t>
            </a:r>
            <a:br>
              <a:rPr lang="en-IN" sz="3200" b="1">
                <a:effectLst/>
              </a:rPr>
            </a:br>
            <a:endParaRPr lang="en-IN" sz="3200"/>
          </a:p>
        </p:txBody>
      </p:sp>
      <p:sp>
        <p:nvSpPr>
          <p:cNvPr id="3" name="Content Placeholder 2">
            <a:extLst>
              <a:ext uri="{FF2B5EF4-FFF2-40B4-BE49-F238E27FC236}">
                <a16:creationId xmlns:a16="http://schemas.microsoft.com/office/drawing/2014/main" id="{29CA66CF-436A-FA3D-04E4-67FDB1C0D27A}"/>
              </a:ext>
            </a:extLst>
          </p:cNvPr>
          <p:cNvSpPr>
            <a:spLocks noGrp="1"/>
          </p:cNvSpPr>
          <p:nvPr>
            <p:ph idx="1"/>
          </p:nvPr>
        </p:nvSpPr>
        <p:spPr/>
        <p:txBody>
          <a:bodyPr>
            <a:noAutofit/>
          </a:bodyPr>
          <a:lstStyle/>
          <a:p>
            <a:pPr algn="just">
              <a:lnSpc>
                <a:spcPct val="150000"/>
              </a:lnSpc>
              <a:spcAft>
                <a:spcPts val="800"/>
              </a:spcAft>
            </a:pP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Baum, T., (2019). Does the hospitality industry need or deserve talent?. </a:t>
            </a:r>
            <a:r>
              <a:rPr lang="en-IN" sz="800" i="1">
                <a:solidFill>
                  <a:srgbClr val="000000"/>
                </a:solidFill>
                <a:effectLst/>
                <a:latin typeface="Arial" panose="020B0604020202020204" pitchFamily="34" charset="0"/>
                <a:ea typeface="Calibri" panose="020F0502020204030204" pitchFamily="34" charset="0"/>
                <a:cs typeface="Arial" panose="020B0604020202020204" pitchFamily="34" charset="0"/>
              </a:rPr>
              <a:t>International Journal of Contemporary Hospitality Management</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IN" sz="800" i="1">
                <a:solidFill>
                  <a:srgbClr val="000000"/>
                </a:solidFill>
                <a:effectLst/>
                <a:latin typeface="Arial" panose="020B0604020202020204" pitchFamily="34" charset="0"/>
                <a:ea typeface="Calibri" panose="020F0502020204030204" pitchFamily="34" charset="0"/>
                <a:cs typeface="Arial" panose="020B0604020202020204" pitchFamily="34" charset="0"/>
              </a:rPr>
              <a:t>31</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(10), pp.3823-3837.</a:t>
            </a:r>
          </a:p>
          <a:p>
            <a:pPr algn="just">
              <a:lnSpc>
                <a:spcPct val="150000"/>
              </a:lnSpc>
              <a:spcAft>
                <a:spcPts val="800"/>
              </a:spcAft>
            </a:pPr>
            <a:r>
              <a:rPr lang="en-IN" sz="800" err="1">
                <a:solidFill>
                  <a:srgbClr val="000000"/>
                </a:solidFill>
                <a:effectLst/>
                <a:latin typeface="Arial" panose="020B0604020202020204" pitchFamily="34" charset="0"/>
                <a:ea typeface="Calibri" panose="020F0502020204030204" pitchFamily="34" charset="0"/>
                <a:cs typeface="Arial" panose="020B0604020202020204" pitchFamily="34" charset="0"/>
              </a:rPr>
              <a:t>Gleni</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I. and Pavlou, K., (2021). AN INVESTIGATION INTO EMPLOYEE ENGAGEMENT IN THE PRIVATE SECTOR IN CYPRUS. </a:t>
            </a:r>
            <a:r>
              <a:rPr lang="en-IN" sz="800" i="1">
                <a:solidFill>
                  <a:srgbClr val="000000"/>
                </a:solidFill>
                <a:effectLst/>
                <a:latin typeface="Arial" panose="020B0604020202020204" pitchFamily="34" charset="0"/>
                <a:ea typeface="Calibri" panose="020F0502020204030204" pitchFamily="34" charset="0"/>
                <a:cs typeface="Arial" panose="020B0604020202020204" pitchFamily="34" charset="0"/>
              </a:rPr>
              <a:t>BUSINESS AND LAW</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p.41.</a:t>
            </a:r>
          </a:p>
          <a:p>
            <a:pPr algn="just">
              <a:lnSpc>
                <a:spcPct val="150000"/>
              </a:lnSpc>
              <a:spcAft>
                <a:spcPts val="800"/>
              </a:spcAft>
            </a:pP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Henkel, T.G., Marion Jr, J.W. and </a:t>
            </a:r>
            <a:r>
              <a:rPr lang="en-IN" sz="800" err="1">
                <a:solidFill>
                  <a:srgbClr val="000000"/>
                </a:solidFill>
                <a:effectLst/>
                <a:latin typeface="Arial" panose="020B0604020202020204" pitchFamily="34" charset="0"/>
                <a:ea typeface="Calibri" panose="020F0502020204030204" pitchFamily="34" charset="0"/>
                <a:cs typeface="Arial" panose="020B0604020202020204" pitchFamily="34" charset="0"/>
              </a:rPr>
              <a:t>Bourdeau</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D.T., 2019. Project manager leadership behavior: Task-oriented versus relationship-oriented. </a:t>
            </a:r>
            <a:r>
              <a:rPr lang="en-IN" sz="800" i="1">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Leadership Education</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IN" sz="800" i="1">
                <a:solidFill>
                  <a:srgbClr val="000000"/>
                </a:solidFill>
                <a:effectLst/>
                <a:latin typeface="Arial" panose="020B0604020202020204" pitchFamily="34" charset="0"/>
                <a:ea typeface="Calibri" panose="020F0502020204030204" pitchFamily="34" charset="0"/>
                <a:cs typeface="Arial" panose="020B0604020202020204" pitchFamily="34" charset="0"/>
              </a:rPr>
              <a:t>18</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(2), p.1.</a:t>
            </a:r>
          </a:p>
          <a:p>
            <a:pPr algn="just" fontAlgn="base">
              <a:lnSpc>
                <a:spcPct val="150000"/>
              </a:lnSpc>
              <a:spcAft>
                <a:spcPts val="800"/>
              </a:spcAft>
            </a:pPr>
            <a:r>
              <a:rPr lang="en-IN" sz="800">
                <a:solidFill>
                  <a:srgbClr val="222222"/>
                </a:solidFill>
                <a:effectLst/>
                <a:latin typeface="Arial" panose="020B0604020202020204" pitchFamily="34" charset="0"/>
                <a:ea typeface="Calibri" panose="020F0502020204030204" pitchFamily="34" charset="0"/>
                <a:cs typeface="Arial" panose="020B0604020202020204" pitchFamily="34" charset="0"/>
              </a:rPr>
              <a:t>Hyatt, (2023)</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IN" sz="800" i="1">
                <a:solidFill>
                  <a:srgbClr val="000000"/>
                </a:solidFill>
                <a:effectLst/>
                <a:latin typeface="Arial" panose="020B0604020202020204" pitchFamily="34" charset="0"/>
                <a:ea typeface="Calibri" panose="020F0502020204030204" pitchFamily="34" charset="0"/>
                <a:cs typeface="Arial" panose="020B0604020202020204" pitchFamily="34" charset="0"/>
              </a:rPr>
              <a:t>Hyatt</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IN" sz="800">
                <a:solidFill>
                  <a:srgbClr val="222222"/>
                </a:solidFill>
                <a:effectLst/>
                <a:latin typeface="Arial" panose="020B0604020202020204" pitchFamily="34" charset="0"/>
                <a:ea typeface="Times New Roman" panose="02020603050405020304" pitchFamily="18" charset="0"/>
                <a:cs typeface="Arial" panose="020B0604020202020204" pitchFamily="34" charset="0"/>
              </a:rPr>
              <a:t>Available at: https://about.hyatt.com/content/dam/HyattStories/risehy/resources/Playbook2WorkingwithHyatt.pdf (Accesed: 21 October 2023)</a:t>
            </a:r>
            <a:endPar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just" fontAlgn="base">
              <a:lnSpc>
                <a:spcPct val="150000"/>
              </a:lnSpc>
              <a:spcAft>
                <a:spcPts val="800"/>
              </a:spcAft>
            </a:pPr>
            <a:r>
              <a:rPr lang="en-IN" sz="800">
                <a:solidFill>
                  <a:srgbClr val="222222"/>
                </a:solidFill>
                <a:effectLst/>
                <a:latin typeface="Arial" panose="020B0604020202020204" pitchFamily="34" charset="0"/>
                <a:ea typeface="Calibri" panose="020F0502020204030204" pitchFamily="34" charset="0"/>
                <a:cs typeface="Arial" panose="020B0604020202020204" pitchFamily="34" charset="0"/>
              </a:rPr>
              <a:t>IHG plc, (2019</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IN" sz="800" i="1">
                <a:solidFill>
                  <a:srgbClr val="000000"/>
                </a:solidFill>
                <a:effectLst/>
                <a:latin typeface="Arial" panose="020B0604020202020204" pitchFamily="34" charset="0"/>
                <a:ea typeface="Calibri" panose="020F0502020204030204" pitchFamily="34" charset="0"/>
                <a:cs typeface="Arial" panose="020B0604020202020204" pitchFamily="34" charset="0"/>
              </a:rPr>
              <a:t>Our Diversity &amp; Inclusion story</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IN" sz="800">
                <a:solidFill>
                  <a:srgbClr val="222222"/>
                </a:solidFill>
                <a:effectLst/>
                <a:latin typeface="Arial" panose="020B0604020202020204" pitchFamily="34" charset="0"/>
                <a:ea typeface="Times New Roman" panose="02020603050405020304" pitchFamily="18" charset="0"/>
                <a:cs typeface="Arial" panose="020B0604020202020204" pitchFamily="34" charset="0"/>
              </a:rPr>
              <a:t>Available at: https://www.ihgplc.com/en/-/media/di-at-ihg--november-2019.pdf?la=en&amp;hash=838962AAFC6072524A1AD3B546F301E6 (Accesed: 22 October 2023)</a:t>
            </a:r>
            <a:endPar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IN" sz="800" err="1">
                <a:solidFill>
                  <a:srgbClr val="000000"/>
                </a:solidFill>
                <a:effectLst/>
                <a:latin typeface="Arial" panose="020B0604020202020204" pitchFamily="34" charset="0"/>
                <a:ea typeface="Calibri" panose="020F0502020204030204" pitchFamily="34" charset="0"/>
                <a:cs typeface="Arial" panose="020B0604020202020204" pitchFamily="34" charset="0"/>
              </a:rPr>
              <a:t>Japutra</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A. and </a:t>
            </a:r>
            <a:r>
              <a:rPr lang="en-IN" sz="800" err="1">
                <a:solidFill>
                  <a:srgbClr val="000000"/>
                </a:solidFill>
                <a:effectLst/>
                <a:latin typeface="Arial" panose="020B0604020202020204" pitchFamily="34" charset="0"/>
                <a:ea typeface="Calibri" panose="020F0502020204030204" pitchFamily="34" charset="0"/>
                <a:cs typeface="Arial" panose="020B0604020202020204" pitchFamily="34" charset="0"/>
              </a:rPr>
              <a:t>Situmorang</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R., (2021). The repercussions and challenges of COVID-19 in the hotel industry: Potential strategies from a case study of Indonesia. </a:t>
            </a:r>
            <a:r>
              <a:rPr lang="en-IN" sz="800" i="1">
                <a:solidFill>
                  <a:srgbClr val="000000"/>
                </a:solidFill>
                <a:effectLst/>
                <a:latin typeface="Arial" panose="020B0604020202020204" pitchFamily="34" charset="0"/>
                <a:ea typeface="Calibri" panose="020F0502020204030204" pitchFamily="34" charset="0"/>
                <a:cs typeface="Arial" panose="020B0604020202020204" pitchFamily="34" charset="0"/>
              </a:rPr>
              <a:t>International Journal of Hospitality Management</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IN" sz="800" i="1">
                <a:solidFill>
                  <a:srgbClr val="000000"/>
                </a:solidFill>
                <a:effectLst/>
                <a:latin typeface="Arial" panose="020B0604020202020204" pitchFamily="34" charset="0"/>
                <a:ea typeface="Calibri" panose="020F0502020204030204" pitchFamily="34" charset="0"/>
                <a:cs typeface="Arial" panose="020B0604020202020204" pitchFamily="34" charset="0"/>
              </a:rPr>
              <a:t>95</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p.102890.</a:t>
            </a:r>
          </a:p>
          <a:p>
            <a:pPr algn="just">
              <a:lnSpc>
                <a:spcPct val="150000"/>
              </a:lnSpc>
              <a:spcAft>
                <a:spcPts val="800"/>
              </a:spcAft>
            </a:pP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Kenayathulla, H.B., Ahmad, N.A. and Idris, A.R., (2019). Gaps between competence and importance of employability skills: evidence from Malaysia. </a:t>
            </a:r>
            <a:r>
              <a:rPr lang="en-IN" sz="800" i="1">
                <a:solidFill>
                  <a:srgbClr val="000000"/>
                </a:solidFill>
                <a:effectLst/>
                <a:latin typeface="Arial" panose="020B0604020202020204" pitchFamily="34" charset="0"/>
                <a:ea typeface="Calibri" panose="020F0502020204030204" pitchFamily="34" charset="0"/>
                <a:cs typeface="Arial" panose="020B0604020202020204" pitchFamily="34" charset="0"/>
              </a:rPr>
              <a:t>Higher Education Evaluation and Development</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IN" sz="800" i="1">
                <a:solidFill>
                  <a:srgbClr val="000000"/>
                </a:solidFill>
                <a:effectLst/>
                <a:latin typeface="Arial" panose="020B0604020202020204" pitchFamily="34" charset="0"/>
                <a:ea typeface="Calibri" panose="020F0502020204030204" pitchFamily="34" charset="0"/>
                <a:cs typeface="Arial" panose="020B0604020202020204" pitchFamily="34" charset="0"/>
              </a:rPr>
              <a:t>13</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(2), pp.97-112.</a:t>
            </a:r>
          </a:p>
          <a:p>
            <a:pPr algn="just">
              <a:lnSpc>
                <a:spcPct val="150000"/>
              </a:lnSpc>
              <a:spcAft>
                <a:spcPts val="800"/>
              </a:spcAft>
            </a:pP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Liu, X., Shin, H. and Burns, A.C., 2021. Examining the impact of luxury brand's social media marketing on customer engagement​: Using big data analytics and natural language processing. </a:t>
            </a:r>
            <a:r>
              <a:rPr lang="en-IN" sz="800" i="1">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Business research</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IN" sz="800" i="1">
                <a:solidFill>
                  <a:srgbClr val="000000"/>
                </a:solidFill>
                <a:effectLst/>
                <a:latin typeface="Arial" panose="020B0604020202020204" pitchFamily="34" charset="0"/>
                <a:ea typeface="Calibri" panose="020F0502020204030204" pitchFamily="34" charset="0"/>
                <a:cs typeface="Arial" panose="020B0604020202020204" pitchFamily="34" charset="0"/>
              </a:rPr>
              <a:t>125</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pp.815-826.</a:t>
            </a:r>
          </a:p>
          <a:p>
            <a:pPr algn="just" fontAlgn="base">
              <a:lnSpc>
                <a:spcPct val="150000"/>
              </a:lnSpc>
              <a:spcAft>
                <a:spcPts val="800"/>
              </a:spcAft>
            </a:pPr>
            <a:r>
              <a:rPr lang="en-IN" sz="800">
                <a:solidFill>
                  <a:srgbClr val="222222"/>
                </a:solidFill>
                <a:effectLst/>
                <a:latin typeface="Arial" panose="020B0604020202020204" pitchFamily="34" charset="0"/>
                <a:ea typeface="Times New Roman" panose="02020603050405020304" pitchFamily="18" charset="0"/>
                <a:cs typeface="Arial" panose="020B0604020202020204" pitchFamily="34" charset="0"/>
              </a:rPr>
              <a:t>Marriott, (2023).  </a:t>
            </a:r>
            <a:r>
              <a:rPr lang="en-IN" sz="800" i="1">
                <a:solidFill>
                  <a:srgbClr val="222222"/>
                </a:solidFill>
                <a:effectLst/>
                <a:latin typeface="Arial" panose="020B0604020202020204" pitchFamily="34" charset="0"/>
                <a:ea typeface="Times New Roman" panose="02020603050405020304" pitchFamily="18" charset="0"/>
                <a:cs typeface="Arial" panose="020B0604020202020204" pitchFamily="34" charset="0"/>
              </a:rPr>
              <a:t>Diversity &amp; Inclusion</a:t>
            </a:r>
            <a:r>
              <a:rPr lang="en-IN" sz="80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Available at: https://www.marriott.com/diversity/diversity-and-inclusion.mi (Accesed: 20 October 2023)</a:t>
            </a:r>
            <a:endPar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Nasution, H. and </a:t>
            </a:r>
            <a:r>
              <a:rPr lang="en-IN" sz="800" err="1">
                <a:solidFill>
                  <a:srgbClr val="000000"/>
                </a:solidFill>
                <a:effectLst/>
                <a:latin typeface="Arial" panose="020B0604020202020204" pitchFamily="34" charset="0"/>
                <a:ea typeface="Calibri" panose="020F0502020204030204" pitchFamily="34" charset="0"/>
                <a:cs typeface="Arial" panose="020B0604020202020204" pitchFamily="34" charset="0"/>
              </a:rPr>
              <a:t>Absah</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Y., (2019), October. Effective Employee Engagement Using SWOT Analysis. In </a:t>
            </a:r>
            <a:r>
              <a:rPr lang="en-IN" sz="800" i="1">
                <a:solidFill>
                  <a:srgbClr val="000000"/>
                </a:solidFill>
                <a:effectLst/>
                <a:latin typeface="Arial" panose="020B0604020202020204" pitchFamily="34" charset="0"/>
                <a:ea typeface="Calibri" panose="020F0502020204030204" pitchFamily="34" charset="0"/>
                <a:cs typeface="Arial" panose="020B0604020202020204" pitchFamily="34" charset="0"/>
              </a:rPr>
              <a:t>2019 International Conference on Organizational Innovation (ICOI 2019)</a:t>
            </a:r>
            <a:r>
              <a:rPr lang="en-IN" sz="800">
                <a:solidFill>
                  <a:srgbClr val="000000"/>
                </a:solidFill>
                <a:effectLst/>
                <a:latin typeface="Arial" panose="020B0604020202020204" pitchFamily="34" charset="0"/>
                <a:ea typeface="Calibri" panose="020F0502020204030204" pitchFamily="34" charset="0"/>
                <a:cs typeface="Arial" panose="020B0604020202020204" pitchFamily="34" charset="0"/>
              </a:rPr>
              <a:t> (pp. 336-340). Atlantis Press.</a:t>
            </a:r>
          </a:p>
          <a:p>
            <a:endParaRPr lang="en-IN" sz="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26829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Thank You Images - Free Download on Freepik">
            <a:extLst>
              <a:ext uri="{FF2B5EF4-FFF2-40B4-BE49-F238E27FC236}">
                <a16:creationId xmlns:a16="http://schemas.microsoft.com/office/drawing/2014/main" id="{F57C82FE-06A7-09DE-C0FD-5676192DD8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5156"/>
            <a:ext cx="12192000" cy="6832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3554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IH4006 OPERATING HOTEL FACILITIES -PPT(Liviu Postelnicu)" id="{CFF5DD45-860B-F04D-84BD-1A7F5188F3CD}" vid="{EC098A0D-DF49-BD4D-A51A-DCFEF1474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1165</Words>
  <Application>Microsoft Office PowerPoint</Application>
  <PresentationFormat>Widescreen</PresentationFormat>
  <Paragraphs>65</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BMIH4006 OPERATING HOTEL FACILITIES  STUDENT NAME: Liviu Marius Postelnicu  STUDENT ID : 2224284</vt:lpstr>
      <vt:lpstr> Introduction  </vt:lpstr>
      <vt:lpstr>Employee training for communication skills</vt:lpstr>
      <vt:lpstr>Continue</vt:lpstr>
      <vt:lpstr>Employee training for time management skills </vt:lpstr>
      <vt:lpstr>Continue</vt:lpstr>
      <vt:lpstr>Employee training for improving team skills</vt:lpstr>
      <vt:lpstr>Employee training for enhancing the task manager skill</vt:lpstr>
      <vt:lpstr>Employee training for developing personal skills</vt:lpstr>
      <vt:lpstr>Conclusion</vt:lpstr>
      <vt:lpstr> 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  STUDENT NAME:Liviu Marius Postelnicu  STUDENT ID: </dc:title>
  <dc:creator>Microsoft Office User</dc:creator>
  <cp:lastModifiedBy>Bianca Capatina (2223852)</cp:lastModifiedBy>
  <cp:revision>8</cp:revision>
  <dcterms:created xsi:type="dcterms:W3CDTF">2023-11-12T20:45:55Z</dcterms:created>
  <dcterms:modified xsi:type="dcterms:W3CDTF">2023-11-12T21:45:13Z</dcterms:modified>
</cp:coreProperties>
</file>