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2" r:id="rId14"/>
    <p:sldId id="270" r:id="rId15"/>
    <p:sldId id="271" r:id="rId16"/>
    <p:sldId id="273" r:id="rId17"/>
    <p:sldId id="274" r:id="rId18"/>
    <p:sldId id="275" r:id="rId19"/>
    <p:sldId id="276" r:id="rId20"/>
    <p:sldId id="268" r:id="rId21"/>
    <p:sldId id="269" r:id="rId22"/>
    <p:sldId id="278" r:id="rId23"/>
    <p:sldId id="277" r:id="rId24"/>
    <p:sldId id="279" r:id="rId25"/>
    <p:sldId id="280" r:id="rId26"/>
    <p:sldId id="281" r:id="rId27"/>
    <p:sldId id="283" r:id="rId28"/>
    <p:sldId id="284" r:id="rId29"/>
    <p:sldId id="285" r:id="rId30"/>
    <p:sldId id="286" r:id="rId31"/>
    <p:sldId id="287" r:id="rId32"/>
    <p:sldId id="288"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12"/>
    <p:restoredTop sz="94693"/>
  </p:normalViewPr>
  <p:slideViewPr>
    <p:cSldViewPr snapToGrid="0">
      <p:cViewPr varScale="1">
        <p:scale>
          <a:sx n="65" d="100"/>
          <a:sy n="65" d="100"/>
        </p:scale>
        <p:origin x="96"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9A03C1-5616-6543-AC46-6B21D0749A79}" type="doc">
      <dgm:prSet loTypeId="urn:microsoft.com/office/officeart/2005/8/layout/radial3" loCatId="" qsTypeId="urn:microsoft.com/office/officeart/2005/8/quickstyle/simple1" qsCatId="simple" csTypeId="urn:microsoft.com/office/officeart/2005/8/colors/accent1_2" csCatId="accent1" phldr="1"/>
      <dgm:spPr/>
      <dgm:t>
        <a:bodyPr/>
        <a:lstStyle/>
        <a:p>
          <a:endParaRPr lang="en-GB"/>
        </a:p>
      </dgm:t>
    </dgm:pt>
    <dgm:pt modelId="{0803F1C2-D0F0-8841-AEEB-4C5DB9F8BF4D}">
      <dgm:prSet phldrT="[Text]"/>
      <dgm:spPr/>
      <dgm:t>
        <a:bodyPr/>
        <a:lstStyle/>
        <a:p>
          <a:r>
            <a:rPr lang="en-GB" dirty="0"/>
            <a:t>Physical Literacy</a:t>
          </a:r>
        </a:p>
      </dgm:t>
    </dgm:pt>
    <dgm:pt modelId="{F8AB2346-2AC9-EC4B-A945-474F2E42CB7D}" type="parTrans" cxnId="{B6A47714-34B6-6145-BAF0-97D74327049E}">
      <dgm:prSet/>
      <dgm:spPr/>
      <dgm:t>
        <a:bodyPr/>
        <a:lstStyle/>
        <a:p>
          <a:endParaRPr lang="en-GB"/>
        </a:p>
      </dgm:t>
    </dgm:pt>
    <dgm:pt modelId="{D3F7696E-E044-944C-B03A-3F51BAAD253F}" type="sibTrans" cxnId="{B6A47714-34B6-6145-BAF0-97D74327049E}">
      <dgm:prSet/>
      <dgm:spPr/>
      <dgm:t>
        <a:bodyPr/>
        <a:lstStyle/>
        <a:p>
          <a:endParaRPr lang="en-GB"/>
        </a:p>
      </dgm:t>
    </dgm:pt>
    <dgm:pt modelId="{F7939DA7-20F0-5C45-9BFD-30BEAB74FF80}">
      <dgm:prSet phldrT="[Text]"/>
      <dgm:spPr/>
      <dgm:t>
        <a:bodyPr/>
        <a:lstStyle/>
        <a:p>
          <a:r>
            <a:rPr lang="en-GB" dirty="0"/>
            <a:t>Confidence</a:t>
          </a:r>
        </a:p>
      </dgm:t>
    </dgm:pt>
    <dgm:pt modelId="{52C06D43-BB86-7E4F-93ED-3598A30DF050}" type="parTrans" cxnId="{F7D2FB5F-E56E-A840-B9BD-B08143B2A971}">
      <dgm:prSet/>
      <dgm:spPr/>
      <dgm:t>
        <a:bodyPr/>
        <a:lstStyle/>
        <a:p>
          <a:endParaRPr lang="en-GB"/>
        </a:p>
      </dgm:t>
    </dgm:pt>
    <dgm:pt modelId="{0D6BC0C2-9D76-0245-BEC0-3AB52F70CADD}" type="sibTrans" cxnId="{F7D2FB5F-E56E-A840-B9BD-B08143B2A971}">
      <dgm:prSet/>
      <dgm:spPr/>
      <dgm:t>
        <a:bodyPr/>
        <a:lstStyle/>
        <a:p>
          <a:endParaRPr lang="en-GB"/>
        </a:p>
      </dgm:t>
    </dgm:pt>
    <dgm:pt modelId="{1BF513C3-8694-FC47-8A94-BBE5CFA18186}">
      <dgm:prSet phldrT="[Text]"/>
      <dgm:spPr/>
      <dgm:t>
        <a:bodyPr/>
        <a:lstStyle/>
        <a:p>
          <a:r>
            <a:rPr lang="en-GB" dirty="0"/>
            <a:t>Physical Competence</a:t>
          </a:r>
        </a:p>
      </dgm:t>
    </dgm:pt>
    <dgm:pt modelId="{C637950A-B66B-E54E-9D0D-AB28ECF6A6E2}" type="parTrans" cxnId="{B26A3A73-C7E8-4D4F-8082-FC3ED38D8DEB}">
      <dgm:prSet/>
      <dgm:spPr/>
      <dgm:t>
        <a:bodyPr/>
        <a:lstStyle/>
        <a:p>
          <a:endParaRPr lang="en-GB"/>
        </a:p>
      </dgm:t>
    </dgm:pt>
    <dgm:pt modelId="{5115E5DF-6044-8F4C-91CC-DECF7007263A}" type="sibTrans" cxnId="{B26A3A73-C7E8-4D4F-8082-FC3ED38D8DEB}">
      <dgm:prSet/>
      <dgm:spPr/>
      <dgm:t>
        <a:bodyPr/>
        <a:lstStyle/>
        <a:p>
          <a:endParaRPr lang="en-GB"/>
        </a:p>
      </dgm:t>
    </dgm:pt>
    <dgm:pt modelId="{6CAE19B8-36EA-AD43-8CC8-CE7C8AC463BA}">
      <dgm:prSet phldrT="[Text]"/>
      <dgm:spPr/>
      <dgm:t>
        <a:bodyPr/>
        <a:lstStyle/>
        <a:p>
          <a:r>
            <a:rPr lang="en-GB" dirty="0"/>
            <a:t>Knowledge and Understanding</a:t>
          </a:r>
        </a:p>
      </dgm:t>
    </dgm:pt>
    <dgm:pt modelId="{3F0CA614-C9F8-2B48-ACD1-BA46EDB337E9}" type="parTrans" cxnId="{7ECD2BD8-B656-3C49-9E6B-8A8D8846C71C}">
      <dgm:prSet/>
      <dgm:spPr/>
      <dgm:t>
        <a:bodyPr/>
        <a:lstStyle/>
        <a:p>
          <a:endParaRPr lang="en-GB"/>
        </a:p>
      </dgm:t>
    </dgm:pt>
    <dgm:pt modelId="{926415F8-3D05-F147-9C31-25BC417CD1B4}" type="sibTrans" cxnId="{7ECD2BD8-B656-3C49-9E6B-8A8D8846C71C}">
      <dgm:prSet/>
      <dgm:spPr/>
      <dgm:t>
        <a:bodyPr/>
        <a:lstStyle/>
        <a:p>
          <a:endParaRPr lang="en-GB"/>
        </a:p>
      </dgm:t>
    </dgm:pt>
    <dgm:pt modelId="{0FCE4EDF-C202-0348-94F5-12875F980815}">
      <dgm:prSet phldrT="[Text]" custT="1"/>
      <dgm:spPr/>
      <dgm:t>
        <a:bodyPr/>
        <a:lstStyle/>
        <a:p>
          <a:r>
            <a:rPr lang="en-GB" sz="2000" dirty="0"/>
            <a:t>Motivation</a:t>
          </a:r>
          <a:endParaRPr lang="en-GB" sz="1500" dirty="0"/>
        </a:p>
      </dgm:t>
    </dgm:pt>
    <dgm:pt modelId="{3758798A-A3B7-A044-BA5B-6C5B3ACAF696}" type="sibTrans" cxnId="{6A07A9E0-4107-D04E-8465-26D3342318E2}">
      <dgm:prSet/>
      <dgm:spPr/>
      <dgm:t>
        <a:bodyPr/>
        <a:lstStyle/>
        <a:p>
          <a:endParaRPr lang="en-GB"/>
        </a:p>
      </dgm:t>
    </dgm:pt>
    <dgm:pt modelId="{176DBE9D-15A4-034B-9384-68A14A61FF7B}" type="parTrans" cxnId="{6A07A9E0-4107-D04E-8465-26D3342318E2}">
      <dgm:prSet/>
      <dgm:spPr/>
      <dgm:t>
        <a:bodyPr/>
        <a:lstStyle/>
        <a:p>
          <a:endParaRPr lang="en-GB"/>
        </a:p>
      </dgm:t>
    </dgm:pt>
    <dgm:pt modelId="{63E73CD3-558D-6E4C-89B6-164A34E2E626}" type="pres">
      <dgm:prSet presAssocID="{D19A03C1-5616-6543-AC46-6B21D0749A79}" presName="composite" presStyleCnt="0">
        <dgm:presLayoutVars>
          <dgm:chMax val="1"/>
          <dgm:dir/>
          <dgm:resizeHandles val="exact"/>
        </dgm:presLayoutVars>
      </dgm:prSet>
      <dgm:spPr/>
      <dgm:t>
        <a:bodyPr/>
        <a:lstStyle/>
        <a:p>
          <a:endParaRPr lang="en-US"/>
        </a:p>
      </dgm:t>
    </dgm:pt>
    <dgm:pt modelId="{59B6A84E-5A08-2C45-9FDE-FC31295362FB}" type="pres">
      <dgm:prSet presAssocID="{D19A03C1-5616-6543-AC46-6B21D0749A79}" presName="radial" presStyleCnt="0">
        <dgm:presLayoutVars>
          <dgm:animLvl val="ctr"/>
        </dgm:presLayoutVars>
      </dgm:prSet>
      <dgm:spPr/>
    </dgm:pt>
    <dgm:pt modelId="{8B47C4B4-664F-1E45-B07A-84C987E95C59}" type="pres">
      <dgm:prSet presAssocID="{0803F1C2-D0F0-8841-AEEB-4C5DB9F8BF4D}" presName="centerShape" presStyleLbl="vennNode1" presStyleIdx="0" presStyleCnt="5"/>
      <dgm:spPr/>
      <dgm:t>
        <a:bodyPr/>
        <a:lstStyle/>
        <a:p>
          <a:endParaRPr lang="en-US"/>
        </a:p>
      </dgm:t>
    </dgm:pt>
    <dgm:pt modelId="{432326E9-46AE-C442-BBE7-037EB1A7C083}" type="pres">
      <dgm:prSet presAssocID="{F7939DA7-20F0-5C45-9BFD-30BEAB74FF80}" presName="node" presStyleLbl="vennNode1" presStyleIdx="1" presStyleCnt="5">
        <dgm:presLayoutVars>
          <dgm:bulletEnabled val="1"/>
        </dgm:presLayoutVars>
      </dgm:prSet>
      <dgm:spPr/>
      <dgm:t>
        <a:bodyPr/>
        <a:lstStyle/>
        <a:p>
          <a:endParaRPr lang="en-US"/>
        </a:p>
      </dgm:t>
    </dgm:pt>
    <dgm:pt modelId="{D1B78791-F795-EA46-A4B9-14C262AA3EB1}" type="pres">
      <dgm:prSet presAssocID="{1BF513C3-8694-FC47-8A94-BBE5CFA18186}" presName="node" presStyleLbl="vennNode1" presStyleIdx="2" presStyleCnt="5">
        <dgm:presLayoutVars>
          <dgm:bulletEnabled val="1"/>
        </dgm:presLayoutVars>
      </dgm:prSet>
      <dgm:spPr/>
      <dgm:t>
        <a:bodyPr/>
        <a:lstStyle/>
        <a:p>
          <a:endParaRPr lang="en-US"/>
        </a:p>
      </dgm:t>
    </dgm:pt>
    <dgm:pt modelId="{5654239E-9AFE-E94C-BB66-2C8C17B8E769}" type="pres">
      <dgm:prSet presAssocID="{6CAE19B8-36EA-AD43-8CC8-CE7C8AC463BA}" presName="node" presStyleLbl="vennNode1" presStyleIdx="3" presStyleCnt="5">
        <dgm:presLayoutVars>
          <dgm:bulletEnabled val="1"/>
        </dgm:presLayoutVars>
      </dgm:prSet>
      <dgm:spPr/>
      <dgm:t>
        <a:bodyPr/>
        <a:lstStyle/>
        <a:p>
          <a:endParaRPr lang="en-US"/>
        </a:p>
      </dgm:t>
    </dgm:pt>
    <dgm:pt modelId="{2A654C74-CD5C-0542-A5A0-081270A38CD8}" type="pres">
      <dgm:prSet presAssocID="{0FCE4EDF-C202-0348-94F5-12875F980815}" presName="node" presStyleLbl="vennNode1" presStyleIdx="4" presStyleCnt="5">
        <dgm:presLayoutVars>
          <dgm:bulletEnabled val="1"/>
        </dgm:presLayoutVars>
      </dgm:prSet>
      <dgm:spPr/>
      <dgm:t>
        <a:bodyPr/>
        <a:lstStyle/>
        <a:p>
          <a:endParaRPr lang="en-US"/>
        </a:p>
      </dgm:t>
    </dgm:pt>
  </dgm:ptLst>
  <dgm:cxnLst>
    <dgm:cxn modelId="{C05B6CE3-A60A-D341-B3AA-D93F0048A121}" type="presOf" srcId="{D19A03C1-5616-6543-AC46-6B21D0749A79}" destId="{63E73CD3-558D-6E4C-89B6-164A34E2E626}" srcOrd="0" destOrd="0" presId="urn:microsoft.com/office/officeart/2005/8/layout/radial3"/>
    <dgm:cxn modelId="{9C817BF9-C657-2E4F-AB6D-751D5F04B9DE}" type="presOf" srcId="{F7939DA7-20F0-5C45-9BFD-30BEAB74FF80}" destId="{432326E9-46AE-C442-BBE7-037EB1A7C083}" srcOrd="0" destOrd="0" presId="urn:microsoft.com/office/officeart/2005/8/layout/radial3"/>
    <dgm:cxn modelId="{71C42AFC-DC1A-834C-B544-A8BE03CABF8F}" type="presOf" srcId="{1BF513C3-8694-FC47-8A94-BBE5CFA18186}" destId="{D1B78791-F795-EA46-A4B9-14C262AA3EB1}" srcOrd="0" destOrd="0" presId="urn:microsoft.com/office/officeart/2005/8/layout/radial3"/>
    <dgm:cxn modelId="{F7D2FB5F-E56E-A840-B9BD-B08143B2A971}" srcId="{0803F1C2-D0F0-8841-AEEB-4C5DB9F8BF4D}" destId="{F7939DA7-20F0-5C45-9BFD-30BEAB74FF80}" srcOrd="0" destOrd="0" parTransId="{52C06D43-BB86-7E4F-93ED-3598A30DF050}" sibTransId="{0D6BC0C2-9D76-0245-BEC0-3AB52F70CADD}"/>
    <dgm:cxn modelId="{6A07A9E0-4107-D04E-8465-26D3342318E2}" srcId="{0803F1C2-D0F0-8841-AEEB-4C5DB9F8BF4D}" destId="{0FCE4EDF-C202-0348-94F5-12875F980815}" srcOrd="3" destOrd="0" parTransId="{176DBE9D-15A4-034B-9384-68A14A61FF7B}" sibTransId="{3758798A-A3B7-A044-BA5B-6C5B3ACAF696}"/>
    <dgm:cxn modelId="{B6A47714-34B6-6145-BAF0-97D74327049E}" srcId="{D19A03C1-5616-6543-AC46-6B21D0749A79}" destId="{0803F1C2-D0F0-8841-AEEB-4C5DB9F8BF4D}" srcOrd="0" destOrd="0" parTransId="{F8AB2346-2AC9-EC4B-A945-474F2E42CB7D}" sibTransId="{D3F7696E-E044-944C-B03A-3F51BAAD253F}"/>
    <dgm:cxn modelId="{1CD8B0F3-EACF-C048-8B14-FFB2A041E566}" type="presOf" srcId="{6CAE19B8-36EA-AD43-8CC8-CE7C8AC463BA}" destId="{5654239E-9AFE-E94C-BB66-2C8C17B8E769}" srcOrd="0" destOrd="0" presId="urn:microsoft.com/office/officeart/2005/8/layout/radial3"/>
    <dgm:cxn modelId="{34C2C084-3AB0-484A-A967-CDB2BD1B1806}" type="presOf" srcId="{0FCE4EDF-C202-0348-94F5-12875F980815}" destId="{2A654C74-CD5C-0542-A5A0-081270A38CD8}" srcOrd="0" destOrd="0" presId="urn:microsoft.com/office/officeart/2005/8/layout/radial3"/>
    <dgm:cxn modelId="{DAE80CB2-FD8A-0A4D-87FA-2286A4441C1B}" type="presOf" srcId="{0803F1C2-D0F0-8841-AEEB-4C5DB9F8BF4D}" destId="{8B47C4B4-664F-1E45-B07A-84C987E95C59}" srcOrd="0" destOrd="0" presId="urn:microsoft.com/office/officeart/2005/8/layout/radial3"/>
    <dgm:cxn modelId="{7ECD2BD8-B656-3C49-9E6B-8A8D8846C71C}" srcId="{0803F1C2-D0F0-8841-AEEB-4C5DB9F8BF4D}" destId="{6CAE19B8-36EA-AD43-8CC8-CE7C8AC463BA}" srcOrd="2" destOrd="0" parTransId="{3F0CA614-C9F8-2B48-ACD1-BA46EDB337E9}" sibTransId="{926415F8-3D05-F147-9C31-25BC417CD1B4}"/>
    <dgm:cxn modelId="{B26A3A73-C7E8-4D4F-8082-FC3ED38D8DEB}" srcId="{0803F1C2-D0F0-8841-AEEB-4C5DB9F8BF4D}" destId="{1BF513C3-8694-FC47-8A94-BBE5CFA18186}" srcOrd="1" destOrd="0" parTransId="{C637950A-B66B-E54E-9D0D-AB28ECF6A6E2}" sibTransId="{5115E5DF-6044-8F4C-91CC-DECF7007263A}"/>
    <dgm:cxn modelId="{04F726F6-4DBE-A542-A79F-CF2D814F2C42}" type="presParOf" srcId="{63E73CD3-558D-6E4C-89B6-164A34E2E626}" destId="{59B6A84E-5A08-2C45-9FDE-FC31295362FB}" srcOrd="0" destOrd="0" presId="urn:microsoft.com/office/officeart/2005/8/layout/radial3"/>
    <dgm:cxn modelId="{244F53CE-C5F1-E246-94C7-AA833CA3D5B2}" type="presParOf" srcId="{59B6A84E-5A08-2C45-9FDE-FC31295362FB}" destId="{8B47C4B4-664F-1E45-B07A-84C987E95C59}" srcOrd="0" destOrd="0" presId="urn:microsoft.com/office/officeart/2005/8/layout/radial3"/>
    <dgm:cxn modelId="{E692B385-DC9E-124A-ACD8-43B6D2506553}" type="presParOf" srcId="{59B6A84E-5A08-2C45-9FDE-FC31295362FB}" destId="{432326E9-46AE-C442-BBE7-037EB1A7C083}" srcOrd="1" destOrd="0" presId="urn:microsoft.com/office/officeart/2005/8/layout/radial3"/>
    <dgm:cxn modelId="{D23507F4-8768-EB42-A123-6F4F0750ADDD}" type="presParOf" srcId="{59B6A84E-5A08-2C45-9FDE-FC31295362FB}" destId="{D1B78791-F795-EA46-A4B9-14C262AA3EB1}" srcOrd="2" destOrd="0" presId="urn:microsoft.com/office/officeart/2005/8/layout/radial3"/>
    <dgm:cxn modelId="{6B5A1BC8-C2BC-1D43-8D09-C5360F4BA70A}" type="presParOf" srcId="{59B6A84E-5A08-2C45-9FDE-FC31295362FB}" destId="{5654239E-9AFE-E94C-BB66-2C8C17B8E769}" srcOrd="3" destOrd="0" presId="urn:microsoft.com/office/officeart/2005/8/layout/radial3"/>
    <dgm:cxn modelId="{BF4721EB-7855-744B-89D7-74E1C535288C}" type="presParOf" srcId="{59B6A84E-5A08-2C45-9FDE-FC31295362FB}" destId="{2A654C74-CD5C-0542-A5A0-081270A38CD8}"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803842-F0A5-A44D-9F5B-ABC667A1175F}" type="doc">
      <dgm:prSet loTypeId="urn:microsoft.com/office/officeart/2005/8/layout/hList1" loCatId="" qsTypeId="urn:microsoft.com/office/officeart/2005/8/quickstyle/simple1" qsCatId="simple" csTypeId="urn:microsoft.com/office/officeart/2005/8/colors/accent1_2" csCatId="accent1" phldr="1"/>
      <dgm:spPr/>
      <dgm:t>
        <a:bodyPr/>
        <a:lstStyle/>
        <a:p>
          <a:endParaRPr lang="en-GB"/>
        </a:p>
      </dgm:t>
    </dgm:pt>
    <dgm:pt modelId="{76194809-33BD-8049-9421-E1D7436A528B}">
      <dgm:prSet phldrT="[Text]"/>
      <dgm:spPr/>
      <dgm:t>
        <a:bodyPr/>
        <a:lstStyle/>
        <a:p>
          <a:r>
            <a:rPr lang="en-GB" dirty="0"/>
            <a:t>Competence</a:t>
          </a:r>
        </a:p>
      </dgm:t>
    </dgm:pt>
    <dgm:pt modelId="{CEA0242F-3909-8647-A9D3-2FE0B538AE35}" type="parTrans" cxnId="{6AD20EE4-2F3D-6043-A48E-59EF0A739095}">
      <dgm:prSet/>
      <dgm:spPr/>
      <dgm:t>
        <a:bodyPr/>
        <a:lstStyle/>
        <a:p>
          <a:endParaRPr lang="en-GB"/>
        </a:p>
      </dgm:t>
    </dgm:pt>
    <dgm:pt modelId="{3101B9A6-FFB6-8B4C-98FE-A164CAFAA231}" type="sibTrans" cxnId="{6AD20EE4-2F3D-6043-A48E-59EF0A739095}">
      <dgm:prSet/>
      <dgm:spPr/>
      <dgm:t>
        <a:bodyPr/>
        <a:lstStyle/>
        <a:p>
          <a:endParaRPr lang="en-GB"/>
        </a:p>
      </dgm:t>
    </dgm:pt>
    <dgm:pt modelId="{CF333D96-C8C8-B64D-BD44-0DDA38A652DB}">
      <dgm:prSet phldrT="[Text]"/>
      <dgm:spPr/>
      <dgm:t>
        <a:bodyPr/>
        <a:lstStyle/>
        <a:p>
          <a:r>
            <a:rPr lang="en-GB" dirty="0"/>
            <a:t>Value</a:t>
          </a:r>
        </a:p>
      </dgm:t>
    </dgm:pt>
    <dgm:pt modelId="{D2EA2D04-BDA2-034F-BCCC-63A888A8CB4C}" type="parTrans" cxnId="{FDEA4A89-6325-DF49-8D07-2821291F415A}">
      <dgm:prSet/>
      <dgm:spPr/>
      <dgm:t>
        <a:bodyPr/>
        <a:lstStyle/>
        <a:p>
          <a:endParaRPr lang="en-GB"/>
        </a:p>
      </dgm:t>
    </dgm:pt>
    <dgm:pt modelId="{156FA43F-0C79-8E4F-BBAE-0FC2F6EDDB94}" type="sibTrans" cxnId="{FDEA4A89-6325-DF49-8D07-2821291F415A}">
      <dgm:prSet/>
      <dgm:spPr/>
      <dgm:t>
        <a:bodyPr/>
        <a:lstStyle/>
        <a:p>
          <a:endParaRPr lang="en-GB"/>
        </a:p>
      </dgm:t>
    </dgm:pt>
    <dgm:pt modelId="{697E9CF3-4B34-EC49-9422-239A39A60639}">
      <dgm:prSet phldrT="[Text]"/>
      <dgm:spPr/>
      <dgm:t>
        <a:bodyPr/>
        <a:lstStyle/>
        <a:p>
          <a:pPr algn="l">
            <a:buNone/>
          </a:pPr>
          <a:r>
            <a:rPr lang="en-GB" dirty="0"/>
            <a:t>Do I </a:t>
          </a:r>
          <a:r>
            <a:rPr lang="en-GB" i="1" dirty="0"/>
            <a:t>want</a:t>
          </a:r>
          <a:r>
            <a:rPr lang="en-GB" dirty="0"/>
            <a:t> </a:t>
          </a:r>
          <a:r>
            <a:rPr lang="en-GB" dirty="0" smtClean="0"/>
            <a:t>to do it?</a:t>
          </a:r>
          <a:endParaRPr lang="en-GB" dirty="0"/>
        </a:p>
      </dgm:t>
    </dgm:pt>
    <dgm:pt modelId="{76BD7CED-4F56-2344-A323-7B45C6DE350B}" type="parTrans" cxnId="{1E3F395F-FC10-8245-819D-B69FF70B18C9}">
      <dgm:prSet/>
      <dgm:spPr/>
      <dgm:t>
        <a:bodyPr/>
        <a:lstStyle/>
        <a:p>
          <a:endParaRPr lang="en-GB"/>
        </a:p>
      </dgm:t>
    </dgm:pt>
    <dgm:pt modelId="{0635DA6A-6E6D-6742-817A-96AE1BAD9C2E}" type="sibTrans" cxnId="{1E3F395F-FC10-8245-819D-B69FF70B18C9}">
      <dgm:prSet/>
      <dgm:spPr/>
      <dgm:t>
        <a:bodyPr/>
        <a:lstStyle/>
        <a:p>
          <a:endParaRPr lang="en-GB"/>
        </a:p>
      </dgm:t>
    </dgm:pt>
    <dgm:pt modelId="{751973A7-214A-914B-B92C-D25E51AD2239}">
      <dgm:prSet phldrT="[Text]"/>
      <dgm:spPr/>
      <dgm:t>
        <a:bodyPr/>
        <a:lstStyle/>
        <a:p>
          <a:r>
            <a:rPr lang="en-GB" dirty="0"/>
            <a:t>Attribution</a:t>
          </a:r>
        </a:p>
      </dgm:t>
    </dgm:pt>
    <dgm:pt modelId="{B76988B4-25A0-884E-B40A-FF20C5B1CBA1}" type="parTrans" cxnId="{B84A56A8-D492-A240-8FD0-BFF0F5CB9BA8}">
      <dgm:prSet/>
      <dgm:spPr/>
      <dgm:t>
        <a:bodyPr/>
        <a:lstStyle/>
        <a:p>
          <a:endParaRPr lang="en-GB"/>
        </a:p>
      </dgm:t>
    </dgm:pt>
    <dgm:pt modelId="{43400F31-C67B-2946-8E95-C1D65A834877}" type="sibTrans" cxnId="{B84A56A8-D492-A240-8FD0-BFF0F5CB9BA8}">
      <dgm:prSet/>
      <dgm:spPr/>
      <dgm:t>
        <a:bodyPr/>
        <a:lstStyle/>
        <a:p>
          <a:endParaRPr lang="en-GB"/>
        </a:p>
      </dgm:t>
    </dgm:pt>
    <dgm:pt modelId="{43AA4A73-D82A-0D4A-8879-909316881259}">
      <dgm:prSet phldrT="[Text]" custT="1"/>
      <dgm:spPr/>
      <dgm:t>
        <a:bodyPr/>
        <a:lstStyle/>
        <a:p>
          <a:pPr>
            <a:buNone/>
          </a:pPr>
          <a:r>
            <a:rPr lang="en-GB" sz="2800" dirty="0"/>
            <a:t>Conscious </a:t>
          </a:r>
          <a:r>
            <a:rPr lang="en-GB" sz="2800" dirty="0" smtClean="0"/>
            <a:t>or unconscious establishment of links between outcome and causes</a:t>
          </a:r>
          <a:endParaRPr lang="en-GB" sz="2800" dirty="0"/>
        </a:p>
      </dgm:t>
    </dgm:pt>
    <dgm:pt modelId="{CFF40DB8-E583-8C4F-8BAB-F0915481E5F1}" type="parTrans" cxnId="{A82E041C-CFD0-F74B-9FAE-DF1FF86D381D}">
      <dgm:prSet/>
      <dgm:spPr/>
      <dgm:t>
        <a:bodyPr/>
        <a:lstStyle/>
        <a:p>
          <a:endParaRPr lang="en-GB"/>
        </a:p>
      </dgm:t>
    </dgm:pt>
    <dgm:pt modelId="{09FE8285-3F52-9741-AD39-418C3C3CA6FD}" type="sibTrans" cxnId="{A82E041C-CFD0-F74B-9FAE-DF1FF86D381D}">
      <dgm:prSet/>
      <dgm:spPr/>
      <dgm:t>
        <a:bodyPr/>
        <a:lstStyle/>
        <a:p>
          <a:endParaRPr lang="en-GB"/>
        </a:p>
      </dgm:t>
    </dgm:pt>
    <dgm:pt modelId="{B5525AE6-957A-4847-8B25-02341D716453}">
      <dgm:prSet/>
      <dgm:spPr/>
      <dgm:t>
        <a:bodyPr/>
        <a:lstStyle/>
        <a:p>
          <a:r>
            <a:rPr lang="en-GB" dirty="0"/>
            <a:t>Cognitive</a:t>
          </a:r>
        </a:p>
      </dgm:t>
    </dgm:pt>
    <dgm:pt modelId="{E087EA30-D9D9-5D4E-BABB-1599764ACCC9}" type="parTrans" cxnId="{05B0AF15-4E08-6748-A6F2-1919EF4CAB95}">
      <dgm:prSet/>
      <dgm:spPr/>
      <dgm:t>
        <a:bodyPr/>
        <a:lstStyle/>
        <a:p>
          <a:endParaRPr lang="en-GB"/>
        </a:p>
      </dgm:t>
    </dgm:pt>
    <dgm:pt modelId="{91683080-E378-CB43-9E82-2DD27CE7D9B0}" type="sibTrans" cxnId="{05B0AF15-4E08-6748-A6F2-1919EF4CAB95}">
      <dgm:prSet/>
      <dgm:spPr/>
      <dgm:t>
        <a:bodyPr/>
        <a:lstStyle/>
        <a:p>
          <a:endParaRPr lang="en-GB"/>
        </a:p>
      </dgm:t>
    </dgm:pt>
    <dgm:pt modelId="{AF6875EF-D8EB-6C40-A621-FBE6FAC13129}">
      <dgm:prSet/>
      <dgm:spPr/>
      <dgm:t>
        <a:bodyPr/>
        <a:lstStyle/>
        <a:p>
          <a:pPr>
            <a:buNone/>
          </a:pPr>
          <a:r>
            <a:rPr lang="en-GB" i="1" dirty="0"/>
            <a:t>Can</a:t>
          </a:r>
          <a:r>
            <a:rPr lang="en-GB" dirty="0"/>
            <a:t> I do it?</a:t>
          </a:r>
        </a:p>
      </dgm:t>
    </dgm:pt>
    <dgm:pt modelId="{AB4259E2-153B-B445-9B85-6C625867D759}" type="parTrans" cxnId="{34B9712F-7FEF-1D46-A382-BEB2AD1418E5}">
      <dgm:prSet/>
      <dgm:spPr/>
      <dgm:t>
        <a:bodyPr/>
        <a:lstStyle/>
        <a:p>
          <a:endParaRPr lang="en-GB"/>
        </a:p>
      </dgm:t>
    </dgm:pt>
    <dgm:pt modelId="{0AC16E46-2254-DD4C-906A-958D32D6B0AE}" type="sibTrans" cxnId="{34B9712F-7FEF-1D46-A382-BEB2AD1418E5}">
      <dgm:prSet/>
      <dgm:spPr/>
      <dgm:t>
        <a:bodyPr/>
        <a:lstStyle/>
        <a:p>
          <a:endParaRPr lang="en-GB"/>
        </a:p>
      </dgm:t>
    </dgm:pt>
    <dgm:pt modelId="{42CAD159-4DE6-BC46-BEF7-344959A6770C}">
      <dgm:prSet/>
      <dgm:spPr/>
      <dgm:t>
        <a:bodyPr/>
        <a:lstStyle/>
        <a:p>
          <a:endParaRPr lang="en-GB"/>
        </a:p>
      </dgm:t>
    </dgm:pt>
    <dgm:pt modelId="{99AA20CD-36DC-6D4F-9994-B1A496A5FC1F}" type="parTrans" cxnId="{C14419CF-7ABD-744F-977F-9C30DF3DF231}">
      <dgm:prSet/>
      <dgm:spPr/>
      <dgm:t>
        <a:bodyPr/>
        <a:lstStyle/>
        <a:p>
          <a:endParaRPr lang="en-GB"/>
        </a:p>
      </dgm:t>
    </dgm:pt>
    <dgm:pt modelId="{A040AB06-A681-E447-BB7A-113DB89CEA7E}" type="sibTrans" cxnId="{C14419CF-7ABD-744F-977F-9C30DF3DF231}">
      <dgm:prSet/>
      <dgm:spPr/>
      <dgm:t>
        <a:bodyPr/>
        <a:lstStyle/>
        <a:p>
          <a:endParaRPr lang="en-GB"/>
        </a:p>
      </dgm:t>
    </dgm:pt>
    <dgm:pt modelId="{D5BEF738-EF20-E646-B5D4-322D357E2C90}">
      <dgm:prSet phldrT="[Text]"/>
      <dgm:spPr/>
      <dgm:t>
        <a:bodyPr/>
        <a:lstStyle/>
        <a:p>
          <a:pPr algn="l">
            <a:buNone/>
          </a:pPr>
          <a:r>
            <a:rPr lang="en-GB" dirty="0"/>
            <a:t>Do I want </a:t>
          </a:r>
          <a:r>
            <a:rPr lang="en-GB" dirty="0" smtClean="0"/>
            <a:t>to do it </a:t>
          </a:r>
          <a:r>
            <a:rPr lang="en-GB" i="1" dirty="0" smtClean="0"/>
            <a:t>again</a:t>
          </a:r>
          <a:r>
            <a:rPr lang="en-GB" dirty="0" smtClean="0"/>
            <a:t>?</a:t>
          </a:r>
          <a:endParaRPr lang="en-GB" dirty="0"/>
        </a:p>
      </dgm:t>
    </dgm:pt>
    <dgm:pt modelId="{4B6E5800-6C1B-FD40-8F2B-A92BBA9EB604}" type="parTrans" cxnId="{8E2F4A68-EF83-5142-9655-8E3A47CAC551}">
      <dgm:prSet/>
      <dgm:spPr/>
      <dgm:t>
        <a:bodyPr/>
        <a:lstStyle/>
        <a:p>
          <a:endParaRPr lang="en-GB"/>
        </a:p>
      </dgm:t>
    </dgm:pt>
    <dgm:pt modelId="{FA36E21B-23EA-7D4B-8CE7-C590E0E2D72B}" type="sibTrans" cxnId="{8E2F4A68-EF83-5142-9655-8E3A47CAC551}">
      <dgm:prSet/>
      <dgm:spPr/>
      <dgm:t>
        <a:bodyPr/>
        <a:lstStyle/>
        <a:p>
          <a:endParaRPr lang="en-GB"/>
        </a:p>
      </dgm:t>
    </dgm:pt>
    <dgm:pt modelId="{B678486D-C054-6846-8D16-6C49EA7588C8}">
      <dgm:prSet phldrT="[Text]"/>
      <dgm:spPr/>
      <dgm:t>
        <a:bodyPr/>
        <a:lstStyle/>
        <a:p>
          <a:pPr>
            <a:buNone/>
          </a:pPr>
          <a:r>
            <a:rPr lang="en-GB" dirty="0" smtClean="0"/>
            <a:t>Unobservable mental processes</a:t>
          </a:r>
          <a:endParaRPr lang="en-GB" dirty="0"/>
        </a:p>
      </dgm:t>
    </dgm:pt>
    <dgm:pt modelId="{CF4FEAA6-1E58-7342-A0D8-072C6D6E3889}" type="parTrans" cxnId="{79931250-0E88-744F-81F3-103A2874D46A}">
      <dgm:prSet/>
      <dgm:spPr/>
      <dgm:t>
        <a:bodyPr/>
        <a:lstStyle/>
        <a:p>
          <a:endParaRPr lang="en-GB"/>
        </a:p>
      </dgm:t>
    </dgm:pt>
    <dgm:pt modelId="{27BC95C8-FAEB-2B49-9B67-48783D7E5302}" type="sibTrans" cxnId="{79931250-0E88-744F-81F3-103A2874D46A}">
      <dgm:prSet/>
      <dgm:spPr/>
      <dgm:t>
        <a:bodyPr/>
        <a:lstStyle/>
        <a:p>
          <a:endParaRPr lang="en-GB"/>
        </a:p>
      </dgm:t>
    </dgm:pt>
    <dgm:pt modelId="{4C94CFA9-7FEA-4D2E-8ADA-26C21DD29DC2}">
      <dgm:prSet phldrT="[Text]"/>
      <dgm:spPr/>
      <dgm:t>
        <a:bodyPr/>
        <a:lstStyle/>
        <a:p>
          <a:pPr algn="l">
            <a:buNone/>
          </a:pPr>
          <a:endParaRPr lang="en-GB" dirty="0"/>
        </a:p>
      </dgm:t>
    </dgm:pt>
    <dgm:pt modelId="{8530E81F-BEFA-469A-80AC-D362B7F2915B}" type="parTrans" cxnId="{1DD5841C-D746-4CD9-B334-64CD470B81E6}">
      <dgm:prSet/>
      <dgm:spPr/>
    </dgm:pt>
    <dgm:pt modelId="{43327C42-7103-48C9-9DE8-315C0A3D1091}" type="sibTrans" cxnId="{1DD5841C-D746-4CD9-B334-64CD470B81E6}">
      <dgm:prSet/>
      <dgm:spPr/>
    </dgm:pt>
    <dgm:pt modelId="{AD05BF14-08F9-084E-A268-7B7CA99CABE9}" type="pres">
      <dgm:prSet presAssocID="{41803842-F0A5-A44D-9F5B-ABC667A1175F}" presName="Name0" presStyleCnt="0">
        <dgm:presLayoutVars>
          <dgm:dir/>
          <dgm:animLvl val="lvl"/>
          <dgm:resizeHandles val="exact"/>
        </dgm:presLayoutVars>
      </dgm:prSet>
      <dgm:spPr/>
      <dgm:t>
        <a:bodyPr/>
        <a:lstStyle/>
        <a:p>
          <a:endParaRPr lang="en-US"/>
        </a:p>
      </dgm:t>
    </dgm:pt>
    <dgm:pt modelId="{0382DCD6-DC15-704E-946A-4ABAF4888CC0}" type="pres">
      <dgm:prSet presAssocID="{76194809-33BD-8049-9421-E1D7436A528B}" presName="composite" presStyleCnt="0"/>
      <dgm:spPr/>
    </dgm:pt>
    <dgm:pt modelId="{4BCFF009-A2F3-A149-918A-C8B9F8592A54}" type="pres">
      <dgm:prSet presAssocID="{76194809-33BD-8049-9421-E1D7436A528B}" presName="parTx" presStyleLbl="alignNode1" presStyleIdx="0" presStyleCnt="4">
        <dgm:presLayoutVars>
          <dgm:chMax val="0"/>
          <dgm:chPref val="0"/>
          <dgm:bulletEnabled val="1"/>
        </dgm:presLayoutVars>
      </dgm:prSet>
      <dgm:spPr/>
      <dgm:t>
        <a:bodyPr/>
        <a:lstStyle/>
        <a:p>
          <a:endParaRPr lang="en-US"/>
        </a:p>
      </dgm:t>
    </dgm:pt>
    <dgm:pt modelId="{BDF4A6D0-2373-A645-94CD-0DDCE8185D9C}" type="pres">
      <dgm:prSet presAssocID="{76194809-33BD-8049-9421-E1D7436A528B}" presName="desTx" presStyleLbl="alignAccFollowNode1" presStyleIdx="0" presStyleCnt="4">
        <dgm:presLayoutVars>
          <dgm:bulletEnabled val="1"/>
        </dgm:presLayoutVars>
      </dgm:prSet>
      <dgm:spPr/>
      <dgm:t>
        <a:bodyPr/>
        <a:lstStyle/>
        <a:p>
          <a:endParaRPr lang="en-US"/>
        </a:p>
      </dgm:t>
    </dgm:pt>
    <dgm:pt modelId="{FC75ABCB-3663-C048-9BD1-584A2749F9DA}" type="pres">
      <dgm:prSet presAssocID="{3101B9A6-FFB6-8B4C-98FE-A164CAFAA231}" presName="space" presStyleCnt="0"/>
      <dgm:spPr/>
    </dgm:pt>
    <dgm:pt modelId="{0773212E-897A-F14B-BB91-05FAD6DDBEC9}" type="pres">
      <dgm:prSet presAssocID="{CF333D96-C8C8-B64D-BD44-0DDA38A652DB}" presName="composite" presStyleCnt="0"/>
      <dgm:spPr/>
    </dgm:pt>
    <dgm:pt modelId="{F23BD2EF-9D4B-9540-A634-B903AA51011C}" type="pres">
      <dgm:prSet presAssocID="{CF333D96-C8C8-B64D-BD44-0DDA38A652DB}" presName="parTx" presStyleLbl="alignNode1" presStyleIdx="1" presStyleCnt="4">
        <dgm:presLayoutVars>
          <dgm:chMax val="0"/>
          <dgm:chPref val="0"/>
          <dgm:bulletEnabled val="1"/>
        </dgm:presLayoutVars>
      </dgm:prSet>
      <dgm:spPr/>
      <dgm:t>
        <a:bodyPr/>
        <a:lstStyle/>
        <a:p>
          <a:endParaRPr lang="en-US"/>
        </a:p>
      </dgm:t>
    </dgm:pt>
    <dgm:pt modelId="{E6E97812-7297-474B-A86E-0E5167207C0B}" type="pres">
      <dgm:prSet presAssocID="{CF333D96-C8C8-B64D-BD44-0DDA38A652DB}" presName="desTx" presStyleLbl="alignAccFollowNode1" presStyleIdx="1" presStyleCnt="4">
        <dgm:presLayoutVars>
          <dgm:bulletEnabled val="1"/>
        </dgm:presLayoutVars>
      </dgm:prSet>
      <dgm:spPr/>
      <dgm:t>
        <a:bodyPr/>
        <a:lstStyle/>
        <a:p>
          <a:endParaRPr lang="en-US"/>
        </a:p>
      </dgm:t>
    </dgm:pt>
    <dgm:pt modelId="{C425DAEE-28CE-AD48-9AC2-CDEA50738C72}" type="pres">
      <dgm:prSet presAssocID="{156FA43F-0C79-8E4F-BBAE-0FC2F6EDDB94}" presName="space" presStyleCnt="0"/>
      <dgm:spPr/>
    </dgm:pt>
    <dgm:pt modelId="{66B61D03-F8F0-1749-8D05-B272535CAEB0}" type="pres">
      <dgm:prSet presAssocID="{751973A7-214A-914B-B92C-D25E51AD2239}" presName="composite" presStyleCnt="0"/>
      <dgm:spPr/>
    </dgm:pt>
    <dgm:pt modelId="{D00E60B8-258A-A645-BF91-CB764FAB2A13}" type="pres">
      <dgm:prSet presAssocID="{751973A7-214A-914B-B92C-D25E51AD2239}" presName="parTx" presStyleLbl="alignNode1" presStyleIdx="2" presStyleCnt="4">
        <dgm:presLayoutVars>
          <dgm:chMax val="0"/>
          <dgm:chPref val="0"/>
          <dgm:bulletEnabled val="1"/>
        </dgm:presLayoutVars>
      </dgm:prSet>
      <dgm:spPr/>
      <dgm:t>
        <a:bodyPr/>
        <a:lstStyle/>
        <a:p>
          <a:endParaRPr lang="en-US"/>
        </a:p>
      </dgm:t>
    </dgm:pt>
    <dgm:pt modelId="{C65B7D4D-73B5-DA43-86F1-2E77A7B2D15F}" type="pres">
      <dgm:prSet presAssocID="{751973A7-214A-914B-B92C-D25E51AD2239}" presName="desTx" presStyleLbl="alignAccFollowNode1" presStyleIdx="2" presStyleCnt="4">
        <dgm:presLayoutVars>
          <dgm:bulletEnabled val="1"/>
        </dgm:presLayoutVars>
      </dgm:prSet>
      <dgm:spPr/>
      <dgm:t>
        <a:bodyPr/>
        <a:lstStyle/>
        <a:p>
          <a:endParaRPr lang="en-US"/>
        </a:p>
      </dgm:t>
    </dgm:pt>
    <dgm:pt modelId="{A7DAA29B-2992-C243-A710-9D0FB6AD74C4}" type="pres">
      <dgm:prSet presAssocID="{43400F31-C67B-2946-8E95-C1D65A834877}" presName="space" presStyleCnt="0"/>
      <dgm:spPr/>
    </dgm:pt>
    <dgm:pt modelId="{1CDB1459-60C9-F249-AA42-BE7A3D2485E2}" type="pres">
      <dgm:prSet presAssocID="{B5525AE6-957A-4847-8B25-02341D716453}" presName="composite" presStyleCnt="0"/>
      <dgm:spPr/>
    </dgm:pt>
    <dgm:pt modelId="{D04CE9BD-6C0E-4643-9AB9-E21370C02A1C}" type="pres">
      <dgm:prSet presAssocID="{B5525AE6-957A-4847-8B25-02341D716453}" presName="parTx" presStyleLbl="alignNode1" presStyleIdx="3" presStyleCnt="4">
        <dgm:presLayoutVars>
          <dgm:chMax val="0"/>
          <dgm:chPref val="0"/>
          <dgm:bulletEnabled val="1"/>
        </dgm:presLayoutVars>
      </dgm:prSet>
      <dgm:spPr/>
      <dgm:t>
        <a:bodyPr/>
        <a:lstStyle/>
        <a:p>
          <a:endParaRPr lang="en-US"/>
        </a:p>
      </dgm:t>
    </dgm:pt>
    <dgm:pt modelId="{AF8DE59C-FA9D-9741-8154-26F7BDF3EEC3}" type="pres">
      <dgm:prSet presAssocID="{B5525AE6-957A-4847-8B25-02341D716453}" presName="desTx" presStyleLbl="alignAccFollowNode1" presStyleIdx="3" presStyleCnt="4">
        <dgm:presLayoutVars>
          <dgm:bulletEnabled val="1"/>
        </dgm:presLayoutVars>
      </dgm:prSet>
      <dgm:spPr/>
      <dgm:t>
        <a:bodyPr/>
        <a:lstStyle/>
        <a:p>
          <a:endParaRPr lang="en-US"/>
        </a:p>
      </dgm:t>
    </dgm:pt>
  </dgm:ptLst>
  <dgm:cxnLst>
    <dgm:cxn modelId="{996C9A54-1FBD-C446-8161-D28FB148DDD6}" type="presOf" srcId="{B678486D-C054-6846-8D16-6C49EA7588C8}" destId="{AF8DE59C-FA9D-9741-8154-26F7BDF3EEC3}" srcOrd="0" destOrd="0" presId="urn:microsoft.com/office/officeart/2005/8/layout/hList1"/>
    <dgm:cxn modelId="{A82E041C-CFD0-F74B-9FAE-DF1FF86D381D}" srcId="{751973A7-214A-914B-B92C-D25E51AD2239}" destId="{43AA4A73-D82A-0D4A-8879-909316881259}" srcOrd="0" destOrd="0" parTransId="{CFF40DB8-E583-8C4F-8BAB-F0915481E5F1}" sibTransId="{09FE8285-3F52-9741-AD39-418C3C3CA6FD}"/>
    <dgm:cxn modelId="{1E3F395F-FC10-8245-819D-B69FF70B18C9}" srcId="{CF333D96-C8C8-B64D-BD44-0DDA38A652DB}" destId="{697E9CF3-4B34-EC49-9422-239A39A60639}" srcOrd="0" destOrd="0" parTransId="{76BD7CED-4F56-2344-A323-7B45C6DE350B}" sibTransId="{0635DA6A-6E6D-6742-817A-96AE1BAD9C2E}"/>
    <dgm:cxn modelId="{1DD5841C-D746-4CD9-B334-64CD470B81E6}" srcId="{CF333D96-C8C8-B64D-BD44-0DDA38A652DB}" destId="{4C94CFA9-7FEA-4D2E-8ADA-26C21DD29DC2}" srcOrd="1" destOrd="0" parTransId="{8530E81F-BEFA-469A-80AC-D362B7F2915B}" sibTransId="{43327C42-7103-48C9-9DE8-315C0A3D1091}"/>
    <dgm:cxn modelId="{FD460ED2-094B-D94D-B6A0-74B644E027A8}" type="presOf" srcId="{41803842-F0A5-A44D-9F5B-ABC667A1175F}" destId="{AD05BF14-08F9-084E-A268-7B7CA99CABE9}" srcOrd="0" destOrd="0" presId="urn:microsoft.com/office/officeart/2005/8/layout/hList1"/>
    <dgm:cxn modelId="{79931250-0E88-744F-81F3-103A2874D46A}" srcId="{B5525AE6-957A-4847-8B25-02341D716453}" destId="{B678486D-C054-6846-8D16-6C49EA7588C8}" srcOrd="0" destOrd="0" parTransId="{CF4FEAA6-1E58-7342-A0D8-072C6D6E3889}" sibTransId="{27BC95C8-FAEB-2B49-9B67-48783D7E5302}"/>
    <dgm:cxn modelId="{4C96139B-3085-0241-B28D-9F665A654FDE}" type="presOf" srcId="{B5525AE6-957A-4847-8B25-02341D716453}" destId="{D04CE9BD-6C0E-4643-9AB9-E21370C02A1C}" srcOrd="0" destOrd="0" presId="urn:microsoft.com/office/officeart/2005/8/layout/hList1"/>
    <dgm:cxn modelId="{6AD20EE4-2F3D-6043-A48E-59EF0A739095}" srcId="{41803842-F0A5-A44D-9F5B-ABC667A1175F}" destId="{76194809-33BD-8049-9421-E1D7436A528B}" srcOrd="0" destOrd="0" parTransId="{CEA0242F-3909-8647-A9D3-2FE0B538AE35}" sibTransId="{3101B9A6-FFB6-8B4C-98FE-A164CAFAA231}"/>
    <dgm:cxn modelId="{368BDA99-A8E5-324D-9670-1BC86711270B}" type="presOf" srcId="{42CAD159-4DE6-BC46-BEF7-344959A6770C}" destId="{BDF4A6D0-2373-A645-94CD-0DDCE8185D9C}" srcOrd="0" destOrd="1" presId="urn:microsoft.com/office/officeart/2005/8/layout/hList1"/>
    <dgm:cxn modelId="{BD15B74E-0A09-4A43-8C5B-E2AFECCD773A}" type="presOf" srcId="{697E9CF3-4B34-EC49-9422-239A39A60639}" destId="{E6E97812-7297-474B-A86E-0E5167207C0B}" srcOrd="0" destOrd="0" presId="urn:microsoft.com/office/officeart/2005/8/layout/hList1"/>
    <dgm:cxn modelId="{8E2F4A68-EF83-5142-9655-8E3A47CAC551}" srcId="{CF333D96-C8C8-B64D-BD44-0DDA38A652DB}" destId="{D5BEF738-EF20-E646-B5D4-322D357E2C90}" srcOrd="2" destOrd="0" parTransId="{4B6E5800-6C1B-FD40-8F2B-A92BBA9EB604}" sibTransId="{FA36E21B-23EA-7D4B-8CE7-C590E0E2D72B}"/>
    <dgm:cxn modelId="{FDEA4A89-6325-DF49-8D07-2821291F415A}" srcId="{41803842-F0A5-A44D-9F5B-ABC667A1175F}" destId="{CF333D96-C8C8-B64D-BD44-0DDA38A652DB}" srcOrd="1" destOrd="0" parTransId="{D2EA2D04-BDA2-034F-BCCC-63A888A8CB4C}" sibTransId="{156FA43F-0C79-8E4F-BBAE-0FC2F6EDDB94}"/>
    <dgm:cxn modelId="{B015F324-48F7-2E41-8E73-225243FA754E}" type="presOf" srcId="{CF333D96-C8C8-B64D-BD44-0DDA38A652DB}" destId="{F23BD2EF-9D4B-9540-A634-B903AA51011C}" srcOrd="0" destOrd="0" presId="urn:microsoft.com/office/officeart/2005/8/layout/hList1"/>
    <dgm:cxn modelId="{34B9712F-7FEF-1D46-A382-BEB2AD1418E5}" srcId="{76194809-33BD-8049-9421-E1D7436A528B}" destId="{AF6875EF-D8EB-6C40-A621-FBE6FAC13129}" srcOrd="0" destOrd="0" parTransId="{AB4259E2-153B-B445-9B85-6C625867D759}" sibTransId="{0AC16E46-2254-DD4C-906A-958D32D6B0AE}"/>
    <dgm:cxn modelId="{EC54F95E-CD34-4912-85C1-6256D8C15336}" type="presOf" srcId="{4C94CFA9-7FEA-4D2E-8ADA-26C21DD29DC2}" destId="{E6E97812-7297-474B-A86E-0E5167207C0B}" srcOrd="0" destOrd="1" presId="urn:microsoft.com/office/officeart/2005/8/layout/hList1"/>
    <dgm:cxn modelId="{73E585A6-6098-4B4D-B6EA-19A2C89DE662}" type="presOf" srcId="{D5BEF738-EF20-E646-B5D4-322D357E2C90}" destId="{E6E97812-7297-474B-A86E-0E5167207C0B}" srcOrd="0" destOrd="2" presId="urn:microsoft.com/office/officeart/2005/8/layout/hList1"/>
    <dgm:cxn modelId="{C14419CF-7ABD-744F-977F-9C30DF3DF231}" srcId="{76194809-33BD-8049-9421-E1D7436A528B}" destId="{42CAD159-4DE6-BC46-BEF7-344959A6770C}" srcOrd="1" destOrd="0" parTransId="{99AA20CD-36DC-6D4F-9994-B1A496A5FC1F}" sibTransId="{A040AB06-A681-E447-BB7A-113DB89CEA7E}"/>
    <dgm:cxn modelId="{996CF2B0-3877-E040-8BD0-445ED09B8A42}" type="presOf" srcId="{751973A7-214A-914B-B92C-D25E51AD2239}" destId="{D00E60B8-258A-A645-BF91-CB764FAB2A13}" srcOrd="0" destOrd="0" presId="urn:microsoft.com/office/officeart/2005/8/layout/hList1"/>
    <dgm:cxn modelId="{394443C5-50B1-3E4D-B04C-D978EE13C4E5}" type="presOf" srcId="{43AA4A73-D82A-0D4A-8879-909316881259}" destId="{C65B7D4D-73B5-DA43-86F1-2E77A7B2D15F}" srcOrd="0" destOrd="0" presId="urn:microsoft.com/office/officeart/2005/8/layout/hList1"/>
    <dgm:cxn modelId="{05B0AF15-4E08-6748-A6F2-1919EF4CAB95}" srcId="{41803842-F0A5-A44D-9F5B-ABC667A1175F}" destId="{B5525AE6-957A-4847-8B25-02341D716453}" srcOrd="3" destOrd="0" parTransId="{E087EA30-D9D9-5D4E-BABB-1599764ACCC9}" sibTransId="{91683080-E378-CB43-9E82-2DD27CE7D9B0}"/>
    <dgm:cxn modelId="{B84A56A8-D492-A240-8FD0-BFF0F5CB9BA8}" srcId="{41803842-F0A5-A44D-9F5B-ABC667A1175F}" destId="{751973A7-214A-914B-B92C-D25E51AD2239}" srcOrd="2" destOrd="0" parTransId="{B76988B4-25A0-884E-B40A-FF20C5B1CBA1}" sibTransId="{43400F31-C67B-2946-8E95-C1D65A834877}"/>
    <dgm:cxn modelId="{A96D864E-5B8A-B94C-B190-189603BABCE5}" type="presOf" srcId="{AF6875EF-D8EB-6C40-A621-FBE6FAC13129}" destId="{BDF4A6D0-2373-A645-94CD-0DDCE8185D9C}" srcOrd="0" destOrd="0" presId="urn:microsoft.com/office/officeart/2005/8/layout/hList1"/>
    <dgm:cxn modelId="{69F92939-3935-6B4F-BE75-000B3008F7E1}" type="presOf" srcId="{76194809-33BD-8049-9421-E1D7436A528B}" destId="{4BCFF009-A2F3-A149-918A-C8B9F8592A54}" srcOrd="0" destOrd="0" presId="urn:microsoft.com/office/officeart/2005/8/layout/hList1"/>
    <dgm:cxn modelId="{61DBABDA-1780-944C-ACEA-F85E6D0BB287}" type="presParOf" srcId="{AD05BF14-08F9-084E-A268-7B7CA99CABE9}" destId="{0382DCD6-DC15-704E-946A-4ABAF4888CC0}" srcOrd="0" destOrd="0" presId="urn:microsoft.com/office/officeart/2005/8/layout/hList1"/>
    <dgm:cxn modelId="{34626D74-4FAA-AA4C-9DAB-490D55230687}" type="presParOf" srcId="{0382DCD6-DC15-704E-946A-4ABAF4888CC0}" destId="{4BCFF009-A2F3-A149-918A-C8B9F8592A54}" srcOrd="0" destOrd="0" presId="urn:microsoft.com/office/officeart/2005/8/layout/hList1"/>
    <dgm:cxn modelId="{3073427A-77F4-4144-89CB-4B1669B1381A}" type="presParOf" srcId="{0382DCD6-DC15-704E-946A-4ABAF4888CC0}" destId="{BDF4A6D0-2373-A645-94CD-0DDCE8185D9C}" srcOrd="1" destOrd="0" presId="urn:microsoft.com/office/officeart/2005/8/layout/hList1"/>
    <dgm:cxn modelId="{87459816-DAB2-DC4A-B423-6C46E684DD03}" type="presParOf" srcId="{AD05BF14-08F9-084E-A268-7B7CA99CABE9}" destId="{FC75ABCB-3663-C048-9BD1-584A2749F9DA}" srcOrd="1" destOrd="0" presId="urn:microsoft.com/office/officeart/2005/8/layout/hList1"/>
    <dgm:cxn modelId="{E1A0AE66-F54F-9943-AC20-BC8387137024}" type="presParOf" srcId="{AD05BF14-08F9-084E-A268-7B7CA99CABE9}" destId="{0773212E-897A-F14B-BB91-05FAD6DDBEC9}" srcOrd="2" destOrd="0" presId="urn:microsoft.com/office/officeart/2005/8/layout/hList1"/>
    <dgm:cxn modelId="{106A0B8F-D8B6-2E4C-A3AC-B91F92CFFA38}" type="presParOf" srcId="{0773212E-897A-F14B-BB91-05FAD6DDBEC9}" destId="{F23BD2EF-9D4B-9540-A634-B903AA51011C}" srcOrd="0" destOrd="0" presId="urn:microsoft.com/office/officeart/2005/8/layout/hList1"/>
    <dgm:cxn modelId="{899B26F1-8021-D646-A5BA-74731C5BF891}" type="presParOf" srcId="{0773212E-897A-F14B-BB91-05FAD6DDBEC9}" destId="{E6E97812-7297-474B-A86E-0E5167207C0B}" srcOrd="1" destOrd="0" presId="urn:microsoft.com/office/officeart/2005/8/layout/hList1"/>
    <dgm:cxn modelId="{AD1D3B1A-18B0-6745-A8BF-CBC3206443A0}" type="presParOf" srcId="{AD05BF14-08F9-084E-A268-7B7CA99CABE9}" destId="{C425DAEE-28CE-AD48-9AC2-CDEA50738C72}" srcOrd="3" destOrd="0" presId="urn:microsoft.com/office/officeart/2005/8/layout/hList1"/>
    <dgm:cxn modelId="{29871410-FB27-3A4A-B8E3-B068853F171A}" type="presParOf" srcId="{AD05BF14-08F9-084E-A268-7B7CA99CABE9}" destId="{66B61D03-F8F0-1749-8D05-B272535CAEB0}" srcOrd="4" destOrd="0" presId="urn:microsoft.com/office/officeart/2005/8/layout/hList1"/>
    <dgm:cxn modelId="{F86BD672-D52F-C04D-9F39-BDE6DDC7EF17}" type="presParOf" srcId="{66B61D03-F8F0-1749-8D05-B272535CAEB0}" destId="{D00E60B8-258A-A645-BF91-CB764FAB2A13}" srcOrd="0" destOrd="0" presId="urn:microsoft.com/office/officeart/2005/8/layout/hList1"/>
    <dgm:cxn modelId="{BD31D0DB-DBCB-D34F-A068-08013FACB01E}" type="presParOf" srcId="{66B61D03-F8F0-1749-8D05-B272535CAEB0}" destId="{C65B7D4D-73B5-DA43-86F1-2E77A7B2D15F}" srcOrd="1" destOrd="0" presId="urn:microsoft.com/office/officeart/2005/8/layout/hList1"/>
    <dgm:cxn modelId="{90FCB209-E8D3-DC49-A302-94CFA6F5C9C1}" type="presParOf" srcId="{AD05BF14-08F9-084E-A268-7B7CA99CABE9}" destId="{A7DAA29B-2992-C243-A710-9D0FB6AD74C4}" srcOrd="5" destOrd="0" presId="urn:microsoft.com/office/officeart/2005/8/layout/hList1"/>
    <dgm:cxn modelId="{597A2584-7951-B44B-B87A-A2A0CD00C0E3}" type="presParOf" srcId="{AD05BF14-08F9-084E-A268-7B7CA99CABE9}" destId="{1CDB1459-60C9-F249-AA42-BE7A3D2485E2}" srcOrd="6" destOrd="0" presId="urn:microsoft.com/office/officeart/2005/8/layout/hList1"/>
    <dgm:cxn modelId="{0DB9895F-D424-7841-8E56-3386D7421CB9}" type="presParOf" srcId="{1CDB1459-60C9-F249-AA42-BE7A3D2485E2}" destId="{D04CE9BD-6C0E-4643-9AB9-E21370C02A1C}" srcOrd="0" destOrd="0" presId="urn:microsoft.com/office/officeart/2005/8/layout/hList1"/>
    <dgm:cxn modelId="{D080D01B-80A4-A346-95A4-F79221FC722C}" type="presParOf" srcId="{1CDB1459-60C9-F249-AA42-BE7A3D2485E2}" destId="{AF8DE59C-FA9D-9741-8154-26F7BDF3EEC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47C4B4-664F-1E45-B07A-84C987E95C59}">
      <dsp:nvSpPr>
        <dsp:cNvPr id="0" name=""/>
        <dsp:cNvSpPr/>
      </dsp:nvSpPr>
      <dsp:spPr>
        <a:xfrm>
          <a:off x="3894772" y="1317826"/>
          <a:ext cx="3283007" cy="32830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lvl="0" algn="ctr" defTabSz="2400300">
            <a:lnSpc>
              <a:spcPct val="90000"/>
            </a:lnSpc>
            <a:spcBef>
              <a:spcPct val="0"/>
            </a:spcBef>
            <a:spcAft>
              <a:spcPct val="35000"/>
            </a:spcAft>
          </a:pPr>
          <a:r>
            <a:rPr lang="en-GB" sz="5400" kern="1200" dirty="0"/>
            <a:t>Physical Literacy</a:t>
          </a:r>
        </a:p>
      </dsp:txBody>
      <dsp:txXfrm>
        <a:off x="4375557" y="1798611"/>
        <a:ext cx="2321437" cy="2321437"/>
      </dsp:txXfrm>
    </dsp:sp>
    <dsp:sp modelId="{432326E9-46AE-C442-BBE7-037EB1A7C083}">
      <dsp:nvSpPr>
        <dsp:cNvPr id="0" name=""/>
        <dsp:cNvSpPr/>
      </dsp:nvSpPr>
      <dsp:spPr>
        <a:xfrm>
          <a:off x="4715524" y="585"/>
          <a:ext cx="1641503" cy="164150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a:t>Confidence</a:t>
          </a:r>
        </a:p>
      </dsp:txBody>
      <dsp:txXfrm>
        <a:off x="4955917" y="240978"/>
        <a:ext cx="1160717" cy="1160717"/>
      </dsp:txXfrm>
    </dsp:sp>
    <dsp:sp modelId="{D1B78791-F795-EA46-A4B9-14C262AA3EB1}">
      <dsp:nvSpPr>
        <dsp:cNvPr id="0" name=""/>
        <dsp:cNvSpPr/>
      </dsp:nvSpPr>
      <dsp:spPr>
        <a:xfrm>
          <a:off x="6853516" y="2138578"/>
          <a:ext cx="1641503" cy="164150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a:t>Physical Competence</a:t>
          </a:r>
        </a:p>
      </dsp:txBody>
      <dsp:txXfrm>
        <a:off x="7093909" y="2378971"/>
        <a:ext cx="1160717" cy="1160717"/>
      </dsp:txXfrm>
    </dsp:sp>
    <dsp:sp modelId="{5654239E-9AFE-E94C-BB66-2C8C17B8E769}">
      <dsp:nvSpPr>
        <dsp:cNvPr id="0" name=""/>
        <dsp:cNvSpPr/>
      </dsp:nvSpPr>
      <dsp:spPr>
        <a:xfrm>
          <a:off x="4715524" y="4276571"/>
          <a:ext cx="1641503" cy="164150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a:t>Knowledge and Understanding</a:t>
          </a:r>
        </a:p>
      </dsp:txBody>
      <dsp:txXfrm>
        <a:off x="4955917" y="4516964"/>
        <a:ext cx="1160717" cy="1160717"/>
      </dsp:txXfrm>
    </dsp:sp>
    <dsp:sp modelId="{2A654C74-CD5C-0542-A5A0-081270A38CD8}">
      <dsp:nvSpPr>
        <dsp:cNvPr id="0" name=""/>
        <dsp:cNvSpPr/>
      </dsp:nvSpPr>
      <dsp:spPr>
        <a:xfrm>
          <a:off x="2577531" y="2138578"/>
          <a:ext cx="1641503" cy="164150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a:t>Motivation</a:t>
          </a:r>
          <a:endParaRPr lang="en-GB" sz="1500" kern="1200" dirty="0"/>
        </a:p>
      </dsp:txBody>
      <dsp:txXfrm>
        <a:off x="2817924" y="2378971"/>
        <a:ext cx="1160717" cy="11607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CFF009-A2F3-A149-918A-C8B9F8592A54}">
      <dsp:nvSpPr>
        <dsp:cNvPr id="0" name=""/>
        <dsp:cNvSpPr/>
      </dsp:nvSpPr>
      <dsp:spPr>
        <a:xfrm>
          <a:off x="4488" y="860709"/>
          <a:ext cx="2698874" cy="835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lvl="0" algn="ctr" defTabSz="1289050">
            <a:lnSpc>
              <a:spcPct val="90000"/>
            </a:lnSpc>
            <a:spcBef>
              <a:spcPct val="0"/>
            </a:spcBef>
            <a:spcAft>
              <a:spcPct val="35000"/>
            </a:spcAft>
          </a:pPr>
          <a:r>
            <a:rPr lang="en-GB" sz="2900" kern="1200" dirty="0"/>
            <a:t>Competence</a:t>
          </a:r>
        </a:p>
      </dsp:txBody>
      <dsp:txXfrm>
        <a:off x="4488" y="860709"/>
        <a:ext cx="2698874" cy="835200"/>
      </dsp:txXfrm>
    </dsp:sp>
    <dsp:sp modelId="{BDF4A6D0-2373-A645-94CD-0DDCE8185D9C}">
      <dsp:nvSpPr>
        <dsp:cNvPr id="0" name=""/>
        <dsp:cNvSpPr/>
      </dsp:nvSpPr>
      <dsp:spPr>
        <a:xfrm>
          <a:off x="4488" y="1695909"/>
          <a:ext cx="2698874" cy="28620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GB" sz="2900" i="1" kern="1200" dirty="0"/>
            <a:t>Can</a:t>
          </a:r>
          <a:r>
            <a:rPr lang="en-GB" sz="2900" kern="1200" dirty="0"/>
            <a:t> I do it?</a:t>
          </a:r>
        </a:p>
        <a:p>
          <a:pPr marL="285750" lvl="1" indent="-285750" algn="l" defTabSz="1289050">
            <a:lnSpc>
              <a:spcPct val="90000"/>
            </a:lnSpc>
            <a:spcBef>
              <a:spcPct val="0"/>
            </a:spcBef>
            <a:spcAft>
              <a:spcPct val="15000"/>
            </a:spcAft>
            <a:buChar char="••"/>
          </a:pPr>
          <a:endParaRPr lang="en-GB" sz="2900" kern="1200"/>
        </a:p>
      </dsp:txBody>
      <dsp:txXfrm>
        <a:off x="4488" y="1695909"/>
        <a:ext cx="2698874" cy="2862048"/>
      </dsp:txXfrm>
    </dsp:sp>
    <dsp:sp modelId="{F23BD2EF-9D4B-9540-A634-B903AA51011C}">
      <dsp:nvSpPr>
        <dsp:cNvPr id="0" name=""/>
        <dsp:cNvSpPr/>
      </dsp:nvSpPr>
      <dsp:spPr>
        <a:xfrm>
          <a:off x="3081204" y="860709"/>
          <a:ext cx="2698874" cy="835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lvl="0" algn="ctr" defTabSz="1289050">
            <a:lnSpc>
              <a:spcPct val="90000"/>
            </a:lnSpc>
            <a:spcBef>
              <a:spcPct val="0"/>
            </a:spcBef>
            <a:spcAft>
              <a:spcPct val="35000"/>
            </a:spcAft>
          </a:pPr>
          <a:r>
            <a:rPr lang="en-GB" sz="2900" kern="1200" dirty="0"/>
            <a:t>Value</a:t>
          </a:r>
        </a:p>
      </dsp:txBody>
      <dsp:txXfrm>
        <a:off x="3081204" y="860709"/>
        <a:ext cx="2698874" cy="835200"/>
      </dsp:txXfrm>
    </dsp:sp>
    <dsp:sp modelId="{E6E97812-7297-474B-A86E-0E5167207C0B}">
      <dsp:nvSpPr>
        <dsp:cNvPr id="0" name=""/>
        <dsp:cNvSpPr/>
      </dsp:nvSpPr>
      <dsp:spPr>
        <a:xfrm>
          <a:off x="3081204" y="1695909"/>
          <a:ext cx="2698874" cy="28620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GB" sz="2900" kern="1200" dirty="0"/>
            <a:t>Do I </a:t>
          </a:r>
          <a:r>
            <a:rPr lang="en-GB" sz="2900" i="1" kern="1200" dirty="0"/>
            <a:t>want</a:t>
          </a:r>
          <a:r>
            <a:rPr lang="en-GB" sz="2900" kern="1200" dirty="0"/>
            <a:t> </a:t>
          </a:r>
          <a:r>
            <a:rPr lang="en-GB" sz="2900" kern="1200" dirty="0" smtClean="0"/>
            <a:t>to do it?</a:t>
          </a:r>
          <a:endParaRPr lang="en-GB" sz="2900" kern="1200" dirty="0"/>
        </a:p>
        <a:p>
          <a:pPr marL="285750" lvl="1" indent="-285750" algn="l" defTabSz="1289050">
            <a:lnSpc>
              <a:spcPct val="90000"/>
            </a:lnSpc>
            <a:spcBef>
              <a:spcPct val="0"/>
            </a:spcBef>
            <a:spcAft>
              <a:spcPct val="15000"/>
            </a:spcAft>
            <a:buChar char="••"/>
          </a:pPr>
          <a:endParaRPr lang="en-GB" sz="2900" kern="1200" dirty="0"/>
        </a:p>
        <a:p>
          <a:pPr marL="285750" lvl="1" indent="-285750" algn="l" defTabSz="1289050">
            <a:lnSpc>
              <a:spcPct val="90000"/>
            </a:lnSpc>
            <a:spcBef>
              <a:spcPct val="0"/>
            </a:spcBef>
            <a:spcAft>
              <a:spcPct val="15000"/>
            </a:spcAft>
            <a:buChar char="••"/>
          </a:pPr>
          <a:r>
            <a:rPr lang="en-GB" sz="2900" kern="1200" dirty="0"/>
            <a:t>Do I want </a:t>
          </a:r>
          <a:r>
            <a:rPr lang="en-GB" sz="2900" kern="1200" dirty="0" smtClean="0"/>
            <a:t>to do it </a:t>
          </a:r>
          <a:r>
            <a:rPr lang="en-GB" sz="2900" i="1" kern="1200" dirty="0" smtClean="0"/>
            <a:t>again</a:t>
          </a:r>
          <a:r>
            <a:rPr lang="en-GB" sz="2900" kern="1200" dirty="0" smtClean="0"/>
            <a:t>?</a:t>
          </a:r>
          <a:endParaRPr lang="en-GB" sz="2900" kern="1200" dirty="0"/>
        </a:p>
      </dsp:txBody>
      <dsp:txXfrm>
        <a:off x="3081204" y="1695909"/>
        <a:ext cx="2698874" cy="2862048"/>
      </dsp:txXfrm>
    </dsp:sp>
    <dsp:sp modelId="{D00E60B8-258A-A645-BF91-CB764FAB2A13}">
      <dsp:nvSpPr>
        <dsp:cNvPr id="0" name=""/>
        <dsp:cNvSpPr/>
      </dsp:nvSpPr>
      <dsp:spPr>
        <a:xfrm>
          <a:off x="6157921" y="860709"/>
          <a:ext cx="2698874" cy="835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lvl="0" algn="ctr" defTabSz="1289050">
            <a:lnSpc>
              <a:spcPct val="90000"/>
            </a:lnSpc>
            <a:spcBef>
              <a:spcPct val="0"/>
            </a:spcBef>
            <a:spcAft>
              <a:spcPct val="35000"/>
            </a:spcAft>
          </a:pPr>
          <a:r>
            <a:rPr lang="en-GB" sz="2900" kern="1200" dirty="0"/>
            <a:t>Attribution</a:t>
          </a:r>
        </a:p>
      </dsp:txBody>
      <dsp:txXfrm>
        <a:off x="6157921" y="860709"/>
        <a:ext cx="2698874" cy="835200"/>
      </dsp:txXfrm>
    </dsp:sp>
    <dsp:sp modelId="{C65B7D4D-73B5-DA43-86F1-2E77A7B2D15F}">
      <dsp:nvSpPr>
        <dsp:cNvPr id="0" name=""/>
        <dsp:cNvSpPr/>
      </dsp:nvSpPr>
      <dsp:spPr>
        <a:xfrm>
          <a:off x="6157921" y="1695909"/>
          <a:ext cx="2698874" cy="28620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Conscious </a:t>
          </a:r>
          <a:r>
            <a:rPr lang="en-GB" sz="2800" kern="1200" dirty="0" smtClean="0"/>
            <a:t>or unconscious establishment of links between outcome and causes</a:t>
          </a:r>
          <a:endParaRPr lang="en-GB" sz="2800" kern="1200" dirty="0"/>
        </a:p>
      </dsp:txBody>
      <dsp:txXfrm>
        <a:off x="6157921" y="1695909"/>
        <a:ext cx="2698874" cy="2862048"/>
      </dsp:txXfrm>
    </dsp:sp>
    <dsp:sp modelId="{D04CE9BD-6C0E-4643-9AB9-E21370C02A1C}">
      <dsp:nvSpPr>
        <dsp:cNvPr id="0" name=""/>
        <dsp:cNvSpPr/>
      </dsp:nvSpPr>
      <dsp:spPr>
        <a:xfrm>
          <a:off x="9234637" y="860709"/>
          <a:ext cx="2698874" cy="835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lvl="0" algn="ctr" defTabSz="1289050">
            <a:lnSpc>
              <a:spcPct val="90000"/>
            </a:lnSpc>
            <a:spcBef>
              <a:spcPct val="0"/>
            </a:spcBef>
            <a:spcAft>
              <a:spcPct val="35000"/>
            </a:spcAft>
          </a:pPr>
          <a:r>
            <a:rPr lang="en-GB" sz="2900" kern="1200" dirty="0"/>
            <a:t>Cognitive</a:t>
          </a:r>
        </a:p>
      </dsp:txBody>
      <dsp:txXfrm>
        <a:off x="9234637" y="860709"/>
        <a:ext cx="2698874" cy="835200"/>
      </dsp:txXfrm>
    </dsp:sp>
    <dsp:sp modelId="{AF8DE59C-FA9D-9741-8154-26F7BDF3EEC3}">
      <dsp:nvSpPr>
        <dsp:cNvPr id="0" name=""/>
        <dsp:cNvSpPr/>
      </dsp:nvSpPr>
      <dsp:spPr>
        <a:xfrm>
          <a:off x="9234637" y="1695909"/>
          <a:ext cx="2698874" cy="28620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GB" sz="2900" kern="1200" dirty="0" smtClean="0"/>
            <a:t>Unobservable mental processes</a:t>
          </a:r>
          <a:endParaRPr lang="en-GB" sz="2900" kern="1200" dirty="0"/>
        </a:p>
      </dsp:txBody>
      <dsp:txXfrm>
        <a:off x="9234637" y="1695909"/>
        <a:ext cx="2698874" cy="2862048"/>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4-16T10:56:43.43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3666 1,'-71'0,"-16"1,-8 8,39-2,-4 1,-11 4,4 1,-16 5,31-5,2-1,-16 8,18-4,-3 2,-11 4,-3 2,-3 5,-1 3,1 5,0 2,1 3,2 4,3 4,1 3,-2 5,0 2,0 4,0 3,-3 5,0 1,0 0,-1 1,22-22,0 1,1 1,-1 0,1 0,1 2,0 1,1 0,1 1,1-1,2 1,-1 0,3 0,-1 0,2 0,0 1,0 0,2-1,-11 23,1 0,2 1,1-1,5-4,1-2,2-3,0-1,0 0,0-1,3-6,0-1,3-5,0-1,3-3,1-1,2-4,0 0,2-2,0 0,-16 46,5-6,7-9,8-12,7-11,3-11,5-6,12-5,16-1,10-2,-3 6,-23 52,-22-19,-9 13,1-4,2 12,-2 4,-1-6,-4 10,-1 4,3-5,5-17,1-3,1 0,0 3,-3 14,1 4,0 1,1-1,2-2,0 1,2-2,1-2,2-12,2-1,1-2,0-2,1 13,2-2,1-2,0-7,3-2,1-3,8 26,5-4,6-6,6-3,6-3,4-1,4-1,1-1,1 0,1-2,0-1,0-1,-2-3,0-1,-3-2,1-2,-3-2,1-3,-2-3,1-2,0-5,2-3,0-2,1-2,0-3,2 0,1 0,1 1,2 2,1 0,2 2,1 1,3 3,3 2,4 2,2 1,7 5,1 1,2 2,-1 1,1 0,-2-1,-5-4,-2-2,-8-7,-1-5,-7-7,-1-6,36 17,-15-17,-17-16,-11-22,-10-10,4-4,25 8,9 16,-19 1,5 2,13 4,4 2,9 3,2 2,-19-4,3 0,0 1,3 1,0 1,1-1,-1 0,0-1,0 0,-2-1,0 0,-1-1,27 6,-5-2,-16-3,-4-2,-10-2,-3-1,37 4,-8-9,12-3,-42-3,1 0,3-2,2 0,0 0,-1 0,0-1,-1 1,-2 0,1 1,0 0,0 2,1 0,0 0,-3 2,0 1,-1 0,0 0,-1 1,1-2,3-2,0-4,4-5,0-2,5-4,0-2,3-2,1-1,1 1,2-1,4 2,1 0,3-3,-1-3,3-1,0-4,-2-1,-2-2,-6-2,-4 0,-10 2,-3-1,-10 2,-2-1,31-33,-38 24,-1-2,5-7,0-3,2-4,-1-3,2-1,-2-1,-3 7,0 0,0-1,1-1,-1-1,-1-1,1-3,-2 0,0-5,-1 0,-5-3,-1-1,-3-1,-2 0,-2-4,-2-2,-1-4,-3-1,0-1,-1 1,0 0,-1 0,-2-1,-2 0,-3-5,-3-2,-2 23,-2 0,-1-3,0-6,-2-2,1-1,0-6,0-2,0-1,1-4,-1-1,-1 0,0 4,0 0,-3-1,-3-6,-1 0,-3 1,-2 4,-1 2,-2 1,-2 3,-1 1,-1 0,-1 2,0-1,-1 4,3 9,-1 2,0 0,-1 1,0 0,1 0,0 2,0 0,1 1,-9-31,2 0,0 2,0 0,1 5,-2 2,-2 6,0 2,-1 3,1 0,0 3,0 0,1 4,2 0,0 0,2 0,0 4,1 1,1 4,2 1,1 0,2 2,1 2,1 2,0 1,1 0,0 1,-1-1,0-3,-1 0,-4-2,-1 0,-2-3,-2 0,-1 2,-2 1,1 5,-2 2,3 1,-1 1,1 4,-1 1,-24-38,0 6,3 8,2 4,0 4,2 3,-2 5,-1 5,-2 5,-1 3,-1 0,-2-2,1 0,-6 0,-2 3,-6 3,-3 3,1 2,2 0,7 4,6 3,8 6,1 2,-2 3,-1 4,0 3,5 3,3 0,0 0,0 0,1 0,3 0,2 0,3 0,-1 0,-6 0,-2 0,-3 0,-3 0,0 0,1 0,3 0,2 0,3 0,-1 0,-5 4,-2 3,-2 3,3-1,5-3,4-4,4-2,5 0,3 0,1 0,-4 0,-5 0,-6-3,-2-3,0-3,-2 0,5 2,-3 1,-2 3,-8-1,-11-2,-12 1,-8-2,0 1,-3 2,5 2,3 2,1 0,11 0,23 0,-1-2,1-11,-25-11,-14-7,0-2,12 9,15 9,12 6,11 6,8 2,9 1,5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0B0B9B-4D71-9A4D-8A6B-E157766B64FA}" type="datetimeFigureOut">
              <a:rPr lang="en-US" smtClean="0"/>
              <a:t>4/16/2024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364CCC-0F63-BB47-88C2-543A75AFB75C}" type="slidenum">
              <a:rPr lang="en-US" smtClean="0"/>
              <a:t>‹#›</a:t>
            </a:fld>
            <a:endParaRPr lang="en-US"/>
          </a:p>
        </p:txBody>
      </p:sp>
    </p:spTree>
    <p:extLst>
      <p:ext uri="{BB962C8B-B14F-4D97-AF65-F5344CB8AC3E}">
        <p14:creationId xmlns:p14="http://schemas.microsoft.com/office/powerpoint/2010/main" val="103362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364CCC-0F63-BB47-88C2-543A75AFB75C}" type="slidenum">
              <a:rPr lang="en-US" smtClean="0"/>
              <a:t>10</a:t>
            </a:fld>
            <a:endParaRPr lang="en-US"/>
          </a:p>
        </p:txBody>
      </p:sp>
    </p:spTree>
    <p:extLst>
      <p:ext uri="{BB962C8B-B14F-4D97-AF65-F5344CB8AC3E}">
        <p14:creationId xmlns:p14="http://schemas.microsoft.com/office/powerpoint/2010/main" val="1249756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9364CCC-0F63-BB47-88C2-543A75AFB75C}" type="slidenum">
              <a:rPr lang="en-US" smtClean="0"/>
              <a:t>29</a:t>
            </a:fld>
            <a:endParaRPr lang="en-US"/>
          </a:p>
        </p:txBody>
      </p:sp>
    </p:spTree>
    <p:extLst>
      <p:ext uri="{BB962C8B-B14F-4D97-AF65-F5344CB8AC3E}">
        <p14:creationId xmlns:p14="http://schemas.microsoft.com/office/powerpoint/2010/main" val="4217150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0856C-2DB3-E002-72BC-C6B3DD00C6F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223ABA5-B0BF-EE3F-B30E-23F66BEAA2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A213ADF-4411-3463-AAC1-82F990BADF55}"/>
              </a:ext>
            </a:extLst>
          </p:cNvPr>
          <p:cNvSpPr>
            <a:spLocks noGrp="1"/>
          </p:cNvSpPr>
          <p:nvPr>
            <p:ph type="dt" sz="half" idx="10"/>
          </p:nvPr>
        </p:nvSpPr>
        <p:spPr/>
        <p:txBody>
          <a:bodyPr/>
          <a:lstStyle/>
          <a:p>
            <a:fld id="{6E48BB26-7E19-B04A-9045-56916F105958}" type="datetimeFigureOut">
              <a:rPr lang="en-US" smtClean="0"/>
              <a:t>4/16/2024</a:t>
            </a:fld>
            <a:endParaRPr lang="en-US"/>
          </a:p>
        </p:txBody>
      </p:sp>
      <p:sp>
        <p:nvSpPr>
          <p:cNvPr id="5" name="Footer Placeholder 4">
            <a:extLst>
              <a:ext uri="{FF2B5EF4-FFF2-40B4-BE49-F238E27FC236}">
                <a16:creationId xmlns:a16="http://schemas.microsoft.com/office/drawing/2014/main" id="{E29342AF-F6F2-80E4-F6C4-8237A82DE0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A71C7C-164F-22E5-4790-57C25C1368FA}"/>
              </a:ext>
            </a:extLst>
          </p:cNvPr>
          <p:cNvSpPr>
            <a:spLocks noGrp="1"/>
          </p:cNvSpPr>
          <p:nvPr>
            <p:ph type="sldNum" sz="quarter" idx="12"/>
          </p:nvPr>
        </p:nvSpPr>
        <p:spPr/>
        <p:txBody>
          <a:bodyPr/>
          <a:lstStyle/>
          <a:p>
            <a:fld id="{1CFA4E61-4027-0C45-91A9-E7CBD91B25EB}" type="slidenum">
              <a:rPr lang="en-US" smtClean="0"/>
              <a:t>‹#›</a:t>
            </a:fld>
            <a:endParaRPr lang="en-US"/>
          </a:p>
        </p:txBody>
      </p:sp>
    </p:spTree>
    <p:extLst>
      <p:ext uri="{BB962C8B-B14F-4D97-AF65-F5344CB8AC3E}">
        <p14:creationId xmlns:p14="http://schemas.microsoft.com/office/powerpoint/2010/main" val="4014639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09B0B-2EF6-A32A-9557-A7BE367953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51D17D-9A9C-FFB2-1CEA-F2714A3F25A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05F0C17-D032-8736-EC3B-8AD9F713C218}"/>
              </a:ext>
            </a:extLst>
          </p:cNvPr>
          <p:cNvSpPr>
            <a:spLocks noGrp="1"/>
          </p:cNvSpPr>
          <p:nvPr>
            <p:ph type="dt" sz="half" idx="10"/>
          </p:nvPr>
        </p:nvSpPr>
        <p:spPr/>
        <p:txBody>
          <a:bodyPr/>
          <a:lstStyle/>
          <a:p>
            <a:fld id="{6E48BB26-7E19-B04A-9045-56916F105958}" type="datetimeFigureOut">
              <a:rPr lang="en-US" smtClean="0"/>
              <a:t>4/16/2024</a:t>
            </a:fld>
            <a:endParaRPr lang="en-US"/>
          </a:p>
        </p:txBody>
      </p:sp>
      <p:sp>
        <p:nvSpPr>
          <p:cNvPr id="5" name="Footer Placeholder 4">
            <a:extLst>
              <a:ext uri="{FF2B5EF4-FFF2-40B4-BE49-F238E27FC236}">
                <a16:creationId xmlns:a16="http://schemas.microsoft.com/office/drawing/2014/main" id="{0A70DB6C-76A8-554A-9977-C2B619D3E2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814B16-881D-B244-8D5D-83776B33C712}"/>
              </a:ext>
            </a:extLst>
          </p:cNvPr>
          <p:cNvSpPr>
            <a:spLocks noGrp="1"/>
          </p:cNvSpPr>
          <p:nvPr>
            <p:ph type="sldNum" sz="quarter" idx="12"/>
          </p:nvPr>
        </p:nvSpPr>
        <p:spPr/>
        <p:txBody>
          <a:bodyPr/>
          <a:lstStyle/>
          <a:p>
            <a:fld id="{1CFA4E61-4027-0C45-91A9-E7CBD91B25EB}" type="slidenum">
              <a:rPr lang="en-US" smtClean="0"/>
              <a:t>‹#›</a:t>
            </a:fld>
            <a:endParaRPr lang="en-US"/>
          </a:p>
        </p:txBody>
      </p:sp>
    </p:spTree>
    <p:extLst>
      <p:ext uri="{BB962C8B-B14F-4D97-AF65-F5344CB8AC3E}">
        <p14:creationId xmlns:p14="http://schemas.microsoft.com/office/powerpoint/2010/main" val="2618540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6D0F5-D190-2005-E3AD-084258567E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11B0727-529E-0F83-9363-8D0B39D2E8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88DED60-8D0E-9712-950E-E816628FD39D}"/>
              </a:ext>
            </a:extLst>
          </p:cNvPr>
          <p:cNvSpPr>
            <a:spLocks noGrp="1"/>
          </p:cNvSpPr>
          <p:nvPr>
            <p:ph type="dt" sz="half" idx="10"/>
          </p:nvPr>
        </p:nvSpPr>
        <p:spPr/>
        <p:txBody>
          <a:bodyPr/>
          <a:lstStyle/>
          <a:p>
            <a:fld id="{6E48BB26-7E19-B04A-9045-56916F105958}" type="datetimeFigureOut">
              <a:rPr lang="en-US" smtClean="0"/>
              <a:t>4/16/2024</a:t>
            </a:fld>
            <a:endParaRPr lang="en-US"/>
          </a:p>
        </p:txBody>
      </p:sp>
      <p:sp>
        <p:nvSpPr>
          <p:cNvPr id="5" name="Footer Placeholder 4">
            <a:extLst>
              <a:ext uri="{FF2B5EF4-FFF2-40B4-BE49-F238E27FC236}">
                <a16:creationId xmlns:a16="http://schemas.microsoft.com/office/drawing/2014/main" id="{A85FB718-302A-2842-73CD-AD81AAD29B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E10010-C326-1CF9-9507-8BE795F6A6EE}"/>
              </a:ext>
            </a:extLst>
          </p:cNvPr>
          <p:cNvSpPr>
            <a:spLocks noGrp="1"/>
          </p:cNvSpPr>
          <p:nvPr>
            <p:ph type="sldNum" sz="quarter" idx="12"/>
          </p:nvPr>
        </p:nvSpPr>
        <p:spPr/>
        <p:txBody>
          <a:bodyPr/>
          <a:lstStyle/>
          <a:p>
            <a:fld id="{1CFA4E61-4027-0C45-91A9-E7CBD91B25EB}" type="slidenum">
              <a:rPr lang="en-US" smtClean="0"/>
              <a:t>‹#›</a:t>
            </a:fld>
            <a:endParaRPr lang="en-US"/>
          </a:p>
        </p:txBody>
      </p:sp>
    </p:spTree>
    <p:extLst>
      <p:ext uri="{BB962C8B-B14F-4D97-AF65-F5344CB8AC3E}">
        <p14:creationId xmlns:p14="http://schemas.microsoft.com/office/powerpoint/2010/main" val="475418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82009-4E78-5451-850B-3C8B9B8D31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3FFDF31-DA2C-3539-C313-76B16545F48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2529E0-0C87-0F34-185C-DFD2809506D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F0DAF4C-F8CE-E72F-A70A-5B9EEAF81C72}"/>
              </a:ext>
            </a:extLst>
          </p:cNvPr>
          <p:cNvSpPr>
            <a:spLocks noGrp="1"/>
          </p:cNvSpPr>
          <p:nvPr>
            <p:ph type="dt" sz="half" idx="10"/>
          </p:nvPr>
        </p:nvSpPr>
        <p:spPr/>
        <p:txBody>
          <a:bodyPr/>
          <a:lstStyle/>
          <a:p>
            <a:fld id="{6E48BB26-7E19-B04A-9045-56916F105958}" type="datetimeFigureOut">
              <a:rPr lang="en-US" smtClean="0"/>
              <a:t>4/16/2024</a:t>
            </a:fld>
            <a:endParaRPr lang="en-US"/>
          </a:p>
        </p:txBody>
      </p:sp>
      <p:sp>
        <p:nvSpPr>
          <p:cNvPr id="6" name="Footer Placeholder 5">
            <a:extLst>
              <a:ext uri="{FF2B5EF4-FFF2-40B4-BE49-F238E27FC236}">
                <a16:creationId xmlns:a16="http://schemas.microsoft.com/office/drawing/2014/main" id="{FEEA5F53-64D5-54BC-7E78-77C8BA5D69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2E1CA1-D6DF-DC4D-675D-A57A3C4C5196}"/>
              </a:ext>
            </a:extLst>
          </p:cNvPr>
          <p:cNvSpPr>
            <a:spLocks noGrp="1"/>
          </p:cNvSpPr>
          <p:nvPr>
            <p:ph type="sldNum" sz="quarter" idx="12"/>
          </p:nvPr>
        </p:nvSpPr>
        <p:spPr/>
        <p:txBody>
          <a:bodyPr/>
          <a:lstStyle/>
          <a:p>
            <a:fld id="{1CFA4E61-4027-0C45-91A9-E7CBD91B25EB}" type="slidenum">
              <a:rPr lang="en-US" smtClean="0"/>
              <a:t>‹#›</a:t>
            </a:fld>
            <a:endParaRPr lang="en-US"/>
          </a:p>
        </p:txBody>
      </p:sp>
    </p:spTree>
    <p:extLst>
      <p:ext uri="{BB962C8B-B14F-4D97-AF65-F5344CB8AC3E}">
        <p14:creationId xmlns:p14="http://schemas.microsoft.com/office/powerpoint/2010/main" val="1655579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C2681-C99A-8A1D-3ACF-FFBA7BF304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715A62-EEB4-DE9B-3D79-CE7B036741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85B3494-09E5-F5E8-8B8B-18DD598B88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E8AF27E-18A7-9D7C-619B-8C5AAAF793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F3FF33A-6062-7B8B-B8E6-D9191202CBB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3D95B57-88E4-8A64-1F01-5B5AA0E3AA0F}"/>
              </a:ext>
            </a:extLst>
          </p:cNvPr>
          <p:cNvSpPr>
            <a:spLocks noGrp="1"/>
          </p:cNvSpPr>
          <p:nvPr>
            <p:ph type="dt" sz="half" idx="10"/>
          </p:nvPr>
        </p:nvSpPr>
        <p:spPr/>
        <p:txBody>
          <a:bodyPr/>
          <a:lstStyle/>
          <a:p>
            <a:fld id="{6E48BB26-7E19-B04A-9045-56916F105958}" type="datetimeFigureOut">
              <a:rPr lang="en-US" smtClean="0"/>
              <a:t>4/16/2024</a:t>
            </a:fld>
            <a:endParaRPr lang="en-US"/>
          </a:p>
        </p:txBody>
      </p:sp>
      <p:sp>
        <p:nvSpPr>
          <p:cNvPr id="8" name="Footer Placeholder 7">
            <a:extLst>
              <a:ext uri="{FF2B5EF4-FFF2-40B4-BE49-F238E27FC236}">
                <a16:creationId xmlns:a16="http://schemas.microsoft.com/office/drawing/2014/main" id="{0E707675-1071-EE37-15B6-44BF098885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9D2B3F1-81B8-AEDA-A357-57227299B1EE}"/>
              </a:ext>
            </a:extLst>
          </p:cNvPr>
          <p:cNvSpPr>
            <a:spLocks noGrp="1"/>
          </p:cNvSpPr>
          <p:nvPr>
            <p:ph type="sldNum" sz="quarter" idx="12"/>
          </p:nvPr>
        </p:nvSpPr>
        <p:spPr/>
        <p:txBody>
          <a:bodyPr/>
          <a:lstStyle/>
          <a:p>
            <a:fld id="{1CFA4E61-4027-0C45-91A9-E7CBD91B25EB}" type="slidenum">
              <a:rPr lang="en-US" smtClean="0"/>
              <a:t>‹#›</a:t>
            </a:fld>
            <a:endParaRPr lang="en-US"/>
          </a:p>
        </p:txBody>
      </p:sp>
    </p:spTree>
    <p:extLst>
      <p:ext uri="{BB962C8B-B14F-4D97-AF65-F5344CB8AC3E}">
        <p14:creationId xmlns:p14="http://schemas.microsoft.com/office/powerpoint/2010/main" val="2338078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A8344-0AFA-F043-0045-B61C5B1F9CD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EE05F32-E16C-5269-A29F-F5E9FB15BA5A}"/>
              </a:ext>
            </a:extLst>
          </p:cNvPr>
          <p:cNvSpPr>
            <a:spLocks noGrp="1"/>
          </p:cNvSpPr>
          <p:nvPr>
            <p:ph type="dt" sz="half" idx="10"/>
          </p:nvPr>
        </p:nvSpPr>
        <p:spPr/>
        <p:txBody>
          <a:bodyPr/>
          <a:lstStyle/>
          <a:p>
            <a:fld id="{6E48BB26-7E19-B04A-9045-56916F105958}" type="datetimeFigureOut">
              <a:rPr lang="en-US" smtClean="0"/>
              <a:t>4/16/2024</a:t>
            </a:fld>
            <a:endParaRPr lang="en-US"/>
          </a:p>
        </p:txBody>
      </p:sp>
      <p:sp>
        <p:nvSpPr>
          <p:cNvPr id="4" name="Footer Placeholder 3">
            <a:extLst>
              <a:ext uri="{FF2B5EF4-FFF2-40B4-BE49-F238E27FC236}">
                <a16:creationId xmlns:a16="http://schemas.microsoft.com/office/drawing/2014/main" id="{6BA40A77-7734-30E4-9B97-86D2443AA6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D465EB-DBC9-0909-83D9-1C9D2135C928}"/>
              </a:ext>
            </a:extLst>
          </p:cNvPr>
          <p:cNvSpPr>
            <a:spLocks noGrp="1"/>
          </p:cNvSpPr>
          <p:nvPr>
            <p:ph type="sldNum" sz="quarter" idx="12"/>
          </p:nvPr>
        </p:nvSpPr>
        <p:spPr/>
        <p:txBody>
          <a:bodyPr/>
          <a:lstStyle/>
          <a:p>
            <a:fld id="{1CFA4E61-4027-0C45-91A9-E7CBD91B25EB}" type="slidenum">
              <a:rPr lang="en-US" smtClean="0"/>
              <a:t>‹#›</a:t>
            </a:fld>
            <a:endParaRPr lang="en-US"/>
          </a:p>
        </p:txBody>
      </p:sp>
    </p:spTree>
    <p:extLst>
      <p:ext uri="{BB962C8B-B14F-4D97-AF65-F5344CB8AC3E}">
        <p14:creationId xmlns:p14="http://schemas.microsoft.com/office/powerpoint/2010/main" val="1099241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5AF1BC-282C-DD60-A880-F3BF688AF923}"/>
              </a:ext>
            </a:extLst>
          </p:cNvPr>
          <p:cNvSpPr>
            <a:spLocks noGrp="1"/>
          </p:cNvSpPr>
          <p:nvPr>
            <p:ph type="dt" sz="half" idx="10"/>
          </p:nvPr>
        </p:nvSpPr>
        <p:spPr/>
        <p:txBody>
          <a:bodyPr/>
          <a:lstStyle/>
          <a:p>
            <a:fld id="{6E48BB26-7E19-B04A-9045-56916F105958}" type="datetimeFigureOut">
              <a:rPr lang="en-US" smtClean="0"/>
              <a:t>4/16/2024</a:t>
            </a:fld>
            <a:endParaRPr lang="en-US"/>
          </a:p>
        </p:txBody>
      </p:sp>
      <p:sp>
        <p:nvSpPr>
          <p:cNvPr id="3" name="Footer Placeholder 2">
            <a:extLst>
              <a:ext uri="{FF2B5EF4-FFF2-40B4-BE49-F238E27FC236}">
                <a16:creationId xmlns:a16="http://schemas.microsoft.com/office/drawing/2014/main" id="{85D23752-858F-366E-666F-94B5F6C2738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B354D0-478C-AE72-E8F7-ABDBB0A1C13E}"/>
              </a:ext>
            </a:extLst>
          </p:cNvPr>
          <p:cNvSpPr>
            <a:spLocks noGrp="1"/>
          </p:cNvSpPr>
          <p:nvPr>
            <p:ph type="sldNum" sz="quarter" idx="12"/>
          </p:nvPr>
        </p:nvSpPr>
        <p:spPr/>
        <p:txBody>
          <a:bodyPr/>
          <a:lstStyle/>
          <a:p>
            <a:fld id="{1CFA4E61-4027-0C45-91A9-E7CBD91B25EB}" type="slidenum">
              <a:rPr lang="en-US" smtClean="0"/>
              <a:t>‹#›</a:t>
            </a:fld>
            <a:endParaRPr lang="en-US"/>
          </a:p>
        </p:txBody>
      </p:sp>
    </p:spTree>
    <p:extLst>
      <p:ext uri="{BB962C8B-B14F-4D97-AF65-F5344CB8AC3E}">
        <p14:creationId xmlns:p14="http://schemas.microsoft.com/office/powerpoint/2010/main" val="2671089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10658-848F-A72B-B23B-8260DDA94F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14344EC-337E-7BD9-E42E-217D04D1D4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880B9D0-87D3-B2E0-3EE5-4EB4D53B39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B59E26-9C89-D8A4-26D6-ACDACCCA909B}"/>
              </a:ext>
            </a:extLst>
          </p:cNvPr>
          <p:cNvSpPr>
            <a:spLocks noGrp="1"/>
          </p:cNvSpPr>
          <p:nvPr>
            <p:ph type="dt" sz="half" idx="10"/>
          </p:nvPr>
        </p:nvSpPr>
        <p:spPr/>
        <p:txBody>
          <a:bodyPr/>
          <a:lstStyle/>
          <a:p>
            <a:fld id="{6E48BB26-7E19-B04A-9045-56916F105958}" type="datetimeFigureOut">
              <a:rPr lang="en-US" smtClean="0"/>
              <a:t>4/16/2024</a:t>
            </a:fld>
            <a:endParaRPr lang="en-US"/>
          </a:p>
        </p:txBody>
      </p:sp>
      <p:sp>
        <p:nvSpPr>
          <p:cNvPr id="6" name="Footer Placeholder 5">
            <a:extLst>
              <a:ext uri="{FF2B5EF4-FFF2-40B4-BE49-F238E27FC236}">
                <a16:creationId xmlns:a16="http://schemas.microsoft.com/office/drawing/2014/main" id="{7DF29D8A-86A3-B552-AA2C-B66FCDC001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F8C386-4470-527B-137E-2F8B93D6B62A}"/>
              </a:ext>
            </a:extLst>
          </p:cNvPr>
          <p:cNvSpPr>
            <a:spLocks noGrp="1"/>
          </p:cNvSpPr>
          <p:nvPr>
            <p:ph type="sldNum" sz="quarter" idx="12"/>
          </p:nvPr>
        </p:nvSpPr>
        <p:spPr/>
        <p:txBody>
          <a:bodyPr/>
          <a:lstStyle/>
          <a:p>
            <a:fld id="{1CFA4E61-4027-0C45-91A9-E7CBD91B25EB}" type="slidenum">
              <a:rPr lang="en-US" smtClean="0"/>
              <a:t>‹#›</a:t>
            </a:fld>
            <a:endParaRPr lang="en-US"/>
          </a:p>
        </p:txBody>
      </p:sp>
    </p:spTree>
    <p:extLst>
      <p:ext uri="{BB962C8B-B14F-4D97-AF65-F5344CB8AC3E}">
        <p14:creationId xmlns:p14="http://schemas.microsoft.com/office/powerpoint/2010/main" val="17129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2EE59-7C3B-4551-7609-0A324B8532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0D2707A-5344-538E-4359-BA73659589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945CE23-A178-F9D4-B7DD-6E5B648381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12E775E-3F53-C682-CCDE-494E5450A971}"/>
              </a:ext>
            </a:extLst>
          </p:cNvPr>
          <p:cNvSpPr>
            <a:spLocks noGrp="1"/>
          </p:cNvSpPr>
          <p:nvPr>
            <p:ph type="dt" sz="half" idx="10"/>
          </p:nvPr>
        </p:nvSpPr>
        <p:spPr/>
        <p:txBody>
          <a:bodyPr/>
          <a:lstStyle/>
          <a:p>
            <a:fld id="{6E48BB26-7E19-B04A-9045-56916F105958}" type="datetimeFigureOut">
              <a:rPr lang="en-US" smtClean="0"/>
              <a:t>4/16/2024</a:t>
            </a:fld>
            <a:endParaRPr lang="en-US"/>
          </a:p>
        </p:txBody>
      </p:sp>
      <p:sp>
        <p:nvSpPr>
          <p:cNvPr id="6" name="Footer Placeholder 5">
            <a:extLst>
              <a:ext uri="{FF2B5EF4-FFF2-40B4-BE49-F238E27FC236}">
                <a16:creationId xmlns:a16="http://schemas.microsoft.com/office/drawing/2014/main" id="{F36D1A79-C153-51B2-5287-6A52AFCB9A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CB5E18-378D-5776-DA7D-914536EAA789}"/>
              </a:ext>
            </a:extLst>
          </p:cNvPr>
          <p:cNvSpPr>
            <a:spLocks noGrp="1"/>
          </p:cNvSpPr>
          <p:nvPr>
            <p:ph type="sldNum" sz="quarter" idx="12"/>
          </p:nvPr>
        </p:nvSpPr>
        <p:spPr/>
        <p:txBody>
          <a:bodyPr/>
          <a:lstStyle/>
          <a:p>
            <a:fld id="{1CFA4E61-4027-0C45-91A9-E7CBD91B25EB}" type="slidenum">
              <a:rPr lang="en-US" smtClean="0"/>
              <a:t>‹#›</a:t>
            </a:fld>
            <a:endParaRPr lang="en-US"/>
          </a:p>
        </p:txBody>
      </p:sp>
    </p:spTree>
    <p:extLst>
      <p:ext uri="{BB962C8B-B14F-4D97-AF65-F5344CB8AC3E}">
        <p14:creationId xmlns:p14="http://schemas.microsoft.com/office/powerpoint/2010/main" val="2981810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8D31-8646-A885-F6D8-28A3795D184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1CE2841-B01C-48F0-4565-8580851A02A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72B2EC-C813-F1CC-B26D-4CF27AC97CFC}"/>
              </a:ext>
            </a:extLst>
          </p:cNvPr>
          <p:cNvSpPr>
            <a:spLocks noGrp="1"/>
          </p:cNvSpPr>
          <p:nvPr>
            <p:ph type="dt" sz="half" idx="10"/>
          </p:nvPr>
        </p:nvSpPr>
        <p:spPr/>
        <p:txBody>
          <a:bodyPr/>
          <a:lstStyle/>
          <a:p>
            <a:fld id="{6E48BB26-7E19-B04A-9045-56916F105958}" type="datetimeFigureOut">
              <a:rPr lang="en-US" smtClean="0"/>
              <a:t>4/16/2024</a:t>
            </a:fld>
            <a:endParaRPr lang="en-US"/>
          </a:p>
        </p:txBody>
      </p:sp>
      <p:sp>
        <p:nvSpPr>
          <p:cNvPr id="5" name="Footer Placeholder 4">
            <a:extLst>
              <a:ext uri="{FF2B5EF4-FFF2-40B4-BE49-F238E27FC236}">
                <a16:creationId xmlns:a16="http://schemas.microsoft.com/office/drawing/2014/main" id="{1410BA2E-F87E-A879-7000-017148F1FD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D441F1-514C-F61C-E7BB-85861EDB45A0}"/>
              </a:ext>
            </a:extLst>
          </p:cNvPr>
          <p:cNvSpPr>
            <a:spLocks noGrp="1"/>
          </p:cNvSpPr>
          <p:nvPr>
            <p:ph type="sldNum" sz="quarter" idx="12"/>
          </p:nvPr>
        </p:nvSpPr>
        <p:spPr/>
        <p:txBody>
          <a:bodyPr/>
          <a:lstStyle/>
          <a:p>
            <a:fld id="{1CFA4E61-4027-0C45-91A9-E7CBD91B25EB}" type="slidenum">
              <a:rPr lang="en-US" smtClean="0"/>
              <a:t>‹#›</a:t>
            </a:fld>
            <a:endParaRPr lang="en-US"/>
          </a:p>
        </p:txBody>
      </p:sp>
    </p:spTree>
    <p:extLst>
      <p:ext uri="{BB962C8B-B14F-4D97-AF65-F5344CB8AC3E}">
        <p14:creationId xmlns:p14="http://schemas.microsoft.com/office/powerpoint/2010/main" val="1087405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0A9D25-0CDB-6BCE-F986-D6764E1D0BB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A91FA6A-6D5D-F70E-5295-51EA4A41AA8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249C54-BEBA-AFBF-E5C6-C93B9586A492}"/>
              </a:ext>
            </a:extLst>
          </p:cNvPr>
          <p:cNvSpPr>
            <a:spLocks noGrp="1"/>
          </p:cNvSpPr>
          <p:nvPr>
            <p:ph type="dt" sz="half" idx="10"/>
          </p:nvPr>
        </p:nvSpPr>
        <p:spPr/>
        <p:txBody>
          <a:bodyPr/>
          <a:lstStyle/>
          <a:p>
            <a:fld id="{6E48BB26-7E19-B04A-9045-56916F105958}" type="datetimeFigureOut">
              <a:rPr lang="en-US" smtClean="0"/>
              <a:t>4/16/2024</a:t>
            </a:fld>
            <a:endParaRPr lang="en-US"/>
          </a:p>
        </p:txBody>
      </p:sp>
      <p:sp>
        <p:nvSpPr>
          <p:cNvPr id="5" name="Footer Placeholder 4">
            <a:extLst>
              <a:ext uri="{FF2B5EF4-FFF2-40B4-BE49-F238E27FC236}">
                <a16:creationId xmlns:a16="http://schemas.microsoft.com/office/drawing/2014/main" id="{C7386C9D-7439-FAF1-4E69-C4A32F71E6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FF691E-CDCA-81BF-0F43-4FC832F9D0AB}"/>
              </a:ext>
            </a:extLst>
          </p:cNvPr>
          <p:cNvSpPr>
            <a:spLocks noGrp="1"/>
          </p:cNvSpPr>
          <p:nvPr>
            <p:ph type="sldNum" sz="quarter" idx="12"/>
          </p:nvPr>
        </p:nvSpPr>
        <p:spPr/>
        <p:txBody>
          <a:bodyPr/>
          <a:lstStyle/>
          <a:p>
            <a:fld id="{1CFA4E61-4027-0C45-91A9-E7CBD91B25EB}" type="slidenum">
              <a:rPr lang="en-US" smtClean="0"/>
              <a:t>‹#›</a:t>
            </a:fld>
            <a:endParaRPr lang="en-US"/>
          </a:p>
        </p:txBody>
      </p:sp>
    </p:spTree>
    <p:extLst>
      <p:ext uri="{BB962C8B-B14F-4D97-AF65-F5344CB8AC3E}">
        <p14:creationId xmlns:p14="http://schemas.microsoft.com/office/powerpoint/2010/main" val="3664031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alpha val="30809"/>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9BBD32-7517-62B5-1160-AE3D9BC1D2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963D378-5ED9-04C2-D0B8-AD3EDAFE2F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B8F3D3-DD72-FF82-7FCC-48DE0A8677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48BB26-7E19-B04A-9045-56916F105958}" type="datetimeFigureOut">
              <a:rPr lang="en-US" smtClean="0"/>
              <a:t>4/16/2024</a:t>
            </a:fld>
            <a:endParaRPr lang="en-US"/>
          </a:p>
        </p:txBody>
      </p:sp>
      <p:sp>
        <p:nvSpPr>
          <p:cNvPr id="5" name="Footer Placeholder 4">
            <a:extLst>
              <a:ext uri="{FF2B5EF4-FFF2-40B4-BE49-F238E27FC236}">
                <a16:creationId xmlns:a16="http://schemas.microsoft.com/office/drawing/2014/main" id="{F86F6F55-ADB1-64FD-417E-AF70048397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53569BE-9C66-1DDF-CB34-CF738F7634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FA4E61-4027-0C45-91A9-E7CBD91B25EB}" type="slidenum">
              <a:rPr lang="en-US" smtClean="0"/>
              <a:t>‹#›</a:t>
            </a:fld>
            <a:endParaRPr lang="en-US"/>
          </a:p>
        </p:txBody>
      </p:sp>
    </p:spTree>
    <p:extLst>
      <p:ext uri="{BB962C8B-B14F-4D97-AF65-F5344CB8AC3E}">
        <p14:creationId xmlns:p14="http://schemas.microsoft.com/office/powerpoint/2010/main" val="24064051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B0BEB-4D41-313D-7A0E-EF606E5514D7}"/>
              </a:ext>
            </a:extLst>
          </p:cNvPr>
          <p:cNvSpPr>
            <a:spLocks noGrp="1"/>
          </p:cNvSpPr>
          <p:nvPr>
            <p:ph type="ctrTitle"/>
          </p:nvPr>
        </p:nvSpPr>
        <p:spPr>
          <a:xfrm>
            <a:off x="1524000" y="1820632"/>
            <a:ext cx="9144000" cy="2387600"/>
          </a:xfrm>
        </p:spPr>
        <p:txBody>
          <a:bodyPr/>
          <a:lstStyle/>
          <a:p>
            <a:r>
              <a:rPr lang="en-US" dirty="0"/>
              <a:t>An SDT framed resource to support motivation in PE</a:t>
            </a:r>
          </a:p>
        </p:txBody>
      </p:sp>
    </p:spTree>
    <p:extLst>
      <p:ext uri="{BB962C8B-B14F-4D97-AF65-F5344CB8AC3E}">
        <p14:creationId xmlns:p14="http://schemas.microsoft.com/office/powerpoint/2010/main" val="25515860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2DDA4-49EA-2A85-EAEA-5CCB390565B0}"/>
              </a:ext>
            </a:extLst>
          </p:cNvPr>
          <p:cNvSpPr>
            <a:spLocks noGrp="1"/>
          </p:cNvSpPr>
          <p:nvPr>
            <p:ph type="title"/>
          </p:nvPr>
        </p:nvSpPr>
        <p:spPr/>
        <p:txBody>
          <a:bodyPr>
            <a:normAutofit/>
          </a:bodyPr>
          <a:lstStyle/>
          <a:p>
            <a:pPr algn="ctr"/>
            <a:r>
              <a:rPr lang="en-US" sz="6600" dirty="0"/>
              <a:t>Overview</a:t>
            </a:r>
          </a:p>
        </p:txBody>
      </p:sp>
      <p:sp>
        <p:nvSpPr>
          <p:cNvPr id="3" name="Content Placeholder 2">
            <a:extLst>
              <a:ext uri="{FF2B5EF4-FFF2-40B4-BE49-F238E27FC236}">
                <a16:creationId xmlns:a16="http://schemas.microsoft.com/office/drawing/2014/main" id="{B51C5E0D-BAEB-245C-0114-4056E8863A90}"/>
              </a:ext>
            </a:extLst>
          </p:cNvPr>
          <p:cNvSpPr>
            <a:spLocks noGrp="1"/>
          </p:cNvSpPr>
          <p:nvPr>
            <p:ph idx="1"/>
          </p:nvPr>
        </p:nvSpPr>
        <p:spPr/>
        <p:txBody>
          <a:bodyPr>
            <a:normAutofit lnSpcReduction="10000"/>
          </a:bodyPr>
          <a:lstStyle/>
          <a:p>
            <a:pPr>
              <a:lnSpc>
                <a:spcPct val="150000"/>
              </a:lnSpc>
            </a:pPr>
            <a:r>
              <a:rPr lang="en-US" dirty="0"/>
              <a:t>What is motivation?</a:t>
            </a:r>
          </a:p>
          <a:p>
            <a:pPr>
              <a:lnSpc>
                <a:spcPct val="150000"/>
              </a:lnSpc>
            </a:pPr>
            <a:r>
              <a:rPr lang="en-US" dirty="0"/>
              <a:t>Motivational </a:t>
            </a:r>
            <a:r>
              <a:rPr lang="en-US" dirty="0" smtClean="0"/>
              <a:t>Theories</a:t>
            </a:r>
            <a:endParaRPr lang="en-US" dirty="0"/>
          </a:p>
          <a:p>
            <a:pPr>
              <a:lnSpc>
                <a:spcPct val="150000"/>
              </a:lnSpc>
            </a:pPr>
            <a:r>
              <a:rPr lang="en-US" dirty="0"/>
              <a:t>Why is it important in PE?</a:t>
            </a:r>
          </a:p>
          <a:p>
            <a:pPr>
              <a:lnSpc>
                <a:spcPct val="150000"/>
              </a:lnSpc>
            </a:pPr>
            <a:r>
              <a:rPr lang="en-US" dirty="0"/>
              <a:t>Self Determination Theory</a:t>
            </a:r>
          </a:p>
          <a:p>
            <a:pPr>
              <a:lnSpc>
                <a:spcPct val="150000"/>
              </a:lnSpc>
            </a:pPr>
            <a:r>
              <a:rPr lang="en-US" dirty="0"/>
              <a:t>Educational Resource</a:t>
            </a:r>
          </a:p>
          <a:p>
            <a:pPr>
              <a:lnSpc>
                <a:spcPct val="150000"/>
              </a:lnSpc>
            </a:pPr>
            <a:r>
              <a:rPr lang="en-US" dirty="0"/>
              <a:t>Practical Considerations</a:t>
            </a:r>
          </a:p>
        </p:txBody>
      </p:sp>
    </p:spTree>
    <p:extLst>
      <p:ext uri="{BB962C8B-B14F-4D97-AF65-F5344CB8AC3E}">
        <p14:creationId xmlns:p14="http://schemas.microsoft.com/office/powerpoint/2010/main" val="38435025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8307F-46FE-12ED-B8B5-EE8552310A9F}"/>
              </a:ext>
            </a:extLst>
          </p:cNvPr>
          <p:cNvSpPr>
            <a:spLocks noGrp="1"/>
          </p:cNvSpPr>
          <p:nvPr>
            <p:ph type="title"/>
          </p:nvPr>
        </p:nvSpPr>
        <p:spPr/>
        <p:txBody>
          <a:bodyPr>
            <a:normAutofit/>
          </a:bodyPr>
          <a:lstStyle/>
          <a:p>
            <a:pPr algn="ctr"/>
            <a:r>
              <a:rPr lang="en-US" sz="6000" dirty="0"/>
              <a:t>What is motivation?</a:t>
            </a:r>
          </a:p>
        </p:txBody>
      </p:sp>
      <p:sp>
        <p:nvSpPr>
          <p:cNvPr id="5" name="Content Placeholder 4">
            <a:extLst>
              <a:ext uri="{FF2B5EF4-FFF2-40B4-BE49-F238E27FC236}">
                <a16:creationId xmlns:a16="http://schemas.microsoft.com/office/drawing/2014/main" id="{0E6645F0-DEAA-84AB-9F94-D2361753F83F}"/>
              </a:ext>
            </a:extLst>
          </p:cNvPr>
          <p:cNvSpPr>
            <a:spLocks noGrp="1"/>
          </p:cNvSpPr>
          <p:nvPr>
            <p:ph idx="1"/>
          </p:nvPr>
        </p:nvSpPr>
        <p:spPr/>
        <p:txBody>
          <a:bodyPr/>
          <a:lstStyle/>
          <a:p>
            <a:endParaRPr lang="en-US" dirty="0"/>
          </a:p>
          <a:p>
            <a:pPr marL="0" indent="0">
              <a:buNone/>
            </a:pPr>
            <a:r>
              <a:rPr lang="en-US" sz="4400" dirty="0"/>
              <a:t>“Process that influences the initiation, direction, magnitude, perseverance, continuation, and quality of goal-directed </a:t>
            </a:r>
            <a:r>
              <a:rPr lang="en-US" sz="4400" dirty="0" err="1"/>
              <a:t>behaviour</a:t>
            </a:r>
            <a:r>
              <a:rPr lang="en-US" sz="4400" dirty="0"/>
              <a:t>” (</a:t>
            </a:r>
            <a:r>
              <a:rPr lang="en-US" sz="4400" dirty="0" err="1"/>
              <a:t>Maehr</a:t>
            </a:r>
            <a:r>
              <a:rPr lang="en-US" sz="4400" dirty="0"/>
              <a:t> and </a:t>
            </a:r>
            <a:r>
              <a:rPr lang="en-US" sz="4400" dirty="0" err="1"/>
              <a:t>Zusho</a:t>
            </a:r>
            <a:r>
              <a:rPr lang="en-US" sz="4400" dirty="0"/>
              <a:t>, 2009) </a:t>
            </a:r>
          </a:p>
          <a:p>
            <a:pPr marL="0" indent="0">
              <a:buNone/>
            </a:pPr>
            <a:endParaRPr lang="en-US" dirty="0"/>
          </a:p>
        </p:txBody>
      </p:sp>
    </p:spTree>
    <p:extLst>
      <p:ext uri="{BB962C8B-B14F-4D97-AF65-F5344CB8AC3E}">
        <p14:creationId xmlns:p14="http://schemas.microsoft.com/office/powerpoint/2010/main" val="37190124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97E9B-043A-24FE-F2DE-1E4D313A0769}"/>
              </a:ext>
            </a:extLst>
          </p:cNvPr>
          <p:cNvSpPr>
            <a:spLocks noGrp="1"/>
          </p:cNvSpPr>
          <p:nvPr>
            <p:ph type="title"/>
          </p:nvPr>
        </p:nvSpPr>
        <p:spPr>
          <a:xfrm>
            <a:off x="2416479" y="-148442"/>
            <a:ext cx="10515600" cy="1325563"/>
          </a:xfrm>
        </p:spPr>
        <p:txBody>
          <a:bodyPr/>
          <a:lstStyle/>
          <a:p>
            <a:r>
              <a:rPr lang="en-US" dirty="0"/>
              <a:t>Why increase motivation in PE?</a:t>
            </a:r>
          </a:p>
        </p:txBody>
      </p:sp>
      <p:sp>
        <p:nvSpPr>
          <p:cNvPr id="3" name="Content Placeholder 2">
            <a:extLst>
              <a:ext uri="{FF2B5EF4-FFF2-40B4-BE49-F238E27FC236}">
                <a16:creationId xmlns:a16="http://schemas.microsoft.com/office/drawing/2014/main" id="{3AB086D5-1F79-7C16-D7DC-0B447590CF95}"/>
              </a:ext>
            </a:extLst>
          </p:cNvPr>
          <p:cNvSpPr>
            <a:spLocks noGrp="1"/>
          </p:cNvSpPr>
          <p:nvPr>
            <p:ph idx="1"/>
          </p:nvPr>
        </p:nvSpPr>
        <p:spPr>
          <a:xfrm>
            <a:off x="6096000" y="1165627"/>
            <a:ext cx="5974912" cy="4351338"/>
          </a:xfrm>
        </p:spPr>
        <p:txBody>
          <a:bodyPr/>
          <a:lstStyle/>
          <a:p>
            <a:pPr marL="0" indent="0">
              <a:buNone/>
            </a:pPr>
            <a:r>
              <a:rPr lang="en-US" b="1" dirty="0"/>
              <a:t>Not</a:t>
            </a:r>
            <a:r>
              <a:rPr lang="en-US" dirty="0"/>
              <a:t> meeting WHO guidelines </a:t>
            </a:r>
          </a:p>
          <a:p>
            <a:pPr marL="0" indent="0">
              <a:buNone/>
            </a:pPr>
            <a:endParaRPr lang="en-US" dirty="0"/>
          </a:p>
          <a:p>
            <a:r>
              <a:rPr lang="en-US" dirty="0"/>
              <a:t>81% of adolescents (11-17 year </a:t>
            </a:r>
            <a:r>
              <a:rPr lang="en-US" dirty="0" err="1"/>
              <a:t>olds</a:t>
            </a:r>
            <a:r>
              <a:rPr lang="en-US" dirty="0"/>
              <a:t>)</a:t>
            </a:r>
          </a:p>
          <a:p>
            <a:r>
              <a:rPr lang="en-US" dirty="0"/>
              <a:t>27.5% of adults</a:t>
            </a:r>
          </a:p>
        </p:txBody>
      </p:sp>
      <p:sp>
        <p:nvSpPr>
          <p:cNvPr id="4" name="Content Placeholder 2">
            <a:extLst>
              <a:ext uri="{FF2B5EF4-FFF2-40B4-BE49-F238E27FC236}">
                <a16:creationId xmlns:a16="http://schemas.microsoft.com/office/drawing/2014/main" id="{44DB78BF-23C2-DACF-99C3-8EC14B4A385A}"/>
              </a:ext>
            </a:extLst>
          </p:cNvPr>
          <p:cNvSpPr txBox="1">
            <a:spLocks/>
          </p:cNvSpPr>
          <p:nvPr/>
        </p:nvSpPr>
        <p:spPr>
          <a:xfrm>
            <a:off x="305148" y="1338242"/>
            <a:ext cx="5460999" cy="5301685"/>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b="1" dirty="0"/>
              <a:t>Benefits of physical active lifestyle </a:t>
            </a:r>
          </a:p>
          <a:p>
            <a:pPr>
              <a:lnSpc>
                <a:spcPct val="170000"/>
              </a:lnSpc>
            </a:pPr>
            <a:r>
              <a:rPr lang="en-GB" dirty="0"/>
              <a:t>prevent and help manage coronary heart disease, hypertension, and type-2 diabetes;</a:t>
            </a:r>
          </a:p>
          <a:p>
            <a:pPr>
              <a:lnSpc>
                <a:spcPct val="170000"/>
              </a:lnSpc>
            </a:pPr>
            <a:r>
              <a:rPr lang="en-GB" sz="2800" dirty="0"/>
              <a:t>reduce the risk of developing several cancers     (including breast and colon cancer); </a:t>
            </a:r>
            <a:endParaRPr lang="en-GB" dirty="0"/>
          </a:p>
          <a:p>
            <a:pPr>
              <a:lnSpc>
                <a:spcPct val="170000"/>
              </a:lnSpc>
            </a:pPr>
            <a:r>
              <a:rPr lang="en-GB" dirty="0"/>
              <a:t>reduce the symptoms of depression and anxiety; </a:t>
            </a:r>
          </a:p>
          <a:p>
            <a:pPr>
              <a:lnSpc>
                <a:spcPct val="170000"/>
              </a:lnSpc>
            </a:pPr>
            <a:r>
              <a:rPr lang="en-GB" dirty="0"/>
              <a:t>enhance brain health, including cognitive function and academic performance; </a:t>
            </a:r>
          </a:p>
          <a:p>
            <a:pPr>
              <a:lnSpc>
                <a:spcPct val="170000"/>
              </a:lnSpc>
            </a:pPr>
            <a:r>
              <a:rPr lang="en-GB" dirty="0"/>
              <a:t>strengthen muscles and bones; </a:t>
            </a:r>
          </a:p>
          <a:p>
            <a:pPr>
              <a:lnSpc>
                <a:spcPct val="170000"/>
              </a:lnSpc>
            </a:pPr>
            <a:r>
              <a:rPr lang="en-GB" dirty="0"/>
              <a:t>help prevent falls among older adults.</a:t>
            </a:r>
            <a:endParaRPr lang="en-US" dirty="0"/>
          </a:p>
        </p:txBody>
      </p:sp>
      <p:pic>
        <p:nvPicPr>
          <p:cNvPr id="6" name="Picture 5" descr="A diagram of a child's health&#10;&#10;Description automatically generated with medium confidence">
            <a:extLst>
              <a:ext uri="{FF2B5EF4-FFF2-40B4-BE49-F238E27FC236}">
                <a16:creationId xmlns:a16="http://schemas.microsoft.com/office/drawing/2014/main" id="{0896BD9A-1D0A-C70D-762B-C13286CC4271}"/>
              </a:ext>
            </a:extLst>
          </p:cNvPr>
          <p:cNvPicPr>
            <a:picLocks noChangeAspect="1"/>
          </p:cNvPicPr>
          <p:nvPr/>
        </p:nvPicPr>
        <p:blipFill rotWithShape="1">
          <a:blip r:embed="rId2"/>
          <a:srcRect t="3807"/>
          <a:stretch/>
        </p:blipFill>
        <p:spPr>
          <a:xfrm>
            <a:off x="5958017" y="3408775"/>
            <a:ext cx="6112895" cy="3422259"/>
          </a:xfrm>
          <a:prstGeom prst="rect">
            <a:avLst/>
          </a:prstGeom>
        </p:spPr>
      </p:pic>
      <p:sp>
        <p:nvSpPr>
          <p:cNvPr id="7" name="TextBox 6">
            <a:extLst>
              <a:ext uri="{FF2B5EF4-FFF2-40B4-BE49-F238E27FC236}">
                <a16:creationId xmlns:a16="http://schemas.microsoft.com/office/drawing/2014/main" id="{0F19ADCD-BC6C-2938-C274-F6B29C4C66CC}"/>
              </a:ext>
            </a:extLst>
          </p:cNvPr>
          <p:cNvSpPr txBox="1"/>
          <p:nvPr/>
        </p:nvSpPr>
        <p:spPr>
          <a:xfrm>
            <a:off x="10695238" y="2793045"/>
            <a:ext cx="3532340" cy="369332"/>
          </a:xfrm>
          <a:prstGeom prst="rect">
            <a:avLst/>
          </a:prstGeom>
          <a:noFill/>
        </p:spPr>
        <p:txBody>
          <a:bodyPr wrap="square" rtlCol="0">
            <a:spAutoFit/>
          </a:bodyPr>
          <a:lstStyle/>
          <a:p>
            <a:r>
              <a:rPr lang="en-US" dirty="0"/>
              <a:t>WHO (2022)</a:t>
            </a:r>
          </a:p>
        </p:txBody>
      </p:sp>
    </p:spTree>
    <p:extLst>
      <p:ext uri="{BB962C8B-B14F-4D97-AF65-F5344CB8AC3E}">
        <p14:creationId xmlns:p14="http://schemas.microsoft.com/office/powerpoint/2010/main" val="218045708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poster with a child jumping rope&#10;&#10;Description automatically generated with medium confidence">
            <a:extLst>
              <a:ext uri="{FF2B5EF4-FFF2-40B4-BE49-F238E27FC236}">
                <a16:creationId xmlns:a16="http://schemas.microsoft.com/office/drawing/2014/main" id="{7C69FA9C-9C5D-7E2A-2A23-79C0CECEC10A}"/>
              </a:ext>
            </a:extLst>
          </p:cNvPr>
          <p:cNvPicPr>
            <a:picLocks noChangeAspect="1"/>
          </p:cNvPicPr>
          <p:nvPr/>
        </p:nvPicPr>
        <p:blipFill rotWithShape="1">
          <a:blip r:embed="rId2"/>
          <a:srcRect l="179" r="4526"/>
          <a:stretch/>
        </p:blipFill>
        <p:spPr>
          <a:xfrm>
            <a:off x="1066810" y="431"/>
            <a:ext cx="10058380" cy="6857569"/>
          </a:xfrm>
          <a:prstGeom prst="rect">
            <a:avLst/>
          </a:prstGeom>
        </p:spPr>
      </p:pic>
    </p:spTree>
    <p:extLst>
      <p:ext uri="{BB962C8B-B14F-4D97-AF65-F5344CB8AC3E}">
        <p14:creationId xmlns:p14="http://schemas.microsoft.com/office/powerpoint/2010/main" val="39078097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2CCC7-1B6D-E329-D589-69455CE4D33F}"/>
              </a:ext>
            </a:extLst>
          </p:cNvPr>
          <p:cNvSpPr>
            <a:spLocks noGrp="1"/>
          </p:cNvSpPr>
          <p:nvPr>
            <p:ph type="title"/>
          </p:nvPr>
        </p:nvSpPr>
        <p:spPr>
          <a:xfrm>
            <a:off x="3255723" y="18255"/>
            <a:ext cx="10515600" cy="1325563"/>
          </a:xfrm>
        </p:spPr>
        <p:txBody>
          <a:bodyPr/>
          <a:lstStyle/>
          <a:p>
            <a:r>
              <a:rPr lang="en-US" dirty="0"/>
              <a:t>What can school PE do?</a:t>
            </a:r>
          </a:p>
        </p:txBody>
      </p:sp>
      <p:sp>
        <p:nvSpPr>
          <p:cNvPr id="3" name="Content Placeholder 2">
            <a:extLst>
              <a:ext uri="{FF2B5EF4-FFF2-40B4-BE49-F238E27FC236}">
                <a16:creationId xmlns:a16="http://schemas.microsoft.com/office/drawing/2014/main" id="{87DBA031-0EED-FC61-3E5A-0B475EFBBAB1}"/>
              </a:ext>
            </a:extLst>
          </p:cNvPr>
          <p:cNvSpPr>
            <a:spLocks noGrp="1"/>
          </p:cNvSpPr>
          <p:nvPr>
            <p:ph idx="1"/>
          </p:nvPr>
        </p:nvSpPr>
        <p:spPr>
          <a:xfrm>
            <a:off x="413359" y="1127342"/>
            <a:ext cx="11778641" cy="5361140"/>
          </a:xfrm>
        </p:spPr>
        <p:txBody>
          <a:bodyPr>
            <a:noAutofit/>
          </a:bodyPr>
          <a:lstStyle/>
          <a:p>
            <a:pPr>
              <a:lnSpc>
                <a:spcPct val="150000"/>
              </a:lnSpc>
            </a:pPr>
            <a:r>
              <a:rPr lang="en-GB" sz="2400" dirty="0">
                <a:ea typeface="Times New Roman" panose="02020603050405020304" pitchFamily="18" charset="0"/>
              </a:rPr>
              <a:t>P</a:t>
            </a:r>
            <a:r>
              <a:rPr lang="en-GB" sz="2400" dirty="0">
                <a:effectLst/>
                <a:ea typeface="Times New Roman" panose="02020603050405020304" pitchFamily="18" charset="0"/>
              </a:rPr>
              <a:t>rovide opportunities to be active during the school day and develop physical competence</a:t>
            </a:r>
          </a:p>
          <a:p>
            <a:pPr>
              <a:lnSpc>
                <a:spcPct val="150000"/>
              </a:lnSpc>
            </a:pPr>
            <a:r>
              <a:rPr lang="en-GB" sz="2400" dirty="0">
                <a:ea typeface="Times New Roman" panose="02020603050405020304" pitchFamily="18" charset="0"/>
              </a:rPr>
              <a:t>I</a:t>
            </a:r>
            <a:r>
              <a:rPr lang="en-GB" sz="2400" dirty="0">
                <a:effectLst/>
                <a:ea typeface="Times New Roman" panose="02020603050405020304" pitchFamily="18" charset="0"/>
              </a:rPr>
              <a:t>t can also provide opportunities to develop the knowledge, skills, and motivation to be physically active outside of school and throughout life </a:t>
            </a:r>
            <a:r>
              <a:rPr lang="en-GB" sz="2000" dirty="0">
                <a:effectLst/>
                <a:ea typeface="Times New Roman" panose="02020603050405020304" pitchFamily="18" charset="0"/>
              </a:rPr>
              <a:t>(Bailey and </a:t>
            </a:r>
            <a:r>
              <a:rPr lang="en-GB" sz="2000" dirty="0" err="1">
                <a:effectLst/>
                <a:ea typeface="Times New Roman" panose="02020603050405020304" pitchFamily="18" charset="0"/>
              </a:rPr>
              <a:t>Dismore</a:t>
            </a:r>
            <a:r>
              <a:rPr lang="en-GB" sz="2000" dirty="0">
                <a:effectLst/>
                <a:ea typeface="Times New Roman" panose="02020603050405020304" pitchFamily="18" charset="0"/>
              </a:rPr>
              <a:t>, 2006; Fairclough et al., 2002; Cohen et al., 2015; Gu and Solomon, 2016; </a:t>
            </a:r>
            <a:r>
              <a:rPr lang="en-GB" sz="2000" dirty="0" err="1">
                <a:effectLst/>
                <a:ea typeface="Times New Roman" panose="02020603050405020304" pitchFamily="18" charset="0"/>
              </a:rPr>
              <a:t>Jaakkola</a:t>
            </a:r>
            <a:r>
              <a:rPr lang="en-GB" sz="2000" dirty="0">
                <a:effectLst/>
                <a:ea typeface="Times New Roman" panose="02020603050405020304" pitchFamily="18" charset="0"/>
              </a:rPr>
              <a:t> et al., 2013; Lonsdale et al., 2017; Shen, 2014).  </a:t>
            </a:r>
          </a:p>
          <a:p>
            <a:pPr>
              <a:lnSpc>
                <a:spcPct val="150000"/>
              </a:lnSpc>
            </a:pPr>
            <a:r>
              <a:rPr lang="en-GB" sz="2400" dirty="0">
                <a:effectLst/>
                <a:ea typeface="Times New Roman" panose="02020603050405020304" pitchFamily="18" charset="0"/>
              </a:rPr>
              <a:t>Positive PE experiences are important motivators for future engagement and contribute to positive attitudes towards physical activity in adulthood </a:t>
            </a:r>
            <a:r>
              <a:rPr lang="en-GB" sz="2000" dirty="0"/>
              <a:t>(</a:t>
            </a:r>
            <a:r>
              <a:rPr lang="en-GB" sz="2000" dirty="0" err="1"/>
              <a:t>Ladwig</a:t>
            </a:r>
            <a:r>
              <a:rPr lang="en-GB" sz="2000" dirty="0"/>
              <a:t> et al., 2018; Rhodes and Kates, 2015). </a:t>
            </a:r>
          </a:p>
          <a:p>
            <a:pPr>
              <a:lnSpc>
                <a:spcPct val="150000"/>
              </a:lnSpc>
            </a:pPr>
            <a:r>
              <a:rPr lang="en-GB" sz="2400" dirty="0">
                <a:effectLst/>
                <a:ea typeface="Times New Roman" panose="02020603050405020304" pitchFamily="18" charset="0"/>
              </a:rPr>
              <a:t>Unfortunately, many children have negative experiences in physical education </a:t>
            </a:r>
            <a:r>
              <a:rPr lang="en-GB" sz="2000" dirty="0"/>
              <a:t>(Moreno-Murcia et al., 2009; Taylor and Ntoumanis, 2007), </a:t>
            </a:r>
            <a:r>
              <a:rPr lang="en-GB" sz="2400" dirty="0">
                <a:effectLst/>
                <a:ea typeface="Times New Roman" panose="02020603050405020304" pitchFamily="18" charset="0"/>
              </a:rPr>
              <a:t>resulting in low motivation and self-concept.</a:t>
            </a:r>
          </a:p>
          <a:p>
            <a:endParaRPr lang="en-US" dirty="0"/>
          </a:p>
        </p:txBody>
      </p:sp>
    </p:spTree>
    <p:extLst>
      <p:ext uri="{BB962C8B-B14F-4D97-AF65-F5344CB8AC3E}">
        <p14:creationId xmlns:p14="http://schemas.microsoft.com/office/powerpoint/2010/main" val="1302097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F5C035-7319-07BF-4D5D-47143222496C}"/>
              </a:ext>
            </a:extLst>
          </p:cNvPr>
          <p:cNvSpPr>
            <a:spLocks noGrp="1"/>
          </p:cNvSpPr>
          <p:nvPr>
            <p:ph idx="1"/>
          </p:nvPr>
        </p:nvSpPr>
        <p:spPr>
          <a:xfrm>
            <a:off x="318654" y="5935286"/>
            <a:ext cx="11554691" cy="778245"/>
          </a:xfrm>
        </p:spPr>
        <p:txBody>
          <a:bodyPr/>
          <a:lstStyle/>
          <a:p>
            <a:pPr marL="0" indent="0" algn="ctr">
              <a:buNone/>
            </a:pPr>
            <a:r>
              <a:rPr lang="en-GB" sz="1800" dirty="0">
                <a:solidFill>
                  <a:srgbClr val="000000"/>
                </a:solidFill>
                <a:effectLst/>
                <a:ea typeface="Calibri" panose="020F0502020204030204" pitchFamily="34" charset="0"/>
              </a:rPr>
              <a:t>“the motivation, confidence, physical competence, and knowledge and understanding to value and engage in physical activity for life” (IPLA, 2017).</a:t>
            </a:r>
            <a:r>
              <a:rPr lang="en-GB" dirty="0">
                <a:effectLst/>
              </a:rPr>
              <a:t> </a:t>
            </a:r>
            <a:endParaRPr lang="en-US" dirty="0"/>
          </a:p>
        </p:txBody>
      </p:sp>
      <p:graphicFrame>
        <p:nvGraphicFramePr>
          <p:cNvPr id="10" name="Diagram 9">
            <a:extLst>
              <a:ext uri="{FF2B5EF4-FFF2-40B4-BE49-F238E27FC236}">
                <a16:creationId xmlns:a16="http://schemas.microsoft.com/office/drawing/2014/main" id="{BF9875EE-171D-7D6A-6865-5B7EB2CB0BBB}"/>
              </a:ext>
            </a:extLst>
          </p:cNvPr>
          <p:cNvGraphicFramePr/>
          <p:nvPr>
            <p:extLst>
              <p:ext uri="{D42A27DB-BD31-4B8C-83A1-F6EECF244321}">
                <p14:modId xmlns:p14="http://schemas.microsoft.com/office/powerpoint/2010/main" val="2369391152"/>
              </p:ext>
            </p:extLst>
          </p:nvPr>
        </p:nvGraphicFramePr>
        <p:xfrm>
          <a:off x="648393" y="0"/>
          <a:ext cx="11072552" cy="5918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51178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2F05E-5005-3BA1-ED31-A86C3991AB64}"/>
              </a:ext>
            </a:extLst>
          </p:cNvPr>
          <p:cNvSpPr>
            <a:spLocks noGrp="1"/>
          </p:cNvSpPr>
          <p:nvPr>
            <p:ph type="title"/>
          </p:nvPr>
        </p:nvSpPr>
        <p:spPr>
          <a:xfrm>
            <a:off x="403964" y="0"/>
            <a:ext cx="10515600" cy="1325563"/>
          </a:xfrm>
        </p:spPr>
        <p:txBody>
          <a:bodyPr/>
          <a:lstStyle/>
          <a:p>
            <a:pPr algn="ctr"/>
            <a:r>
              <a:rPr lang="en-US" b="1" dirty="0"/>
              <a:t>Motivational Theories</a:t>
            </a:r>
          </a:p>
        </p:txBody>
      </p:sp>
      <p:sp>
        <p:nvSpPr>
          <p:cNvPr id="3" name="Content Placeholder 2">
            <a:extLst>
              <a:ext uri="{FF2B5EF4-FFF2-40B4-BE49-F238E27FC236}">
                <a16:creationId xmlns:a16="http://schemas.microsoft.com/office/drawing/2014/main" id="{7B84F839-3C26-2EA2-DA11-AD17FCDA2F3E}"/>
              </a:ext>
            </a:extLst>
          </p:cNvPr>
          <p:cNvSpPr>
            <a:spLocks noGrp="1"/>
          </p:cNvSpPr>
          <p:nvPr>
            <p:ph idx="1"/>
          </p:nvPr>
        </p:nvSpPr>
        <p:spPr>
          <a:xfrm>
            <a:off x="201982" y="1325563"/>
            <a:ext cx="11788036" cy="4964700"/>
          </a:xfrm>
        </p:spPr>
        <p:txBody>
          <a:bodyPr>
            <a:normAutofit/>
          </a:bodyPr>
          <a:lstStyle/>
          <a:p>
            <a:pPr>
              <a:lnSpc>
                <a:spcPct val="200000"/>
              </a:lnSpc>
            </a:pPr>
            <a:r>
              <a:rPr lang="en-GB" sz="3600" dirty="0">
                <a:effectLst/>
                <a:ea typeface="Times New Roman" panose="02020603050405020304" pitchFamily="18" charset="0"/>
              </a:rPr>
              <a:t>Theory of Planned Behaviour (</a:t>
            </a:r>
            <a:r>
              <a:rPr lang="en-GB" sz="3600" dirty="0" err="1">
                <a:effectLst/>
                <a:ea typeface="Times New Roman" panose="02020603050405020304" pitchFamily="18" charset="0"/>
              </a:rPr>
              <a:t>Azjen</a:t>
            </a:r>
            <a:r>
              <a:rPr lang="en-GB" sz="3600" dirty="0">
                <a:effectLst/>
                <a:ea typeface="Times New Roman" panose="02020603050405020304" pitchFamily="18" charset="0"/>
              </a:rPr>
              <a:t>, 1985;1991) </a:t>
            </a:r>
          </a:p>
          <a:p>
            <a:pPr>
              <a:lnSpc>
                <a:spcPct val="200000"/>
              </a:lnSpc>
            </a:pPr>
            <a:r>
              <a:rPr lang="en-GB" sz="3600" dirty="0">
                <a:effectLst/>
                <a:ea typeface="Times New Roman" panose="02020603050405020304" pitchFamily="18" charset="0"/>
              </a:rPr>
              <a:t>Self-efficacy Theory (Bandura, 1997)</a:t>
            </a:r>
          </a:p>
          <a:p>
            <a:pPr>
              <a:lnSpc>
                <a:spcPct val="200000"/>
              </a:lnSpc>
            </a:pPr>
            <a:r>
              <a:rPr lang="en-GB" sz="3600" dirty="0">
                <a:effectLst/>
                <a:ea typeface="Times New Roman" panose="02020603050405020304" pitchFamily="18" charset="0"/>
              </a:rPr>
              <a:t>Achievement Goal Theory (Nicholls, 1989; Elliot, 1999)</a:t>
            </a:r>
          </a:p>
          <a:p>
            <a:pPr>
              <a:lnSpc>
                <a:spcPct val="200000"/>
              </a:lnSpc>
            </a:pPr>
            <a:r>
              <a:rPr lang="en-GB" sz="3600" dirty="0">
                <a:effectLst/>
                <a:ea typeface="Times New Roman" panose="02020603050405020304" pitchFamily="18" charset="0"/>
              </a:rPr>
              <a:t>Self Determination Theory (Ryan and Deci, 2017)</a:t>
            </a:r>
            <a:endParaRPr lang="en-GB" sz="2400" dirty="0">
              <a:effectLst/>
              <a:ea typeface="Times New Roman" panose="02020603050405020304" pitchFamily="18" charset="0"/>
            </a:endParaRPr>
          </a:p>
        </p:txBody>
      </p:sp>
    </p:spTree>
    <p:extLst>
      <p:ext uri="{BB962C8B-B14F-4D97-AF65-F5344CB8AC3E}">
        <p14:creationId xmlns:p14="http://schemas.microsoft.com/office/powerpoint/2010/main" val="40734202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C0BA5-141B-F7C5-4C6F-28CB1CEEE6E4}"/>
              </a:ext>
            </a:extLst>
          </p:cNvPr>
          <p:cNvSpPr>
            <a:spLocks noGrp="1"/>
          </p:cNvSpPr>
          <p:nvPr>
            <p:ph type="title"/>
          </p:nvPr>
        </p:nvSpPr>
        <p:spPr>
          <a:xfrm>
            <a:off x="838200" y="0"/>
            <a:ext cx="10515600" cy="1325563"/>
          </a:xfrm>
        </p:spPr>
        <p:txBody>
          <a:bodyPr/>
          <a:lstStyle/>
          <a:p>
            <a:pPr algn="ctr"/>
            <a:r>
              <a:rPr lang="en-US" dirty="0"/>
              <a:t>Common Concepts in Modern Theories</a:t>
            </a:r>
          </a:p>
        </p:txBody>
      </p:sp>
      <p:graphicFrame>
        <p:nvGraphicFramePr>
          <p:cNvPr id="6" name="Diagram 5">
            <a:extLst>
              <a:ext uri="{FF2B5EF4-FFF2-40B4-BE49-F238E27FC236}">
                <a16:creationId xmlns:a16="http://schemas.microsoft.com/office/drawing/2014/main" id="{57CBCDD5-61AD-9474-EE5E-E7582385EBF6}"/>
              </a:ext>
            </a:extLst>
          </p:cNvPr>
          <p:cNvGraphicFramePr/>
          <p:nvPr>
            <p:extLst>
              <p:ext uri="{D42A27DB-BD31-4B8C-83A1-F6EECF244321}">
                <p14:modId xmlns:p14="http://schemas.microsoft.com/office/powerpoint/2010/main" val="2836257766"/>
              </p:ext>
            </p:extLst>
          </p:nvPr>
        </p:nvGraphicFramePr>
        <p:xfrm>
          <a:off x="127000" y="982133"/>
          <a:ext cx="1193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98AFD0D-6439-BD51-1C79-37036CA19A87}"/>
              </a:ext>
            </a:extLst>
          </p:cNvPr>
          <p:cNvSpPr txBox="1"/>
          <p:nvPr/>
        </p:nvSpPr>
        <p:spPr>
          <a:xfrm>
            <a:off x="8703734" y="6216134"/>
            <a:ext cx="6096000" cy="369332"/>
          </a:xfrm>
          <a:prstGeom prst="rect">
            <a:avLst/>
          </a:prstGeom>
          <a:noFill/>
        </p:spPr>
        <p:txBody>
          <a:bodyPr wrap="square">
            <a:spAutoFit/>
          </a:bodyPr>
          <a:lstStyle/>
          <a:p>
            <a:r>
              <a:rPr lang="en-GB" sz="1800" kern="0" dirty="0">
                <a:effectLst/>
                <a:ea typeface="Times New Roman" panose="02020603050405020304" pitchFamily="18" charset="0"/>
                <a:cs typeface="Times New Roman" panose="02020603050405020304" pitchFamily="18" charset="0"/>
              </a:rPr>
              <a:t>Cook and </a:t>
            </a:r>
            <a:r>
              <a:rPr lang="en-GB" sz="1800" kern="0" dirty="0" err="1">
                <a:effectLst/>
                <a:ea typeface="Times New Roman" panose="02020603050405020304" pitchFamily="18" charset="0"/>
                <a:cs typeface="Times New Roman" panose="02020603050405020304" pitchFamily="18" charset="0"/>
              </a:rPr>
              <a:t>Artino</a:t>
            </a:r>
            <a:r>
              <a:rPr lang="en-GB" sz="1800" kern="0" dirty="0">
                <a:effectLst/>
                <a:ea typeface="Times New Roman" panose="02020603050405020304" pitchFamily="18" charset="0"/>
                <a:cs typeface="Times New Roman" panose="02020603050405020304" pitchFamily="18" charset="0"/>
              </a:rPr>
              <a:t> Jr (2014)</a:t>
            </a:r>
            <a:r>
              <a:rPr lang="en-GB" dirty="0">
                <a:effectLst/>
              </a:rPr>
              <a:t> </a:t>
            </a:r>
            <a:endParaRPr lang="en-US" dirty="0"/>
          </a:p>
        </p:txBody>
      </p:sp>
    </p:spTree>
    <p:extLst>
      <p:ext uri="{BB962C8B-B14F-4D97-AF65-F5344CB8AC3E}">
        <p14:creationId xmlns:p14="http://schemas.microsoft.com/office/powerpoint/2010/main" val="33498423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2CCE1-C238-1EAB-D94D-3A3FD5D70FD2}"/>
              </a:ext>
            </a:extLst>
          </p:cNvPr>
          <p:cNvSpPr>
            <a:spLocks noGrp="1"/>
          </p:cNvSpPr>
          <p:nvPr>
            <p:ph type="title"/>
          </p:nvPr>
        </p:nvSpPr>
        <p:spPr>
          <a:xfrm>
            <a:off x="840902" y="0"/>
            <a:ext cx="10515600" cy="1325563"/>
          </a:xfrm>
        </p:spPr>
        <p:txBody>
          <a:bodyPr/>
          <a:lstStyle/>
          <a:p>
            <a:pPr algn="ctr"/>
            <a:r>
              <a:rPr lang="en-US" dirty="0"/>
              <a:t>Self Determination Theory</a:t>
            </a:r>
          </a:p>
        </p:txBody>
      </p:sp>
      <p:sp>
        <p:nvSpPr>
          <p:cNvPr id="3" name="Content Placeholder 2">
            <a:extLst>
              <a:ext uri="{FF2B5EF4-FFF2-40B4-BE49-F238E27FC236}">
                <a16:creationId xmlns:a16="http://schemas.microsoft.com/office/drawing/2014/main" id="{660FAE9E-A906-93AE-BADE-88A0A26FEDD4}"/>
              </a:ext>
            </a:extLst>
          </p:cNvPr>
          <p:cNvSpPr>
            <a:spLocks noGrp="1"/>
          </p:cNvSpPr>
          <p:nvPr>
            <p:ph idx="1"/>
          </p:nvPr>
        </p:nvSpPr>
        <p:spPr>
          <a:xfrm>
            <a:off x="332509" y="1097281"/>
            <a:ext cx="11303923" cy="5522396"/>
          </a:xfrm>
        </p:spPr>
        <p:txBody>
          <a:bodyPr>
            <a:normAutofit/>
          </a:bodyPr>
          <a:lstStyle/>
          <a:p>
            <a:r>
              <a:rPr lang="en-GB" dirty="0">
                <a:solidFill>
                  <a:srgbClr val="000000"/>
                </a:solidFill>
                <a:effectLst/>
                <a:ea typeface="Times New Roman" panose="02020603050405020304" pitchFamily="18" charset="0"/>
              </a:rPr>
              <a:t>The theory of self-determination (Deci and Ryan, 1985; Ryan and Deci, 2000, 2017) hypothesises how motivation arises and impacts people's behaviour and well-being.</a:t>
            </a:r>
            <a:endParaRPr lang="en-GB" dirty="0">
              <a:effectLst/>
              <a:ea typeface="Times New Roman" panose="02020603050405020304" pitchFamily="18" charset="0"/>
            </a:endParaRPr>
          </a:p>
          <a:p>
            <a:endParaRPr lang="en-US" dirty="0"/>
          </a:p>
          <a:p>
            <a:r>
              <a:rPr lang="en-US" dirty="0"/>
              <a:t>Assumes a natural humanistic tendency towards self-</a:t>
            </a:r>
            <a:r>
              <a:rPr lang="en-US" dirty="0" err="1"/>
              <a:t>organisation</a:t>
            </a:r>
            <a:r>
              <a:rPr lang="en-US" dirty="0"/>
              <a:t> and growth</a:t>
            </a:r>
          </a:p>
          <a:p>
            <a:endParaRPr lang="en-US" dirty="0"/>
          </a:p>
          <a:p>
            <a:r>
              <a:rPr lang="en-US" dirty="0"/>
              <a:t>Individuals work to grow and to understand who they are through experiences, interactions and connections. </a:t>
            </a:r>
          </a:p>
          <a:p>
            <a:pPr>
              <a:buFontTx/>
              <a:buChar char="-"/>
            </a:pPr>
            <a:endParaRPr lang="en-US" dirty="0"/>
          </a:p>
          <a:p>
            <a:r>
              <a:rPr lang="en-US" dirty="0"/>
              <a:t>SDT postulates that this natural tendency can be supported or thwarted by social contexts that satisfy or frustrate basic psychological needs.</a:t>
            </a:r>
          </a:p>
        </p:txBody>
      </p:sp>
      <p:sp>
        <p:nvSpPr>
          <p:cNvPr id="4" name="TextBox 3">
            <a:extLst>
              <a:ext uri="{FF2B5EF4-FFF2-40B4-BE49-F238E27FC236}">
                <a16:creationId xmlns:a16="http://schemas.microsoft.com/office/drawing/2014/main" id="{33E972E7-9C42-8812-D2F0-876FC62F61C4}"/>
              </a:ext>
            </a:extLst>
          </p:cNvPr>
          <p:cNvSpPr txBox="1"/>
          <p:nvPr/>
        </p:nvSpPr>
        <p:spPr>
          <a:xfrm>
            <a:off x="10107827" y="6311900"/>
            <a:ext cx="1248675" cy="307777"/>
          </a:xfrm>
          <a:prstGeom prst="rect">
            <a:avLst/>
          </a:prstGeom>
          <a:noFill/>
        </p:spPr>
        <p:txBody>
          <a:bodyPr wrap="none" rtlCol="0">
            <a:spAutoFit/>
          </a:bodyPr>
          <a:lstStyle/>
          <a:p>
            <a:r>
              <a:rPr lang="en-GB" sz="1400" dirty="0">
                <a:effectLst/>
                <a:ea typeface="Aptos" panose="020B0004020202020204" pitchFamily="34" charset="0"/>
              </a:rPr>
              <a:t>Legault (2017)</a:t>
            </a:r>
            <a:endParaRPr lang="en-US" sz="1400" dirty="0"/>
          </a:p>
        </p:txBody>
      </p:sp>
    </p:spTree>
    <p:extLst>
      <p:ext uri="{BB962C8B-B14F-4D97-AF65-F5344CB8AC3E}">
        <p14:creationId xmlns:p14="http://schemas.microsoft.com/office/powerpoint/2010/main" val="79242930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3F29798-D584-4792-9B62-3F5F5C36D6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51FB2E-5094-67C6-F07E-1EA2D826991F}"/>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5200" kern="1200">
                <a:solidFill>
                  <a:schemeClr val="tx1"/>
                </a:solidFill>
                <a:latin typeface="+mj-lt"/>
                <a:ea typeface="+mj-ea"/>
                <a:cs typeface="+mj-cs"/>
              </a:rPr>
              <a:t>Continuum of motivation</a:t>
            </a:r>
          </a:p>
        </p:txBody>
      </p:sp>
      <p:pic>
        <p:nvPicPr>
          <p:cNvPr id="11" name="Picture 10" descr="A diagram of a business model&#10;&#10;Description automatically generated with medium confidence">
            <a:extLst>
              <a:ext uri="{FF2B5EF4-FFF2-40B4-BE49-F238E27FC236}">
                <a16:creationId xmlns:a16="http://schemas.microsoft.com/office/drawing/2014/main" id="{42BB595D-9F8A-7C24-EB6A-0F0CA646B28B}"/>
              </a:ext>
            </a:extLst>
          </p:cNvPr>
          <p:cNvPicPr>
            <a:picLocks noChangeAspect="1"/>
          </p:cNvPicPr>
          <p:nvPr/>
        </p:nvPicPr>
        <p:blipFill rotWithShape="1">
          <a:blip r:embed="rId2"/>
          <a:srcRect b="47714"/>
          <a:stretch/>
        </p:blipFill>
        <p:spPr>
          <a:xfrm>
            <a:off x="563548" y="1875493"/>
            <a:ext cx="10790252" cy="3485616"/>
          </a:xfrm>
          <a:prstGeom prst="rect">
            <a:avLst/>
          </a:prstGeom>
        </p:spPr>
      </p:pic>
      <p:sp>
        <p:nvSpPr>
          <p:cNvPr id="8" name="AutoShape 2">
            <a:extLst>
              <a:ext uri="{FF2B5EF4-FFF2-40B4-BE49-F238E27FC236}">
                <a16:creationId xmlns:a16="http://schemas.microsoft.com/office/drawing/2014/main" id="{851BBE00-9A27-AF56-D9F7-D734B968AAC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AutoShape 4">
            <a:extLst>
              <a:ext uri="{FF2B5EF4-FFF2-40B4-BE49-F238E27FC236}">
                <a16:creationId xmlns:a16="http://schemas.microsoft.com/office/drawing/2014/main" id="{A07F9797-D042-C1FA-EEEA-3BCB6A163E5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TextBox 11">
            <a:extLst>
              <a:ext uri="{FF2B5EF4-FFF2-40B4-BE49-F238E27FC236}">
                <a16:creationId xmlns:a16="http://schemas.microsoft.com/office/drawing/2014/main" id="{EC869892-BE9E-D93A-4E15-82A0E4C4BA19}"/>
              </a:ext>
            </a:extLst>
          </p:cNvPr>
          <p:cNvSpPr txBox="1"/>
          <p:nvPr/>
        </p:nvSpPr>
        <p:spPr>
          <a:xfrm>
            <a:off x="8723376" y="829810"/>
            <a:ext cx="6096000" cy="461665"/>
          </a:xfrm>
          <a:prstGeom prst="rect">
            <a:avLst/>
          </a:prstGeom>
          <a:noFill/>
        </p:spPr>
        <p:txBody>
          <a:bodyPr wrap="square">
            <a:spAutoFit/>
          </a:bodyPr>
          <a:lstStyle/>
          <a:p>
            <a:r>
              <a:rPr lang="en-GB" sz="2400" dirty="0">
                <a:solidFill>
                  <a:srgbClr val="000000"/>
                </a:solidFill>
              </a:rPr>
              <a:t>Cook and </a:t>
            </a:r>
            <a:r>
              <a:rPr lang="en-GB" sz="2400" dirty="0" err="1">
                <a:solidFill>
                  <a:srgbClr val="000000"/>
                </a:solidFill>
              </a:rPr>
              <a:t>Artino</a:t>
            </a:r>
            <a:r>
              <a:rPr lang="en-GB" sz="2400" dirty="0">
                <a:solidFill>
                  <a:srgbClr val="000000"/>
                </a:solidFill>
              </a:rPr>
              <a:t> Jr (2014) </a:t>
            </a:r>
            <a:endParaRPr lang="en-US" sz="2400" dirty="0">
              <a:solidFill>
                <a:srgbClr val="000000"/>
              </a:solidFill>
            </a:endParaRPr>
          </a:p>
        </p:txBody>
      </p:sp>
      <p:sp>
        <p:nvSpPr>
          <p:cNvPr id="14" name="TextBox 13">
            <a:extLst>
              <a:ext uri="{FF2B5EF4-FFF2-40B4-BE49-F238E27FC236}">
                <a16:creationId xmlns:a16="http://schemas.microsoft.com/office/drawing/2014/main" id="{B4580B85-77E3-02D7-99F8-CE90F0B840C0}"/>
              </a:ext>
            </a:extLst>
          </p:cNvPr>
          <p:cNvSpPr txBox="1"/>
          <p:nvPr/>
        </p:nvSpPr>
        <p:spPr>
          <a:xfrm>
            <a:off x="9260378" y="276475"/>
            <a:ext cx="7403122" cy="461665"/>
          </a:xfrm>
          <a:prstGeom prst="rect">
            <a:avLst/>
          </a:prstGeom>
          <a:noFill/>
        </p:spPr>
        <p:txBody>
          <a:bodyPr wrap="square">
            <a:spAutoFit/>
          </a:bodyPr>
          <a:lstStyle/>
          <a:p>
            <a:r>
              <a:rPr lang="en-GB" sz="2400" dirty="0">
                <a:solidFill>
                  <a:srgbClr val="000000"/>
                </a:solidFill>
              </a:rPr>
              <a:t>Ryan and Deci (2000) </a:t>
            </a:r>
            <a:endParaRPr lang="en-US" sz="2400" dirty="0">
              <a:solidFill>
                <a:srgbClr val="000000"/>
              </a:solidFill>
            </a:endParaRPr>
          </a:p>
        </p:txBody>
      </p:sp>
      <p:sp>
        <p:nvSpPr>
          <p:cNvPr id="18" name="TextBox 17">
            <a:extLst>
              <a:ext uri="{FF2B5EF4-FFF2-40B4-BE49-F238E27FC236}">
                <a16:creationId xmlns:a16="http://schemas.microsoft.com/office/drawing/2014/main" id="{7087FE52-DAA6-51CF-DE57-624AB0F245E0}"/>
              </a:ext>
            </a:extLst>
          </p:cNvPr>
          <p:cNvSpPr txBox="1"/>
          <p:nvPr/>
        </p:nvSpPr>
        <p:spPr>
          <a:xfrm>
            <a:off x="199506" y="5466494"/>
            <a:ext cx="11621192" cy="1140825"/>
          </a:xfrm>
          <a:prstGeom prst="rect">
            <a:avLst/>
          </a:prstGeom>
          <a:noFill/>
        </p:spPr>
        <p:txBody>
          <a:bodyPr wrap="square">
            <a:spAutoFit/>
          </a:bodyPr>
          <a:lstStyle/>
          <a:p>
            <a:pPr>
              <a:lnSpc>
                <a:spcPct val="150000"/>
              </a:lnSpc>
            </a:pPr>
            <a:r>
              <a:rPr lang="en-GB" sz="2400" dirty="0">
                <a:solidFill>
                  <a:srgbClr val="000000"/>
                </a:solidFill>
                <a:effectLst/>
                <a:ea typeface="Times New Roman" panose="02020603050405020304" pitchFamily="18" charset="0"/>
              </a:rPr>
              <a:t>The more autonomously motivated individuals are, the more</a:t>
            </a:r>
            <a:r>
              <a:rPr lang="en-GB" sz="2400" dirty="0">
                <a:ea typeface="Times New Roman" panose="02020603050405020304" pitchFamily="18" charset="0"/>
              </a:rPr>
              <a:t> </a:t>
            </a:r>
            <a:r>
              <a:rPr lang="en-GB" sz="2400" dirty="0">
                <a:solidFill>
                  <a:srgbClr val="000000"/>
                </a:solidFill>
                <a:effectLst/>
                <a:ea typeface="Times New Roman" panose="02020603050405020304" pitchFamily="18" charset="0"/>
              </a:rPr>
              <a:t>adaptive their </a:t>
            </a:r>
            <a:r>
              <a:rPr lang="en-GB" sz="2400" dirty="0" err="1">
                <a:solidFill>
                  <a:srgbClr val="000000"/>
                </a:solidFill>
                <a:effectLst/>
                <a:ea typeface="Times New Roman" panose="02020603050405020304" pitchFamily="18" charset="0"/>
              </a:rPr>
              <a:t>behavioral</a:t>
            </a:r>
            <a:r>
              <a:rPr lang="en-GB" sz="2400" dirty="0">
                <a:solidFill>
                  <a:srgbClr val="000000"/>
                </a:solidFill>
                <a:effectLst/>
                <a:ea typeface="Times New Roman" panose="02020603050405020304" pitchFamily="18" charset="0"/>
              </a:rPr>
              <a:t> and health outcomes have</a:t>
            </a:r>
            <a:r>
              <a:rPr lang="en-GB" sz="2400" dirty="0">
                <a:ea typeface="Times New Roman" panose="02020603050405020304" pitchFamily="18" charset="0"/>
              </a:rPr>
              <a:t> </a:t>
            </a:r>
            <a:r>
              <a:rPr lang="en-GB" sz="2400" dirty="0">
                <a:solidFill>
                  <a:srgbClr val="000000"/>
                </a:solidFill>
                <a:effectLst/>
                <a:ea typeface="Times New Roman" panose="02020603050405020304" pitchFamily="18" charset="0"/>
              </a:rPr>
              <a:t>shown to be (e.g. Ng et al., 2012; Teixeira, </a:t>
            </a:r>
            <a:r>
              <a:rPr lang="en-GB" sz="2400" dirty="0" err="1">
                <a:solidFill>
                  <a:srgbClr val="000000"/>
                </a:solidFill>
                <a:effectLst/>
                <a:ea typeface="Times New Roman" panose="02020603050405020304" pitchFamily="18" charset="0"/>
              </a:rPr>
              <a:t>Carraça</a:t>
            </a:r>
            <a:r>
              <a:rPr lang="en-GB" sz="2400" dirty="0">
                <a:solidFill>
                  <a:srgbClr val="000000"/>
                </a:solidFill>
                <a:effectLst/>
                <a:ea typeface="Times New Roman" panose="02020603050405020304" pitchFamily="18" charset="0"/>
              </a:rPr>
              <a:t>, et</a:t>
            </a:r>
            <a:r>
              <a:rPr lang="en-GB" sz="2400" dirty="0">
                <a:ea typeface="Times New Roman" panose="02020603050405020304" pitchFamily="18" charset="0"/>
              </a:rPr>
              <a:t> </a:t>
            </a:r>
            <a:r>
              <a:rPr lang="en-GB" sz="2400" kern="0" dirty="0">
                <a:solidFill>
                  <a:srgbClr val="000000"/>
                </a:solidFill>
                <a:effectLst/>
                <a:ea typeface="Times New Roman" panose="02020603050405020304" pitchFamily="18" charset="0"/>
                <a:cs typeface="Times New Roman" panose="02020603050405020304" pitchFamily="18" charset="0"/>
              </a:rPr>
              <a:t>al., 2012).</a:t>
            </a:r>
            <a:r>
              <a:rPr lang="en-GB" sz="2400" dirty="0">
                <a:effectLst/>
              </a:rPr>
              <a:t> </a:t>
            </a:r>
            <a:endParaRPr lang="en-US" sz="2400" dirty="0"/>
          </a:p>
        </p:txBody>
      </p:sp>
    </p:spTree>
    <p:extLst>
      <p:ext uri="{BB962C8B-B14F-4D97-AF65-F5344CB8AC3E}">
        <p14:creationId xmlns:p14="http://schemas.microsoft.com/office/powerpoint/2010/main" val="40358100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1FB2E-5094-67C6-F07E-1EA2D826991F}"/>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5200" kern="1200">
                <a:solidFill>
                  <a:schemeClr val="tx1"/>
                </a:solidFill>
                <a:latin typeface="+mj-lt"/>
                <a:ea typeface="+mj-ea"/>
                <a:cs typeface="+mj-cs"/>
              </a:rPr>
              <a:t>Continuum of motivation</a:t>
            </a:r>
          </a:p>
        </p:txBody>
      </p:sp>
      <p:pic>
        <p:nvPicPr>
          <p:cNvPr id="11" name="Picture 10" descr="A diagram of a business model&#10;&#10;Description automatically generated with medium confidence">
            <a:extLst>
              <a:ext uri="{FF2B5EF4-FFF2-40B4-BE49-F238E27FC236}">
                <a16:creationId xmlns:a16="http://schemas.microsoft.com/office/drawing/2014/main" id="{42BB595D-9F8A-7C24-EB6A-0F0CA646B28B}"/>
              </a:ext>
            </a:extLst>
          </p:cNvPr>
          <p:cNvPicPr>
            <a:picLocks noChangeAspect="1"/>
          </p:cNvPicPr>
          <p:nvPr/>
        </p:nvPicPr>
        <p:blipFill>
          <a:blip r:embed="rId2"/>
          <a:stretch>
            <a:fillRect/>
          </a:stretch>
        </p:blipFill>
        <p:spPr>
          <a:xfrm>
            <a:off x="217559" y="95784"/>
            <a:ext cx="10790252" cy="6666432"/>
          </a:xfrm>
          <a:prstGeom prst="rect">
            <a:avLst/>
          </a:prstGeom>
        </p:spPr>
      </p:pic>
      <p:sp>
        <p:nvSpPr>
          <p:cNvPr id="8" name="AutoShape 2">
            <a:extLst>
              <a:ext uri="{FF2B5EF4-FFF2-40B4-BE49-F238E27FC236}">
                <a16:creationId xmlns:a16="http://schemas.microsoft.com/office/drawing/2014/main" id="{851BBE00-9A27-AF56-D9F7-D734B968AAC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AutoShape 4">
            <a:extLst>
              <a:ext uri="{FF2B5EF4-FFF2-40B4-BE49-F238E27FC236}">
                <a16:creationId xmlns:a16="http://schemas.microsoft.com/office/drawing/2014/main" id="{A07F9797-D042-C1FA-EEEA-3BCB6A163E5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D1369FF8-D852-AEF2-64EF-4EB9F91C2F5E}"/>
              </a:ext>
            </a:extLst>
          </p:cNvPr>
          <p:cNvSpPr txBox="1"/>
          <p:nvPr/>
        </p:nvSpPr>
        <p:spPr>
          <a:xfrm>
            <a:off x="9502346" y="6303863"/>
            <a:ext cx="3356919" cy="369332"/>
          </a:xfrm>
          <a:prstGeom prst="rect">
            <a:avLst/>
          </a:prstGeom>
          <a:noFill/>
        </p:spPr>
        <p:txBody>
          <a:bodyPr wrap="square">
            <a:spAutoFit/>
          </a:bodyPr>
          <a:lstStyle/>
          <a:p>
            <a:r>
              <a:rPr lang="en-GB" sz="1800" kern="0" dirty="0">
                <a:effectLst/>
                <a:ea typeface="Times New Roman" panose="02020603050405020304" pitchFamily="18" charset="0"/>
                <a:cs typeface="Times New Roman" panose="02020603050405020304" pitchFamily="18" charset="0"/>
              </a:rPr>
              <a:t>Cook and </a:t>
            </a:r>
            <a:r>
              <a:rPr lang="en-GB" sz="1800" kern="0" dirty="0" err="1">
                <a:effectLst/>
                <a:ea typeface="Times New Roman" panose="02020603050405020304" pitchFamily="18" charset="0"/>
                <a:cs typeface="Times New Roman" panose="02020603050405020304" pitchFamily="18" charset="0"/>
              </a:rPr>
              <a:t>Artino</a:t>
            </a:r>
            <a:r>
              <a:rPr lang="en-GB" sz="1800" kern="0" dirty="0">
                <a:effectLst/>
                <a:ea typeface="Times New Roman" panose="02020603050405020304" pitchFamily="18" charset="0"/>
                <a:cs typeface="Times New Roman" panose="02020603050405020304" pitchFamily="18" charset="0"/>
              </a:rPr>
              <a:t> Jr (2014)</a:t>
            </a:r>
            <a:r>
              <a:rPr lang="en-GB" dirty="0">
                <a:effectLst/>
              </a:rPr>
              <a:t> </a:t>
            </a:r>
            <a:endParaRPr lang="en-US" dirty="0"/>
          </a:p>
        </p:txBody>
      </p:sp>
    </p:spTree>
    <p:extLst>
      <p:ext uri="{BB962C8B-B14F-4D97-AF65-F5344CB8AC3E}">
        <p14:creationId xmlns:p14="http://schemas.microsoft.com/office/powerpoint/2010/main" val="26264815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995F1-F44C-DA49-9B93-FCC64D4C8098}"/>
              </a:ext>
            </a:extLst>
          </p:cNvPr>
          <p:cNvSpPr>
            <a:spLocks noGrp="1"/>
          </p:cNvSpPr>
          <p:nvPr>
            <p:ph type="title"/>
          </p:nvPr>
        </p:nvSpPr>
        <p:spPr/>
        <p:txBody>
          <a:bodyPr>
            <a:normAutofit/>
          </a:bodyPr>
          <a:lstStyle/>
          <a:p>
            <a:pPr algn="ctr"/>
            <a:r>
              <a:rPr lang="en-US" sz="6600" dirty="0"/>
              <a:t>Intervention</a:t>
            </a:r>
          </a:p>
        </p:txBody>
      </p:sp>
      <p:sp>
        <p:nvSpPr>
          <p:cNvPr id="4" name="Content Placeholder 2">
            <a:extLst>
              <a:ext uri="{FF2B5EF4-FFF2-40B4-BE49-F238E27FC236}">
                <a16:creationId xmlns:a16="http://schemas.microsoft.com/office/drawing/2014/main" id="{1EED69E5-EBF1-F590-A5BC-46E0965A8B04}"/>
              </a:ext>
            </a:extLst>
          </p:cNvPr>
          <p:cNvSpPr>
            <a:spLocks noGrp="1"/>
          </p:cNvSpPr>
          <p:nvPr>
            <p:ph idx="1"/>
          </p:nvPr>
        </p:nvSpPr>
        <p:spPr>
          <a:xfrm>
            <a:off x="243840" y="2079949"/>
            <a:ext cx="11704320" cy="4004968"/>
          </a:xfrm>
        </p:spPr>
        <p:txBody>
          <a:bodyPr>
            <a:normAutofit fontScale="62500" lnSpcReduction="20000"/>
          </a:bodyPr>
          <a:lstStyle/>
          <a:p>
            <a:pPr>
              <a:lnSpc>
                <a:spcPct val="170000"/>
              </a:lnSpc>
            </a:pPr>
            <a:r>
              <a:rPr lang="en-US" sz="5100" dirty="0"/>
              <a:t>SDT interventions seek to support the three basic psychological needs of autonomy, competence and relatedness.</a:t>
            </a:r>
          </a:p>
          <a:p>
            <a:pPr>
              <a:lnSpc>
                <a:spcPct val="170000"/>
              </a:lnSpc>
            </a:pPr>
            <a:endParaRPr lang="en-US" sz="5100" dirty="0"/>
          </a:p>
          <a:p>
            <a:pPr>
              <a:lnSpc>
                <a:spcPct val="170000"/>
              </a:lnSpc>
            </a:pPr>
            <a:r>
              <a:rPr lang="en-US" sz="5100" dirty="0"/>
              <a:t>Different techniques are employed to support each of these.</a:t>
            </a:r>
          </a:p>
          <a:p>
            <a:endParaRPr lang="en-US" dirty="0"/>
          </a:p>
          <a:p>
            <a:pPr marL="0" indent="0">
              <a:buNone/>
            </a:pPr>
            <a:endParaRPr lang="en-US" dirty="0"/>
          </a:p>
        </p:txBody>
      </p:sp>
    </p:spTree>
    <p:extLst>
      <p:ext uri="{BB962C8B-B14F-4D97-AF65-F5344CB8AC3E}">
        <p14:creationId xmlns:p14="http://schemas.microsoft.com/office/powerpoint/2010/main" val="19551295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50533C7-5672-D8B6-16E1-EA7D9D7AA201}"/>
              </a:ext>
            </a:extLst>
          </p:cNvPr>
          <p:cNvSpPr txBox="1"/>
          <p:nvPr/>
        </p:nvSpPr>
        <p:spPr>
          <a:xfrm>
            <a:off x="318654" y="0"/>
            <a:ext cx="11554691" cy="6509474"/>
          </a:xfrm>
          <a:prstGeom prst="rect">
            <a:avLst/>
          </a:prstGeom>
          <a:noFill/>
        </p:spPr>
        <p:txBody>
          <a:bodyPr wrap="square">
            <a:spAutoFit/>
          </a:bodyPr>
          <a:lstStyle/>
          <a:p>
            <a:pPr>
              <a:lnSpc>
                <a:spcPct val="150000"/>
              </a:lnSpc>
            </a:pPr>
            <a:r>
              <a:rPr lang="en-GB" sz="2600" b="1" dirty="0">
                <a:solidFill>
                  <a:srgbClr val="000000"/>
                </a:solidFill>
                <a:effectLst/>
                <a:latin typeface="+mj-lt"/>
                <a:ea typeface="Times New Roman" panose="02020603050405020304" pitchFamily="18" charset="0"/>
              </a:rPr>
              <a:t>AUTONOMY SUPPORT </a:t>
            </a:r>
            <a:r>
              <a:rPr lang="en-GB" sz="2600" dirty="0">
                <a:solidFill>
                  <a:srgbClr val="000000"/>
                </a:solidFill>
                <a:effectLst/>
                <a:latin typeface="+mj-lt"/>
                <a:ea typeface="Times New Roman" panose="02020603050405020304" pitchFamily="18" charset="0"/>
              </a:rPr>
              <a:t>– </a:t>
            </a:r>
            <a:r>
              <a:rPr lang="en-GB" sz="2600" i="1" dirty="0">
                <a:solidFill>
                  <a:srgbClr val="000000"/>
                </a:solidFill>
                <a:effectLst/>
                <a:latin typeface="+mj-lt"/>
                <a:ea typeface="Times New Roman" panose="02020603050405020304" pitchFamily="18" charset="0"/>
              </a:rPr>
              <a:t>Teachers </a:t>
            </a:r>
            <a:r>
              <a:rPr lang="en-GB" sz="2600" i="1" dirty="0" smtClean="0">
                <a:solidFill>
                  <a:srgbClr val="000000"/>
                </a:solidFill>
                <a:effectLst/>
                <a:latin typeface="+mj-lt"/>
                <a:ea typeface="Times New Roman" panose="02020603050405020304" pitchFamily="18" charset="0"/>
              </a:rPr>
              <a:t>can create </a:t>
            </a:r>
            <a:r>
              <a:rPr lang="en-GB" sz="2600" i="1" dirty="0">
                <a:solidFill>
                  <a:srgbClr val="000000"/>
                </a:solidFill>
                <a:effectLst/>
                <a:latin typeface="+mj-lt"/>
                <a:ea typeface="Times New Roman" panose="02020603050405020304" pitchFamily="18" charset="0"/>
              </a:rPr>
              <a:t>autonomy supportive environments and learning experiences to allow students to experience being the willing source of their own actions by</a:t>
            </a:r>
          </a:p>
          <a:p>
            <a:pPr>
              <a:lnSpc>
                <a:spcPct val="150000"/>
              </a:lnSpc>
            </a:pPr>
            <a:endParaRPr lang="en-GB" sz="800" dirty="0">
              <a:effectLst/>
              <a:ea typeface="Times New Roman" panose="02020603050405020304" pitchFamily="18" charset="0"/>
            </a:endParaRPr>
          </a:p>
          <a:p>
            <a:pPr marL="171450" indent="-171450">
              <a:lnSpc>
                <a:spcPct val="200000"/>
              </a:lnSpc>
              <a:buFont typeface="Arial" panose="020B0604020202020204" pitchFamily="34" charset="0"/>
              <a:buChar char="•"/>
              <a:defRPr/>
            </a:pPr>
            <a:r>
              <a:rPr lang="en-GB" sz="2400" dirty="0">
                <a:solidFill>
                  <a:srgbClr val="000000"/>
                </a:solidFill>
                <a:latin typeface="Tw Cen MT" panose="020B0602020104020603"/>
                <a:cs typeface="Times New Roman" panose="02020603050405020304" pitchFamily="18" charset="0"/>
              </a:rPr>
              <a:t>Providing a clear and meaningful</a:t>
            </a:r>
            <a:r>
              <a:rPr lang="en-GB" sz="2400" b="1" dirty="0">
                <a:solidFill>
                  <a:srgbClr val="000000"/>
                </a:solidFill>
                <a:latin typeface="Tw Cen MT" panose="020B0602020104020603"/>
                <a:cs typeface="Times New Roman" panose="02020603050405020304" pitchFamily="18" charset="0"/>
              </a:rPr>
              <a:t> rationale </a:t>
            </a:r>
            <a:r>
              <a:rPr lang="en-GB" sz="2400" dirty="0">
                <a:solidFill>
                  <a:srgbClr val="000000"/>
                </a:solidFill>
                <a:latin typeface="Tw Cen MT" panose="020B0602020104020603"/>
                <a:cs typeface="Times New Roman" panose="02020603050405020304" pitchFamily="18" charset="0"/>
              </a:rPr>
              <a:t>for tasks – this helps internalise motivation </a:t>
            </a:r>
          </a:p>
          <a:p>
            <a:pPr marL="171450" indent="-171450">
              <a:lnSpc>
                <a:spcPct val="200000"/>
              </a:lnSpc>
              <a:buFont typeface="Arial" panose="020B0604020202020204" pitchFamily="34" charset="0"/>
              <a:buChar char="•"/>
              <a:defRPr/>
            </a:pPr>
            <a:r>
              <a:rPr lang="en-GB" sz="2400" dirty="0">
                <a:solidFill>
                  <a:srgbClr val="000000"/>
                </a:solidFill>
                <a:latin typeface="Tw Cen MT" panose="020B0602020104020603"/>
                <a:cs typeface="Times New Roman" panose="02020603050405020304" pitchFamily="18" charset="0"/>
              </a:rPr>
              <a:t>Acknowledging and accepting the </a:t>
            </a:r>
            <a:r>
              <a:rPr lang="en-GB" sz="2400" b="1" dirty="0">
                <a:solidFill>
                  <a:srgbClr val="000000"/>
                </a:solidFill>
                <a:latin typeface="Tw Cen MT" panose="020B0602020104020603"/>
                <a:cs typeface="Times New Roman" panose="02020603050405020304" pitchFamily="18" charset="0"/>
              </a:rPr>
              <a:t>student’s perspectives and feelings </a:t>
            </a:r>
            <a:r>
              <a:rPr lang="en-GB" sz="2400" dirty="0">
                <a:solidFill>
                  <a:srgbClr val="000000"/>
                </a:solidFill>
                <a:latin typeface="Tw Cen MT" panose="020B0602020104020603"/>
                <a:cs typeface="Times New Roman" panose="02020603050405020304" pitchFamily="18" charset="0"/>
              </a:rPr>
              <a:t>– this can allow teachers insight into the student’s motivational resources </a:t>
            </a:r>
          </a:p>
          <a:p>
            <a:pPr marL="171450" indent="-171450">
              <a:lnSpc>
                <a:spcPct val="200000"/>
              </a:lnSpc>
              <a:buFont typeface="Arial" panose="020B0604020202020204" pitchFamily="34" charset="0"/>
              <a:buChar char="•"/>
              <a:defRPr/>
            </a:pPr>
            <a:r>
              <a:rPr lang="en-GB" sz="2400" dirty="0">
                <a:solidFill>
                  <a:srgbClr val="000000"/>
                </a:solidFill>
                <a:latin typeface="Tw Cen MT" panose="020B0602020104020603"/>
                <a:cs typeface="Times New Roman" panose="02020603050405020304" pitchFamily="18" charset="0"/>
              </a:rPr>
              <a:t>Offering meaningful </a:t>
            </a:r>
            <a:r>
              <a:rPr lang="en-GB" sz="2400" b="1" dirty="0">
                <a:solidFill>
                  <a:srgbClr val="000000"/>
                </a:solidFill>
                <a:latin typeface="Tw Cen MT" panose="020B0602020104020603"/>
                <a:cs typeface="Times New Roman" panose="02020603050405020304" pitchFamily="18" charset="0"/>
              </a:rPr>
              <a:t>choices</a:t>
            </a:r>
            <a:r>
              <a:rPr lang="en-GB" sz="2400" dirty="0">
                <a:solidFill>
                  <a:srgbClr val="000000"/>
                </a:solidFill>
                <a:latin typeface="Tw Cen MT" panose="020B0602020104020603"/>
                <a:cs typeface="Times New Roman" panose="02020603050405020304" pitchFamily="18" charset="0"/>
              </a:rPr>
              <a:t> </a:t>
            </a:r>
          </a:p>
          <a:p>
            <a:pPr marL="171450" marR="0" lvl="0" indent="-17145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Tw Cen MT" panose="020B0602020104020603"/>
                <a:ea typeface="Times New Roman" panose="02020603050405020304" pitchFamily="18" charset="0"/>
                <a:cs typeface="Times New Roman" panose="02020603050405020304" pitchFamily="18" charset="0"/>
              </a:rPr>
              <a:t>Creating </a:t>
            </a:r>
            <a:r>
              <a:rPr kumimoji="0" lang="en-GB" sz="2400" b="1" i="0" u="none" strike="noStrike" kern="1200" cap="none" spc="0" normalizeH="0" baseline="0" noProof="0" dirty="0">
                <a:ln>
                  <a:noFill/>
                </a:ln>
                <a:solidFill>
                  <a:srgbClr val="000000"/>
                </a:solidFill>
                <a:effectLst/>
                <a:uLnTx/>
                <a:uFillTx/>
                <a:latin typeface="Tw Cen MT" panose="020B0602020104020603"/>
                <a:ea typeface="Times New Roman" panose="02020603050405020304" pitchFamily="18" charset="0"/>
                <a:cs typeface="Times New Roman" panose="02020603050405020304" pitchFamily="18" charset="0"/>
              </a:rPr>
              <a:t>opportunities for initiative-taking</a:t>
            </a:r>
            <a:r>
              <a:rPr kumimoji="0" lang="en-GB" sz="2400" b="0" i="0" u="none" strike="noStrike" kern="1200" cap="none" spc="0" normalizeH="0" baseline="0" noProof="0" dirty="0">
                <a:ln>
                  <a:noFill/>
                </a:ln>
                <a:solidFill>
                  <a:srgbClr val="000000"/>
                </a:solidFill>
                <a:effectLst/>
                <a:uLnTx/>
                <a:uFillTx/>
                <a:latin typeface="Tw Cen MT" panose="020B0602020104020603"/>
                <a:ea typeface="Times New Roman" panose="02020603050405020304" pitchFamily="18" charset="0"/>
                <a:cs typeface="Times New Roman" panose="02020603050405020304" pitchFamily="18" charset="0"/>
              </a:rPr>
              <a:t> </a:t>
            </a:r>
            <a:endParaRPr kumimoji="0" lang="en-GB" sz="2400" b="0" i="0" u="none" strike="noStrike" kern="1200" cap="none" spc="0" normalizeH="0" baseline="0" noProof="0" dirty="0">
              <a:ln>
                <a:noFill/>
              </a:ln>
              <a:solidFill>
                <a:prstClr val="black"/>
              </a:solidFill>
              <a:effectLst/>
              <a:uLnTx/>
              <a:uFillTx/>
              <a:latin typeface="Tw Cen MT" panose="020B0602020104020603"/>
              <a:ea typeface="Times New Roman" panose="02020603050405020304" pitchFamily="18" charset="0"/>
              <a:cs typeface="Times New Roman" panose="02020603050405020304" pitchFamily="18" charset="0"/>
            </a:endParaRPr>
          </a:p>
          <a:p>
            <a:pPr marL="171450" marR="0" lvl="0" indent="-17145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a:ln>
                  <a:noFill/>
                </a:ln>
                <a:solidFill>
                  <a:srgbClr val="000000"/>
                </a:solidFill>
                <a:effectLst/>
                <a:uLnTx/>
                <a:uFillTx/>
                <a:latin typeface="Tw Cen MT" panose="020B0602020104020603"/>
                <a:ea typeface="Times New Roman" panose="02020603050405020304" pitchFamily="18" charset="0"/>
                <a:cs typeface="Times New Roman" panose="02020603050405020304" pitchFamily="18" charset="0"/>
              </a:rPr>
              <a:t>Using non-controlling</a:t>
            </a:r>
            <a:r>
              <a:rPr kumimoji="0" lang="en-GB" sz="2400" b="1" i="0" u="none" strike="noStrike" kern="0" cap="none" spc="0" normalizeH="0" baseline="0" noProof="0" dirty="0">
                <a:ln>
                  <a:noFill/>
                </a:ln>
                <a:solidFill>
                  <a:srgbClr val="000000"/>
                </a:solidFill>
                <a:effectLst/>
                <a:uLnTx/>
                <a:uFillTx/>
                <a:latin typeface="Tw Cen MT" panose="020B0602020104020603"/>
                <a:ea typeface="Times New Roman" panose="02020603050405020304" pitchFamily="18" charset="0"/>
                <a:cs typeface="Times New Roman" panose="02020603050405020304" pitchFamily="18" charset="0"/>
              </a:rPr>
              <a:t> language </a:t>
            </a:r>
            <a:endParaRPr kumimoji="0" lang="en-US" sz="24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
        <p:nvSpPr>
          <p:cNvPr id="6" name="TextBox 5">
            <a:extLst>
              <a:ext uri="{FF2B5EF4-FFF2-40B4-BE49-F238E27FC236}">
                <a16:creationId xmlns:a16="http://schemas.microsoft.com/office/drawing/2014/main" id="{C9F874F5-4B77-7468-894A-4A73E2BECDDF}"/>
              </a:ext>
            </a:extLst>
          </p:cNvPr>
          <p:cNvSpPr txBox="1"/>
          <p:nvPr/>
        </p:nvSpPr>
        <p:spPr>
          <a:xfrm>
            <a:off x="4046913" y="6481679"/>
            <a:ext cx="11948984" cy="380810"/>
          </a:xfrm>
          <a:prstGeom prst="rect">
            <a:avLst/>
          </a:prstGeom>
          <a:noFill/>
        </p:spPr>
        <p:txBody>
          <a:bodyPr wrap="square">
            <a:spAutoFit/>
          </a:bodyPr>
          <a:lstStyle/>
          <a:p>
            <a:pPr>
              <a:lnSpc>
                <a:spcPct val="150000"/>
              </a:lnSpc>
            </a:pPr>
            <a:r>
              <a:rPr lang="en-GB" sz="1400" dirty="0" err="1">
                <a:solidFill>
                  <a:srgbClr val="000000"/>
                </a:solidFill>
                <a:effectLst/>
                <a:ea typeface="Times New Roman" panose="02020603050405020304" pitchFamily="18" charset="0"/>
              </a:rPr>
              <a:t>Haerens</a:t>
            </a:r>
            <a:r>
              <a:rPr lang="en-GB" sz="1400" dirty="0">
                <a:solidFill>
                  <a:srgbClr val="000000"/>
                </a:solidFill>
                <a:effectLst/>
                <a:ea typeface="Times New Roman" panose="02020603050405020304" pitchFamily="18" charset="0"/>
              </a:rPr>
              <a:t> et al,. (2013); Reeve (2009) and </a:t>
            </a:r>
            <a:r>
              <a:rPr lang="en-GB" sz="1400" dirty="0" err="1">
                <a:solidFill>
                  <a:srgbClr val="000000"/>
                </a:solidFill>
                <a:effectLst/>
                <a:ea typeface="Times New Roman" panose="02020603050405020304" pitchFamily="18" charset="0"/>
              </a:rPr>
              <a:t>Su</a:t>
            </a:r>
            <a:r>
              <a:rPr lang="en-GB" sz="1400" dirty="0">
                <a:solidFill>
                  <a:srgbClr val="000000"/>
                </a:solidFill>
                <a:effectLst/>
                <a:ea typeface="Times New Roman" panose="02020603050405020304" pitchFamily="18" charset="0"/>
              </a:rPr>
              <a:t> and Reeve (2011); Silva, Marques, Teixeira (2014)</a:t>
            </a:r>
            <a:endParaRPr lang="en-GB" sz="1100" dirty="0">
              <a:effectLst/>
              <a:ea typeface="Times New Roman" panose="02020603050405020304" pitchFamily="18" charset="0"/>
            </a:endParaRPr>
          </a:p>
        </p:txBody>
      </p:sp>
    </p:spTree>
    <p:extLst>
      <p:ext uri="{BB962C8B-B14F-4D97-AF65-F5344CB8AC3E}">
        <p14:creationId xmlns:p14="http://schemas.microsoft.com/office/powerpoint/2010/main" val="35395625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A73D94-0FFB-205F-6166-8291C94237FF}"/>
              </a:ext>
            </a:extLst>
          </p:cNvPr>
          <p:cNvSpPr txBox="1"/>
          <p:nvPr/>
        </p:nvSpPr>
        <p:spPr>
          <a:xfrm>
            <a:off x="437279" y="420535"/>
            <a:ext cx="11317441" cy="5572808"/>
          </a:xfrm>
          <a:prstGeom prst="rect">
            <a:avLst/>
          </a:prstGeom>
          <a:noFill/>
        </p:spPr>
        <p:txBody>
          <a:bodyPr wrap="square">
            <a:spAutoFit/>
          </a:bodyPr>
          <a:lstStyle/>
          <a:p>
            <a:pPr>
              <a:lnSpc>
                <a:spcPct val="150000"/>
              </a:lnSpc>
            </a:pPr>
            <a:r>
              <a:rPr lang="en-GB" sz="3200" b="1" dirty="0">
                <a:solidFill>
                  <a:srgbClr val="000000"/>
                </a:solidFill>
                <a:effectLst/>
                <a:latin typeface="+mj-lt"/>
                <a:ea typeface="Times New Roman" panose="02020603050405020304" pitchFamily="18" charset="0"/>
              </a:rPr>
              <a:t>COMPETENCE SUPPORT </a:t>
            </a:r>
            <a:r>
              <a:rPr lang="en-GB" sz="3200" dirty="0">
                <a:solidFill>
                  <a:srgbClr val="000000"/>
                </a:solidFill>
                <a:effectLst/>
                <a:latin typeface="+mj-lt"/>
                <a:ea typeface="Times New Roman" panose="02020603050405020304" pitchFamily="18" charset="0"/>
              </a:rPr>
              <a:t>– </a:t>
            </a:r>
            <a:r>
              <a:rPr lang="en-GB" sz="3200" i="1" dirty="0">
                <a:solidFill>
                  <a:srgbClr val="000000"/>
                </a:solidFill>
                <a:effectLst/>
                <a:latin typeface="+mj-lt"/>
                <a:ea typeface="Times New Roman" panose="02020603050405020304" pitchFamily="18" charset="0"/>
              </a:rPr>
              <a:t>Structure will provide support for the need to feel effective in PE.</a:t>
            </a:r>
            <a:r>
              <a:rPr lang="en-GB" sz="2400" i="1" dirty="0">
                <a:solidFill>
                  <a:srgbClr val="000000"/>
                </a:solidFill>
                <a:effectLst/>
                <a:latin typeface="+mj-lt"/>
                <a:ea typeface="Times New Roman" panose="02020603050405020304" pitchFamily="18" charset="0"/>
              </a:rPr>
              <a:t> </a:t>
            </a:r>
            <a:endParaRPr lang="en-GB" sz="2400" i="1" dirty="0">
              <a:effectLst/>
              <a:latin typeface="+mj-lt"/>
              <a:ea typeface="Times New Roman" panose="02020603050405020304" pitchFamily="18" charset="0"/>
            </a:endParaRPr>
          </a:p>
          <a:p>
            <a:pPr>
              <a:lnSpc>
                <a:spcPct val="150000"/>
              </a:lnSpc>
            </a:pPr>
            <a:r>
              <a:rPr lang="en-GB" sz="1800" dirty="0">
                <a:solidFill>
                  <a:srgbClr val="000000"/>
                </a:solidFill>
                <a:effectLst/>
                <a:latin typeface="Century Gothic" panose="020B0502020202020204" pitchFamily="34" charset="0"/>
                <a:ea typeface="Times New Roman" panose="02020603050405020304" pitchFamily="18" charset="0"/>
              </a:rPr>
              <a:t> </a:t>
            </a:r>
            <a:endParaRPr lang="en-GB" sz="2400" dirty="0">
              <a:solidFill>
                <a:srgbClr val="000000"/>
              </a:solidFill>
              <a:latin typeface="Tw Cen MT" panose="020B0602020104020603"/>
              <a:cs typeface="Times New Roman" panose="02020603050405020304" pitchFamily="18" charset="0"/>
            </a:endParaRPr>
          </a:p>
          <a:p>
            <a:pPr marL="342900" lvl="0" indent="-342900">
              <a:lnSpc>
                <a:spcPct val="200000"/>
              </a:lnSpc>
              <a:buFont typeface="Arial" panose="020B0604020202020204" pitchFamily="34" charset="0"/>
              <a:buChar char="•"/>
            </a:pPr>
            <a:r>
              <a:rPr lang="en-GB" sz="2400" dirty="0">
                <a:solidFill>
                  <a:srgbClr val="000000"/>
                </a:solidFill>
                <a:latin typeface="Tw Cen MT" panose="020B0602020104020603"/>
                <a:cs typeface="Times New Roman" panose="02020603050405020304" pitchFamily="18" charset="0"/>
              </a:rPr>
              <a:t>Communicate clear </a:t>
            </a:r>
            <a:r>
              <a:rPr lang="en-GB" sz="2400" b="1" dirty="0">
                <a:solidFill>
                  <a:srgbClr val="000000"/>
                </a:solidFill>
                <a:latin typeface="Tw Cen MT" panose="020B0602020104020603"/>
                <a:cs typeface="Times New Roman" panose="02020603050405020304" pitchFamily="18" charset="0"/>
              </a:rPr>
              <a:t>expectations</a:t>
            </a:r>
            <a:r>
              <a:rPr lang="en-GB" sz="2400" dirty="0">
                <a:solidFill>
                  <a:srgbClr val="000000"/>
                </a:solidFill>
                <a:latin typeface="Tw Cen MT" panose="020B0602020104020603"/>
                <a:cs typeface="Times New Roman" panose="02020603050405020304" pitchFamily="18" charset="0"/>
              </a:rPr>
              <a:t> of task competence by providing understandable and achievable guidelines</a:t>
            </a:r>
          </a:p>
          <a:p>
            <a:pPr marL="342900" lvl="0" indent="-342900">
              <a:lnSpc>
                <a:spcPct val="200000"/>
              </a:lnSpc>
              <a:buFont typeface="Arial" panose="020B0604020202020204" pitchFamily="34" charset="0"/>
              <a:buChar char="•"/>
            </a:pPr>
            <a:r>
              <a:rPr lang="en-GB" sz="2400" dirty="0">
                <a:solidFill>
                  <a:srgbClr val="000000"/>
                </a:solidFill>
                <a:latin typeface="Tw Cen MT" panose="020B0602020104020603"/>
                <a:cs typeface="Times New Roman" panose="02020603050405020304" pitchFamily="18" charset="0"/>
              </a:rPr>
              <a:t>Provide </a:t>
            </a:r>
            <a:r>
              <a:rPr lang="en-GB" sz="2400" b="1" dirty="0">
                <a:solidFill>
                  <a:srgbClr val="000000"/>
                </a:solidFill>
                <a:latin typeface="Tw Cen MT" panose="020B0602020104020603"/>
                <a:cs typeface="Times New Roman" panose="02020603050405020304" pitchFamily="18" charset="0"/>
              </a:rPr>
              <a:t>optimal challenge </a:t>
            </a:r>
            <a:r>
              <a:rPr lang="en-GB" sz="2400" dirty="0">
                <a:solidFill>
                  <a:srgbClr val="000000"/>
                </a:solidFill>
                <a:latin typeface="Tw Cen MT" panose="020B0602020104020603"/>
                <a:cs typeface="Times New Roman" panose="02020603050405020304" pitchFamily="18" charset="0"/>
              </a:rPr>
              <a:t>– adapt strategies and goals to suit individuals’ needs</a:t>
            </a:r>
          </a:p>
          <a:p>
            <a:pPr marL="342900" lvl="0" indent="-342900">
              <a:lnSpc>
                <a:spcPct val="200000"/>
              </a:lnSpc>
              <a:buFont typeface="Arial" panose="020B0604020202020204" pitchFamily="34" charset="0"/>
              <a:buChar char="•"/>
            </a:pPr>
            <a:r>
              <a:rPr lang="en-GB" sz="2400" dirty="0">
                <a:solidFill>
                  <a:srgbClr val="000000"/>
                </a:solidFill>
                <a:latin typeface="Tw Cen MT" panose="020B0602020104020603"/>
                <a:cs typeface="Times New Roman" panose="02020603050405020304" pitchFamily="18" charset="0"/>
              </a:rPr>
              <a:t>Provide instructional, practical </a:t>
            </a:r>
            <a:r>
              <a:rPr lang="en-GB" sz="2400" b="1" dirty="0">
                <a:solidFill>
                  <a:srgbClr val="000000"/>
                </a:solidFill>
                <a:latin typeface="Tw Cen MT" panose="020B0602020104020603"/>
                <a:cs typeface="Times New Roman" panose="02020603050405020304" pitchFamily="18" charset="0"/>
              </a:rPr>
              <a:t>skills training </a:t>
            </a:r>
            <a:r>
              <a:rPr lang="en-GB" sz="2400" dirty="0">
                <a:solidFill>
                  <a:srgbClr val="000000"/>
                </a:solidFill>
                <a:latin typeface="Tw Cen MT" panose="020B0602020104020603"/>
                <a:cs typeface="Times New Roman" panose="02020603050405020304" pitchFamily="18" charset="0"/>
              </a:rPr>
              <a:t>and guidance</a:t>
            </a:r>
          </a:p>
          <a:p>
            <a:pPr marL="342900" lvl="0" indent="-342900">
              <a:lnSpc>
                <a:spcPct val="200000"/>
              </a:lnSpc>
              <a:buFont typeface="Arial" panose="020B0604020202020204" pitchFamily="34" charset="0"/>
              <a:buChar char="•"/>
            </a:pPr>
            <a:r>
              <a:rPr lang="en-GB" sz="2400" dirty="0">
                <a:solidFill>
                  <a:srgbClr val="000000"/>
                </a:solidFill>
                <a:latin typeface="Tw Cen MT" panose="020B0602020104020603"/>
                <a:cs typeface="Times New Roman" panose="02020603050405020304" pitchFamily="18" charset="0"/>
              </a:rPr>
              <a:t>Provide relevant</a:t>
            </a:r>
            <a:r>
              <a:rPr lang="en-GB" sz="2400" b="1" dirty="0">
                <a:solidFill>
                  <a:srgbClr val="000000"/>
                </a:solidFill>
                <a:latin typeface="Tw Cen MT" panose="020B0602020104020603"/>
                <a:cs typeface="Times New Roman" panose="02020603050405020304" pitchFamily="18" charset="0"/>
              </a:rPr>
              <a:t>, informational feedback </a:t>
            </a:r>
            <a:r>
              <a:rPr lang="en-GB" sz="2400" dirty="0">
                <a:solidFill>
                  <a:srgbClr val="000000"/>
                </a:solidFill>
                <a:latin typeface="Tw Cen MT" panose="020B0602020104020603"/>
                <a:cs typeface="Times New Roman" panose="02020603050405020304" pitchFamily="18" charset="0"/>
              </a:rPr>
              <a:t>on goal progress</a:t>
            </a:r>
          </a:p>
        </p:txBody>
      </p:sp>
      <p:sp>
        <p:nvSpPr>
          <p:cNvPr id="7" name="TextBox 6">
            <a:extLst>
              <a:ext uri="{FF2B5EF4-FFF2-40B4-BE49-F238E27FC236}">
                <a16:creationId xmlns:a16="http://schemas.microsoft.com/office/drawing/2014/main" id="{DEF21D65-4708-0AE0-8F1E-81AF04BF0CE0}"/>
              </a:ext>
            </a:extLst>
          </p:cNvPr>
          <p:cNvSpPr txBox="1"/>
          <p:nvPr/>
        </p:nvSpPr>
        <p:spPr>
          <a:xfrm>
            <a:off x="3928101" y="6437465"/>
            <a:ext cx="11948984" cy="380810"/>
          </a:xfrm>
          <a:prstGeom prst="rect">
            <a:avLst/>
          </a:prstGeom>
          <a:noFill/>
        </p:spPr>
        <p:txBody>
          <a:bodyPr wrap="square">
            <a:spAutoFit/>
          </a:bodyPr>
          <a:lstStyle/>
          <a:p>
            <a:pPr>
              <a:lnSpc>
                <a:spcPct val="150000"/>
              </a:lnSpc>
            </a:pPr>
            <a:r>
              <a:rPr lang="en-GB" sz="1400" dirty="0" err="1">
                <a:solidFill>
                  <a:srgbClr val="000000"/>
                </a:solidFill>
                <a:effectLst/>
                <a:ea typeface="Times New Roman" panose="02020603050405020304" pitchFamily="18" charset="0"/>
              </a:rPr>
              <a:t>Haerens</a:t>
            </a:r>
            <a:r>
              <a:rPr lang="en-GB" sz="1400" dirty="0">
                <a:solidFill>
                  <a:srgbClr val="000000"/>
                </a:solidFill>
                <a:effectLst/>
                <a:ea typeface="Times New Roman" panose="02020603050405020304" pitchFamily="18" charset="0"/>
              </a:rPr>
              <a:t> et al,. (2013); Reeve (2009) and </a:t>
            </a:r>
            <a:r>
              <a:rPr lang="en-GB" sz="1400" dirty="0" err="1">
                <a:solidFill>
                  <a:srgbClr val="000000"/>
                </a:solidFill>
                <a:effectLst/>
                <a:ea typeface="Times New Roman" panose="02020603050405020304" pitchFamily="18" charset="0"/>
              </a:rPr>
              <a:t>Su</a:t>
            </a:r>
            <a:r>
              <a:rPr lang="en-GB" sz="1400" dirty="0">
                <a:solidFill>
                  <a:srgbClr val="000000"/>
                </a:solidFill>
                <a:effectLst/>
                <a:ea typeface="Times New Roman" panose="02020603050405020304" pitchFamily="18" charset="0"/>
              </a:rPr>
              <a:t> and Reeve (2011); Silva, Marques, Teixeira (2014)</a:t>
            </a:r>
            <a:endParaRPr lang="en-GB" sz="1100" dirty="0">
              <a:effectLst/>
              <a:ea typeface="Times New Roman" panose="02020603050405020304" pitchFamily="18" charset="0"/>
            </a:endParaRPr>
          </a:p>
        </p:txBody>
      </p:sp>
    </p:spTree>
    <p:extLst>
      <p:ext uri="{BB962C8B-B14F-4D97-AF65-F5344CB8AC3E}">
        <p14:creationId xmlns:p14="http://schemas.microsoft.com/office/powerpoint/2010/main" val="9538801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D4FF9DD-B371-D3B4-1626-207B64FA23EA}"/>
              </a:ext>
            </a:extLst>
          </p:cNvPr>
          <p:cNvSpPr txBox="1"/>
          <p:nvPr/>
        </p:nvSpPr>
        <p:spPr>
          <a:xfrm>
            <a:off x="395416" y="499544"/>
            <a:ext cx="11608162" cy="6011389"/>
          </a:xfrm>
          <a:prstGeom prst="rect">
            <a:avLst/>
          </a:prstGeom>
          <a:noFill/>
        </p:spPr>
        <p:txBody>
          <a:bodyPr wrap="square">
            <a:spAutoFit/>
          </a:bodyPr>
          <a:lstStyle/>
          <a:p>
            <a:pPr>
              <a:lnSpc>
                <a:spcPct val="150000"/>
              </a:lnSpc>
            </a:pPr>
            <a:r>
              <a:rPr lang="en-GB" sz="2400" b="1" dirty="0">
                <a:solidFill>
                  <a:srgbClr val="000000"/>
                </a:solidFill>
                <a:effectLst/>
                <a:latin typeface="+mj-lt"/>
                <a:ea typeface="Times New Roman" panose="02020603050405020304" pitchFamily="18" charset="0"/>
              </a:rPr>
              <a:t>RELATEDNESS SUPPORT </a:t>
            </a:r>
            <a:r>
              <a:rPr lang="en-GB" sz="2400" dirty="0">
                <a:solidFill>
                  <a:srgbClr val="000000"/>
                </a:solidFill>
                <a:effectLst/>
                <a:latin typeface="+mj-lt"/>
                <a:ea typeface="Times New Roman" panose="02020603050405020304" pitchFamily="18" charset="0"/>
              </a:rPr>
              <a:t>– </a:t>
            </a:r>
            <a:r>
              <a:rPr lang="en-GB" sz="2400" i="1" dirty="0">
                <a:solidFill>
                  <a:srgbClr val="000000"/>
                </a:solidFill>
                <a:effectLst/>
                <a:latin typeface="+mj-lt"/>
                <a:ea typeface="Times New Roman" panose="02020603050405020304" pitchFamily="18" charset="0"/>
              </a:rPr>
              <a:t>support to develop mutually satisfying relationships characterised by a sense of closeness and trust (Ryan and Deci, 2000).</a:t>
            </a:r>
          </a:p>
          <a:p>
            <a:pPr>
              <a:lnSpc>
                <a:spcPct val="150000"/>
              </a:lnSpc>
            </a:pPr>
            <a:endParaRPr lang="en-GB" i="1" dirty="0">
              <a:effectLst/>
              <a:latin typeface="+mj-lt"/>
              <a:ea typeface="Times New Roman" panose="02020603050405020304" pitchFamily="18" charset="0"/>
            </a:endParaRPr>
          </a:p>
          <a:p>
            <a:pPr>
              <a:lnSpc>
                <a:spcPct val="150000"/>
              </a:lnSpc>
            </a:pPr>
            <a:endParaRPr lang="en-GB" sz="200" i="1" dirty="0">
              <a:solidFill>
                <a:srgbClr val="156082"/>
              </a:solidFill>
              <a:latin typeface="Century Gothic" panose="020B0502020202020204" pitchFamily="34" charset="0"/>
              <a:ea typeface="Times New Roman" panose="02020603050405020304" pitchFamily="18" charset="0"/>
            </a:endParaRPr>
          </a:p>
          <a:p>
            <a:pPr>
              <a:lnSpc>
                <a:spcPct val="150000"/>
              </a:lnSpc>
            </a:pPr>
            <a:endParaRPr lang="en-GB" sz="100" i="1" dirty="0">
              <a:effectLst/>
              <a:latin typeface="Times New Roman" panose="02020603050405020304" pitchFamily="18" charset="0"/>
              <a:ea typeface="Times New Roman" panose="02020603050405020304" pitchFamily="18" charset="0"/>
            </a:endParaRPr>
          </a:p>
          <a:p>
            <a:pPr marL="342900" lvl="0" indent="-342900">
              <a:lnSpc>
                <a:spcPct val="200000"/>
              </a:lnSpc>
              <a:buFont typeface="Arial" panose="020B0604020202020204" pitchFamily="34" charset="0"/>
              <a:buChar char="•"/>
            </a:pPr>
            <a:r>
              <a:rPr lang="en-GB" sz="2400" dirty="0">
                <a:solidFill>
                  <a:srgbClr val="000000"/>
                </a:solidFill>
                <a:latin typeface="Tw Cen MT" panose="020B0602020104020603"/>
                <a:cs typeface="Times New Roman" panose="02020603050405020304" pitchFamily="18" charset="0"/>
              </a:rPr>
              <a:t>Showing </a:t>
            </a:r>
            <a:r>
              <a:rPr lang="en-GB" sz="2400" b="1" dirty="0">
                <a:solidFill>
                  <a:srgbClr val="000000"/>
                </a:solidFill>
                <a:latin typeface="Tw Cen MT" panose="020B0602020104020603"/>
                <a:cs typeface="Times New Roman" panose="02020603050405020304" pitchFamily="18" charset="0"/>
              </a:rPr>
              <a:t>dedication</a:t>
            </a:r>
            <a:r>
              <a:rPr lang="en-GB" sz="2400" dirty="0">
                <a:solidFill>
                  <a:srgbClr val="000000"/>
                </a:solidFill>
                <a:latin typeface="Tw Cen MT" panose="020B0602020104020603"/>
                <a:cs typeface="Times New Roman" panose="02020603050405020304" pitchFamily="18" charset="0"/>
              </a:rPr>
              <a:t> through time and resources spent on students </a:t>
            </a:r>
          </a:p>
          <a:p>
            <a:pPr marL="342900" lvl="0" indent="-342900">
              <a:lnSpc>
                <a:spcPct val="200000"/>
              </a:lnSpc>
              <a:buFont typeface="Arial" panose="020B0604020202020204" pitchFamily="34" charset="0"/>
              <a:buChar char="•"/>
            </a:pPr>
            <a:r>
              <a:rPr lang="en-GB" sz="2400" dirty="0">
                <a:solidFill>
                  <a:srgbClr val="000000"/>
                </a:solidFill>
                <a:latin typeface="Tw Cen MT" panose="020B0602020104020603"/>
                <a:cs typeface="Times New Roman" panose="02020603050405020304" pitchFamily="18" charset="0"/>
              </a:rPr>
              <a:t>Pay careful attention to the students and develop an understanding of their personalities through </a:t>
            </a:r>
            <a:r>
              <a:rPr lang="en-GB" sz="2400" b="1" dirty="0" err="1">
                <a:solidFill>
                  <a:srgbClr val="000000"/>
                </a:solidFill>
                <a:latin typeface="Tw Cen MT" panose="020B0602020104020603"/>
                <a:cs typeface="Times New Roman" panose="02020603050405020304" pitchFamily="18" charset="0"/>
              </a:rPr>
              <a:t>attunement</a:t>
            </a:r>
            <a:endParaRPr lang="en-GB" sz="2400" b="1" dirty="0">
              <a:solidFill>
                <a:srgbClr val="000000"/>
              </a:solidFill>
              <a:latin typeface="Tw Cen MT" panose="020B0602020104020603"/>
              <a:cs typeface="Times New Roman" panose="02020603050405020304" pitchFamily="18" charset="0"/>
            </a:endParaRPr>
          </a:p>
          <a:p>
            <a:pPr marL="342900" lvl="0" indent="-342900">
              <a:lnSpc>
                <a:spcPct val="200000"/>
              </a:lnSpc>
              <a:buFont typeface="Arial" panose="020B0604020202020204" pitchFamily="34" charset="0"/>
              <a:buChar char="•"/>
            </a:pPr>
            <a:r>
              <a:rPr lang="en-GB" sz="2400" dirty="0">
                <a:solidFill>
                  <a:srgbClr val="000000"/>
                </a:solidFill>
                <a:latin typeface="Tw Cen MT" panose="020B0602020104020603"/>
                <a:cs typeface="Times New Roman" panose="02020603050405020304" pitchFamily="18" charset="0"/>
              </a:rPr>
              <a:t>Displaying </a:t>
            </a:r>
            <a:r>
              <a:rPr lang="en-GB" sz="2400" b="1" dirty="0">
                <a:solidFill>
                  <a:srgbClr val="000000"/>
                </a:solidFill>
                <a:latin typeface="Tw Cen MT" panose="020B0602020104020603"/>
                <a:cs typeface="Times New Roman" panose="02020603050405020304" pitchFamily="18" charset="0"/>
              </a:rPr>
              <a:t>empathy</a:t>
            </a:r>
            <a:r>
              <a:rPr lang="en-GB" sz="2400" dirty="0">
                <a:solidFill>
                  <a:srgbClr val="000000"/>
                </a:solidFill>
                <a:latin typeface="Tw Cen MT" panose="020B0602020104020603"/>
                <a:cs typeface="Times New Roman" panose="02020603050405020304" pitchFamily="18" charset="0"/>
              </a:rPr>
              <a:t> and seeing the situation and experience through the student’s eyes.</a:t>
            </a:r>
          </a:p>
          <a:p>
            <a:pPr marL="342900" lvl="0" indent="-342900">
              <a:lnSpc>
                <a:spcPct val="200000"/>
              </a:lnSpc>
              <a:buFont typeface="Arial" panose="020B0604020202020204" pitchFamily="34" charset="0"/>
              <a:buChar char="•"/>
            </a:pPr>
            <a:r>
              <a:rPr lang="en-GB" sz="2400" b="1" dirty="0">
                <a:solidFill>
                  <a:srgbClr val="000000"/>
                </a:solidFill>
                <a:latin typeface="Tw Cen MT" panose="020B0602020104020603"/>
                <a:cs typeface="Times New Roman" panose="02020603050405020304" pitchFamily="18" charset="0"/>
              </a:rPr>
              <a:t>Affection</a:t>
            </a:r>
            <a:r>
              <a:rPr lang="en-GB" sz="2400" dirty="0">
                <a:solidFill>
                  <a:srgbClr val="000000"/>
                </a:solidFill>
                <a:latin typeface="Tw Cen MT" panose="020B0602020104020603"/>
                <a:cs typeface="Times New Roman" panose="02020603050405020304" pitchFamily="18" charset="0"/>
              </a:rPr>
              <a:t> – teachers interact with students in a way that shows warmth and genuine care and concern</a:t>
            </a:r>
          </a:p>
        </p:txBody>
      </p:sp>
      <p:sp>
        <p:nvSpPr>
          <p:cNvPr id="6" name="TextBox 5">
            <a:extLst>
              <a:ext uri="{FF2B5EF4-FFF2-40B4-BE49-F238E27FC236}">
                <a16:creationId xmlns:a16="http://schemas.microsoft.com/office/drawing/2014/main" id="{3F5137F0-DB52-CCFA-ED0E-018C83995FA2}"/>
              </a:ext>
            </a:extLst>
          </p:cNvPr>
          <p:cNvSpPr txBox="1"/>
          <p:nvPr/>
        </p:nvSpPr>
        <p:spPr>
          <a:xfrm>
            <a:off x="3928101" y="6437465"/>
            <a:ext cx="11948984" cy="380810"/>
          </a:xfrm>
          <a:prstGeom prst="rect">
            <a:avLst/>
          </a:prstGeom>
          <a:noFill/>
        </p:spPr>
        <p:txBody>
          <a:bodyPr wrap="square">
            <a:spAutoFit/>
          </a:bodyPr>
          <a:lstStyle/>
          <a:p>
            <a:pPr>
              <a:lnSpc>
                <a:spcPct val="150000"/>
              </a:lnSpc>
            </a:pPr>
            <a:r>
              <a:rPr lang="en-GB" sz="1400" dirty="0" err="1">
                <a:solidFill>
                  <a:srgbClr val="000000"/>
                </a:solidFill>
                <a:effectLst/>
                <a:ea typeface="Times New Roman" panose="02020603050405020304" pitchFamily="18" charset="0"/>
              </a:rPr>
              <a:t>Haerens</a:t>
            </a:r>
            <a:r>
              <a:rPr lang="en-GB" sz="1400" dirty="0">
                <a:solidFill>
                  <a:srgbClr val="000000"/>
                </a:solidFill>
                <a:effectLst/>
                <a:ea typeface="Times New Roman" panose="02020603050405020304" pitchFamily="18" charset="0"/>
              </a:rPr>
              <a:t> et al,. (2013); Reeve (2009) and </a:t>
            </a:r>
            <a:r>
              <a:rPr lang="en-GB" sz="1400" dirty="0" err="1">
                <a:solidFill>
                  <a:srgbClr val="000000"/>
                </a:solidFill>
                <a:effectLst/>
                <a:ea typeface="Times New Roman" panose="02020603050405020304" pitchFamily="18" charset="0"/>
              </a:rPr>
              <a:t>Su</a:t>
            </a:r>
            <a:r>
              <a:rPr lang="en-GB" sz="1400" dirty="0">
                <a:solidFill>
                  <a:srgbClr val="000000"/>
                </a:solidFill>
                <a:effectLst/>
                <a:ea typeface="Times New Roman" panose="02020603050405020304" pitchFamily="18" charset="0"/>
              </a:rPr>
              <a:t> and Reeve (2011); Silva, Marques, Teixeira (2014)</a:t>
            </a:r>
            <a:endParaRPr lang="en-GB" sz="1100" dirty="0">
              <a:effectLst/>
              <a:ea typeface="Times New Roman" panose="02020603050405020304" pitchFamily="18" charset="0"/>
            </a:endParaRPr>
          </a:p>
        </p:txBody>
      </p:sp>
    </p:spTree>
    <p:extLst>
      <p:ext uri="{BB962C8B-B14F-4D97-AF65-F5344CB8AC3E}">
        <p14:creationId xmlns:p14="http://schemas.microsoft.com/office/powerpoint/2010/main" val="12480147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ECA7B-CF84-1038-71AA-25AF24F747AE}"/>
              </a:ext>
            </a:extLst>
          </p:cNvPr>
          <p:cNvSpPr>
            <a:spLocks noGrp="1"/>
          </p:cNvSpPr>
          <p:nvPr>
            <p:ph type="title"/>
          </p:nvPr>
        </p:nvSpPr>
        <p:spPr>
          <a:xfrm>
            <a:off x="838200" y="531379"/>
            <a:ext cx="10515600" cy="1325563"/>
          </a:xfrm>
        </p:spPr>
        <p:txBody>
          <a:bodyPr>
            <a:normAutofit fontScale="90000"/>
          </a:bodyPr>
          <a:lstStyle/>
          <a:p>
            <a:r>
              <a:rPr lang="en-US" dirty="0"/>
              <a:t>Vasconcellos (2020) </a:t>
            </a:r>
            <a:br>
              <a:rPr lang="en-US" dirty="0"/>
            </a:br>
            <a:r>
              <a:rPr lang="en-US" dirty="0"/>
              <a:t/>
            </a:r>
            <a:br>
              <a:rPr lang="en-US" dirty="0"/>
            </a:br>
            <a:r>
              <a:rPr lang="en-US" dirty="0"/>
              <a:t>Systematic Review and Meta- Analysis</a:t>
            </a:r>
          </a:p>
        </p:txBody>
      </p:sp>
      <p:sp>
        <p:nvSpPr>
          <p:cNvPr id="3" name="Content Placeholder 2">
            <a:extLst>
              <a:ext uri="{FF2B5EF4-FFF2-40B4-BE49-F238E27FC236}">
                <a16:creationId xmlns:a16="http://schemas.microsoft.com/office/drawing/2014/main" id="{9D19C31F-95A4-9774-9ACF-8545CAA0AC6D}"/>
              </a:ext>
            </a:extLst>
          </p:cNvPr>
          <p:cNvSpPr>
            <a:spLocks noGrp="1"/>
          </p:cNvSpPr>
          <p:nvPr>
            <p:ph idx="1"/>
          </p:nvPr>
        </p:nvSpPr>
        <p:spPr>
          <a:xfrm>
            <a:off x="838200" y="2305831"/>
            <a:ext cx="11015749" cy="5167312"/>
          </a:xfrm>
        </p:spPr>
        <p:txBody>
          <a:bodyPr>
            <a:normAutofit/>
          </a:bodyPr>
          <a:lstStyle/>
          <a:p>
            <a:pPr>
              <a:lnSpc>
                <a:spcPct val="200000"/>
              </a:lnSpc>
            </a:pPr>
            <a:r>
              <a:rPr lang="en-US" sz="3200" dirty="0"/>
              <a:t>256 studies examined</a:t>
            </a:r>
          </a:p>
          <a:p>
            <a:pPr>
              <a:lnSpc>
                <a:spcPct val="200000"/>
              </a:lnSpc>
            </a:pPr>
            <a:r>
              <a:rPr lang="en-US" sz="3200" dirty="0"/>
              <a:t>Effect of SDT in PE</a:t>
            </a:r>
          </a:p>
          <a:p>
            <a:pPr>
              <a:lnSpc>
                <a:spcPct val="200000"/>
              </a:lnSpc>
            </a:pPr>
            <a:r>
              <a:rPr lang="en-US" sz="3200" dirty="0"/>
              <a:t>Relationships between different types of motivation and outcomes</a:t>
            </a:r>
          </a:p>
        </p:txBody>
      </p:sp>
    </p:spTree>
    <p:extLst>
      <p:ext uri="{BB962C8B-B14F-4D97-AF65-F5344CB8AC3E}">
        <p14:creationId xmlns:p14="http://schemas.microsoft.com/office/powerpoint/2010/main" val="405670718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EB503-3E2E-630E-C83D-FD12B7FD47DE}"/>
              </a:ext>
            </a:extLst>
          </p:cNvPr>
          <p:cNvSpPr>
            <a:spLocks noGrp="1"/>
          </p:cNvSpPr>
          <p:nvPr>
            <p:ph type="title"/>
          </p:nvPr>
        </p:nvSpPr>
        <p:spPr>
          <a:xfrm>
            <a:off x="838200" y="0"/>
            <a:ext cx="10515600" cy="681037"/>
          </a:xfrm>
        </p:spPr>
        <p:txBody>
          <a:bodyPr>
            <a:normAutofit fontScale="90000"/>
          </a:bodyPr>
          <a:lstStyle/>
          <a:p>
            <a:pPr algn="ctr"/>
            <a:r>
              <a:rPr lang="en-US" dirty="0"/>
              <a:t>Findings - Types of motivation and outcomes</a:t>
            </a:r>
          </a:p>
        </p:txBody>
      </p:sp>
      <p:sp>
        <p:nvSpPr>
          <p:cNvPr id="4" name="TextBox 3">
            <a:extLst>
              <a:ext uri="{FF2B5EF4-FFF2-40B4-BE49-F238E27FC236}">
                <a16:creationId xmlns:a16="http://schemas.microsoft.com/office/drawing/2014/main" id="{0813F9E5-96CE-18DB-4823-83CF18A76C1A}"/>
              </a:ext>
            </a:extLst>
          </p:cNvPr>
          <p:cNvSpPr txBox="1"/>
          <p:nvPr/>
        </p:nvSpPr>
        <p:spPr>
          <a:xfrm>
            <a:off x="203502" y="1525008"/>
            <a:ext cx="2605413" cy="830997"/>
          </a:xfrm>
          <a:prstGeom prst="rect">
            <a:avLst/>
          </a:prstGeom>
          <a:noFill/>
        </p:spPr>
        <p:txBody>
          <a:bodyPr wrap="square" rtlCol="0">
            <a:spAutoFit/>
          </a:bodyPr>
          <a:lstStyle/>
          <a:p>
            <a:pPr algn="ctr"/>
            <a:r>
              <a:rPr lang="en-US" sz="2400" dirty="0"/>
              <a:t>Autonomous motivation</a:t>
            </a:r>
          </a:p>
        </p:txBody>
      </p:sp>
      <p:sp>
        <p:nvSpPr>
          <p:cNvPr id="5" name="Rounded Rectangle 4">
            <a:extLst>
              <a:ext uri="{FF2B5EF4-FFF2-40B4-BE49-F238E27FC236}">
                <a16:creationId xmlns:a16="http://schemas.microsoft.com/office/drawing/2014/main" id="{C21A7227-28A9-82CD-3D0E-79970C4A091F}"/>
              </a:ext>
            </a:extLst>
          </p:cNvPr>
          <p:cNvSpPr/>
          <p:nvPr/>
        </p:nvSpPr>
        <p:spPr>
          <a:xfrm>
            <a:off x="2918770" y="1487373"/>
            <a:ext cx="3532340" cy="57619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1BA0107-2DFB-F068-3D9C-580EC88EDEDC}"/>
              </a:ext>
            </a:extLst>
          </p:cNvPr>
          <p:cNvSpPr txBox="1"/>
          <p:nvPr/>
        </p:nvSpPr>
        <p:spPr>
          <a:xfrm>
            <a:off x="3293011" y="1487373"/>
            <a:ext cx="2693623" cy="461665"/>
          </a:xfrm>
          <a:prstGeom prst="rect">
            <a:avLst/>
          </a:prstGeom>
          <a:noFill/>
        </p:spPr>
        <p:txBody>
          <a:bodyPr wrap="none" rtlCol="0">
            <a:spAutoFit/>
          </a:bodyPr>
          <a:lstStyle/>
          <a:p>
            <a:r>
              <a:rPr lang="en-US" sz="2400" dirty="0"/>
              <a:t>positively correlated</a:t>
            </a:r>
          </a:p>
        </p:txBody>
      </p:sp>
      <p:sp>
        <p:nvSpPr>
          <p:cNvPr id="7" name="Rounded Rectangle 6">
            <a:extLst>
              <a:ext uri="{FF2B5EF4-FFF2-40B4-BE49-F238E27FC236}">
                <a16:creationId xmlns:a16="http://schemas.microsoft.com/office/drawing/2014/main" id="{0393BBE9-24C7-3D25-4584-1314720C07B8}"/>
              </a:ext>
            </a:extLst>
          </p:cNvPr>
          <p:cNvSpPr/>
          <p:nvPr/>
        </p:nvSpPr>
        <p:spPr>
          <a:xfrm>
            <a:off x="2912358" y="2158678"/>
            <a:ext cx="3532340" cy="57619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9FDB9E3-3690-0593-BD56-9FEFFEEC3ECE}"/>
              </a:ext>
            </a:extLst>
          </p:cNvPr>
          <p:cNvSpPr txBox="1"/>
          <p:nvPr/>
        </p:nvSpPr>
        <p:spPr>
          <a:xfrm>
            <a:off x="3273881" y="2189447"/>
            <a:ext cx="2822119" cy="461665"/>
          </a:xfrm>
          <a:prstGeom prst="rect">
            <a:avLst/>
          </a:prstGeom>
          <a:noFill/>
        </p:spPr>
        <p:txBody>
          <a:bodyPr wrap="none" rtlCol="0">
            <a:spAutoFit/>
          </a:bodyPr>
          <a:lstStyle/>
          <a:p>
            <a:r>
              <a:rPr lang="en-US" sz="2400" dirty="0"/>
              <a:t>negatively correlated</a:t>
            </a:r>
          </a:p>
        </p:txBody>
      </p:sp>
      <p:sp>
        <p:nvSpPr>
          <p:cNvPr id="9" name="TextBox 8">
            <a:extLst>
              <a:ext uri="{FF2B5EF4-FFF2-40B4-BE49-F238E27FC236}">
                <a16:creationId xmlns:a16="http://schemas.microsoft.com/office/drawing/2014/main" id="{766C2DD1-01CB-28C3-8AD0-A194418521E6}"/>
              </a:ext>
            </a:extLst>
          </p:cNvPr>
          <p:cNvSpPr txBox="1"/>
          <p:nvPr/>
        </p:nvSpPr>
        <p:spPr>
          <a:xfrm>
            <a:off x="6883869" y="1546944"/>
            <a:ext cx="3369007" cy="461665"/>
          </a:xfrm>
          <a:prstGeom prst="rect">
            <a:avLst/>
          </a:prstGeom>
          <a:noFill/>
        </p:spPr>
        <p:txBody>
          <a:bodyPr wrap="square" rtlCol="0">
            <a:spAutoFit/>
          </a:bodyPr>
          <a:lstStyle/>
          <a:p>
            <a:r>
              <a:rPr lang="en-US" sz="2400" dirty="0"/>
              <a:t>adaptive outcomes</a:t>
            </a:r>
          </a:p>
        </p:txBody>
      </p:sp>
      <p:sp>
        <p:nvSpPr>
          <p:cNvPr id="10" name="TextBox 9">
            <a:extLst>
              <a:ext uri="{FF2B5EF4-FFF2-40B4-BE49-F238E27FC236}">
                <a16:creationId xmlns:a16="http://schemas.microsoft.com/office/drawing/2014/main" id="{D3A99A70-9A77-2C9C-7945-8B1A1B427722}"/>
              </a:ext>
            </a:extLst>
          </p:cNvPr>
          <p:cNvSpPr txBox="1"/>
          <p:nvPr/>
        </p:nvSpPr>
        <p:spPr>
          <a:xfrm>
            <a:off x="6883869" y="2170020"/>
            <a:ext cx="3369007" cy="461665"/>
          </a:xfrm>
          <a:prstGeom prst="rect">
            <a:avLst/>
          </a:prstGeom>
          <a:noFill/>
        </p:spPr>
        <p:txBody>
          <a:bodyPr wrap="square" rtlCol="0">
            <a:spAutoFit/>
          </a:bodyPr>
          <a:lstStyle/>
          <a:p>
            <a:r>
              <a:rPr lang="en-US" sz="2400" dirty="0"/>
              <a:t>maladaptive outcomes</a:t>
            </a:r>
          </a:p>
        </p:txBody>
      </p:sp>
      <p:sp>
        <p:nvSpPr>
          <p:cNvPr id="11" name="TextBox 10">
            <a:extLst>
              <a:ext uri="{FF2B5EF4-FFF2-40B4-BE49-F238E27FC236}">
                <a16:creationId xmlns:a16="http://schemas.microsoft.com/office/drawing/2014/main" id="{6FB18936-4416-501C-7A40-BF8E6E5AF82E}"/>
              </a:ext>
            </a:extLst>
          </p:cNvPr>
          <p:cNvSpPr txBox="1"/>
          <p:nvPr/>
        </p:nvSpPr>
        <p:spPr>
          <a:xfrm>
            <a:off x="203501" y="3229668"/>
            <a:ext cx="2605413" cy="830997"/>
          </a:xfrm>
          <a:prstGeom prst="rect">
            <a:avLst/>
          </a:prstGeom>
          <a:noFill/>
        </p:spPr>
        <p:txBody>
          <a:bodyPr wrap="square" rtlCol="0">
            <a:spAutoFit/>
          </a:bodyPr>
          <a:lstStyle/>
          <a:p>
            <a:pPr algn="ctr"/>
            <a:r>
              <a:rPr lang="en-US" sz="2400" dirty="0"/>
              <a:t>Introjected regulation</a:t>
            </a:r>
          </a:p>
        </p:txBody>
      </p:sp>
      <p:sp>
        <p:nvSpPr>
          <p:cNvPr id="12" name="Rounded Rectangle 11">
            <a:extLst>
              <a:ext uri="{FF2B5EF4-FFF2-40B4-BE49-F238E27FC236}">
                <a16:creationId xmlns:a16="http://schemas.microsoft.com/office/drawing/2014/main" id="{B2789552-87D4-BB82-83AD-357FACBCE434}"/>
              </a:ext>
            </a:extLst>
          </p:cNvPr>
          <p:cNvSpPr/>
          <p:nvPr/>
        </p:nvSpPr>
        <p:spPr>
          <a:xfrm>
            <a:off x="2918770" y="3401997"/>
            <a:ext cx="3532340" cy="57619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1D5710B5-D781-11AA-9597-FA186AC834B4}"/>
              </a:ext>
            </a:extLst>
          </p:cNvPr>
          <p:cNvSpPr txBox="1"/>
          <p:nvPr/>
        </p:nvSpPr>
        <p:spPr>
          <a:xfrm>
            <a:off x="3273881" y="3401997"/>
            <a:ext cx="2635658" cy="461665"/>
          </a:xfrm>
          <a:prstGeom prst="rect">
            <a:avLst/>
          </a:prstGeom>
          <a:noFill/>
        </p:spPr>
        <p:txBody>
          <a:bodyPr wrap="none" rtlCol="0">
            <a:spAutoFit/>
          </a:bodyPr>
          <a:lstStyle/>
          <a:p>
            <a:r>
              <a:rPr lang="en-US" sz="2400" dirty="0"/>
              <a:t>modestly correlated</a:t>
            </a:r>
          </a:p>
        </p:txBody>
      </p:sp>
      <p:sp>
        <p:nvSpPr>
          <p:cNvPr id="14" name="TextBox 13">
            <a:extLst>
              <a:ext uri="{FF2B5EF4-FFF2-40B4-BE49-F238E27FC236}">
                <a16:creationId xmlns:a16="http://schemas.microsoft.com/office/drawing/2014/main" id="{4E03AE9E-2F90-2331-532E-574DF4ED2E52}"/>
              </a:ext>
            </a:extLst>
          </p:cNvPr>
          <p:cNvSpPr txBox="1"/>
          <p:nvPr/>
        </p:nvSpPr>
        <p:spPr>
          <a:xfrm>
            <a:off x="6883869" y="3444915"/>
            <a:ext cx="5455740" cy="461665"/>
          </a:xfrm>
          <a:prstGeom prst="rect">
            <a:avLst/>
          </a:prstGeom>
          <a:noFill/>
        </p:spPr>
        <p:txBody>
          <a:bodyPr wrap="square" rtlCol="0">
            <a:spAutoFit/>
          </a:bodyPr>
          <a:lstStyle/>
          <a:p>
            <a:r>
              <a:rPr lang="en-US" sz="2400" dirty="0"/>
              <a:t>both adaptive and maladaptive outcomes</a:t>
            </a:r>
          </a:p>
        </p:txBody>
      </p:sp>
      <p:sp>
        <p:nvSpPr>
          <p:cNvPr id="15" name="TextBox 14">
            <a:extLst>
              <a:ext uri="{FF2B5EF4-FFF2-40B4-BE49-F238E27FC236}">
                <a16:creationId xmlns:a16="http://schemas.microsoft.com/office/drawing/2014/main" id="{7ACE7CA4-7C0E-FC97-AB3C-D33855BCA519}"/>
              </a:ext>
            </a:extLst>
          </p:cNvPr>
          <p:cNvSpPr txBox="1"/>
          <p:nvPr/>
        </p:nvSpPr>
        <p:spPr>
          <a:xfrm>
            <a:off x="203503" y="4667029"/>
            <a:ext cx="2605413" cy="1200329"/>
          </a:xfrm>
          <a:prstGeom prst="rect">
            <a:avLst/>
          </a:prstGeom>
          <a:noFill/>
        </p:spPr>
        <p:txBody>
          <a:bodyPr wrap="square" rtlCol="0">
            <a:spAutoFit/>
          </a:bodyPr>
          <a:lstStyle/>
          <a:p>
            <a:pPr algn="ctr"/>
            <a:r>
              <a:rPr lang="en-US" sz="2400" dirty="0"/>
              <a:t>External regulation</a:t>
            </a:r>
          </a:p>
          <a:p>
            <a:pPr algn="ctr"/>
            <a:r>
              <a:rPr lang="en-US" sz="2400" dirty="0"/>
              <a:t>and</a:t>
            </a:r>
          </a:p>
          <a:p>
            <a:pPr algn="ctr"/>
            <a:r>
              <a:rPr lang="en-US" sz="2400" dirty="0"/>
              <a:t>Amotivation</a:t>
            </a:r>
          </a:p>
        </p:txBody>
      </p:sp>
      <p:sp>
        <p:nvSpPr>
          <p:cNvPr id="16" name="Rounded Rectangle 15">
            <a:extLst>
              <a:ext uri="{FF2B5EF4-FFF2-40B4-BE49-F238E27FC236}">
                <a16:creationId xmlns:a16="http://schemas.microsoft.com/office/drawing/2014/main" id="{27FD2DB0-93D8-7F20-CA6F-49C4725B7EB6}"/>
              </a:ext>
            </a:extLst>
          </p:cNvPr>
          <p:cNvSpPr/>
          <p:nvPr/>
        </p:nvSpPr>
        <p:spPr>
          <a:xfrm>
            <a:off x="2918770" y="4740424"/>
            <a:ext cx="3532340" cy="57619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AF3BDE04-4931-470A-F162-90FC54F4323A}"/>
              </a:ext>
            </a:extLst>
          </p:cNvPr>
          <p:cNvSpPr txBox="1"/>
          <p:nvPr/>
        </p:nvSpPr>
        <p:spPr>
          <a:xfrm>
            <a:off x="3261057" y="4761975"/>
            <a:ext cx="2834943" cy="461665"/>
          </a:xfrm>
          <a:prstGeom prst="rect">
            <a:avLst/>
          </a:prstGeom>
          <a:noFill/>
        </p:spPr>
        <p:txBody>
          <a:bodyPr wrap="none" rtlCol="0">
            <a:spAutoFit/>
          </a:bodyPr>
          <a:lstStyle/>
          <a:p>
            <a:r>
              <a:rPr lang="en-US" sz="2400" dirty="0"/>
              <a:t>negative relationships</a:t>
            </a:r>
          </a:p>
        </p:txBody>
      </p:sp>
      <p:sp>
        <p:nvSpPr>
          <p:cNvPr id="18" name="Rounded Rectangle 17">
            <a:extLst>
              <a:ext uri="{FF2B5EF4-FFF2-40B4-BE49-F238E27FC236}">
                <a16:creationId xmlns:a16="http://schemas.microsoft.com/office/drawing/2014/main" id="{0A3CD957-9417-8636-575B-898E790C3FFA}"/>
              </a:ext>
            </a:extLst>
          </p:cNvPr>
          <p:cNvSpPr/>
          <p:nvPr/>
        </p:nvSpPr>
        <p:spPr>
          <a:xfrm>
            <a:off x="2918770" y="5428968"/>
            <a:ext cx="3532340" cy="57619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5469766-C332-264E-E328-04BDD89C8608}"/>
              </a:ext>
            </a:extLst>
          </p:cNvPr>
          <p:cNvSpPr txBox="1"/>
          <p:nvPr/>
        </p:nvSpPr>
        <p:spPr>
          <a:xfrm>
            <a:off x="3273881" y="5442318"/>
            <a:ext cx="2706447" cy="461665"/>
          </a:xfrm>
          <a:prstGeom prst="rect">
            <a:avLst/>
          </a:prstGeom>
          <a:noFill/>
        </p:spPr>
        <p:txBody>
          <a:bodyPr wrap="none" rtlCol="0">
            <a:spAutoFit/>
          </a:bodyPr>
          <a:lstStyle/>
          <a:p>
            <a:r>
              <a:rPr lang="en-US" sz="2400" dirty="0"/>
              <a:t>positive relationships</a:t>
            </a:r>
          </a:p>
        </p:txBody>
      </p:sp>
      <p:sp>
        <p:nvSpPr>
          <p:cNvPr id="20" name="TextBox 19">
            <a:extLst>
              <a:ext uri="{FF2B5EF4-FFF2-40B4-BE49-F238E27FC236}">
                <a16:creationId xmlns:a16="http://schemas.microsoft.com/office/drawing/2014/main" id="{50F74E1A-8CA4-AAC3-98E6-AF1CAD297A61}"/>
              </a:ext>
            </a:extLst>
          </p:cNvPr>
          <p:cNvSpPr txBox="1"/>
          <p:nvPr/>
        </p:nvSpPr>
        <p:spPr>
          <a:xfrm>
            <a:off x="6883869" y="4788715"/>
            <a:ext cx="3369007" cy="461665"/>
          </a:xfrm>
          <a:prstGeom prst="rect">
            <a:avLst/>
          </a:prstGeom>
          <a:noFill/>
        </p:spPr>
        <p:txBody>
          <a:bodyPr wrap="square" rtlCol="0">
            <a:spAutoFit/>
          </a:bodyPr>
          <a:lstStyle/>
          <a:p>
            <a:r>
              <a:rPr lang="en-US" sz="2400" dirty="0"/>
              <a:t>adaptive outcomes</a:t>
            </a:r>
          </a:p>
        </p:txBody>
      </p:sp>
      <p:sp>
        <p:nvSpPr>
          <p:cNvPr id="21" name="TextBox 20">
            <a:extLst>
              <a:ext uri="{FF2B5EF4-FFF2-40B4-BE49-F238E27FC236}">
                <a16:creationId xmlns:a16="http://schemas.microsoft.com/office/drawing/2014/main" id="{6C9C34D6-43B2-1F65-CD51-C15335D5780B}"/>
              </a:ext>
            </a:extLst>
          </p:cNvPr>
          <p:cNvSpPr txBox="1"/>
          <p:nvPr/>
        </p:nvSpPr>
        <p:spPr>
          <a:xfrm>
            <a:off x="6883869" y="5428968"/>
            <a:ext cx="3369007" cy="461665"/>
          </a:xfrm>
          <a:prstGeom prst="rect">
            <a:avLst/>
          </a:prstGeom>
          <a:noFill/>
        </p:spPr>
        <p:txBody>
          <a:bodyPr wrap="square" rtlCol="0">
            <a:spAutoFit/>
          </a:bodyPr>
          <a:lstStyle/>
          <a:p>
            <a:r>
              <a:rPr lang="en-US" sz="2400" dirty="0"/>
              <a:t>maladaptive outcomes</a:t>
            </a:r>
          </a:p>
        </p:txBody>
      </p:sp>
    </p:spTree>
    <p:extLst>
      <p:ext uri="{BB962C8B-B14F-4D97-AF65-F5344CB8AC3E}">
        <p14:creationId xmlns:p14="http://schemas.microsoft.com/office/powerpoint/2010/main" val="191440282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EB503-3E2E-630E-C83D-FD12B7FD47DE}"/>
              </a:ext>
            </a:extLst>
          </p:cNvPr>
          <p:cNvSpPr>
            <a:spLocks noGrp="1"/>
          </p:cNvSpPr>
          <p:nvPr>
            <p:ph type="title"/>
          </p:nvPr>
        </p:nvSpPr>
        <p:spPr>
          <a:xfrm>
            <a:off x="328321" y="176129"/>
            <a:ext cx="11253592" cy="681037"/>
          </a:xfrm>
        </p:spPr>
        <p:txBody>
          <a:bodyPr>
            <a:normAutofit fontScale="90000"/>
          </a:bodyPr>
          <a:lstStyle/>
          <a:p>
            <a:pPr algn="ctr"/>
            <a:r>
              <a:rPr lang="en-US" dirty="0"/>
              <a:t>Findings – Needs satisfaction and types of motivation </a:t>
            </a:r>
          </a:p>
        </p:txBody>
      </p:sp>
      <p:sp>
        <p:nvSpPr>
          <p:cNvPr id="4" name="TextBox 3">
            <a:extLst>
              <a:ext uri="{FF2B5EF4-FFF2-40B4-BE49-F238E27FC236}">
                <a16:creationId xmlns:a16="http://schemas.microsoft.com/office/drawing/2014/main" id="{0813F9E5-96CE-18DB-4823-83CF18A76C1A}"/>
              </a:ext>
            </a:extLst>
          </p:cNvPr>
          <p:cNvSpPr txBox="1"/>
          <p:nvPr/>
        </p:nvSpPr>
        <p:spPr>
          <a:xfrm>
            <a:off x="149629" y="1337029"/>
            <a:ext cx="2894194" cy="1569660"/>
          </a:xfrm>
          <a:prstGeom prst="rect">
            <a:avLst/>
          </a:prstGeom>
          <a:noFill/>
        </p:spPr>
        <p:txBody>
          <a:bodyPr wrap="square" rtlCol="0">
            <a:spAutoFit/>
          </a:bodyPr>
          <a:lstStyle/>
          <a:p>
            <a:pPr algn="ctr"/>
            <a:r>
              <a:rPr lang="en-US" sz="2400" dirty="0"/>
              <a:t>Autonomy, Competence and Relatedness Satisfaction</a:t>
            </a:r>
          </a:p>
        </p:txBody>
      </p:sp>
      <p:sp>
        <p:nvSpPr>
          <p:cNvPr id="5" name="Rounded Rectangle 4">
            <a:extLst>
              <a:ext uri="{FF2B5EF4-FFF2-40B4-BE49-F238E27FC236}">
                <a16:creationId xmlns:a16="http://schemas.microsoft.com/office/drawing/2014/main" id="{C21A7227-28A9-82CD-3D0E-79970C4A091F}"/>
              </a:ext>
            </a:extLst>
          </p:cNvPr>
          <p:cNvSpPr/>
          <p:nvPr/>
        </p:nvSpPr>
        <p:spPr>
          <a:xfrm>
            <a:off x="3169084" y="1575055"/>
            <a:ext cx="3532340" cy="57619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1BA0107-2DFB-F068-3D9C-580EC88EDEDC}"/>
              </a:ext>
            </a:extLst>
          </p:cNvPr>
          <p:cNvSpPr txBox="1"/>
          <p:nvPr/>
        </p:nvSpPr>
        <p:spPr>
          <a:xfrm>
            <a:off x="3889422" y="1650211"/>
            <a:ext cx="1951368" cy="369332"/>
          </a:xfrm>
          <a:prstGeom prst="rect">
            <a:avLst/>
          </a:prstGeom>
          <a:noFill/>
        </p:spPr>
        <p:txBody>
          <a:bodyPr wrap="none" rtlCol="0">
            <a:spAutoFit/>
          </a:bodyPr>
          <a:lstStyle/>
          <a:p>
            <a:r>
              <a:rPr lang="en-US" dirty="0"/>
              <a:t>strongly correlated</a:t>
            </a:r>
          </a:p>
        </p:txBody>
      </p:sp>
      <p:sp>
        <p:nvSpPr>
          <p:cNvPr id="7" name="Rounded Rectangle 6">
            <a:extLst>
              <a:ext uri="{FF2B5EF4-FFF2-40B4-BE49-F238E27FC236}">
                <a16:creationId xmlns:a16="http://schemas.microsoft.com/office/drawing/2014/main" id="{0393BBE9-24C7-3D25-4584-1314720C07B8}"/>
              </a:ext>
            </a:extLst>
          </p:cNvPr>
          <p:cNvSpPr/>
          <p:nvPr/>
        </p:nvSpPr>
        <p:spPr>
          <a:xfrm>
            <a:off x="3169084" y="2226408"/>
            <a:ext cx="3532340" cy="57619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9FDB9E3-3690-0593-BD56-9FEFFEEC3ECE}"/>
              </a:ext>
            </a:extLst>
          </p:cNvPr>
          <p:cNvSpPr txBox="1"/>
          <p:nvPr/>
        </p:nvSpPr>
        <p:spPr>
          <a:xfrm>
            <a:off x="3889422" y="2301564"/>
            <a:ext cx="2155783" cy="369332"/>
          </a:xfrm>
          <a:prstGeom prst="rect">
            <a:avLst/>
          </a:prstGeom>
          <a:noFill/>
        </p:spPr>
        <p:txBody>
          <a:bodyPr wrap="none" rtlCol="0">
            <a:spAutoFit/>
          </a:bodyPr>
          <a:lstStyle/>
          <a:p>
            <a:r>
              <a:rPr lang="en-US" dirty="0"/>
              <a:t>positively correlated</a:t>
            </a:r>
          </a:p>
        </p:txBody>
      </p:sp>
      <p:sp>
        <p:nvSpPr>
          <p:cNvPr id="9" name="TextBox 8">
            <a:extLst>
              <a:ext uri="{FF2B5EF4-FFF2-40B4-BE49-F238E27FC236}">
                <a16:creationId xmlns:a16="http://schemas.microsoft.com/office/drawing/2014/main" id="{766C2DD1-01CB-28C3-8AD0-A194418521E6}"/>
              </a:ext>
            </a:extLst>
          </p:cNvPr>
          <p:cNvSpPr txBox="1"/>
          <p:nvPr/>
        </p:nvSpPr>
        <p:spPr>
          <a:xfrm>
            <a:off x="7227520" y="1573848"/>
            <a:ext cx="4665795" cy="461665"/>
          </a:xfrm>
          <a:prstGeom prst="rect">
            <a:avLst/>
          </a:prstGeom>
          <a:noFill/>
        </p:spPr>
        <p:txBody>
          <a:bodyPr wrap="square" rtlCol="0">
            <a:spAutoFit/>
          </a:bodyPr>
          <a:lstStyle/>
          <a:p>
            <a:r>
              <a:rPr lang="en-US" sz="2400" dirty="0"/>
              <a:t>autonomous student motivation</a:t>
            </a:r>
          </a:p>
        </p:txBody>
      </p:sp>
      <p:sp>
        <p:nvSpPr>
          <p:cNvPr id="10" name="TextBox 9">
            <a:extLst>
              <a:ext uri="{FF2B5EF4-FFF2-40B4-BE49-F238E27FC236}">
                <a16:creationId xmlns:a16="http://schemas.microsoft.com/office/drawing/2014/main" id="{D3A99A70-9A77-2C9C-7945-8B1A1B427722}"/>
              </a:ext>
            </a:extLst>
          </p:cNvPr>
          <p:cNvSpPr txBox="1"/>
          <p:nvPr/>
        </p:nvSpPr>
        <p:spPr>
          <a:xfrm>
            <a:off x="7254657" y="2301564"/>
            <a:ext cx="2965577" cy="461665"/>
          </a:xfrm>
          <a:prstGeom prst="rect">
            <a:avLst/>
          </a:prstGeom>
          <a:noFill/>
        </p:spPr>
        <p:txBody>
          <a:bodyPr wrap="square" rtlCol="0">
            <a:spAutoFit/>
          </a:bodyPr>
          <a:lstStyle/>
          <a:p>
            <a:r>
              <a:rPr lang="en-US" sz="2400" dirty="0"/>
              <a:t>introjected motivation</a:t>
            </a:r>
          </a:p>
        </p:txBody>
      </p:sp>
      <p:sp>
        <p:nvSpPr>
          <p:cNvPr id="11" name="TextBox 10">
            <a:extLst>
              <a:ext uri="{FF2B5EF4-FFF2-40B4-BE49-F238E27FC236}">
                <a16:creationId xmlns:a16="http://schemas.microsoft.com/office/drawing/2014/main" id="{6FB18936-4416-501C-7A40-BF8E6E5AF82E}"/>
              </a:ext>
            </a:extLst>
          </p:cNvPr>
          <p:cNvSpPr txBox="1"/>
          <p:nvPr/>
        </p:nvSpPr>
        <p:spPr>
          <a:xfrm>
            <a:off x="328321" y="3132685"/>
            <a:ext cx="2605413" cy="1569660"/>
          </a:xfrm>
          <a:prstGeom prst="rect">
            <a:avLst/>
          </a:prstGeom>
          <a:noFill/>
        </p:spPr>
        <p:txBody>
          <a:bodyPr wrap="square" rtlCol="0">
            <a:spAutoFit/>
          </a:bodyPr>
          <a:lstStyle/>
          <a:p>
            <a:pPr algn="ctr"/>
            <a:r>
              <a:rPr lang="en-US" sz="2400" dirty="0"/>
              <a:t>Autonomy, Competence and Relatedness Satisfaction</a:t>
            </a:r>
          </a:p>
        </p:txBody>
      </p:sp>
      <p:sp>
        <p:nvSpPr>
          <p:cNvPr id="12" name="Rounded Rectangle 11">
            <a:extLst>
              <a:ext uri="{FF2B5EF4-FFF2-40B4-BE49-F238E27FC236}">
                <a16:creationId xmlns:a16="http://schemas.microsoft.com/office/drawing/2014/main" id="{B2789552-87D4-BB82-83AD-357FACBCE434}"/>
              </a:ext>
            </a:extLst>
          </p:cNvPr>
          <p:cNvSpPr/>
          <p:nvPr/>
        </p:nvSpPr>
        <p:spPr>
          <a:xfrm>
            <a:off x="3169084" y="3675526"/>
            <a:ext cx="3532340" cy="57619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1D5710B5-D781-11AA-9597-FA186AC834B4}"/>
              </a:ext>
            </a:extLst>
          </p:cNvPr>
          <p:cNvSpPr txBox="1"/>
          <p:nvPr/>
        </p:nvSpPr>
        <p:spPr>
          <a:xfrm>
            <a:off x="3619091" y="3729451"/>
            <a:ext cx="2696444" cy="369332"/>
          </a:xfrm>
          <a:prstGeom prst="rect">
            <a:avLst/>
          </a:prstGeom>
          <a:noFill/>
        </p:spPr>
        <p:txBody>
          <a:bodyPr wrap="none" rtlCol="0">
            <a:spAutoFit/>
          </a:bodyPr>
          <a:lstStyle/>
          <a:p>
            <a:r>
              <a:rPr lang="en-US" dirty="0"/>
              <a:t>weak negative correlations</a:t>
            </a:r>
          </a:p>
        </p:txBody>
      </p:sp>
      <p:sp>
        <p:nvSpPr>
          <p:cNvPr id="14" name="TextBox 13">
            <a:extLst>
              <a:ext uri="{FF2B5EF4-FFF2-40B4-BE49-F238E27FC236}">
                <a16:creationId xmlns:a16="http://schemas.microsoft.com/office/drawing/2014/main" id="{4E03AE9E-2F90-2331-532E-574DF4ED2E52}"/>
              </a:ext>
            </a:extLst>
          </p:cNvPr>
          <p:cNvSpPr txBox="1"/>
          <p:nvPr/>
        </p:nvSpPr>
        <p:spPr>
          <a:xfrm>
            <a:off x="7254656" y="3729451"/>
            <a:ext cx="4802429" cy="461665"/>
          </a:xfrm>
          <a:prstGeom prst="rect">
            <a:avLst/>
          </a:prstGeom>
          <a:noFill/>
        </p:spPr>
        <p:txBody>
          <a:bodyPr wrap="square" rtlCol="0">
            <a:spAutoFit/>
          </a:bodyPr>
          <a:lstStyle/>
          <a:p>
            <a:r>
              <a:rPr lang="en-US" sz="2400" dirty="0"/>
              <a:t>external regulation</a:t>
            </a:r>
          </a:p>
        </p:txBody>
      </p:sp>
      <p:sp>
        <p:nvSpPr>
          <p:cNvPr id="15" name="TextBox 14">
            <a:extLst>
              <a:ext uri="{FF2B5EF4-FFF2-40B4-BE49-F238E27FC236}">
                <a16:creationId xmlns:a16="http://schemas.microsoft.com/office/drawing/2014/main" id="{7ACE7CA4-7C0E-FC97-AB3C-D33855BCA519}"/>
              </a:ext>
            </a:extLst>
          </p:cNvPr>
          <p:cNvSpPr txBox="1"/>
          <p:nvPr/>
        </p:nvSpPr>
        <p:spPr>
          <a:xfrm>
            <a:off x="6594841" y="5638284"/>
            <a:ext cx="2965577" cy="461665"/>
          </a:xfrm>
          <a:prstGeom prst="rect">
            <a:avLst/>
          </a:prstGeom>
          <a:noFill/>
        </p:spPr>
        <p:txBody>
          <a:bodyPr wrap="square" rtlCol="0">
            <a:spAutoFit/>
          </a:bodyPr>
          <a:lstStyle/>
          <a:p>
            <a:pPr algn="ctr"/>
            <a:r>
              <a:rPr lang="en-US" sz="2400" dirty="0"/>
              <a:t>amotivation</a:t>
            </a:r>
          </a:p>
        </p:txBody>
      </p:sp>
      <p:sp>
        <p:nvSpPr>
          <p:cNvPr id="16" name="Rounded Rectangle 15">
            <a:extLst>
              <a:ext uri="{FF2B5EF4-FFF2-40B4-BE49-F238E27FC236}">
                <a16:creationId xmlns:a16="http://schemas.microsoft.com/office/drawing/2014/main" id="{27FD2DB0-93D8-7F20-CA6F-49C4725B7EB6}"/>
              </a:ext>
            </a:extLst>
          </p:cNvPr>
          <p:cNvSpPr/>
          <p:nvPr/>
        </p:nvSpPr>
        <p:spPr>
          <a:xfrm>
            <a:off x="3169084" y="5545915"/>
            <a:ext cx="3532340" cy="576197"/>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AF3BDE04-4931-470A-F162-90FC54F4323A}"/>
              </a:ext>
            </a:extLst>
          </p:cNvPr>
          <p:cNvSpPr txBox="1"/>
          <p:nvPr/>
        </p:nvSpPr>
        <p:spPr>
          <a:xfrm>
            <a:off x="3474500" y="5626764"/>
            <a:ext cx="3120341" cy="369332"/>
          </a:xfrm>
          <a:prstGeom prst="rect">
            <a:avLst/>
          </a:prstGeom>
          <a:noFill/>
        </p:spPr>
        <p:txBody>
          <a:bodyPr wrap="none" rtlCol="0">
            <a:spAutoFit/>
          </a:bodyPr>
          <a:lstStyle/>
          <a:p>
            <a:r>
              <a:rPr lang="en-US" dirty="0"/>
              <a:t>moderate negative correlations</a:t>
            </a:r>
          </a:p>
        </p:txBody>
      </p:sp>
      <p:sp>
        <p:nvSpPr>
          <p:cNvPr id="3" name="TextBox 2">
            <a:extLst>
              <a:ext uri="{FF2B5EF4-FFF2-40B4-BE49-F238E27FC236}">
                <a16:creationId xmlns:a16="http://schemas.microsoft.com/office/drawing/2014/main" id="{BF7FBB5C-BD0E-305B-5DD4-99588909D46B}"/>
              </a:ext>
            </a:extLst>
          </p:cNvPr>
          <p:cNvSpPr txBox="1"/>
          <p:nvPr/>
        </p:nvSpPr>
        <p:spPr>
          <a:xfrm>
            <a:off x="328320" y="5084287"/>
            <a:ext cx="2605413" cy="1569660"/>
          </a:xfrm>
          <a:prstGeom prst="rect">
            <a:avLst/>
          </a:prstGeom>
          <a:noFill/>
        </p:spPr>
        <p:txBody>
          <a:bodyPr wrap="square" rtlCol="0">
            <a:spAutoFit/>
          </a:bodyPr>
          <a:lstStyle/>
          <a:p>
            <a:pPr algn="ctr"/>
            <a:r>
              <a:rPr lang="en-US" sz="2400" dirty="0"/>
              <a:t>Autonomy, Competence and Relatedness Satisfaction</a:t>
            </a:r>
          </a:p>
        </p:txBody>
      </p:sp>
    </p:spTree>
    <p:extLst>
      <p:ext uri="{BB962C8B-B14F-4D97-AF65-F5344CB8AC3E}">
        <p14:creationId xmlns:p14="http://schemas.microsoft.com/office/powerpoint/2010/main" val="12672703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8AE21-CE2B-4642-9341-B7103AC5A6E3}"/>
              </a:ext>
            </a:extLst>
          </p:cNvPr>
          <p:cNvSpPr>
            <a:spLocks noGrp="1"/>
          </p:cNvSpPr>
          <p:nvPr>
            <p:ph type="title"/>
          </p:nvPr>
        </p:nvSpPr>
        <p:spPr>
          <a:xfrm>
            <a:off x="2916382" y="-249382"/>
            <a:ext cx="10515600" cy="1325563"/>
          </a:xfrm>
        </p:spPr>
        <p:txBody>
          <a:bodyPr/>
          <a:lstStyle/>
          <a:p>
            <a:r>
              <a:rPr lang="en-US" dirty="0"/>
              <a:t>What did I want to observe?</a:t>
            </a:r>
          </a:p>
        </p:txBody>
      </p:sp>
      <p:sp>
        <p:nvSpPr>
          <p:cNvPr id="3" name="Content Placeholder 2">
            <a:extLst>
              <a:ext uri="{FF2B5EF4-FFF2-40B4-BE49-F238E27FC236}">
                <a16:creationId xmlns:a16="http://schemas.microsoft.com/office/drawing/2014/main" id="{BA39D5E3-4F8C-C371-BB80-FBCE9B474EB5}"/>
              </a:ext>
            </a:extLst>
          </p:cNvPr>
          <p:cNvSpPr>
            <a:spLocks noGrp="1"/>
          </p:cNvSpPr>
          <p:nvPr>
            <p:ph idx="1"/>
          </p:nvPr>
        </p:nvSpPr>
        <p:spPr>
          <a:xfrm>
            <a:off x="198466" y="947650"/>
            <a:ext cx="11795067" cy="5594464"/>
          </a:xfrm>
        </p:spPr>
        <p:txBody>
          <a:bodyPr>
            <a:noAutofit/>
          </a:bodyPr>
          <a:lstStyle/>
          <a:p>
            <a:pPr>
              <a:lnSpc>
                <a:spcPct val="150000"/>
              </a:lnSpc>
            </a:pPr>
            <a:r>
              <a:rPr lang="en-GB" sz="3200" b="1" dirty="0">
                <a:effectLst/>
                <a:ea typeface="Times New Roman" panose="02020603050405020304" pitchFamily="18" charset="0"/>
              </a:rPr>
              <a:t>AUTONOMY</a:t>
            </a:r>
            <a:r>
              <a:rPr lang="en-GB" sz="3200" dirty="0">
                <a:effectLst/>
                <a:ea typeface="Times New Roman" panose="02020603050405020304" pitchFamily="18" charset="0"/>
              </a:rPr>
              <a:t> – </a:t>
            </a:r>
            <a:r>
              <a:rPr lang="en-GB" sz="2400" dirty="0">
                <a:effectLst/>
                <a:ea typeface="Times New Roman" panose="02020603050405020304" pitchFamily="18" charset="0"/>
              </a:rPr>
              <a:t>Was there a rationale? What did the teachers’ tone sound like? What kind of language did they use? Were there opportunities for chosen tasks or for pupil led activities?</a:t>
            </a:r>
          </a:p>
          <a:p>
            <a:pPr marL="0" indent="0">
              <a:lnSpc>
                <a:spcPct val="150000"/>
              </a:lnSpc>
              <a:buNone/>
            </a:pPr>
            <a:endParaRPr lang="en-GB" sz="1100" dirty="0">
              <a:effectLst/>
              <a:ea typeface="Times New Roman" panose="02020603050405020304" pitchFamily="18" charset="0"/>
            </a:endParaRPr>
          </a:p>
          <a:p>
            <a:pPr>
              <a:lnSpc>
                <a:spcPct val="150000"/>
              </a:lnSpc>
            </a:pPr>
            <a:r>
              <a:rPr lang="en-GB" sz="3200" b="1" dirty="0">
                <a:effectLst/>
                <a:ea typeface="Times New Roman" panose="02020603050405020304" pitchFamily="18" charset="0"/>
              </a:rPr>
              <a:t>COMPETENCE </a:t>
            </a:r>
            <a:r>
              <a:rPr lang="en-GB" sz="3200" dirty="0">
                <a:effectLst/>
                <a:ea typeface="Times New Roman" panose="02020603050405020304" pitchFamily="18" charset="0"/>
              </a:rPr>
              <a:t>– </a:t>
            </a:r>
            <a:r>
              <a:rPr lang="en-GB" sz="2400" dirty="0">
                <a:effectLst/>
                <a:ea typeface="Times New Roman" panose="02020603050405020304" pitchFamily="18" charset="0"/>
              </a:rPr>
              <a:t>Were there opportunities for repeated practice?</a:t>
            </a:r>
            <a:r>
              <a:rPr lang="en-GB" sz="2400" dirty="0">
                <a:ea typeface="Times New Roman" panose="02020603050405020304" pitchFamily="18" charset="0"/>
              </a:rPr>
              <a:t> </a:t>
            </a:r>
            <a:r>
              <a:rPr lang="en-GB" sz="2400" dirty="0">
                <a:effectLst/>
                <a:ea typeface="Times New Roman" panose="02020603050405020304" pitchFamily="18" charset="0"/>
              </a:rPr>
              <a:t>How were tasks differentiated? </a:t>
            </a:r>
          </a:p>
          <a:p>
            <a:pPr marL="0" indent="0">
              <a:lnSpc>
                <a:spcPct val="150000"/>
              </a:lnSpc>
              <a:buNone/>
            </a:pPr>
            <a:endParaRPr lang="en-GB" sz="1100" dirty="0">
              <a:effectLst/>
              <a:ea typeface="Times New Roman" panose="02020603050405020304" pitchFamily="18" charset="0"/>
            </a:endParaRPr>
          </a:p>
          <a:p>
            <a:pPr>
              <a:lnSpc>
                <a:spcPct val="150000"/>
              </a:lnSpc>
            </a:pPr>
            <a:r>
              <a:rPr lang="en-GB" sz="3200" b="1" dirty="0">
                <a:effectLst/>
                <a:ea typeface="Times New Roman" panose="02020603050405020304" pitchFamily="18" charset="0"/>
              </a:rPr>
              <a:t>RELATEDNESS</a:t>
            </a:r>
            <a:r>
              <a:rPr lang="en-GB" sz="3200" dirty="0">
                <a:effectLst/>
                <a:ea typeface="Times New Roman" panose="02020603050405020304" pitchFamily="18" charset="0"/>
              </a:rPr>
              <a:t> – </a:t>
            </a:r>
            <a:r>
              <a:rPr lang="en-GB" sz="2400" dirty="0">
                <a:effectLst/>
                <a:ea typeface="Times New Roman" panose="02020603050405020304" pitchFamily="18" charset="0"/>
              </a:rPr>
              <a:t>What could I observe about teacher-learner relationships and learner-learner relationships?</a:t>
            </a:r>
            <a:endParaRPr lang="en-GB" sz="3200" dirty="0">
              <a:effectLst/>
              <a:ea typeface="Times New Roman" panose="02020603050405020304" pitchFamily="18" charset="0"/>
            </a:endParaRPr>
          </a:p>
        </p:txBody>
      </p:sp>
    </p:spTree>
    <p:extLst>
      <p:ext uri="{BB962C8B-B14F-4D97-AF65-F5344CB8AC3E}">
        <p14:creationId xmlns:p14="http://schemas.microsoft.com/office/powerpoint/2010/main" val="24436442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EA677-0BD0-7301-7B99-360ABD9639EB}"/>
              </a:ext>
            </a:extLst>
          </p:cNvPr>
          <p:cNvSpPr>
            <a:spLocks noGrp="1"/>
          </p:cNvSpPr>
          <p:nvPr>
            <p:ph type="title"/>
          </p:nvPr>
        </p:nvSpPr>
        <p:spPr/>
        <p:txBody>
          <a:bodyPr>
            <a:normAutofit/>
          </a:bodyPr>
          <a:lstStyle/>
          <a:p>
            <a:pPr algn="ctr"/>
            <a:r>
              <a:rPr lang="en-US" sz="7200" dirty="0"/>
              <a:t>What I observed</a:t>
            </a:r>
          </a:p>
        </p:txBody>
      </p:sp>
      <p:sp>
        <p:nvSpPr>
          <p:cNvPr id="3" name="Content Placeholder 2">
            <a:extLst>
              <a:ext uri="{FF2B5EF4-FFF2-40B4-BE49-F238E27FC236}">
                <a16:creationId xmlns:a16="http://schemas.microsoft.com/office/drawing/2014/main" id="{9586DB30-9EDB-E763-4B38-77D97A6FE3E2}"/>
              </a:ext>
            </a:extLst>
          </p:cNvPr>
          <p:cNvSpPr>
            <a:spLocks noGrp="1"/>
          </p:cNvSpPr>
          <p:nvPr>
            <p:ph idx="1"/>
          </p:nvPr>
        </p:nvSpPr>
        <p:spPr>
          <a:xfrm>
            <a:off x="299258" y="2196327"/>
            <a:ext cx="11054542" cy="3738960"/>
          </a:xfrm>
        </p:spPr>
        <p:txBody>
          <a:bodyPr>
            <a:normAutofit fontScale="92500" lnSpcReduction="10000"/>
          </a:bodyPr>
          <a:lstStyle/>
          <a:p>
            <a:r>
              <a:rPr lang="en-US" sz="5200" dirty="0"/>
              <a:t>Elimination style game</a:t>
            </a:r>
          </a:p>
          <a:p>
            <a:endParaRPr lang="en-US" sz="5200" dirty="0"/>
          </a:p>
          <a:p>
            <a:r>
              <a:rPr lang="en-US" sz="5200" dirty="0"/>
              <a:t>Peer to peer interaction</a:t>
            </a:r>
          </a:p>
          <a:p>
            <a:endParaRPr lang="en-US" sz="5200" dirty="0"/>
          </a:p>
          <a:p>
            <a:r>
              <a:rPr lang="en-US" sz="5200" dirty="0"/>
              <a:t>Full sided game with children sitting out</a:t>
            </a:r>
          </a:p>
          <a:p>
            <a:endParaRPr lang="en-US" dirty="0"/>
          </a:p>
          <a:p>
            <a:pPr marL="0" indent="0">
              <a:buNone/>
            </a:pPr>
            <a:endParaRPr lang="en-US" dirty="0"/>
          </a:p>
        </p:txBody>
      </p:sp>
    </p:spTree>
    <p:extLst>
      <p:ext uri="{BB962C8B-B14F-4D97-AF65-F5344CB8AC3E}">
        <p14:creationId xmlns:p14="http://schemas.microsoft.com/office/powerpoint/2010/main" val="3943464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2EC75B2-334D-1F5C-6AE4-9F2813B289D5}"/>
              </a:ext>
            </a:extLst>
          </p:cNvPr>
          <p:cNvPicPr>
            <a:picLocks noGrp="1" noChangeAspect="1"/>
          </p:cNvPicPr>
          <p:nvPr>
            <p:ph idx="1"/>
          </p:nvPr>
        </p:nvPicPr>
        <p:blipFill>
          <a:blip r:embed="rId2"/>
          <a:stretch>
            <a:fillRect/>
          </a:stretch>
        </p:blipFill>
        <p:spPr>
          <a:xfrm>
            <a:off x="3262184" y="4212"/>
            <a:ext cx="4859139" cy="6853787"/>
          </a:xfrm>
        </p:spPr>
      </p:pic>
    </p:spTree>
    <p:extLst>
      <p:ext uri="{BB962C8B-B14F-4D97-AF65-F5344CB8AC3E}">
        <p14:creationId xmlns:p14="http://schemas.microsoft.com/office/powerpoint/2010/main" val="42785683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006F97C-9950-AB86-9864-C79A30690BCA}"/>
              </a:ext>
            </a:extLst>
          </p:cNvPr>
          <p:cNvSpPr txBox="1"/>
          <p:nvPr/>
        </p:nvSpPr>
        <p:spPr>
          <a:xfrm>
            <a:off x="3052119" y="3250512"/>
            <a:ext cx="6104238" cy="369332"/>
          </a:xfrm>
          <a:prstGeom prst="rect">
            <a:avLst/>
          </a:prstGeom>
          <a:noFill/>
        </p:spPr>
        <p:txBody>
          <a:bodyPr wrap="square">
            <a:spAutoFit/>
          </a:bodyPr>
          <a:lstStyle/>
          <a:p>
            <a:endParaRPr lang="en-GB" dirty="0"/>
          </a:p>
        </p:txBody>
      </p:sp>
      <p:sp>
        <p:nvSpPr>
          <p:cNvPr id="7" name="TextBox 6">
            <a:extLst>
              <a:ext uri="{FF2B5EF4-FFF2-40B4-BE49-F238E27FC236}">
                <a16:creationId xmlns:a16="http://schemas.microsoft.com/office/drawing/2014/main" id="{E0752C48-0337-CDE8-780D-3DB8B17950F6}"/>
              </a:ext>
            </a:extLst>
          </p:cNvPr>
          <p:cNvSpPr txBox="1"/>
          <p:nvPr/>
        </p:nvSpPr>
        <p:spPr>
          <a:xfrm>
            <a:off x="3052119" y="3250512"/>
            <a:ext cx="6104238" cy="369332"/>
          </a:xfrm>
          <a:prstGeom prst="rect">
            <a:avLst/>
          </a:prstGeom>
          <a:noFill/>
        </p:spPr>
        <p:txBody>
          <a:bodyPr wrap="square">
            <a:spAutoFit/>
          </a:bodyPr>
          <a:lstStyle/>
          <a:p>
            <a:endParaRPr lang="en-GB" dirty="0"/>
          </a:p>
        </p:txBody>
      </p:sp>
      <p:sp>
        <p:nvSpPr>
          <p:cNvPr id="13" name="TextBox 12">
            <a:extLst>
              <a:ext uri="{FF2B5EF4-FFF2-40B4-BE49-F238E27FC236}">
                <a16:creationId xmlns:a16="http://schemas.microsoft.com/office/drawing/2014/main" id="{10033BC7-4BEA-6A3D-9BC2-C2469D0DD281}"/>
              </a:ext>
            </a:extLst>
          </p:cNvPr>
          <p:cNvSpPr txBox="1"/>
          <p:nvPr/>
        </p:nvSpPr>
        <p:spPr>
          <a:xfrm>
            <a:off x="116378" y="4991100"/>
            <a:ext cx="12485716" cy="1938992"/>
          </a:xfrm>
          <a:prstGeom prst="rect">
            <a:avLst/>
          </a:prstGeom>
          <a:noFill/>
        </p:spPr>
        <p:txBody>
          <a:bodyPr wrap="square" rtlCol="0">
            <a:spAutoFit/>
          </a:bodyPr>
          <a:lstStyle/>
          <a:p>
            <a:pPr marL="285750" indent="-285750">
              <a:buFont typeface="Arial" panose="020B0604020202020204" pitchFamily="34" charset="0"/>
              <a:buChar char="•"/>
            </a:pPr>
            <a:r>
              <a:rPr lang="en-GB" sz="2400" kern="0" dirty="0">
                <a:solidFill>
                  <a:srgbClr val="000000"/>
                </a:solidFill>
                <a:cs typeface="Times New Roman" panose="02020603050405020304" pitchFamily="18" charset="0"/>
              </a:rPr>
              <a:t>an environment where they can complete work without feeling pressurised Reeve (2009)</a:t>
            </a:r>
          </a:p>
          <a:p>
            <a:endParaRPr lang="en-GB" sz="2400" kern="0" dirty="0">
              <a:solidFill>
                <a:srgbClr val="000000"/>
              </a:solidFill>
              <a:cs typeface="Times New Roman" panose="02020603050405020304" pitchFamily="18" charset="0"/>
            </a:endParaRPr>
          </a:p>
          <a:p>
            <a:endParaRPr lang="en-GB" sz="300" kern="0" dirty="0">
              <a:solidFill>
                <a:srgbClr val="000000"/>
              </a:solidFill>
              <a:cs typeface="Times New Roman" panose="02020603050405020304" pitchFamily="18" charset="0"/>
            </a:endParaRPr>
          </a:p>
          <a:p>
            <a:pPr marL="285750" indent="-285750">
              <a:buFont typeface="Arial" panose="020B0604020202020204" pitchFamily="34" charset="0"/>
              <a:buChar char="•"/>
            </a:pPr>
            <a:r>
              <a:rPr lang="en-GB" sz="2400" kern="0" dirty="0">
                <a:solidFill>
                  <a:srgbClr val="000000"/>
                </a:solidFill>
                <a:cs typeface="Times New Roman" panose="02020603050405020304" pitchFamily="18" charset="0"/>
              </a:rPr>
              <a:t>to support autonomy, Reeve and </a:t>
            </a:r>
            <a:r>
              <a:rPr lang="en-GB" sz="2400" kern="0" dirty="0" err="1">
                <a:solidFill>
                  <a:srgbClr val="000000"/>
                </a:solidFill>
                <a:cs typeface="Times New Roman" panose="02020603050405020304" pitchFamily="18" charset="0"/>
              </a:rPr>
              <a:t>Cheon</a:t>
            </a:r>
            <a:r>
              <a:rPr lang="en-GB" sz="2400" kern="0" dirty="0">
                <a:solidFill>
                  <a:srgbClr val="000000"/>
                </a:solidFill>
                <a:cs typeface="Times New Roman" panose="02020603050405020304" pitchFamily="18" charset="0"/>
              </a:rPr>
              <a:t> (2021) identified 7 autonomy supportive instructional behaviours. I chose some of these to inform the resource.</a:t>
            </a:r>
          </a:p>
          <a:p>
            <a:endParaRPr lang="en-US" dirty="0"/>
          </a:p>
        </p:txBody>
      </p:sp>
      <p:sp>
        <p:nvSpPr>
          <p:cNvPr id="17" name="TextBox 16">
            <a:extLst>
              <a:ext uri="{FF2B5EF4-FFF2-40B4-BE49-F238E27FC236}">
                <a16:creationId xmlns:a16="http://schemas.microsoft.com/office/drawing/2014/main" id="{2035F8BC-7D1C-FB16-963A-A850D82CAAE9}"/>
              </a:ext>
            </a:extLst>
          </p:cNvPr>
          <p:cNvSpPr txBox="1"/>
          <p:nvPr/>
        </p:nvSpPr>
        <p:spPr>
          <a:xfrm>
            <a:off x="116378" y="0"/>
            <a:ext cx="12075622" cy="1692771"/>
          </a:xfrm>
          <a:prstGeom prst="rect">
            <a:avLst/>
          </a:prstGeom>
          <a:noFill/>
        </p:spPr>
        <p:txBody>
          <a:bodyPr wrap="square">
            <a:spAutoFit/>
          </a:bodyPr>
          <a:lstStyle/>
          <a:p>
            <a:pPr algn="ctr"/>
            <a:r>
              <a:rPr lang="en-US" sz="3200" b="1" dirty="0">
                <a:latin typeface="+mj-lt"/>
              </a:rPr>
              <a:t>AUTONOMY</a:t>
            </a:r>
          </a:p>
          <a:p>
            <a:endParaRPr lang="en-US" b="1" dirty="0"/>
          </a:p>
          <a:p>
            <a:r>
              <a:rPr lang="en-US" b="1" dirty="0" err="1"/>
              <a:t>Cheon</a:t>
            </a:r>
            <a:r>
              <a:rPr lang="en-US" b="1" dirty="0"/>
              <a:t> et al (2012) Experimental study -1,158 PE students.  </a:t>
            </a:r>
          </a:p>
          <a:p>
            <a:r>
              <a:rPr lang="en-US" dirty="0"/>
              <a:t>Students with more </a:t>
            </a:r>
            <a:r>
              <a:rPr lang="en-GB" kern="0" dirty="0">
                <a:solidFill>
                  <a:srgbClr val="000000"/>
                </a:solidFill>
                <a:ea typeface="Times New Roman" panose="02020603050405020304" pitchFamily="18" charset="0"/>
                <a:cs typeface="Times New Roman" panose="02020603050405020304" pitchFamily="18" charset="0"/>
              </a:rPr>
              <a:t>autonomy-supportive teachers outperformed their peers academically</a:t>
            </a:r>
          </a:p>
          <a:p>
            <a:r>
              <a:rPr lang="en-GB" kern="0" dirty="0">
                <a:solidFill>
                  <a:srgbClr val="000000"/>
                </a:solidFill>
                <a:cs typeface="Times New Roman" panose="02020603050405020304" pitchFamily="18" charset="0"/>
              </a:rPr>
              <a:t>Demonstrated </a:t>
            </a:r>
            <a:r>
              <a:rPr lang="en-GB" kern="0" dirty="0">
                <a:solidFill>
                  <a:srgbClr val="000000"/>
                </a:solidFill>
                <a:ea typeface="Times New Roman" panose="02020603050405020304" pitchFamily="18" charset="0"/>
                <a:cs typeface="Times New Roman" panose="02020603050405020304" pitchFamily="18" charset="0"/>
              </a:rPr>
              <a:t>improvements in skill development, classroom engagement, autonomous motivation, and future exercise intentions</a:t>
            </a:r>
            <a:r>
              <a:rPr lang="en-GB" kern="0" dirty="0">
                <a:ea typeface="Times New Roman" panose="02020603050405020304" pitchFamily="18" charset="0"/>
              </a:rPr>
              <a:t>.</a:t>
            </a:r>
            <a:endParaRPr lang="en-GB" dirty="0">
              <a:effectLst/>
            </a:endParaRPr>
          </a:p>
        </p:txBody>
      </p:sp>
      <p:pic>
        <p:nvPicPr>
          <p:cNvPr id="18" name="Picture 17" descr="A yellow and black paper with black text&#10;&#10;Description automatically generated with medium confidence">
            <a:extLst>
              <a:ext uri="{FF2B5EF4-FFF2-40B4-BE49-F238E27FC236}">
                <a16:creationId xmlns:a16="http://schemas.microsoft.com/office/drawing/2014/main" id="{DA83B38B-E784-E8E1-689C-EF3BB58E1BAE}"/>
              </a:ext>
            </a:extLst>
          </p:cNvPr>
          <p:cNvPicPr>
            <a:picLocks noChangeAspect="1"/>
          </p:cNvPicPr>
          <p:nvPr/>
        </p:nvPicPr>
        <p:blipFill>
          <a:blip r:embed="rId2"/>
          <a:stretch>
            <a:fillRect/>
          </a:stretch>
        </p:blipFill>
        <p:spPr>
          <a:xfrm>
            <a:off x="2279650" y="1866900"/>
            <a:ext cx="7632700" cy="3124200"/>
          </a:xfrm>
          <a:prstGeom prst="rect">
            <a:avLst/>
          </a:prstGeom>
        </p:spPr>
      </p:pic>
    </p:spTree>
    <p:extLst>
      <p:ext uri="{BB962C8B-B14F-4D97-AF65-F5344CB8AC3E}">
        <p14:creationId xmlns:p14="http://schemas.microsoft.com/office/powerpoint/2010/main" val="21295838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006F97C-9950-AB86-9864-C79A30690BCA}"/>
              </a:ext>
            </a:extLst>
          </p:cNvPr>
          <p:cNvSpPr txBox="1"/>
          <p:nvPr/>
        </p:nvSpPr>
        <p:spPr>
          <a:xfrm>
            <a:off x="3052119" y="3250512"/>
            <a:ext cx="6104238" cy="369332"/>
          </a:xfrm>
          <a:prstGeom prst="rect">
            <a:avLst/>
          </a:prstGeom>
          <a:noFill/>
        </p:spPr>
        <p:txBody>
          <a:bodyPr wrap="square">
            <a:spAutoFit/>
          </a:bodyPr>
          <a:lstStyle/>
          <a:p>
            <a:endParaRPr lang="en-GB" dirty="0"/>
          </a:p>
        </p:txBody>
      </p:sp>
      <p:sp>
        <p:nvSpPr>
          <p:cNvPr id="7" name="TextBox 6">
            <a:extLst>
              <a:ext uri="{FF2B5EF4-FFF2-40B4-BE49-F238E27FC236}">
                <a16:creationId xmlns:a16="http://schemas.microsoft.com/office/drawing/2014/main" id="{E0752C48-0337-CDE8-780D-3DB8B17950F6}"/>
              </a:ext>
            </a:extLst>
          </p:cNvPr>
          <p:cNvSpPr txBox="1"/>
          <p:nvPr/>
        </p:nvSpPr>
        <p:spPr>
          <a:xfrm>
            <a:off x="3052119" y="3250512"/>
            <a:ext cx="6104238" cy="369332"/>
          </a:xfrm>
          <a:prstGeom prst="rect">
            <a:avLst/>
          </a:prstGeom>
          <a:noFill/>
        </p:spPr>
        <p:txBody>
          <a:bodyPr wrap="square">
            <a:spAutoFit/>
          </a:bodyPr>
          <a:lstStyle/>
          <a:p>
            <a:endParaRPr lang="en-GB" dirty="0"/>
          </a:p>
        </p:txBody>
      </p:sp>
      <p:sp>
        <p:nvSpPr>
          <p:cNvPr id="3" name="TextBox 2">
            <a:extLst>
              <a:ext uri="{FF2B5EF4-FFF2-40B4-BE49-F238E27FC236}">
                <a16:creationId xmlns:a16="http://schemas.microsoft.com/office/drawing/2014/main" id="{3DF011B1-6EE3-84D1-D795-639ABF49F516}"/>
              </a:ext>
            </a:extLst>
          </p:cNvPr>
          <p:cNvSpPr txBox="1"/>
          <p:nvPr/>
        </p:nvSpPr>
        <p:spPr>
          <a:xfrm>
            <a:off x="864973" y="0"/>
            <a:ext cx="10478529" cy="1315553"/>
          </a:xfrm>
          <a:prstGeom prst="rect">
            <a:avLst/>
          </a:prstGeom>
          <a:noFill/>
        </p:spPr>
        <p:txBody>
          <a:bodyPr wrap="square">
            <a:spAutoFit/>
          </a:bodyPr>
          <a:lstStyle/>
          <a:p>
            <a:pPr algn="ctr">
              <a:lnSpc>
                <a:spcPct val="150000"/>
              </a:lnSpc>
            </a:pPr>
            <a:r>
              <a:rPr lang="en-GB" sz="2800" b="1" dirty="0">
                <a:solidFill>
                  <a:srgbClr val="000000"/>
                </a:solidFill>
                <a:effectLst/>
                <a:latin typeface="+mj-lt"/>
                <a:ea typeface="Times New Roman" panose="02020603050405020304" pitchFamily="18" charset="0"/>
              </a:rPr>
              <a:t>MAKE LEARNING MEANINGFUL</a:t>
            </a:r>
          </a:p>
          <a:p>
            <a:pPr algn="ctr">
              <a:lnSpc>
                <a:spcPct val="150000"/>
              </a:lnSpc>
            </a:pPr>
            <a:r>
              <a:rPr lang="en-GB" sz="2800" dirty="0">
                <a:solidFill>
                  <a:srgbClr val="000000"/>
                </a:solidFill>
                <a:effectLst/>
                <a:latin typeface="+mj-lt"/>
                <a:ea typeface="Times New Roman" panose="02020603050405020304" pitchFamily="18" charset="0"/>
              </a:rPr>
              <a:t>Not all learning is interesting, but we can aim towards internalisation</a:t>
            </a:r>
            <a:endParaRPr lang="en-GB" sz="2000" dirty="0">
              <a:effectLst/>
              <a:latin typeface="+mj-lt"/>
              <a:ea typeface="Times New Roman" panose="02020603050405020304" pitchFamily="18" charset="0"/>
            </a:endParaRPr>
          </a:p>
        </p:txBody>
      </p:sp>
      <p:sp>
        <p:nvSpPr>
          <p:cNvPr id="4" name="TextBox 3">
            <a:extLst>
              <a:ext uri="{FF2B5EF4-FFF2-40B4-BE49-F238E27FC236}">
                <a16:creationId xmlns:a16="http://schemas.microsoft.com/office/drawing/2014/main" id="{4BBFCA93-D5FD-EE6C-65EF-A9A0829A6198}"/>
              </a:ext>
            </a:extLst>
          </p:cNvPr>
          <p:cNvSpPr txBox="1"/>
          <p:nvPr/>
        </p:nvSpPr>
        <p:spPr>
          <a:xfrm>
            <a:off x="-28312" y="2599165"/>
            <a:ext cx="12053455" cy="1140825"/>
          </a:xfrm>
          <a:prstGeom prst="rect">
            <a:avLst/>
          </a:prstGeom>
          <a:noFill/>
        </p:spPr>
        <p:txBody>
          <a:bodyPr wrap="square" rtlCol="0">
            <a:spAutoFit/>
          </a:bodyPr>
          <a:lstStyle/>
          <a:p>
            <a:pPr marL="285750" indent="-285750">
              <a:lnSpc>
                <a:spcPct val="150000"/>
              </a:lnSpc>
              <a:buFontTx/>
              <a:buChar char="-"/>
            </a:pPr>
            <a:r>
              <a:rPr lang="en-GB" sz="2400" kern="0" dirty="0">
                <a:solidFill>
                  <a:srgbClr val="000000"/>
                </a:solidFill>
                <a:ea typeface="Times New Roman" panose="02020603050405020304" pitchFamily="18" charset="0"/>
                <a:cs typeface="Times New Roman" panose="02020603050405020304" pitchFamily="18" charset="0"/>
              </a:rPr>
              <a:t>Rationale </a:t>
            </a:r>
            <a:r>
              <a:rPr lang="en-GB" sz="2400" kern="0" dirty="0">
                <a:solidFill>
                  <a:srgbClr val="000000"/>
                </a:solidFill>
                <a:effectLst/>
                <a:ea typeface="Times New Roman" panose="02020603050405020304" pitchFamily="18" charset="0"/>
                <a:cs typeface="Times New Roman" panose="02020603050405020304" pitchFamily="18" charset="0"/>
              </a:rPr>
              <a:t>uncovers the </a:t>
            </a:r>
            <a:r>
              <a:rPr lang="en-GB" sz="2400" b="1" kern="0" dirty="0">
                <a:solidFill>
                  <a:srgbClr val="000000"/>
                </a:solidFill>
                <a:effectLst/>
                <a:ea typeface="Times New Roman" panose="02020603050405020304" pitchFamily="18" charset="0"/>
                <a:cs typeface="Times New Roman" panose="02020603050405020304" pitchFamily="18" charset="0"/>
              </a:rPr>
              <a:t>hidden value </a:t>
            </a:r>
            <a:r>
              <a:rPr lang="en-GB" sz="2400" kern="0" dirty="0">
                <a:solidFill>
                  <a:srgbClr val="000000"/>
                </a:solidFill>
                <a:effectLst/>
                <a:ea typeface="Times New Roman" panose="02020603050405020304" pitchFamily="18" charset="0"/>
                <a:cs typeface="Times New Roman" panose="02020603050405020304" pitchFamily="18" charset="0"/>
              </a:rPr>
              <a:t>and how it might be </a:t>
            </a:r>
            <a:r>
              <a:rPr lang="en-GB" sz="2400" b="1" kern="0" dirty="0">
                <a:solidFill>
                  <a:srgbClr val="000000"/>
                </a:solidFill>
                <a:effectLst/>
                <a:ea typeface="Times New Roman" panose="02020603050405020304" pitchFamily="18" charset="0"/>
                <a:cs typeface="Times New Roman" panose="02020603050405020304" pitchFamily="18" charset="0"/>
              </a:rPr>
              <a:t>useful and relevant </a:t>
            </a:r>
            <a:r>
              <a:rPr lang="en-GB" sz="2400" kern="0" dirty="0">
                <a:solidFill>
                  <a:srgbClr val="000000"/>
                </a:solidFill>
                <a:effectLst/>
                <a:ea typeface="Times New Roman" panose="02020603050405020304" pitchFamily="18" charset="0"/>
                <a:cs typeface="Times New Roman" panose="02020603050405020304" pitchFamily="18" charset="0"/>
              </a:rPr>
              <a:t>(</a:t>
            </a:r>
            <a:r>
              <a:rPr lang="en-GB" sz="2400" kern="0" dirty="0" err="1">
                <a:solidFill>
                  <a:srgbClr val="000000"/>
                </a:solidFill>
                <a:effectLst/>
                <a:ea typeface="Times New Roman" panose="02020603050405020304" pitchFamily="18" charset="0"/>
                <a:cs typeface="Times New Roman" panose="02020603050405020304" pitchFamily="18" charset="0"/>
              </a:rPr>
              <a:t>Vansteenkiste</a:t>
            </a:r>
            <a:r>
              <a:rPr lang="en-GB" sz="2400" kern="0" dirty="0">
                <a:solidFill>
                  <a:srgbClr val="000000"/>
                </a:solidFill>
                <a:effectLst/>
                <a:ea typeface="Times New Roman" panose="02020603050405020304" pitchFamily="18" charset="0"/>
                <a:cs typeface="Times New Roman" panose="02020603050405020304" pitchFamily="18" charset="0"/>
              </a:rPr>
              <a:t> et al., 2018; Reeve et al., 2002).</a:t>
            </a:r>
            <a:r>
              <a:rPr lang="en-GB" sz="2400" dirty="0">
                <a:effectLst/>
              </a:rPr>
              <a:t> </a:t>
            </a:r>
            <a:endParaRPr lang="en-US" sz="2400" dirty="0"/>
          </a:p>
        </p:txBody>
      </p:sp>
      <p:sp>
        <p:nvSpPr>
          <p:cNvPr id="6" name="TextBox 5">
            <a:extLst>
              <a:ext uri="{FF2B5EF4-FFF2-40B4-BE49-F238E27FC236}">
                <a16:creationId xmlns:a16="http://schemas.microsoft.com/office/drawing/2014/main" id="{37267903-0DA9-8100-3A86-C510F297158A}"/>
              </a:ext>
            </a:extLst>
          </p:cNvPr>
          <p:cNvSpPr txBox="1"/>
          <p:nvPr/>
        </p:nvSpPr>
        <p:spPr>
          <a:xfrm>
            <a:off x="149629" y="4026359"/>
            <a:ext cx="11193873" cy="1140825"/>
          </a:xfrm>
          <a:prstGeom prst="rect">
            <a:avLst/>
          </a:prstGeom>
          <a:noFill/>
        </p:spPr>
        <p:txBody>
          <a:bodyPr wrap="square" rtlCol="0">
            <a:spAutoFit/>
          </a:bodyPr>
          <a:lstStyle/>
          <a:p>
            <a:pPr lvl="0">
              <a:lnSpc>
                <a:spcPct val="150000"/>
              </a:lnSpc>
            </a:pPr>
            <a:r>
              <a:rPr lang="en-GB" sz="2400" dirty="0">
                <a:solidFill>
                  <a:srgbClr val="000000"/>
                </a:solidFill>
                <a:effectLst/>
                <a:ea typeface="Times New Roman" panose="02020603050405020304" pitchFamily="18" charset="0"/>
                <a:cs typeface="Times New Roman" panose="02020603050405020304" pitchFamily="18" charset="0"/>
              </a:rPr>
              <a:t>- In SDT, </a:t>
            </a:r>
            <a:r>
              <a:rPr lang="en-GB" sz="2400" b="1" dirty="0">
                <a:solidFill>
                  <a:srgbClr val="000000"/>
                </a:solidFill>
                <a:effectLst/>
                <a:ea typeface="Times New Roman" panose="02020603050405020304" pitchFamily="18" charset="0"/>
                <a:cs typeface="Times New Roman" panose="02020603050405020304" pitchFamily="18" charset="0"/>
              </a:rPr>
              <a:t>student-</a:t>
            </a:r>
            <a:r>
              <a:rPr lang="en-GB" sz="2400" b="1" dirty="0" err="1">
                <a:solidFill>
                  <a:srgbClr val="000000"/>
                </a:solidFill>
                <a:effectLst/>
                <a:ea typeface="Times New Roman" panose="02020603050405020304" pitchFamily="18" charset="0"/>
                <a:cs typeface="Times New Roman" panose="02020603050405020304" pitchFamily="18" charset="0"/>
              </a:rPr>
              <a:t>centered</a:t>
            </a:r>
            <a:r>
              <a:rPr lang="en-GB" sz="2400" dirty="0">
                <a:solidFill>
                  <a:srgbClr val="000000"/>
                </a:solidFill>
                <a:effectLst/>
                <a:ea typeface="Times New Roman" panose="02020603050405020304" pitchFamily="18" charset="0"/>
                <a:cs typeface="Times New Roman" panose="02020603050405020304" pitchFamily="18" charset="0"/>
              </a:rPr>
              <a:t> rationales encourage internalisation more than teacher-</a:t>
            </a:r>
            <a:r>
              <a:rPr lang="en-GB" sz="2400" dirty="0" err="1">
                <a:solidFill>
                  <a:srgbClr val="000000"/>
                </a:solidFill>
                <a:effectLst/>
                <a:ea typeface="Times New Roman" panose="02020603050405020304" pitchFamily="18" charset="0"/>
                <a:cs typeface="Times New Roman" panose="02020603050405020304" pitchFamily="18" charset="0"/>
              </a:rPr>
              <a:t>centered</a:t>
            </a:r>
            <a:r>
              <a:rPr lang="en-GB" sz="2400" dirty="0">
                <a:solidFill>
                  <a:srgbClr val="000000"/>
                </a:solidFill>
                <a:effectLst/>
                <a:ea typeface="Times New Roman" panose="02020603050405020304" pitchFamily="18" charset="0"/>
                <a:cs typeface="Times New Roman" panose="02020603050405020304" pitchFamily="18" charset="0"/>
              </a:rPr>
              <a:t> ones (Jang, 2008; Savard et al., 2013).</a:t>
            </a:r>
            <a:endParaRPr lang="en-GB" sz="2800" dirty="0">
              <a:effectLst/>
              <a:ea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490C6C2D-F9CE-6ECF-C926-D2991A6CD005}"/>
              </a:ext>
            </a:extLst>
          </p:cNvPr>
          <p:cNvSpPr txBox="1"/>
          <p:nvPr/>
        </p:nvSpPr>
        <p:spPr>
          <a:xfrm>
            <a:off x="149626" y="5316297"/>
            <a:ext cx="11697581" cy="1569660"/>
          </a:xfrm>
          <a:prstGeom prst="rect">
            <a:avLst/>
          </a:prstGeom>
          <a:noFill/>
        </p:spPr>
        <p:txBody>
          <a:bodyPr wrap="square" rtlCol="0">
            <a:spAutoFit/>
          </a:bodyPr>
          <a:lstStyle/>
          <a:p>
            <a:pPr>
              <a:lnSpc>
                <a:spcPct val="150000"/>
              </a:lnSpc>
            </a:pPr>
            <a:r>
              <a:rPr lang="en-GB" sz="2800" dirty="0">
                <a:solidFill>
                  <a:srgbClr val="000000"/>
                </a:solidFill>
                <a:effectLst/>
                <a:ea typeface="Times New Roman" panose="02020603050405020304" pitchFamily="18" charset="0"/>
                <a:cs typeface="Times New Roman" panose="02020603050405020304" pitchFamily="18" charset="0"/>
              </a:rPr>
              <a:t>- </a:t>
            </a:r>
            <a:r>
              <a:rPr lang="en-GB" sz="2400" dirty="0">
                <a:solidFill>
                  <a:srgbClr val="000000"/>
                </a:solidFill>
                <a:effectLst/>
                <a:ea typeface="Times New Roman" panose="02020603050405020304" pitchFamily="18" charset="0"/>
                <a:cs typeface="Times New Roman" panose="02020603050405020304" pitchFamily="18" charset="0"/>
              </a:rPr>
              <a:t>Possible rationales: enhancing students' skills, performance, friendships, and classroom community, as these are </a:t>
            </a:r>
            <a:r>
              <a:rPr lang="en-GB" sz="2400" b="1" dirty="0">
                <a:solidFill>
                  <a:srgbClr val="000000"/>
                </a:solidFill>
                <a:effectLst/>
                <a:ea typeface="Times New Roman" panose="02020603050405020304" pitchFamily="18" charset="0"/>
                <a:cs typeface="Times New Roman" panose="02020603050405020304" pitchFamily="18" charset="0"/>
              </a:rPr>
              <a:t>highly valued by most students </a:t>
            </a:r>
            <a:r>
              <a:rPr lang="en-GB" sz="2400" dirty="0">
                <a:solidFill>
                  <a:srgbClr val="000000"/>
                </a:solidFill>
                <a:effectLst/>
                <a:ea typeface="Times New Roman" panose="02020603050405020304" pitchFamily="18" charset="0"/>
                <a:cs typeface="Times New Roman" panose="02020603050405020304" pitchFamily="18" charset="0"/>
              </a:rPr>
              <a:t>(</a:t>
            </a:r>
            <a:r>
              <a:rPr lang="en-GB" sz="2400" dirty="0" err="1">
                <a:solidFill>
                  <a:srgbClr val="000000"/>
                </a:solidFill>
                <a:effectLst/>
                <a:ea typeface="Times New Roman" panose="02020603050405020304" pitchFamily="18" charset="0"/>
                <a:cs typeface="Times New Roman" panose="02020603050405020304" pitchFamily="18" charset="0"/>
              </a:rPr>
              <a:t>Vansteenkiste</a:t>
            </a:r>
            <a:r>
              <a:rPr lang="en-GB" sz="2400" dirty="0">
                <a:solidFill>
                  <a:srgbClr val="000000"/>
                </a:solidFill>
                <a:effectLst/>
                <a:ea typeface="Times New Roman" panose="02020603050405020304" pitchFamily="18" charset="0"/>
                <a:cs typeface="Times New Roman" panose="02020603050405020304" pitchFamily="18" charset="0"/>
              </a:rPr>
              <a:t> et al., 2004, 2005).</a:t>
            </a:r>
            <a:endParaRPr lang="en-GB" sz="2400" dirty="0">
              <a:effectLst/>
              <a:ea typeface="Times New Roman" panose="02020603050405020304" pitchFamily="18" charset="0"/>
              <a:cs typeface="Times New Roman" panose="02020603050405020304" pitchFamily="18" charset="0"/>
            </a:endParaRPr>
          </a:p>
          <a:p>
            <a:endParaRPr lang="en-US" dirty="0"/>
          </a:p>
        </p:txBody>
      </p:sp>
      <p:pic>
        <p:nvPicPr>
          <p:cNvPr id="12" name="Picture 11" descr="A yellow and black paper with black text&#10;&#10;Description automatically generated with medium confidence">
            <a:extLst>
              <a:ext uri="{FF2B5EF4-FFF2-40B4-BE49-F238E27FC236}">
                <a16:creationId xmlns:a16="http://schemas.microsoft.com/office/drawing/2014/main" id="{6497D9CC-AE27-B651-E4D2-4A13302D32BC}"/>
              </a:ext>
            </a:extLst>
          </p:cNvPr>
          <p:cNvPicPr>
            <a:picLocks noChangeAspect="1"/>
          </p:cNvPicPr>
          <p:nvPr/>
        </p:nvPicPr>
        <p:blipFill rotWithShape="1">
          <a:blip r:embed="rId2"/>
          <a:srcRect b="80466"/>
          <a:stretch/>
        </p:blipFill>
        <p:spPr>
          <a:xfrm>
            <a:off x="792382" y="1601922"/>
            <a:ext cx="10607236" cy="848130"/>
          </a:xfrm>
          <a:prstGeom prst="rect">
            <a:avLst/>
          </a:prstGeom>
        </p:spPr>
      </p:pic>
    </p:spTree>
    <p:extLst>
      <p:ext uri="{BB962C8B-B14F-4D97-AF65-F5344CB8AC3E}">
        <p14:creationId xmlns:p14="http://schemas.microsoft.com/office/powerpoint/2010/main" val="98585815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73D92A3-B96C-B6A7-B93A-D36DC6E105AC}"/>
              </a:ext>
            </a:extLst>
          </p:cNvPr>
          <p:cNvSpPr txBox="1"/>
          <p:nvPr/>
        </p:nvSpPr>
        <p:spPr>
          <a:xfrm>
            <a:off x="5248102" y="199867"/>
            <a:ext cx="6101542" cy="457305"/>
          </a:xfrm>
          <a:prstGeom prst="rect">
            <a:avLst/>
          </a:prstGeom>
          <a:noFill/>
        </p:spPr>
        <p:txBody>
          <a:bodyPr wrap="square">
            <a:spAutoFit/>
          </a:bodyPr>
          <a:lstStyle/>
          <a:p>
            <a:pPr>
              <a:lnSpc>
                <a:spcPct val="150000"/>
              </a:lnSpc>
            </a:pPr>
            <a:r>
              <a:rPr lang="en-GB" sz="1800" b="1" dirty="0">
                <a:solidFill>
                  <a:srgbClr val="000000"/>
                </a:solidFill>
                <a:effectLst/>
                <a:latin typeface="Century Gothic" panose="020B0502020202020204" pitchFamily="34" charset="0"/>
                <a:ea typeface="Times New Roman" panose="02020603050405020304" pitchFamily="18" charset="0"/>
              </a:rPr>
              <a:t>LANGUAGE</a:t>
            </a:r>
            <a:endParaRPr lang="en-GB" sz="1400" dirty="0">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BD3240E0-0494-BAFD-0751-9A634967C607}"/>
              </a:ext>
            </a:extLst>
          </p:cNvPr>
          <p:cNvSpPr txBox="1"/>
          <p:nvPr/>
        </p:nvSpPr>
        <p:spPr>
          <a:xfrm>
            <a:off x="659476" y="3246354"/>
            <a:ext cx="10873048" cy="2396425"/>
          </a:xfrm>
          <a:prstGeom prst="rect">
            <a:avLst/>
          </a:prstGeom>
          <a:noFill/>
        </p:spPr>
        <p:txBody>
          <a:bodyPr wrap="square">
            <a:spAutoFit/>
          </a:bodyPr>
          <a:lstStyle/>
          <a:p>
            <a:pPr>
              <a:lnSpc>
                <a:spcPct val="150000"/>
              </a:lnSpc>
            </a:pPr>
            <a:r>
              <a:rPr lang="en-GB" sz="2800" dirty="0">
                <a:solidFill>
                  <a:srgbClr val="000000"/>
                </a:solidFill>
                <a:effectLst/>
                <a:ea typeface="Times New Roman" panose="02020603050405020304" pitchFamily="18" charset="0"/>
              </a:rPr>
              <a:t>The use of invitational language promotes student autonomy and more initiative. Tone, pitch, speech rate and a softer voice can be used to help pupils engage and become more motivated to act (</a:t>
            </a:r>
            <a:r>
              <a:rPr lang="en-GB" sz="2800" dirty="0" err="1">
                <a:solidFill>
                  <a:srgbClr val="000000"/>
                </a:solidFill>
                <a:effectLst/>
                <a:ea typeface="Times New Roman" panose="02020603050405020304" pitchFamily="18" charset="0"/>
              </a:rPr>
              <a:t>Su</a:t>
            </a:r>
            <a:r>
              <a:rPr lang="en-GB" sz="2800" dirty="0">
                <a:solidFill>
                  <a:srgbClr val="000000"/>
                </a:solidFill>
                <a:effectLst/>
                <a:ea typeface="Times New Roman" panose="02020603050405020304" pitchFamily="18" charset="0"/>
              </a:rPr>
              <a:t> and Reeve, 2011).</a:t>
            </a:r>
            <a:endParaRPr lang="en-GB" sz="2000" dirty="0">
              <a:effectLst/>
              <a:ea typeface="Times New Roman" panose="02020603050405020304" pitchFamily="18" charset="0"/>
            </a:endParaRPr>
          </a:p>
          <a:p>
            <a:pPr>
              <a:lnSpc>
                <a:spcPct val="150000"/>
              </a:lnSpc>
            </a:pPr>
            <a:r>
              <a:rPr lang="en-GB" sz="1800" dirty="0">
                <a:solidFill>
                  <a:srgbClr val="000000"/>
                </a:solidFill>
                <a:effectLst/>
                <a:latin typeface="Century Gothic" panose="020B0502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p:txBody>
      </p:sp>
      <p:pic>
        <p:nvPicPr>
          <p:cNvPr id="9" name="Picture 8" descr="A yellow and black paper with black text&#10;&#10;Description automatically generated with medium confidence">
            <a:extLst>
              <a:ext uri="{FF2B5EF4-FFF2-40B4-BE49-F238E27FC236}">
                <a16:creationId xmlns:a16="http://schemas.microsoft.com/office/drawing/2014/main" id="{6AE036E8-BBD3-6C91-B4CF-F27FD044F41F}"/>
              </a:ext>
            </a:extLst>
          </p:cNvPr>
          <p:cNvPicPr>
            <a:picLocks noChangeAspect="1"/>
          </p:cNvPicPr>
          <p:nvPr/>
        </p:nvPicPr>
        <p:blipFill rotWithShape="1">
          <a:blip r:embed="rId2"/>
          <a:srcRect t="18471" b="54390"/>
          <a:stretch/>
        </p:blipFill>
        <p:spPr>
          <a:xfrm>
            <a:off x="659476" y="1459234"/>
            <a:ext cx="10873048" cy="985058"/>
          </a:xfrm>
          <a:prstGeom prst="rect">
            <a:avLst/>
          </a:prstGeom>
        </p:spPr>
      </p:pic>
    </p:spTree>
    <p:extLst>
      <p:ext uri="{BB962C8B-B14F-4D97-AF65-F5344CB8AC3E}">
        <p14:creationId xmlns:p14="http://schemas.microsoft.com/office/powerpoint/2010/main" val="97696535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B688544-340A-B2E3-FD0C-86A977AE4AA4}"/>
              </a:ext>
            </a:extLst>
          </p:cNvPr>
          <p:cNvSpPr txBox="1"/>
          <p:nvPr/>
        </p:nvSpPr>
        <p:spPr>
          <a:xfrm>
            <a:off x="312127" y="462096"/>
            <a:ext cx="11567746" cy="504433"/>
          </a:xfrm>
          <a:prstGeom prst="rect">
            <a:avLst/>
          </a:prstGeom>
          <a:noFill/>
        </p:spPr>
        <p:txBody>
          <a:bodyPr wrap="square">
            <a:spAutoFit/>
          </a:bodyPr>
          <a:lstStyle/>
          <a:p>
            <a:pPr>
              <a:lnSpc>
                <a:spcPct val="150000"/>
              </a:lnSpc>
            </a:pPr>
            <a:r>
              <a:rPr lang="en-GB" sz="2000" kern="0" dirty="0">
                <a:solidFill>
                  <a:srgbClr val="000000"/>
                </a:solidFill>
                <a:ea typeface="Times New Roman" panose="02020603050405020304" pitchFamily="18" charset="0"/>
                <a:cs typeface="Times New Roman" panose="02020603050405020304" pitchFamily="18" charset="0"/>
              </a:rPr>
              <a:t>P</a:t>
            </a:r>
            <a:r>
              <a:rPr lang="en-GB" sz="2000" kern="0" dirty="0">
                <a:solidFill>
                  <a:srgbClr val="000000"/>
                </a:solidFill>
                <a:effectLst/>
                <a:ea typeface="Times New Roman" panose="02020603050405020304" pitchFamily="18" charset="0"/>
                <a:cs typeface="Times New Roman" panose="02020603050405020304" pitchFamily="18" charset="0"/>
              </a:rPr>
              <a:t>eople who feel like they can make </a:t>
            </a:r>
            <a:r>
              <a:rPr lang="en-GB" sz="2000" b="1" kern="0" dirty="0">
                <a:solidFill>
                  <a:srgbClr val="000000"/>
                </a:solidFill>
                <a:effectLst/>
                <a:ea typeface="Times New Roman" panose="02020603050405020304" pitchFamily="18" charset="0"/>
                <a:cs typeface="Times New Roman" panose="02020603050405020304" pitchFamily="18" charset="0"/>
              </a:rPr>
              <a:t>meaningful decisions </a:t>
            </a:r>
            <a:r>
              <a:rPr lang="en-GB" sz="2000" kern="0" dirty="0">
                <a:solidFill>
                  <a:srgbClr val="000000"/>
                </a:solidFill>
                <a:effectLst/>
                <a:ea typeface="Times New Roman" panose="02020603050405020304" pitchFamily="18" charset="0"/>
                <a:cs typeface="Times New Roman" panose="02020603050405020304" pitchFamily="18" charset="0"/>
              </a:rPr>
              <a:t>are more likely to be </a:t>
            </a:r>
            <a:r>
              <a:rPr lang="en-GB" sz="2000" b="1" kern="0" dirty="0">
                <a:solidFill>
                  <a:srgbClr val="000000"/>
                </a:solidFill>
                <a:effectLst/>
                <a:ea typeface="Times New Roman" panose="02020603050405020304" pitchFamily="18" charset="0"/>
                <a:cs typeface="Times New Roman" panose="02020603050405020304" pitchFamily="18" charset="0"/>
              </a:rPr>
              <a:t>intrinsically motivated</a:t>
            </a:r>
            <a:r>
              <a:rPr lang="en-GB" sz="2000" kern="0" dirty="0">
                <a:solidFill>
                  <a:srgbClr val="000000"/>
                </a:solidFill>
                <a:effectLst/>
                <a:ea typeface="Times New Roman" panose="02020603050405020304" pitchFamily="18" charset="0"/>
                <a:cs typeface="Times New Roman" panose="02020603050405020304" pitchFamily="18" charset="0"/>
              </a:rPr>
              <a:t>. </a:t>
            </a:r>
          </a:p>
        </p:txBody>
      </p:sp>
      <p:sp>
        <p:nvSpPr>
          <p:cNvPr id="8" name="TextBox 7">
            <a:extLst>
              <a:ext uri="{FF2B5EF4-FFF2-40B4-BE49-F238E27FC236}">
                <a16:creationId xmlns:a16="http://schemas.microsoft.com/office/drawing/2014/main" id="{47E14875-3ACD-D072-AE29-0251D627E4EB}"/>
              </a:ext>
            </a:extLst>
          </p:cNvPr>
          <p:cNvSpPr txBox="1"/>
          <p:nvPr/>
        </p:nvSpPr>
        <p:spPr>
          <a:xfrm>
            <a:off x="3740409" y="-160144"/>
            <a:ext cx="6101860" cy="751681"/>
          </a:xfrm>
          <a:prstGeom prst="rect">
            <a:avLst/>
          </a:prstGeom>
          <a:noFill/>
        </p:spPr>
        <p:txBody>
          <a:bodyPr wrap="square">
            <a:spAutoFit/>
          </a:bodyPr>
          <a:lstStyle/>
          <a:p>
            <a:pPr>
              <a:lnSpc>
                <a:spcPct val="150000"/>
              </a:lnSpc>
            </a:pPr>
            <a:r>
              <a:rPr lang="en-GB" sz="3200" b="1" dirty="0">
                <a:solidFill>
                  <a:srgbClr val="000000"/>
                </a:solidFill>
                <a:effectLst/>
                <a:latin typeface="+mj-lt"/>
                <a:ea typeface="Times New Roman" panose="02020603050405020304" pitchFamily="18" charset="0"/>
              </a:rPr>
              <a:t>CHOICE AND INITIATIVE</a:t>
            </a:r>
            <a:endParaRPr lang="en-GB" sz="2400" dirty="0">
              <a:effectLst/>
              <a:latin typeface="+mj-lt"/>
              <a:ea typeface="Times New Roman" panose="02020603050405020304" pitchFamily="18" charset="0"/>
            </a:endParaRPr>
          </a:p>
        </p:txBody>
      </p:sp>
      <p:sp>
        <p:nvSpPr>
          <p:cNvPr id="10" name="TextBox 9">
            <a:extLst>
              <a:ext uri="{FF2B5EF4-FFF2-40B4-BE49-F238E27FC236}">
                <a16:creationId xmlns:a16="http://schemas.microsoft.com/office/drawing/2014/main" id="{5CEA148A-BB81-D9BD-BADD-3AD6DF19C27E}"/>
              </a:ext>
            </a:extLst>
          </p:cNvPr>
          <p:cNvSpPr txBox="1"/>
          <p:nvPr/>
        </p:nvSpPr>
        <p:spPr>
          <a:xfrm>
            <a:off x="0" y="3703622"/>
            <a:ext cx="12093832" cy="1200329"/>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kern="0" dirty="0">
                <a:solidFill>
                  <a:srgbClr val="000000"/>
                </a:solidFill>
                <a:effectLst/>
                <a:ea typeface="Times New Roman" panose="02020603050405020304" pitchFamily="18" charset="0"/>
                <a:cs typeface="Times New Roman" panose="02020603050405020304" pitchFamily="18" charset="0"/>
              </a:rPr>
              <a:t>PE - more options </a:t>
            </a:r>
            <a:r>
              <a:rPr lang="en-GB" sz="2400" kern="0" dirty="0">
                <a:solidFill>
                  <a:srgbClr val="000000"/>
                </a:solidFill>
                <a:ea typeface="Times New Roman" panose="02020603050405020304" pitchFamily="18" charset="0"/>
                <a:cs typeface="Times New Roman" panose="02020603050405020304" pitchFamily="18" charset="0"/>
              </a:rPr>
              <a:t>- </a:t>
            </a:r>
            <a:r>
              <a:rPr lang="en-GB" sz="2400" kern="0" dirty="0">
                <a:solidFill>
                  <a:srgbClr val="000000"/>
                </a:solidFill>
                <a:effectLst/>
                <a:ea typeface="Times New Roman" panose="02020603050405020304" pitchFamily="18" charset="0"/>
                <a:cs typeface="Times New Roman" panose="02020603050405020304" pitchFamily="18" charset="0"/>
              </a:rPr>
              <a:t> more intrinsically motivated and put more value on physical activity  </a:t>
            </a:r>
          </a:p>
          <a:p>
            <a:pPr>
              <a:lnSpc>
                <a:spcPct val="150000"/>
              </a:lnSpc>
            </a:pPr>
            <a:r>
              <a:rPr lang="en-GB" sz="1200" kern="0" dirty="0">
                <a:solidFill>
                  <a:srgbClr val="000000"/>
                </a:solidFill>
                <a:effectLst/>
                <a:ea typeface="Times New Roman" panose="02020603050405020304" pitchFamily="18" charset="0"/>
                <a:cs typeface="Times New Roman" panose="02020603050405020304" pitchFamily="18" charset="0"/>
              </a:rPr>
              <a:t>										(</a:t>
            </a:r>
            <a:r>
              <a:rPr lang="en-GB" sz="1200" dirty="0">
                <a:solidFill>
                  <a:srgbClr val="000000"/>
                </a:solidFill>
                <a:effectLst/>
                <a:ea typeface="Times New Roman" panose="02020603050405020304" pitchFamily="18" charset="0"/>
              </a:rPr>
              <a:t>Standage M, </a:t>
            </a:r>
            <a:r>
              <a:rPr lang="en-GB" sz="1200" dirty="0" err="1">
                <a:solidFill>
                  <a:srgbClr val="000000"/>
                </a:solidFill>
                <a:effectLst/>
                <a:ea typeface="Times New Roman" panose="02020603050405020304" pitchFamily="18" charset="0"/>
              </a:rPr>
              <a:t>Duda</a:t>
            </a:r>
            <a:r>
              <a:rPr lang="en-GB" sz="1200" dirty="0">
                <a:solidFill>
                  <a:srgbClr val="000000"/>
                </a:solidFill>
                <a:effectLst/>
                <a:ea typeface="Times New Roman" panose="02020603050405020304" pitchFamily="18" charset="0"/>
              </a:rPr>
              <a:t> JL, Ntoumanis N., 2003).</a:t>
            </a:r>
            <a:endParaRPr lang="en-GB" sz="1200" dirty="0">
              <a:effectLst/>
              <a:ea typeface="Times New Roman" panose="02020603050405020304" pitchFamily="18" charset="0"/>
            </a:endParaRPr>
          </a:p>
          <a:p>
            <a:endParaRPr lang="en-US" dirty="0"/>
          </a:p>
        </p:txBody>
      </p:sp>
      <p:sp>
        <p:nvSpPr>
          <p:cNvPr id="12" name="TextBox 11">
            <a:extLst>
              <a:ext uri="{FF2B5EF4-FFF2-40B4-BE49-F238E27FC236}">
                <a16:creationId xmlns:a16="http://schemas.microsoft.com/office/drawing/2014/main" id="{68FE6946-5B8A-C272-496D-81793A912E39}"/>
              </a:ext>
            </a:extLst>
          </p:cNvPr>
          <p:cNvSpPr txBox="1"/>
          <p:nvPr/>
        </p:nvSpPr>
        <p:spPr>
          <a:xfrm>
            <a:off x="1" y="2303697"/>
            <a:ext cx="12093832" cy="1765804"/>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dirty="0">
                <a:solidFill>
                  <a:srgbClr val="000000"/>
                </a:solidFill>
                <a:effectLst/>
                <a:ea typeface="Times New Roman" panose="02020603050405020304" pitchFamily="18" charset="0"/>
              </a:rPr>
              <a:t>When personal interests are encouraged, learners experience more ownership and volition. They then engage in lessons with authentic sense of willingness </a:t>
            </a:r>
          </a:p>
          <a:p>
            <a:pPr>
              <a:lnSpc>
                <a:spcPct val="150000"/>
              </a:lnSpc>
            </a:pPr>
            <a:r>
              <a:rPr lang="en-GB" sz="1200" dirty="0">
                <a:solidFill>
                  <a:srgbClr val="000000"/>
                </a:solidFill>
                <a:effectLst/>
                <a:ea typeface="Times New Roman" panose="02020603050405020304" pitchFamily="18" charset="0"/>
              </a:rPr>
              <a:t>					                   (Jang et al., 2016; </a:t>
            </a:r>
            <a:r>
              <a:rPr lang="en-GB" sz="1200" dirty="0" err="1">
                <a:solidFill>
                  <a:srgbClr val="000000"/>
                </a:solidFill>
                <a:effectLst/>
                <a:ea typeface="Times New Roman" panose="02020603050405020304" pitchFamily="18" charset="0"/>
              </a:rPr>
              <a:t>Patall</a:t>
            </a:r>
            <a:r>
              <a:rPr lang="en-GB" sz="1200" dirty="0">
                <a:solidFill>
                  <a:srgbClr val="000000"/>
                </a:solidFill>
                <a:effectLst/>
                <a:ea typeface="Times New Roman" panose="02020603050405020304" pitchFamily="18" charset="0"/>
              </a:rPr>
              <a:t> et al., 2013; </a:t>
            </a:r>
            <a:r>
              <a:rPr lang="en-GB" sz="1200" dirty="0" err="1">
                <a:solidFill>
                  <a:srgbClr val="000000"/>
                </a:solidFill>
                <a:effectLst/>
                <a:ea typeface="Times New Roman" panose="02020603050405020304" pitchFamily="18" charset="0"/>
              </a:rPr>
              <a:t>Patall</a:t>
            </a:r>
            <a:r>
              <a:rPr lang="en-GB" sz="1200" dirty="0">
                <a:solidFill>
                  <a:srgbClr val="000000"/>
                </a:solidFill>
                <a:effectLst/>
                <a:ea typeface="Times New Roman" panose="02020603050405020304" pitchFamily="18" charset="0"/>
              </a:rPr>
              <a:t> et al., 2017; </a:t>
            </a:r>
            <a:r>
              <a:rPr lang="en-GB" sz="1200" dirty="0" err="1">
                <a:solidFill>
                  <a:srgbClr val="000000"/>
                </a:solidFill>
                <a:effectLst/>
                <a:ea typeface="Times New Roman" panose="02020603050405020304" pitchFamily="18" charset="0"/>
              </a:rPr>
              <a:t>Vansteenkiste</a:t>
            </a:r>
            <a:r>
              <a:rPr lang="en-GB" sz="1200" dirty="0">
                <a:solidFill>
                  <a:srgbClr val="000000"/>
                </a:solidFill>
                <a:effectLst/>
                <a:ea typeface="Times New Roman" panose="02020603050405020304" pitchFamily="18" charset="0"/>
              </a:rPr>
              <a:t> et al., 2004; Wallace et al., 2014)</a:t>
            </a:r>
            <a:endParaRPr lang="en-GB" sz="1200" dirty="0">
              <a:effectLst/>
              <a:ea typeface="Times New Roman" panose="02020603050405020304" pitchFamily="18" charset="0"/>
            </a:endParaRPr>
          </a:p>
          <a:p>
            <a:pPr>
              <a:lnSpc>
                <a:spcPct val="150000"/>
              </a:lnSpc>
            </a:pPr>
            <a:r>
              <a:rPr lang="en-GB" sz="1400" dirty="0">
                <a:solidFill>
                  <a:srgbClr val="000000"/>
                </a:solidFill>
                <a:effectLst/>
                <a:ea typeface="Times New Roman" panose="02020603050405020304" pitchFamily="18" charset="0"/>
              </a:rPr>
              <a:t> </a:t>
            </a:r>
            <a:endParaRPr lang="en-GB" sz="1400" dirty="0">
              <a:effectLst/>
              <a:ea typeface="Times New Roman" panose="02020603050405020304" pitchFamily="18" charset="0"/>
            </a:endParaRPr>
          </a:p>
        </p:txBody>
      </p:sp>
      <p:sp>
        <p:nvSpPr>
          <p:cNvPr id="16" name="TextBox 15">
            <a:extLst>
              <a:ext uri="{FF2B5EF4-FFF2-40B4-BE49-F238E27FC236}">
                <a16:creationId xmlns:a16="http://schemas.microsoft.com/office/drawing/2014/main" id="{AFC6EE06-E7CB-4286-980C-53C26D119EAD}"/>
              </a:ext>
            </a:extLst>
          </p:cNvPr>
          <p:cNvSpPr txBox="1"/>
          <p:nvPr/>
        </p:nvSpPr>
        <p:spPr>
          <a:xfrm>
            <a:off x="9141229" y="895382"/>
            <a:ext cx="6101542" cy="339580"/>
          </a:xfrm>
          <a:prstGeom prst="rect">
            <a:avLst/>
          </a:prstGeom>
          <a:noFill/>
        </p:spPr>
        <p:txBody>
          <a:bodyPr wrap="square">
            <a:spAutoFit/>
          </a:bodyPr>
          <a:lstStyle/>
          <a:p>
            <a:pPr>
              <a:lnSpc>
                <a:spcPct val="150000"/>
              </a:lnSpc>
            </a:pPr>
            <a:r>
              <a:rPr lang="en-GB" sz="1200" kern="0" dirty="0">
                <a:solidFill>
                  <a:srgbClr val="000000"/>
                </a:solidFill>
                <a:effectLst/>
                <a:ea typeface="Times New Roman" panose="02020603050405020304" pitchFamily="18" charset="0"/>
                <a:cs typeface="Times New Roman" panose="02020603050405020304" pitchFamily="18" charset="0"/>
              </a:rPr>
              <a:t>(</a:t>
            </a:r>
            <a:r>
              <a:rPr lang="en-GB" sz="1200" kern="0" dirty="0" err="1">
                <a:solidFill>
                  <a:srgbClr val="000000"/>
                </a:solidFill>
                <a:effectLst/>
                <a:ea typeface="Times New Roman" panose="02020603050405020304" pitchFamily="18" charset="0"/>
                <a:cs typeface="Times New Roman" panose="02020603050405020304" pitchFamily="18" charset="0"/>
              </a:rPr>
              <a:t>Patall</a:t>
            </a:r>
            <a:r>
              <a:rPr lang="en-GB" sz="1200" kern="0" dirty="0">
                <a:solidFill>
                  <a:srgbClr val="000000"/>
                </a:solidFill>
                <a:effectLst/>
                <a:ea typeface="Times New Roman" panose="02020603050405020304" pitchFamily="18" charset="0"/>
                <a:cs typeface="Times New Roman" panose="02020603050405020304" pitchFamily="18" charset="0"/>
              </a:rPr>
              <a:t> EA, Cooper H, Robinson JC (2008). </a:t>
            </a:r>
            <a:endParaRPr lang="en-GB" sz="1200" dirty="0">
              <a:effectLst/>
              <a:ea typeface="Times New Roman" panose="02020603050405020304" pitchFamily="18" charset="0"/>
            </a:endParaRPr>
          </a:p>
        </p:txBody>
      </p:sp>
      <p:pic>
        <p:nvPicPr>
          <p:cNvPr id="17" name="Picture 16" descr="A yellow and black paper with black text&#10;&#10;Description automatically generated with medium confidence">
            <a:extLst>
              <a:ext uri="{FF2B5EF4-FFF2-40B4-BE49-F238E27FC236}">
                <a16:creationId xmlns:a16="http://schemas.microsoft.com/office/drawing/2014/main" id="{AB308F20-E9AD-C056-2594-FFE608FEFAB8}"/>
              </a:ext>
            </a:extLst>
          </p:cNvPr>
          <p:cNvPicPr>
            <a:picLocks noChangeAspect="1"/>
          </p:cNvPicPr>
          <p:nvPr/>
        </p:nvPicPr>
        <p:blipFill rotWithShape="1">
          <a:blip r:embed="rId2"/>
          <a:srcRect t="43441" b="30823"/>
          <a:stretch/>
        </p:blipFill>
        <p:spPr>
          <a:xfrm>
            <a:off x="1210288" y="1302432"/>
            <a:ext cx="9343505" cy="933795"/>
          </a:xfrm>
          <a:prstGeom prst="rect">
            <a:avLst/>
          </a:prstGeom>
        </p:spPr>
      </p:pic>
      <p:sp>
        <p:nvSpPr>
          <p:cNvPr id="19" name="TextBox 18">
            <a:extLst>
              <a:ext uri="{FF2B5EF4-FFF2-40B4-BE49-F238E27FC236}">
                <a16:creationId xmlns:a16="http://schemas.microsoft.com/office/drawing/2014/main" id="{CAD7A130-5CF3-8944-F1E4-1D36F5627C18}"/>
              </a:ext>
            </a:extLst>
          </p:cNvPr>
          <p:cNvSpPr txBox="1"/>
          <p:nvPr/>
        </p:nvSpPr>
        <p:spPr>
          <a:xfrm>
            <a:off x="271549" y="4863426"/>
            <a:ext cx="11920451" cy="170476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000" dirty="0">
                <a:solidFill>
                  <a:srgbClr val="000000"/>
                </a:solidFill>
                <a:effectLst/>
                <a:ea typeface="Times New Roman" panose="02020603050405020304" pitchFamily="18" charset="0"/>
              </a:rPr>
              <a:t>experimental studies have shown choice from options in PE increases total physical activity during lessons </a:t>
            </a:r>
            <a:r>
              <a:rPr lang="en-GB" sz="1200" dirty="0">
                <a:solidFill>
                  <a:srgbClr val="000000"/>
                </a:solidFill>
                <a:effectLst/>
                <a:ea typeface="Times New Roman" panose="02020603050405020304" pitchFamily="18" charset="0"/>
              </a:rPr>
              <a:t>(Lonsdale et al., 2009</a:t>
            </a:r>
            <a:r>
              <a:rPr lang="en-GB" sz="1200" dirty="0">
                <a:solidFill>
                  <a:srgbClr val="000000"/>
                </a:solidFill>
                <a:ea typeface="Times New Roman" panose="02020603050405020304" pitchFamily="18" charset="0"/>
              </a:rPr>
              <a:t>;</a:t>
            </a:r>
            <a:r>
              <a:rPr lang="en-GB" sz="1200" dirty="0">
                <a:solidFill>
                  <a:srgbClr val="000000"/>
                </a:solidFill>
                <a:effectLst/>
                <a:ea typeface="Times New Roman" panose="02020603050405020304" pitchFamily="18" charset="0"/>
              </a:rPr>
              <a:t> Lonsdale et al., 2013). </a:t>
            </a:r>
            <a:endParaRPr lang="en-GB" sz="1000" dirty="0">
              <a:effectLst/>
              <a:ea typeface="Times New Roman" panose="02020603050405020304" pitchFamily="18" charset="0"/>
            </a:endParaRPr>
          </a:p>
          <a:p>
            <a:pPr marL="285750" indent="-285750">
              <a:lnSpc>
                <a:spcPct val="150000"/>
              </a:lnSpc>
              <a:buFont typeface="Arial" panose="020B0604020202020204" pitchFamily="34" charset="0"/>
              <a:buChar char="•"/>
            </a:pPr>
            <a:r>
              <a:rPr lang="en-GB" sz="2000" dirty="0">
                <a:solidFill>
                  <a:srgbClr val="000000"/>
                </a:solidFill>
                <a:effectLst/>
                <a:ea typeface="Times New Roman" panose="02020603050405020304" pitchFamily="18" charset="0"/>
              </a:rPr>
              <a:t>too many choices can prove to be a burden and can become demotivating </a:t>
            </a:r>
            <a:r>
              <a:rPr lang="en-GB" sz="1200" dirty="0">
                <a:solidFill>
                  <a:srgbClr val="000000"/>
                </a:solidFill>
                <a:effectLst/>
                <a:ea typeface="Times New Roman" panose="02020603050405020304" pitchFamily="18" charset="0"/>
              </a:rPr>
              <a:t>(Schwartz B., 2000) </a:t>
            </a:r>
            <a:endParaRPr lang="en-GB" sz="1200" dirty="0">
              <a:effectLst/>
              <a:ea typeface="Times New Roman" panose="02020603050405020304" pitchFamily="18" charset="0"/>
            </a:endParaRPr>
          </a:p>
          <a:p>
            <a:pPr marL="285750" indent="-285750">
              <a:lnSpc>
                <a:spcPct val="150000"/>
              </a:lnSpc>
              <a:buFont typeface="Arial" panose="020B0604020202020204" pitchFamily="34" charset="0"/>
              <a:buChar char="•"/>
            </a:pPr>
            <a:r>
              <a:rPr lang="en-GB" sz="2000" dirty="0">
                <a:solidFill>
                  <a:srgbClr val="000000"/>
                </a:solidFill>
                <a:ea typeface="Times New Roman" panose="02020603050405020304" pitchFamily="18" charset="0"/>
              </a:rPr>
              <a:t>m</a:t>
            </a:r>
            <a:r>
              <a:rPr lang="en-GB" sz="2000" dirty="0">
                <a:solidFill>
                  <a:srgbClr val="000000"/>
                </a:solidFill>
                <a:effectLst/>
                <a:ea typeface="Times New Roman" panose="02020603050405020304" pitchFamily="18" charset="0"/>
              </a:rPr>
              <a:t>eta-analytic evidence shows that between 2-4 choices per lesson is ideal </a:t>
            </a:r>
            <a:r>
              <a:rPr lang="en-GB" sz="1200" dirty="0">
                <a:solidFill>
                  <a:srgbClr val="000000"/>
                </a:solidFill>
                <a:effectLst/>
                <a:ea typeface="Times New Roman" panose="02020603050405020304" pitchFamily="18" charset="0"/>
              </a:rPr>
              <a:t>(</a:t>
            </a:r>
            <a:r>
              <a:rPr lang="en-GB" sz="1200" dirty="0" err="1">
                <a:solidFill>
                  <a:srgbClr val="000000"/>
                </a:solidFill>
                <a:effectLst/>
                <a:ea typeface="Times New Roman" panose="02020603050405020304" pitchFamily="18" charset="0"/>
              </a:rPr>
              <a:t>Patall</a:t>
            </a:r>
            <a:r>
              <a:rPr lang="en-GB" sz="1200" dirty="0">
                <a:solidFill>
                  <a:srgbClr val="000000"/>
                </a:solidFill>
                <a:effectLst/>
                <a:ea typeface="Times New Roman" panose="02020603050405020304" pitchFamily="18" charset="0"/>
              </a:rPr>
              <a:t> EA, Cooper H, Robinson JC. 2008)</a:t>
            </a:r>
            <a:endParaRPr lang="en-GB" sz="1200" dirty="0">
              <a:effectLst/>
              <a:ea typeface="Times New Roman" panose="02020603050405020304" pitchFamily="18" charset="0"/>
            </a:endParaRPr>
          </a:p>
        </p:txBody>
      </p:sp>
    </p:spTree>
    <p:extLst>
      <p:ext uri="{BB962C8B-B14F-4D97-AF65-F5344CB8AC3E}">
        <p14:creationId xmlns:p14="http://schemas.microsoft.com/office/powerpoint/2010/main" val="235601743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85BAB01-111A-687B-ED1E-A0CD0FC278EB}"/>
              </a:ext>
            </a:extLst>
          </p:cNvPr>
          <p:cNvSpPr txBox="1"/>
          <p:nvPr/>
        </p:nvSpPr>
        <p:spPr>
          <a:xfrm>
            <a:off x="459971" y="1619274"/>
            <a:ext cx="11272058" cy="295466"/>
          </a:xfrm>
          <a:prstGeom prst="rect">
            <a:avLst/>
          </a:prstGeom>
          <a:noFill/>
        </p:spPr>
        <p:txBody>
          <a:bodyPr wrap="square">
            <a:spAutoFit/>
          </a:bodyPr>
          <a:lstStyle/>
          <a:p>
            <a:pPr>
              <a:lnSpc>
                <a:spcPct val="150000"/>
              </a:lnSpc>
            </a:pPr>
            <a:r>
              <a:rPr lang="en-GB" sz="1000" dirty="0">
                <a:effectLst/>
                <a:latin typeface="Times New Roman" panose="02020603050405020304" pitchFamily="18" charset="0"/>
                <a:ea typeface="Aptos" panose="020B0004020202020204" pitchFamily="34" charset="0"/>
              </a:rPr>
              <a:t> </a:t>
            </a:r>
            <a:endParaRPr lang="en-GB" sz="14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98267DD5-2335-AC5F-9DBA-3E3D3F6F07A5}"/>
              </a:ext>
            </a:extLst>
          </p:cNvPr>
          <p:cNvSpPr txBox="1"/>
          <p:nvPr/>
        </p:nvSpPr>
        <p:spPr>
          <a:xfrm>
            <a:off x="199506" y="1656286"/>
            <a:ext cx="12136581" cy="4880310"/>
          </a:xfrm>
          <a:prstGeom prst="rect">
            <a:avLst/>
          </a:prstGeom>
          <a:noFill/>
        </p:spPr>
        <p:txBody>
          <a:bodyPr wrap="square">
            <a:spAutoFit/>
          </a:bodyPr>
          <a:lstStyle/>
          <a:p>
            <a:pPr>
              <a:lnSpc>
                <a:spcPct val="150000"/>
              </a:lnSpc>
            </a:pPr>
            <a:r>
              <a:rPr lang="en-GB" sz="2800" dirty="0">
                <a:solidFill>
                  <a:srgbClr val="000000"/>
                </a:solidFill>
                <a:effectLst/>
                <a:ea typeface="Times New Roman" panose="02020603050405020304" pitchFamily="18" charset="0"/>
              </a:rPr>
              <a:t>Reeve and </a:t>
            </a:r>
            <a:r>
              <a:rPr lang="en-GB" sz="2800" dirty="0" err="1">
                <a:solidFill>
                  <a:srgbClr val="000000"/>
                </a:solidFill>
                <a:effectLst/>
                <a:ea typeface="Times New Roman" panose="02020603050405020304" pitchFamily="18" charset="0"/>
              </a:rPr>
              <a:t>Cheon</a:t>
            </a:r>
            <a:r>
              <a:rPr lang="en-GB" sz="2800" dirty="0">
                <a:solidFill>
                  <a:srgbClr val="000000"/>
                </a:solidFill>
                <a:effectLst/>
                <a:ea typeface="Times New Roman" panose="02020603050405020304" pitchFamily="18" charset="0"/>
              </a:rPr>
              <a:t> (2021) state that inviting students to pursue their personal interests and to provide and present tasks as interesting are autonomy supporting instructional behaviours. </a:t>
            </a:r>
            <a:endParaRPr lang="en-GB" sz="2800" dirty="0">
              <a:effectLst/>
              <a:ea typeface="Times New Roman" panose="02020603050405020304" pitchFamily="18" charset="0"/>
            </a:endParaRPr>
          </a:p>
          <a:p>
            <a:pPr marL="342900" lvl="0" indent="-342900">
              <a:lnSpc>
                <a:spcPct val="200000"/>
              </a:lnSpc>
              <a:buFont typeface="Arial" panose="020B0604020202020204" pitchFamily="34" charset="0"/>
              <a:buChar char="•"/>
            </a:pPr>
            <a:r>
              <a:rPr lang="en-GB" sz="2400" dirty="0">
                <a:solidFill>
                  <a:srgbClr val="000000"/>
                </a:solidFill>
                <a:effectLst/>
                <a:ea typeface="Times New Roman" panose="02020603050405020304" pitchFamily="18" charset="0"/>
                <a:cs typeface="Times New Roman" panose="02020603050405020304" pitchFamily="18" charset="0"/>
              </a:rPr>
              <a:t>The activities should as engaging as possible</a:t>
            </a:r>
            <a:endParaRPr lang="en-GB" sz="2400" dirty="0">
              <a:effectLst/>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2400" dirty="0">
                <a:solidFill>
                  <a:srgbClr val="000000"/>
                </a:solidFill>
                <a:effectLst/>
                <a:ea typeface="Times New Roman" panose="02020603050405020304" pitchFamily="18" charset="0"/>
                <a:cs typeface="Times New Roman" panose="02020603050405020304" pitchFamily="18" charset="0"/>
              </a:rPr>
              <a:t>Ask what they find or found interesting</a:t>
            </a:r>
            <a:endParaRPr lang="en-GB" sz="2400" dirty="0">
              <a:effectLst/>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en-GB" sz="2400" dirty="0">
                <a:solidFill>
                  <a:srgbClr val="000000"/>
                </a:solidFill>
                <a:effectLst/>
                <a:ea typeface="Times New Roman" panose="02020603050405020304" pitchFamily="18" charset="0"/>
                <a:cs typeface="Times New Roman" panose="02020603050405020304" pitchFamily="18" charset="0"/>
              </a:rPr>
              <a:t>Suggest different ways to explore the task/content – in this case, the movement, the equipment, removing, adding players, changing pitch parameters etc.</a:t>
            </a:r>
            <a:endParaRPr lang="en-GB" sz="2400" dirty="0">
              <a:effectLst/>
              <a:ea typeface="Times New Roman" panose="02020603050405020304" pitchFamily="18" charset="0"/>
              <a:cs typeface="Times New Roman" panose="02020603050405020304" pitchFamily="18" charset="0"/>
            </a:endParaRPr>
          </a:p>
        </p:txBody>
      </p:sp>
      <p:pic>
        <p:nvPicPr>
          <p:cNvPr id="7" name="Picture 6" descr="A yellow and black paper with black text&#10;&#10;Description automatically generated with medium confidence">
            <a:extLst>
              <a:ext uri="{FF2B5EF4-FFF2-40B4-BE49-F238E27FC236}">
                <a16:creationId xmlns:a16="http://schemas.microsoft.com/office/drawing/2014/main" id="{FA28F7CC-7426-8809-675B-F431A8C62C9A}"/>
              </a:ext>
            </a:extLst>
          </p:cNvPr>
          <p:cNvPicPr>
            <a:picLocks noChangeAspect="1"/>
          </p:cNvPicPr>
          <p:nvPr/>
        </p:nvPicPr>
        <p:blipFill rotWithShape="1">
          <a:blip r:embed="rId2"/>
          <a:srcRect t="67428"/>
          <a:stretch/>
        </p:blipFill>
        <p:spPr>
          <a:xfrm>
            <a:off x="1346662" y="321404"/>
            <a:ext cx="9376756" cy="1297869"/>
          </a:xfrm>
          <a:prstGeom prst="rect">
            <a:avLst/>
          </a:prstGeom>
        </p:spPr>
      </p:pic>
    </p:spTree>
    <p:extLst>
      <p:ext uri="{BB962C8B-B14F-4D97-AF65-F5344CB8AC3E}">
        <p14:creationId xmlns:p14="http://schemas.microsoft.com/office/powerpoint/2010/main" val="53349802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hite paper with black text&#10;&#10;Description automatically generated">
            <a:extLst>
              <a:ext uri="{FF2B5EF4-FFF2-40B4-BE49-F238E27FC236}">
                <a16:creationId xmlns:a16="http://schemas.microsoft.com/office/drawing/2014/main" id="{FC44076F-97D2-412F-E88F-49325A262DD4}"/>
              </a:ext>
            </a:extLst>
          </p:cNvPr>
          <p:cNvPicPr>
            <a:picLocks noGrp="1" noChangeAspect="1"/>
          </p:cNvPicPr>
          <p:nvPr>
            <p:ph idx="1"/>
          </p:nvPr>
        </p:nvPicPr>
        <p:blipFill>
          <a:blip r:embed="rId2"/>
          <a:stretch>
            <a:fillRect/>
          </a:stretch>
        </p:blipFill>
        <p:spPr>
          <a:xfrm>
            <a:off x="2279650" y="437689"/>
            <a:ext cx="7632700" cy="3111500"/>
          </a:xfrm>
        </p:spPr>
      </p:pic>
      <p:sp>
        <p:nvSpPr>
          <p:cNvPr id="7" name="TextBox 6">
            <a:extLst>
              <a:ext uri="{FF2B5EF4-FFF2-40B4-BE49-F238E27FC236}">
                <a16:creationId xmlns:a16="http://schemas.microsoft.com/office/drawing/2014/main" id="{912A9BE2-0ACF-D3A7-34E9-3D4F91E5CD6F}"/>
              </a:ext>
            </a:extLst>
          </p:cNvPr>
          <p:cNvSpPr txBox="1"/>
          <p:nvPr/>
        </p:nvSpPr>
        <p:spPr>
          <a:xfrm>
            <a:off x="2279650" y="0"/>
            <a:ext cx="8587047" cy="369332"/>
          </a:xfrm>
          <a:prstGeom prst="rect">
            <a:avLst/>
          </a:prstGeom>
          <a:noFill/>
        </p:spPr>
        <p:txBody>
          <a:bodyPr wrap="square">
            <a:spAutoFit/>
          </a:bodyPr>
          <a:lstStyle/>
          <a:p>
            <a:r>
              <a:rPr lang="en-GB" sz="1800" b="1" kern="0" dirty="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COMPETENCE – This is supported through structure – not control</a:t>
            </a:r>
            <a:r>
              <a:rPr lang="en-GB" b="1" dirty="0">
                <a:effectLst/>
              </a:rPr>
              <a:t> </a:t>
            </a:r>
            <a:endParaRPr lang="en-US" b="1" dirty="0"/>
          </a:p>
        </p:txBody>
      </p:sp>
      <p:sp>
        <p:nvSpPr>
          <p:cNvPr id="9" name="TextBox 8">
            <a:extLst>
              <a:ext uri="{FF2B5EF4-FFF2-40B4-BE49-F238E27FC236}">
                <a16:creationId xmlns:a16="http://schemas.microsoft.com/office/drawing/2014/main" id="{C8545302-22D1-7579-3F46-051E181A806D}"/>
              </a:ext>
            </a:extLst>
          </p:cNvPr>
          <p:cNvSpPr txBox="1"/>
          <p:nvPr/>
        </p:nvSpPr>
        <p:spPr>
          <a:xfrm>
            <a:off x="116379" y="3617546"/>
            <a:ext cx="12302836" cy="3274423"/>
          </a:xfrm>
          <a:prstGeom prst="rect">
            <a:avLst/>
          </a:prstGeom>
          <a:noFill/>
        </p:spPr>
        <p:txBody>
          <a:bodyPr wrap="square">
            <a:spAutoFit/>
          </a:bodyPr>
          <a:lstStyle/>
          <a:p>
            <a:pPr>
              <a:lnSpc>
                <a:spcPct val="150000"/>
              </a:lnSpc>
            </a:pPr>
            <a:r>
              <a:rPr lang="en-GB" sz="2000" dirty="0" err="1">
                <a:solidFill>
                  <a:srgbClr val="000000"/>
                </a:solidFill>
                <a:effectLst/>
                <a:ea typeface="Times New Roman" panose="02020603050405020304" pitchFamily="18" charset="0"/>
              </a:rPr>
              <a:t>Cheon</a:t>
            </a:r>
            <a:r>
              <a:rPr lang="en-GB" sz="2000" dirty="0">
                <a:solidFill>
                  <a:srgbClr val="000000"/>
                </a:solidFill>
                <a:effectLst/>
                <a:ea typeface="Times New Roman" panose="02020603050405020304" pitchFamily="18" charset="0"/>
              </a:rPr>
              <a:t>, Reeve and </a:t>
            </a:r>
            <a:r>
              <a:rPr lang="en-GB" sz="2000" dirty="0" err="1">
                <a:solidFill>
                  <a:srgbClr val="000000"/>
                </a:solidFill>
                <a:effectLst/>
                <a:ea typeface="Times New Roman" panose="02020603050405020304" pitchFamily="18" charset="0"/>
              </a:rPr>
              <a:t>Vansteenkiste</a:t>
            </a:r>
            <a:r>
              <a:rPr lang="en-GB" sz="2000" dirty="0">
                <a:solidFill>
                  <a:srgbClr val="000000"/>
                </a:solidFill>
                <a:effectLst/>
                <a:ea typeface="Times New Roman" panose="02020603050405020304" pitchFamily="18" charset="0"/>
              </a:rPr>
              <a:t> (2020) state that to provide structure, the teacher </a:t>
            </a:r>
            <a:endParaRPr lang="en-GB" sz="2000" dirty="0">
              <a:effectLst/>
              <a:ea typeface="Times New Roman" panose="02020603050405020304" pitchFamily="18" charset="0"/>
            </a:endParaRPr>
          </a:p>
          <a:p>
            <a:pPr marL="342900" indent="-342900">
              <a:lnSpc>
                <a:spcPct val="150000"/>
              </a:lnSpc>
              <a:buFont typeface="Arial" panose="020B0604020202020204" pitchFamily="34" charset="0"/>
              <a:buChar char="•"/>
            </a:pPr>
            <a:r>
              <a:rPr lang="en-GB" sz="2000" dirty="0">
                <a:solidFill>
                  <a:srgbClr val="000000"/>
                </a:solidFill>
                <a:effectLst/>
                <a:ea typeface="Times New Roman" panose="02020603050405020304" pitchFamily="18" charset="0"/>
              </a:rPr>
              <a:t> establishes clear expectations (</a:t>
            </a:r>
            <a:r>
              <a:rPr lang="en-GB" sz="2000" dirty="0" err="1">
                <a:solidFill>
                  <a:srgbClr val="000000"/>
                </a:solidFill>
                <a:effectLst/>
                <a:ea typeface="Times New Roman" panose="02020603050405020304" pitchFamily="18" charset="0"/>
              </a:rPr>
              <a:t>Cheon</a:t>
            </a:r>
            <a:r>
              <a:rPr lang="en-GB" sz="2000" dirty="0">
                <a:solidFill>
                  <a:srgbClr val="000000"/>
                </a:solidFill>
                <a:effectLst/>
                <a:ea typeface="Times New Roman" panose="02020603050405020304" pitchFamily="18" charset="0"/>
              </a:rPr>
              <a:t>, Reeve, and Song, 2019)</a:t>
            </a:r>
            <a:endParaRPr lang="en-GB" sz="2000" dirty="0">
              <a:effectLst/>
              <a:ea typeface="Times New Roman" panose="02020603050405020304" pitchFamily="18" charset="0"/>
            </a:endParaRPr>
          </a:p>
          <a:p>
            <a:pPr marL="342900" indent="-342900">
              <a:lnSpc>
                <a:spcPct val="150000"/>
              </a:lnSpc>
              <a:buFont typeface="Arial" panose="020B0604020202020204" pitchFamily="34" charset="0"/>
              <a:buChar char="•"/>
            </a:pPr>
            <a:r>
              <a:rPr lang="en-GB" sz="2000" dirty="0">
                <a:solidFill>
                  <a:srgbClr val="000000"/>
                </a:solidFill>
                <a:effectLst/>
                <a:ea typeface="Times New Roman" panose="02020603050405020304" pitchFamily="18" charset="0"/>
              </a:rPr>
              <a:t> defines competent functioning (</a:t>
            </a:r>
            <a:r>
              <a:rPr lang="en-GB" sz="2000" dirty="0" err="1">
                <a:solidFill>
                  <a:srgbClr val="000000"/>
                </a:solidFill>
                <a:effectLst/>
                <a:ea typeface="Times New Roman" panose="02020603050405020304" pitchFamily="18" charset="0"/>
              </a:rPr>
              <a:t>Grolnick</a:t>
            </a:r>
            <a:r>
              <a:rPr lang="en-GB" sz="2000" dirty="0">
                <a:solidFill>
                  <a:srgbClr val="000000"/>
                </a:solidFill>
                <a:effectLst/>
                <a:ea typeface="Times New Roman" panose="02020603050405020304" pitchFamily="18" charset="0"/>
              </a:rPr>
              <a:t> and Pomerantz, 2009)</a:t>
            </a:r>
            <a:endParaRPr lang="en-GB" sz="2000" dirty="0">
              <a:effectLst/>
              <a:ea typeface="Times New Roman" panose="02020603050405020304" pitchFamily="18" charset="0"/>
            </a:endParaRPr>
          </a:p>
          <a:p>
            <a:pPr marL="342900" indent="-342900">
              <a:lnSpc>
                <a:spcPct val="150000"/>
              </a:lnSpc>
              <a:buFont typeface="Arial" panose="020B0604020202020204" pitchFamily="34" charset="0"/>
              <a:buChar char="•"/>
            </a:pPr>
            <a:r>
              <a:rPr lang="en-GB" sz="2000" dirty="0">
                <a:solidFill>
                  <a:srgbClr val="000000"/>
                </a:solidFill>
                <a:effectLst/>
                <a:ea typeface="Times New Roman" panose="02020603050405020304" pitchFamily="18" charset="0"/>
              </a:rPr>
              <a:t> offers step-by-step guidance for progress (</a:t>
            </a:r>
            <a:r>
              <a:rPr lang="en-GB" sz="2000" dirty="0" err="1">
                <a:solidFill>
                  <a:srgbClr val="000000"/>
                </a:solidFill>
                <a:effectLst/>
                <a:ea typeface="Times New Roman" panose="02020603050405020304" pitchFamily="18" charset="0"/>
              </a:rPr>
              <a:t>Vansteenkiste</a:t>
            </a:r>
            <a:r>
              <a:rPr lang="en-GB" sz="2000" dirty="0">
                <a:solidFill>
                  <a:srgbClr val="000000"/>
                </a:solidFill>
                <a:effectLst/>
                <a:ea typeface="Times New Roman" panose="02020603050405020304" pitchFamily="18" charset="0"/>
              </a:rPr>
              <a:t> et al., 2012)</a:t>
            </a:r>
            <a:endParaRPr lang="en-GB" sz="2000" dirty="0">
              <a:effectLst/>
              <a:ea typeface="Times New Roman" panose="02020603050405020304" pitchFamily="18" charset="0"/>
            </a:endParaRPr>
          </a:p>
          <a:p>
            <a:pPr marL="342900" indent="-342900">
              <a:lnSpc>
                <a:spcPct val="150000"/>
              </a:lnSpc>
              <a:buFont typeface="Arial" panose="020B0604020202020204" pitchFamily="34" charset="0"/>
              <a:buChar char="•"/>
            </a:pPr>
            <a:r>
              <a:rPr lang="en-GB" sz="2000" dirty="0">
                <a:solidFill>
                  <a:srgbClr val="000000"/>
                </a:solidFill>
                <a:effectLst/>
                <a:ea typeface="Times New Roman" panose="02020603050405020304" pitchFamily="18" charset="0"/>
              </a:rPr>
              <a:t> provides support and assistance, (Jang et al., 2010)</a:t>
            </a:r>
            <a:endParaRPr lang="en-GB" sz="2000" dirty="0">
              <a:effectLst/>
              <a:ea typeface="Times New Roman" panose="02020603050405020304" pitchFamily="18" charset="0"/>
            </a:endParaRPr>
          </a:p>
          <a:p>
            <a:pPr marL="342900" indent="-342900">
              <a:lnSpc>
                <a:spcPct val="150000"/>
              </a:lnSpc>
              <a:buFont typeface="Arial" panose="020B0604020202020204" pitchFamily="34" charset="0"/>
              <a:buChar char="•"/>
            </a:pPr>
            <a:r>
              <a:rPr lang="en-GB" sz="2000" dirty="0">
                <a:solidFill>
                  <a:srgbClr val="000000"/>
                </a:solidFill>
                <a:effectLst/>
                <a:ea typeface="Times New Roman" panose="02020603050405020304" pitchFamily="18" charset="0"/>
              </a:rPr>
              <a:t> monitors and adjusts task difficulty (Belmont, et al.,1992)</a:t>
            </a:r>
            <a:endParaRPr lang="en-GB" sz="2000" dirty="0">
              <a:effectLst/>
              <a:ea typeface="Times New Roman" panose="02020603050405020304" pitchFamily="18" charset="0"/>
            </a:endParaRPr>
          </a:p>
          <a:p>
            <a:pPr marL="342900" indent="-342900">
              <a:lnSpc>
                <a:spcPct val="150000"/>
              </a:lnSpc>
              <a:buFont typeface="Arial" panose="020B0604020202020204" pitchFamily="34" charset="0"/>
              <a:buChar char="•"/>
            </a:pPr>
            <a:r>
              <a:rPr lang="en-GB" sz="2000" dirty="0">
                <a:solidFill>
                  <a:srgbClr val="000000"/>
                </a:solidFill>
                <a:effectLst/>
                <a:ea typeface="Times New Roman" panose="02020603050405020304" pitchFamily="18" charset="0"/>
              </a:rPr>
              <a:t> gives constructive feedback (</a:t>
            </a:r>
            <a:r>
              <a:rPr lang="en-GB" sz="2000" dirty="0" err="1">
                <a:solidFill>
                  <a:srgbClr val="000000"/>
                </a:solidFill>
                <a:effectLst/>
                <a:ea typeface="Times New Roman" panose="02020603050405020304" pitchFamily="18" charset="0"/>
              </a:rPr>
              <a:t>Carpentier</a:t>
            </a:r>
            <a:r>
              <a:rPr lang="en-GB" sz="2000" dirty="0">
                <a:solidFill>
                  <a:srgbClr val="000000"/>
                </a:solidFill>
                <a:effectLst/>
                <a:ea typeface="Times New Roman" panose="02020603050405020304" pitchFamily="18" charset="0"/>
              </a:rPr>
              <a:t> and </a:t>
            </a:r>
            <a:r>
              <a:rPr lang="en-GB" sz="2000" dirty="0" err="1">
                <a:solidFill>
                  <a:srgbClr val="000000"/>
                </a:solidFill>
                <a:effectLst/>
                <a:ea typeface="Times New Roman" panose="02020603050405020304" pitchFamily="18" charset="0"/>
              </a:rPr>
              <a:t>Mageau</a:t>
            </a:r>
            <a:r>
              <a:rPr lang="en-GB" sz="2000" dirty="0">
                <a:solidFill>
                  <a:srgbClr val="000000"/>
                </a:solidFill>
                <a:effectLst/>
                <a:ea typeface="Times New Roman" panose="02020603050405020304" pitchFamily="18" charset="0"/>
              </a:rPr>
              <a:t>, 2016; </a:t>
            </a:r>
            <a:r>
              <a:rPr lang="en-GB" sz="2000" dirty="0" err="1">
                <a:solidFill>
                  <a:srgbClr val="000000"/>
                </a:solidFill>
                <a:effectLst/>
                <a:ea typeface="Times New Roman" panose="02020603050405020304" pitchFamily="18" charset="0"/>
              </a:rPr>
              <a:t>Mouratidis</a:t>
            </a:r>
            <a:r>
              <a:rPr lang="en-GB" sz="2000" dirty="0">
                <a:solidFill>
                  <a:srgbClr val="000000"/>
                </a:solidFill>
                <a:effectLst/>
                <a:ea typeface="Times New Roman" panose="02020603050405020304" pitchFamily="18" charset="0"/>
              </a:rPr>
              <a:t>, </a:t>
            </a:r>
            <a:r>
              <a:rPr lang="en-GB" sz="2000" dirty="0" err="1">
                <a:solidFill>
                  <a:srgbClr val="000000"/>
                </a:solidFill>
                <a:effectLst/>
                <a:ea typeface="Times New Roman" panose="02020603050405020304" pitchFamily="18" charset="0"/>
              </a:rPr>
              <a:t>Vansteenkiste</a:t>
            </a:r>
            <a:r>
              <a:rPr lang="en-GB" sz="2000" dirty="0">
                <a:solidFill>
                  <a:srgbClr val="000000"/>
                </a:solidFill>
                <a:effectLst/>
                <a:ea typeface="Times New Roman" panose="02020603050405020304" pitchFamily="18" charset="0"/>
              </a:rPr>
              <a:t>, Lens, and </a:t>
            </a:r>
            <a:r>
              <a:rPr lang="en-GB" sz="2000" dirty="0" err="1">
                <a:solidFill>
                  <a:srgbClr val="000000"/>
                </a:solidFill>
                <a:effectLst/>
                <a:ea typeface="Times New Roman" panose="02020603050405020304" pitchFamily="18" charset="0"/>
              </a:rPr>
              <a:t>Sideridis</a:t>
            </a:r>
            <a:r>
              <a:rPr lang="en-GB" sz="2000" dirty="0">
                <a:solidFill>
                  <a:srgbClr val="000000"/>
                </a:solidFill>
                <a:effectLst/>
                <a:ea typeface="Times New Roman" panose="02020603050405020304" pitchFamily="18" charset="0"/>
              </a:rPr>
              <a:t>, 2008)</a:t>
            </a:r>
            <a:endParaRPr lang="en-GB" sz="2000" dirty="0">
              <a:effectLst/>
              <a:ea typeface="Times New Roman" panose="02020603050405020304" pitchFamily="18" charset="0"/>
            </a:endParaRPr>
          </a:p>
        </p:txBody>
      </p:sp>
    </p:spTree>
    <p:extLst>
      <p:ext uri="{BB962C8B-B14F-4D97-AF65-F5344CB8AC3E}">
        <p14:creationId xmlns:p14="http://schemas.microsoft.com/office/powerpoint/2010/main" val="258290422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57DF308-9414-B89C-AE37-AD26B47F235D}"/>
              </a:ext>
            </a:extLst>
          </p:cNvPr>
          <p:cNvSpPr txBox="1"/>
          <p:nvPr/>
        </p:nvSpPr>
        <p:spPr>
          <a:xfrm>
            <a:off x="44334" y="1953391"/>
            <a:ext cx="12103331" cy="2679195"/>
          </a:xfrm>
          <a:prstGeom prst="rect">
            <a:avLst/>
          </a:prstGeom>
          <a:noFill/>
        </p:spPr>
        <p:txBody>
          <a:bodyPr wrap="square">
            <a:spAutoFit/>
          </a:bodyPr>
          <a:lstStyle/>
          <a:p>
            <a:pPr>
              <a:lnSpc>
                <a:spcPct val="150000"/>
              </a:lnSpc>
            </a:pPr>
            <a:r>
              <a:rPr lang="en-GB" sz="2400" b="1" dirty="0">
                <a:solidFill>
                  <a:srgbClr val="000000"/>
                </a:solidFill>
                <a:effectLst/>
                <a:ea typeface="Times New Roman" panose="02020603050405020304" pitchFamily="18" charset="0"/>
              </a:rPr>
              <a:t>CLEAR, STEP BY STEP INSTRUCTION</a:t>
            </a:r>
          </a:p>
          <a:p>
            <a:pPr>
              <a:lnSpc>
                <a:spcPct val="150000"/>
              </a:lnSpc>
            </a:pPr>
            <a:r>
              <a:rPr lang="en-GB" sz="2400" dirty="0">
                <a:solidFill>
                  <a:srgbClr val="000000"/>
                </a:solidFill>
                <a:effectLst/>
                <a:ea typeface="Times New Roman" panose="02020603050405020304" pitchFamily="18" charset="0"/>
              </a:rPr>
              <a:t>Providing such instruction enables students to feel more confident and satisfied with their abilities, which in turn motivates them to actively participate in class, improve their skills, perform well, and use advanced learning strategies. </a:t>
            </a:r>
            <a:r>
              <a:rPr lang="en-GB" sz="1800" dirty="0">
                <a:solidFill>
                  <a:srgbClr val="000000"/>
                </a:solidFill>
                <a:effectLst/>
                <a:ea typeface="Times New Roman" panose="02020603050405020304" pitchFamily="18" charset="0"/>
              </a:rPr>
              <a:t>(</a:t>
            </a:r>
            <a:r>
              <a:rPr lang="en-GB" sz="1800" dirty="0" err="1">
                <a:solidFill>
                  <a:srgbClr val="000000"/>
                </a:solidFill>
                <a:effectLst/>
                <a:ea typeface="Times New Roman" panose="02020603050405020304" pitchFamily="18" charset="0"/>
              </a:rPr>
              <a:t>Aelterman</a:t>
            </a:r>
            <a:r>
              <a:rPr lang="en-GB" sz="1800" dirty="0">
                <a:solidFill>
                  <a:srgbClr val="000000"/>
                </a:solidFill>
                <a:effectLst/>
                <a:ea typeface="Times New Roman" panose="02020603050405020304" pitchFamily="18" charset="0"/>
              </a:rPr>
              <a:t> et al., 2019; </a:t>
            </a:r>
            <a:r>
              <a:rPr lang="en-GB" sz="1800" dirty="0" err="1">
                <a:solidFill>
                  <a:srgbClr val="000000"/>
                </a:solidFill>
                <a:effectLst/>
                <a:ea typeface="Times New Roman" panose="02020603050405020304" pitchFamily="18" charset="0"/>
              </a:rPr>
              <a:t>Carpentier</a:t>
            </a:r>
            <a:r>
              <a:rPr lang="en-GB" sz="1800" dirty="0">
                <a:solidFill>
                  <a:srgbClr val="000000"/>
                </a:solidFill>
                <a:effectLst/>
                <a:ea typeface="Times New Roman" panose="02020603050405020304" pitchFamily="18" charset="0"/>
              </a:rPr>
              <a:t> and </a:t>
            </a:r>
            <a:r>
              <a:rPr lang="en-GB" sz="1800" dirty="0" err="1">
                <a:solidFill>
                  <a:srgbClr val="000000"/>
                </a:solidFill>
                <a:effectLst/>
                <a:ea typeface="Times New Roman" panose="02020603050405020304" pitchFamily="18" charset="0"/>
              </a:rPr>
              <a:t>Mageau</a:t>
            </a:r>
            <a:r>
              <a:rPr lang="en-GB" sz="1800" dirty="0">
                <a:solidFill>
                  <a:srgbClr val="000000"/>
                </a:solidFill>
                <a:effectLst/>
                <a:ea typeface="Times New Roman" panose="02020603050405020304" pitchFamily="18" charset="0"/>
              </a:rPr>
              <a:t>, 2013; </a:t>
            </a:r>
            <a:r>
              <a:rPr lang="en-GB" sz="1800" dirty="0" err="1">
                <a:solidFill>
                  <a:srgbClr val="000000"/>
                </a:solidFill>
                <a:effectLst/>
                <a:ea typeface="Times New Roman" panose="02020603050405020304" pitchFamily="18" charset="0"/>
              </a:rPr>
              <a:t>Mouratidis</a:t>
            </a:r>
            <a:r>
              <a:rPr lang="en-GB" dirty="0">
                <a:solidFill>
                  <a:srgbClr val="000000"/>
                </a:solidFill>
                <a:ea typeface="Times New Roman" panose="02020603050405020304" pitchFamily="18" charset="0"/>
              </a:rPr>
              <a:t> et al.,</a:t>
            </a:r>
            <a:r>
              <a:rPr lang="en-GB" sz="1800" dirty="0">
                <a:solidFill>
                  <a:srgbClr val="000000"/>
                </a:solidFill>
                <a:effectLst/>
                <a:ea typeface="Times New Roman" panose="02020603050405020304" pitchFamily="18" charset="0"/>
              </a:rPr>
              <a:t>, 2013; </a:t>
            </a:r>
            <a:r>
              <a:rPr lang="en-GB" sz="1800" dirty="0" err="1">
                <a:solidFill>
                  <a:srgbClr val="000000"/>
                </a:solidFill>
                <a:effectLst/>
                <a:ea typeface="Times New Roman" panose="02020603050405020304" pitchFamily="18" charset="0"/>
              </a:rPr>
              <a:t>Vansteenkiste</a:t>
            </a:r>
            <a:r>
              <a:rPr lang="en-GB" sz="1800" dirty="0">
                <a:solidFill>
                  <a:srgbClr val="000000"/>
                </a:solidFill>
                <a:effectLst/>
                <a:ea typeface="Times New Roman" panose="02020603050405020304" pitchFamily="18" charset="0"/>
              </a:rPr>
              <a:t> et al., 2012).</a:t>
            </a:r>
            <a:endParaRPr lang="en-GB" sz="1400" dirty="0">
              <a:effectLst/>
              <a:ea typeface="Times New Roman" panose="02020603050405020304" pitchFamily="18" charset="0"/>
            </a:endParaRPr>
          </a:p>
        </p:txBody>
      </p:sp>
      <p:sp>
        <p:nvSpPr>
          <p:cNvPr id="7" name="TextBox 6">
            <a:extLst>
              <a:ext uri="{FF2B5EF4-FFF2-40B4-BE49-F238E27FC236}">
                <a16:creationId xmlns:a16="http://schemas.microsoft.com/office/drawing/2014/main" id="{2ED8D488-522C-7126-FEB3-9B9622442A12}"/>
              </a:ext>
            </a:extLst>
          </p:cNvPr>
          <p:cNvSpPr txBox="1"/>
          <p:nvPr/>
        </p:nvSpPr>
        <p:spPr>
          <a:xfrm>
            <a:off x="601286" y="4952626"/>
            <a:ext cx="11078095" cy="1427763"/>
          </a:xfrm>
          <a:prstGeom prst="rect">
            <a:avLst/>
          </a:prstGeom>
          <a:noFill/>
        </p:spPr>
        <p:txBody>
          <a:bodyPr wrap="square">
            <a:spAutoFit/>
          </a:bodyPr>
          <a:lstStyle/>
          <a:p>
            <a:pPr>
              <a:lnSpc>
                <a:spcPct val="150000"/>
              </a:lnSpc>
            </a:pPr>
            <a:r>
              <a:rPr lang="en-GB" sz="2000" dirty="0">
                <a:solidFill>
                  <a:srgbClr val="000000"/>
                </a:solidFill>
                <a:effectLst/>
                <a:ea typeface="Times New Roman" panose="02020603050405020304" pitchFamily="18" charset="0"/>
              </a:rPr>
              <a:t>empirical study with 1,692 Spanish students found that competence support from the teacher predicted students' autonomous motivation</a:t>
            </a:r>
            <a:r>
              <a:rPr lang="en-GB" sz="2000" dirty="0">
                <a:solidFill>
                  <a:srgbClr val="000000"/>
                </a:solidFill>
                <a:ea typeface="Times New Roman" panose="02020603050405020304" pitchFamily="18" charset="0"/>
              </a:rPr>
              <a:t> - predicted </a:t>
            </a:r>
            <a:r>
              <a:rPr lang="en-GB" sz="2000" dirty="0">
                <a:solidFill>
                  <a:srgbClr val="000000"/>
                </a:solidFill>
                <a:effectLst/>
                <a:ea typeface="Times New Roman" panose="02020603050405020304" pitchFamily="18" charset="0"/>
              </a:rPr>
              <a:t>students' enjoyment, perceived importance of physical education, and plans to do more physical activity outside of school</a:t>
            </a:r>
            <a:endParaRPr lang="en-GB" sz="1600" dirty="0">
              <a:effectLst/>
              <a:ea typeface="Times New Roman" panose="02020603050405020304" pitchFamily="18" charset="0"/>
            </a:endParaRPr>
          </a:p>
        </p:txBody>
      </p:sp>
      <p:sp>
        <p:nvSpPr>
          <p:cNvPr id="9" name="TextBox 8">
            <a:extLst>
              <a:ext uri="{FF2B5EF4-FFF2-40B4-BE49-F238E27FC236}">
                <a16:creationId xmlns:a16="http://schemas.microsoft.com/office/drawing/2014/main" id="{54F48AE3-3B30-CE71-6348-447F4DDA2284}"/>
              </a:ext>
            </a:extLst>
          </p:cNvPr>
          <p:cNvSpPr txBox="1"/>
          <p:nvPr/>
        </p:nvSpPr>
        <p:spPr>
          <a:xfrm>
            <a:off x="9355974" y="6241056"/>
            <a:ext cx="6109854" cy="369332"/>
          </a:xfrm>
          <a:prstGeom prst="rect">
            <a:avLst/>
          </a:prstGeom>
          <a:noFill/>
        </p:spPr>
        <p:txBody>
          <a:bodyPr wrap="square">
            <a:spAutoFit/>
          </a:bodyPr>
          <a:lstStyle/>
          <a:p>
            <a:r>
              <a:rPr lang="en-GB" sz="1800" dirty="0">
                <a:solidFill>
                  <a:srgbClr val="000000"/>
                </a:solidFill>
                <a:effectLst/>
                <a:ea typeface="Times New Roman" panose="02020603050405020304" pitchFamily="18" charset="0"/>
              </a:rPr>
              <a:t>Sanchez-Oliva et al.(2014) </a:t>
            </a:r>
            <a:endParaRPr lang="en-US" dirty="0"/>
          </a:p>
        </p:txBody>
      </p:sp>
      <p:pic>
        <p:nvPicPr>
          <p:cNvPr id="12" name="Content Placeholder 4" descr="A white paper with black text&#10;&#10;Description automatically generated">
            <a:extLst>
              <a:ext uri="{FF2B5EF4-FFF2-40B4-BE49-F238E27FC236}">
                <a16:creationId xmlns:a16="http://schemas.microsoft.com/office/drawing/2014/main" id="{E93CD81A-8341-E7AC-C2A4-5D86CCB99B77}"/>
              </a:ext>
            </a:extLst>
          </p:cNvPr>
          <p:cNvPicPr>
            <a:picLocks noGrp="1" noChangeAspect="1"/>
          </p:cNvPicPr>
          <p:nvPr>
            <p:ph idx="1"/>
          </p:nvPr>
        </p:nvPicPr>
        <p:blipFill rotWithShape="1">
          <a:blip r:embed="rId3"/>
          <a:srcRect b="80650"/>
          <a:stretch/>
        </p:blipFill>
        <p:spPr>
          <a:xfrm>
            <a:off x="492413" y="432278"/>
            <a:ext cx="11186968" cy="1056042"/>
          </a:xfrm>
        </p:spPr>
      </p:pic>
    </p:spTree>
    <p:extLst>
      <p:ext uri="{BB962C8B-B14F-4D97-AF65-F5344CB8AC3E}">
        <p14:creationId xmlns:p14="http://schemas.microsoft.com/office/powerpoint/2010/main" val="382360478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white paper with black text&#10;&#10;Description automatically generated">
            <a:extLst>
              <a:ext uri="{FF2B5EF4-FFF2-40B4-BE49-F238E27FC236}">
                <a16:creationId xmlns:a16="http://schemas.microsoft.com/office/drawing/2014/main" id="{5EAEC544-EB1F-1740-FFC2-670E93DD5107}"/>
              </a:ext>
            </a:extLst>
          </p:cNvPr>
          <p:cNvPicPr>
            <a:picLocks noGrp="1" noChangeAspect="1"/>
          </p:cNvPicPr>
          <p:nvPr>
            <p:ph idx="1"/>
          </p:nvPr>
        </p:nvPicPr>
        <p:blipFill rotWithShape="1">
          <a:blip r:embed="rId2"/>
          <a:srcRect t="19350" b="24546"/>
          <a:stretch/>
        </p:blipFill>
        <p:spPr>
          <a:xfrm>
            <a:off x="1429789" y="1487441"/>
            <a:ext cx="9210501" cy="1941559"/>
          </a:xfrm>
        </p:spPr>
      </p:pic>
      <p:sp>
        <p:nvSpPr>
          <p:cNvPr id="6" name="TextBox 5">
            <a:extLst>
              <a:ext uri="{FF2B5EF4-FFF2-40B4-BE49-F238E27FC236}">
                <a16:creationId xmlns:a16="http://schemas.microsoft.com/office/drawing/2014/main" id="{4FB8BF6A-903D-4E50-9971-9A83C910C101}"/>
              </a:ext>
            </a:extLst>
          </p:cNvPr>
          <p:cNvSpPr txBox="1"/>
          <p:nvPr/>
        </p:nvSpPr>
        <p:spPr>
          <a:xfrm>
            <a:off x="465512" y="3126"/>
            <a:ext cx="11371811" cy="1288430"/>
          </a:xfrm>
          <a:prstGeom prst="rect">
            <a:avLst/>
          </a:prstGeom>
          <a:noFill/>
        </p:spPr>
        <p:txBody>
          <a:bodyPr wrap="square">
            <a:spAutoFit/>
          </a:bodyPr>
          <a:lstStyle/>
          <a:p>
            <a:pPr>
              <a:lnSpc>
                <a:spcPct val="150000"/>
              </a:lnSpc>
            </a:pPr>
            <a:r>
              <a:rPr lang="en-GB" sz="1800" dirty="0">
                <a:solidFill>
                  <a:srgbClr val="000000"/>
                </a:solidFill>
                <a:effectLst/>
                <a:ea typeface="Times New Roman" panose="02020603050405020304" pitchFamily="18" charset="0"/>
              </a:rPr>
              <a:t>Competence can be supported or thwarted by feelings of effectiveness or ineffectiveness in our actions. Here, elements of the theory of self-efficacy are present. Past experiences inform perception of self-efficacy and failure undermines self-efficacy (Bandura, 1997; Gilson and Feltz, 2012) </a:t>
            </a:r>
            <a:endParaRPr lang="en-GB" sz="1400" dirty="0">
              <a:effectLst/>
              <a:ea typeface="Times New Roman" panose="02020603050405020304" pitchFamily="18" charset="0"/>
            </a:endParaRPr>
          </a:p>
        </p:txBody>
      </p:sp>
      <p:sp>
        <p:nvSpPr>
          <p:cNvPr id="7" name="TextBox 6">
            <a:extLst>
              <a:ext uri="{FF2B5EF4-FFF2-40B4-BE49-F238E27FC236}">
                <a16:creationId xmlns:a16="http://schemas.microsoft.com/office/drawing/2014/main" id="{242E5C48-F5D0-63A0-C68A-9633737CD505}"/>
              </a:ext>
            </a:extLst>
          </p:cNvPr>
          <p:cNvSpPr txBox="1"/>
          <p:nvPr/>
        </p:nvSpPr>
        <p:spPr>
          <a:xfrm>
            <a:off x="465512" y="3429000"/>
            <a:ext cx="11371811" cy="453175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800" b="1" dirty="0">
                <a:solidFill>
                  <a:srgbClr val="000000"/>
                </a:solidFill>
                <a:effectLst/>
                <a:ea typeface="Times New Roman" panose="02020603050405020304" pitchFamily="18" charset="0"/>
              </a:rPr>
              <a:t>Optimal challenge </a:t>
            </a:r>
            <a:r>
              <a:rPr lang="en-GB" sz="1800" dirty="0">
                <a:solidFill>
                  <a:srgbClr val="000000"/>
                </a:solidFill>
                <a:effectLst/>
                <a:ea typeface="Times New Roman" panose="02020603050405020304" pitchFamily="18" charset="0"/>
              </a:rPr>
              <a:t>– the goldilocks principle. Combines with element of choice in autonomy support</a:t>
            </a:r>
          </a:p>
          <a:p>
            <a:pPr marL="285750" indent="-285750">
              <a:lnSpc>
                <a:spcPct val="150000"/>
              </a:lnSpc>
              <a:buFont typeface="Arial" panose="020B0604020202020204" pitchFamily="34" charset="0"/>
              <a:buChar char="•"/>
            </a:pPr>
            <a:endParaRPr lang="en-GB" dirty="0">
              <a:solidFill>
                <a:srgbClr val="000000"/>
              </a:solidFill>
              <a:ea typeface="Times New Roman" panose="02020603050405020304" pitchFamily="18" charset="0"/>
            </a:endParaRPr>
          </a:p>
          <a:p>
            <a:pPr marL="285750" indent="-285750">
              <a:lnSpc>
                <a:spcPct val="150000"/>
              </a:lnSpc>
              <a:buFont typeface="Arial" panose="020B0604020202020204" pitchFamily="34" charset="0"/>
              <a:buChar char="•"/>
            </a:pPr>
            <a:r>
              <a:rPr lang="en-GB" sz="1800" b="1" dirty="0">
                <a:solidFill>
                  <a:srgbClr val="000000"/>
                </a:solidFill>
                <a:effectLst/>
                <a:ea typeface="Times New Roman" panose="02020603050405020304" pitchFamily="18" charset="0"/>
              </a:rPr>
              <a:t>Competition</a:t>
            </a:r>
            <a:r>
              <a:rPr lang="en-GB" sz="1800" dirty="0">
                <a:solidFill>
                  <a:srgbClr val="000000"/>
                </a:solidFill>
                <a:effectLst/>
                <a:ea typeface="Times New Roman" panose="02020603050405020304" pitchFamily="18" charset="0"/>
              </a:rPr>
              <a:t> – sometimes motivational if success appears possible for all. Team games can influence desirable outcomes. </a:t>
            </a:r>
            <a:r>
              <a:rPr lang="en-GB" dirty="0">
                <a:solidFill>
                  <a:srgbClr val="000000"/>
                </a:solidFill>
                <a:ea typeface="Times New Roman" panose="02020603050405020304" pitchFamily="18" charset="0"/>
              </a:rPr>
              <a:t>However, games often equated simply with winning or losing </a:t>
            </a:r>
            <a:r>
              <a:rPr lang="en-GB" sz="1800" dirty="0">
                <a:solidFill>
                  <a:srgbClr val="000000"/>
                </a:solidFill>
                <a:effectLst/>
                <a:ea typeface="Times New Roman" panose="02020603050405020304" pitchFamily="18" charset="0"/>
              </a:rPr>
              <a:t>(O’Reilly E, Tompkins J, Gallant M., 2001)</a:t>
            </a:r>
            <a:r>
              <a:rPr lang="en-GB" dirty="0">
                <a:ea typeface="Times New Roman" panose="02020603050405020304" pitchFamily="18" charset="0"/>
              </a:rPr>
              <a:t>. </a:t>
            </a:r>
            <a:r>
              <a:rPr lang="en-GB" dirty="0">
                <a:solidFill>
                  <a:srgbClr val="000000"/>
                </a:solidFill>
                <a:ea typeface="Times New Roman" panose="02020603050405020304" pitchFamily="18" charset="0"/>
              </a:rPr>
              <a:t>Teacher needs to be mindful of emphasising the desired outcomes.</a:t>
            </a:r>
          </a:p>
          <a:p>
            <a:pPr marL="285750" indent="-285750">
              <a:lnSpc>
                <a:spcPct val="150000"/>
              </a:lnSpc>
              <a:buFont typeface="Arial" panose="020B0604020202020204" pitchFamily="34" charset="0"/>
              <a:buChar char="•"/>
            </a:pPr>
            <a:endParaRPr lang="en-GB" sz="1800" dirty="0">
              <a:solidFill>
                <a:srgbClr val="000000"/>
              </a:solidFill>
              <a:effectLst/>
              <a:ea typeface="Times New Roman" panose="02020603050405020304" pitchFamily="18" charset="0"/>
            </a:endParaRPr>
          </a:p>
          <a:p>
            <a:pPr marL="285750" indent="-285750">
              <a:lnSpc>
                <a:spcPct val="150000"/>
              </a:lnSpc>
              <a:buFont typeface="Arial" panose="020B0604020202020204" pitchFamily="34" charset="0"/>
              <a:buChar char="•"/>
            </a:pPr>
            <a:r>
              <a:rPr lang="en-GB" sz="1800" dirty="0">
                <a:solidFill>
                  <a:srgbClr val="000000"/>
                </a:solidFill>
                <a:effectLst/>
                <a:ea typeface="Times New Roman" panose="02020603050405020304" pitchFamily="18" charset="0"/>
              </a:rPr>
              <a:t>Offering a non-competitive or no score game would appeal to students who find the pressure of competition unenjoyable. (O’Reilly E, Tompkins J, Gallant M., 2001)</a:t>
            </a:r>
            <a:endParaRPr lang="en-GB" sz="1800" dirty="0">
              <a:effectLst/>
              <a:ea typeface="Times New Roman" panose="02020603050405020304" pitchFamily="18" charset="0"/>
            </a:endParaRPr>
          </a:p>
          <a:p>
            <a:pPr>
              <a:lnSpc>
                <a:spcPct val="150000"/>
              </a:lnSpc>
            </a:pPr>
            <a:endParaRPr lang="en-GB" sz="1800" dirty="0">
              <a:solidFill>
                <a:srgbClr val="000000"/>
              </a:solidFill>
              <a:effectLst/>
              <a:ea typeface="Times New Roman" panose="02020603050405020304" pitchFamily="18" charset="0"/>
            </a:endParaRPr>
          </a:p>
          <a:p>
            <a:pPr>
              <a:lnSpc>
                <a:spcPct val="150000"/>
              </a:lnSpc>
            </a:pPr>
            <a:endParaRPr lang="en-GB" dirty="0">
              <a:solidFill>
                <a:srgbClr val="000000"/>
              </a:solidFill>
              <a:ea typeface="Times New Roman" panose="02020603050405020304" pitchFamily="18" charset="0"/>
            </a:endParaRPr>
          </a:p>
          <a:p>
            <a:pPr>
              <a:lnSpc>
                <a:spcPct val="150000"/>
              </a:lnSpc>
            </a:pPr>
            <a:endParaRPr lang="en-GB" sz="1400" dirty="0">
              <a:effectLst/>
              <a:ea typeface="Times New Roman" panose="02020603050405020304" pitchFamily="18" charset="0"/>
            </a:endParaRPr>
          </a:p>
        </p:txBody>
      </p:sp>
    </p:spTree>
    <p:extLst>
      <p:ext uri="{BB962C8B-B14F-4D97-AF65-F5344CB8AC3E}">
        <p14:creationId xmlns:p14="http://schemas.microsoft.com/office/powerpoint/2010/main" val="84061888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97C1-6924-5E34-EC4F-48FEC7CC525F}"/>
              </a:ext>
            </a:extLst>
          </p:cNvPr>
          <p:cNvSpPr>
            <a:spLocks noGrp="1"/>
          </p:cNvSpPr>
          <p:nvPr>
            <p:ph type="title"/>
          </p:nvPr>
        </p:nvSpPr>
        <p:spPr/>
        <p:txBody>
          <a:bodyPr/>
          <a:lstStyle/>
          <a:p>
            <a:endParaRPr lang="en-US"/>
          </a:p>
        </p:txBody>
      </p:sp>
      <p:pic>
        <p:nvPicPr>
          <p:cNvPr id="4" name="Content Placeholder 4" descr="A white paper with black text&#10;&#10;Description automatically generated">
            <a:extLst>
              <a:ext uri="{FF2B5EF4-FFF2-40B4-BE49-F238E27FC236}">
                <a16:creationId xmlns:a16="http://schemas.microsoft.com/office/drawing/2014/main" id="{ACFFA8E5-66E3-F7AB-D170-DE30F8AAFA29}"/>
              </a:ext>
            </a:extLst>
          </p:cNvPr>
          <p:cNvPicPr>
            <a:picLocks noChangeAspect="1"/>
          </p:cNvPicPr>
          <p:nvPr/>
        </p:nvPicPr>
        <p:blipFill rotWithShape="1">
          <a:blip r:embed="rId2"/>
          <a:srcRect t="74386"/>
          <a:stretch/>
        </p:blipFill>
        <p:spPr>
          <a:xfrm>
            <a:off x="410095" y="365125"/>
            <a:ext cx="11371810" cy="1196215"/>
          </a:xfrm>
          <a:prstGeom prst="rect">
            <a:avLst/>
          </a:prstGeom>
        </p:spPr>
      </p:pic>
      <p:sp>
        <p:nvSpPr>
          <p:cNvPr id="6" name="TextBox 5">
            <a:extLst>
              <a:ext uri="{FF2B5EF4-FFF2-40B4-BE49-F238E27FC236}">
                <a16:creationId xmlns:a16="http://schemas.microsoft.com/office/drawing/2014/main" id="{FDE53F9B-C10B-CC3A-5E55-E6119D675D10}"/>
              </a:ext>
            </a:extLst>
          </p:cNvPr>
          <p:cNvSpPr txBox="1"/>
          <p:nvPr/>
        </p:nvSpPr>
        <p:spPr>
          <a:xfrm>
            <a:off x="10039378" y="6304511"/>
            <a:ext cx="6101542" cy="369332"/>
          </a:xfrm>
          <a:prstGeom prst="rect">
            <a:avLst/>
          </a:prstGeom>
          <a:noFill/>
        </p:spPr>
        <p:txBody>
          <a:bodyPr wrap="square">
            <a:spAutoFit/>
          </a:bodyPr>
          <a:lstStyle/>
          <a:p>
            <a:r>
              <a:rPr lang="en-GB" dirty="0">
                <a:effectLst/>
              </a:rPr>
              <a:t>Jang et al. </a:t>
            </a:r>
            <a:r>
              <a:rPr lang="en-GB" dirty="0"/>
              <a:t>(2009)</a:t>
            </a:r>
            <a:r>
              <a:rPr lang="en-GB" dirty="0">
                <a:effectLst/>
              </a:rPr>
              <a:t> </a:t>
            </a:r>
          </a:p>
        </p:txBody>
      </p:sp>
      <p:sp>
        <p:nvSpPr>
          <p:cNvPr id="8" name="TextBox 7">
            <a:extLst>
              <a:ext uri="{FF2B5EF4-FFF2-40B4-BE49-F238E27FC236}">
                <a16:creationId xmlns:a16="http://schemas.microsoft.com/office/drawing/2014/main" id="{3A5168F8-6165-A536-6709-356421141F07}"/>
              </a:ext>
            </a:extLst>
          </p:cNvPr>
          <p:cNvSpPr txBox="1"/>
          <p:nvPr/>
        </p:nvSpPr>
        <p:spPr>
          <a:xfrm>
            <a:off x="410095" y="5210912"/>
            <a:ext cx="11254233" cy="1140825"/>
          </a:xfrm>
          <a:prstGeom prst="rect">
            <a:avLst/>
          </a:prstGeom>
          <a:noFill/>
        </p:spPr>
        <p:txBody>
          <a:bodyPr wrap="square">
            <a:spAutoFit/>
          </a:bodyPr>
          <a:lstStyle/>
          <a:p>
            <a:pPr>
              <a:lnSpc>
                <a:spcPct val="150000"/>
              </a:lnSpc>
            </a:pPr>
            <a:r>
              <a:rPr lang="en-GB" sz="2400" dirty="0">
                <a:solidFill>
                  <a:srgbClr val="000000"/>
                </a:solidFill>
              </a:rPr>
              <a:t>research grounded in SDT has mainly focused on the correlates of feedback, and has linked the provision of positive feedback to students’ self-determined motivation </a:t>
            </a:r>
          </a:p>
        </p:txBody>
      </p:sp>
      <p:sp>
        <p:nvSpPr>
          <p:cNvPr id="10" name="TextBox 9">
            <a:extLst>
              <a:ext uri="{FF2B5EF4-FFF2-40B4-BE49-F238E27FC236}">
                <a16:creationId xmlns:a16="http://schemas.microsoft.com/office/drawing/2014/main" id="{A569E4B3-E942-6AC5-573F-8616CAE9D0CE}"/>
              </a:ext>
            </a:extLst>
          </p:cNvPr>
          <p:cNvSpPr txBox="1"/>
          <p:nvPr/>
        </p:nvSpPr>
        <p:spPr>
          <a:xfrm>
            <a:off x="527671" y="3827418"/>
            <a:ext cx="11254234" cy="1400383"/>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dirty="0">
                <a:solidFill>
                  <a:srgbClr val="000000"/>
                </a:solidFill>
              </a:rPr>
              <a:t>useful and constructive information will enable the development and elaboration of skills and capacities.</a:t>
            </a:r>
          </a:p>
          <a:p>
            <a:endParaRPr lang="en-GB" sz="1300" dirty="0">
              <a:latin typeface="Century Gothic" panose="020B0502020202020204" pitchFamily="34" charset="0"/>
            </a:endParaRPr>
          </a:p>
        </p:txBody>
      </p:sp>
      <p:sp>
        <p:nvSpPr>
          <p:cNvPr id="12" name="TextBox 11">
            <a:extLst>
              <a:ext uri="{FF2B5EF4-FFF2-40B4-BE49-F238E27FC236}">
                <a16:creationId xmlns:a16="http://schemas.microsoft.com/office/drawing/2014/main" id="{885A0745-FEAA-F649-7B53-BE03CAFF72F6}"/>
              </a:ext>
            </a:extLst>
          </p:cNvPr>
          <p:cNvSpPr txBox="1"/>
          <p:nvPr/>
        </p:nvSpPr>
        <p:spPr>
          <a:xfrm>
            <a:off x="527671" y="1630199"/>
            <a:ext cx="11630891" cy="206415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dirty="0">
                <a:solidFill>
                  <a:srgbClr val="000000"/>
                </a:solidFill>
              </a:rPr>
              <a:t>feedback is </a:t>
            </a:r>
            <a:r>
              <a:rPr lang="en-GB" sz="2400" b="1" dirty="0">
                <a:solidFill>
                  <a:srgbClr val="000000"/>
                </a:solidFill>
              </a:rPr>
              <a:t>critical</a:t>
            </a:r>
            <a:r>
              <a:rPr lang="en-GB" sz="2400" dirty="0">
                <a:solidFill>
                  <a:srgbClr val="000000"/>
                </a:solidFill>
              </a:rPr>
              <a:t> to competence and progress. </a:t>
            </a:r>
          </a:p>
          <a:p>
            <a:pPr marL="285750" indent="-285750">
              <a:lnSpc>
                <a:spcPct val="150000"/>
              </a:lnSpc>
              <a:buFont typeface="Arial" panose="020B0604020202020204" pitchFamily="34" charset="0"/>
              <a:buChar char="•"/>
            </a:pPr>
            <a:endParaRPr lang="en-GB" sz="1600" dirty="0">
              <a:solidFill>
                <a:srgbClr val="000000"/>
              </a:solidFill>
            </a:endParaRPr>
          </a:p>
          <a:p>
            <a:pPr marL="342900" indent="-342900">
              <a:lnSpc>
                <a:spcPct val="150000"/>
              </a:lnSpc>
              <a:buFont typeface="Arial" panose="020B0604020202020204" pitchFamily="34" charset="0"/>
              <a:buChar char="•"/>
            </a:pPr>
            <a:r>
              <a:rPr lang="en-GB" sz="2400" dirty="0">
                <a:solidFill>
                  <a:srgbClr val="000000"/>
                </a:solidFill>
              </a:rPr>
              <a:t>without accurate and timely feedback, it is difficult for a learner to judge the effectiveness of their actions</a:t>
            </a:r>
          </a:p>
        </p:txBody>
      </p:sp>
      <p:sp>
        <p:nvSpPr>
          <p:cNvPr id="13" name="TextBox 12">
            <a:extLst>
              <a:ext uri="{FF2B5EF4-FFF2-40B4-BE49-F238E27FC236}">
                <a16:creationId xmlns:a16="http://schemas.microsoft.com/office/drawing/2014/main" id="{94946E08-1E89-BF18-0AE3-7C5FF26407D2}"/>
              </a:ext>
            </a:extLst>
          </p:cNvPr>
          <p:cNvSpPr txBox="1"/>
          <p:nvPr/>
        </p:nvSpPr>
        <p:spPr>
          <a:xfrm>
            <a:off x="10274531" y="4821382"/>
            <a:ext cx="1547411" cy="369332"/>
          </a:xfrm>
          <a:prstGeom prst="rect">
            <a:avLst/>
          </a:prstGeom>
          <a:noFill/>
        </p:spPr>
        <p:txBody>
          <a:bodyPr wrap="none" rtlCol="0">
            <a:spAutoFit/>
          </a:bodyPr>
          <a:lstStyle/>
          <a:p>
            <a:r>
              <a:rPr lang="en-US" dirty="0"/>
              <a:t>Legault (2016)</a:t>
            </a:r>
          </a:p>
        </p:txBody>
      </p:sp>
    </p:spTree>
    <p:extLst>
      <p:ext uri="{BB962C8B-B14F-4D97-AF65-F5344CB8AC3E}">
        <p14:creationId xmlns:p14="http://schemas.microsoft.com/office/powerpoint/2010/main" val="31200107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yellow card with black text&#10;&#10;Description automatically generated">
            <a:extLst>
              <a:ext uri="{FF2B5EF4-FFF2-40B4-BE49-F238E27FC236}">
                <a16:creationId xmlns:a16="http://schemas.microsoft.com/office/drawing/2014/main" id="{28F97ACA-208A-785B-7E46-3A02E1FD2160}"/>
              </a:ext>
            </a:extLst>
          </p:cNvPr>
          <p:cNvPicPr>
            <a:picLocks noGrp="1" noChangeAspect="1"/>
          </p:cNvPicPr>
          <p:nvPr>
            <p:ph idx="1"/>
          </p:nvPr>
        </p:nvPicPr>
        <p:blipFill>
          <a:blip r:embed="rId2"/>
          <a:stretch>
            <a:fillRect/>
          </a:stretch>
        </p:blipFill>
        <p:spPr>
          <a:xfrm>
            <a:off x="1462462" y="1489950"/>
            <a:ext cx="8978900" cy="2806700"/>
          </a:xfrm>
        </p:spPr>
      </p:pic>
      <p:sp>
        <p:nvSpPr>
          <p:cNvPr id="7" name="TextBox 6">
            <a:extLst>
              <a:ext uri="{FF2B5EF4-FFF2-40B4-BE49-F238E27FC236}">
                <a16:creationId xmlns:a16="http://schemas.microsoft.com/office/drawing/2014/main" id="{8D7249A5-DF89-98C4-0613-A2533E732209}"/>
              </a:ext>
            </a:extLst>
          </p:cNvPr>
          <p:cNvSpPr txBox="1"/>
          <p:nvPr/>
        </p:nvSpPr>
        <p:spPr>
          <a:xfrm>
            <a:off x="133004" y="-24800"/>
            <a:ext cx="12113837" cy="1340367"/>
          </a:xfrm>
          <a:prstGeom prst="rect">
            <a:avLst/>
          </a:prstGeom>
          <a:noFill/>
        </p:spPr>
        <p:txBody>
          <a:bodyPr wrap="square">
            <a:spAutoFit/>
          </a:bodyPr>
          <a:lstStyle/>
          <a:p>
            <a:pPr>
              <a:lnSpc>
                <a:spcPct val="150000"/>
              </a:lnSpc>
            </a:pPr>
            <a:r>
              <a:rPr lang="en-GB" sz="1800" dirty="0">
                <a:solidFill>
                  <a:srgbClr val="000000"/>
                </a:solidFill>
                <a:effectLst/>
                <a:ea typeface="Times New Roman" panose="02020603050405020304" pitchFamily="18" charset="0"/>
              </a:rPr>
              <a:t>In general education, research has demonstrated that positive and supportive relationships between students and teachers in have a significant impact on students' </a:t>
            </a:r>
            <a:r>
              <a:rPr lang="en-GB" sz="2000" b="1" dirty="0">
                <a:solidFill>
                  <a:srgbClr val="000000"/>
                </a:solidFill>
                <a:effectLst/>
                <a:ea typeface="Times New Roman" panose="02020603050405020304" pitchFamily="18" charset="0"/>
              </a:rPr>
              <a:t>sense of belonging</a:t>
            </a:r>
            <a:r>
              <a:rPr lang="en-GB" sz="2000" dirty="0">
                <a:solidFill>
                  <a:srgbClr val="000000"/>
                </a:solidFill>
                <a:effectLst/>
                <a:ea typeface="Times New Roman" panose="02020603050405020304" pitchFamily="18" charset="0"/>
              </a:rPr>
              <a:t>, </a:t>
            </a:r>
            <a:r>
              <a:rPr lang="en-GB" sz="2000" b="1" dirty="0">
                <a:solidFill>
                  <a:srgbClr val="000000"/>
                </a:solidFill>
                <a:effectLst/>
                <a:ea typeface="Times New Roman" panose="02020603050405020304" pitchFamily="18" charset="0"/>
              </a:rPr>
              <a:t>peer relations</a:t>
            </a:r>
            <a:r>
              <a:rPr lang="en-GB" sz="1800" dirty="0">
                <a:solidFill>
                  <a:srgbClr val="000000"/>
                </a:solidFill>
                <a:effectLst/>
                <a:ea typeface="Times New Roman" panose="02020603050405020304" pitchFamily="18" charset="0"/>
              </a:rPr>
              <a:t>, </a:t>
            </a:r>
            <a:r>
              <a:rPr lang="en-GB" sz="2000" b="1" dirty="0">
                <a:solidFill>
                  <a:srgbClr val="000000"/>
                </a:solidFill>
                <a:effectLst/>
                <a:ea typeface="Times New Roman" panose="02020603050405020304" pitchFamily="18" charset="0"/>
              </a:rPr>
              <a:t>academic self-efficacy</a:t>
            </a:r>
            <a:r>
              <a:rPr lang="en-GB" sz="1800" dirty="0">
                <a:solidFill>
                  <a:srgbClr val="000000"/>
                </a:solidFill>
                <a:effectLst/>
                <a:ea typeface="Times New Roman" panose="02020603050405020304" pitchFamily="18" charset="0"/>
              </a:rPr>
              <a:t>, and </a:t>
            </a:r>
            <a:r>
              <a:rPr lang="en-GB" sz="2000" b="1" dirty="0">
                <a:solidFill>
                  <a:srgbClr val="000000"/>
                </a:solidFill>
                <a:effectLst/>
                <a:ea typeface="Times New Roman" panose="02020603050405020304" pitchFamily="18" charset="0"/>
              </a:rPr>
              <a:t>motivation</a:t>
            </a:r>
            <a:r>
              <a:rPr lang="en-GB" sz="1800" dirty="0">
                <a:solidFill>
                  <a:srgbClr val="000000"/>
                </a:solidFill>
                <a:effectLst/>
                <a:ea typeface="Times New Roman" panose="02020603050405020304" pitchFamily="18" charset="0"/>
              </a:rPr>
              <a:t> in the classroom. (Connell and Wellborn, 1991; Hughes and Chen, 2011; Wentzel, 1999)</a:t>
            </a:r>
            <a:endParaRPr lang="en-GB" sz="1400" dirty="0">
              <a:effectLst/>
              <a:ea typeface="Times New Roman" panose="02020603050405020304" pitchFamily="18" charset="0"/>
            </a:endParaRPr>
          </a:p>
        </p:txBody>
      </p:sp>
      <p:sp>
        <p:nvSpPr>
          <p:cNvPr id="9" name="TextBox 8">
            <a:extLst>
              <a:ext uri="{FF2B5EF4-FFF2-40B4-BE49-F238E27FC236}">
                <a16:creationId xmlns:a16="http://schemas.microsoft.com/office/drawing/2014/main" id="{3F56E4C7-8ED7-B421-A6B5-1CB842C436B2}"/>
              </a:ext>
            </a:extLst>
          </p:cNvPr>
          <p:cNvSpPr txBox="1"/>
          <p:nvPr/>
        </p:nvSpPr>
        <p:spPr>
          <a:xfrm>
            <a:off x="451659" y="4471034"/>
            <a:ext cx="11532523" cy="2248821"/>
          </a:xfrm>
          <a:prstGeom prst="rect">
            <a:avLst/>
          </a:prstGeom>
          <a:noFill/>
        </p:spPr>
        <p:txBody>
          <a:bodyPr wrap="square">
            <a:spAutoFit/>
          </a:bodyPr>
          <a:lstStyle/>
          <a:p>
            <a:pPr>
              <a:lnSpc>
                <a:spcPct val="150000"/>
              </a:lnSpc>
            </a:pPr>
            <a:r>
              <a:rPr lang="en-GB" sz="2400" dirty="0">
                <a:solidFill>
                  <a:srgbClr val="000000"/>
                </a:solidFill>
                <a:ea typeface="Times New Roman" panose="02020603050405020304" pitchFamily="18" charset="0"/>
              </a:rPr>
              <a:t>In</a:t>
            </a:r>
            <a:r>
              <a:rPr lang="en-GB" sz="2400" dirty="0">
                <a:solidFill>
                  <a:srgbClr val="000000"/>
                </a:solidFill>
                <a:effectLst/>
                <a:ea typeface="Times New Roman" panose="02020603050405020304" pitchFamily="18" charset="0"/>
              </a:rPr>
              <a:t> PE </a:t>
            </a:r>
            <a:r>
              <a:rPr lang="en-GB" sz="2400" dirty="0">
                <a:solidFill>
                  <a:srgbClr val="000000"/>
                </a:solidFill>
                <a:ea typeface="Times New Roman" panose="02020603050405020304" pitchFamily="18" charset="0"/>
              </a:rPr>
              <a:t>specifically:</a:t>
            </a:r>
          </a:p>
          <a:p>
            <a:pPr marL="342900" indent="-342900">
              <a:lnSpc>
                <a:spcPct val="150000"/>
              </a:lnSpc>
              <a:buFont typeface="Arial" panose="020B0604020202020204" pitchFamily="34" charset="0"/>
              <a:buChar char="•"/>
            </a:pPr>
            <a:r>
              <a:rPr lang="en-GB" sz="2400" dirty="0">
                <a:solidFill>
                  <a:srgbClr val="000000"/>
                </a:solidFill>
                <a:effectLst/>
                <a:ea typeface="Times New Roman" panose="02020603050405020304" pitchFamily="18" charset="0"/>
              </a:rPr>
              <a:t>associated with improved student engagement in the classroom (</a:t>
            </a:r>
            <a:r>
              <a:rPr lang="en-GB" sz="2400" dirty="0" err="1">
                <a:solidFill>
                  <a:srgbClr val="000000"/>
                </a:solidFill>
                <a:effectLst/>
                <a:ea typeface="Times New Roman" panose="02020603050405020304" pitchFamily="18" charset="0"/>
              </a:rPr>
              <a:t>Gairns</a:t>
            </a:r>
            <a:r>
              <a:rPr lang="en-GB" sz="2400" dirty="0">
                <a:solidFill>
                  <a:srgbClr val="000000"/>
                </a:solidFill>
                <a:effectLst/>
                <a:ea typeface="Times New Roman" panose="02020603050405020304" pitchFamily="18" charset="0"/>
              </a:rPr>
              <a:t> et al., 2015). </a:t>
            </a:r>
          </a:p>
          <a:p>
            <a:pPr marL="342900" indent="-342900">
              <a:lnSpc>
                <a:spcPct val="150000"/>
              </a:lnSpc>
              <a:buFont typeface="Arial" panose="020B0604020202020204" pitchFamily="34" charset="0"/>
              <a:buChar char="•"/>
            </a:pPr>
            <a:r>
              <a:rPr lang="en-GB" sz="2400" dirty="0">
                <a:solidFill>
                  <a:srgbClr val="000000"/>
                </a:solidFill>
                <a:effectLst/>
                <a:ea typeface="Times New Roman" panose="02020603050405020304" pitchFamily="18" charset="0"/>
              </a:rPr>
              <a:t>linked to higher levels of autonomous motivation and increased participation in physical activities during leisure time (Jackson et al. , 2013)</a:t>
            </a:r>
            <a:endParaRPr lang="en-GB" dirty="0">
              <a:effectLst/>
              <a:ea typeface="Times New Roman" panose="02020603050405020304" pitchFamily="18" charset="0"/>
            </a:endParaRPr>
          </a:p>
        </p:txBody>
      </p:sp>
    </p:spTree>
    <p:extLst>
      <p:ext uri="{BB962C8B-B14F-4D97-AF65-F5344CB8AC3E}">
        <p14:creationId xmlns:p14="http://schemas.microsoft.com/office/powerpoint/2010/main" val="358656211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yellow card with black text&#10;&#10;Description automatically generated">
            <a:extLst>
              <a:ext uri="{FF2B5EF4-FFF2-40B4-BE49-F238E27FC236}">
                <a16:creationId xmlns:a16="http://schemas.microsoft.com/office/drawing/2014/main" id="{28F97ACA-208A-785B-7E46-3A02E1FD2160}"/>
              </a:ext>
            </a:extLst>
          </p:cNvPr>
          <p:cNvPicPr>
            <a:picLocks noGrp="1" noChangeAspect="1"/>
          </p:cNvPicPr>
          <p:nvPr>
            <p:ph idx="1"/>
          </p:nvPr>
        </p:nvPicPr>
        <p:blipFill>
          <a:blip r:embed="rId2"/>
          <a:stretch>
            <a:fillRect/>
          </a:stretch>
        </p:blipFill>
        <p:spPr>
          <a:xfrm>
            <a:off x="676102" y="2026148"/>
            <a:ext cx="10607040" cy="2460567"/>
          </a:xfrm>
        </p:spPr>
      </p:pic>
      <p:sp>
        <p:nvSpPr>
          <p:cNvPr id="4" name="TextBox 3">
            <a:extLst>
              <a:ext uri="{FF2B5EF4-FFF2-40B4-BE49-F238E27FC236}">
                <a16:creationId xmlns:a16="http://schemas.microsoft.com/office/drawing/2014/main" id="{E4FCDD87-C11B-43C3-119D-1A0B08169A29}"/>
              </a:ext>
            </a:extLst>
          </p:cNvPr>
          <p:cNvSpPr txBox="1"/>
          <p:nvPr/>
        </p:nvSpPr>
        <p:spPr>
          <a:xfrm>
            <a:off x="443345" y="4612319"/>
            <a:ext cx="11305309" cy="2956194"/>
          </a:xfrm>
          <a:prstGeom prst="rect">
            <a:avLst/>
          </a:prstGeom>
          <a:noFill/>
        </p:spPr>
        <p:txBody>
          <a:bodyPr wrap="square">
            <a:spAutoFit/>
          </a:bodyPr>
          <a:lstStyle/>
          <a:p>
            <a:pPr>
              <a:lnSpc>
                <a:spcPct val="150000"/>
              </a:lnSpc>
            </a:pPr>
            <a:r>
              <a:rPr lang="en-GB" dirty="0">
                <a:solidFill>
                  <a:srgbClr val="000000"/>
                </a:solidFill>
                <a:effectLst/>
                <a:ea typeface="Times New Roman" panose="02020603050405020304" pitchFamily="18" charset="0"/>
              </a:rPr>
              <a:t>Teachers can support the need for relatedness through involvement . This is done by</a:t>
            </a:r>
            <a:endParaRPr lang="en-GB" dirty="0">
              <a:effectLst/>
              <a:ea typeface="Times New Roman" panose="02020603050405020304" pitchFamily="18" charset="0"/>
            </a:endParaRPr>
          </a:p>
          <a:p>
            <a:pPr marL="342900" lvl="0" indent="-342900">
              <a:lnSpc>
                <a:spcPct val="150000"/>
              </a:lnSpc>
              <a:buFont typeface="Century Gothic" panose="020B0502020202020204" pitchFamily="34" charset="0"/>
              <a:buChar char="-"/>
            </a:pPr>
            <a:r>
              <a:rPr lang="en-GB" b="1" dirty="0">
                <a:solidFill>
                  <a:srgbClr val="000000"/>
                </a:solidFill>
                <a:effectLst/>
                <a:ea typeface="Times New Roman" panose="02020603050405020304" pitchFamily="18" charset="0"/>
                <a:cs typeface="Times New Roman" panose="02020603050405020304" pitchFamily="18" charset="0"/>
              </a:rPr>
              <a:t>time</a:t>
            </a:r>
            <a:r>
              <a:rPr lang="en-GB" dirty="0">
                <a:solidFill>
                  <a:srgbClr val="000000"/>
                </a:solidFill>
                <a:effectLst/>
                <a:ea typeface="Times New Roman" panose="02020603050405020304" pitchFamily="18" charset="0"/>
                <a:cs typeface="Times New Roman" panose="02020603050405020304" pitchFamily="18" charset="0"/>
              </a:rPr>
              <a:t> to express </a:t>
            </a:r>
            <a:r>
              <a:rPr lang="en-GB" b="1" dirty="0">
                <a:solidFill>
                  <a:srgbClr val="000000"/>
                </a:solidFill>
                <a:effectLst/>
                <a:ea typeface="Times New Roman" panose="02020603050405020304" pitchFamily="18" charset="0"/>
                <a:cs typeface="Times New Roman" panose="02020603050405020304" pitchFamily="18" charset="0"/>
              </a:rPr>
              <a:t>enjoyment</a:t>
            </a:r>
            <a:r>
              <a:rPr lang="en-GB" dirty="0">
                <a:solidFill>
                  <a:srgbClr val="000000"/>
                </a:solidFill>
                <a:effectLst/>
                <a:ea typeface="Times New Roman" panose="02020603050405020304" pitchFamily="18" charset="0"/>
                <a:cs typeface="Times New Roman" panose="02020603050405020304" pitchFamily="18" charset="0"/>
              </a:rPr>
              <a:t> in their interactions with students</a:t>
            </a:r>
            <a:endParaRPr lang="en-GB" dirty="0">
              <a:effectLst/>
              <a:ea typeface="Times New Roman" panose="02020603050405020304" pitchFamily="18" charset="0"/>
              <a:cs typeface="Times New Roman" panose="02020603050405020304" pitchFamily="18" charset="0"/>
            </a:endParaRPr>
          </a:p>
          <a:p>
            <a:pPr marL="342900" lvl="0" indent="-342900">
              <a:lnSpc>
                <a:spcPct val="150000"/>
              </a:lnSpc>
              <a:buFont typeface="Century Gothic" panose="020B0502020202020204" pitchFamily="34" charset="0"/>
              <a:buChar char="-"/>
            </a:pPr>
            <a:r>
              <a:rPr lang="en-GB" dirty="0">
                <a:solidFill>
                  <a:srgbClr val="000000"/>
                </a:solidFill>
                <a:effectLst/>
                <a:ea typeface="Times New Roman" panose="02020603050405020304" pitchFamily="18" charset="0"/>
                <a:cs typeface="Times New Roman" panose="02020603050405020304" pitchFamily="18" charset="0"/>
              </a:rPr>
              <a:t>showing </a:t>
            </a:r>
            <a:r>
              <a:rPr lang="en-GB" b="1" dirty="0">
                <a:solidFill>
                  <a:srgbClr val="000000"/>
                </a:solidFill>
                <a:effectLst/>
                <a:ea typeface="Times New Roman" panose="02020603050405020304" pitchFamily="18" charset="0"/>
                <a:cs typeface="Times New Roman" panose="02020603050405020304" pitchFamily="18" charset="0"/>
              </a:rPr>
              <a:t>affection</a:t>
            </a:r>
            <a:endParaRPr lang="en-GB" b="1" dirty="0">
              <a:effectLst/>
              <a:ea typeface="Times New Roman" panose="02020603050405020304" pitchFamily="18" charset="0"/>
              <a:cs typeface="Times New Roman" panose="02020603050405020304" pitchFamily="18" charset="0"/>
            </a:endParaRPr>
          </a:p>
          <a:p>
            <a:pPr marL="342900" lvl="0" indent="-342900">
              <a:lnSpc>
                <a:spcPct val="150000"/>
              </a:lnSpc>
              <a:buFont typeface="Century Gothic" panose="020B0502020202020204" pitchFamily="34" charset="0"/>
              <a:buChar char="-"/>
            </a:pPr>
            <a:r>
              <a:rPr lang="en-GB" dirty="0">
                <a:solidFill>
                  <a:srgbClr val="000000"/>
                </a:solidFill>
                <a:effectLst/>
                <a:ea typeface="Times New Roman" panose="02020603050405020304" pitchFamily="18" charset="0"/>
                <a:cs typeface="Times New Roman" panose="02020603050405020304" pitchFamily="18" charset="0"/>
              </a:rPr>
              <a:t>being </a:t>
            </a:r>
            <a:r>
              <a:rPr lang="en-GB" b="1" dirty="0">
                <a:solidFill>
                  <a:srgbClr val="000000"/>
                </a:solidFill>
                <a:effectLst/>
                <a:ea typeface="Times New Roman" panose="02020603050405020304" pitchFamily="18" charset="0"/>
                <a:cs typeface="Times New Roman" panose="02020603050405020304" pitchFamily="18" charset="0"/>
              </a:rPr>
              <a:t>dependable</a:t>
            </a:r>
            <a:endParaRPr lang="en-GB" b="1" dirty="0">
              <a:effectLst/>
              <a:ea typeface="Times New Roman" panose="02020603050405020304" pitchFamily="18" charset="0"/>
              <a:cs typeface="Times New Roman" panose="02020603050405020304" pitchFamily="18" charset="0"/>
            </a:endParaRPr>
          </a:p>
          <a:p>
            <a:pPr marL="342900" indent="-342900">
              <a:lnSpc>
                <a:spcPct val="150000"/>
              </a:lnSpc>
              <a:buFont typeface="Century Gothic" panose="020B0502020202020204" pitchFamily="34" charset="0"/>
              <a:buChar char="-"/>
            </a:pPr>
            <a:r>
              <a:rPr lang="en-GB" dirty="0">
                <a:solidFill>
                  <a:srgbClr val="000000"/>
                </a:solidFill>
                <a:effectLst/>
                <a:ea typeface="Times New Roman" panose="02020603050405020304" pitchFamily="18" charset="0"/>
                <a:cs typeface="Times New Roman" panose="02020603050405020304" pitchFamily="18" charset="0"/>
              </a:rPr>
              <a:t>dedicating</a:t>
            </a:r>
            <a:r>
              <a:rPr lang="en-GB" b="1" dirty="0">
                <a:solidFill>
                  <a:srgbClr val="000000"/>
                </a:solidFill>
                <a:effectLst/>
                <a:ea typeface="Times New Roman" panose="02020603050405020304" pitchFamily="18" charset="0"/>
                <a:cs typeface="Times New Roman" panose="02020603050405020304" pitchFamily="18" charset="0"/>
              </a:rPr>
              <a:t> resources                                                               </a:t>
            </a:r>
            <a:r>
              <a:rPr lang="en-GB" dirty="0">
                <a:solidFill>
                  <a:srgbClr val="000000"/>
                </a:solidFill>
                <a:effectLst/>
                <a:ea typeface="Times New Roman" panose="02020603050405020304" pitchFamily="18" charset="0"/>
              </a:rPr>
              <a:t>(Vasconcellos et al., 2020)</a:t>
            </a:r>
            <a:endParaRPr lang="en-GB" dirty="0">
              <a:effectLst/>
              <a:ea typeface="Times New Roman" panose="02020603050405020304" pitchFamily="18" charset="0"/>
            </a:endParaRPr>
          </a:p>
          <a:p>
            <a:pPr marL="342900" lvl="0" indent="-342900">
              <a:lnSpc>
                <a:spcPct val="150000"/>
              </a:lnSpc>
              <a:buFont typeface="Century Gothic" panose="020B0502020202020204" pitchFamily="34" charset="0"/>
              <a:buChar char="-"/>
            </a:pPr>
            <a:endParaRPr lang="en-GB" dirty="0">
              <a:effectLst/>
              <a:ea typeface="Times New Roman" panose="02020603050405020304" pitchFamily="18" charset="0"/>
              <a:cs typeface="Times New Roman" panose="02020603050405020304" pitchFamily="18" charset="0"/>
            </a:endParaRPr>
          </a:p>
          <a:p>
            <a:pPr>
              <a:lnSpc>
                <a:spcPct val="150000"/>
              </a:lnSpc>
            </a:pP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p:txBody>
      </p:sp>
      <p:sp>
        <p:nvSpPr>
          <p:cNvPr id="6" name="TextBox 5">
            <a:extLst>
              <a:ext uri="{FF2B5EF4-FFF2-40B4-BE49-F238E27FC236}">
                <a16:creationId xmlns:a16="http://schemas.microsoft.com/office/drawing/2014/main" id="{9DF92E78-40D1-9EE8-FE38-A61C151B63C8}"/>
              </a:ext>
            </a:extLst>
          </p:cNvPr>
          <p:cNvSpPr txBox="1"/>
          <p:nvPr/>
        </p:nvSpPr>
        <p:spPr>
          <a:xfrm>
            <a:off x="676102" y="0"/>
            <a:ext cx="10607040" cy="1889428"/>
          </a:xfrm>
          <a:prstGeom prst="rect">
            <a:avLst/>
          </a:prstGeom>
          <a:noFill/>
        </p:spPr>
        <p:txBody>
          <a:bodyPr wrap="square">
            <a:spAutoFit/>
          </a:bodyPr>
          <a:lstStyle/>
          <a:p>
            <a:pPr>
              <a:lnSpc>
                <a:spcPct val="150000"/>
              </a:lnSpc>
            </a:pPr>
            <a:r>
              <a:rPr lang="en-GB" sz="2000" dirty="0">
                <a:solidFill>
                  <a:srgbClr val="000000"/>
                </a:solidFill>
                <a:effectLst/>
                <a:ea typeface="Times New Roman" panose="02020603050405020304" pitchFamily="18" charset="0"/>
              </a:rPr>
              <a:t>In an experimental study, teacher relatedness has been found to be a predictor of </a:t>
            </a:r>
          </a:p>
          <a:p>
            <a:pPr marL="285750" indent="-285750">
              <a:lnSpc>
                <a:spcPct val="150000"/>
              </a:lnSpc>
              <a:buFont typeface="Arial" panose="020B0604020202020204" pitchFamily="34" charset="0"/>
              <a:buChar char="•"/>
            </a:pPr>
            <a:r>
              <a:rPr lang="en-GB" sz="2000" dirty="0">
                <a:solidFill>
                  <a:srgbClr val="000000"/>
                </a:solidFill>
                <a:effectLst/>
                <a:ea typeface="Aptos" panose="020B0004020202020204" pitchFamily="34" charset="0"/>
              </a:rPr>
              <a:t>student enjoyment</a:t>
            </a:r>
            <a:endParaRPr lang="en-GB" sz="2000" dirty="0">
              <a:ea typeface="Aptos" panose="020B0004020202020204" pitchFamily="34" charset="0"/>
            </a:endParaRPr>
          </a:p>
          <a:p>
            <a:pPr marL="285750" lvl="0" indent="-285750">
              <a:lnSpc>
                <a:spcPct val="150000"/>
              </a:lnSpc>
              <a:buFont typeface="Arial" panose="020B0604020202020204" pitchFamily="34" charset="0"/>
              <a:buChar char="•"/>
            </a:pPr>
            <a:r>
              <a:rPr lang="en-GB" sz="2000" dirty="0">
                <a:solidFill>
                  <a:srgbClr val="000000"/>
                </a:solidFill>
                <a:effectLst/>
                <a:ea typeface="Aptos" panose="020B0004020202020204" pitchFamily="34" charset="0"/>
              </a:rPr>
              <a:t>student confidence in teacher ability</a:t>
            </a:r>
            <a:endParaRPr lang="en-GB" sz="2000" dirty="0">
              <a:effectLst/>
              <a:ea typeface="Aptos" panose="020B0004020202020204" pitchFamily="34" charset="0"/>
            </a:endParaRPr>
          </a:p>
          <a:p>
            <a:pPr marL="285750" lvl="0" indent="-285750">
              <a:lnSpc>
                <a:spcPct val="150000"/>
              </a:lnSpc>
              <a:buFont typeface="Arial" panose="020B0604020202020204" pitchFamily="34" charset="0"/>
              <a:buChar char="•"/>
            </a:pPr>
            <a:r>
              <a:rPr lang="en-GB" sz="2000" dirty="0">
                <a:solidFill>
                  <a:srgbClr val="000000"/>
                </a:solidFill>
                <a:effectLst/>
                <a:ea typeface="Aptos" panose="020B0004020202020204" pitchFamily="34" charset="0"/>
              </a:rPr>
              <a:t>student estimation of their peers’ confidence in their ability</a:t>
            </a:r>
            <a:endParaRPr lang="en-GB" sz="2000" dirty="0">
              <a:effectLst/>
              <a:ea typeface="Aptos" panose="020B0004020202020204" pitchFamily="34" charset="0"/>
            </a:endParaRPr>
          </a:p>
        </p:txBody>
      </p:sp>
      <p:sp>
        <p:nvSpPr>
          <p:cNvPr id="8" name="TextBox 7">
            <a:extLst>
              <a:ext uri="{FF2B5EF4-FFF2-40B4-BE49-F238E27FC236}">
                <a16:creationId xmlns:a16="http://schemas.microsoft.com/office/drawing/2014/main" id="{C7EAC5C6-796B-FE79-28C7-5EBC76EBFA24}"/>
              </a:ext>
            </a:extLst>
          </p:cNvPr>
          <p:cNvSpPr txBox="1"/>
          <p:nvPr/>
        </p:nvSpPr>
        <p:spPr>
          <a:xfrm>
            <a:off x="8071659" y="1561990"/>
            <a:ext cx="6101542" cy="338554"/>
          </a:xfrm>
          <a:prstGeom prst="rect">
            <a:avLst/>
          </a:prstGeom>
          <a:noFill/>
        </p:spPr>
        <p:txBody>
          <a:bodyPr wrap="square">
            <a:spAutoFit/>
          </a:bodyPr>
          <a:lstStyle/>
          <a:p>
            <a:r>
              <a:rPr lang="en-GB" sz="1600" dirty="0">
                <a:ea typeface="Aptos" panose="020B0004020202020204" pitchFamily="34" charset="0"/>
              </a:rPr>
              <a:t>(</a:t>
            </a:r>
            <a:r>
              <a:rPr lang="en-GB" sz="1600" dirty="0">
                <a:solidFill>
                  <a:srgbClr val="000000"/>
                </a:solidFill>
                <a:effectLst/>
                <a:ea typeface="Aptos" panose="020B0004020202020204" pitchFamily="34" charset="0"/>
              </a:rPr>
              <a:t>Sparks, Lonsdale, Dimmock, and Jackson, 2017)</a:t>
            </a:r>
            <a:endParaRPr lang="en-US" sz="1600" dirty="0"/>
          </a:p>
        </p:txBody>
      </p:sp>
    </p:spTree>
    <p:extLst>
      <p:ext uri="{BB962C8B-B14F-4D97-AF65-F5344CB8AC3E}">
        <p14:creationId xmlns:p14="http://schemas.microsoft.com/office/powerpoint/2010/main" val="268035722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160518C-8D39-EE84-F2E8-0E383F1948FC}"/>
              </a:ext>
            </a:extLst>
          </p:cNvPr>
          <p:cNvSpPr txBox="1"/>
          <p:nvPr/>
        </p:nvSpPr>
        <p:spPr>
          <a:xfrm>
            <a:off x="285403" y="948682"/>
            <a:ext cx="11621193" cy="454720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800" kern="0" dirty="0">
                <a:solidFill>
                  <a:srgbClr val="000000"/>
                </a:solidFill>
                <a:effectLst/>
                <a:ea typeface="Times New Roman" panose="02020603050405020304" pitchFamily="18" charset="0"/>
                <a:cs typeface="Times New Roman" panose="02020603050405020304" pitchFamily="18" charset="0"/>
              </a:rPr>
              <a:t>peer support, rather than teacher support was more strongly related to the satisfaction of relatedness. (Vasconcellos et al., 2020) </a:t>
            </a:r>
          </a:p>
          <a:p>
            <a:pPr marL="285750" indent="-285750">
              <a:lnSpc>
                <a:spcPct val="150000"/>
              </a:lnSpc>
              <a:buFont typeface="Arial" panose="020B0604020202020204" pitchFamily="34" charset="0"/>
              <a:buChar char="•"/>
            </a:pPr>
            <a:endParaRPr lang="en-GB" sz="2800" kern="0" dirty="0">
              <a:solidFill>
                <a:srgbClr val="000000"/>
              </a:solidFill>
              <a:highlight>
                <a:srgbClr val="00FF00"/>
              </a:highlight>
              <a:ea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GB" sz="2800" kern="0" dirty="0">
                <a:solidFill>
                  <a:srgbClr val="000000"/>
                </a:solidFill>
                <a:effectLst/>
                <a:ea typeface="Times New Roman" panose="02020603050405020304" pitchFamily="18" charset="0"/>
                <a:cs typeface="Times New Roman" panose="02020603050405020304" pitchFamily="18" charset="0"/>
              </a:rPr>
              <a:t>peers may be the most crucial social aspect in the PE environment with supportive peer relationships associated with relatedness satisfaction, intrinsic motivation and positive affect. They can also thwart the need through teasing, dominating games and making comparisons</a:t>
            </a:r>
            <a:r>
              <a:rPr lang="en-GB" sz="2800" dirty="0">
                <a:effectLst/>
              </a:rPr>
              <a:t>  (</a:t>
            </a:r>
            <a:r>
              <a:rPr lang="en-GB" sz="2800" kern="0" dirty="0">
                <a:solidFill>
                  <a:srgbClr val="000000"/>
                </a:solidFill>
                <a:effectLst/>
                <a:ea typeface="Times New Roman" panose="02020603050405020304" pitchFamily="18" charset="0"/>
                <a:cs typeface="Times New Roman" panose="02020603050405020304" pitchFamily="18" charset="0"/>
              </a:rPr>
              <a:t>White et al., 2021)</a:t>
            </a:r>
            <a:r>
              <a:rPr lang="en-GB" sz="2800" dirty="0">
                <a:effectLst/>
              </a:rPr>
              <a:t> </a:t>
            </a:r>
            <a:endParaRPr lang="en-US" sz="2800" dirty="0"/>
          </a:p>
        </p:txBody>
      </p:sp>
      <p:sp>
        <p:nvSpPr>
          <p:cNvPr id="6" name="TextBox 5">
            <a:extLst>
              <a:ext uri="{FF2B5EF4-FFF2-40B4-BE49-F238E27FC236}">
                <a16:creationId xmlns:a16="http://schemas.microsoft.com/office/drawing/2014/main" id="{3F8263A8-9117-B433-7591-44701D8D8DCE}"/>
              </a:ext>
            </a:extLst>
          </p:cNvPr>
          <p:cNvSpPr txBox="1"/>
          <p:nvPr/>
        </p:nvSpPr>
        <p:spPr>
          <a:xfrm>
            <a:off x="285403" y="5909318"/>
            <a:ext cx="4334841" cy="523220"/>
          </a:xfrm>
          <a:prstGeom prst="rect">
            <a:avLst/>
          </a:prstGeom>
          <a:noFill/>
        </p:spPr>
        <p:txBody>
          <a:bodyPr wrap="none" rtlCol="0">
            <a:spAutoFit/>
          </a:bodyPr>
          <a:lstStyle/>
          <a:p>
            <a:pPr marL="285750" indent="-285750">
              <a:buFont typeface="Arial" panose="020B0604020202020204" pitchFamily="34" charset="0"/>
              <a:buChar char="•"/>
            </a:pPr>
            <a:r>
              <a:rPr lang="en-GB" sz="2800" kern="0" dirty="0" err="1">
                <a:solidFill>
                  <a:srgbClr val="000000"/>
                </a:solidFill>
                <a:effectLst/>
                <a:ea typeface="Times New Roman" panose="02020603050405020304" pitchFamily="18" charset="0"/>
                <a:cs typeface="Times New Roman" panose="02020603050405020304" pitchFamily="18" charset="0"/>
              </a:rPr>
              <a:t>TGfU</a:t>
            </a:r>
            <a:r>
              <a:rPr lang="en-GB" sz="2800" kern="0" dirty="0">
                <a:solidFill>
                  <a:srgbClr val="000000"/>
                </a:solidFill>
                <a:effectLst/>
                <a:ea typeface="Times New Roman" panose="02020603050405020304" pitchFamily="18" charset="0"/>
                <a:cs typeface="Times New Roman" panose="02020603050405020304" pitchFamily="18" charset="0"/>
              </a:rPr>
              <a:t> and Sport Education </a:t>
            </a:r>
            <a:endParaRPr lang="en-US" sz="2800" dirty="0"/>
          </a:p>
        </p:txBody>
      </p:sp>
      <p:sp>
        <p:nvSpPr>
          <p:cNvPr id="7" name="TextBox 6">
            <a:extLst>
              <a:ext uri="{FF2B5EF4-FFF2-40B4-BE49-F238E27FC236}">
                <a16:creationId xmlns:a16="http://schemas.microsoft.com/office/drawing/2014/main" id="{659D3990-DE47-AB3D-858F-95C48B4D47F1}"/>
              </a:ext>
            </a:extLst>
          </p:cNvPr>
          <p:cNvSpPr txBox="1"/>
          <p:nvPr/>
        </p:nvSpPr>
        <p:spPr>
          <a:xfrm>
            <a:off x="4081549" y="393842"/>
            <a:ext cx="8587047" cy="369332"/>
          </a:xfrm>
          <a:prstGeom prst="rect">
            <a:avLst/>
          </a:prstGeom>
          <a:noFill/>
        </p:spPr>
        <p:txBody>
          <a:bodyPr wrap="square">
            <a:spAutoFit/>
          </a:bodyPr>
          <a:lstStyle/>
          <a:p>
            <a:r>
              <a:rPr lang="en-GB" sz="1800" b="1" kern="0" dirty="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IMPORTANCE OF PEER SUPPORT</a:t>
            </a:r>
            <a:endParaRPr lang="en-US" b="1" dirty="0"/>
          </a:p>
        </p:txBody>
      </p:sp>
    </p:spTree>
    <p:extLst>
      <p:ext uri="{BB962C8B-B14F-4D97-AF65-F5344CB8AC3E}">
        <p14:creationId xmlns:p14="http://schemas.microsoft.com/office/powerpoint/2010/main" val="92441347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91405-BF5A-616F-D4EF-5551FF061BD5}"/>
              </a:ext>
            </a:extLst>
          </p:cNvPr>
          <p:cNvSpPr>
            <a:spLocks noGrp="1"/>
          </p:cNvSpPr>
          <p:nvPr>
            <p:ph type="title"/>
          </p:nvPr>
        </p:nvSpPr>
        <p:spPr>
          <a:xfrm>
            <a:off x="2484120" y="0"/>
            <a:ext cx="10515600" cy="1325563"/>
          </a:xfrm>
        </p:spPr>
        <p:txBody>
          <a:bodyPr/>
          <a:lstStyle/>
          <a:p>
            <a:r>
              <a:rPr lang="en-US" dirty="0"/>
              <a:t>PRACTICAL CONSIDERATIONS</a:t>
            </a:r>
          </a:p>
        </p:txBody>
      </p:sp>
      <p:pic>
        <p:nvPicPr>
          <p:cNvPr id="4" name="Picture 3" descr="A diagram of a diagram&#10;&#10;Description automatically generated">
            <a:extLst>
              <a:ext uri="{FF2B5EF4-FFF2-40B4-BE49-F238E27FC236}">
                <a16:creationId xmlns:a16="http://schemas.microsoft.com/office/drawing/2014/main" id="{65772548-A2CA-8B02-D76E-D84FDC09EF88}"/>
              </a:ext>
            </a:extLst>
          </p:cNvPr>
          <p:cNvPicPr>
            <a:picLocks noChangeAspect="1"/>
          </p:cNvPicPr>
          <p:nvPr/>
        </p:nvPicPr>
        <p:blipFill>
          <a:blip r:embed="rId2"/>
          <a:stretch>
            <a:fillRect/>
          </a:stretch>
        </p:blipFill>
        <p:spPr>
          <a:xfrm>
            <a:off x="1430229" y="1325563"/>
            <a:ext cx="9331541" cy="4149235"/>
          </a:xfrm>
          <a:prstGeom prst="rect">
            <a:avLst/>
          </a:prstGeom>
        </p:spPr>
      </p:pic>
      <p:sp>
        <p:nvSpPr>
          <p:cNvPr id="6" name="TextBox 5">
            <a:extLst>
              <a:ext uri="{FF2B5EF4-FFF2-40B4-BE49-F238E27FC236}">
                <a16:creationId xmlns:a16="http://schemas.microsoft.com/office/drawing/2014/main" id="{8D0D347C-623E-4D4B-1E6A-6C6AB11CFD4B}"/>
              </a:ext>
            </a:extLst>
          </p:cNvPr>
          <p:cNvSpPr txBox="1"/>
          <p:nvPr/>
        </p:nvSpPr>
        <p:spPr>
          <a:xfrm>
            <a:off x="487427" y="5815070"/>
            <a:ext cx="11217144" cy="586827"/>
          </a:xfrm>
          <a:prstGeom prst="rect">
            <a:avLst/>
          </a:prstGeom>
          <a:noFill/>
        </p:spPr>
        <p:txBody>
          <a:bodyPr wrap="square">
            <a:spAutoFit/>
          </a:bodyPr>
          <a:lstStyle/>
          <a:p>
            <a:pPr>
              <a:lnSpc>
                <a:spcPct val="150000"/>
              </a:lnSpc>
            </a:pPr>
            <a:r>
              <a:rPr lang="en-GB" sz="2400" dirty="0">
                <a:effectLst/>
                <a:ea typeface="Times New Roman" panose="02020603050405020304" pitchFamily="18" charset="0"/>
              </a:rPr>
              <a:t>Many factors influence the implementation of PE programmes. Morgan and Hansen (2013)</a:t>
            </a:r>
            <a:endParaRPr lang="en-GB" dirty="0">
              <a:effectLst/>
              <a:ea typeface="Times New Roman" panose="02020603050405020304" pitchFamily="18" charset="0"/>
            </a:endParaRPr>
          </a:p>
        </p:txBody>
      </p:sp>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9EEEB052-0CDE-EA27-749E-72AB02FCC874}"/>
                  </a:ext>
                </a:extLst>
              </p14:cNvPr>
              <p14:cNvContentPartPr/>
              <p14:nvPr/>
            </p14:nvContentPartPr>
            <p14:xfrm>
              <a:off x="1432865" y="1322378"/>
              <a:ext cx="3110760" cy="3678120"/>
            </p14:xfrm>
          </p:contentPart>
        </mc:Choice>
        <mc:Fallback xmlns="">
          <p:pic>
            <p:nvPicPr>
              <p:cNvPr id="12" name="Ink 11">
                <a:extLst>
                  <a:ext uri="{FF2B5EF4-FFF2-40B4-BE49-F238E27FC236}">
                    <a16:creationId xmlns:a16="http://schemas.microsoft.com/office/drawing/2014/main" id="{9EEEB052-0CDE-EA27-749E-72AB02FCC874}"/>
                  </a:ext>
                </a:extLst>
              </p:cNvPr>
              <p:cNvPicPr/>
              <p:nvPr/>
            </p:nvPicPr>
            <p:blipFill>
              <a:blip r:embed="rId4"/>
              <a:stretch>
                <a:fillRect/>
              </a:stretch>
            </p:blipFill>
            <p:spPr>
              <a:xfrm>
                <a:off x="1379225" y="1214738"/>
                <a:ext cx="3218400" cy="3893760"/>
              </a:xfrm>
              <a:prstGeom prst="rect">
                <a:avLst/>
              </a:prstGeom>
            </p:spPr>
          </p:pic>
        </mc:Fallback>
      </mc:AlternateContent>
    </p:spTree>
    <p:extLst>
      <p:ext uri="{BB962C8B-B14F-4D97-AF65-F5344CB8AC3E}">
        <p14:creationId xmlns:p14="http://schemas.microsoft.com/office/powerpoint/2010/main" val="387327688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91405-BF5A-616F-D4EF-5551FF061BD5}"/>
              </a:ext>
            </a:extLst>
          </p:cNvPr>
          <p:cNvSpPr>
            <a:spLocks noGrp="1"/>
          </p:cNvSpPr>
          <p:nvPr>
            <p:ph type="title"/>
          </p:nvPr>
        </p:nvSpPr>
        <p:spPr>
          <a:xfrm>
            <a:off x="2484120" y="0"/>
            <a:ext cx="10515600" cy="1325563"/>
          </a:xfrm>
        </p:spPr>
        <p:txBody>
          <a:bodyPr/>
          <a:lstStyle/>
          <a:p>
            <a:r>
              <a:rPr lang="en-US" dirty="0"/>
              <a:t>PRACTICAL CONSIDERATIONS</a:t>
            </a:r>
          </a:p>
        </p:txBody>
      </p:sp>
      <p:sp>
        <p:nvSpPr>
          <p:cNvPr id="5" name="TextBox 4">
            <a:extLst>
              <a:ext uri="{FF2B5EF4-FFF2-40B4-BE49-F238E27FC236}">
                <a16:creationId xmlns:a16="http://schemas.microsoft.com/office/drawing/2014/main" id="{0BDD3F93-FC74-C2D0-38C7-A6AC40A46613}"/>
              </a:ext>
            </a:extLst>
          </p:cNvPr>
          <p:cNvSpPr txBox="1"/>
          <p:nvPr/>
        </p:nvSpPr>
        <p:spPr>
          <a:xfrm>
            <a:off x="629397" y="1704214"/>
            <a:ext cx="10675913" cy="3970318"/>
          </a:xfrm>
          <a:prstGeom prst="rect">
            <a:avLst/>
          </a:prstGeom>
          <a:noFill/>
        </p:spPr>
        <p:txBody>
          <a:bodyPr wrap="square" rtlCol="0">
            <a:spAutoFit/>
          </a:bodyPr>
          <a:lstStyle/>
          <a:p>
            <a:r>
              <a:rPr lang="en-US" sz="3600" dirty="0"/>
              <a:t>Resource tries to support teachers’ needs</a:t>
            </a:r>
          </a:p>
          <a:p>
            <a:endParaRPr lang="en-US" sz="3600" dirty="0"/>
          </a:p>
          <a:p>
            <a:r>
              <a:rPr lang="en-US" sz="3600" dirty="0"/>
              <a:t>Page 1 – A rationale and brief explanation of the theory</a:t>
            </a:r>
          </a:p>
          <a:p>
            <a:endParaRPr lang="en-US" sz="3600" dirty="0"/>
          </a:p>
          <a:p>
            <a:r>
              <a:rPr lang="en-US" sz="3600" dirty="0"/>
              <a:t>Page 3 – QR codes and links to further reading – Providing opportunities to build competence and feel autonomous</a:t>
            </a:r>
          </a:p>
        </p:txBody>
      </p:sp>
    </p:spTree>
    <p:extLst>
      <p:ext uri="{BB962C8B-B14F-4D97-AF65-F5344CB8AC3E}">
        <p14:creationId xmlns:p14="http://schemas.microsoft.com/office/powerpoint/2010/main" val="118389679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91405-BF5A-616F-D4EF-5551FF061BD5}"/>
              </a:ext>
            </a:extLst>
          </p:cNvPr>
          <p:cNvSpPr>
            <a:spLocks noGrp="1"/>
          </p:cNvSpPr>
          <p:nvPr>
            <p:ph type="title"/>
          </p:nvPr>
        </p:nvSpPr>
        <p:spPr>
          <a:xfrm>
            <a:off x="2484120" y="-116378"/>
            <a:ext cx="10515600" cy="1325563"/>
          </a:xfrm>
        </p:spPr>
        <p:txBody>
          <a:bodyPr/>
          <a:lstStyle/>
          <a:p>
            <a:r>
              <a:rPr lang="en-US" dirty="0"/>
              <a:t>PRACTICAL CONSIDERATIONS</a:t>
            </a:r>
          </a:p>
        </p:txBody>
      </p:sp>
      <p:sp>
        <p:nvSpPr>
          <p:cNvPr id="5" name="TextBox 4">
            <a:extLst>
              <a:ext uri="{FF2B5EF4-FFF2-40B4-BE49-F238E27FC236}">
                <a16:creationId xmlns:a16="http://schemas.microsoft.com/office/drawing/2014/main" id="{0BDD3F93-FC74-C2D0-38C7-A6AC40A46613}"/>
              </a:ext>
            </a:extLst>
          </p:cNvPr>
          <p:cNvSpPr txBox="1"/>
          <p:nvPr/>
        </p:nvSpPr>
        <p:spPr>
          <a:xfrm>
            <a:off x="216131" y="1209185"/>
            <a:ext cx="11759738" cy="5632311"/>
          </a:xfrm>
          <a:prstGeom prst="rect">
            <a:avLst/>
          </a:prstGeom>
          <a:noFill/>
        </p:spPr>
        <p:txBody>
          <a:bodyPr wrap="square" rtlCol="0">
            <a:spAutoFit/>
          </a:bodyPr>
          <a:lstStyle/>
          <a:p>
            <a:pPr marL="571500" indent="-571500">
              <a:buFont typeface="Arial" panose="020B0604020202020204" pitchFamily="34" charset="0"/>
              <a:buChar char="•"/>
            </a:pPr>
            <a:r>
              <a:rPr lang="en-US" sz="3600" dirty="0"/>
              <a:t>Most interventions relate to secondary PE</a:t>
            </a:r>
          </a:p>
          <a:p>
            <a:pPr marL="571500" indent="-571500">
              <a:buFont typeface="Arial" panose="020B0604020202020204" pitchFamily="34" charset="0"/>
              <a:buChar char="•"/>
            </a:pPr>
            <a:endParaRPr lang="en-US" sz="3600" dirty="0"/>
          </a:p>
          <a:p>
            <a:pPr marL="571500" indent="-571500">
              <a:buFont typeface="Arial" panose="020B0604020202020204" pitchFamily="34" charset="0"/>
              <a:buChar char="•"/>
            </a:pPr>
            <a:r>
              <a:rPr lang="en-US" sz="3600" dirty="0"/>
              <a:t>Peer support and development of empathy in younger children</a:t>
            </a:r>
          </a:p>
          <a:p>
            <a:pPr marL="571500" indent="-571500">
              <a:buFont typeface="Arial" panose="020B0604020202020204" pitchFamily="34" charset="0"/>
              <a:buChar char="•"/>
            </a:pPr>
            <a:endParaRPr lang="en-US" sz="3600" dirty="0"/>
          </a:p>
          <a:p>
            <a:pPr marL="571500" indent="-571500">
              <a:buFont typeface="Arial" panose="020B0604020202020204" pitchFamily="34" charset="0"/>
              <a:buChar char="•"/>
            </a:pPr>
            <a:r>
              <a:rPr lang="en-US" sz="3600" dirty="0"/>
              <a:t>Need to teach these skills – possible bank of language and modelling by the teacher</a:t>
            </a:r>
          </a:p>
          <a:p>
            <a:pPr marL="571500" indent="-571500">
              <a:buFont typeface="Arial" panose="020B0604020202020204" pitchFamily="34" charset="0"/>
              <a:buChar char="•"/>
            </a:pPr>
            <a:endParaRPr lang="en-US" sz="3600" dirty="0"/>
          </a:p>
          <a:p>
            <a:pPr marL="571500" indent="-571500">
              <a:buFont typeface="Arial" panose="020B0604020202020204" pitchFamily="34" charset="0"/>
              <a:buChar char="•"/>
            </a:pPr>
            <a:r>
              <a:rPr lang="en-US" sz="3600" dirty="0"/>
              <a:t>Class teacher in primary is typically PE teacher – relatedness </a:t>
            </a:r>
          </a:p>
        </p:txBody>
      </p:sp>
    </p:spTree>
    <p:extLst>
      <p:ext uri="{BB962C8B-B14F-4D97-AF65-F5344CB8AC3E}">
        <p14:creationId xmlns:p14="http://schemas.microsoft.com/office/powerpoint/2010/main" val="285826007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DB8BA-6406-2795-DCE0-1AF0741EB533}"/>
              </a:ext>
            </a:extLst>
          </p:cNvPr>
          <p:cNvSpPr>
            <a:spLocks noGrp="1"/>
          </p:cNvSpPr>
          <p:nvPr>
            <p:ph type="title"/>
          </p:nvPr>
        </p:nvSpPr>
        <p:spPr>
          <a:xfrm>
            <a:off x="838200" y="-297657"/>
            <a:ext cx="10515600" cy="1325563"/>
          </a:xfrm>
        </p:spPr>
        <p:txBody>
          <a:bodyPr/>
          <a:lstStyle/>
          <a:p>
            <a:pPr algn="ctr"/>
            <a:r>
              <a:rPr lang="en-US" dirty="0"/>
              <a:t>Reference List</a:t>
            </a:r>
          </a:p>
        </p:txBody>
      </p:sp>
      <p:sp>
        <p:nvSpPr>
          <p:cNvPr id="3" name="Content Placeholder 2">
            <a:extLst>
              <a:ext uri="{FF2B5EF4-FFF2-40B4-BE49-F238E27FC236}">
                <a16:creationId xmlns:a16="http://schemas.microsoft.com/office/drawing/2014/main" id="{C3A4A5EB-22F6-5967-DA84-4118B27450F2}"/>
              </a:ext>
            </a:extLst>
          </p:cNvPr>
          <p:cNvSpPr>
            <a:spLocks noGrp="1"/>
          </p:cNvSpPr>
          <p:nvPr>
            <p:ph idx="1"/>
          </p:nvPr>
        </p:nvSpPr>
        <p:spPr>
          <a:xfrm>
            <a:off x="326968" y="731520"/>
            <a:ext cx="11538064" cy="5894359"/>
          </a:xfrm>
        </p:spPr>
        <p:txBody>
          <a:bodyPr>
            <a:normAutofit fontScale="85000" lnSpcReduction="20000"/>
          </a:bodyPr>
          <a:lstStyle/>
          <a:p>
            <a:pPr marL="0" indent="0">
              <a:lnSpc>
                <a:spcPct val="210000"/>
              </a:lnSpc>
              <a:buNone/>
            </a:pPr>
            <a:r>
              <a:rPr lang="en-GB" sz="1700" dirty="0" err="1">
                <a:effectLst/>
                <a:ea typeface="Times New Roman" panose="02020603050405020304" pitchFamily="18" charset="0"/>
              </a:rPr>
              <a:t>Aelterman</a:t>
            </a:r>
            <a:r>
              <a:rPr lang="en-GB" sz="1700" dirty="0">
                <a:effectLst/>
                <a:ea typeface="Times New Roman" panose="02020603050405020304" pitchFamily="18" charset="0"/>
              </a:rPr>
              <a:t>, N. </a:t>
            </a:r>
            <a:r>
              <a:rPr lang="en-GB" sz="1700" i="1" dirty="0">
                <a:effectLst/>
                <a:ea typeface="Times New Roman" panose="02020603050405020304" pitchFamily="18" charset="0"/>
              </a:rPr>
              <a:t>et al.</a:t>
            </a:r>
            <a:r>
              <a:rPr lang="en-GB" sz="1700" dirty="0">
                <a:effectLst/>
                <a:ea typeface="Times New Roman" panose="02020603050405020304" pitchFamily="18" charset="0"/>
              </a:rPr>
              <a:t> (2019) ‘Toward an integrative and fine-grained insight in motivating and demotivating teaching styles: The merits of a circumplex 	approach.’, </a:t>
            </a:r>
            <a:r>
              <a:rPr lang="en-GB" sz="1700" i="1" dirty="0">
                <a:effectLst/>
                <a:ea typeface="Times New Roman" panose="02020603050405020304" pitchFamily="18" charset="0"/>
              </a:rPr>
              <a:t>Journal of Educational Psychology</a:t>
            </a:r>
            <a:r>
              <a:rPr lang="en-GB" sz="1700" dirty="0">
                <a:effectLst/>
                <a:ea typeface="Times New Roman" panose="02020603050405020304" pitchFamily="18" charset="0"/>
              </a:rPr>
              <a:t>, 111(3), pp. 497–521. doi:10.1037/edu0000293. </a:t>
            </a:r>
          </a:p>
          <a:p>
            <a:pPr marL="0" indent="0">
              <a:lnSpc>
                <a:spcPct val="210000"/>
              </a:lnSpc>
              <a:buNone/>
            </a:pPr>
            <a:r>
              <a:rPr lang="en-GB" sz="1700" dirty="0" err="1">
                <a:effectLst/>
                <a:ea typeface="Times New Roman" panose="02020603050405020304" pitchFamily="18" charset="0"/>
              </a:rPr>
              <a:t>Assor</a:t>
            </a:r>
            <a:r>
              <a:rPr lang="en-GB" sz="1700" dirty="0">
                <a:effectLst/>
                <a:ea typeface="Times New Roman" panose="02020603050405020304" pitchFamily="18" charset="0"/>
              </a:rPr>
              <a:t>, A. </a:t>
            </a:r>
            <a:r>
              <a:rPr lang="en-GB" sz="1700" i="1" dirty="0">
                <a:effectLst/>
                <a:ea typeface="Times New Roman" panose="02020603050405020304" pitchFamily="18" charset="0"/>
              </a:rPr>
              <a:t>et al.</a:t>
            </a:r>
            <a:r>
              <a:rPr lang="en-GB" sz="1700" dirty="0">
                <a:effectLst/>
                <a:ea typeface="Times New Roman" panose="02020603050405020304" pitchFamily="18" charset="0"/>
              </a:rPr>
              <a:t> (2005) ‘Directly controlling teacher </a:t>
            </a:r>
            <a:r>
              <a:rPr lang="en-GB" sz="1700" dirty="0" err="1">
                <a:effectLst/>
                <a:ea typeface="Times New Roman" panose="02020603050405020304" pitchFamily="18" charset="0"/>
              </a:rPr>
              <a:t>behaviors</a:t>
            </a:r>
            <a:r>
              <a:rPr lang="en-GB" sz="1700" dirty="0">
                <a:effectLst/>
                <a:ea typeface="Times New Roman" panose="02020603050405020304" pitchFamily="18" charset="0"/>
              </a:rPr>
              <a:t> as predictors of poor motivation and engagement in girls and boys: The role of anger and anxiety’, 	</a:t>
            </a:r>
            <a:r>
              <a:rPr lang="en-GB" sz="1700" i="1" dirty="0">
                <a:effectLst/>
                <a:ea typeface="Times New Roman" panose="02020603050405020304" pitchFamily="18" charset="0"/>
              </a:rPr>
              <a:t>Learning and Instruction</a:t>
            </a:r>
            <a:r>
              <a:rPr lang="en-GB" sz="1700" dirty="0">
                <a:effectLst/>
                <a:ea typeface="Times New Roman" panose="02020603050405020304" pitchFamily="18" charset="0"/>
              </a:rPr>
              <a:t>, 15(5), pp. 397–413. doi:10.1016/j.learninstruc.2005.07.008. </a:t>
            </a:r>
          </a:p>
          <a:p>
            <a:pPr marL="0" indent="0">
              <a:lnSpc>
                <a:spcPct val="210000"/>
              </a:lnSpc>
              <a:buNone/>
            </a:pPr>
            <a:r>
              <a:rPr lang="en-GB" sz="1700" dirty="0">
                <a:effectLst/>
                <a:ea typeface="Times New Roman" panose="02020603050405020304" pitchFamily="18" charset="0"/>
              </a:rPr>
              <a:t>Ajzen, I. (1985). From intentions to actions: A theory of planned </a:t>
            </a:r>
            <a:r>
              <a:rPr lang="en-GB" sz="1700" dirty="0" err="1">
                <a:effectLst/>
                <a:ea typeface="Times New Roman" panose="02020603050405020304" pitchFamily="18" charset="0"/>
              </a:rPr>
              <a:t>behavior</a:t>
            </a:r>
            <a:r>
              <a:rPr lang="en-GB" sz="1700" dirty="0">
                <a:effectLst/>
                <a:ea typeface="Times New Roman" panose="02020603050405020304" pitchFamily="18" charset="0"/>
              </a:rPr>
              <a:t>. In J. Kuhl &amp; J. Beckman (Eds.), Action-control: From cognition to </a:t>
            </a:r>
            <a:r>
              <a:rPr lang="en-GB" sz="1700" dirty="0" err="1">
                <a:effectLst/>
                <a:ea typeface="Times New Roman" panose="02020603050405020304" pitchFamily="18" charset="0"/>
              </a:rPr>
              <a:t>behavior</a:t>
            </a:r>
            <a:r>
              <a:rPr lang="en-GB" sz="1700" dirty="0">
                <a:effectLst/>
                <a:ea typeface="Times New Roman" panose="02020603050405020304" pitchFamily="18" charset="0"/>
              </a:rPr>
              <a:t> (pp. 11–39). 	Heidelberg: Springer.</a:t>
            </a:r>
          </a:p>
          <a:p>
            <a:pPr marL="0" indent="0">
              <a:lnSpc>
                <a:spcPct val="210000"/>
              </a:lnSpc>
              <a:buNone/>
            </a:pPr>
            <a:r>
              <a:rPr lang="en-GB" sz="1700" dirty="0">
                <a:effectLst/>
                <a:ea typeface="Times New Roman" panose="02020603050405020304" pitchFamily="18" charset="0"/>
              </a:rPr>
              <a:t>Ajzen, I. (1991). The theory of planned </a:t>
            </a:r>
            <a:r>
              <a:rPr lang="en-GB" sz="1700" dirty="0" err="1">
                <a:effectLst/>
                <a:ea typeface="Times New Roman" panose="02020603050405020304" pitchFamily="18" charset="0"/>
              </a:rPr>
              <a:t>behavior</a:t>
            </a:r>
            <a:r>
              <a:rPr lang="en-GB" sz="1700" dirty="0">
                <a:effectLst/>
                <a:ea typeface="Times New Roman" panose="02020603050405020304" pitchFamily="18" charset="0"/>
              </a:rPr>
              <a:t>. Organizational </a:t>
            </a:r>
            <a:r>
              <a:rPr lang="en-GB" sz="1700" dirty="0" err="1">
                <a:effectLst/>
                <a:ea typeface="Times New Roman" panose="02020603050405020304" pitchFamily="18" charset="0"/>
              </a:rPr>
              <a:t>Behavior</a:t>
            </a:r>
            <a:r>
              <a:rPr lang="en-GB" sz="1700" dirty="0">
                <a:effectLst/>
                <a:ea typeface="Times New Roman" panose="02020603050405020304" pitchFamily="18" charset="0"/>
              </a:rPr>
              <a:t> and Human Decision Processes, 50, 179–211.</a:t>
            </a:r>
          </a:p>
          <a:p>
            <a:pPr marL="0" indent="0">
              <a:lnSpc>
                <a:spcPct val="210000"/>
              </a:lnSpc>
              <a:buNone/>
            </a:pPr>
            <a:r>
              <a:rPr lang="en-GB" sz="1700" dirty="0">
                <a:effectLst/>
                <a:ea typeface="Times New Roman" panose="02020603050405020304" pitchFamily="18" charset="0"/>
              </a:rPr>
              <a:t>Bailey, R. and </a:t>
            </a:r>
            <a:r>
              <a:rPr lang="en-GB" sz="1700" dirty="0" err="1">
                <a:effectLst/>
                <a:ea typeface="Times New Roman" panose="02020603050405020304" pitchFamily="18" charset="0"/>
              </a:rPr>
              <a:t>Dismore</a:t>
            </a:r>
            <a:r>
              <a:rPr lang="en-GB" sz="1700" dirty="0">
                <a:effectLst/>
                <a:ea typeface="Times New Roman" panose="02020603050405020304" pitchFamily="18" charset="0"/>
              </a:rPr>
              <a:t>, H. (2006) ‘A review of research on the nature and function of sport pedagogy, 2004-205’, </a:t>
            </a:r>
            <a:r>
              <a:rPr lang="en-GB" sz="1700" i="1" dirty="0">
                <a:effectLst/>
                <a:ea typeface="Times New Roman" panose="02020603050405020304" pitchFamily="18" charset="0"/>
              </a:rPr>
              <a:t>International Journal of Physical Education, 	</a:t>
            </a:r>
            <a:r>
              <a:rPr lang="en-GB" sz="1700" dirty="0">
                <a:effectLst/>
                <a:ea typeface="Times New Roman" panose="02020603050405020304" pitchFamily="18" charset="0"/>
              </a:rPr>
              <a:t>63(4), pp. 144-148.</a:t>
            </a:r>
          </a:p>
          <a:p>
            <a:pPr marL="0" indent="0">
              <a:lnSpc>
                <a:spcPct val="210000"/>
              </a:lnSpc>
              <a:buNone/>
            </a:pPr>
            <a:r>
              <a:rPr lang="en-GB" sz="1700" dirty="0">
                <a:effectLst/>
                <a:ea typeface="Times New Roman" panose="02020603050405020304" pitchFamily="18" charset="0"/>
              </a:rPr>
              <a:t>Bandura, A. (1997) </a:t>
            </a:r>
            <a:r>
              <a:rPr lang="en-GB" sz="1700" i="1" dirty="0">
                <a:effectLst/>
                <a:ea typeface="Times New Roman" panose="02020603050405020304" pitchFamily="18" charset="0"/>
              </a:rPr>
              <a:t>Self-efficacy: The exercise of Control</a:t>
            </a:r>
            <a:r>
              <a:rPr lang="en-GB" sz="1700" dirty="0">
                <a:effectLst/>
                <a:ea typeface="Times New Roman" panose="02020603050405020304" pitchFamily="18" charset="0"/>
              </a:rPr>
              <a:t>. New York: W.H. Freeman and Company. </a:t>
            </a:r>
          </a:p>
          <a:p>
            <a:pPr marL="0" indent="0">
              <a:lnSpc>
                <a:spcPct val="210000"/>
              </a:lnSpc>
              <a:buNone/>
            </a:pPr>
            <a:r>
              <a:rPr lang="en-GB" sz="1700" dirty="0" err="1">
                <a:effectLst/>
                <a:ea typeface="Times New Roman" panose="02020603050405020304" pitchFamily="18" charset="0"/>
              </a:rPr>
              <a:t>Bardid</a:t>
            </a:r>
            <a:r>
              <a:rPr lang="en-GB" sz="1700" dirty="0">
                <a:effectLst/>
                <a:ea typeface="Times New Roman" panose="02020603050405020304" pitchFamily="18" charset="0"/>
              </a:rPr>
              <a:t>, F. </a:t>
            </a:r>
            <a:r>
              <a:rPr lang="en-GB" sz="1700" i="1" dirty="0">
                <a:effectLst/>
                <a:ea typeface="Times New Roman" panose="02020603050405020304" pitchFamily="18" charset="0"/>
              </a:rPr>
              <a:t>et al.</a:t>
            </a:r>
            <a:r>
              <a:rPr lang="en-GB" sz="1700" dirty="0">
                <a:effectLst/>
                <a:ea typeface="Times New Roman" panose="02020603050405020304" pitchFamily="18" charset="0"/>
              </a:rPr>
              <a:t> (2022) ‘Results from Scotland’s 2021 report Card on physical activity and health for children and youth: Grades, secular trends, and socio-	economic inequalities’, </a:t>
            </a:r>
            <a:r>
              <a:rPr lang="en-GB" sz="1700" i="1" dirty="0">
                <a:effectLst/>
                <a:ea typeface="Times New Roman" panose="02020603050405020304" pitchFamily="18" charset="0"/>
              </a:rPr>
              <a:t>Journal of Exercise Science &amp;amp; Fitness</a:t>
            </a:r>
            <a:r>
              <a:rPr lang="en-GB" sz="1700" dirty="0">
                <a:effectLst/>
                <a:ea typeface="Times New Roman" panose="02020603050405020304" pitchFamily="18" charset="0"/>
              </a:rPr>
              <a:t>, 20(4), pp. 317–322. doi:10.1016/j.jesf.2022.07.002. </a:t>
            </a:r>
          </a:p>
          <a:p>
            <a:pPr marL="0" indent="0">
              <a:buNone/>
            </a:pPr>
            <a:endParaRPr lang="en-US" dirty="0"/>
          </a:p>
        </p:txBody>
      </p:sp>
    </p:spTree>
    <p:extLst>
      <p:ext uri="{BB962C8B-B14F-4D97-AF65-F5344CB8AC3E}">
        <p14:creationId xmlns:p14="http://schemas.microsoft.com/office/powerpoint/2010/main" val="152947455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3CB385-F490-935C-07DF-2CE11805EB8D}"/>
              </a:ext>
            </a:extLst>
          </p:cNvPr>
          <p:cNvSpPr>
            <a:spLocks noGrp="1"/>
          </p:cNvSpPr>
          <p:nvPr>
            <p:ph idx="1"/>
          </p:nvPr>
        </p:nvSpPr>
        <p:spPr>
          <a:xfrm>
            <a:off x="193963" y="265704"/>
            <a:ext cx="11804073" cy="6592296"/>
          </a:xfrm>
        </p:spPr>
        <p:txBody>
          <a:bodyPr>
            <a:normAutofit lnSpcReduction="10000"/>
          </a:bodyPr>
          <a:lstStyle/>
          <a:p>
            <a:pPr marL="0" indent="0">
              <a:lnSpc>
                <a:spcPct val="200000"/>
              </a:lnSpc>
              <a:buNone/>
            </a:pPr>
            <a:r>
              <a:rPr lang="en-GB" sz="1400" dirty="0">
                <a:effectLst/>
                <a:ea typeface="Times New Roman" panose="02020603050405020304" pitchFamily="18" charset="0"/>
              </a:rPr>
              <a:t>Belmont, M. </a:t>
            </a:r>
            <a:r>
              <a:rPr lang="en-GB" sz="1400" i="1" dirty="0">
                <a:effectLst/>
                <a:ea typeface="Times New Roman" panose="02020603050405020304" pitchFamily="18" charset="0"/>
              </a:rPr>
              <a:t>et al.</a:t>
            </a:r>
            <a:r>
              <a:rPr lang="en-GB" sz="1400" dirty="0">
                <a:effectLst/>
                <a:ea typeface="Times New Roman" panose="02020603050405020304" pitchFamily="18" charset="0"/>
              </a:rPr>
              <a:t> (1988) ‘Teacher as Social Context Questionnaire’, </a:t>
            </a:r>
            <a:r>
              <a:rPr lang="en-GB" sz="1400" i="1" dirty="0" err="1">
                <a:effectLst/>
                <a:ea typeface="Times New Roman" panose="02020603050405020304" pitchFamily="18" charset="0"/>
              </a:rPr>
              <a:t>PsycTESTS</a:t>
            </a:r>
            <a:r>
              <a:rPr lang="en-GB" sz="1400" i="1" dirty="0">
                <a:effectLst/>
                <a:ea typeface="Times New Roman" panose="02020603050405020304" pitchFamily="18" charset="0"/>
              </a:rPr>
              <a:t> Dataset</a:t>
            </a:r>
            <a:r>
              <a:rPr lang="en-GB" sz="1400" dirty="0">
                <a:effectLst/>
                <a:ea typeface="Times New Roman" panose="02020603050405020304" pitchFamily="18" charset="0"/>
              </a:rPr>
              <a:t> [Preprint]. doi:10.1037/t10488-000. </a:t>
            </a:r>
          </a:p>
          <a:p>
            <a:pPr marL="0" indent="0">
              <a:lnSpc>
                <a:spcPct val="200000"/>
              </a:lnSpc>
              <a:buNone/>
            </a:pPr>
            <a:r>
              <a:rPr lang="en-GB" sz="1400" dirty="0" err="1">
                <a:effectLst/>
                <a:ea typeface="Times New Roman" panose="02020603050405020304" pitchFamily="18" charset="0"/>
              </a:rPr>
              <a:t>Carpentier</a:t>
            </a:r>
            <a:r>
              <a:rPr lang="en-GB" sz="1400" dirty="0">
                <a:effectLst/>
                <a:ea typeface="Times New Roman" panose="02020603050405020304" pitchFamily="18" charset="0"/>
              </a:rPr>
              <a:t>, J. and </a:t>
            </a:r>
            <a:r>
              <a:rPr lang="en-GB" sz="1400" dirty="0" err="1">
                <a:effectLst/>
                <a:ea typeface="Times New Roman" panose="02020603050405020304" pitchFamily="18" charset="0"/>
              </a:rPr>
              <a:t>Mageau</a:t>
            </a:r>
            <a:r>
              <a:rPr lang="en-GB" sz="1400" dirty="0">
                <a:effectLst/>
                <a:ea typeface="Times New Roman" panose="02020603050405020304" pitchFamily="18" charset="0"/>
              </a:rPr>
              <a:t>, G.A. (2013) ‘When change-oriented feedback enhances motivation, well-being and performance: A look at autonomy-supportive 	feedback in sport’, </a:t>
            </a:r>
            <a:r>
              <a:rPr lang="en-GB" sz="1400" i="1" dirty="0">
                <a:effectLst/>
                <a:ea typeface="Times New Roman" panose="02020603050405020304" pitchFamily="18" charset="0"/>
              </a:rPr>
              <a:t>Psychology of Sport and Exercise</a:t>
            </a:r>
            <a:r>
              <a:rPr lang="en-GB" sz="1400" dirty="0">
                <a:effectLst/>
                <a:ea typeface="Times New Roman" panose="02020603050405020304" pitchFamily="18" charset="0"/>
              </a:rPr>
              <a:t>, 14(3), pp. 423–435. doi:10.1016/j.psychsport.2013.01.003. </a:t>
            </a:r>
          </a:p>
          <a:p>
            <a:pPr marL="0" indent="0">
              <a:lnSpc>
                <a:spcPct val="200000"/>
              </a:lnSpc>
              <a:buNone/>
            </a:pPr>
            <a:r>
              <a:rPr lang="en-GB" sz="1400" dirty="0" err="1">
                <a:effectLst/>
                <a:ea typeface="Times New Roman" panose="02020603050405020304" pitchFamily="18" charset="0"/>
              </a:rPr>
              <a:t>Carpentier</a:t>
            </a:r>
            <a:r>
              <a:rPr lang="en-GB" sz="1400" dirty="0">
                <a:effectLst/>
                <a:ea typeface="Times New Roman" panose="02020603050405020304" pitchFamily="18" charset="0"/>
              </a:rPr>
              <a:t>, J. and </a:t>
            </a:r>
            <a:r>
              <a:rPr lang="en-GB" sz="1400" dirty="0" err="1">
                <a:effectLst/>
                <a:ea typeface="Times New Roman" panose="02020603050405020304" pitchFamily="18" charset="0"/>
              </a:rPr>
              <a:t>Mageau</a:t>
            </a:r>
            <a:r>
              <a:rPr lang="en-GB" sz="1400" dirty="0">
                <a:effectLst/>
                <a:ea typeface="Times New Roman" panose="02020603050405020304" pitchFamily="18" charset="0"/>
              </a:rPr>
              <a:t>, G.A. (2016) ‘Predicting sport experience during training: The role of change-oriented feedback in athletes’ motivation, self-confidence 	and needs satisfaction fluctuations’, </a:t>
            </a:r>
            <a:r>
              <a:rPr lang="en-GB" sz="1400" i="1" dirty="0">
                <a:effectLst/>
                <a:ea typeface="Times New Roman" panose="02020603050405020304" pitchFamily="18" charset="0"/>
              </a:rPr>
              <a:t>Journal of Sport and Exercise Psychology</a:t>
            </a:r>
            <a:r>
              <a:rPr lang="en-GB" sz="1400" dirty="0">
                <a:effectLst/>
                <a:ea typeface="Times New Roman" panose="02020603050405020304" pitchFamily="18" charset="0"/>
              </a:rPr>
              <a:t>, 38(1), pp. 45–58. doi:10.1123/jsep.2015-0210. </a:t>
            </a:r>
          </a:p>
          <a:p>
            <a:pPr marL="0" indent="0">
              <a:lnSpc>
                <a:spcPct val="200000"/>
              </a:lnSpc>
              <a:buNone/>
            </a:pPr>
            <a:r>
              <a:rPr lang="en-GB" sz="1400" dirty="0" err="1">
                <a:effectLst/>
                <a:ea typeface="Times New Roman" panose="02020603050405020304" pitchFamily="18" charset="0"/>
              </a:rPr>
              <a:t>Cheon</a:t>
            </a:r>
            <a:r>
              <a:rPr lang="en-GB" sz="1400" dirty="0">
                <a:effectLst/>
                <a:ea typeface="Times New Roman" panose="02020603050405020304" pitchFamily="18" charset="0"/>
              </a:rPr>
              <a:t>, S.H., Reeve, J. and Moon, I.S. (2012) ‘Experimentally based, longitudinally designed, teacher-focused intervention to help physical education teachers be 	more autonomy supportive toward their students’, </a:t>
            </a:r>
            <a:r>
              <a:rPr lang="en-GB" sz="1400" i="1" dirty="0">
                <a:effectLst/>
                <a:ea typeface="Times New Roman" panose="02020603050405020304" pitchFamily="18" charset="0"/>
              </a:rPr>
              <a:t>Journal of Sport and Exercise Psychology</a:t>
            </a:r>
            <a:r>
              <a:rPr lang="en-GB" sz="1400" dirty="0">
                <a:effectLst/>
                <a:ea typeface="Times New Roman" panose="02020603050405020304" pitchFamily="18" charset="0"/>
              </a:rPr>
              <a:t>, 34(3), pp. 365–396. doi:10.1123/jsep.34.3.365. </a:t>
            </a:r>
          </a:p>
          <a:p>
            <a:pPr marL="0" indent="0">
              <a:lnSpc>
                <a:spcPct val="200000"/>
              </a:lnSpc>
              <a:buNone/>
            </a:pPr>
            <a:r>
              <a:rPr lang="en-GB" sz="1400" dirty="0" err="1">
                <a:effectLst/>
                <a:ea typeface="Times New Roman" panose="02020603050405020304" pitchFamily="18" charset="0"/>
              </a:rPr>
              <a:t>Cheon</a:t>
            </a:r>
            <a:r>
              <a:rPr lang="en-GB" sz="1400" dirty="0">
                <a:effectLst/>
                <a:ea typeface="Times New Roman" panose="02020603050405020304" pitchFamily="18" charset="0"/>
              </a:rPr>
              <a:t>, S.H., Reeve, J. and Song, Y.-G. (2019) ‘Recommending goals and supporting needs: An intervention to help physical education teachers communicate their 	expectations while supporting students’ psychological needs’, </a:t>
            </a:r>
            <a:r>
              <a:rPr lang="en-GB" sz="1400" i="1" dirty="0">
                <a:effectLst/>
                <a:ea typeface="Times New Roman" panose="02020603050405020304" pitchFamily="18" charset="0"/>
              </a:rPr>
              <a:t>Psychology of Sport and Exercise</a:t>
            </a:r>
            <a:r>
              <a:rPr lang="en-GB" sz="1400" dirty="0">
                <a:effectLst/>
                <a:ea typeface="Times New Roman" panose="02020603050405020304" pitchFamily="18" charset="0"/>
              </a:rPr>
              <a:t>, 41, pp. 107–118. 	doi:10.1016/j.psychsport.2018.12.008. </a:t>
            </a:r>
          </a:p>
          <a:p>
            <a:pPr marL="0" indent="0">
              <a:lnSpc>
                <a:spcPct val="200000"/>
              </a:lnSpc>
              <a:buNone/>
            </a:pPr>
            <a:r>
              <a:rPr lang="en-GB" sz="1400" dirty="0" err="1"/>
              <a:t>Cheon</a:t>
            </a:r>
            <a:r>
              <a:rPr lang="en-GB" sz="1400" dirty="0"/>
              <a:t>, S.H., Reeve, J. and </a:t>
            </a:r>
            <a:r>
              <a:rPr lang="en-GB" sz="1400" dirty="0" err="1"/>
              <a:t>Vansteenkiste</a:t>
            </a:r>
            <a:r>
              <a:rPr lang="en-GB" sz="1400" dirty="0"/>
              <a:t>, M. (2020) ‘When teachers learn how to provide classroom structure in an autonomy-supportive way: Benefits to teachers 	and their students’, Teaching and Teacher Education, 90, p. 103004. doi:10.1016/j.tate.2019.103004. </a:t>
            </a:r>
          </a:p>
          <a:p>
            <a:pPr marL="0" indent="0">
              <a:lnSpc>
                <a:spcPct val="200000"/>
              </a:lnSpc>
              <a:buNone/>
            </a:pPr>
            <a:r>
              <a:rPr lang="en-GB" sz="1400" dirty="0"/>
              <a:t>Cohen, K.E. et al. (2015) ‘Physical activity and skills intervention: SCORES cluster randomized controlled trial. ’, Medicine &amp;amp; Science in Sports &amp;amp; Exercise, 	47(4), pp. 765–774. doi:10.1249/mss.0000000000000452. </a:t>
            </a:r>
          </a:p>
          <a:p>
            <a:pPr marL="0" indent="0">
              <a:lnSpc>
                <a:spcPct val="200000"/>
              </a:lnSpc>
              <a:buNone/>
            </a:pPr>
            <a:endParaRPr lang="en-US" sz="2400" dirty="0"/>
          </a:p>
        </p:txBody>
      </p:sp>
    </p:spTree>
    <p:extLst>
      <p:ext uri="{BB962C8B-B14F-4D97-AF65-F5344CB8AC3E}">
        <p14:creationId xmlns:p14="http://schemas.microsoft.com/office/powerpoint/2010/main" val="102083396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2FE34F-41BB-7120-9CE4-A1390BA1201C}"/>
              </a:ext>
            </a:extLst>
          </p:cNvPr>
          <p:cNvSpPr>
            <a:spLocks noGrp="1"/>
          </p:cNvSpPr>
          <p:nvPr>
            <p:ph idx="1"/>
          </p:nvPr>
        </p:nvSpPr>
        <p:spPr>
          <a:xfrm>
            <a:off x="166255" y="116378"/>
            <a:ext cx="11804072" cy="6500553"/>
          </a:xfrm>
        </p:spPr>
        <p:txBody>
          <a:bodyPr>
            <a:normAutofit fontScale="77500" lnSpcReduction="20000"/>
          </a:bodyPr>
          <a:lstStyle/>
          <a:p>
            <a:pPr marL="0" indent="0">
              <a:lnSpc>
                <a:spcPct val="200000"/>
              </a:lnSpc>
              <a:buNone/>
            </a:pPr>
            <a:r>
              <a:rPr lang="en-GB" sz="1800" dirty="0">
                <a:effectLst/>
                <a:ea typeface="Times New Roman" panose="02020603050405020304" pitchFamily="18" charset="0"/>
              </a:rPr>
              <a:t>Connell, J.P. and Wellborn, J.G. (1991) ‘Competence, autonomy, and relatedness: A motivational analysis of self-system processes’, in </a:t>
            </a:r>
            <a:r>
              <a:rPr lang="en-GB" sz="1800" i="1" dirty="0">
                <a:effectLst/>
                <a:ea typeface="Times New Roman" panose="02020603050405020304" pitchFamily="18" charset="0"/>
              </a:rPr>
              <a:t>Self processes and 	development: The Minnesota Symposia on Child Development</a:t>
            </a:r>
            <a:r>
              <a:rPr lang="en-GB" sz="1800" dirty="0">
                <a:effectLst/>
                <a:ea typeface="Times New Roman" panose="02020603050405020304" pitchFamily="18" charset="0"/>
              </a:rPr>
              <a:t>. Hillsdale, New Jersey: Erlbaum, pp. 43–78. </a:t>
            </a:r>
          </a:p>
          <a:p>
            <a:pPr marL="0" indent="0">
              <a:lnSpc>
                <a:spcPct val="200000"/>
              </a:lnSpc>
              <a:buNone/>
            </a:pPr>
            <a:r>
              <a:rPr lang="en-GB" sz="1800" dirty="0">
                <a:effectLst/>
                <a:ea typeface="Times New Roman" panose="02020603050405020304" pitchFamily="18" charset="0"/>
              </a:rPr>
              <a:t>Cook, D.A. and </a:t>
            </a:r>
            <a:r>
              <a:rPr lang="en-GB" sz="1800" dirty="0" err="1">
                <a:effectLst/>
                <a:ea typeface="Times New Roman" panose="02020603050405020304" pitchFamily="18" charset="0"/>
              </a:rPr>
              <a:t>Artino</a:t>
            </a:r>
            <a:r>
              <a:rPr lang="en-GB" sz="1800" dirty="0">
                <a:effectLst/>
                <a:ea typeface="Times New Roman" panose="02020603050405020304" pitchFamily="18" charset="0"/>
              </a:rPr>
              <a:t>, A.R. (2016) ‘Motivation to learn: An overview of contemporary theories’, </a:t>
            </a:r>
            <a:r>
              <a:rPr lang="en-GB" sz="1800" i="1" dirty="0">
                <a:effectLst/>
                <a:ea typeface="Times New Roman" panose="02020603050405020304" pitchFamily="18" charset="0"/>
              </a:rPr>
              <a:t>Medical Education</a:t>
            </a:r>
            <a:r>
              <a:rPr lang="en-GB" sz="1800" dirty="0">
                <a:effectLst/>
                <a:ea typeface="Times New Roman" panose="02020603050405020304" pitchFamily="18" charset="0"/>
              </a:rPr>
              <a:t>, 50(10), pp. 997–1014. 	doi:10.1111/medu.13074. </a:t>
            </a:r>
          </a:p>
          <a:p>
            <a:pPr marL="0" indent="0">
              <a:lnSpc>
                <a:spcPct val="200000"/>
              </a:lnSpc>
              <a:buNone/>
            </a:pPr>
            <a:r>
              <a:rPr lang="en-GB" sz="1800" dirty="0">
                <a:effectLst/>
                <a:ea typeface="Times New Roman" panose="02020603050405020304" pitchFamily="18" charset="0"/>
              </a:rPr>
              <a:t>Deci, E.L. and Ryan, R.M. (1985) </a:t>
            </a:r>
            <a:r>
              <a:rPr lang="en-GB" sz="1800" i="1" dirty="0">
                <a:effectLst/>
                <a:ea typeface="Times New Roman" panose="02020603050405020304" pitchFamily="18" charset="0"/>
              </a:rPr>
              <a:t>Intrinsic motivation and self-determination in human </a:t>
            </a:r>
            <a:r>
              <a:rPr lang="en-GB" sz="1800" i="1" dirty="0" err="1">
                <a:effectLst/>
                <a:ea typeface="Times New Roman" panose="02020603050405020304" pitchFamily="18" charset="0"/>
              </a:rPr>
              <a:t>behavior</a:t>
            </a:r>
            <a:r>
              <a:rPr lang="en-GB" sz="1800" dirty="0">
                <a:effectLst/>
                <a:ea typeface="Times New Roman" panose="02020603050405020304" pitchFamily="18" charset="0"/>
              </a:rPr>
              <a:t> [Preprint]. doi:10.1007/978-1-4899-2271-7. </a:t>
            </a:r>
          </a:p>
          <a:p>
            <a:pPr marL="0" indent="0">
              <a:lnSpc>
                <a:spcPct val="200000"/>
              </a:lnSpc>
              <a:buNone/>
            </a:pPr>
            <a:r>
              <a:rPr lang="en-GB" sz="1800" dirty="0">
                <a:effectLst/>
                <a:ea typeface="Times New Roman" panose="02020603050405020304" pitchFamily="18" charset="0"/>
              </a:rPr>
              <a:t>Deci, E.L. and Ryan, R.M. (2000) ‘The “what” and “why” of goal pursuits: Human needs and the self-determination of </a:t>
            </a:r>
            <a:r>
              <a:rPr lang="en-GB" sz="1800" dirty="0" err="1">
                <a:effectLst/>
                <a:ea typeface="Times New Roman" panose="02020603050405020304" pitchFamily="18" charset="0"/>
              </a:rPr>
              <a:t>behavior</a:t>
            </a:r>
            <a:r>
              <a:rPr lang="en-GB" sz="1800" dirty="0">
                <a:effectLst/>
                <a:ea typeface="Times New Roman" panose="02020603050405020304" pitchFamily="18" charset="0"/>
              </a:rPr>
              <a:t>’, </a:t>
            </a:r>
            <a:r>
              <a:rPr lang="en-GB" sz="1800" i="1" dirty="0">
                <a:effectLst/>
                <a:ea typeface="Times New Roman" panose="02020603050405020304" pitchFamily="18" charset="0"/>
              </a:rPr>
              <a:t>Psychological Inquiry</a:t>
            </a:r>
            <a:r>
              <a:rPr lang="en-GB" sz="1800" dirty="0">
                <a:effectLst/>
                <a:ea typeface="Times New Roman" panose="02020603050405020304" pitchFamily="18" charset="0"/>
              </a:rPr>
              <a:t>, 11(4), pp. 	227–268. doi:10.1207/s15327965pli1104_01. </a:t>
            </a:r>
          </a:p>
          <a:p>
            <a:pPr marL="0" indent="0">
              <a:lnSpc>
                <a:spcPct val="200000"/>
              </a:lnSpc>
              <a:buNone/>
            </a:pPr>
            <a:r>
              <a:rPr lang="en-GB" sz="1800" dirty="0">
                <a:effectLst/>
                <a:ea typeface="Times New Roman" panose="02020603050405020304" pitchFamily="18" charset="0"/>
              </a:rPr>
              <a:t>Elliot, A. J. (1999) ‘Approach and avoidance motivation and achievement goals’ </a:t>
            </a:r>
            <a:r>
              <a:rPr lang="en-GB" sz="1800" i="1" dirty="0">
                <a:effectLst/>
                <a:ea typeface="Times New Roman" panose="02020603050405020304" pitchFamily="18" charset="0"/>
              </a:rPr>
              <a:t>Educational Psychologist,</a:t>
            </a:r>
            <a:r>
              <a:rPr lang="en-GB" sz="1800" dirty="0">
                <a:effectLst/>
                <a:ea typeface="Times New Roman" panose="02020603050405020304" pitchFamily="18" charset="0"/>
              </a:rPr>
              <a:t> 34, pp. 169–189.</a:t>
            </a:r>
          </a:p>
          <a:p>
            <a:pPr marL="0" indent="0">
              <a:lnSpc>
                <a:spcPct val="200000"/>
              </a:lnSpc>
              <a:buNone/>
            </a:pPr>
            <a:r>
              <a:rPr lang="en-GB" sz="1800" dirty="0">
                <a:effectLst/>
                <a:ea typeface="Times New Roman" panose="02020603050405020304" pitchFamily="18" charset="0"/>
              </a:rPr>
              <a:t>Fairclough, S., Stratton, G. and Baldwin, G. (2002) ‘The contribution of Secondary School Physical Education to lifetime physical activity’, </a:t>
            </a:r>
            <a:r>
              <a:rPr lang="en-GB" sz="1800" i="1" dirty="0">
                <a:effectLst/>
                <a:ea typeface="Times New Roman" panose="02020603050405020304" pitchFamily="18" charset="0"/>
              </a:rPr>
              <a:t>European Physical Education 	Review</a:t>
            </a:r>
            <a:r>
              <a:rPr lang="en-GB" sz="1800" dirty="0">
                <a:effectLst/>
                <a:ea typeface="Times New Roman" panose="02020603050405020304" pitchFamily="18" charset="0"/>
              </a:rPr>
              <a:t>, 8(1), pp. 69–84. doi:10.1177/1356336x020081005. </a:t>
            </a:r>
          </a:p>
          <a:p>
            <a:pPr marL="0" indent="0">
              <a:lnSpc>
                <a:spcPct val="200000"/>
              </a:lnSpc>
              <a:buNone/>
            </a:pPr>
            <a:r>
              <a:rPr lang="en-GB" sz="1800" dirty="0" err="1">
                <a:effectLst/>
                <a:ea typeface="Times New Roman" panose="02020603050405020304" pitchFamily="18" charset="0"/>
              </a:rPr>
              <a:t>Gairns</a:t>
            </a:r>
            <a:r>
              <a:rPr lang="en-GB" sz="1800" dirty="0">
                <a:effectLst/>
                <a:ea typeface="Times New Roman" panose="02020603050405020304" pitchFamily="18" charset="0"/>
              </a:rPr>
              <a:t>, F., </a:t>
            </a:r>
            <a:r>
              <a:rPr lang="en-GB" sz="1800" dirty="0" err="1">
                <a:effectLst/>
                <a:ea typeface="Times New Roman" panose="02020603050405020304" pitchFamily="18" charset="0"/>
              </a:rPr>
              <a:t>Whipp</a:t>
            </a:r>
            <a:r>
              <a:rPr lang="en-GB" sz="1800" dirty="0">
                <a:effectLst/>
                <a:ea typeface="Times New Roman" panose="02020603050405020304" pitchFamily="18" charset="0"/>
              </a:rPr>
              <a:t>, P.R. and Jackson, B. (2015) ‘Relational perceptions in high school physical education: Teacher- and peer-related predictors of female students’ 	motivation, </a:t>
            </a:r>
            <a:r>
              <a:rPr lang="en-GB" sz="1800" dirty="0" err="1">
                <a:effectLst/>
                <a:ea typeface="Times New Roman" panose="02020603050405020304" pitchFamily="18" charset="0"/>
              </a:rPr>
              <a:t>behavioral</a:t>
            </a:r>
            <a:r>
              <a:rPr lang="en-GB" sz="1800" dirty="0">
                <a:effectLst/>
                <a:ea typeface="Times New Roman" panose="02020603050405020304" pitchFamily="18" charset="0"/>
              </a:rPr>
              <a:t> engagement, and Social Anxiety’, </a:t>
            </a:r>
            <a:r>
              <a:rPr lang="en-GB" sz="1800" i="1" dirty="0">
                <a:effectLst/>
                <a:ea typeface="Times New Roman" panose="02020603050405020304" pitchFamily="18" charset="0"/>
              </a:rPr>
              <a:t>Frontiers in Psychology</a:t>
            </a:r>
            <a:r>
              <a:rPr lang="en-GB" sz="1800" dirty="0">
                <a:effectLst/>
                <a:ea typeface="Times New Roman" panose="02020603050405020304" pitchFamily="18" charset="0"/>
              </a:rPr>
              <a:t>, 6. doi:10.3389/fpsyg.2015.00850. </a:t>
            </a:r>
          </a:p>
          <a:p>
            <a:pPr marL="0" indent="0">
              <a:lnSpc>
                <a:spcPct val="200000"/>
              </a:lnSpc>
              <a:buNone/>
            </a:pPr>
            <a:r>
              <a:rPr lang="en-GB" sz="1800" dirty="0">
                <a:effectLst/>
                <a:ea typeface="Times New Roman" panose="02020603050405020304" pitchFamily="18" charset="0"/>
              </a:rPr>
              <a:t>Gilson, T.A. and Feltz, D.L. (2012) ‘Self-efficacy and motivation in physical activity and sport: Mediating processes and outcomes’, </a:t>
            </a:r>
            <a:r>
              <a:rPr lang="en-GB" sz="1800" i="1" dirty="0">
                <a:effectLst/>
                <a:ea typeface="Times New Roman" panose="02020603050405020304" pitchFamily="18" charset="0"/>
              </a:rPr>
              <a:t>Advances in Motivation in Sport 	and Exercise</a:t>
            </a:r>
            <a:r>
              <a:rPr lang="en-GB" sz="1800" dirty="0">
                <a:effectLst/>
                <a:ea typeface="Times New Roman" panose="02020603050405020304" pitchFamily="18" charset="0"/>
              </a:rPr>
              <a:t>, pp. 271–298. doi:10.5040/9781492595182.ch-008. </a:t>
            </a:r>
          </a:p>
          <a:p>
            <a:pPr marL="0" indent="0">
              <a:lnSpc>
                <a:spcPct val="200000"/>
              </a:lnSpc>
              <a:buNone/>
            </a:pPr>
            <a:endParaRPr lang="en-US" dirty="0"/>
          </a:p>
        </p:txBody>
      </p:sp>
    </p:spTree>
    <p:extLst>
      <p:ext uri="{BB962C8B-B14F-4D97-AF65-F5344CB8AC3E}">
        <p14:creationId xmlns:p14="http://schemas.microsoft.com/office/powerpoint/2010/main" val="110172311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3B1541-FA90-7F80-A635-2838DF0962A4}"/>
              </a:ext>
            </a:extLst>
          </p:cNvPr>
          <p:cNvSpPr>
            <a:spLocks noGrp="1"/>
          </p:cNvSpPr>
          <p:nvPr>
            <p:ph idx="1"/>
          </p:nvPr>
        </p:nvSpPr>
        <p:spPr>
          <a:xfrm>
            <a:off x="149629" y="0"/>
            <a:ext cx="12042371" cy="6858000"/>
          </a:xfrm>
        </p:spPr>
        <p:txBody>
          <a:bodyPr>
            <a:noAutofit/>
          </a:bodyPr>
          <a:lstStyle/>
          <a:p>
            <a:pPr marL="0" indent="0">
              <a:lnSpc>
                <a:spcPct val="200000"/>
              </a:lnSpc>
              <a:buNone/>
            </a:pPr>
            <a:r>
              <a:rPr lang="en-GB" sz="1400" dirty="0" err="1">
                <a:effectLst/>
                <a:ea typeface="Times New Roman" panose="02020603050405020304" pitchFamily="18" charset="0"/>
              </a:rPr>
              <a:t>Grolnick</a:t>
            </a:r>
            <a:r>
              <a:rPr lang="en-GB" sz="1400" dirty="0">
                <a:effectLst/>
                <a:ea typeface="Times New Roman" panose="02020603050405020304" pitchFamily="18" charset="0"/>
              </a:rPr>
              <a:t>, W.S. and Pomerantz, E.M. (2009) ‘Issues and challenges in studying parental control: Toward a new conceptualization’, </a:t>
            </a:r>
            <a:r>
              <a:rPr lang="en-GB" sz="1400" i="1" dirty="0">
                <a:effectLst/>
                <a:ea typeface="Times New Roman" panose="02020603050405020304" pitchFamily="18" charset="0"/>
              </a:rPr>
              <a:t>Child Development Perspectives</a:t>
            </a:r>
            <a:r>
              <a:rPr lang="en-GB" sz="1400" dirty="0">
                <a:effectLst/>
                <a:ea typeface="Times New Roman" panose="02020603050405020304" pitchFamily="18" charset="0"/>
              </a:rPr>
              <a:t>, 3(3), 	pp. 165–170. doi:10.1111/j.1750-8606.2009.00099.x. </a:t>
            </a:r>
          </a:p>
          <a:p>
            <a:pPr marL="0" indent="0">
              <a:lnSpc>
                <a:spcPct val="200000"/>
              </a:lnSpc>
              <a:buNone/>
            </a:pPr>
            <a:r>
              <a:rPr lang="en-GB" sz="1400" dirty="0">
                <a:effectLst/>
                <a:ea typeface="Times New Roman" panose="02020603050405020304" pitchFamily="18" charset="0"/>
              </a:rPr>
              <a:t>Gu, X. and </a:t>
            </a:r>
            <a:r>
              <a:rPr lang="en-GB" sz="1400" dirty="0" err="1">
                <a:effectLst/>
                <a:ea typeface="Times New Roman" panose="02020603050405020304" pitchFamily="18" charset="0"/>
              </a:rPr>
              <a:t>Solmon</a:t>
            </a:r>
            <a:r>
              <a:rPr lang="en-GB" sz="1400" dirty="0">
                <a:effectLst/>
                <a:ea typeface="Times New Roman" panose="02020603050405020304" pitchFamily="18" charset="0"/>
              </a:rPr>
              <a:t>, M.A. (2015) ‘Motivational processes in children’s physical activity and health-related quality of life’, </a:t>
            </a:r>
            <a:r>
              <a:rPr lang="en-GB" sz="1400" i="1" dirty="0">
                <a:effectLst/>
                <a:ea typeface="Times New Roman" panose="02020603050405020304" pitchFamily="18" charset="0"/>
              </a:rPr>
              <a:t>Physical Education and Sport Pedagogy</a:t>
            </a:r>
            <a:r>
              <a:rPr lang="en-GB" sz="1400" dirty="0">
                <a:effectLst/>
                <a:ea typeface="Times New Roman" panose="02020603050405020304" pitchFamily="18" charset="0"/>
              </a:rPr>
              <a:t>, 21(4), 	pp. 407–424. doi:10.1080/17408989.2015.1017456. </a:t>
            </a:r>
          </a:p>
          <a:p>
            <a:pPr marL="0" indent="0">
              <a:lnSpc>
                <a:spcPct val="200000"/>
              </a:lnSpc>
              <a:buNone/>
            </a:pPr>
            <a:r>
              <a:rPr lang="en-GB" sz="1400" dirty="0" err="1">
                <a:effectLst/>
                <a:ea typeface="Times New Roman" panose="02020603050405020304" pitchFamily="18" charset="0"/>
              </a:rPr>
              <a:t>Haerens</a:t>
            </a:r>
            <a:r>
              <a:rPr lang="en-GB" sz="1400" dirty="0">
                <a:effectLst/>
                <a:ea typeface="Times New Roman" panose="02020603050405020304" pitchFamily="18" charset="0"/>
              </a:rPr>
              <a:t>, L. </a:t>
            </a:r>
            <a:r>
              <a:rPr lang="en-GB" sz="1400" i="1" dirty="0">
                <a:effectLst/>
                <a:ea typeface="Times New Roman" panose="02020603050405020304" pitchFamily="18" charset="0"/>
              </a:rPr>
              <a:t>et al.</a:t>
            </a:r>
            <a:r>
              <a:rPr lang="en-GB" sz="1400" dirty="0">
                <a:effectLst/>
                <a:ea typeface="Times New Roman" panose="02020603050405020304" pitchFamily="18" charset="0"/>
              </a:rPr>
              <a:t> (2013) ‘Observing physical education teachers’ need-supportive interactions in classroom settings’, </a:t>
            </a:r>
            <a:r>
              <a:rPr lang="en-GB" sz="1400" i="1" dirty="0">
                <a:effectLst/>
                <a:ea typeface="Times New Roman" panose="02020603050405020304" pitchFamily="18" charset="0"/>
              </a:rPr>
              <a:t>Journal of Sport and Exercise Psychology</a:t>
            </a:r>
            <a:r>
              <a:rPr lang="en-GB" sz="1400" dirty="0">
                <a:effectLst/>
                <a:ea typeface="Times New Roman" panose="02020603050405020304" pitchFamily="18" charset="0"/>
              </a:rPr>
              <a:t>, 35(1), pp. 	3–17. doi:10.1123/jsep.35.1.3. </a:t>
            </a:r>
          </a:p>
          <a:p>
            <a:pPr marL="0" indent="0">
              <a:lnSpc>
                <a:spcPct val="200000"/>
              </a:lnSpc>
              <a:buNone/>
            </a:pPr>
            <a:r>
              <a:rPr lang="en-GB" sz="1400" dirty="0">
                <a:effectLst/>
                <a:ea typeface="Times New Roman" panose="02020603050405020304" pitchFamily="18" charset="0"/>
              </a:rPr>
              <a:t>How, Y.M. </a:t>
            </a:r>
            <a:r>
              <a:rPr lang="en-GB" sz="1400" i="1" dirty="0">
                <a:effectLst/>
                <a:ea typeface="Times New Roman" panose="02020603050405020304" pitchFamily="18" charset="0"/>
              </a:rPr>
              <a:t>et al.</a:t>
            </a:r>
            <a:r>
              <a:rPr lang="en-GB" sz="1400" dirty="0">
                <a:effectLst/>
                <a:ea typeface="Times New Roman" panose="02020603050405020304" pitchFamily="18" charset="0"/>
              </a:rPr>
              <a:t> (2013) ‘The effects of choice on autonomous motivation, perceived autonomy support, and physical activity levels in high school physical education’, 	</a:t>
            </a:r>
            <a:r>
              <a:rPr lang="en-GB" sz="1400" i="1" dirty="0">
                <a:effectLst/>
                <a:ea typeface="Times New Roman" panose="02020603050405020304" pitchFamily="18" charset="0"/>
              </a:rPr>
              <a:t>Journal of Teaching in Physical Education</a:t>
            </a:r>
            <a:r>
              <a:rPr lang="en-GB" sz="1400" dirty="0">
                <a:effectLst/>
                <a:ea typeface="Times New Roman" panose="02020603050405020304" pitchFamily="18" charset="0"/>
              </a:rPr>
              <a:t>, 32(2), pp. 131–148. doi:10.1123/jtpe.32.2.131. </a:t>
            </a:r>
          </a:p>
          <a:p>
            <a:pPr marL="0" indent="0">
              <a:lnSpc>
                <a:spcPct val="200000"/>
              </a:lnSpc>
              <a:buNone/>
            </a:pPr>
            <a:r>
              <a:rPr lang="en-GB" sz="1400" dirty="0">
                <a:effectLst/>
                <a:ea typeface="Times New Roman" panose="02020603050405020304" pitchFamily="18" charset="0"/>
              </a:rPr>
              <a:t>Hughes, J.N. and Chen, Q. (2011) ‘Reciprocal effects of student–teacher and student–peer relatedness: Effects on academic self efficacy’, </a:t>
            </a:r>
            <a:r>
              <a:rPr lang="en-GB" sz="1400" i="1" dirty="0">
                <a:effectLst/>
                <a:ea typeface="Times New Roman" panose="02020603050405020304" pitchFamily="18" charset="0"/>
              </a:rPr>
              <a:t>Journal of Applied 	Developmental Psychology</a:t>
            </a:r>
            <a:r>
              <a:rPr lang="en-GB" sz="1400" dirty="0">
                <a:effectLst/>
                <a:ea typeface="Times New Roman" panose="02020603050405020304" pitchFamily="18" charset="0"/>
              </a:rPr>
              <a:t>, 32(5), pp. 278–287. doi:10.1016/j.appdev.2010.03.005. </a:t>
            </a:r>
          </a:p>
          <a:p>
            <a:pPr marL="0" indent="0">
              <a:lnSpc>
                <a:spcPct val="200000"/>
              </a:lnSpc>
              <a:buNone/>
            </a:pPr>
            <a:r>
              <a:rPr lang="en-GB" sz="1400" dirty="0">
                <a:effectLst/>
                <a:ea typeface="Times New Roman" panose="02020603050405020304" pitchFamily="18" charset="0"/>
              </a:rPr>
              <a:t>International Physical Literacy Association (2017) IPLA. Available at: https://</a:t>
            </a:r>
            <a:r>
              <a:rPr lang="en-GB" sz="1400" dirty="0" err="1">
                <a:effectLst/>
                <a:ea typeface="Times New Roman" panose="02020603050405020304" pitchFamily="18" charset="0"/>
              </a:rPr>
              <a:t>www.physical-literacy.org.uk</a:t>
            </a:r>
            <a:r>
              <a:rPr lang="en-GB" sz="1400" dirty="0">
                <a:effectLst/>
                <a:ea typeface="Times New Roman" panose="02020603050405020304" pitchFamily="18" charset="0"/>
              </a:rPr>
              <a:t>/. (Accessed: April 12, 2024).</a:t>
            </a:r>
          </a:p>
          <a:p>
            <a:pPr marL="0" indent="0">
              <a:lnSpc>
                <a:spcPct val="200000"/>
              </a:lnSpc>
              <a:buNone/>
            </a:pPr>
            <a:r>
              <a:rPr lang="en-GB" sz="1400" dirty="0" err="1">
                <a:effectLst/>
                <a:ea typeface="Times New Roman" panose="02020603050405020304" pitchFamily="18" charset="0"/>
              </a:rPr>
              <a:t>Jaakkola</a:t>
            </a:r>
            <a:r>
              <a:rPr lang="en-GB" sz="1400" dirty="0">
                <a:effectLst/>
                <a:ea typeface="Times New Roman" panose="02020603050405020304" pitchFamily="18" charset="0"/>
              </a:rPr>
              <a:t>, T.T. </a:t>
            </a:r>
            <a:r>
              <a:rPr lang="en-GB" sz="1400" i="1" dirty="0">
                <a:effectLst/>
                <a:ea typeface="Times New Roman" panose="02020603050405020304" pitchFamily="18" charset="0"/>
              </a:rPr>
              <a:t>et al.</a:t>
            </a:r>
            <a:r>
              <a:rPr lang="en-GB" sz="1400" dirty="0">
                <a:effectLst/>
                <a:ea typeface="Times New Roman" panose="02020603050405020304" pitchFamily="18" charset="0"/>
              </a:rPr>
              <a:t> (2013) ‘Student motivation associated with fitness testing in the physical education context’, </a:t>
            </a:r>
            <a:r>
              <a:rPr lang="en-GB" sz="1400" i="1" dirty="0">
                <a:effectLst/>
                <a:ea typeface="Times New Roman" panose="02020603050405020304" pitchFamily="18" charset="0"/>
              </a:rPr>
              <a:t>Journal of Teaching in Physical Education</a:t>
            </a:r>
            <a:r>
              <a:rPr lang="en-GB" sz="1400" dirty="0">
                <a:effectLst/>
                <a:ea typeface="Times New Roman" panose="02020603050405020304" pitchFamily="18" charset="0"/>
              </a:rPr>
              <a:t>, 32(3), pp. 	270–286. doi:10.1123/jtpe.32.3.270. </a:t>
            </a:r>
          </a:p>
        </p:txBody>
      </p:sp>
    </p:spTree>
    <p:extLst>
      <p:ext uri="{BB962C8B-B14F-4D97-AF65-F5344CB8AC3E}">
        <p14:creationId xmlns:p14="http://schemas.microsoft.com/office/powerpoint/2010/main" val="282164574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F50B9E-E06E-62AB-C46F-951F0269EA75}"/>
              </a:ext>
            </a:extLst>
          </p:cNvPr>
          <p:cNvSpPr>
            <a:spLocks noGrp="1"/>
          </p:cNvSpPr>
          <p:nvPr>
            <p:ph idx="1"/>
          </p:nvPr>
        </p:nvSpPr>
        <p:spPr>
          <a:xfrm>
            <a:off x="232757" y="149630"/>
            <a:ext cx="11754196" cy="7714210"/>
          </a:xfrm>
        </p:spPr>
        <p:txBody>
          <a:bodyPr>
            <a:normAutofit fontScale="55000" lnSpcReduction="20000"/>
          </a:bodyPr>
          <a:lstStyle/>
          <a:p>
            <a:pPr marL="0" indent="0">
              <a:lnSpc>
                <a:spcPct val="220000"/>
              </a:lnSpc>
              <a:buNone/>
            </a:pPr>
            <a:r>
              <a:rPr lang="en-GB" sz="2900" dirty="0">
                <a:effectLst/>
                <a:ea typeface="Times New Roman" panose="02020603050405020304" pitchFamily="18" charset="0"/>
              </a:rPr>
              <a:t>Jackson, B. </a:t>
            </a:r>
            <a:r>
              <a:rPr lang="en-GB" sz="2900" i="1" dirty="0">
                <a:effectLst/>
                <a:ea typeface="Times New Roman" panose="02020603050405020304" pitchFamily="18" charset="0"/>
              </a:rPr>
              <a:t>et al.</a:t>
            </a:r>
            <a:r>
              <a:rPr lang="en-GB" sz="2900" dirty="0">
                <a:effectLst/>
                <a:ea typeface="Times New Roman" panose="02020603050405020304" pitchFamily="18" charset="0"/>
              </a:rPr>
              <a:t> (2013) ‘Students’ tripartite efficacy beliefs in high school physical education: Within- and cross-domain 	relations with motivational processes and leisure-time physical activity’, </a:t>
            </a:r>
            <a:r>
              <a:rPr lang="en-GB" sz="2900" i="1" dirty="0">
                <a:effectLst/>
                <a:ea typeface="Times New Roman" panose="02020603050405020304" pitchFamily="18" charset="0"/>
              </a:rPr>
              <a:t>Journal of Sport and Exercise Psychology</a:t>
            </a:r>
            <a:r>
              <a:rPr lang="en-GB" sz="2900" dirty="0">
                <a:effectLst/>
                <a:ea typeface="Times New Roman" panose="02020603050405020304" pitchFamily="18" charset="0"/>
              </a:rPr>
              <a:t>, 	35(1), pp. 72–84. doi:10.1123/jsep.35.1.72. </a:t>
            </a:r>
          </a:p>
          <a:p>
            <a:pPr marL="0" indent="0">
              <a:lnSpc>
                <a:spcPct val="220000"/>
              </a:lnSpc>
              <a:buNone/>
            </a:pPr>
            <a:r>
              <a:rPr lang="en-GB" sz="2900" dirty="0">
                <a:effectLst/>
                <a:ea typeface="Times New Roman" panose="02020603050405020304" pitchFamily="18" charset="0"/>
              </a:rPr>
              <a:t>Jang, H. (2008) ‘Supporting students’ motivation, engagement, and learning during an uninteresting activity.’, </a:t>
            </a:r>
            <a:r>
              <a:rPr lang="en-GB" sz="2900" i="1" dirty="0">
                <a:effectLst/>
                <a:ea typeface="Times New Roman" panose="02020603050405020304" pitchFamily="18" charset="0"/>
              </a:rPr>
              <a:t>Journal of 	Educational Psychology</a:t>
            </a:r>
            <a:r>
              <a:rPr lang="en-GB" sz="2900" dirty="0">
                <a:effectLst/>
                <a:ea typeface="Times New Roman" panose="02020603050405020304" pitchFamily="18" charset="0"/>
              </a:rPr>
              <a:t>, 100(4), pp. 798–811. doi:10.1037/a0012841. </a:t>
            </a:r>
          </a:p>
          <a:p>
            <a:pPr marL="0" indent="0">
              <a:lnSpc>
                <a:spcPct val="220000"/>
              </a:lnSpc>
              <a:buNone/>
            </a:pPr>
            <a:r>
              <a:rPr lang="en-GB" sz="2900" dirty="0">
                <a:effectLst/>
                <a:ea typeface="Times New Roman" panose="02020603050405020304" pitchFamily="18" charset="0"/>
              </a:rPr>
              <a:t>Jang, H. </a:t>
            </a:r>
            <a:r>
              <a:rPr lang="en-GB" sz="2900" i="1" dirty="0">
                <a:effectLst/>
                <a:ea typeface="Times New Roman" panose="02020603050405020304" pitchFamily="18" charset="0"/>
              </a:rPr>
              <a:t>et al.</a:t>
            </a:r>
            <a:r>
              <a:rPr lang="en-GB" sz="2900" dirty="0">
                <a:effectLst/>
                <a:ea typeface="Times New Roman" panose="02020603050405020304" pitchFamily="18" charset="0"/>
              </a:rPr>
              <a:t> (2009) ‘Can self-determination theory explain what underlies the productive, satisfying learning experiences of 	collectivistically oriented Korean students?’, </a:t>
            </a:r>
            <a:r>
              <a:rPr lang="en-GB" sz="2900" i="1" dirty="0">
                <a:effectLst/>
                <a:ea typeface="Times New Roman" panose="02020603050405020304" pitchFamily="18" charset="0"/>
              </a:rPr>
              <a:t>Journal of Educational Psychology</a:t>
            </a:r>
            <a:r>
              <a:rPr lang="en-GB" sz="2900" dirty="0">
                <a:effectLst/>
                <a:ea typeface="Times New Roman" panose="02020603050405020304" pitchFamily="18" charset="0"/>
              </a:rPr>
              <a:t>, 101(3), pp. 644–661. doi:10.1037/a0014241. </a:t>
            </a:r>
          </a:p>
          <a:p>
            <a:pPr marL="0" indent="0">
              <a:lnSpc>
                <a:spcPct val="220000"/>
              </a:lnSpc>
              <a:buNone/>
            </a:pPr>
            <a:r>
              <a:rPr lang="en-GB" sz="2900" dirty="0">
                <a:effectLst/>
                <a:ea typeface="Times New Roman" panose="02020603050405020304" pitchFamily="18" charset="0"/>
              </a:rPr>
              <a:t>Jang, H., Reeve, J. and Deci, E.L. (2010) ‘Engaging students in learning activities: It is not autonomy support or structure but 	autonomy support 	and structure.’, </a:t>
            </a:r>
            <a:r>
              <a:rPr lang="en-GB" sz="2900" i="1" dirty="0">
                <a:effectLst/>
                <a:ea typeface="Times New Roman" panose="02020603050405020304" pitchFamily="18" charset="0"/>
              </a:rPr>
              <a:t>Journal of Educational Psychology</a:t>
            </a:r>
            <a:r>
              <a:rPr lang="en-GB" sz="2900" dirty="0">
                <a:effectLst/>
                <a:ea typeface="Times New Roman" panose="02020603050405020304" pitchFamily="18" charset="0"/>
              </a:rPr>
              <a:t>, 102(3), pp. 588–600. doi:10.1037/a0019682. </a:t>
            </a:r>
          </a:p>
          <a:p>
            <a:pPr marL="0" indent="0">
              <a:lnSpc>
                <a:spcPct val="220000"/>
              </a:lnSpc>
              <a:buNone/>
            </a:pPr>
            <a:r>
              <a:rPr lang="en-GB" sz="2900" dirty="0">
                <a:effectLst/>
                <a:ea typeface="Times New Roman" panose="02020603050405020304" pitchFamily="18" charset="0"/>
              </a:rPr>
              <a:t>Jang, H., Reeve, J. and </a:t>
            </a:r>
            <a:r>
              <a:rPr lang="en-GB" sz="2900" dirty="0" err="1">
                <a:effectLst/>
                <a:ea typeface="Times New Roman" panose="02020603050405020304" pitchFamily="18" charset="0"/>
              </a:rPr>
              <a:t>Halusic</a:t>
            </a:r>
            <a:r>
              <a:rPr lang="en-GB" sz="2900" dirty="0">
                <a:effectLst/>
                <a:ea typeface="Times New Roman" panose="02020603050405020304" pitchFamily="18" charset="0"/>
              </a:rPr>
              <a:t>, M. (2016) ‘A new autonomy-supportive way of teaching that increases conceptual learning: Teaching in 	students’ preferred ways’, </a:t>
            </a:r>
            <a:r>
              <a:rPr lang="en-GB" sz="2900" i="1" dirty="0">
                <a:effectLst/>
                <a:ea typeface="Times New Roman" panose="02020603050405020304" pitchFamily="18" charset="0"/>
              </a:rPr>
              <a:t>The Journal of Experimental Education</a:t>
            </a:r>
            <a:r>
              <a:rPr lang="en-GB" sz="2900" dirty="0">
                <a:effectLst/>
                <a:ea typeface="Times New Roman" panose="02020603050405020304" pitchFamily="18" charset="0"/>
              </a:rPr>
              <a:t>, 84(4), pp. 686–701. doi:10.1080/00220973.2015.1083522. </a:t>
            </a:r>
          </a:p>
        </p:txBody>
      </p:sp>
    </p:spTree>
    <p:extLst>
      <p:ext uri="{BB962C8B-B14F-4D97-AF65-F5344CB8AC3E}">
        <p14:creationId xmlns:p14="http://schemas.microsoft.com/office/powerpoint/2010/main" val="263969264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D6BE73-90DC-CF4C-D51E-1A229D903D4B}"/>
              </a:ext>
            </a:extLst>
          </p:cNvPr>
          <p:cNvSpPr>
            <a:spLocks noGrp="1"/>
          </p:cNvSpPr>
          <p:nvPr>
            <p:ph idx="1"/>
          </p:nvPr>
        </p:nvSpPr>
        <p:spPr>
          <a:xfrm>
            <a:off x="166255" y="249382"/>
            <a:ext cx="11837323" cy="6608618"/>
          </a:xfrm>
        </p:spPr>
        <p:txBody>
          <a:bodyPr>
            <a:normAutofit fontScale="55000" lnSpcReduction="20000"/>
          </a:bodyPr>
          <a:lstStyle/>
          <a:p>
            <a:pPr marL="0" indent="0">
              <a:lnSpc>
                <a:spcPct val="170000"/>
              </a:lnSpc>
              <a:buNone/>
            </a:pPr>
            <a:r>
              <a:rPr lang="en-GB" sz="3200" dirty="0" err="1">
                <a:effectLst/>
                <a:ea typeface="Times New Roman" panose="02020603050405020304" pitchFamily="18" charset="0"/>
              </a:rPr>
              <a:t>Ladwig</a:t>
            </a:r>
            <a:r>
              <a:rPr lang="en-GB" sz="3200" dirty="0">
                <a:effectLst/>
                <a:ea typeface="Times New Roman" panose="02020603050405020304" pitchFamily="18" charset="0"/>
              </a:rPr>
              <a:t>, M.A., </a:t>
            </a:r>
            <a:r>
              <a:rPr lang="en-GB" sz="3200" dirty="0" err="1">
                <a:effectLst/>
                <a:ea typeface="Times New Roman" panose="02020603050405020304" pitchFamily="18" charset="0"/>
              </a:rPr>
              <a:t>Vazou</a:t>
            </a:r>
            <a:r>
              <a:rPr lang="en-GB" sz="3200" dirty="0">
                <a:effectLst/>
                <a:ea typeface="Times New Roman" panose="02020603050405020304" pitchFamily="18" charset="0"/>
              </a:rPr>
              <a:t>, S. and </a:t>
            </a:r>
            <a:r>
              <a:rPr lang="en-GB" sz="3200" dirty="0" err="1">
                <a:effectLst/>
                <a:ea typeface="Times New Roman" panose="02020603050405020304" pitchFamily="18" charset="0"/>
              </a:rPr>
              <a:t>Ekkekakis</a:t>
            </a:r>
            <a:r>
              <a:rPr lang="en-GB" sz="3200" dirty="0">
                <a:effectLst/>
                <a:ea typeface="Times New Roman" panose="02020603050405020304" pitchFamily="18" charset="0"/>
              </a:rPr>
              <a:t>, P. (2018) ‘“My best memory is when I was done with it”: PE memories are associated 	with adult sedentary </a:t>
            </a:r>
            <a:r>
              <a:rPr lang="en-GB" sz="3200" dirty="0" err="1">
                <a:effectLst/>
                <a:ea typeface="Times New Roman" panose="02020603050405020304" pitchFamily="18" charset="0"/>
              </a:rPr>
              <a:t>behavior</a:t>
            </a:r>
            <a:r>
              <a:rPr lang="en-GB" sz="3200" dirty="0">
                <a:effectLst/>
                <a:ea typeface="Times New Roman" panose="02020603050405020304" pitchFamily="18" charset="0"/>
              </a:rPr>
              <a:t>’, </a:t>
            </a:r>
            <a:r>
              <a:rPr lang="en-GB" sz="3200" i="1" dirty="0">
                <a:effectLst/>
                <a:ea typeface="Times New Roman" panose="02020603050405020304" pitchFamily="18" charset="0"/>
              </a:rPr>
              <a:t>Translational Journal of the American College of Sports Medicine</a:t>
            </a:r>
            <a:r>
              <a:rPr lang="en-GB" sz="3200" dirty="0">
                <a:effectLst/>
                <a:ea typeface="Times New Roman" panose="02020603050405020304" pitchFamily="18" charset="0"/>
              </a:rPr>
              <a:t>, 3(16), pp. 119–129. 	doi:10.1249/tjx.0000000000000067. </a:t>
            </a:r>
          </a:p>
          <a:p>
            <a:pPr marL="0" indent="0">
              <a:lnSpc>
                <a:spcPct val="170000"/>
              </a:lnSpc>
              <a:buNone/>
            </a:pPr>
            <a:r>
              <a:rPr lang="en-GB" sz="3200" dirty="0">
                <a:effectLst/>
                <a:ea typeface="Times New Roman" panose="02020603050405020304" pitchFamily="18" charset="0"/>
              </a:rPr>
              <a:t>Legault, L. (2017). Self-Determination Theory. In: Zeigler-Hill, V., Shackelford, T. (eds) </a:t>
            </a:r>
            <a:r>
              <a:rPr lang="en-GB" sz="3200" dirty="0" err="1">
                <a:effectLst/>
                <a:ea typeface="Times New Roman" panose="02020603050405020304" pitchFamily="18" charset="0"/>
              </a:rPr>
              <a:t>Encyclopedia</a:t>
            </a:r>
            <a:r>
              <a:rPr lang="en-GB" sz="3200" dirty="0">
                <a:effectLst/>
                <a:ea typeface="Times New Roman" panose="02020603050405020304" pitchFamily="18" charset="0"/>
              </a:rPr>
              <a:t> of Personality and Individual 	Differences. Springer, Cham.</a:t>
            </a:r>
          </a:p>
          <a:p>
            <a:pPr marL="0" indent="0">
              <a:lnSpc>
                <a:spcPct val="170000"/>
              </a:lnSpc>
              <a:buNone/>
            </a:pPr>
            <a:r>
              <a:rPr lang="en-GB" sz="3200" dirty="0">
                <a:effectLst/>
                <a:ea typeface="Times New Roman" panose="02020603050405020304" pitchFamily="18" charset="0"/>
              </a:rPr>
              <a:t>Lonsdale, C. </a:t>
            </a:r>
            <a:r>
              <a:rPr lang="en-GB" sz="3200" i="1" dirty="0">
                <a:effectLst/>
                <a:ea typeface="Times New Roman" panose="02020603050405020304" pitchFamily="18" charset="0"/>
              </a:rPr>
              <a:t>et al.</a:t>
            </a:r>
            <a:r>
              <a:rPr lang="en-GB" sz="3200" dirty="0">
                <a:effectLst/>
                <a:ea typeface="Times New Roman" panose="02020603050405020304" pitchFamily="18" charset="0"/>
              </a:rPr>
              <a:t> (2009) ‘Self-determined motivation and students’ physical activity during structured physical education lessons 	and Free choice periods’, </a:t>
            </a:r>
            <a:r>
              <a:rPr lang="en-GB" sz="3200" i="1" dirty="0">
                <a:effectLst/>
                <a:ea typeface="Times New Roman" panose="02020603050405020304" pitchFamily="18" charset="0"/>
              </a:rPr>
              <a:t>Preventive Medicine</a:t>
            </a:r>
            <a:r>
              <a:rPr lang="en-GB" sz="3200" dirty="0">
                <a:effectLst/>
                <a:ea typeface="Times New Roman" panose="02020603050405020304" pitchFamily="18" charset="0"/>
              </a:rPr>
              <a:t>, 48(1), pp. 69–73. doi:10.1016/j.ypmed.2008.09.013. </a:t>
            </a:r>
            <a:endParaRPr lang="en-GB" sz="500" dirty="0">
              <a:effectLst/>
              <a:ea typeface="Times New Roman" panose="02020603050405020304" pitchFamily="18" charset="0"/>
            </a:endParaRPr>
          </a:p>
          <a:p>
            <a:pPr marL="0" indent="0">
              <a:lnSpc>
                <a:spcPct val="170000"/>
              </a:lnSpc>
              <a:buNone/>
            </a:pPr>
            <a:r>
              <a:rPr lang="en-GB" sz="3200" dirty="0">
                <a:effectLst/>
                <a:ea typeface="Times New Roman" panose="02020603050405020304" pitchFamily="18" charset="0"/>
              </a:rPr>
              <a:t>Lonsdale, C. </a:t>
            </a:r>
            <a:r>
              <a:rPr lang="en-GB" sz="3200" i="1" dirty="0">
                <a:effectLst/>
                <a:ea typeface="Times New Roman" panose="02020603050405020304" pitchFamily="18" charset="0"/>
              </a:rPr>
              <a:t>et al.</a:t>
            </a:r>
            <a:r>
              <a:rPr lang="en-GB" sz="3200" dirty="0">
                <a:effectLst/>
                <a:ea typeface="Times New Roman" panose="02020603050405020304" pitchFamily="18" charset="0"/>
              </a:rPr>
              <a:t> (2013) ‘A cluster randomized controlled trial of strategies to increase adolescents’ physical activity and 	motivation in physical education: Results of the motivating active learning in physical education (MALP) trial’, </a:t>
            </a:r>
            <a:r>
              <a:rPr lang="en-GB" sz="3200" i="1" dirty="0">
                <a:effectLst/>
                <a:ea typeface="Times New Roman" panose="02020603050405020304" pitchFamily="18" charset="0"/>
              </a:rPr>
              <a:t>Preventive 	Medicine</a:t>
            </a:r>
            <a:r>
              <a:rPr lang="en-GB" sz="3200" dirty="0">
                <a:effectLst/>
                <a:ea typeface="Times New Roman" panose="02020603050405020304" pitchFamily="18" charset="0"/>
              </a:rPr>
              <a:t>, 57(5), pp. 696–702. doi:10.1016/j.ypmed.2013.09.003. </a:t>
            </a:r>
            <a:endParaRPr lang="en-GB" sz="2000" dirty="0">
              <a:effectLst/>
              <a:ea typeface="Times New Roman" panose="02020603050405020304" pitchFamily="18" charset="0"/>
            </a:endParaRPr>
          </a:p>
          <a:p>
            <a:pPr marL="0" indent="0">
              <a:lnSpc>
                <a:spcPct val="170000"/>
              </a:lnSpc>
              <a:buNone/>
            </a:pPr>
            <a:r>
              <a:rPr lang="en-GB" sz="3200" dirty="0"/>
              <a:t>Lonsdale, C. et al. (2013) ‘A systematic review and meta-analysis of interventions designed to increase moderate-to-vigorous 	physical activity in school physical education lessons’, Preventive Medicine, 56(2), pp. 152–161. 	doi:10.1016/j.ypmed.2012.12.004. </a:t>
            </a:r>
          </a:p>
          <a:p>
            <a:pPr marL="0" indent="0">
              <a:lnSpc>
                <a:spcPct val="170000"/>
              </a:lnSpc>
              <a:buNone/>
            </a:pPr>
            <a:endParaRPr lang="en-GB" sz="3200" dirty="0"/>
          </a:p>
          <a:p>
            <a:pPr>
              <a:lnSpc>
                <a:spcPct val="170000"/>
              </a:lnSpc>
            </a:pPr>
            <a:endParaRPr lang="en-US" dirty="0"/>
          </a:p>
        </p:txBody>
      </p:sp>
    </p:spTree>
    <p:extLst>
      <p:ext uri="{BB962C8B-B14F-4D97-AF65-F5344CB8AC3E}">
        <p14:creationId xmlns:p14="http://schemas.microsoft.com/office/powerpoint/2010/main" val="141120318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814D64-F413-BC00-B165-CB88F08AFE36}"/>
              </a:ext>
            </a:extLst>
          </p:cNvPr>
          <p:cNvSpPr>
            <a:spLocks noGrp="1"/>
          </p:cNvSpPr>
          <p:nvPr>
            <p:ph idx="1"/>
          </p:nvPr>
        </p:nvSpPr>
        <p:spPr>
          <a:xfrm>
            <a:off x="232756" y="628593"/>
            <a:ext cx="11654444" cy="4351338"/>
          </a:xfrm>
        </p:spPr>
        <p:txBody>
          <a:bodyPr>
            <a:noAutofit/>
          </a:bodyPr>
          <a:lstStyle/>
          <a:p>
            <a:pPr marL="0" indent="0">
              <a:lnSpc>
                <a:spcPct val="220000"/>
              </a:lnSpc>
              <a:buNone/>
            </a:pPr>
            <a:r>
              <a:rPr lang="en-GB" sz="1600" dirty="0"/>
              <a:t>Lonsdale, C. et al. (2017) ‘An internet-supported school physical activity intervention in low socioeconomic status communities: Results from the 	activity and motivation in Physical Education (amped) cluster randomised controlled trial’, British Journal of Sports Medicine, 53(6), 	pp. 341–347. doi:10.1136/bjsports-2017-097904. </a:t>
            </a:r>
          </a:p>
          <a:p>
            <a:pPr marL="0" indent="0">
              <a:lnSpc>
                <a:spcPct val="220000"/>
              </a:lnSpc>
              <a:buNone/>
            </a:pPr>
            <a:r>
              <a:rPr lang="en-GB" sz="1600" dirty="0" err="1"/>
              <a:t>Lubans</a:t>
            </a:r>
            <a:r>
              <a:rPr lang="en-GB" sz="1600" dirty="0"/>
              <a:t>, D.R. et al. (2017) ‘Framework for the design and delivery of organized physical activity sessions for children and adolescents: 	Rationale and description of the “SAAFE” teaching principles’, International Journal of </a:t>
            </a:r>
            <a:r>
              <a:rPr lang="en-GB" sz="1600" dirty="0" err="1"/>
              <a:t>Behavioral</a:t>
            </a:r>
            <a:r>
              <a:rPr lang="en-GB" sz="1600" dirty="0"/>
              <a:t> Nutrition and Physical Activity, 	14(1). doi:10.1186/s12966-017-0479-x. </a:t>
            </a:r>
          </a:p>
          <a:p>
            <a:pPr marL="0" indent="0">
              <a:lnSpc>
                <a:spcPct val="220000"/>
              </a:lnSpc>
              <a:buNone/>
            </a:pPr>
            <a:r>
              <a:rPr lang="en-GB" sz="1600" dirty="0" err="1"/>
              <a:t>Lundahl</a:t>
            </a:r>
            <a:r>
              <a:rPr lang="en-GB" sz="1600" dirty="0"/>
              <a:t>, B.W. et al. (2010) ‘A meta-analysis of motivational interviewing: Twenty-five years of empirical studies’, Research on Social Work 	Practice, 20(2), pp. 137–160. doi:10.1177/1049731509347850. </a:t>
            </a:r>
          </a:p>
          <a:p>
            <a:pPr marL="0" indent="0">
              <a:lnSpc>
                <a:spcPct val="220000"/>
              </a:lnSpc>
              <a:buNone/>
            </a:pPr>
            <a:r>
              <a:rPr lang="en-GB" sz="1600" dirty="0" err="1"/>
              <a:t>Maehr</a:t>
            </a:r>
            <a:r>
              <a:rPr lang="en-GB" sz="1600" dirty="0"/>
              <a:t>, M.L. and </a:t>
            </a:r>
            <a:r>
              <a:rPr lang="en-GB" sz="1600" dirty="0" err="1"/>
              <a:t>Zusho</a:t>
            </a:r>
            <a:r>
              <a:rPr lang="en-GB" sz="1600" dirty="0"/>
              <a:t>, A. (1999) ‘Achievement Goal Theory: The past, present, and future.’, in Wentzel, K.R and Miele, D.B (eds) Handbook 	of Motivation in School. New York, New York: Routledge, pp. 76–104.</a:t>
            </a:r>
          </a:p>
          <a:p>
            <a:pPr marL="0" indent="0">
              <a:buNone/>
            </a:pPr>
            <a:endParaRPr lang="en-US" sz="1200" dirty="0"/>
          </a:p>
        </p:txBody>
      </p:sp>
    </p:spTree>
    <p:extLst>
      <p:ext uri="{BB962C8B-B14F-4D97-AF65-F5344CB8AC3E}">
        <p14:creationId xmlns:p14="http://schemas.microsoft.com/office/powerpoint/2010/main" val="94191822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D5E034-6B2F-D672-C691-0D21911F48C9}"/>
              </a:ext>
            </a:extLst>
          </p:cNvPr>
          <p:cNvSpPr>
            <a:spLocks noGrp="1"/>
          </p:cNvSpPr>
          <p:nvPr>
            <p:ph idx="1"/>
          </p:nvPr>
        </p:nvSpPr>
        <p:spPr>
          <a:xfrm>
            <a:off x="169025" y="153785"/>
            <a:ext cx="11853950" cy="6550429"/>
          </a:xfrm>
        </p:spPr>
        <p:txBody>
          <a:bodyPr>
            <a:normAutofit fontScale="85000" lnSpcReduction="10000"/>
          </a:bodyPr>
          <a:lstStyle/>
          <a:p>
            <a:pPr marL="0" indent="0">
              <a:lnSpc>
                <a:spcPct val="210000"/>
              </a:lnSpc>
              <a:buNone/>
            </a:pPr>
            <a:r>
              <a:rPr lang="en-GB" sz="1800" dirty="0">
                <a:effectLst/>
                <a:ea typeface="Times New Roman" panose="02020603050405020304" pitchFamily="18" charset="0"/>
              </a:rPr>
              <a:t>McDavid, L., Cox, A.E. and McDonough, M.H. (2014) ‘Need </a:t>
            </a:r>
            <a:r>
              <a:rPr lang="en-GB" sz="1800" dirty="0" err="1">
                <a:effectLst/>
                <a:ea typeface="Times New Roman" panose="02020603050405020304" pitchFamily="18" charset="0"/>
              </a:rPr>
              <a:t>fulfillment</a:t>
            </a:r>
            <a:r>
              <a:rPr lang="en-GB" sz="1800" dirty="0">
                <a:effectLst/>
                <a:ea typeface="Times New Roman" panose="02020603050405020304" pitchFamily="18" charset="0"/>
              </a:rPr>
              <a:t> and motivation in physical education predict trajectories of change in leisure-time 	physical activity in early adolescence’, </a:t>
            </a:r>
            <a:r>
              <a:rPr lang="en-GB" sz="1800" i="1" dirty="0">
                <a:effectLst/>
                <a:ea typeface="Times New Roman" panose="02020603050405020304" pitchFamily="18" charset="0"/>
              </a:rPr>
              <a:t>Psychology of Sport and Exercise</a:t>
            </a:r>
            <a:r>
              <a:rPr lang="en-GB" sz="1800" dirty="0">
                <a:effectLst/>
                <a:ea typeface="Times New Roman" panose="02020603050405020304" pitchFamily="18" charset="0"/>
              </a:rPr>
              <a:t>, 15(5), pp. 471–480. doi:10.1016/j.psychsport.2014.04.006. </a:t>
            </a:r>
          </a:p>
          <a:p>
            <a:pPr marL="0" indent="0">
              <a:lnSpc>
                <a:spcPct val="210000"/>
              </a:lnSpc>
              <a:buNone/>
            </a:pPr>
            <a:r>
              <a:rPr lang="en-GB" sz="1800" dirty="0">
                <a:effectLst/>
                <a:ea typeface="Times New Roman" panose="02020603050405020304" pitchFamily="18" charset="0"/>
              </a:rPr>
              <a:t>Moreno Murcia, J., Coll, D. and Ruiz Pérez, L. (2009) ‘Self-determined motivation and physical education importance’, </a:t>
            </a:r>
            <a:r>
              <a:rPr lang="en-GB" sz="1800" i="1" dirty="0">
                <a:effectLst/>
                <a:ea typeface="Times New Roman" panose="02020603050405020304" pitchFamily="18" charset="0"/>
              </a:rPr>
              <a:t>Human Movement</a:t>
            </a:r>
            <a:r>
              <a:rPr lang="en-GB" sz="1800" dirty="0">
                <a:effectLst/>
                <a:ea typeface="Times New Roman" panose="02020603050405020304" pitchFamily="18" charset="0"/>
              </a:rPr>
              <a:t>, 10(1). 	doi:10.2478/v10038-008-0022-7. </a:t>
            </a:r>
          </a:p>
          <a:p>
            <a:pPr marL="0" indent="0">
              <a:lnSpc>
                <a:spcPct val="210000"/>
              </a:lnSpc>
              <a:buNone/>
            </a:pPr>
            <a:r>
              <a:rPr lang="en-GB" sz="1800" dirty="0">
                <a:effectLst/>
                <a:ea typeface="Times New Roman" panose="02020603050405020304" pitchFamily="18" charset="0"/>
              </a:rPr>
              <a:t>Morgan, P.J. and Hansen, V. (2008) ‘Physical Education in primary schools: Classroom teachers’ perceptions of benefits and outcomes’, </a:t>
            </a:r>
            <a:r>
              <a:rPr lang="en-GB" sz="1800" i="1" dirty="0">
                <a:effectLst/>
                <a:ea typeface="Times New Roman" panose="02020603050405020304" pitchFamily="18" charset="0"/>
              </a:rPr>
              <a:t>Health Education 	Journal</a:t>
            </a:r>
            <a:r>
              <a:rPr lang="en-GB" sz="1800" dirty="0">
                <a:effectLst/>
                <a:ea typeface="Times New Roman" panose="02020603050405020304" pitchFamily="18" charset="0"/>
              </a:rPr>
              <a:t>, 67(3), pp. 196–207. doi:10.1177/0017896908094637. </a:t>
            </a:r>
          </a:p>
          <a:p>
            <a:pPr marL="0" indent="0">
              <a:lnSpc>
                <a:spcPct val="210000"/>
              </a:lnSpc>
              <a:buNone/>
            </a:pPr>
            <a:r>
              <a:rPr lang="en-GB" sz="1800" dirty="0" err="1">
                <a:effectLst/>
                <a:ea typeface="Times New Roman" panose="02020603050405020304" pitchFamily="18" charset="0"/>
              </a:rPr>
              <a:t>Mouratidis</a:t>
            </a:r>
            <a:r>
              <a:rPr lang="en-GB" sz="1800" dirty="0">
                <a:effectLst/>
                <a:ea typeface="Times New Roman" panose="02020603050405020304" pitchFamily="18" charset="0"/>
              </a:rPr>
              <a:t>, A. </a:t>
            </a:r>
            <a:r>
              <a:rPr lang="en-GB" sz="1800" i="1" dirty="0">
                <a:effectLst/>
                <a:ea typeface="Times New Roman" panose="02020603050405020304" pitchFamily="18" charset="0"/>
              </a:rPr>
              <a:t>et al.</a:t>
            </a:r>
            <a:r>
              <a:rPr lang="en-GB" sz="1800" dirty="0">
                <a:effectLst/>
                <a:ea typeface="Times New Roman" panose="02020603050405020304" pitchFamily="18" charset="0"/>
              </a:rPr>
              <a:t> (2008) ‘The motivating role of positive feedback in sport and physical education: Evidence for a motivational model’, </a:t>
            </a:r>
            <a:r>
              <a:rPr lang="en-GB" sz="1800" i="1" dirty="0">
                <a:effectLst/>
                <a:ea typeface="Times New Roman" panose="02020603050405020304" pitchFamily="18" charset="0"/>
              </a:rPr>
              <a:t>Journal of Sport 	and Exercise Psychology</a:t>
            </a:r>
            <a:r>
              <a:rPr lang="en-GB" sz="1800" dirty="0">
                <a:effectLst/>
                <a:ea typeface="Times New Roman" panose="02020603050405020304" pitchFamily="18" charset="0"/>
              </a:rPr>
              <a:t>, 30(2), pp. 240–268. doi:10.1123/jsep.30.2.240. </a:t>
            </a:r>
          </a:p>
          <a:p>
            <a:pPr marL="0" indent="0">
              <a:lnSpc>
                <a:spcPct val="210000"/>
              </a:lnSpc>
              <a:buNone/>
            </a:pPr>
            <a:r>
              <a:rPr lang="en-GB" sz="1800" dirty="0" err="1">
                <a:effectLst/>
                <a:ea typeface="Times New Roman" panose="02020603050405020304" pitchFamily="18" charset="0"/>
              </a:rPr>
              <a:t>Mouratidis</a:t>
            </a:r>
            <a:r>
              <a:rPr lang="en-GB" sz="1800" dirty="0">
                <a:effectLst/>
                <a:ea typeface="Times New Roman" panose="02020603050405020304" pitchFamily="18" charset="0"/>
              </a:rPr>
              <a:t>, A. </a:t>
            </a:r>
            <a:r>
              <a:rPr lang="en-GB" sz="1800" i="1" dirty="0">
                <a:effectLst/>
                <a:ea typeface="Times New Roman" panose="02020603050405020304" pitchFamily="18" charset="0"/>
              </a:rPr>
              <a:t>et al.</a:t>
            </a:r>
            <a:r>
              <a:rPr lang="en-GB" sz="1800" dirty="0">
                <a:effectLst/>
                <a:ea typeface="Times New Roman" panose="02020603050405020304" pitchFamily="18" charset="0"/>
              </a:rPr>
              <a:t> (2013) ‘Perceived structure and achievement goals as predictors of students’ self-regulated learning and affect and the mediating 	role of Competence Need Satisfaction’, </a:t>
            </a:r>
            <a:r>
              <a:rPr lang="en-GB" sz="1800" i="1" dirty="0">
                <a:effectLst/>
                <a:ea typeface="Times New Roman" panose="02020603050405020304" pitchFamily="18" charset="0"/>
              </a:rPr>
              <a:t>Learning and Individual Differences</a:t>
            </a:r>
            <a:r>
              <a:rPr lang="en-GB" sz="1800" dirty="0">
                <a:effectLst/>
                <a:ea typeface="Times New Roman" panose="02020603050405020304" pitchFamily="18" charset="0"/>
              </a:rPr>
              <a:t>, 23, pp. 179–186. doi:10.1016/j.lindif.2012.09.001. </a:t>
            </a:r>
          </a:p>
          <a:p>
            <a:pPr marL="0" indent="0">
              <a:lnSpc>
                <a:spcPct val="210000"/>
              </a:lnSpc>
              <a:buNone/>
            </a:pPr>
            <a:r>
              <a:rPr lang="en-GB" sz="1800" dirty="0" err="1">
                <a:effectLst/>
                <a:ea typeface="Times New Roman" panose="02020603050405020304" pitchFamily="18" charset="0"/>
              </a:rPr>
              <a:t>Mouratidis</a:t>
            </a:r>
            <a:r>
              <a:rPr lang="en-GB" sz="1800" dirty="0">
                <a:effectLst/>
                <a:ea typeface="Times New Roman" panose="02020603050405020304" pitchFamily="18" charset="0"/>
              </a:rPr>
              <a:t>, A., </a:t>
            </a:r>
            <a:r>
              <a:rPr lang="en-GB" sz="1800" dirty="0" err="1">
                <a:effectLst/>
                <a:ea typeface="Times New Roman" panose="02020603050405020304" pitchFamily="18" charset="0"/>
              </a:rPr>
              <a:t>Barkoukis</a:t>
            </a:r>
            <a:r>
              <a:rPr lang="en-GB" sz="1800" dirty="0">
                <a:effectLst/>
                <a:ea typeface="Times New Roman" panose="02020603050405020304" pitchFamily="18" charset="0"/>
              </a:rPr>
              <a:t>, V. and </a:t>
            </a:r>
            <a:r>
              <a:rPr lang="en-GB" sz="1800" dirty="0" err="1">
                <a:effectLst/>
                <a:ea typeface="Times New Roman" panose="02020603050405020304" pitchFamily="18" charset="0"/>
              </a:rPr>
              <a:t>Tsorbatzoudis</a:t>
            </a:r>
            <a:r>
              <a:rPr lang="en-GB" sz="1800" dirty="0">
                <a:effectLst/>
                <a:ea typeface="Times New Roman" panose="02020603050405020304" pitchFamily="18" charset="0"/>
              </a:rPr>
              <a:t>, C. (2015) ‘The relation between Balanced Need Satisfaction and adolescents’ motivation in Physical 	Education’, </a:t>
            </a:r>
            <a:r>
              <a:rPr lang="en-GB" sz="1800" i="1" dirty="0">
                <a:effectLst/>
                <a:ea typeface="Times New Roman" panose="02020603050405020304" pitchFamily="18" charset="0"/>
              </a:rPr>
              <a:t>European Physical Education Review</a:t>
            </a:r>
            <a:r>
              <a:rPr lang="en-GB" sz="1800" dirty="0">
                <a:effectLst/>
                <a:ea typeface="Times New Roman" panose="02020603050405020304" pitchFamily="18" charset="0"/>
              </a:rPr>
              <a:t>, 21(4), pp. 421–431. doi:10.1177/1356336x15577222. </a:t>
            </a:r>
          </a:p>
          <a:p>
            <a:pPr marL="0" indent="0">
              <a:lnSpc>
                <a:spcPct val="210000"/>
              </a:lnSpc>
              <a:buNone/>
            </a:pPr>
            <a:endParaRPr lang="en-US" dirty="0"/>
          </a:p>
        </p:txBody>
      </p:sp>
    </p:spTree>
    <p:extLst>
      <p:ext uri="{BB962C8B-B14F-4D97-AF65-F5344CB8AC3E}">
        <p14:creationId xmlns:p14="http://schemas.microsoft.com/office/powerpoint/2010/main" val="286292970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5B2079-5164-3390-1822-F11E410FC508}"/>
              </a:ext>
            </a:extLst>
          </p:cNvPr>
          <p:cNvSpPr>
            <a:spLocks noGrp="1"/>
          </p:cNvSpPr>
          <p:nvPr>
            <p:ph idx="1"/>
          </p:nvPr>
        </p:nvSpPr>
        <p:spPr>
          <a:xfrm>
            <a:off x="149629" y="232756"/>
            <a:ext cx="11853949" cy="6367549"/>
          </a:xfrm>
        </p:spPr>
        <p:txBody>
          <a:bodyPr>
            <a:normAutofit fontScale="85000" lnSpcReduction="20000"/>
          </a:bodyPr>
          <a:lstStyle/>
          <a:p>
            <a:pPr marL="0" indent="0">
              <a:lnSpc>
                <a:spcPct val="200000"/>
              </a:lnSpc>
              <a:buNone/>
            </a:pPr>
            <a:r>
              <a:rPr lang="en-GB" sz="2000" dirty="0">
                <a:effectLst/>
                <a:ea typeface="Times New Roman" panose="02020603050405020304" pitchFamily="18" charset="0"/>
              </a:rPr>
              <a:t>Ng, J.Y. </a:t>
            </a:r>
            <a:r>
              <a:rPr lang="en-GB" sz="2000" i="1" dirty="0">
                <a:effectLst/>
                <a:ea typeface="Times New Roman" panose="02020603050405020304" pitchFamily="18" charset="0"/>
              </a:rPr>
              <a:t>et al.</a:t>
            </a:r>
            <a:r>
              <a:rPr lang="en-GB" sz="2000" dirty="0">
                <a:effectLst/>
                <a:ea typeface="Times New Roman" panose="02020603050405020304" pitchFamily="18" charset="0"/>
              </a:rPr>
              <a:t> (2012) ‘Self-determination theory applied to health contexts’, </a:t>
            </a:r>
            <a:r>
              <a:rPr lang="en-GB" sz="2000" i="1" dirty="0">
                <a:effectLst/>
                <a:ea typeface="Times New Roman" panose="02020603050405020304" pitchFamily="18" charset="0"/>
              </a:rPr>
              <a:t>Perspectives on Psychological Science</a:t>
            </a:r>
            <a:r>
              <a:rPr lang="en-GB" sz="2000" dirty="0">
                <a:effectLst/>
                <a:ea typeface="Times New Roman" panose="02020603050405020304" pitchFamily="18" charset="0"/>
              </a:rPr>
              <a:t>, 7(4), pp. 325–340. 	doi:10.1177/1745691612447309. </a:t>
            </a:r>
          </a:p>
          <a:p>
            <a:pPr marL="0" indent="0">
              <a:lnSpc>
                <a:spcPct val="200000"/>
              </a:lnSpc>
              <a:buNone/>
            </a:pPr>
            <a:r>
              <a:rPr lang="en-GB" sz="2000" dirty="0">
                <a:effectLst/>
                <a:ea typeface="Times New Roman" panose="02020603050405020304" pitchFamily="18" charset="0"/>
              </a:rPr>
              <a:t>Nicholls, J. G. (1984) ‘Achievement motivation: conceptions of ability, subjective experience, task choice, and performance’, 	</a:t>
            </a:r>
            <a:r>
              <a:rPr lang="en-GB" sz="2000" i="1" dirty="0">
                <a:effectLst/>
                <a:ea typeface="Times New Roman" panose="02020603050405020304" pitchFamily="18" charset="0"/>
              </a:rPr>
              <a:t>Psychological Review,</a:t>
            </a:r>
            <a:r>
              <a:rPr lang="en-GB" sz="2000" dirty="0">
                <a:effectLst/>
                <a:ea typeface="Times New Roman" panose="02020603050405020304" pitchFamily="18" charset="0"/>
              </a:rPr>
              <a:t> 91, pp. 328–346.</a:t>
            </a:r>
          </a:p>
          <a:p>
            <a:pPr marL="0" indent="0">
              <a:lnSpc>
                <a:spcPct val="200000"/>
              </a:lnSpc>
              <a:buNone/>
            </a:pPr>
            <a:r>
              <a:rPr lang="en-GB" sz="2000" dirty="0">
                <a:effectLst/>
                <a:ea typeface="Times New Roman" panose="02020603050405020304" pitchFamily="18" charset="0"/>
              </a:rPr>
              <a:t>Noels, K.A., Clément, R. and Pelletier, L.G. (1999) ‘Perceptions of teachers’ communicative style and students’ intrinsic and extrinsic 	motivation’, </a:t>
            </a:r>
            <a:r>
              <a:rPr lang="en-GB" sz="2000" i="1" dirty="0">
                <a:effectLst/>
                <a:ea typeface="Times New Roman" panose="02020603050405020304" pitchFamily="18" charset="0"/>
              </a:rPr>
              <a:t>The Modern Language Journal</a:t>
            </a:r>
            <a:r>
              <a:rPr lang="en-GB" sz="2000" dirty="0">
                <a:effectLst/>
                <a:ea typeface="Times New Roman" panose="02020603050405020304" pitchFamily="18" charset="0"/>
              </a:rPr>
              <a:t>, 83(1), pp. 23–34. doi:10.1111/0026-7902.00003. </a:t>
            </a:r>
          </a:p>
          <a:p>
            <a:pPr marL="0" indent="0">
              <a:lnSpc>
                <a:spcPct val="200000"/>
              </a:lnSpc>
              <a:buNone/>
            </a:pPr>
            <a:r>
              <a:rPr lang="en-GB" sz="2000" dirty="0">
                <a:effectLst/>
                <a:ea typeface="Times New Roman" panose="02020603050405020304" pitchFamily="18" charset="0"/>
              </a:rPr>
              <a:t>Ntoumanis, N. (2001) ‘A self</a:t>
            </a:r>
            <a:r>
              <a:rPr lang="en-GB" sz="2000" dirty="0">
                <a:effectLst/>
                <a:ea typeface="Times New Roman" panose="02020603050405020304" pitchFamily="18" charset="0"/>
                <a:cs typeface="Cambria Math" panose="02040503050406030204" pitchFamily="18" charset="0"/>
              </a:rPr>
              <a:t>‐</a:t>
            </a:r>
            <a:r>
              <a:rPr lang="en-GB" sz="2000" dirty="0">
                <a:effectLst/>
                <a:ea typeface="Times New Roman" panose="02020603050405020304" pitchFamily="18" charset="0"/>
              </a:rPr>
              <a:t>determination approach to the understanding of motivation in physical education’, </a:t>
            </a:r>
            <a:r>
              <a:rPr lang="en-GB" sz="2000" i="1" dirty="0">
                <a:effectLst/>
                <a:ea typeface="Times New Roman" panose="02020603050405020304" pitchFamily="18" charset="0"/>
              </a:rPr>
              <a:t>British Journal of 	Educational Psychology</a:t>
            </a:r>
            <a:r>
              <a:rPr lang="en-GB" sz="2000" dirty="0">
                <a:effectLst/>
                <a:ea typeface="Times New Roman" panose="02020603050405020304" pitchFamily="18" charset="0"/>
              </a:rPr>
              <a:t>, 71(2), pp. 225–242. doi:10.1348/000709901158497. </a:t>
            </a:r>
          </a:p>
          <a:p>
            <a:pPr marL="0" indent="0">
              <a:lnSpc>
                <a:spcPct val="200000"/>
              </a:lnSpc>
              <a:buNone/>
            </a:pPr>
            <a:r>
              <a:rPr lang="en-GB" sz="2000" dirty="0">
                <a:effectLst/>
                <a:ea typeface="Times New Roman" panose="02020603050405020304" pitchFamily="18" charset="0"/>
              </a:rPr>
              <a:t>O’Reilly, E., Tompkins, J. and Gallant, M. (2001) ‘“they ought to enjoy physical activity, you know?”: Struggling with fun in physical 	education’, </a:t>
            </a:r>
            <a:r>
              <a:rPr lang="en-GB" sz="2000" i="1" dirty="0">
                <a:effectLst/>
                <a:ea typeface="Times New Roman" panose="02020603050405020304" pitchFamily="18" charset="0"/>
              </a:rPr>
              <a:t>Sport, Education and Society</a:t>
            </a:r>
            <a:r>
              <a:rPr lang="en-GB" sz="2000" dirty="0">
                <a:effectLst/>
                <a:ea typeface="Times New Roman" panose="02020603050405020304" pitchFamily="18" charset="0"/>
              </a:rPr>
              <a:t>, 6(2), pp. 211–221. doi:10.1080/13573320120084281. </a:t>
            </a:r>
          </a:p>
          <a:p>
            <a:pPr marL="0" indent="0">
              <a:lnSpc>
                <a:spcPct val="200000"/>
              </a:lnSpc>
              <a:buNone/>
            </a:pPr>
            <a:r>
              <a:rPr lang="en-GB" sz="2000" dirty="0" err="1">
                <a:effectLst/>
                <a:ea typeface="Times New Roman" panose="02020603050405020304" pitchFamily="18" charset="0"/>
              </a:rPr>
              <a:t>Patall</a:t>
            </a:r>
            <a:r>
              <a:rPr lang="en-GB" sz="2000" dirty="0">
                <a:effectLst/>
                <a:ea typeface="Times New Roman" panose="02020603050405020304" pitchFamily="18" charset="0"/>
              </a:rPr>
              <a:t>, E.A. </a:t>
            </a:r>
            <a:r>
              <a:rPr lang="en-GB" sz="2000" i="1" dirty="0">
                <a:effectLst/>
                <a:ea typeface="Times New Roman" panose="02020603050405020304" pitchFamily="18" charset="0"/>
              </a:rPr>
              <a:t>et al.</a:t>
            </a:r>
            <a:r>
              <a:rPr lang="en-GB" sz="2000" dirty="0">
                <a:effectLst/>
                <a:ea typeface="Times New Roman" panose="02020603050405020304" pitchFamily="18" charset="0"/>
              </a:rPr>
              <a:t> (2013) ‘Student autonomy and course value: The unique and cumulative roles of various teacher practices’, </a:t>
            </a:r>
            <a:r>
              <a:rPr lang="en-GB" sz="2000" i="1" dirty="0">
                <a:effectLst/>
                <a:ea typeface="Times New Roman" panose="02020603050405020304" pitchFamily="18" charset="0"/>
              </a:rPr>
              <a:t>Motivation 	and Emotion</a:t>
            </a:r>
            <a:r>
              <a:rPr lang="en-GB" sz="2000" dirty="0">
                <a:effectLst/>
                <a:ea typeface="Times New Roman" panose="02020603050405020304" pitchFamily="18" charset="0"/>
              </a:rPr>
              <a:t>, 37(1), pp. 14–32. doi:10.1007/s11031-012-9305-6. </a:t>
            </a:r>
          </a:p>
          <a:p>
            <a:pPr marL="0" indent="0">
              <a:lnSpc>
                <a:spcPct val="200000"/>
              </a:lnSpc>
              <a:buNone/>
            </a:pPr>
            <a:endParaRPr lang="en-US" sz="3200" dirty="0"/>
          </a:p>
        </p:txBody>
      </p:sp>
    </p:spTree>
    <p:extLst>
      <p:ext uri="{BB962C8B-B14F-4D97-AF65-F5344CB8AC3E}">
        <p14:creationId xmlns:p14="http://schemas.microsoft.com/office/powerpoint/2010/main" val="29258766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9847C2-4181-9F12-D976-1C8E610E0375}"/>
              </a:ext>
            </a:extLst>
          </p:cNvPr>
          <p:cNvSpPr>
            <a:spLocks noGrp="1"/>
          </p:cNvSpPr>
          <p:nvPr>
            <p:ph idx="1"/>
          </p:nvPr>
        </p:nvSpPr>
        <p:spPr>
          <a:xfrm>
            <a:off x="349135" y="266006"/>
            <a:ext cx="11571316" cy="6591993"/>
          </a:xfrm>
        </p:spPr>
        <p:txBody>
          <a:bodyPr>
            <a:normAutofit/>
          </a:bodyPr>
          <a:lstStyle/>
          <a:p>
            <a:pPr marL="0" indent="0">
              <a:lnSpc>
                <a:spcPct val="150000"/>
              </a:lnSpc>
              <a:buNone/>
            </a:pPr>
            <a:r>
              <a:rPr lang="en-GB" sz="1800" dirty="0" err="1">
                <a:effectLst/>
                <a:ea typeface="Times New Roman" panose="02020603050405020304" pitchFamily="18" charset="0"/>
              </a:rPr>
              <a:t>Patall</a:t>
            </a:r>
            <a:r>
              <a:rPr lang="en-GB" sz="1800" dirty="0">
                <a:effectLst/>
                <a:ea typeface="Times New Roman" panose="02020603050405020304" pitchFamily="18" charset="0"/>
              </a:rPr>
              <a:t>, E.A. </a:t>
            </a:r>
            <a:r>
              <a:rPr lang="en-GB" sz="1800" i="1" dirty="0">
                <a:effectLst/>
                <a:ea typeface="Times New Roman" panose="02020603050405020304" pitchFamily="18" charset="0"/>
              </a:rPr>
              <a:t>et al.</a:t>
            </a:r>
            <a:r>
              <a:rPr lang="en-GB" sz="1800" dirty="0">
                <a:effectLst/>
                <a:ea typeface="Times New Roman" panose="02020603050405020304" pitchFamily="18" charset="0"/>
              </a:rPr>
              <a:t> (2017) ‘Daily Interest, engagement, and autonomy support in the High School Science Classroom’, 	</a:t>
            </a:r>
            <a:r>
              <a:rPr lang="en-GB" sz="1800" i="1" dirty="0">
                <a:effectLst/>
                <a:ea typeface="Times New Roman" panose="02020603050405020304" pitchFamily="18" charset="0"/>
              </a:rPr>
              <a:t>Contemporary Educational Psychology</a:t>
            </a:r>
            <a:r>
              <a:rPr lang="en-GB" sz="1800" dirty="0">
                <a:effectLst/>
                <a:ea typeface="Times New Roman" panose="02020603050405020304" pitchFamily="18" charset="0"/>
              </a:rPr>
              <a:t>, 46, pp. 180–194. doi:10.1016/j.cedpsych.2016.06.002. </a:t>
            </a:r>
          </a:p>
          <a:p>
            <a:pPr marL="0" indent="0">
              <a:lnSpc>
                <a:spcPct val="150000"/>
              </a:lnSpc>
              <a:buNone/>
            </a:pPr>
            <a:r>
              <a:rPr lang="en-GB" sz="1800" dirty="0" err="1">
                <a:effectLst/>
                <a:ea typeface="Times New Roman" panose="02020603050405020304" pitchFamily="18" charset="0"/>
              </a:rPr>
              <a:t>Patall</a:t>
            </a:r>
            <a:r>
              <a:rPr lang="en-GB" sz="1800" dirty="0">
                <a:effectLst/>
                <a:ea typeface="Times New Roman" panose="02020603050405020304" pitchFamily="18" charset="0"/>
              </a:rPr>
              <a:t>, E.A., Cooper, H. and Robinson, J.C. (2008) ‘The effects of choice on intrinsic motivation and related outcomes: A 	meta-analysis of research findings.’, </a:t>
            </a:r>
            <a:r>
              <a:rPr lang="en-GB" sz="1800" i="1" dirty="0">
                <a:effectLst/>
                <a:ea typeface="Times New Roman" panose="02020603050405020304" pitchFamily="18" charset="0"/>
              </a:rPr>
              <a:t>Psychological Bulletin</a:t>
            </a:r>
            <a:r>
              <a:rPr lang="en-GB" sz="1800" dirty="0">
                <a:effectLst/>
                <a:ea typeface="Times New Roman" panose="02020603050405020304" pitchFamily="18" charset="0"/>
              </a:rPr>
              <a:t>, 134(2), pp. 270–300. doi:10.1037/0033-	2909.134.2.270. </a:t>
            </a:r>
          </a:p>
          <a:p>
            <a:pPr marL="0" indent="0">
              <a:lnSpc>
                <a:spcPct val="150000"/>
              </a:lnSpc>
              <a:buNone/>
            </a:pPr>
            <a:r>
              <a:rPr lang="en-GB" sz="1800" dirty="0">
                <a:effectLst/>
                <a:ea typeface="Times New Roman" panose="02020603050405020304" pitchFamily="18" charset="0"/>
              </a:rPr>
              <a:t>Perlman, D. (2011) ‘The influence of an autonomy-supportive intervention on preservice teacher instruction: A self-	determined perspective.’ </a:t>
            </a:r>
            <a:r>
              <a:rPr lang="en-GB" sz="1800" i="1" dirty="0">
                <a:effectLst/>
                <a:ea typeface="Times New Roman" panose="02020603050405020304" pitchFamily="18" charset="0"/>
              </a:rPr>
              <a:t>The Australian Journal of Teacher Education,</a:t>
            </a:r>
            <a:r>
              <a:rPr lang="en-GB" sz="1800" dirty="0">
                <a:effectLst/>
                <a:ea typeface="Times New Roman" panose="02020603050405020304" pitchFamily="18" charset="0"/>
              </a:rPr>
              <a:t> 36, pp. 73–79.</a:t>
            </a:r>
          </a:p>
          <a:p>
            <a:pPr marL="0" indent="0">
              <a:lnSpc>
                <a:spcPct val="150000"/>
              </a:lnSpc>
              <a:buNone/>
            </a:pPr>
            <a:r>
              <a:rPr lang="en-GB" sz="1800" dirty="0">
                <a:effectLst/>
                <a:ea typeface="Times New Roman" panose="02020603050405020304" pitchFamily="18" charset="0"/>
              </a:rPr>
              <a:t>Reeve, J. (2009) ‘Why teachers adopt a controlling motivating style toward students and how they can become more 	autonomy supportive’, </a:t>
            </a:r>
            <a:r>
              <a:rPr lang="en-GB" sz="1800" i="1" dirty="0">
                <a:effectLst/>
                <a:ea typeface="Times New Roman" panose="02020603050405020304" pitchFamily="18" charset="0"/>
              </a:rPr>
              <a:t>Educational Psychologist</a:t>
            </a:r>
            <a:r>
              <a:rPr lang="en-GB" sz="1800" dirty="0">
                <a:effectLst/>
                <a:ea typeface="Times New Roman" panose="02020603050405020304" pitchFamily="18" charset="0"/>
              </a:rPr>
              <a:t>, 44(3), pp. 159–175. doi:10.1080/00461520903028990. </a:t>
            </a:r>
          </a:p>
          <a:p>
            <a:pPr marL="0" indent="0">
              <a:lnSpc>
                <a:spcPct val="150000"/>
              </a:lnSpc>
              <a:buNone/>
            </a:pPr>
            <a:r>
              <a:rPr lang="en-GB" sz="1800" dirty="0">
                <a:effectLst/>
                <a:ea typeface="Times New Roman" panose="02020603050405020304" pitchFamily="18" charset="0"/>
              </a:rPr>
              <a:t>Reeve, J. and </a:t>
            </a:r>
            <a:r>
              <a:rPr lang="en-GB" sz="1800" dirty="0" err="1">
                <a:effectLst/>
                <a:ea typeface="Times New Roman" panose="02020603050405020304" pitchFamily="18" charset="0"/>
              </a:rPr>
              <a:t>Cheon</a:t>
            </a:r>
            <a:r>
              <a:rPr lang="en-GB" sz="1800" dirty="0">
                <a:effectLst/>
                <a:ea typeface="Times New Roman" panose="02020603050405020304" pitchFamily="18" charset="0"/>
              </a:rPr>
              <a:t>, S.H. (2021) ‘Autonomy-supportive teaching: Its malleability, benefits, and potential to improve 	educational practice’, </a:t>
            </a:r>
            <a:r>
              <a:rPr lang="en-GB" sz="1800" i="1" dirty="0">
                <a:effectLst/>
                <a:ea typeface="Times New Roman" panose="02020603050405020304" pitchFamily="18" charset="0"/>
              </a:rPr>
              <a:t>Educational Psychologist</a:t>
            </a:r>
            <a:r>
              <a:rPr lang="en-GB" sz="1800" dirty="0">
                <a:effectLst/>
                <a:ea typeface="Times New Roman" panose="02020603050405020304" pitchFamily="18" charset="0"/>
              </a:rPr>
              <a:t>, 56(1), pp. 54–77. doi:10.1080/00461520.2020.1862657. </a:t>
            </a:r>
          </a:p>
          <a:p>
            <a:pPr marL="0" indent="0">
              <a:lnSpc>
                <a:spcPct val="150000"/>
              </a:lnSpc>
              <a:buNone/>
            </a:pPr>
            <a:r>
              <a:rPr lang="en-GB" sz="1800" dirty="0">
                <a:effectLst/>
                <a:ea typeface="Times New Roman" panose="02020603050405020304" pitchFamily="18" charset="0"/>
              </a:rPr>
              <a:t>Reeve, J., Jang, H., </a:t>
            </a:r>
            <a:r>
              <a:rPr lang="en-GB" sz="1800" dirty="0" err="1">
                <a:effectLst/>
                <a:ea typeface="Times New Roman" panose="02020603050405020304" pitchFamily="18" charset="0"/>
              </a:rPr>
              <a:t>Hardre</a:t>
            </a:r>
            <a:r>
              <a:rPr lang="en-GB" sz="1800" dirty="0">
                <a:effectLst/>
                <a:ea typeface="Times New Roman" panose="02020603050405020304" pitchFamily="18" charset="0"/>
              </a:rPr>
              <a:t>, P. et al. (2002) ‘Providing a Rationale in an Autonomy-Supportive Way as a Strategy to 	Motivate Others During an Uninteresting Activity’ </a:t>
            </a:r>
            <a:r>
              <a:rPr lang="en-GB" sz="1800" i="1" dirty="0">
                <a:effectLst/>
                <a:ea typeface="Times New Roman" panose="02020603050405020304" pitchFamily="18" charset="0"/>
              </a:rPr>
              <a:t>Motivation and Emotion</a:t>
            </a:r>
            <a:r>
              <a:rPr lang="en-GB" sz="1800" dirty="0">
                <a:effectLst/>
                <a:ea typeface="Times New Roman" panose="02020603050405020304" pitchFamily="18" charset="0"/>
              </a:rPr>
              <a:t> (26) pp. 183–207 </a:t>
            </a:r>
          </a:p>
          <a:p>
            <a:pPr marL="0" indent="0">
              <a:lnSpc>
                <a:spcPct val="150000"/>
              </a:lnSpc>
              <a:buNone/>
            </a:pPr>
            <a:endParaRPr lang="en-US" dirty="0"/>
          </a:p>
        </p:txBody>
      </p:sp>
    </p:spTree>
    <p:extLst>
      <p:ext uri="{BB962C8B-B14F-4D97-AF65-F5344CB8AC3E}">
        <p14:creationId xmlns:p14="http://schemas.microsoft.com/office/powerpoint/2010/main" val="375588299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C35D0B-C5A2-7225-BABF-CFBBAF4369F0}"/>
              </a:ext>
            </a:extLst>
          </p:cNvPr>
          <p:cNvSpPr>
            <a:spLocks noGrp="1"/>
          </p:cNvSpPr>
          <p:nvPr>
            <p:ph idx="1"/>
          </p:nvPr>
        </p:nvSpPr>
        <p:spPr>
          <a:xfrm>
            <a:off x="149629" y="349135"/>
            <a:ext cx="12042371" cy="6267796"/>
          </a:xfrm>
        </p:spPr>
        <p:txBody>
          <a:bodyPr>
            <a:normAutofit fontScale="92500"/>
          </a:bodyPr>
          <a:lstStyle/>
          <a:p>
            <a:pPr marL="0" indent="0">
              <a:lnSpc>
                <a:spcPct val="150000"/>
              </a:lnSpc>
              <a:buNone/>
            </a:pPr>
            <a:r>
              <a:rPr lang="en-GB" sz="1800" dirty="0">
                <a:effectLst/>
                <a:ea typeface="Times New Roman" panose="02020603050405020304" pitchFamily="18" charset="0"/>
              </a:rPr>
              <a:t>Reilly J et al. 2021 Active Healthy Kids Scotland Report Card. 2021. Available at: https://www. 	</a:t>
            </a:r>
            <a:r>
              <a:rPr lang="en-GB" sz="1800" dirty="0" err="1">
                <a:effectLst/>
                <a:ea typeface="Times New Roman" panose="02020603050405020304" pitchFamily="18" charset="0"/>
              </a:rPr>
              <a:t>activehealthykidsscotland.co.uk</a:t>
            </a:r>
            <a:r>
              <a:rPr lang="en-GB" sz="1800" dirty="0">
                <a:effectLst/>
                <a:ea typeface="Times New Roman" panose="02020603050405020304" pitchFamily="18" charset="0"/>
              </a:rPr>
              <a:t>/files/2021/11/ LONG-FORM-ACTIVE-HEALTHY-KIDSSCOTLAND-REPORT-CARD-	20211.pdf (Accessed: April, 12 2024)</a:t>
            </a:r>
          </a:p>
          <a:p>
            <a:pPr marL="0" indent="0">
              <a:lnSpc>
                <a:spcPct val="150000"/>
              </a:lnSpc>
              <a:buNone/>
            </a:pPr>
            <a:r>
              <a:rPr lang="en-GB" sz="1800" dirty="0">
                <a:effectLst/>
                <a:ea typeface="Times New Roman" panose="02020603050405020304" pitchFamily="18" charset="0"/>
              </a:rPr>
              <a:t>Rhodes, R.E. and Kates, A. (2015) ‘Can the affective response to exercise predict future motives and physical activity </a:t>
            </a:r>
            <a:r>
              <a:rPr lang="en-GB" sz="1800" dirty="0" err="1">
                <a:effectLst/>
                <a:ea typeface="Times New Roman" panose="02020603050405020304" pitchFamily="18" charset="0"/>
              </a:rPr>
              <a:t>behavior</a:t>
            </a:r>
            <a:r>
              <a:rPr lang="en-GB" sz="1800" dirty="0">
                <a:effectLst/>
                <a:ea typeface="Times New Roman" panose="02020603050405020304" pitchFamily="18" charset="0"/>
              </a:rPr>
              <a:t>? A 	systematic review of published evidence’, </a:t>
            </a:r>
            <a:r>
              <a:rPr lang="en-GB" sz="1800" i="1" dirty="0">
                <a:effectLst/>
                <a:ea typeface="Times New Roman" panose="02020603050405020304" pitchFamily="18" charset="0"/>
              </a:rPr>
              <a:t>Annals of </a:t>
            </a:r>
            <a:r>
              <a:rPr lang="en-GB" sz="1800" i="1" dirty="0" err="1">
                <a:effectLst/>
                <a:ea typeface="Times New Roman" panose="02020603050405020304" pitchFamily="18" charset="0"/>
              </a:rPr>
              <a:t>Behavioral</a:t>
            </a:r>
            <a:r>
              <a:rPr lang="en-GB" sz="1800" i="1" dirty="0">
                <a:effectLst/>
                <a:ea typeface="Times New Roman" panose="02020603050405020304" pitchFamily="18" charset="0"/>
              </a:rPr>
              <a:t> Medicine</a:t>
            </a:r>
            <a:r>
              <a:rPr lang="en-GB" sz="1800" dirty="0">
                <a:effectLst/>
                <a:ea typeface="Times New Roman" panose="02020603050405020304" pitchFamily="18" charset="0"/>
              </a:rPr>
              <a:t>, 49(5), pp. 715–731. doi:10.1007/s12160-	015-	9704-5. </a:t>
            </a:r>
          </a:p>
          <a:p>
            <a:pPr marL="0" indent="0">
              <a:lnSpc>
                <a:spcPct val="150000"/>
              </a:lnSpc>
              <a:buNone/>
            </a:pPr>
            <a:r>
              <a:rPr lang="en-GB" sz="1800" dirty="0">
                <a:effectLst/>
                <a:ea typeface="Times New Roman" panose="02020603050405020304" pitchFamily="18" charset="0"/>
              </a:rPr>
              <a:t>Ryan, R.M. and Deci, E.L. (2000) ‘Intrinsic and extrinsic motivations: Classic definitions and New Directions’, </a:t>
            </a:r>
            <a:r>
              <a:rPr lang="en-GB" sz="1800" i="1" dirty="0">
                <a:effectLst/>
                <a:ea typeface="Times New Roman" panose="02020603050405020304" pitchFamily="18" charset="0"/>
              </a:rPr>
              <a:t>Contemporary 	Educational Psychology</a:t>
            </a:r>
            <a:r>
              <a:rPr lang="en-GB" sz="1800" dirty="0">
                <a:effectLst/>
                <a:ea typeface="Times New Roman" panose="02020603050405020304" pitchFamily="18" charset="0"/>
              </a:rPr>
              <a:t>, 25(1), pp. 54–67. doi:10.1006/ceps.1999.1020. </a:t>
            </a:r>
          </a:p>
          <a:p>
            <a:pPr marL="0" indent="0">
              <a:lnSpc>
                <a:spcPct val="150000"/>
              </a:lnSpc>
              <a:buNone/>
            </a:pPr>
            <a:r>
              <a:rPr lang="en-GB" sz="1800" dirty="0">
                <a:effectLst/>
                <a:ea typeface="Times New Roman" panose="02020603050405020304" pitchFamily="18" charset="0"/>
              </a:rPr>
              <a:t>Ryan, R.M. and Deci, E.L. (2017) </a:t>
            </a:r>
            <a:r>
              <a:rPr lang="en-GB" sz="1800" i="1" dirty="0">
                <a:effectLst/>
                <a:ea typeface="Times New Roman" panose="02020603050405020304" pitchFamily="18" charset="0"/>
              </a:rPr>
              <a:t>Self-determination theory: Basic psychological needs in motivation, development, and Wellness</a:t>
            </a:r>
            <a:r>
              <a:rPr lang="en-GB" sz="1800" dirty="0">
                <a:effectLst/>
                <a:ea typeface="Times New Roman" panose="02020603050405020304" pitchFamily="18" charset="0"/>
              </a:rPr>
              <a:t>. New 	York: Guilford Press. </a:t>
            </a:r>
          </a:p>
          <a:p>
            <a:pPr marL="0" indent="0">
              <a:lnSpc>
                <a:spcPct val="150000"/>
              </a:lnSpc>
              <a:buNone/>
            </a:pPr>
            <a:r>
              <a:rPr lang="en-GB" sz="1800" dirty="0">
                <a:effectLst/>
                <a:ea typeface="Times New Roman" panose="02020603050405020304" pitchFamily="18" charset="0"/>
              </a:rPr>
              <a:t>Sanchez-Oliva, D. </a:t>
            </a:r>
            <a:r>
              <a:rPr lang="en-GB" sz="1800" i="1" dirty="0">
                <a:effectLst/>
                <a:ea typeface="Times New Roman" panose="02020603050405020304" pitchFamily="18" charset="0"/>
              </a:rPr>
              <a:t>et al.</a:t>
            </a:r>
            <a:r>
              <a:rPr lang="en-GB" sz="1800" dirty="0">
                <a:effectLst/>
                <a:ea typeface="Times New Roman" panose="02020603050405020304" pitchFamily="18" charset="0"/>
              </a:rPr>
              <a:t> (2014) ‘Physical Education Lessons and physical activity intentions within Spanish secondary schools: A self-	determination perspective’, </a:t>
            </a:r>
            <a:r>
              <a:rPr lang="en-GB" sz="1800" i="1" dirty="0">
                <a:effectLst/>
                <a:ea typeface="Times New Roman" panose="02020603050405020304" pitchFamily="18" charset="0"/>
              </a:rPr>
              <a:t>Journal of Teaching in Physical Education</a:t>
            </a:r>
            <a:r>
              <a:rPr lang="en-GB" sz="1800" dirty="0">
                <a:effectLst/>
                <a:ea typeface="Times New Roman" panose="02020603050405020304" pitchFamily="18" charset="0"/>
              </a:rPr>
              <a:t>, 33(2), pp. 232–249. doi:10.1123/jtpe.2013-	0043. </a:t>
            </a:r>
          </a:p>
          <a:p>
            <a:pPr marL="0" indent="0">
              <a:lnSpc>
                <a:spcPct val="150000"/>
              </a:lnSpc>
              <a:buNone/>
            </a:pPr>
            <a:r>
              <a:rPr lang="en-GB" sz="1800" dirty="0">
                <a:effectLst/>
                <a:ea typeface="Times New Roman" panose="02020603050405020304" pitchFamily="18" charset="0"/>
              </a:rPr>
              <a:t>Savard, A. </a:t>
            </a:r>
            <a:r>
              <a:rPr lang="en-GB" sz="1800" i="1" dirty="0">
                <a:effectLst/>
                <a:ea typeface="Times New Roman" panose="02020603050405020304" pitchFamily="18" charset="0"/>
              </a:rPr>
              <a:t>et al.</a:t>
            </a:r>
            <a:r>
              <a:rPr lang="en-GB" sz="1800" dirty="0">
                <a:effectLst/>
                <a:ea typeface="Times New Roman" panose="02020603050405020304" pitchFamily="18" charset="0"/>
              </a:rPr>
              <a:t> (2013) ‘The benefits of autonomy support for adolescents with severe emotional and </a:t>
            </a:r>
            <a:r>
              <a:rPr lang="en-GB" sz="1800" dirty="0" err="1">
                <a:effectLst/>
                <a:ea typeface="Times New Roman" panose="02020603050405020304" pitchFamily="18" charset="0"/>
              </a:rPr>
              <a:t>behavioral</a:t>
            </a:r>
            <a:r>
              <a:rPr lang="en-GB" sz="1800" dirty="0">
                <a:effectLst/>
                <a:ea typeface="Times New Roman" panose="02020603050405020304" pitchFamily="18" charset="0"/>
              </a:rPr>
              <a:t> problems’, 	</a:t>
            </a:r>
            <a:r>
              <a:rPr lang="en-GB" sz="1800" i="1" dirty="0">
                <a:effectLst/>
                <a:ea typeface="Times New Roman" panose="02020603050405020304" pitchFamily="18" charset="0"/>
              </a:rPr>
              <a:t>Motivation and Emotion</a:t>
            </a:r>
            <a:r>
              <a:rPr lang="en-GB" sz="1800" dirty="0">
                <a:effectLst/>
                <a:ea typeface="Times New Roman" panose="02020603050405020304" pitchFamily="18" charset="0"/>
              </a:rPr>
              <a:t>, 37(4), pp. 688–700. doi:10.1007/s11031-013-9351-8. </a:t>
            </a:r>
          </a:p>
          <a:p>
            <a:pPr marL="0" indent="0">
              <a:lnSpc>
                <a:spcPct val="150000"/>
              </a:lnSpc>
              <a:buNone/>
            </a:pPr>
            <a:endParaRPr lang="en-US" dirty="0"/>
          </a:p>
        </p:txBody>
      </p:sp>
    </p:spTree>
    <p:extLst>
      <p:ext uri="{BB962C8B-B14F-4D97-AF65-F5344CB8AC3E}">
        <p14:creationId xmlns:p14="http://schemas.microsoft.com/office/powerpoint/2010/main" val="156374839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D7A4F7-13FC-7176-8AA9-B3964D861694}"/>
              </a:ext>
            </a:extLst>
          </p:cNvPr>
          <p:cNvSpPr>
            <a:spLocks noGrp="1"/>
          </p:cNvSpPr>
          <p:nvPr>
            <p:ph idx="1"/>
          </p:nvPr>
        </p:nvSpPr>
        <p:spPr>
          <a:xfrm>
            <a:off x="216131" y="249382"/>
            <a:ext cx="11754196" cy="6400800"/>
          </a:xfrm>
        </p:spPr>
        <p:txBody>
          <a:bodyPr>
            <a:normAutofit fontScale="92500" lnSpcReduction="20000"/>
          </a:bodyPr>
          <a:lstStyle/>
          <a:p>
            <a:pPr marL="0" indent="0">
              <a:lnSpc>
                <a:spcPct val="150000"/>
              </a:lnSpc>
              <a:buNone/>
            </a:pPr>
            <a:r>
              <a:rPr lang="en-GB" sz="2000" dirty="0">
                <a:effectLst/>
                <a:ea typeface="Times New Roman" panose="02020603050405020304" pitchFamily="18" charset="0"/>
              </a:rPr>
              <a:t>Schwartz, B. (2000) ‘Self-determination: The tyranny of freedom.’, </a:t>
            </a:r>
            <a:r>
              <a:rPr lang="en-GB" sz="2000" i="1" dirty="0">
                <a:effectLst/>
                <a:ea typeface="Times New Roman" panose="02020603050405020304" pitchFamily="18" charset="0"/>
              </a:rPr>
              <a:t>American Psychologist</a:t>
            </a:r>
            <a:r>
              <a:rPr lang="en-GB" sz="2000" dirty="0">
                <a:effectLst/>
                <a:ea typeface="Times New Roman" panose="02020603050405020304" pitchFamily="18" charset="0"/>
              </a:rPr>
              <a:t>, 55(1), pp. 79–88. 	doi:10.1037//0003-066x.55.1.79. </a:t>
            </a:r>
          </a:p>
          <a:p>
            <a:pPr marL="0" indent="0">
              <a:lnSpc>
                <a:spcPct val="150000"/>
              </a:lnSpc>
              <a:buNone/>
            </a:pPr>
            <a:r>
              <a:rPr lang="en-GB" sz="2000" dirty="0">
                <a:effectLst/>
                <a:ea typeface="Times New Roman" panose="02020603050405020304" pitchFamily="18" charset="0"/>
              </a:rPr>
              <a:t>Shen, B. (2012) ‘Outside</a:t>
            </a:r>
            <a:r>
              <a:rPr lang="en-GB" sz="2000" dirty="0">
                <a:effectLst/>
                <a:ea typeface="Times New Roman" panose="02020603050405020304" pitchFamily="18" charset="0"/>
                <a:cs typeface="Cambria Math" panose="02040503050406030204" pitchFamily="18" charset="0"/>
              </a:rPr>
              <a:t>‐</a:t>
            </a:r>
            <a:r>
              <a:rPr lang="en-GB" sz="2000" dirty="0">
                <a:effectLst/>
                <a:ea typeface="Times New Roman" panose="02020603050405020304" pitchFamily="18" charset="0"/>
              </a:rPr>
              <a:t>school physical activity participation and motivation in Physical Education’, </a:t>
            </a:r>
            <a:r>
              <a:rPr lang="en-GB" sz="2000" i="1" dirty="0">
                <a:effectLst/>
                <a:ea typeface="Times New Roman" panose="02020603050405020304" pitchFamily="18" charset="0"/>
              </a:rPr>
              <a:t>British Journal 	of 	Educational Psychology</a:t>
            </a:r>
            <a:r>
              <a:rPr lang="en-GB" sz="2000" dirty="0">
                <a:effectLst/>
                <a:ea typeface="Times New Roman" panose="02020603050405020304" pitchFamily="18" charset="0"/>
              </a:rPr>
              <a:t>, 84(1), pp. 40–57. doi:10.1111/bjep.12004. </a:t>
            </a:r>
          </a:p>
          <a:p>
            <a:pPr marL="0" indent="0">
              <a:lnSpc>
                <a:spcPct val="150000"/>
              </a:lnSpc>
              <a:buNone/>
            </a:pPr>
            <a:r>
              <a:rPr lang="en-GB" sz="2000" dirty="0">
                <a:effectLst/>
                <a:ea typeface="Times New Roman" panose="02020603050405020304" pitchFamily="18" charset="0"/>
              </a:rPr>
              <a:t>Silva M.N., Marques M.M., Teixeira P.J. (2014). Testing theory in practice: The example of self-determination 	theory-based interventions. </a:t>
            </a:r>
            <a:r>
              <a:rPr lang="en-GB" sz="2000" i="1" dirty="0">
                <a:effectLst/>
                <a:ea typeface="Times New Roman" panose="02020603050405020304" pitchFamily="18" charset="0"/>
              </a:rPr>
              <a:t>The European Health Psychologist,</a:t>
            </a:r>
            <a:r>
              <a:rPr lang="en-GB" sz="2000" dirty="0">
                <a:effectLst/>
                <a:ea typeface="Times New Roman" panose="02020603050405020304" pitchFamily="18" charset="0"/>
              </a:rPr>
              <a:t> 16(5) pp. 171-180.</a:t>
            </a:r>
          </a:p>
          <a:p>
            <a:pPr marL="0" indent="0">
              <a:lnSpc>
                <a:spcPct val="150000"/>
              </a:lnSpc>
              <a:buNone/>
            </a:pPr>
            <a:r>
              <a:rPr lang="en-GB" sz="2000" dirty="0">
                <a:effectLst/>
                <a:ea typeface="Times New Roman" panose="02020603050405020304" pitchFamily="18" charset="0"/>
              </a:rPr>
              <a:t>Smith, N. </a:t>
            </a:r>
            <a:r>
              <a:rPr lang="en-GB" sz="2000" i="1" dirty="0">
                <a:effectLst/>
                <a:ea typeface="Times New Roman" panose="02020603050405020304" pitchFamily="18" charset="0"/>
              </a:rPr>
              <a:t>et al.</a:t>
            </a:r>
            <a:r>
              <a:rPr lang="en-GB" sz="2000" dirty="0">
                <a:effectLst/>
                <a:ea typeface="Times New Roman" panose="02020603050405020304" pitchFamily="18" charset="0"/>
              </a:rPr>
              <a:t> (2016) ‘A review of observational instruments to assess the motivational environment in sport and 	physical 	education settings’, </a:t>
            </a:r>
            <a:r>
              <a:rPr lang="en-GB" sz="2000" i="1" dirty="0">
                <a:effectLst/>
                <a:ea typeface="Times New Roman" panose="02020603050405020304" pitchFamily="18" charset="0"/>
              </a:rPr>
              <a:t>International Review of Sport and Exercise Psychology</a:t>
            </a:r>
            <a:r>
              <a:rPr lang="en-GB" sz="2000" dirty="0">
                <a:effectLst/>
                <a:ea typeface="Times New Roman" panose="02020603050405020304" pitchFamily="18" charset="0"/>
              </a:rPr>
              <a:t>, 9(1), pp. 134–159. 	doi:10.1080/1750984x.2015.1132334. </a:t>
            </a:r>
          </a:p>
          <a:p>
            <a:pPr marL="0" indent="0">
              <a:lnSpc>
                <a:spcPct val="150000"/>
              </a:lnSpc>
              <a:buNone/>
            </a:pPr>
            <a:r>
              <a:rPr lang="en-GB" sz="2000" dirty="0">
                <a:effectLst/>
                <a:ea typeface="Times New Roman" panose="02020603050405020304" pitchFamily="18" charset="0"/>
              </a:rPr>
              <a:t>Sparks, C. </a:t>
            </a:r>
            <a:r>
              <a:rPr lang="en-GB" sz="2000" i="1" dirty="0">
                <a:effectLst/>
                <a:ea typeface="Times New Roman" panose="02020603050405020304" pitchFamily="18" charset="0"/>
              </a:rPr>
              <a:t>et al.</a:t>
            </a:r>
            <a:r>
              <a:rPr lang="en-GB" sz="2000" dirty="0">
                <a:effectLst/>
                <a:ea typeface="Times New Roman" panose="02020603050405020304" pitchFamily="18" charset="0"/>
              </a:rPr>
              <a:t> (2017) ‘An intervention to improve teachers’ interpersonally involving instructional practices in high 	school physical education: Implications for student relatedness support and in-class experiences’, </a:t>
            </a:r>
            <a:r>
              <a:rPr lang="en-GB" sz="2000" i="1" dirty="0">
                <a:effectLst/>
                <a:ea typeface="Times New Roman" panose="02020603050405020304" pitchFamily="18" charset="0"/>
              </a:rPr>
              <a:t>Journal 	of Sport and Exercise Psychology</a:t>
            </a:r>
            <a:r>
              <a:rPr lang="en-GB" sz="2000" dirty="0">
                <a:effectLst/>
                <a:ea typeface="Times New Roman" panose="02020603050405020304" pitchFamily="18" charset="0"/>
              </a:rPr>
              <a:t>, 39(2), pp. 120–133. doi:10.1123/jsep.2016-0198. </a:t>
            </a:r>
          </a:p>
          <a:p>
            <a:pPr marL="0" indent="0">
              <a:lnSpc>
                <a:spcPct val="150000"/>
              </a:lnSpc>
              <a:buNone/>
            </a:pPr>
            <a:r>
              <a:rPr lang="en-GB" sz="2000" dirty="0">
                <a:effectLst/>
                <a:ea typeface="Times New Roman" panose="02020603050405020304" pitchFamily="18" charset="0"/>
              </a:rPr>
              <a:t>Sparks, C. </a:t>
            </a:r>
            <a:r>
              <a:rPr lang="en-GB" sz="2000" i="1" dirty="0">
                <a:effectLst/>
                <a:ea typeface="Times New Roman" panose="02020603050405020304" pitchFamily="18" charset="0"/>
              </a:rPr>
              <a:t>et al.</a:t>
            </a:r>
            <a:r>
              <a:rPr lang="en-GB" sz="2000" dirty="0">
                <a:effectLst/>
                <a:ea typeface="Times New Roman" panose="02020603050405020304" pitchFamily="18" charset="0"/>
              </a:rPr>
              <a:t> (2017) ‘An intervention to improve teachers’ interpersonally involving instructional practices in high 	school physical education: Implications for student relatedness support and in-class experiences’, </a:t>
            </a:r>
            <a:r>
              <a:rPr lang="en-GB" sz="2000" i="1" dirty="0">
                <a:effectLst/>
                <a:ea typeface="Times New Roman" panose="02020603050405020304" pitchFamily="18" charset="0"/>
              </a:rPr>
              <a:t>Journal 	of Sport and Exercise Psychology</a:t>
            </a:r>
            <a:r>
              <a:rPr lang="en-GB" sz="2000" dirty="0">
                <a:effectLst/>
                <a:ea typeface="Times New Roman" panose="02020603050405020304" pitchFamily="18" charset="0"/>
              </a:rPr>
              <a:t>, 39(2), pp. 120–133. doi:10.1123/jsep.2016-0198. </a:t>
            </a:r>
          </a:p>
          <a:p>
            <a:pPr marL="0" indent="0">
              <a:lnSpc>
                <a:spcPct val="150000"/>
              </a:lnSpc>
              <a:buNone/>
            </a:pPr>
            <a:endParaRPr lang="en-US" sz="3200" dirty="0"/>
          </a:p>
        </p:txBody>
      </p:sp>
    </p:spTree>
    <p:extLst>
      <p:ext uri="{BB962C8B-B14F-4D97-AF65-F5344CB8AC3E}">
        <p14:creationId xmlns:p14="http://schemas.microsoft.com/office/powerpoint/2010/main" val="7365452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78007C-A138-7250-DF02-A70DE12ABD77}"/>
              </a:ext>
            </a:extLst>
          </p:cNvPr>
          <p:cNvSpPr>
            <a:spLocks noGrp="1"/>
          </p:cNvSpPr>
          <p:nvPr>
            <p:ph idx="1"/>
          </p:nvPr>
        </p:nvSpPr>
        <p:spPr>
          <a:xfrm>
            <a:off x="166255" y="299258"/>
            <a:ext cx="11903825" cy="5877705"/>
          </a:xfrm>
        </p:spPr>
        <p:txBody>
          <a:bodyPr>
            <a:noAutofit/>
          </a:bodyPr>
          <a:lstStyle/>
          <a:p>
            <a:pPr marL="0" indent="0">
              <a:lnSpc>
                <a:spcPct val="200000"/>
              </a:lnSpc>
              <a:buNone/>
            </a:pPr>
            <a:r>
              <a:rPr lang="en-GB" sz="1400" dirty="0">
                <a:effectLst/>
                <a:ea typeface="Times New Roman" panose="02020603050405020304" pitchFamily="18" charset="0"/>
              </a:rPr>
              <a:t>Standage, M., </a:t>
            </a:r>
            <a:r>
              <a:rPr lang="en-GB" sz="1400" dirty="0" err="1">
                <a:effectLst/>
                <a:ea typeface="Times New Roman" panose="02020603050405020304" pitchFamily="18" charset="0"/>
              </a:rPr>
              <a:t>Duda</a:t>
            </a:r>
            <a:r>
              <a:rPr lang="en-GB" sz="1400" dirty="0">
                <a:effectLst/>
                <a:ea typeface="Times New Roman" panose="02020603050405020304" pitchFamily="18" charset="0"/>
              </a:rPr>
              <a:t>, J.L. and Ntoumanis, N. (2003) ‘A model of contextual motivation in physical education: Using constructs from self-determination and 	achievement goal theories to predict physical activity intentions.’, </a:t>
            </a:r>
            <a:r>
              <a:rPr lang="en-GB" sz="1400" i="1" dirty="0">
                <a:effectLst/>
                <a:ea typeface="Times New Roman" panose="02020603050405020304" pitchFamily="18" charset="0"/>
              </a:rPr>
              <a:t>Journal of Educational Psychology</a:t>
            </a:r>
            <a:r>
              <a:rPr lang="en-GB" sz="1400" dirty="0">
                <a:effectLst/>
                <a:ea typeface="Times New Roman" panose="02020603050405020304" pitchFamily="18" charset="0"/>
              </a:rPr>
              <a:t>, 95(1), pp. 97–110. doi:10.1037//0022-	0663.95.1.97. </a:t>
            </a:r>
          </a:p>
          <a:p>
            <a:pPr marL="0" indent="0">
              <a:lnSpc>
                <a:spcPct val="200000"/>
              </a:lnSpc>
              <a:buNone/>
            </a:pPr>
            <a:r>
              <a:rPr lang="en-GB" sz="1400" dirty="0">
                <a:effectLst/>
                <a:ea typeface="Times New Roman" panose="02020603050405020304" pitchFamily="18" charset="0"/>
              </a:rPr>
              <a:t>Standage, M., </a:t>
            </a:r>
            <a:r>
              <a:rPr lang="en-GB" sz="1400" dirty="0" err="1">
                <a:effectLst/>
                <a:ea typeface="Times New Roman" panose="02020603050405020304" pitchFamily="18" charset="0"/>
              </a:rPr>
              <a:t>Duda</a:t>
            </a:r>
            <a:r>
              <a:rPr lang="en-GB" sz="1400" dirty="0">
                <a:effectLst/>
                <a:ea typeface="Times New Roman" panose="02020603050405020304" pitchFamily="18" charset="0"/>
              </a:rPr>
              <a:t>, J.L. and Ntoumanis, N. (2003) ‘A model of contextual motivation in physical education: Using constructs from 	self-determination and achievement 	goal theories to predict physical activity intentions.’, </a:t>
            </a:r>
            <a:r>
              <a:rPr lang="en-GB" sz="1400" i="1" dirty="0">
                <a:effectLst/>
                <a:ea typeface="Times New Roman" panose="02020603050405020304" pitchFamily="18" charset="0"/>
              </a:rPr>
              <a:t>Journal of Educational Psychology</a:t>
            </a:r>
            <a:r>
              <a:rPr lang="en-GB" sz="1400" dirty="0">
                <a:effectLst/>
                <a:ea typeface="Times New Roman" panose="02020603050405020304" pitchFamily="18" charset="0"/>
              </a:rPr>
              <a:t>, 95(1), pp. 97–110. doi:10.1037//0022-0663.95.1.97. </a:t>
            </a:r>
          </a:p>
          <a:p>
            <a:pPr marL="0" indent="0">
              <a:lnSpc>
                <a:spcPct val="200000"/>
              </a:lnSpc>
              <a:buNone/>
            </a:pPr>
            <a:r>
              <a:rPr lang="en-GB" sz="1400" dirty="0">
                <a:effectLst/>
                <a:ea typeface="Times New Roman" panose="02020603050405020304" pitchFamily="18" charset="0"/>
              </a:rPr>
              <a:t>Standage, M., </a:t>
            </a:r>
            <a:r>
              <a:rPr lang="en-GB" sz="1400" dirty="0" err="1">
                <a:effectLst/>
                <a:ea typeface="Times New Roman" panose="02020603050405020304" pitchFamily="18" charset="0"/>
              </a:rPr>
              <a:t>Duda</a:t>
            </a:r>
            <a:r>
              <a:rPr lang="en-GB" sz="1400" dirty="0">
                <a:effectLst/>
                <a:ea typeface="Times New Roman" panose="02020603050405020304" pitchFamily="18" charset="0"/>
              </a:rPr>
              <a:t>, J.L. and Ntoumanis, N. (2005) ‘A test of self</a:t>
            </a:r>
            <a:r>
              <a:rPr lang="en-GB" sz="1400" dirty="0">
                <a:effectLst/>
                <a:ea typeface="Times New Roman" panose="02020603050405020304" pitchFamily="18" charset="0"/>
                <a:cs typeface="Cambria Math" panose="02040503050406030204" pitchFamily="18" charset="0"/>
              </a:rPr>
              <a:t>‐</a:t>
            </a:r>
            <a:r>
              <a:rPr lang="en-GB" sz="1400" dirty="0">
                <a:effectLst/>
                <a:ea typeface="Times New Roman" panose="02020603050405020304" pitchFamily="18" charset="0"/>
              </a:rPr>
              <a:t>determination theory in School Physical Education’, </a:t>
            </a:r>
            <a:r>
              <a:rPr lang="en-GB" sz="1400" i="1" dirty="0">
                <a:effectLst/>
                <a:ea typeface="Times New Roman" panose="02020603050405020304" pitchFamily="18" charset="0"/>
              </a:rPr>
              <a:t>British Journal of Educational Psychology</a:t>
            </a:r>
            <a:r>
              <a:rPr lang="en-GB" sz="1400" dirty="0">
                <a:effectLst/>
                <a:ea typeface="Times New Roman" panose="02020603050405020304" pitchFamily="18" charset="0"/>
              </a:rPr>
              <a:t>, 	75(3), pp. 411–433. doi:10.1348/000709904x22359. </a:t>
            </a:r>
          </a:p>
          <a:p>
            <a:pPr marL="0" indent="0">
              <a:lnSpc>
                <a:spcPct val="200000"/>
              </a:lnSpc>
              <a:buNone/>
            </a:pPr>
            <a:r>
              <a:rPr lang="en-GB" sz="1400" dirty="0" err="1">
                <a:effectLst/>
                <a:ea typeface="Times New Roman" panose="02020603050405020304" pitchFamily="18" charset="0"/>
              </a:rPr>
              <a:t>Su</a:t>
            </a:r>
            <a:r>
              <a:rPr lang="en-GB" sz="1400" dirty="0">
                <a:effectLst/>
                <a:ea typeface="Times New Roman" panose="02020603050405020304" pitchFamily="18" charset="0"/>
              </a:rPr>
              <a:t>, Y.-L. and Reeve, J. (2010) ‘A meta-analysis of the effectiveness of intervention programs designed to support autonomy’, </a:t>
            </a:r>
            <a:r>
              <a:rPr lang="en-GB" sz="1400" i="1" dirty="0">
                <a:effectLst/>
                <a:ea typeface="Times New Roman" panose="02020603050405020304" pitchFamily="18" charset="0"/>
              </a:rPr>
              <a:t>Educational Psychology Review</a:t>
            </a:r>
            <a:r>
              <a:rPr lang="en-GB" sz="1400" dirty="0">
                <a:effectLst/>
                <a:ea typeface="Times New Roman" panose="02020603050405020304" pitchFamily="18" charset="0"/>
              </a:rPr>
              <a:t>, 	23(1), pp. 159–188. doi:10.1007/s10648-010-9142-7. </a:t>
            </a:r>
          </a:p>
          <a:p>
            <a:pPr marL="0" indent="0">
              <a:lnSpc>
                <a:spcPct val="200000"/>
              </a:lnSpc>
              <a:buNone/>
            </a:pPr>
            <a:r>
              <a:rPr lang="en-GB" sz="1400" dirty="0" err="1">
                <a:effectLst/>
                <a:ea typeface="Times New Roman" panose="02020603050405020304" pitchFamily="18" charset="0"/>
              </a:rPr>
              <a:t>Su</a:t>
            </a:r>
            <a:r>
              <a:rPr lang="en-GB" sz="1400" dirty="0">
                <a:effectLst/>
                <a:ea typeface="Times New Roman" panose="02020603050405020304" pitchFamily="18" charset="0"/>
              </a:rPr>
              <a:t>, Y.-L. and Reeve, J. (2011) ‘A meta-analysis of the effectiveness of intervention programs designed to support autonomy’, </a:t>
            </a:r>
            <a:r>
              <a:rPr lang="en-GB" sz="1400" i="1" dirty="0">
                <a:effectLst/>
                <a:ea typeface="Times New Roman" panose="02020603050405020304" pitchFamily="18" charset="0"/>
              </a:rPr>
              <a:t>Educational Psychology Review</a:t>
            </a:r>
            <a:r>
              <a:rPr lang="en-GB" sz="1400" dirty="0">
                <a:effectLst/>
                <a:ea typeface="Times New Roman" panose="02020603050405020304" pitchFamily="18" charset="0"/>
              </a:rPr>
              <a:t>, 	23(1), pp. 159–188. doi:10.1007/s10648-010-9142-7. </a:t>
            </a:r>
          </a:p>
          <a:p>
            <a:pPr marL="0" indent="0">
              <a:lnSpc>
                <a:spcPct val="200000"/>
              </a:lnSpc>
              <a:buNone/>
            </a:pPr>
            <a:r>
              <a:rPr lang="en-GB" sz="1400" dirty="0">
                <a:effectLst/>
                <a:ea typeface="Aptos" panose="020B0004020202020204" pitchFamily="34" charset="0"/>
              </a:rPr>
              <a:t>Taylor, I.M. and Ntoumanis, N. (2007) ‘Teacher motivational strategies and student self-determination in physical education.’, </a:t>
            </a:r>
            <a:r>
              <a:rPr lang="en-GB" sz="1400" i="1" dirty="0">
                <a:effectLst/>
                <a:ea typeface="Aptos" panose="020B0004020202020204" pitchFamily="34" charset="0"/>
              </a:rPr>
              <a:t>Journal of Educational Psychology</a:t>
            </a:r>
            <a:r>
              <a:rPr lang="en-GB" sz="1400" dirty="0">
                <a:effectLst/>
                <a:ea typeface="Aptos" panose="020B0004020202020204" pitchFamily="34" charset="0"/>
              </a:rPr>
              <a:t>, 	99(4), pp. 747–760. doi:10.1037/0022-0663.99.4.747. </a:t>
            </a:r>
            <a:endParaRPr lang="en-US" sz="1400" dirty="0"/>
          </a:p>
        </p:txBody>
      </p:sp>
    </p:spTree>
    <p:extLst>
      <p:ext uri="{BB962C8B-B14F-4D97-AF65-F5344CB8AC3E}">
        <p14:creationId xmlns:p14="http://schemas.microsoft.com/office/powerpoint/2010/main" val="18542249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20F3B5-87FF-B964-0A9E-B81EF48A9B1E}"/>
              </a:ext>
            </a:extLst>
          </p:cNvPr>
          <p:cNvSpPr>
            <a:spLocks noGrp="1"/>
          </p:cNvSpPr>
          <p:nvPr>
            <p:ph idx="1"/>
          </p:nvPr>
        </p:nvSpPr>
        <p:spPr>
          <a:xfrm>
            <a:off x="365759" y="465513"/>
            <a:ext cx="11970327" cy="6217920"/>
          </a:xfrm>
        </p:spPr>
        <p:txBody>
          <a:bodyPr>
            <a:normAutofit fontScale="85000" lnSpcReduction="20000"/>
          </a:bodyPr>
          <a:lstStyle/>
          <a:p>
            <a:pPr marL="0" indent="0">
              <a:lnSpc>
                <a:spcPct val="200000"/>
              </a:lnSpc>
              <a:buNone/>
            </a:pPr>
            <a:r>
              <a:rPr lang="en-GB" sz="1800" dirty="0">
                <a:effectLst/>
                <a:ea typeface="Times New Roman" panose="02020603050405020304" pitchFamily="18" charset="0"/>
              </a:rPr>
              <a:t>Teixeira, P.J. </a:t>
            </a:r>
            <a:r>
              <a:rPr lang="en-GB" sz="1800" i="1" dirty="0">
                <a:effectLst/>
                <a:ea typeface="Times New Roman" panose="02020603050405020304" pitchFamily="18" charset="0"/>
              </a:rPr>
              <a:t>et al.</a:t>
            </a:r>
            <a:r>
              <a:rPr lang="en-GB" sz="1800" dirty="0">
                <a:effectLst/>
                <a:ea typeface="Times New Roman" panose="02020603050405020304" pitchFamily="18" charset="0"/>
              </a:rPr>
              <a:t> (2012) ‘Exercise, physical activity, and self-determination theory: A systematic review’, </a:t>
            </a:r>
            <a:r>
              <a:rPr lang="en-GB" sz="1800" i="1" dirty="0">
                <a:effectLst/>
                <a:ea typeface="Times New Roman" panose="02020603050405020304" pitchFamily="18" charset="0"/>
              </a:rPr>
              <a:t>International Journal of </a:t>
            </a:r>
            <a:r>
              <a:rPr lang="en-GB" sz="1800" i="1" dirty="0" err="1">
                <a:effectLst/>
                <a:ea typeface="Times New Roman" panose="02020603050405020304" pitchFamily="18" charset="0"/>
              </a:rPr>
              <a:t>Behavioral</a:t>
            </a:r>
            <a:r>
              <a:rPr lang="en-GB" sz="1800" i="1" dirty="0">
                <a:effectLst/>
                <a:ea typeface="Times New Roman" panose="02020603050405020304" pitchFamily="18" charset="0"/>
              </a:rPr>
              <a:t> Nutrition and 	Physical Activity</a:t>
            </a:r>
            <a:r>
              <a:rPr lang="en-GB" sz="1800" dirty="0">
                <a:effectLst/>
                <a:ea typeface="Times New Roman" panose="02020603050405020304" pitchFamily="18" charset="0"/>
              </a:rPr>
              <a:t>, 9(1), p. 78. doi:10.1186/1479-5868-9-78. </a:t>
            </a:r>
          </a:p>
          <a:p>
            <a:pPr marL="0" indent="0">
              <a:lnSpc>
                <a:spcPct val="200000"/>
              </a:lnSpc>
              <a:buNone/>
            </a:pPr>
            <a:r>
              <a:rPr lang="en-GB" sz="1800" dirty="0" err="1">
                <a:effectLst/>
                <a:ea typeface="Times New Roman" panose="02020603050405020304" pitchFamily="18" charset="0"/>
              </a:rPr>
              <a:t>Vansteenkiste</a:t>
            </a:r>
            <a:r>
              <a:rPr lang="en-GB" sz="1800" dirty="0">
                <a:effectLst/>
                <a:ea typeface="Times New Roman" panose="02020603050405020304" pitchFamily="18" charset="0"/>
              </a:rPr>
              <a:t>, M. </a:t>
            </a:r>
            <a:r>
              <a:rPr lang="en-GB" sz="1800" i="1" dirty="0">
                <a:effectLst/>
                <a:ea typeface="Times New Roman" panose="02020603050405020304" pitchFamily="18" charset="0"/>
              </a:rPr>
              <a:t>et al.</a:t>
            </a:r>
            <a:r>
              <a:rPr lang="en-GB" sz="1800" dirty="0">
                <a:effectLst/>
                <a:ea typeface="Times New Roman" panose="02020603050405020304" pitchFamily="18" charset="0"/>
              </a:rPr>
              <a:t> (2004) ‘Motivating learning, performance, and persistence: The synergistic effects of intrinsic goal contents and autonomy-supportive 	contexts.’, </a:t>
            </a:r>
            <a:r>
              <a:rPr lang="en-GB" sz="1800" i="1" dirty="0">
                <a:effectLst/>
                <a:ea typeface="Times New Roman" panose="02020603050405020304" pitchFamily="18" charset="0"/>
              </a:rPr>
              <a:t>Journal of Personality and Social Psychology</a:t>
            </a:r>
            <a:r>
              <a:rPr lang="en-GB" sz="1800" dirty="0">
                <a:effectLst/>
                <a:ea typeface="Times New Roman" panose="02020603050405020304" pitchFamily="18" charset="0"/>
              </a:rPr>
              <a:t>, 87(2), pp. 246–260. doi:10.1037/0022-3514.87.2.246. </a:t>
            </a:r>
          </a:p>
          <a:p>
            <a:pPr marL="0" indent="0">
              <a:lnSpc>
                <a:spcPct val="200000"/>
              </a:lnSpc>
              <a:buNone/>
            </a:pPr>
            <a:r>
              <a:rPr lang="en-GB" sz="1800" dirty="0" err="1">
                <a:effectLst/>
                <a:ea typeface="Times New Roman" panose="02020603050405020304" pitchFamily="18" charset="0"/>
              </a:rPr>
              <a:t>Vansteenkiste</a:t>
            </a:r>
            <a:r>
              <a:rPr lang="en-GB" sz="1800" dirty="0">
                <a:effectLst/>
                <a:ea typeface="Times New Roman" panose="02020603050405020304" pitchFamily="18" charset="0"/>
              </a:rPr>
              <a:t>, M. </a:t>
            </a:r>
            <a:r>
              <a:rPr lang="en-GB" sz="1800" i="1" dirty="0">
                <a:effectLst/>
                <a:ea typeface="Times New Roman" panose="02020603050405020304" pitchFamily="18" charset="0"/>
              </a:rPr>
              <a:t>et al.</a:t>
            </a:r>
            <a:r>
              <a:rPr lang="en-GB" sz="1800" dirty="0">
                <a:effectLst/>
                <a:ea typeface="Times New Roman" panose="02020603050405020304" pitchFamily="18" charset="0"/>
              </a:rPr>
              <a:t> (2005) ‘Examining the motivational impact of intrinsic versus extrinsic goal framing and autonomy</a:t>
            </a:r>
            <a:r>
              <a:rPr lang="en-GB" sz="1800" dirty="0">
                <a:effectLst/>
                <a:ea typeface="Times New Roman" panose="02020603050405020304" pitchFamily="18" charset="0"/>
                <a:cs typeface="Cambria Math" panose="02040503050406030204" pitchFamily="18" charset="0"/>
              </a:rPr>
              <a:t>‐</a:t>
            </a:r>
            <a:r>
              <a:rPr lang="en-GB" sz="1800" dirty="0">
                <a:effectLst/>
                <a:ea typeface="Times New Roman" panose="02020603050405020304" pitchFamily="18" charset="0"/>
              </a:rPr>
              <a:t>supportive versus internally 	controlling communication style on early adolescents’ academic achievement’, </a:t>
            </a:r>
            <a:r>
              <a:rPr lang="en-GB" sz="1800" i="1" dirty="0">
                <a:effectLst/>
                <a:ea typeface="Times New Roman" panose="02020603050405020304" pitchFamily="18" charset="0"/>
              </a:rPr>
              <a:t>Child Development</a:t>
            </a:r>
            <a:r>
              <a:rPr lang="en-GB" sz="1800" dirty="0">
                <a:effectLst/>
                <a:ea typeface="Times New Roman" panose="02020603050405020304" pitchFamily="18" charset="0"/>
              </a:rPr>
              <a:t>, 76(2), pp. 483–501. doi:10.1111/j.1467-	8624.2005.00858.x. </a:t>
            </a:r>
          </a:p>
          <a:p>
            <a:pPr marL="0" indent="0">
              <a:lnSpc>
                <a:spcPct val="200000"/>
              </a:lnSpc>
              <a:buNone/>
            </a:pPr>
            <a:r>
              <a:rPr lang="en-GB" sz="1800" dirty="0" err="1">
                <a:effectLst/>
                <a:ea typeface="Times New Roman" panose="02020603050405020304" pitchFamily="18" charset="0"/>
              </a:rPr>
              <a:t>Vansteenkiste</a:t>
            </a:r>
            <a:r>
              <a:rPr lang="en-GB" sz="1800" dirty="0">
                <a:effectLst/>
                <a:ea typeface="Times New Roman" panose="02020603050405020304" pitchFamily="18" charset="0"/>
              </a:rPr>
              <a:t>, M. </a:t>
            </a:r>
            <a:r>
              <a:rPr lang="en-GB" sz="1800" i="1" dirty="0">
                <a:effectLst/>
                <a:ea typeface="Times New Roman" panose="02020603050405020304" pitchFamily="18" charset="0"/>
              </a:rPr>
              <a:t>et al.</a:t>
            </a:r>
            <a:r>
              <a:rPr lang="en-GB" sz="1800" dirty="0">
                <a:effectLst/>
                <a:ea typeface="Times New Roman" panose="02020603050405020304" pitchFamily="18" charset="0"/>
              </a:rPr>
              <a:t> (2012) ‘Identifying configurations of perceived teacher autonomy support and structure: Associations with self-regulated learning, 	motivation and problem </a:t>
            </a:r>
            <a:r>
              <a:rPr lang="en-GB" sz="1800" dirty="0" err="1">
                <a:effectLst/>
                <a:ea typeface="Times New Roman" panose="02020603050405020304" pitchFamily="18" charset="0"/>
              </a:rPr>
              <a:t>behavior</a:t>
            </a:r>
            <a:r>
              <a:rPr lang="en-GB" sz="1800" dirty="0">
                <a:effectLst/>
                <a:ea typeface="Times New Roman" panose="02020603050405020304" pitchFamily="18" charset="0"/>
              </a:rPr>
              <a:t>’, </a:t>
            </a:r>
            <a:r>
              <a:rPr lang="en-GB" sz="1800" i="1" dirty="0">
                <a:effectLst/>
                <a:ea typeface="Times New Roman" panose="02020603050405020304" pitchFamily="18" charset="0"/>
              </a:rPr>
              <a:t>Learning and Instruction</a:t>
            </a:r>
            <a:r>
              <a:rPr lang="en-GB" sz="1800" dirty="0">
                <a:effectLst/>
                <a:ea typeface="Times New Roman" panose="02020603050405020304" pitchFamily="18" charset="0"/>
              </a:rPr>
              <a:t>, 22(6), pp. 431–439. doi:10.1016/j.learninstruc.2012.04.002. </a:t>
            </a:r>
          </a:p>
          <a:p>
            <a:pPr marL="0" indent="0">
              <a:lnSpc>
                <a:spcPct val="200000"/>
              </a:lnSpc>
              <a:buNone/>
            </a:pPr>
            <a:r>
              <a:rPr lang="en-GB" sz="1800" dirty="0" err="1">
                <a:effectLst/>
                <a:ea typeface="Times New Roman" panose="02020603050405020304" pitchFamily="18" charset="0"/>
              </a:rPr>
              <a:t>Vansteenkiste</a:t>
            </a:r>
            <a:r>
              <a:rPr lang="en-GB" sz="1800" dirty="0">
                <a:effectLst/>
                <a:ea typeface="Times New Roman" panose="02020603050405020304" pitchFamily="18" charset="0"/>
              </a:rPr>
              <a:t>, M. </a:t>
            </a:r>
            <a:r>
              <a:rPr lang="en-GB" sz="1800" i="1" dirty="0">
                <a:effectLst/>
                <a:ea typeface="Times New Roman" panose="02020603050405020304" pitchFamily="18" charset="0"/>
              </a:rPr>
              <a:t>et al.</a:t>
            </a:r>
            <a:r>
              <a:rPr lang="en-GB" sz="1800" dirty="0">
                <a:effectLst/>
                <a:ea typeface="Times New Roman" panose="02020603050405020304" pitchFamily="18" charset="0"/>
              </a:rPr>
              <a:t> (2017) ‘Fostering personal meaning and self-relevance: A self-determination theory perspective on internalization’, </a:t>
            </a:r>
            <a:r>
              <a:rPr lang="en-GB" sz="1800" i="1" dirty="0">
                <a:effectLst/>
                <a:ea typeface="Times New Roman" panose="02020603050405020304" pitchFamily="18" charset="0"/>
              </a:rPr>
              <a:t>The Journal of 	Experimental Education</a:t>
            </a:r>
            <a:r>
              <a:rPr lang="en-GB" sz="1800" dirty="0">
                <a:effectLst/>
                <a:ea typeface="Times New Roman" panose="02020603050405020304" pitchFamily="18" charset="0"/>
              </a:rPr>
              <a:t>, 86(1), pp. 30–49. doi:10.1080/00220973.2017.1381067. </a:t>
            </a:r>
          </a:p>
          <a:p>
            <a:pPr marL="0" indent="0">
              <a:lnSpc>
                <a:spcPct val="200000"/>
              </a:lnSpc>
              <a:buNone/>
            </a:pPr>
            <a:r>
              <a:rPr lang="en-GB" sz="1800" dirty="0">
                <a:effectLst/>
                <a:ea typeface="Times New Roman" panose="02020603050405020304" pitchFamily="18" charset="0"/>
              </a:rPr>
              <a:t>Vasconcellos, D. </a:t>
            </a:r>
            <a:r>
              <a:rPr lang="en-GB" sz="1800" i="1" dirty="0">
                <a:effectLst/>
                <a:ea typeface="Times New Roman" panose="02020603050405020304" pitchFamily="18" charset="0"/>
              </a:rPr>
              <a:t>et al.</a:t>
            </a:r>
            <a:r>
              <a:rPr lang="en-GB" sz="1800" dirty="0">
                <a:effectLst/>
                <a:ea typeface="Times New Roman" panose="02020603050405020304" pitchFamily="18" charset="0"/>
              </a:rPr>
              <a:t> (2020) ‘Self-determination theory applied to Physical Education: A systematic review and meta-analysis.’, </a:t>
            </a:r>
            <a:r>
              <a:rPr lang="en-GB" sz="1800" i="1" dirty="0">
                <a:effectLst/>
                <a:ea typeface="Times New Roman" panose="02020603050405020304" pitchFamily="18" charset="0"/>
              </a:rPr>
              <a:t>Journal of Educational 	Psychology</a:t>
            </a:r>
            <a:r>
              <a:rPr lang="en-GB" sz="1800" dirty="0">
                <a:effectLst/>
                <a:ea typeface="Times New Roman" panose="02020603050405020304" pitchFamily="18" charset="0"/>
              </a:rPr>
              <a:t>, 112(7), pp. 1444–1469. doi:10.1037/edu0000420. </a:t>
            </a:r>
          </a:p>
          <a:p>
            <a:pPr marL="0" indent="0">
              <a:lnSpc>
                <a:spcPct val="200000"/>
              </a:lnSpc>
              <a:buNone/>
            </a:pPr>
            <a:endParaRPr lang="en-US" dirty="0"/>
          </a:p>
        </p:txBody>
      </p:sp>
    </p:spTree>
    <p:extLst>
      <p:ext uri="{BB962C8B-B14F-4D97-AF65-F5344CB8AC3E}">
        <p14:creationId xmlns:p14="http://schemas.microsoft.com/office/powerpoint/2010/main" val="385382012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FFCBD0-4308-1C4B-AC54-80A86BA05850}"/>
              </a:ext>
            </a:extLst>
          </p:cNvPr>
          <p:cNvSpPr>
            <a:spLocks noGrp="1"/>
          </p:cNvSpPr>
          <p:nvPr>
            <p:ph idx="1"/>
          </p:nvPr>
        </p:nvSpPr>
        <p:spPr>
          <a:xfrm>
            <a:off x="354676" y="365760"/>
            <a:ext cx="11837324" cy="6375862"/>
          </a:xfrm>
        </p:spPr>
        <p:txBody>
          <a:bodyPr>
            <a:normAutofit/>
          </a:bodyPr>
          <a:lstStyle/>
          <a:p>
            <a:pPr marL="0" indent="0">
              <a:lnSpc>
                <a:spcPct val="200000"/>
              </a:lnSpc>
              <a:buNone/>
            </a:pPr>
            <a:r>
              <a:rPr lang="en-GB" sz="1800" dirty="0">
                <a:effectLst/>
                <a:latin typeface="+mj-lt"/>
                <a:ea typeface="Times New Roman" panose="02020603050405020304" pitchFamily="18" charset="0"/>
              </a:rPr>
              <a:t>Wallace, T.L., Sung, H.C. and Williams, J.D. (2014) ‘The defining features of teacher talk within autonomy-supportive classroom 	management’, </a:t>
            </a:r>
            <a:r>
              <a:rPr lang="en-GB" sz="1800" i="1" dirty="0">
                <a:effectLst/>
                <a:latin typeface="+mj-lt"/>
                <a:ea typeface="Times New Roman" panose="02020603050405020304" pitchFamily="18" charset="0"/>
              </a:rPr>
              <a:t>Teaching and Teacher Education</a:t>
            </a:r>
            <a:r>
              <a:rPr lang="en-GB" sz="1800" dirty="0">
                <a:effectLst/>
                <a:latin typeface="+mj-lt"/>
                <a:ea typeface="Times New Roman" panose="02020603050405020304" pitchFamily="18" charset="0"/>
              </a:rPr>
              <a:t>, 42, pp. 34–46. doi:10.1016/j.tate.2014.04.005. </a:t>
            </a:r>
          </a:p>
          <a:p>
            <a:pPr marL="0" indent="0">
              <a:lnSpc>
                <a:spcPct val="200000"/>
              </a:lnSpc>
              <a:buNone/>
            </a:pPr>
            <a:r>
              <a:rPr lang="en-GB" sz="1800" dirty="0">
                <a:effectLst/>
                <a:latin typeface="+mj-lt"/>
                <a:ea typeface="Times New Roman" panose="02020603050405020304" pitchFamily="18" charset="0"/>
              </a:rPr>
              <a:t>Wentzel, K.R. (1999) ‘Social-motivational processes and interpersonal relationships: Implications for understanding motivation at 	school.’, </a:t>
            </a:r>
            <a:r>
              <a:rPr lang="en-GB" sz="1800" i="1" dirty="0">
                <a:effectLst/>
                <a:latin typeface="+mj-lt"/>
                <a:ea typeface="Times New Roman" panose="02020603050405020304" pitchFamily="18" charset="0"/>
              </a:rPr>
              <a:t>Journal of Educational Psychology</a:t>
            </a:r>
            <a:r>
              <a:rPr lang="en-GB" sz="1800" dirty="0">
                <a:effectLst/>
                <a:latin typeface="+mj-lt"/>
                <a:ea typeface="Times New Roman" panose="02020603050405020304" pitchFamily="18" charset="0"/>
              </a:rPr>
              <a:t>, 91(1), pp. 76–97. doi:10.1037//0022-0663.91.1.76. </a:t>
            </a:r>
          </a:p>
          <a:p>
            <a:pPr marL="0" indent="0">
              <a:lnSpc>
                <a:spcPct val="200000"/>
              </a:lnSpc>
              <a:buNone/>
            </a:pPr>
            <a:r>
              <a:rPr lang="en-GB" sz="1800" dirty="0">
                <a:effectLst/>
                <a:latin typeface="+mj-lt"/>
                <a:ea typeface="Times New Roman" panose="02020603050405020304" pitchFamily="18" charset="0"/>
              </a:rPr>
              <a:t>White, R.L. </a:t>
            </a:r>
            <a:r>
              <a:rPr lang="en-GB" sz="1800" i="1" dirty="0">
                <a:effectLst/>
                <a:latin typeface="+mj-lt"/>
                <a:ea typeface="Times New Roman" panose="02020603050405020304" pitchFamily="18" charset="0"/>
              </a:rPr>
              <a:t>et al.</a:t>
            </a:r>
            <a:r>
              <a:rPr lang="en-GB" sz="1800" dirty="0">
                <a:effectLst/>
                <a:latin typeface="+mj-lt"/>
                <a:ea typeface="Times New Roman" panose="02020603050405020304" pitchFamily="18" charset="0"/>
              </a:rPr>
              <a:t> (2021) ‘Self-determination theory in Physical Education: A systematic review of qualitative studies’, </a:t>
            </a:r>
            <a:r>
              <a:rPr lang="en-GB" sz="1800" i="1" dirty="0">
                <a:effectLst/>
                <a:latin typeface="+mj-lt"/>
                <a:ea typeface="Times New Roman" panose="02020603050405020304" pitchFamily="18" charset="0"/>
              </a:rPr>
              <a:t>Teaching 	and Teacher Education</a:t>
            </a:r>
            <a:r>
              <a:rPr lang="en-GB" sz="1800" dirty="0">
                <a:effectLst/>
                <a:latin typeface="+mj-lt"/>
                <a:ea typeface="Times New Roman" panose="02020603050405020304" pitchFamily="18" charset="0"/>
              </a:rPr>
              <a:t>, 99, p. 103247. doi:10.1016/j.tate.2020.103247. </a:t>
            </a:r>
          </a:p>
          <a:p>
            <a:pPr marL="0" indent="0">
              <a:lnSpc>
                <a:spcPct val="200000"/>
              </a:lnSpc>
              <a:buNone/>
            </a:pPr>
            <a:r>
              <a:rPr lang="en-GB" sz="1800" dirty="0">
                <a:effectLst/>
                <a:latin typeface="+mj-lt"/>
                <a:ea typeface="Times New Roman" panose="02020603050405020304" pitchFamily="18" charset="0"/>
              </a:rPr>
              <a:t>Whitehead, M. (2010) </a:t>
            </a:r>
            <a:r>
              <a:rPr lang="en-GB" sz="1800" i="1" dirty="0">
                <a:effectLst/>
                <a:latin typeface="+mj-lt"/>
                <a:ea typeface="Times New Roman" panose="02020603050405020304" pitchFamily="18" charset="0"/>
              </a:rPr>
              <a:t>Physical literacy: Throughout the </a:t>
            </a:r>
            <a:r>
              <a:rPr lang="en-GB" sz="1800" i="1" dirty="0" err="1">
                <a:effectLst/>
                <a:latin typeface="+mj-lt"/>
                <a:ea typeface="Times New Roman" panose="02020603050405020304" pitchFamily="18" charset="0"/>
              </a:rPr>
              <a:t>Lifecourse</a:t>
            </a:r>
            <a:r>
              <a:rPr lang="en-GB" sz="1800" dirty="0">
                <a:effectLst/>
                <a:latin typeface="+mj-lt"/>
                <a:ea typeface="Times New Roman" panose="02020603050405020304" pitchFamily="18" charset="0"/>
              </a:rPr>
              <a:t>. London: Routledge. </a:t>
            </a:r>
          </a:p>
          <a:p>
            <a:pPr marL="0" indent="0">
              <a:lnSpc>
                <a:spcPct val="200000"/>
              </a:lnSpc>
              <a:buNone/>
            </a:pPr>
            <a:r>
              <a:rPr lang="en-GB" sz="1800" dirty="0">
                <a:effectLst/>
                <a:latin typeface="+mj-lt"/>
                <a:ea typeface="Times New Roman" panose="02020603050405020304" pitchFamily="18" charset="0"/>
              </a:rPr>
              <a:t>World Health Organization . World Health Organization; Geneva: 2022. Global status report on physical activity 2022. 	Available at: https://</a:t>
            </a:r>
            <a:r>
              <a:rPr lang="en-GB" sz="1800" dirty="0" err="1">
                <a:effectLst/>
                <a:latin typeface="+mj-lt"/>
                <a:ea typeface="Times New Roman" panose="02020603050405020304" pitchFamily="18" charset="0"/>
              </a:rPr>
              <a:t>iris.who.int</a:t>
            </a:r>
            <a:r>
              <a:rPr lang="en-GB" sz="1800" dirty="0">
                <a:effectLst/>
                <a:latin typeface="+mj-lt"/>
                <a:ea typeface="Times New Roman" panose="02020603050405020304" pitchFamily="18" charset="0"/>
              </a:rPr>
              <a:t>/bitstream/handle/10665/363607/9789240059153-eng.pdf?sequence=1 	(Accessed: April 12, 2024)</a:t>
            </a:r>
          </a:p>
          <a:p>
            <a:pPr marL="0" indent="0">
              <a:lnSpc>
                <a:spcPct val="200000"/>
              </a:lnSpc>
              <a:buNone/>
            </a:pPr>
            <a:endParaRPr lang="en-US" dirty="0">
              <a:latin typeface="+mj-lt"/>
            </a:endParaRPr>
          </a:p>
        </p:txBody>
      </p:sp>
    </p:spTree>
    <p:extLst>
      <p:ext uri="{BB962C8B-B14F-4D97-AF65-F5344CB8AC3E}">
        <p14:creationId xmlns:p14="http://schemas.microsoft.com/office/powerpoint/2010/main" val="572673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w Cen MT">
      <a:maj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{832DC322-1723-334B-A3C0-483DD5E2E61B}tf10001120</Template>
  <TotalTime>6208</TotalTime>
  <Words>2722</Words>
  <Application>Microsoft Office PowerPoint</Application>
  <PresentationFormat>Widescreen</PresentationFormat>
  <Paragraphs>327</Paragraphs>
  <Slides>52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52</vt:i4>
      </vt:variant>
    </vt:vector>
  </HeadingPairs>
  <TitlesOfParts>
    <vt:vector size="60" baseType="lpstr">
      <vt:lpstr>Aptos</vt:lpstr>
      <vt:lpstr>Arial</vt:lpstr>
      <vt:lpstr>Calibri</vt:lpstr>
      <vt:lpstr>Cambria Math</vt:lpstr>
      <vt:lpstr>Century Gothic</vt:lpstr>
      <vt:lpstr>Times New Roman</vt:lpstr>
      <vt:lpstr>Tw Cen MT</vt:lpstr>
      <vt:lpstr>Office Theme</vt:lpstr>
      <vt:lpstr>An SDT framed resource to support motivation in PE</vt:lpstr>
      <vt:lpstr>Overview</vt:lpstr>
      <vt:lpstr>What is motivation?</vt:lpstr>
      <vt:lpstr>Why increase motivation in PE?</vt:lpstr>
      <vt:lpstr>PowerPoint Presentation</vt:lpstr>
      <vt:lpstr>What can school PE do?</vt:lpstr>
      <vt:lpstr>PowerPoint Presentation</vt:lpstr>
      <vt:lpstr>Motivational Theories</vt:lpstr>
      <vt:lpstr>Common Concepts in Modern Theories</vt:lpstr>
      <vt:lpstr>Self Determination Theory</vt:lpstr>
      <vt:lpstr>Continuum of motivation</vt:lpstr>
      <vt:lpstr>Continuum of motivation</vt:lpstr>
      <vt:lpstr>Intervention</vt:lpstr>
      <vt:lpstr>PowerPoint Presentation</vt:lpstr>
      <vt:lpstr>PowerPoint Presentation</vt:lpstr>
      <vt:lpstr>PowerPoint Presentation</vt:lpstr>
      <vt:lpstr>Vasconcellos (2020)   Systematic Review and Meta- Analysis</vt:lpstr>
      <vt:lpstr>Findings - Types of motivation and outcomes</vt:lpstr>
      <vt:lpstr>Findings – Needs satisfaction and types of motivation </vt:lpstr>
      <vt:lpstr>What did I want to observe?</vt:lpstr>
      <vt:lpstr>What I observed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PRACTICAL CONSIDERATIONS</vt:lpstr>
      <vt:lpstr>PRACTICAL CONSIDERATIONS</vt:lpstr>
      <vt:lpstr>PRACTICAL CONSIDERATIONS</vt:lpstr>
      <vt:lpstr>Reference 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Cara O'Connell</dc:creator>
  <cp:lastModifiedBy>055coconnell</cp:lastModifiedBy>
  <cp:revision>20</cp:revision>
  <dcterms:created xsi:type="dcterms:W3CDTF">2024-04-12T08:20:47Z</dcterms:created>
  <dcterms:modified xsi:type="dcterms:W3CDTF">2024-04-16T16:04:59Z</dcterms:modified>
</cp:coreProperties>
</file>