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6"/>
  </p:notesMasterIdLst>
  <p:handoutMasterIdLst>
    <p:handoutMasterId r:id="rId27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7" r:id="rId17"/>
    <p:sldId id="338" r:id="rId18"/>
    <p:sldId id="339" r:id="rId19"/>
    <p:sldId id="340" r:id="rId20"/>
    <p:sldId id="341" r:id="rId21"/>
    <p:sldId id="342" r:id="rId22"/>
    <p:sldId id="343" r:id="rId23"/>
    <p:sldId id="344" r:id="rId24"/>
    <p:sldId id="322" r:id="rId25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5" autoAdjust="0"/>
    <p:restoredTop sz="94650" autoAdjust="0"/>
  </p:normalViewPr>
  <p:slideViewPr>
    <p:cSldViewPr>
      <p:cViewPr varScale="1">
        <p:scale>
          <a:sx n="65" d="100"/>
          <a:sy n="65" d="100"/>
        </p:scale>
        <p:origin x="5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nedd.wale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12 – Evaluation for Accessibility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756C59C-3DB2-E891-E4A5-5B153641A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Accessibility: </a:t>
            </a:r>
            <a:r>
              <a:rPr lang="en-GB" dirty="0"/>
              <a:t>enabling disabled people to perceive, understand, navigate, and interact with an interface</a:t>
            </a:r>
          </a:p>
          <a:p>
            <a:endParaRPr lang="en-GB" dirty="0"/>
          </a:p>
          <a:p>
            <a:r>
              <a:rPr lang="en-GB" b="1" dirty="0"/>
              <a:t>Accessibility evaluation: </a:t>
            </a:r>
            <a:r>
              <a:rPr lang="en-GB" dirty="0"/>
              <a:t>investigating barriers that prevent people from accessing information or completing tasks</a:t>
            </a:r>
          </a:p>
          <a:p>
            <a:endParaRPr lang="en-GB" dirty="0"/>
          </a:p>
          <a:p>
            <a:r>
              <a:rPr lang="en-GB" dirty="0"/>
              <a:t>This is not a specialist concern that starts after the design is complete, but a basic requirement that needs to be built into it from the beginning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6A0D07-E8A0-0B0A-E011-354808D62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for Accessibility</a:t>
            </a:r>
          </a:p>
        </p:txBody>
      </p:sp>
    </p:spTree>
    <p:extLst>
      <p:ext uri="{BB962C8B-B14F-4D97-AF65-F5344CB8AC3E}">
        <p14:creationId xmlns:p14="http://schemas.microsoft.com/office/powerpoint/2010/main" val="2994258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8C2829-2ECC-2334-D125-2A857CA6E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509120"/>
            <a:ext cx="8229600" cy="2348880"/>
          </a:xfrm>
        </p:spPr>
        <p:txBody>
          <a:bodyPr/>
          <a:lstStyle/>
          <a:p>
            <a:r>
              <a:rPr lang="en-GB" dirty="0"/>
              <a:t>An interface may meet technical requirements but still be difficult to use</a:t>
            </a:r>
          </a:p>
          <a:p>
            <a:r>
              <a:rPr lang="en-GB" dirty="0"/>
              <a:t>If a screen reader announces every control correctly, but the user cannot work out what to do next, is the interface really accessible?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FFFEFF9-92EC-BBE3-9E5A-89F1A0F9E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363272" cy="576064"/>
          </a:xfrm>
        </p:spPr>
        <p:txBody>
          <a:bodyPr/>
          <a:lstStyle/>
          <a:p>
            <a:r>
              <a:rPr lang="en-GB" dirty="0"/>
              <a:t>Accessibility, Usability, Inclusive Design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362833E-3BCD-BD33-F746-E84C5CE336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260821"/>
              </p:ext>
            </p:extLst>
          </p:nvPr>
        </p:nvGraphicFramePr>
        <p:xfrm>
          <a:off x="457200" y="1397000"/>
          <a:ext cx="8229600" cy="292608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026568">
                  <a:extLst>
                    <a:ext uri="{9D8B030D-6E8A-4147-A177-3AD203B41FA5}">
                      <a16:colId xmlns:a16="http://schemas.microsoft.com/office/drawing/2014/main" val="1651712043"/>
                    </a:ext>
                  </a:extLst>
                </a:gridCol>
                <a:gridCol w="6203032">
                  <a:extLst>
                    <a:ext uri="{9D8B030D-6E8A-4147-A177-3AD203B41FA5}">
                      <a16:colId xmlns:a16="http://schemas.microsoft.com/office/drawing/2014/main" val="17088431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Concept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Central question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0123065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Accessibility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disabled people access the information and functionality?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87252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Usability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specified users complete tasks effectively, efficiently, and satisfactorily?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944092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Inclusive design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How can the design process account for a wider range of people and circumstances?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1178807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4276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4F59BD-6348-FE8A-D1A4-42C3136E5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Great Britain the main legislation covering accessibility is the Equality Act 2010</a:t>
            </a:r>
          </a:p>
          <a:p>
            <a:pPr lvl="1"/>
            <a:r>
              <a:rPr lang="en-GB" dirty="0"/>
              <a:t>Protects disabled people from discrimination</a:t>
            </a:r>
          </a:p>
          <a:p>
            <a:pPr lvl="1"/>
            <a:r>
              <a:rPr lang="en-GB" dirty="0"/>
              <a:t>Requires reasonable adjustments where applicable</a:t>
            </a:r>
          </a:p>
          <a:p>
            <a:pPr lvl="1"/>
            <a:r>
              <a:rPr lang="en-GB" dirty="0"/>
              <a:t>Covers areas including services, education, and employment</a:t>
            </a:r>
          </a:p>
          <a:p>
            <a:r>
              <a:rPr lang="en-GB" dirty="0"/>
              <a:t>Digital interfaces can create barriers to those services</a:t>
            </a:r>
          </a:p>
          <a:p>
            <a:pPr lvl="1"/>
            <a:r>
              <a:rPr lang="en-GB" dirty="0"/>
              <a:t>Accessibility responsibilities extend beyond public sector websites</a:t>
            </a:r>
          </a:p>
          <a:p>
            <a:pPr lvl="1"/>
            <a:r>
              <a:rPr lang="en-GB" dirty="0"/>
              <a:t>For service providers the duty is anticipatory - they must consider barriers during design, not wait for them to be encountered by actual users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9DB56BF-955C-642A-E141-877E0FFF1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Duties: Equality Act 2010</a:t>
            </a:r>
          </a:p>
        </p:txBody>
      </p:sp>
    </p:spTree>
    <p:extLst>
      <p:ext uri="{BB962C8B-B14F-4D97-AF65-F5344CB8AC3E}">
        <p14:creationId xmlns:p14="http://schemas.microsoft.com/office/powerpoint/2010/main" val="3937091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0DAE27-7064-A31D-15E1-819224B98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Public Sector Bodies (Websites and Mobile Applications) (No. 2) Accessibility Regulations 2018 </a:t>
            </a:r>
          </a:p>
          <a:p>
            <a:r>
              <a:rPr lang="en-GB" dirty="0"/>
              <a:t>Meet the accessibility requirements</a:t>
            </a:r>
          </a:p>
          <a:p>
            <a:pPr lvl="1"/>
            <a:r>
              <a:rPr lang="en-GB" dirty="0"/>
              <a:t>Use WCAG 2.2 Level AA as the current government benchmark</a:t>
            </a:r>
          </a:p>
          <a:p>
            <a:pPr lvl="1"/>
            <a:r>
              <a:rPr lang="en-GB" dirty="0"/>
              <a:t>Publish and maintain an accessibility statement describing known limitations and how users can report problems or request alternatives</a:t>
            </a:r>
          </a:p>
          <a:p>
            <a:r>
              <a:rPr lang="en-GB" dirty="0"/>
              <a:t>The regulations supplement existing equality duties</a:t>
            </a:r>
          </a:p>
          <a:p>
            <a:pPr lvl="1"/>
            <a:r>
              <a:rPr lang="en-GB" dirty="0"/>
              <a:t>Some content exemptions and assessed disproportionate-burden provisions exist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737EC5-8A06-481D-F4C4-5B0C963B1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Duties: Public Sector</a:t>
            </a:r>
          </a:p>
        </p:txBody>
      </p:sp>
    </p:spTree>
    <p:extLst>
      <p:ext uri="{BB962C8B-B14F-4D97-AF65-F5344CB8AC3E}">
        <p14:creationId xmlns:p14="http://schemas.microsoft.com/office/powerpoint/2010/main" val="2351194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0A6D9F-3391-B02B-A29A-4307CB490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Web Content Accessibility Guidelines (WCAG)</a:t>
            </a:r>
          </a:p>
          <a:p>
            <a:r>
              <a:rPr lang="en-GB" dirty="0"/>
              <a:t>Four principles</a:t>
            </a:r>
          </a:p>
          <a:p>
            <a:pPr lvl="1"/>
            <a:r>
              <a:rPr lang="en-GB" b="1" dirty="0"/>
              <a:t>Perceivable: </a:t>
            </a:r>
            <a:r>
              <a:rPr lang="en-GB" dirty="0"/>
              <a:t>Can users obtain the information?</a:t>
            </a:r>
          </a:p>
          <a:p>
            <a:pPr lvl="2"/>
            <a:r>
              <a:rPr lang="en-GB" dirty="0"/>
              <a:t>Meaningful information has an appropriate text alternative</a:t>
            </a:r>
          </a:p>
          <a:p>
            <a:pPr lvl="1"/>
            <a:r>
              <a:rPr lang="en-GB" b="1" dirty="0"/>
              <a:t>Operable: </a:t>
            </a:r>
            <a:r>
              <a:rPr lang="en-GB" dirty="0"/>
              <a:t>Can users control the interface?</a:t>
            </a:r>
          </a:p>
          <a:p>
            <a:pPr lvl="2"/>
            <a:r>
              <a:rPr lang="en-GB" dirty="0"/>
              <a:t>Users can activate controls using a keyboard</a:t>
            </a:r>
          </a:p>
          <a:p>
            <a:pPr lvl="1"/>
            <a:r>
              <a:rPr lang="en-GB" b="1" dirty="0"/>
              <a:t>Understandable: </a:t>
            </a:r>
            <a:r>
              <a:rPr lang="en-GB" dirty="0"/>
              <a:t>Can users understand the content and interaction?</a:t>
            </a:r>
          </a:p>
          <a:p>
            <a:pPr lvl="2"/>
            <a:r>
              <a:rPr lang="en-GB" dirty="0"/>
              <a:t>A form explains what went wrong</a:t>
            </a:r>
          </a:p>
          <a:p>
            <a:pPr lvl="1"/>
            <a:r>
              <a:rPr lang="en-GB" b="1" dirty="0"/>
              <a:t>Robust: </a:t>
            </a:r>
            <a:r>
              <a:rPr lang="en-GB" dirty="0"/>
              <a:t>Can different technologies interpret the interface?</a:t>
            </a:r>
          </a:p>
          <a:p>
            <a:pPr lvl="2"/>
            <a:r>
              <a:rPr lang="en-GB" dirty="0"/>
              <a:t>Assistive technology can identify a control’s name and role</a:t>
            </a:r>
          </a:p>
          <a:p>
            <a:r>
              <a:rPr lang="en-GB" dirty="0"/>
              <a:t>Success criteria provide testable requirements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057BDD4-095D-A375-1CE5-ED31CD543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WCAG: An Evaluation Framework</a:t>
            </a:r>
          </a:p>
        </p:txBody>
      </p:sp>
    </p:spTree>
    <p:extLst>
      <p:ext uri="{BB962C8B-B14F-4D97-AF65-F5344CB8AC3E}">
        <p14:creationId xmlns:p14="http://schemas.microsoft.com/office/powerpoint/2010/main" val="293051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5282E7-595C-5EFF-EA4B-77DB784D8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WCAG has three conformance levels:</a:t>
            </a:r>
          </a:p>
          <a:p>
            <a:pPr lvl="1"/>
            <a:r>
              <a:rPr lang="en-GB" b="1" dirty="0"/>
              <a:t>A:</a:t>
            </a:r>
            <a:r>
              <a:rPr lang="en-GB" dirty="0"/>
              <a:t> a set of essential requirements</a:t>
            </a:r>
          </a:p>
          <a:p>
            <a:pPr lvl="1"/>
            <a:r>
              <a:rPr lang="en-GB" b="1" dirty="0"/>
              <a:t>AA:</a:t>
            </a:r>
            <a:r>
              <a:rPr lang="en-GB" dirty="0"/>
              <a:t> includes every Level A and AA requirement</a:t>
            </a:r>
          </a:p>
          <a:p>
            <a:pPr lvl="1"/>
            <a:r>
              <a:rPr lang="en-GB" b="1" dirty="0"/>
              <a:t>AAA:</a:t>
            </a:r>
            <a:r>
              <a:rPr lang="en-GB" dirty="0"/>
              <a:t> includes every Level A, AA and AAA requirement</a:t>
            </a:r>
          </a:p>
          <a:p>
            <a:r>
              <a:rPr lang="en-GB" dirty="0"/>
              <a:t>Conformance concerns complete pages and complete processes.</a:t>
            </a:r>
          </a:p>
          <a:p>
            <a:pPr lvl="1"/>
            <a:r>
              <a:rPr lang="en-GB" dirty="0"/>
              <a:t>A successful sample check does not establish whole-site conformance.</a:t>
            </a:r>
          </a:p>
          <a:p>
            <a:pPr lvl="1"/>
            <a:r>
              <a:rPr lang="en-GB" dirty="0"/>
              <a:t>A multi-page process, such as booking an appointment, may fail because one essential step is inaccessible even when the other pages work well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6330CD9-790D-B756-F0FE-5E2030D84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Level AA?</a:t>
            </a:r>
          </a:p>
        </p:txBody>
      </p:sp>
    </p:spTree>
    <p:extLst>
      <p:ext uri="{BB962C8B-B14F-4D97-AF65-F5344CB8AC3E}">
        <p14:creationId xmlns:p14="http://schemas.microsoft.com/office/powerpoint/2010/main" val="1374088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0D2224-1E65-3847-52A8-C3CF198CA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People may use:</a:t>
            </a:r>
          </a:p>
          <a:p>
            <a:pPr lvl="1"/>
            <a:r>
              <a:rPr lang="en-GB" dirty="0"/>
              <a:t>Screen readers or braille displays</a:t>
            </a:r>
          </a:p>
          <a:p>
            <a:pPr lvl="1"/>
            <a:r>
              <a:rPr lang="en-GB" dirty="0"/>
              <a:t>Magnification and customised display settings</a:t>
            </a:r>
          </a:p>
          <a:p>
            <a:pPr lvl="1"/>
            <a:r>
              <a:rPr lang="en-GB" dirty="0"/>
              <a:t>Keyboards, switches or speech input</a:t>
            </a:r>
          </a:p>
          <a:p>
            <a:pPr lvl="1"/>
            <a:r>
              <a:rPr lang="en-GB" dirty="0"/>
              <a:t>Captions and transcripts</a:t>
            </a:r>
          </a:p>
          <a:p>
            <a:r>
              <a:rPr lang="en-GB" dirty="0"/>
              <a:t>Access requirements also vary with fatigue, pain and cognitive demands</a:t>
            </a:r>
          </a:p>
          <a:p>
            <a:pPr lvl="1"/>
            <a:r>
              <a:rPr lang="en-GB" dirty="0"/>
              <a:t>A diagnosis alone does not tell us how someone uses an interface</a:t>
            </a:r>
          </a:p>
          <a:p>
            <a:pPr lvl="1"/>
            <a:r>
              <a:rPr lang="en-GB" dirty="0"/>
              <a:t>Two people with the same diagnosis may use different strategies</a:t>
            </a:r>
          </a:p>
          <a:p>
            <a:pPr lvl="1"/>
            <a:r>
              <a:rPr lang="en-GB" dirty="0"/>
              <a:t>One person may also change their interaction method as their symptoms or circumstances change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DE31C8A-F236-56FC-5E18-B1AACC7FA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 Requirements</a:t>
            </a:r>
          </a:p>
        </p:txBody>
      </p:sp>
    </p:spTree>
    <p:extLst>
      <p:ext uri="{BB962C8B-B14F-4D97-AF65-F5344CB8AC3E}">
        <p14:creationId xmlns:p14="http://schemas.microsoft.com/office/powerpoint/2010/main" val="829742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CE913D6-EA87-D849-A521-54C6CFE5E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Imagine a Zombie Dice app</a:t>
            </a:r>
          </a:p>
          <a:p>
            <a:r>
              <a:rPr lang="en-GB" dirty="0"/>
              <a:t>The interface:</a:t>
            </a:r>
          </a:p>
          <a:p>
            <a:pPr lvl="1"/>
            <a:r>
              <a:rPr lang="en-GB" dirty="0"/>
              <a:t>Shows scores and turn status using colour alone</a:t>
            </a:r>
          </a:p>
          <a:p>
            <a:pPr lvl="1"/>
            <a:r>
              <a:rPr lang="en-GB" dirty="0"/>
              <a:t>Requires players to drag dice into a cup</a:t>
            </a:r>
          </a:p>
          <a:p>
            <a:pPr lvl="1"/>
            <a:r>
              <a:rPr lang="en-GB" dirty="0"/>
              <a:t>Explains results through sound effects</a:t>
            </a:r>
          </a:p>
          <a:p>
            <a:pPr lvl="1"/>
            <a:r>
              <a:rPr lang="en-GB" dirty="0"/>
              <a:t>Displays instructions briefly, then removes them</a:t>
            </a:r>
          </a:p>
          <a:p>
            <a:pPr lvl="1"/>
            <a:r>
              <a:rPr lang="en-GB" dirty="0"/>
              <a:t>Uses small icon buttons without visible labels</a:t>
            </a:r>
          </a:p>
          <a:p>
            <a:r>
              <a:rPr lang="en-GB" dirty="0"/>
              <a:t>In groups, choose three features and for each, record:</a:t>
            </a:r>
          </a:p>
          <a:p>
            <a:pPr lvl="1"/>
            <a:r>
              <a:rPr lang="en-GB" dirty="0"/>
              <a:t>The user requirement affected</a:t>
            </a:r>
          </a:p>
          <a:p>
            <a:pPr lvl="1"/>
            <a:r>
              <a:rPr lang="en-GB" dirty="0"/>
              <a:t>The barrier and its consequence</a:t>
            </a:r>
          </a:p>
          <a:p>
            <a:pPr lvl="1"/>
            <a:r>
              <a:rPr lang="en-GB" dirty="0"/>
              <a:t>A proposed improvement</a:t>
            </a:r>
          </a:p>
          <a:p>
            <a:pPr lvl="1"/>
            <a:r>
              <a:rPr lang="en-GB" dirty="0"/>
              <a:t>How you would evaluate that improvement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93BF4C-CBF4-A88B-E142-1DC672090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11306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6BF3176-7FDD-F538-58E7-2438768EE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091400"/>
            <a:ext cx="8229600" cy="176660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Combine methods to obtain a fuller picture</a:t>
            </a:r>
          </a:p>
          <a:p>
            <a:r>
              <a:rPr lang="en-GB" dirty="0"/>
              <a:t>Manual inspection can be done through cognitive walkthroughs and heuristic evaluations</a:t>
            </a:r>
          </a:p>
          <a:p>
            <a:r>
              <a:rPr lang="en-GB" dirty="0"/>
              <a:t>Tools can flag things but cannot judge contextual information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D944D7D-B6B4-F14B-A03A-47F0CB044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for Accessibility Evaluation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7401332-EEE2-BB94-87C8-0F5269E677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510371"/>
              </p:ext>
            </p:extLst>
          </p:nvPr>
        </p:nvGraphicFramePr>
        <p:xfrm>
          <a:off x="457200" y="1161544"/>
          <a:ext cx="8229600" cy="374904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034680">
                  <a:extLst>
                    <a:ext uri="{9D8B030D-6E8A-4147-A177-3AD203B41FA5}">
                      <a16:colId xmlns:a16="http://schemas.microsoft.com/office/drawing/2014/main" val="463025204"/>
                    </a:ext>
                  </a:extLst>
                </a:gridCol>
                <a:gridCol w="5194920">
                  <a:extLst>
                    <a:ext uri="{9D8B030D-6E8A-4147-A177-3AD203B41FA5}">
                      <a16:colId xmlns:a16="http://schemas.microsoft.com/office/drawing/2014/main" val="756345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Method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Useful evidence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75296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Manual inspection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Behaviour, content quality, and task barriers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266410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Automated checking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Certain detectable technical problems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939636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Assistive technology testing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Behaviour in a specified technology combination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730313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Evaluation with disabled users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Barriers experienced during real tasks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8381564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7817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C593579-8256-3211-0BDD-2A0D0AA98C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testing, record:</a:t>
            </a:r>
          </a:p>
          <a:p>
            <a:pPr lvl="1"/>
            <a:r>
              <a:rPr lang="en-GB" dirty="0"/>
              <a:t>The task and its completion condition</a:t>
            </a:r>
          </a:p>
          <a:p>
            <a:pPr lvl="1"/>
            <a:r>
              <a:rPr lang="en-GB" dirty="0"/>
              <a:t>Pages and interface states included</a:t>
            </a:r>
          </a:p>
          <a:p>
            <a:pPr lvl="1"/>
            <a:r>
              <a:rPr lang="en-GB" dirty="0"/>
              <a:t>Browser, device and relevant settings</a:t>
            </a:r>
          </a:p>
          <a:p>
            <a:pPr lvl="1"/>
            <a:r>
              <a:rPr lang="en-GB" dirty="0"/>
              <a:t>Methods and technologies used</a:t>
            </a:r>
          </a:p>
          <a:p>
            <a:pPr lvl="1"/>
            <a:r>
              <a:rPr lang="en-GB" dirty="0"/>
              <a:t>Checks outside the scope</a:t>
            </a:r>
          </a:p>
          <a:p>
            <a:r>
              <a:rPr lang="en-GB" dirty="0"/>
              <a:t>Include states such as open menus, errors and confirmation messages.</a:t>
            </a:r>
          </a:p>
          <a:p>
            <a:r>
              <a:rPr lang="en-GB" dirty="0"/>
              <a:t>Choose a bounded journey such as finding information and following a link</a:t>
            </a:r>
          </a:p>
          <a:p>
            <a:r>
              <a:rPr lang="en-GB" dirty="0"/>
              <a:t>Analyses should be reproducible – another evaluator should be able to repeat the check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9A4B02E-FA36-3AB4-DAC6-2BF05102B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Evaluation Scope</a:t>
            </a:r>
          </a:p>
        </p:txBody>
      </p:sp>
    </p:spTree>
    <p:extLst>
      <p:ext uri="{BB962C8B-B14F-4D97-AF65-F5344CB8AC3E}">
        <p14:creationId xmlns:p14="http://schemas.microsoft.com/office/powerpoint/2010/main" val="1006499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84F809F-E1C4-18C9-44F2-52D21F73E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Is the interface usable without a mouse/pointer?</a:t>
            </a:r>
          </a:p>
          <a:p>
            <a:r>
              <a:rPr lang="en-GB" dirty="0"/>
              <a:t>Check whether users can:</a:t>
            </a:r>
          </a:p>
          <a:p>
            <a:pPr lvl="1"/>
            <a:r>
              <a:rPr lang="en-GB" dirty="0"/>
              <a:t>Reach relevant controls</a:t>
            </a:r>
          </a:p>
          <a:p>
            <a:pPr lvl="1"/>
            <a:r>
              <a:rPr lang="en-GB" dirty="0"/>
              <a:t>Identify the current focus</a:t>
            </a:r>
          </a:p>
          <a:p>
            <a:pPr lvl="1"/>
            <a:r>
              <a:rPr lang="en-GB" dirty="0"/>
              <a:t>Activate controls</a:t>
            </a:r>
          </a:p>
          <a:p>
            <a:pPr lvl="1"/>
            <a:r>
              <a:rPr lang="en-GB" dirty="0"/>
              <a:t>Navigate in a sensible order</a:t>
            </a:r>
          </a:p>
          <a:p>
            <a:pPr lvl="1"/>
            <a:r>
              <a:rPr lang="en-GB" dirty="0"/>
              <a:t>Enter and leave menus or dialogues</a:t>
            </a:r>
          </a:p>
          <a:p>
            <a:r>
              <a:rPr lang="en-GB" dirty="0"/>
              <a:t>Record any blocked step</a:t>
            </a:r>
          </a:p>
          <a:p>
            <a:r>
              <a:rPr lang="en-GB" dirty="0"/>
              <a:t>Keyboard alternatives</a:t>
            </a:r>
          </a:p>
          <a:p>
            <a:pPr lvl="1"/>
            <a:r>
              <a:rPr lang="en-GB" dirty="0"/>
              <a:t>Tab/</a:t>
            </a:r>
            <a:r>
              <a:rPr lang="en-GB" dirty="0" err="1"/>
              <a:t>Shift+Tab</a:t>
            </a:r>
            <a:r>
              <a:rPr lang="en-GB" dirty="0"/>
              <a:t>: moving focus between controls</a:t>
            </a:r>
          </a:p>
          <a:p>
            <a:pPr lvl="1"/>
            <a:r>
              <a:rPr lang="en-GB" dirty="0"/>
              <a:t>Enter: links and similar controls</a:t>
            </a:r>
          </a:p>
          <a:p>
            <a:pPr lvl="1"/>
            <a:r>
              <a:rPr lang="en-GB" dirty="0"/>
              <a:t>Space: buttons and checkboxes</a:t>
            </a:r>
          </a:p>
          <a:p>
            <a:pPr lvl="1"/>
            <a:r>
              <a:rPr lang="en-GB" dirty="0"/>
              <a:t>Arrow keys: inside some complex components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3DB2081-BD30-12A6-8240-CD0602CF0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Keyboard Access and Controls</a:t>
            </a:r>
          </a:p>
        </p:txBody>
      </p:sp>
    </p:spTree>
    <p:extLst>
      <p:ext uri="{BB962C8B-B14F-4D97-AF65-F5344CB8AC3E}">
        <p14:creationId xmlns:p14="http://schemas.microsoft.com/office/powerpoint/2010/main" val="10139162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7085B8-7260-980B-D6A2-74A2A842E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Check:</a:t>
            </a:r>
          </a:p>
          <a:p>
            <a:pPr lvl="1"/>
            <a:r>
              <a:rPr lang="en-GB" dirty="0"/>
              <a:t>Can users enlarge text without losing content or functionality?</a:t>
            </a:r>
          </a:p>
          <a:p>
            <a:pPr lvl="1"/>
            <a:r>
              <a:rPr lang="en-GB" dirty="0"/>
              <a:t>Does ordinary content remain usable when zoomed?</a:t>
            </a:r>
          </a:p>
          <a:p>
            <a:pPr lvl="1"/>
            <a:r>
              <a:rPr lang="en-GB" dirty="0"/>
              <a:t>Is text contrast sufficient?</a:t>
            </a:r>
          </a:p>
          <a:p>
            <a:pPr lvl="1"/>
            <a:r>
              <a:rPr lang="en-GB" dirty="0"/>
              <a:t>Does information rely on colour alone?</a:t>
            </a:r>
          </a:p>
          <a:p>
            <a:r>
              <a:rPr lang="en-GB" dirty="0"/>
              <a:t>WCAG AA text contrast (using a contrast checker):</a:t>
            </a:r>
          </a:p>
          <a:p>
            <a:pPr lvl="1"/>
            <a:r>
              <a:rPr lang="en-GB" dirty="0"/>
              <a:t>Normal text: 4.5:1</a:t>
            </a:r>
          </a:p>
          <a:p>
            <a:pPr lvl="1"/>
            <a:r>
              <a:rPr lang="en-GB" dirty="0"/>
              <a:t>Large text: 3:1 (defined as at least 18 pt/24px, or 14pt/~18.7px bold)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5E2D1BE-268A-6371-EC2F-333268EFD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Text, Contrast and Navigation</a:t>
            </a:r>
          </a:p>
        </p:txBody>
      </p:sp>
    </p:spTree>
    <p:extLst>
      <p:ext uri="{BB962C8B-B14F-4D97-AF65-F5344CB8AC3E}">
        <p14:creationId xmlns:p14="http://schemas.microsoft.com/office/powerpoint/2010/main" val="922897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4FE7688-E733-20B2-A256-1AF089944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Check whether:</a:t>
            </a:r>
          </a:p>
          <a:p>
            <a:pPr lvl="1"/>
            <a:r>
              <a:rPr lang="en-GB" dirty="0"/>
              <a:t>Headings communicate the page structure</a:t>
            </a:r>
          </a:p>
          <a:p>
            <a:pPr lvl="1"/>
            <a:r>
              <a:rPr lang="en-GB" dirty="0"/>
              <a:t>Links explain their purpose in context</a:t>
            </a:r>
          </a:p>
          <a:p>
            <a:pPr lvl="1"/>
            <a:r>
              <a:rPr lang="en-GB" dirty="0"/>
              <a:t>Controls have meaningful labels</a:t>
            </a:r>
          </a:p>
          <a:p>
            <a:pPr lvl="1"/>
            <a:r>
              <a:rPr lang="en-GB" dirty="0"/>
              <a:t>Images provide appropriate alternatives</a:t>
            </a:r>
          </a:p>
          <a:p>
            <a:pPr lvl="1"/>
            <a:r>
              <a:rPr lang="en-GB" dirty="0"/>
              <a:t>Instructions explain required input</a:t>
            </a:r>
          </a:p>
          <a:p>
            <a:pPr lvl="1"/>
            <a:r>
              <a:rPr lang="en-GB" dirty="0"/>
              <a:t>Errors identify the problem and support recovery</a:t>
            </a:r>
          </a:p>
          <a:p>
            <a:r>
              <a:rPr lang="en-GB" dirty="0"/>
              <a:t>Visible appearance provides only part of the evidence</a:t>
            </a:r>
          </a:p>
          <a:p>
            <a:pPr lvl="1"/>
            <a:r>
              <a:rPr lang="en-GB" dirty="0"/>
              <a:t>Captions should be available for speech and other relevant sounds</a:t>
            </a:r>
          </a:p>
          <a:p>
            <a:pPr lvl="2"/>
            <a:r>
              <a:rPr lang="en-GB" dirty="0"/>
              <a:t>Essential visual information in video may require audio descriptions</a:t>
            </a:r>
          </a:p>
          <a:p>
            <a:pPr lvl="2"/>
            <a:r>
              <a:rPr lang="en-GB" dirty="0"/>
              <a:t>Transcripts are also useful for this (and often useful for people without disabilities)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71BD02C-E121-16DD-27B6-3DED8ADE1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Meaning, Structure, and Feedback</a:t>
            </a:r>
          </a:p>
        </p:txBody>
      </p:sp>
    </p:spTree>
    <p:extLst>
      <p:ext uri="{BB962C8B-B14F-4D97-AF65-F5344CB8AC3E}">
        <p14:creationId xmlns:p14="http://schemas.microsoft.com/office/powerpoint/2010/main" val="840996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F7D3854-496C-6203-DE10-2B56D1047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Automated tools can help identify:</a:t>
            </a:r>
          </a:p>
          <a:p>
            <a:pPr lvl="1"/>
            <a:r>
              <a:rPr lang="en-GB" dirty="0"/>
              <a:t>Missing accessible names</a:t>
            </a:r>
          </a:p>
          <a:p>
            <a:pPr lvl="1"/>
            <a:r>
              <a:rPr lang="en-GB" dirty="0"/>
              <a:t>Some contrast problems</a:t>
            </a:r>
          </a:p>
          <a:p>
            <a:pPr lvl="1"/>
            <a:r>
              <a:rPr lang="en-GB" dirty="0"/>
              <a:t>Certain structural problems</a:t>
            </a:r>
          </a:p>
          <a:p>
            <a:pPr lvl="1"/>
            <a:r>
              <a:rPr lang="en-GB" dirty="0"/>
              <a:t>Particular invalid accessibility attributes</a:t>
            </a:r>
          </a:p>
          <a:p>
            <a:r>
              <a:rPr lang="en-GB" dirty="0"/>
              <a:t>They may miss barriers or require human verification</a:t>
            </a:r>
          </a:p>
          <a:p>
            <a:r>
              <a:rPr lang="en-GB" dirty="0"/>
              <a:t>Tools often inspect the current page state</a:t>
            </a:r>
          </a:p>
          <a:p>
            <a:pPr lvl="1"/>
            <a:r>
              <a:rPr lang="en-GB" dirty="0"/>
              <a:t>Opening a menu or triggering an error may show further issues</a:t>
            </a:r>
          </a:p>
          <a:p>
            <a:r>
              <a:rPr lang="en-GB" dirty="0"/>
              <a:t>A clean scan does not establish accessibility</a:t>
            </a:r>
          </a:p>
          <a:p>
            <a:pPr lvl="1"/>
            <a:r>
              <a:rPr lang="en-GB" dirty="0"/>
              <a:t>Coverage depends on the tool, the content, and the definition of an issue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1DC71A6-9BD5-81D4-836A-793598BB3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Automated Tests</a:t>
            </a:r>
          </a:p>
        </p:txBody>
      </p:sp>
    </p:spTree>
    <p:extLst>
      <p:ext uri="{BB962C8B-B14F-4D97-AF65-F5344CB8AC3E}">
        <p14:creationId xmlns:p14="http://schemas.microsoft.com/office/powerpoint/2010/main" val="30103615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8F14F7F-7A6A-C7C8-F4EE-5129974EB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No matter which tool you use, you should record your findings in detail</a:t>
            </a:r>
          </a:p>
          <a:p>
            <a:r>
              <a:rPr lang="en-GB" dirty="0"/>
              <a:t>Example finding</a:t>
            </a:r>
          </a:p>
          <a:p>
            <a:pPr lvl="1"/>
            <a:r>
              <a:rPr lang="en-GB" b="1" dirty="0"/>
              <a:t>Location:</a:t>
            </a:r>
            <a:r>
              <a:rPr lang="en-GB" dirty="0"/>
              <a:t> navigation menu</a:t>
            </a:r>
          </a:p>
          <a:p>
            <a:pPr lvl="1"/>
            <a:r>
              <a:rPr lang="en-GB" b="1" dirty="0"/>
              <a:t>Action:</a:t>
            </a:r>
            <a:r>
              <a:rPr lang="en-GB" dirty="0"/>
              <a:t> open the menu using keyboard input</a:t>
            </a:r>
          </a:p>
          <a:p>
            <a:pPr lvl="1"/>
            <a:r>
              <a:rPr lang="en-GB" b="1" dirty="0"/>
              <a:t>Observation:</a:t>
            </a:r>
            <a:r>
              <a:rPr lang="en-GB" dirty="0"/>
              <a:t> focus moves behind the open menu</a:t>
            </a:r>
          </a:p>
          <a:p>
            <a:pPr lvl="1"/>
            <a:r>
              <a:rPr lang="en-GB" b="1" dirty="0"/>
              <a:t>Impact:</a:t>
            </a:r>
            <a:r>
              <a:rPr lang="en-GB" dirty="0"/>
              <a:t> the user cannot reach its links</a:t>
            </a:r>
          </a:p>
          <a:p>
            <a:pPr lvl="1"/>
            <a:r>
              <a:rPr lang="en-GB" b="1" dirty="0"/>
              <a:t>Recommendation:</a:t>
            </a:r>
            <a:r>
              <a:rPr lang="en-GB" dirty="0"/>
              <a:t> correct focus behaviour</a:t>
            </a:r>
          </a:p>
          <a:p>
            <a:pPr lvl="1"/>
            <a:r>
              <a:rPr lang="en-GB" b="1" dirty="0"/>
              <a:t>Retest:</a:t>
            </a:r>
            <a:r>
              <a:rPr lang="en-GB" dirty="0"/>
              <a:t> repeat the keyboard journey</a:t>
            </a:r>
          </a:p>
          <a:p>
            <a:r>
              <a:rPr lang="en-GB" dirty="0"/>
              <a:t>Give evidence to connect interface behaviour to task impact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CD07FFC-F52F-A01E-34BA-ED159F571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Findings</a:t>
            </a:r>
          </a:p>
        </p:txBody>
      </p:sp>
    </p:spTree>
    <p:extLst>
      <p:ext uri="{BB962C8B-B14F-4D97-AF65-F5344CB8AC3E}">
        <p14:creationId xmlns:p14="http://schemas.microsoft.com/office/powerpoint/2010/main" val="33443668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78858CA-2562-FDF4-81AD-CD1EAE705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the usability of </a:t>
            </a:r>
            <a:r>
              <a:rPr lang="en-GB" dirty="0">
                <a:hlinkClick r:id="rId2"/>
              </a:rPr>
              <a:t>www.senedd.wales</a:t>
            </a:r>
            <a:endParaRPr lang="en-GB" dirty="0"/>
          </a:p>
          <a:p>
            <a:pPr lvl="1"/>
            <a:r>
              <a:rPr lang="en-GB" dirty="0"/>
              <a:t>Find its accessibility statement and identify how a user can report an accessibility problem.</a:t>
            </a:r>
          </a:p>
          <a:p>
            <a:pPr lvl="1"/>
            <a:r>
              <a:rPr lang="en-GB" dirty="0"/>
              <a:t>Attempt the task using keyboard input.</a:t>
            </a:r>
          </a:p>
          <a:p>
            <a:pPr lvl="1"/>
            <a:r>
              <a:rPr lang="en-GB" dirty="0"/>
              <a:t>Inspect the statement page at 200% and 400% zoom.</a:t>
            </a:r>
          </a:p>
          <a:p>
            <a:pPr lvl="1"/>
            <a:r>
              <a:rPr lang="en-GB" dirty="0"/>
              <a:t>Run a WAVE evaluation on the HTML statement page and use Details and Reference to investigate one error or alert</a:t>
            </a:r>
          </a:p>
          <a:p>
            <a:pPr lvl="1"/>
            <a:r>
              <a:rPr lang="en-GB" dirty="0"/>
              <a:t>Identify the reporting route; do not send a message or submit a form</a:t>
            </a:r>
          </a:p>
          <a:p>
            <a:pPr lvl="1"/>
            <a:r>
              <a:rPr lang="en-GB" dirty="0"/>
              <a:t>Manually investigate one reported issue or review item.</a:t>
            </a:r>
          </a:p>
          <a:p>
            <a:pPr lvl="1"/>
            <a:r>
              <a:rPr lang="en-GB" dirty="0"/>
              <a:t>Record findings and limitations.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3F34D89-E89A-09A1-9E3A-00E18D949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342876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CF4136B-917B-FAFF-2BD8-6EF0DB85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Wireframes and storyboards can support evaluation of:</a:t>
            </a:r>
          </a:p>
          <a:p>
            <a:pPr lvl="1"/>
            <a:r>
              <a:rPr lang="en-GB" dirty="0"/>
              <a:t>Information hierarchy</a:t>
            </a:r>
          </a:p>
          <a:p>
            <a:pPr lvl="1"/>
            <a:r>
              <a:rPr lang="en-GB" dirty="0"/>
              <a:t>Labels and instructions</a:t>
            </a:r>
          </a:p>
          <a:p>
            <a:pPr lvl="1"/>
            <a:r>
              <a:rPr lang="en-GB" dirty="0"/>
              <a:t>Colour and visual feedback</a:t>
            </a:r>
          </a:p>
          <a:p>
            <a:pPr lvl="1"/>
            <a:r>
              <a:rPr lang="en-GB" dirty="0"/>
              <a:t>Proposed alternatives to gestures</a:t>
            </a:r>
          </a:p>
          <a:p>
            <a:pPr lvl="1"/>
            <a:r>
              <a:rPr lang="en-GB" dirty="0"/>
              <a:t>Timing and recovery decisions</a:t>
            </a:r>
          </a:p>
          <a:p>
            <a:r>
              <a:rPr lang="en-GB" dirty="0"/>
              <a:t>Implemented interfaces allow additional testing of:</a:t>
            </a:r>
          </a:p>
          <a:p>
            <a:pPr lvl="1"/>
            <a:r>
              <a:rPr lang="en-GB" dirty="0"/>
              <a:t>Keyboard and focus behaviour</a:t>
            </a:r>
          </a:p>
          <a:p>
            <a:pPr lvl="1"/>
            <a:r>
              <a:rPr lang="en-GB" dirty="0"/>
              <a:t>Programmatic structure</a:t>
            </a:r>
          </a:p>
          <a:p>
            <a:pPr lvl="1"/>
            <a:r>
              <a:rPr lang="en-GB" dirty="0"/>
              <a:t>Assistive technology compatibility</a:t>
            </a:r>
          </a:p>
          <a:p>
            <a:r>
              <a:rPr lang="en-GB" dirty="0"/>
              <a:t>Assessing accessibility at the wireframe stages helps you identify things that need to be handled carefully at the full-colour interface and final app phases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159CF6-79BE-AC92-F404-CCE58A74D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Accessibility In Wireframes</a:t>
            </a:r>
          </a:p>
        </p:txBody>
      </p:sp>
    </p:spTree>
    <p:extLst>
      <p:ext uri="{BB962C8B-B14F-4D97-AF65-F5344CB8AC3E}">
        <p14:creationId xmlns:p14="http://schemas.microsoft.com/office/powerpoint/2010/main" val="11755862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6DC61B5-5DF6-5BF1-4DB3-2B94C938B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Consider:</a:t>
            </a:r>
          </a:p>
          <a:p>
            <a:pPr lvl="1"/>
            <a:r>
              <a:rPr lang="en-GB" dirty="0"/>
              <a:t>Does the barrier block task completion?</a:t>
            </a:r>
          </a:p>
          <a:p>
            <a:pPr lvl="1"/>
            <a:r>
              <a:rPr lang="en-GB" dirty="0"/>
              <a:t>How much difficulty or extra effort does it cause?</a:t>
            </a:r>
          </a:p>
          <a:p>
            <a:pPr lvl="1"/>
            <a:r>
              <a:rPr lang="en-GB" dirty="0"/>
              <a:t>How often does it occur?</a:t>
            </a:r>
          </a:p>
          <a:p>
            <a:pPr lvl="1"/>
            <a:r>
              <a:rPr lang="en-GB" dirty="0"/>
              <a:t>Is an effective workaround available?</a:t>
            </a:r>
          </a:p>
          <a:p>
            <a:pPr lvl="1"/>
            <a:r>
              <a:rPr lang="en-GB" dirty="0"/>
              <a:t>Is the task essential?</a:t>
            </a:r>
          </a:p>
          <a:p>
            <a:r>
              <a:rPr lang="en-GB" dirty="0"/>
              <a:t>Record impact, confidence and fixing effort separately.</a:t>
            </a:r>
          </a:p>
          <a:p>
            <a:r>
              <a:rPr lang="en-GB" dirty="0"/>
              <a:t>A barrier affecting a smaller group can still be urgent when it completely blocks an essential task</a:t>
            </a:r>
          </a:p>
          <a:p>
            <a:r>
              <a:rPr lang="en-GB" dirty="0"/>
              <a:t>WCAG levels are not severity scores</a:t>
            </a:r>
          </a:p>
          <a:p>
            <a:pPr lvl="1"/>
            <a:r>
              <a:rPr lang="en-GB" dirty="0"/>
              <a:t>A Level A finding is not automatically more severe in every context than an AA finding.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F954B6-8A1F-F60C-8EFA-822785333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Prioritising Accessibility Findings</a:t>
            </a:r>
          </a:p>
        </p:txBody>
      </p:sp>
    </p:spTree>
    <p:extLst>
      <p:ext uri="{BB962C8B-B14F-4D97-AF65-F5344CB8AC3E}">
        <p14:creationId xmlns:p14="http://schemas.microsoft.com/office/powerpoint/2010/main" val="27357623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01258B-6724-1855-311A-080A609357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Plan around relevant access requirements:</a:t>
            </a:r>
          </a:p>
          <a:p>
            <a:pPr lvl="1"/>
            <a:r>
              <a:rPr lang="en-GB" dirty="0"/>
              <a:t>Recruit people whose experience relates to the tasks</a:t>
            </a:r>
          </a:p>
          <a:p>
            <a:pPr lvl="1"/>
            <a:r>
              <a:rPr lang="en-GB" dirty="0"/>
              <a:t>Ask about preferred technology and settings</a:t>
            </a:r>
          </a:p>
          <a:p>
            <a:pPr lvl="1"/>
            <a:r>
              <a:rPr lang="en-GB" dirty="0"/>
              <a:t>Provide accessible study information and consent</a:t>
            </a:r>
          </a:p>
          <a:p>
            <a:pPr lvl="1"/>
            <a:r>
              <a:rPr lang="en-GB" dirty="0"/>
              <a:t>Allow breaks and flexible session arrangements</a:t>
            </a:r>
          </a:p>
          <a:p>
            <a:pPr lvl="1"/>
            <a:r>
              <a:rPr lang="en-GB" dirty="0"/>
              <a:t>Observe barriers, strategies and recovery</a:t>
            </a:r>
          </a:p>
          <a:p>
            <a:r>
              <a:rPr lang="en-GB" dirty="0"/>
              <a:t>Combine user findings with technical inspection</a:t>
            </a:r>
          </a:p>
          <a:p>
            <a:r>
              <a:rPr lang="en-GB" dirty="0"/>
              <a:t>Where practical, participants should use familiar assistive technology and settings</a:t>
            </a:r>
          </a:p>
          <a:p>
            <a:r>
              <a:rPr lang="en-GB" dirty="0"/>
              <a:t>Ask about access needs without demanding unnecessary medical details</a:t>
            </a:r>
          </a:p>
          <a:p>
            <a:pPr lvl="1"/>
            <a:r>
              <a:rPr lang="en-GB" dirty="0"/>
              <a:t>Think-aloud methods may also need adaptation when participants listen to screen reader output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FBB8ED2-9358-E2A7-0C9A-88A5485F0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with Disabled Users</a:t>
            </a:r>
          </a:p>
        </p:txBody>
      </p:sp>
    </p:spTree>
    <p:extLst>
      <p:ext uri="{BB962C8B-B14F-4D97-AF65-F5344CB8AC3E}">
        <p14:creationId xmlns:p14="http://schemas.microsoft.com/office/powerpoint/2010/main" val="3865882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F8D8075-EB0F-EB32-F043-AF876E49D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873784"/>
            <a:ext cx="8229600" cy="1984216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Choose the method that can answer the question</a:t>
            </a:r>
          </a:p>
          <a:p>
            <a:r>
              <a:rPr lang="en-GB" dirty="0"/>
              <a:t>Inexperienced evaluators using assistive technology may find problems, but these may arise from unfamiliarity with the technology</a:t>
            </a:r>
          </a:p>
          <a:p>
            <a:pPr lvl="1"/>
            <a:r>
              <a:rPr lang="en-GB" dirty="0"/>
              <a:t>Disability simulations do not substitute for disabled users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1B7766E-AAFD-8A61-1D5B-2A70CE91E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Appropriate Evaluations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7F8C29-A90A-DEEC-A571-365B752850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5992063"/>
              </p:ext>
            </p:extLst>
          </p:nvPr>
        </p:nvGraphicFramePr>
        <p:xfrm>
          <a:off x="457200" y="1124744"/>
          <a:ext cx="8229600" cy="374904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762872">
                  <a:extLst>
                    <a:ext uri="{9D8B030D-6E8A-4147-A177-3AD203B41FA5}">
                      <a16:colId xmlns:a16="http://schemas.microsoft.com/office/drawing/2014/main" val="820277019"/>
                    </a:ext>
                  </a:extLst>
                </a:gridCol>
                <a:gridCol w="3466728">
                  <a:extLst>
                    <a:ext uri="{9D8B030D-6E8A-4147-A177-3AD203B41FA5}">
                      <a16:colId xmlns:a16="http://schemas.microsoft.com/office/drawing/2014/main" val="24662466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Question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Suitable approach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6035377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Can keyboard users complete this interaction?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Manual keyboard test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103607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Does this colour pair meet the contrast requirement?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Contrast measurement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314725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Can a screen reader obtain the control’s name and role?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Assistive technology and technical inspection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5801015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Can users understand the feedback?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Task evaluation with relevant users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40725241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20722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997C1A-F570-F993-CCD8-8C00C16C1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no different to reporting any other type of usability evaluation</a:t>
            </a:r>
          </a:p>
          <a:p>
            <a:r>
              <a:rPr lang="en-GB" dirty="0"/>
              <a:t>An accessibility evaluation report should include:</a:t>
            </a:r>
          </a:p>
          <a:p>
            <a:pPr lvl="1"/>
            <a:r>
              <a:rPr lang="en-GB" dirty="0"/>
              <a:t>Scope and methods</a:t>
            </a:r>
          </a:p>
          <a:p>
            <a:pPr lvl="1"/>
            <a:r>
              <a:rPr lang="en-GB" dirty="0"/>
              <a:t>Reproducible findings</a:t>
            </a:r>
          </a:p>
          <a:p>
            <a:pPr lvl="1"/>
            <a:r>
              <a:rPr lang="en-GB" dirty="0"/>
              <a:t>User impact and priority</a:t>
            </a:r>
          </a:p>
          <a:p>
            <a:pPr lvl="1"/>
            <a:r>
              <a:rPr lang="en-GB" dirty="0"/>
              <a:t>Relevant requirements</a:t>
            </a:r>
          </a:p>
          <a:p>
            <a:pPr lvl="1"/>
            <a:r>
              <a:rPr lang="en-GB" dirty="0"/>
              <a:t>Recommended changes</a:t>
            </a:r>
          </a:p>
          <a:p>
            <a:pPr lvl="1"/>
            <a:r>
              <a:rPr lang="en-GB" dirty="0"/>
              <a:t>Retest results and remaining limitations</a:t>
            </a:r>
          </a:p>
          <a:p>
            <a:r>
              <a:rPr lang="en-GB" dirty="0"/>
              <a:t>Accessibility evaluation continues as the interface changes.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66CCF78-2721-976F-6D8C-50BC24968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Accessibility Testing</a:t>
            </a:r>
          </a:p>
        </p:txBody>
      </p:sp>
    </p:spTree>
    <p:extLst>
      <p:ext uri="{BB962C8B-B14F-4D97-AF65-F5344CB8AC3E}">
        <p14:creationId xmlns:p14="http://schemas.microsoft.com/office/powerpoint/2010/main" val="25266590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0F805CD-700E-1302-542B-F6AE24FA3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Back to our fictional Zombie Dice evaluation findings</a:t>
            </a:r>
          </a:p>
          <a:p>
            <a:pPr lvl="1"/>
            <a:r>
              <a:rPr lang="en-GB" dirty="0"/>
              <a:t>Keyboard input cannot activate Roll</a:t>
            </a:r>
          </a:p>
          <a:p>
            <a:pPr lvl="1"/>
            <a:r>
              <a:rPr lang="en-GB" dirty="0"/>
              <a:t>Normal-sized score text has a measured contrast ratio of 2.8:1</a:t>
            </a:r>
          </a:p>
          <a:p>
            <a:pPr lvl="1"/>
            <a:r>
              <a:rPr lang="en-GB" dirty="0"/>
              <a:t>A screen reader announces changed scores only as “updated”</a:t>
            </a:r>
          </a:p>
          <a:p>
            <a:pPr lvl="1"/>
            <a:r>
              <a:rPr lang="en-GB" dirty="0"/>
              <a:t>Instructions appear once and cannot be reopened</a:t>
            </a:r>
          </a:p>
          <a:p>
            <a:r>
              <a:rPr lang="en-GB" dirty="0"/>
              <a:t>Working in groups of three:</a:t>
            </a:r>
          </a:p>
          <a:p>
            <a:pPr lvl="1"/>
            <a:r>
              <a:rPr lang="en-GB" dirty="0"/>
              <a:t>Select the two highest priorities and justify them.</a:t>
            </a:r>
          </a:p>
          <a:p>
            <a:pPr lvl="1"/>
            <a:r>
              <a:rPr lang="en-GB" dirty="0"/>
              <a:t>Recommend a change for each</a:t>
            </a:r>
          </a:p>
          <a:p>
            <a:pPr lvl="1"/>
            <a:r>
              <a:rPr lang="en-GB" dirty="0"/>
              <a:t>Design a retest protocol</a:t>
            </a:r>
          </a:p>
          <a:p>
            <a:pPr lvl="1"/>
            <a:r>
              <a:rPr lang="en-GB" dirty="0"/>
              <a:t>Plan one task with disabled users that addresses a remaining uncertainty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924F03D-ABCD-8B7C-2884-0EC12B4AD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7571245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Accessibility, Usability, and UX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Homework: Read the articles linked to this workshop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1693</Words>
  <Application>Microsoft Office PowerPoint</Application>
  <PresentationFormat>On-screen Show (4:3)</PresentationFormat>
  <Paragraphs>247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Evaluation for Accessibility</vt:lpstr>
      <vt:lpstr>Accessibility, Usability, Inclusive Design</vt:lpstr>
      <vt:lpstr>Legal Duties: Equality Act 2010</vt:lpstr>
      <vt:lpstr>Legal Duties: Public Sector</vt:lpstr>
      <vt:lpstr>WCAG: An Evaluation Framework</vt:lpstr>
      <vt:lpstr>What is Level AA?</vt:lpstr>
      <vt:lpstr>Access Requirements</vt:lpstr>
      <vt:lpstr>Exercise</vt:lpstr>
      <vt:lpstr>Methods for Accessibility Evaluation</vt:lpstr>
      <vt:lpstr>Managing Evaluation Scope</vt:lpstr>
      <vt:lpstr>Keyboard Access and Controls</vt:lpstr>
      <vt:lpstr>Text, Contrast and Navigation</vt:lpstr>
      <vt:lpstr>Meaning, Structure, and Feedback</vt:lpstr>
      <vt:lpstr>Automated Tests</vt:lpstr>
      <vt:lpstr>Recording Findings</vt:lpstr>
      <vt:lpstr>Exercise</vt:lpstr>
      <vt:lpstr>Accessibility In Wireframes</vt:lpstr>
      <vt:lpstr>Prioritising Accessibility Findings</vt:lpstr>
      <vt:lpstr>Evaluation with Disabled Users</vt:lpstr>
      <vt:lpstr>Choosing Appropriate Evaluations</vt:lpstr>
      <vt:lpstr>Reporting Accessibility Testing</vt:lpstr>
      <vt:lpstr>Exercise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185</cp:revision>
  <dcterms:created xsi:type="dcterms:W3CDTF">2003-09-29T11:49:22Z</dcterms:created>
  <dcterms:modified xsi:type="dcterms:W3CDTF">2026-10-13T10:01:46Z</dcterms:modified>
</cp:coreProperties>
</file>