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660" r:id="rId5"/>
  </p:sldMasterIdLst>
  <p:notesMasterIdLst>
    <p:notesMasterId r:id="rId48"/>
  </p:notesMasterIdLst>
  <p:sldIdLst>
    <p:sldId id="256" r:id="rId6"/>
    <p:sldId id="279" r:id="rId7"/>
    <p:sldId id="383" r:id="rId8"/>
    <p:sldId id="281" r:id="rId9"/>
    <p:sldId id="403" r:id="rId10"/>
    <p:sldId id="452" r:id="rId11"/>
    <p:sldId id="453" r:id="rId12"/>
    <p:sldId id="454" r:id="rId13"/>
    <p:sldId id="455" r:id="rId14"/>
    <p:sldId id="456" r:id="rId15"/>
    <p:sldId id="457" r:id="rId16"/>
    <p:sldId id="458" r:id="rId17"/>
    <p:sldId id="432" r:id="rId18"/>
    <p:sldId id="459" r:id="rId19"/>
    <p:sldId id="460" r:id="rId20"/>
    <p:sldId id="461" r:id="rId21"/>
    <p:sldId id="462" r:id="rId22"/>
    <p:sldId id="463" r:id="rId23"/>
    <p:sldId id="464" r:id="rId24"/>
    <p:sldId id="419" r:id="rId25"/>
    <p:sldId id="428" r:id="rId26"/>
    <p:sldId id="465" r:id="rId27"/>
    <p:sldId id="466" r:id="rId28"/>
    <p:sldId id="467" r:id="rId29"/>
    <p:sldId id="468" r:id="rId30"/>
    <p:sldId id="469" r:id="rId31"/>
    <p:sldId id="470" r:id="rId32"/>
    <p:sldId id="471" r:id="rId33"/>
    <p:sldId id="472" r:id="rId34"/>
    <p:sldId id="473" r:id="rId35"/>
    <p:sldId id="447" r:id="rId36"/>
    <p:sldId id="474" r:id="rId37"/>
    <p:sldId id="475" r:id="rId38"/>
    <p:sldId id="476" r:id="rId39"/>
    <p:sldId id="477" r:id="rId40"/>
    <p:sldId id="478" r:id="rId41"/>
    <p:sldId id="357" r:id="rId42"/>
    <p:sldId id="307" r:id="rId43"/>
    <p:sldId id="358" r:id="rId44"/>
    <p:sldId id="367" r:id="rId45"/>
    <p:sldId id="363" r:id="rId46"/>
    <p:sldId id="391"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ayouts" id="{687C4ACC-695A-42DD-8A18-124B506377F8}">
          <p14:sldIdLst>
            <p14:sldId id="256"/>
            <p14:sldId id="279"/>
            <p14:sldId id="383"/>
            <p14:sldId id="281"/>
            <p14:sldId id="403"/>
            <p14:sldId id="452"/>
            <p14:sldId id="453"/>
            <p14:sldId id="454"/>
            <p14:sldId id="455"/>
            <p14:sldId id="456"/>
            <p14:sldId id="457"/>
            <p14:sldId id="458"/>
            <p14:sldId id="432"/>
            <p14:sldId id="459"/>
            <p14:sldId id="460"/>
            <p14:sldId id="461"/>
            <p14:sldId id="462"/>
            <p14:sldId id="463"/>
            <p14:sldId id="464"/>
            <p14:sldId id="419"/>
            <p14:sldId id="428"/>
            <p14:sldId id="465"/>
            <p14:sldId id="466"/>
            <p14:sldId id="467"/>
            <p14:sldId id="468"/>
            <p14:sldId id="469"/>
            <p14:sldId id="470"/>
            <p14:sldId id="471"/>
            <p14:sldId id="472"/>
            <p14:sldId id="473"/>
            <p14:sldId id="447"/>
            <p14:sldId id="474"/>
            <p14:sldId id="475"/>
            <p14:sldId id="476"/>
            <p14:sldId id="477"/>
            <p14:sldId id="478"/>
            <p14:sldId id="357"/>
            <p14:sldId id="307"/>
            <p14:sldId id="358"/>
            <p14:sldId id="367"/>
            <p14:sldId id="363"/>
            <p14:sldId id="391"/>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517EE06-C87E-BCEF-3E90-BCFA3055D95E}" name="Markus Klingelfuss" initials="MK" userId="S::m.klingelfuss@uwtsd.ac.uk::bd76eaf9-c4ae-4be9-b963-4e8bfdef57a8" providerId="AD"/>
  <p188:author id="{2561A52C-F3F5-41A4-8598-3C876AB7FBC8}" name="Errietta Bissa" initials="EB" userId="S::e.bissa@uwtsd.ac.uk::81ffec9e-7d76-4710-b828-fc34ea58d3af" providerId="AD"/>
  <p188:author id="{FA5CAFAC-0378-9C54-C736-A73ACA962818}" name="Caroline Walsh" initials="CW" userId="S::c.walsh@uwtsd.ac.uk::46cd07fb-211c-451a-a5f1-3b85afd872d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235D"/>
    <a:srgbClr val="DB2461"/>
    <a:srgbClr val="004C92"/>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AB53A2-5B8C-4966-AE51-25C351847CAE}" v="12" dt="2026-05-09T09:36:41.5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329" autoAdjust="0"/>
  </p:normalViewPr>
  <p:slideViewPr>
    <p:cSldViewPr snapToGrid="0">
      <p:cViewPr varScale="1">
        <p:scale>
          <a:sx n="73" d="100"/>
          <a:sy n="73" d="100"/>
        </p:scale>
        <p:origin x="1026"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F6DCAB-BE7F-496A-9546-DFA225D8321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0075628A-2B6E-4AFD-8171-4C438CB6AEE3}">
      <dgm:prSet custT="1"/>
      <dgm:spPr/>
      <dgm:t>
        <a:bodyPr/>
        <a:lstStyle/>
        <a:p>
          <a:r>
            <a:rPr lang="en-GB" sz="2800" dirty="0"/>
            <a:t>Use PowerPoint to make clear business slides</a:t>
          </a:r>
        </a:p>
      </dgm:t>
    </dgm:pt>
    <dgm:pt modelId="{74976214-66B3-4C1D-AB2B-ABB1E8D1EF45}" type="parTrans" cxnId="{9C37E8F5-AEB3-4FC2-A010-FC4BAC1A93A9}">
      <dgm:prSet/>
      <dgm:spPr/>
      <dgm:t>
        <a:bodyPr/>
        <a:lstStyle/>
        <a:p>
          <a:endParaRPr lang="en-GB"/>
        </a:p>
      </dgm:t>
    </dgm:pt>
    <dgm:pt modelId="{7104772B-A415-438F-97A1-55F6F44F0D30}" type="sibTrans" cxnId="{9C37E8F5-AEB3-4FC2-A010-FC4BAC1A93A9}">
      <dgm:prSet/>
      <dgm:spPr/>
      <dgm:t>
        <a:bodyPr/>
        <a:lstStyle/>
        <a:p>
          <a:endParaRPr lang="en-GB"/>
        </a:p>
      </dgm:t>
    </dgm:pt>
    <dgm:pt modelId="{1CAEA7B4-D85F-468C-B89F-23F238BCBF88}">
      <dgm:prSet custT="1"/>
      <dgm:spPr/>
      <dgm:t>
        <a:bodyPr/>
        <a:lstStyle/>
        <a:p>
          <a:r>
            <a:rPr lang="en-GB" sz="2800" dirty="0"/>
            <a:t>Design slides that are simple and easy to read</a:t>
          </a:r>
        </a:p>
      </dgm:t>
    </dgm:pt>
    <dgm:pt modelId="{A399D401-3DD6-4303-8700-104876E1A805}" type="parTrans" cxnId="{956ECCE8-3CB4-4A07-9C08-A74658F22C77}">
      <dgm:prSet/>
      <dgm:spPr/>
      <dgm:t>
        <a:bodyPr/>
        <a:lstStyle/>
        <a:p>
          <a:endParaRPr lang="en-GB"/>
        </a:p>
      </dgm:t>
    </dgm:pt>
    <dgm:pt modelId="{40713848-5D81-4F18-A1E8-8BFE3CF06645}" type="sibTrans" cxnId="{956ECCE8-3CB4-4A07-9C08-A74658F22C77}">
      <dgm:prSet/>
      <dgm:spPr/>
      <dgm:t>
        <a:bodyPr/>
        <a:lstStyle/>
        <a:p>
          <a:endParaRPr lang="en-GB"/>
        </a:p>
      </dgm:t>
    </dgm:pt>
    <dgm:pt modelId="{3758C48A-BDAF-4C55-AAEC-4FA75436CE0B}">
      <dgm:prSet custT="1"/>
      <dgm:spPr/>
      <dgm:t>
        <a:bodyPr/>
        <a:lstStyle/>
        <a:p>
          <a:r>
            <a:rPr lang="en-GB" sz="2800" dirty="0"/>
            <a:t>Use big fonts, clear colours, and alt text</a:t>
          </a:r>
        </a:p>
      </dgm:t>
    </dgm:pt>
    <dgm:pt modelId="{8CB67260-BFDF-4908-9774-6E8278770262}" type="parTrans" cxnId="{3E2DE121-F660-471C-8A5D-E9A70455421C}">
      <dgm:prSet/>
      <dgm:spPr/>
      <dgm:t>
        <a:bodyPr/>
        <a:lstStyle/>
        <a:p>
          <a:endParaRPr lang="en-GB"/>
        </a:p>
      </dgm:t>
    </dgm:pt>
    <dgm:pt modelId="{6BB3977A-6705-42FB-8C6D-A58C839137B2}" type="sibTrans" cxnId="{3E2DE121-F660-471C-8A5D-E9A70455421C}">
      <dgm:prSet/>
      <dgm:spPr/>
      <dgm:t>
        <a:bodyPr/>
        <a:lstStyle/>
        <a:p>
          <a:endParaRPr lang="en-GB"/>
        </a:p>
      </dgm:t>
    </dgm:pt>
    <dgm:pt modelId="{9CF64F5B-328C-49B9-AF3A-EB96BC66833D}" type="pres">
      <dgm:prSet presAssocID="{D8F6DCAB-BE7F-496A-9546-DFA225D8321F}" presName="linear" presStyleCnt="0">
        <dgm:presLayoutVars>
          <dgm:dir/>
          <dgm:animLvl val="lvl"/>
          <dgm:resizeHandles val="exact"/>
        </dgm:presLayoutVars>
      </dgm:prSet>
      <dgm:spPr/>
    </dgm:pt>
    <dgm:pt modelId="{456BAD4B-2411-4948-B3A3-3693072E3EA1}" type="pres">
      <dgm:prSet presAssocID="{0075628A-2B6E-4AFD-8171-4C438CB6AEE3}" presName="parentLin" presStyleCnt="0"/>
      <dgm:spPr/>
    </dgm:pt>
    <dgm:pt modelId="{D6EB783B-BC32-497D-BC7D-F50A1B6D6702}" type="pres">
      <dgm:prSet presAssocID="{0075628A-2B6E-4AFD-8171-4C438CB6AEE3}" presName="parentLeftMargin" presStyleLbl="node1" presStyleIdx="0" presStyleCnt="3"/>
      <dgm:spPr/>
    </dgm:pt>
    <dgm:pt modelId="{429D95D2-108F-4313-B872-6298F6E74849}" type="pres">
      <dgm:prSet presAssocID="{0075628A-2B6E-4AFD-8171-4C438CB6AEE3}" presName="parentText" presStyleLbl="node1" presStyleIdx="0" presStyleCnt="3">
        <dgm:presLayoutVars>
          <dgm:chMax val="0"/>
          <dgm:bulletEnabled val="1"/>
        </dgm:presLayoutVars>
      </dgm:prSet>
      <dgm:spPr/>
    </dgm:pt>
    <dgm:pt modelId="{2098A8FD-84E4-4E20-A81A-7C6E62610226}" type="pres">
      <dgm:prSet presAssocID="{0075628A-2B6E-4AFD-8171-4C438CB6AEE3}" presName="negativeSpace" presStyleCnt="0"/>
      <dgm:spPr/>
    </dgm:pt>
    <dgm:pt modelId="{18DA621F-7431-4D5F-AAD0-8DB9CD36B124}" type="pres">
      <dgm:prSet presAssocID="{0075628A-2B6E-4AFD-8171-4C438CB6AEE3}" presName="childText" presStyleLbl="conFgAcc1" presStyleIdx="0" presStyleCnt="3">
        <dgm:presLayoutVars>
          <dgm:bulletEnabled val="1"/>
        </dgm:presLayoutVars>
      </dgm:prSet>
      <dgm:spPr/>
    </dgm:pt>
    <dgm:pt modelId="{8BA9F2A4-821C-425E-8472-FB691DF37FD9}" type="pres">
      <dgm:prSet presAssocID="{7104772B-A415-438F-97A1-55F6F44F0D30}" presName="spaceBetweenRectangles" presStyleCnt="0"/>
      <dgm:spPr/>
    </dgm:pt>
    <dgm:pt modelId="{D5F6DF88-8115-444D-9D83-939CC3709276}" type="pres">
      <dgm:prSet presAssocID="{1CAEA7B4-D85F-468C-B89F-23F238BCBF88}" presName="parentLin" presStyleCnt="0"/>
      <dgm:spPr/>
    </dgm:pt>
    <dgm:pt modelId="{7967108D-6CC9-4714-AE1A-6B2144C16CAB}" type="pres">
      <dgm:prSet presAssocID="{1CAEA7B4-D85F-468C-B89F-23F238BCBF88}" presName="parentLeftMargin" presStyleLbl="node1" presStyleIdx="0" presStyleCnt="3"/>
      <dgm:spPr/>
    </dgm:pt>
    <dgm:pt modelId="{74F2477D-CF46-4A46-8CCB-B5C3B9821515}" type="pres">
      <dgm:prSet presAssocID="{1CAEA7B4-D85F-468C-B89F-23F238BCBF88}" presName="parentText" presStyleLbl="node1" presStyleIdx="1" presStyleCnt="3">
        <dgm:presLayoutVars>
          <dgm:chMax val="0"/>
          <dgm:bulletEnabled val="1"/>
        </dgm:presLayoutVars>
      </dgm:prSet>
      <dgm:spPr/>
    </dgm:pt>
    <dgm:pt modelId="{B5DB96B3-2210-4D13-87B9-F243D7632887}" type="pres">
      <dgm:prSet presAssocID="{1CAEA7B4-D85F-468C-B89F-23F238BCBF88}" presName="negativeSpace" presStyleCnt="0"/>
      <dgm:spPr/>
    </dgm:pt>
    <dgm:pt modelId="{3067550F-EABD-4E05-AEF7-44A736A3673F}" type="pres">
      <dgm:prSet presAssocID="{1CAEA7B4-D85F-468C-B89F-23F238BCBF88}" presName="childText" presStyleLbl="conFgAcc1" presStyleIdx="1" presStyleCnt="3">
        <dgm:presLayoutVars>
          <dgm:bulletEnabled val="1"/>
        </dgm:presLayoutVars>
      </dgm:prSet>
      <dgm:spPr/>
    </dgm:pt>
    <dgm:pt modelId="{296BCC11-886B-4F6B-91F1-65F8FA1B8EA2}" type="pres">
      <dgm:prSet presAssocID="{40713848-5D81-4F18-A1E8-8BFE3CF06645}" presName="spaceBetweenRectangles" presStyleCnt="0"/>
      <dgm:spPr/>
    </dgm:pt>
    <dgm:pt modelId="{5D0B00EE-4F05-4B83-BDFF-724EE2D5479F}" type="pres">
      <dgm:prSet presAssocID="{3758C48A-BDAF-4C55-AAEC-4FA75436CE0B}" presName="parentLin" presStyleCnt="0"/>
      <dgm:spPr/>
    </dgm:pt>
    <dgm:pt modelId="{4ED1DFFF-201F-40EA-A58B-4AB81A0A2787}" type="pres">
      <dgm:prSet presAssocID="{3758C48A-BDAF-4C55-AAEC-4FA75436CE0B}" presName="parentLeftMargin" presStyleLbl="node1" presStyleIdx="1" presStyleCnt="3"/>
      <dgm:spPr/>
    </dgm:pt>
    <dgm:pt modelId="{D1AE6088-85AB-424D-9C93-508E0643123C}" type="pres">
      <dgm:prSet presAssocID="{3758C48A-BDAF-4C55-AAEC-4FA75436CE0B}" presName="parentText" presStyleLbl="node1" presStyleIdx="2" presStyleCnt="3">
        <dgm:presLayoutVars>
          <dgm:chMax val="0"/>
          <dgm:bulletEnabled val="1"/>
        </dgm:presLayoutVars>
      </dgm:prSet>
      <dgm:spPr/>
    </dgm:pt>
    <dgm:pt modelId="{7E25CED6-D12F-4442-B8F9-1EC4E0E99338}" type="pres">
      <dgm:prSet presAssocID="{3758C48A-BDAF-4C55-AAEC-4FA75436CE0B}" presName="negativeSpace" presStyleCnt="0"/>
      <dgm:spPr/>
    </dgm:pt>
    <dgm:pt modelId="{A4AC6F1F-1413-487E-B326-D28F484FA2D9}" type="pres">
      <dgm:prSet presAssocID="{3758C48A-BDAF-4C55-AAEC-4FA75436CE0B}" presName="childText" presStyleLbl="conFgAcc1" presStyleIdx="2" presStyleCnt="3">
        <dgm:presLayoutVars>
          <dgm:bulletEnabled val="1"/>
        </dgm:presLayoutVars>
      </dgm:prSet>
      <dgm:spPr/>
    </dgm:pt>
  </dgm:ptLst>
  <dgm:cxnLst>
    <dgm:cxn modelId="{AE4F3C16-90EA-4318-8ADA-0605D03ACF60}" type="presOf" srcId="{1CAEA7B4-D85F-468C-B89F-23F238BCBF88}" destId="{74F2477D-CF46-4A46-8CCB-B5C3B9821515}" srcOrd="1" destOrd="0" presId="urn:microsoft.com/office/officeart/2005/8/layout/list1"/>
    <dgm:cxn modelId="{9620601C-3F30-4100-B4A9-EB3B5909D84C}" type="presOf" srcId="{3758C48A-BDAF-4C55-AAEC-4FA75436CE0B}" destId="{4ED1DFFF-201F-40EA-A58B-4AB81A0A2787}" srcOrd="0" destOrd="0" presId="urn:microsoft.com/office/officeart/2005/8/layout/list1"/>
    <dgm:cxn modelId="{3E2DE121-F660-471C-8A5D-E9A70455421C}" srcId="{D8F6DCAB-BE7F-496A-9546-DFA225D8321F}" destId="{3758C48A-BDAF-4C55-AAEC-4FA75436CE0B}" srcOrd="2" destOrd="0" parTransId="{8CB67260-BFDF-4908-9774-6E8278770262}" sibTransId="{6BB3977A-6705-42FB-8C6D-A58C839137B2}"/>
    <dgm:cxn modelId="{DC9EC423-AA0C-48EE-B53A-C949A07C98FF}" type="presOf" srcId="{0075628A-2B6E-4AFD-8171-4C438CB6AEE3}" destId="{429D95D2-108F-4313-B872-6298F6E74849}" srcOrd="1" destOrd="0" presId="urn:microsoft.com/office/officeart/2005/8/layout/list1"/>
    <dgm:cxn modelId="{17050239-9286-4994-8E84-1341BF3A6928}" type="presOf" srcId="{1CAEA7B4-D85F-468C-B89F-23F238BCBF88}" destId="{7967108D-6CC9-4714-AE1A-6B2144C16CAB}" srcOrd="0" destOrd="0" presId="urn:microsoft.com/office/officeart/2005/8/layout/list1"/>
    <dgm:cxn modelId="{C45C7E7F-9AF8-4F02-BEC2-2A2D50ABB27F}" type="presOf" srcId="{3758C48A-BDAF-4C55-AAEC-4FA75436CE0B}" destId="{D1AE6088-85AB-424D-9C93-508E0643123C}" srcOrd="1" destOrd="0" presId="urn:microsoft.com/office/officeart/2005/8/layout/list1"/>
    <dgm:cxn modelId="{83DE72C8-6809-4099-AA23-0965BFF0E7AB}" type="presOf" srcId="{0075628A-2B6E-4AFD-8171-4C438CB6AEE3}" destId="{D6EB783B-BC32-497D-BC7D-F50A1B6D6702}" srcOrd="0" destOrd="0" presId="urn:microsoft.com/office/officeart/2005/8/layout/list1"/>
    <dgm:cxn modelId="{DC7F43CF-8AE3-4D7A-86E3-6FF9661E3886}" type="presOf" srcId="{D8F6DCAB-BE7F-496A-9546-DFA225D8321F}" destId="{9CF64F5B-328C-49B9-AF3A-EB96BC66833D}" srcOrd="0" destOrd="0" presId="urn:microsoft.com/office/officeart/2005/8/layout/list1"/>
    <dgm:cxn modelId="{956ECCE8-3CB4-4A07-9C08-A74658F22C77}" srcId="{D8F6DCAB-BE7F-496A-9546-DFA225D8321F}" destId="{1CAEA7B4-D85F-468C-B89F-23F238BCBF88}" srcOrd="1" destOrd="0" parTransId="{A399D401-3DD6-4303-8700-104876E1A805}" sibTransId="{40713848-5D81-4F18-A1E8-8BFE3CF06645}"/>
    <dgm:cxn modelId="{9C37E8F5-AEB3-4FC2-A010-FC4BAC1A93A9}" srcId="{D8F6DCAB-BE7F-496A-9546-DFA225D8321F}" destId="{0075628A-2B6E-4AFD-8171-4C438CB6AEE3}" srcOrd="0" destOrd="0" parTransId="{74976214-66B3-4C1D-AB2B-ABB1E8D1EF45}" sibTransId="{7104772B-A415-438F-97A1-55F6F44F0D30}"/>
    <dgm:cxn modelId="{1C6A90A9-D071-4A34-BB8A-BB1ADCB5C677}" type="presParOf" srcId="{9CF64F5B-328C-49B9-AF3A-EB96BC66833D}" destId="{456BAD4B-2411-4948-B3A3-3693072E3EA1}" srcOrd="0" destOrd="0" presId="urn:microsoft.com/office/officeart/2005/8/layout/list1"/>
    <dgm:cxn modelId="{6C44E692-21AA-4560-B4C5-8A6F8B2ACD4C}" type="presParOf" srcId="{456BAD4B-2411-4948-B3A3-3693072E3EA1}" destId="{D6EB783B-BC32-497D-BC7D-F50A1B6D6702}" srcOrd="0" destOrd="0" presId="urn:microsoft.com/office/officeart/2005/8/layout/list1"/>
    <dgm:cxn modelId="{A54D2561-9D14-469B-A482-56E128269664}" type="presParOf" srcId="{456BAD4B-2411-4948-B3A3-3693072E3EA1}" destId="{429D95D2-108F-4313-B872-6298F6E74849}" srcOrd="1" destOrd="0" presId="urn:microsoft.com/office/officeart/2005/8/layout/list1"/>
    <dgm:cxn modelId="{77061223-543F-4FDF-B582-7129632C6202}" type="presParOf" srcId="{9CF64F5B-328C-49B9-AF3A-EB96BC66833D}" destId="{2098A8FD-84E4-4E20-A81A-7C6E62610226}" srcOrd="1" destOrd="0" presId="urn:microsoft.com/office/officeart/2005/8/layout/list1"/>
    <dgm:cxn modelId="{9506E783-5073-4FA9-B537-E9E64A4BE861}" type="presParOf" srcId="{9CF64F5B-328C-49B9-AF3A-EB96BC66833D}" destId="{18DA621F-7431-4D5F-AAD0-8DB9CD36B124}" srcOrd="2" destOrd="0" presId="urn:microsoft.com/office/officeart/2005/8/layout/list1"/>
    <dgm:cxn modelId="{41863BB3-8CE4-4A9E-AD56-69237D5C5A5F}" type="presParOf" srcId="{9CF64F5B-328C-49B9-AF3A-EB96BC66833D}" destId="{8BA9F2A4-821C-425E-8472-FB691DF37FD9}" srcOrd="3" destOrd="0" presId="urn:microsoft.com/office/officeart/2005/8/layout/list1"/>
    <dgm:cxn modelId="{7E5EFD10-6C47-4DC2-8DC6-D07C775CEF21}" type="presParOf" srcId="{9CF64F5B-328C-49B9-AF3A-EB96BC66833D}" destId="{D5F6DF88-8115-444D-9D83-939CC3709276}" srcOrd="4" destOrd="0" presId="urn:microsoft.com/office/officeart/2005/8/layout/list1"/>
    <dgm:cxn modelId="{9A6A08A1-1E85-4F70-881B-2838AFA44885}" type="presParOf" srcId="{D5F6DF88-8115-444D-9D83-939CC3709276}" destId="{7967108D-6CC9-4714-AE1A-6B2144C16CAB}" srcOrd="0" destOrd="0" presId="urn:microsoft.com/office/officeart/2005/8/layout/list1"/>
    <dgm:cxn modelId="{F2A9C162-F491-4622-A38F-6BF20D12D7FC}" type="presParOf" srcId="{D5F6DF88-8115-444D-9D83-939CC3709276}" destId="{74F2477D-CF46-4A46-8CCB-B5C3B9821515}" srcOrd="1" destOrd="0" presId="urn:microsoft.com/office/officeart/2005/8/layout/list1"/>
    <dgm:cxn modelId="{3B8B67CB-BE32-4A82-8924-E1CADCE2392C}" type="presParOf" srcId="{9CF64F5B-328C-49B9-AF3A-EB96BC66833D}" destId="{B5DB96B3-2210-4D13-87B9-F243D7632887}" srcOrd="5" destOrd="0" presId="urn:microsoft.com/office/officeart/2005/8/layout/list1"/>
    <dgm:cxn modelId="{17AAD5F6-AA97-418D-9644-5ACEF878956F}" type="presParOf" srcId="{9CF64F5B-328C-49B9-AF3A-EB96BC66833D}" destId="{3067550F-EABD-4E05-AEF7-44A736A3673F}" srcOrd="6" destOrd="0" presId="urn:microsoft.com/office/officeart/2005/8/layout/list1"/>
    <dgm:cxn modelId="{E89D59A5-7A6B-4AC7-BD0D-8C2C799DFA81}" type="presParOf" srcId="{9CF64F5B-328C-49B9-AF3A-EB96BC66833D}" destId="{296BCC11-886B-4F6B-91F1-65F8FA1B8EA2}" srcOrd="7" destOrd="0" presId="urn:microsoft.com/office/officeart/2005/8/layout/list1"/>
    <dgm:cxn modelId="{D113F31D-5A5C-47ED-9741-2FF1ED75C23B}" type="presParOf" srcId="{9CF64F5B-328C-49B9-AF3A-EB96BC66833D}" destId="{5D0B00EE-4F05-4B83-BDFF-724EE2D5479F}" srcOrd="8" destOrd="0" presId="urn:microsoft.com/office/officeart/2005/8/layout/list1"/>
    <dgm:cxn modelId="{81A96738-7147-454A-9A5C-FAD4406B5589}" type="presParOf" srcId="{5D0B00EE-4F05-4B83-BDFF-724EE2D5479F}" destId="{4ED1DFFF-201F-40EA-A58B-4AB81A0A2787}" srcOrd="0" destOrd="0" presId="urn:microsoft.com/office/officeart/2005/8/layout/list1"/>
    <dgm:cxn modelId="{05E8768F-9651-478B-9282-DF6B1700E2D8}" type="presParOf" srcId="{5D0B00EE-4F05-4B83-BDFF-724EE2D5479F}" destId="{D1AE6088-85AB-424D-9C93-508E0643123C}" srcOrd="1" destOrd="0" presId="urn:microsoft.com/office/officeart/2005/8/layout/list1"/>
    <dgm:cxn modelId="{4FD79D54-6925-4E70-A8DF-4153DA2319AF}" type="presParOf" srcId="{9CF64F5B-328C-49B9-AF3A-EB96BC66833D}" destId="{7E25CED6-D12F-4442-B8F9-1EC4E0E99338}" srcOrd="9" destOrd="0" presId="urn:microsoft.com/office/officeart/2005/8/layout/list1"/>
    <dgm:cxn modelId="{198E2F84-6760-486C-BA09-2CA9A8E04228}" type="presParOf" srcId="{9CF64F5B-328C-49B9-AF3A-EB96BC66833D}" destId="{A4AC6F1F-1413-487E-B326-D28F484FA2D9}"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6ED411-0ACA-4490-8CEF-5EACF2F8171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DD9FA613-CE70-40F3-9DDC-F5D4DBB5315D}">
      <dgm:prSet phldrT="[Text]" custT="1"/>
      <dgm:spPr/>
      <dgm:t>
        <a:bodyPr/>
        <a:lstStyle/>
        <a:p>
          <a:pPr>
            <a:buNone/>
          </a:pPr>
          <a:r>
            <a:rPr lang="en-GB" sz="2400" dirty="0"/>
            <a:t>Make business slides that are clear and easy to read</a:t>
          </a:r>
          <a:endParaRPr lang="en-GB" sz="2400" b="0" i="0" dirty="0"/>
        </a:p>
      </dgm:t>
    </dgm:pt>
    <dgm:pt modelId="{4BDD1EC9-30AF-4B86-9648-4705B23A4F96}" type="parTrans" cxnId="{1E92F11E-9091-45F8-A668-21F214186322}">
      <dgm:prSet/>
      <dgm:spPr/>
      <dgm:t>
        <a:bodyPr/>
        <a:lstStyle/>
        <a:p>
          <a:endParaRPr lang="en-GB" sz="2800"/>
        </a:p>
      </dgm:t>
    </dgm:pt>
    <dgm:pt modelId="{3DBF4145-12C1-477A-A5FC-6ED2438B63B6}" type="sibTrans" cxnId="{1E92F11E-9091-45F8-A668-21F214186322}">
      <dgm:prSet/>
      <dgm:spPr/>
      <dgm:t>
        <a:bodyPr/>
        <a:lstStyle/>
        <a:p>
          <a:endParaRPr lang="en-GB" sz="2800"/>
        </a:p>
      </dgm:t>
    </dgm:pt>
    <dgm:pt modelId="{CAFCAAAD-7FEE-438A-9AFF-18B63F3D377F}">
      <dgm:prSet custT="1"/>
      <dgm:spPr/>
      <dgm:t>
        <a:bodyPr/>
        <a:lstStyle/>
        <a:p>
          <a:pPr>
            <a:buNone/>
          </a:pPr>
          <a:r>
            <a:rPr lang="en-GB" sz="2400" dirty="0"/>
            <a:t>Focus on one main idea per slide using space and simple layout</a:t>
          </a:r>
        </a:p>
      </dgm:t>
    </dgm:pt>
    <dgm:pt modelId="{F5A0EDE5-70F7-46B3-8949-3A83391F70C8}" type="parTrans" cxnId="{29402635-8A98-4D6A-BDC3-A265A3FF845F}">
      <dgm:prSet/>
      <dgm:spPr/>
      <dgm:t>
        <a:bodyPr/>
        <a:lstStyle/>
        <a:p>
          <a:endParaRPr lang="en-GB"/>
        </a:p>
      </dgm:t>
    </dgm:pt>
    <dgm:pt modelId="{984EF2F6-055C-444E-B8C0-E3C4D2881EF8}" type="sibTrans" cxnId="{29402635-8A98-4D6A-BDC3-A265A3FF845F}">
      <dgm:prSet/>
      <dgm:spPr/>
      <dgm:t>
        <a:bodyPr/>
        <a:lstStyle/>
        <a:p>
          <a:endParaRPr lang="en-GB"/>
        </a:p>
      </dgm:t>
    </dgm:pt>
    <dgm:pt modelId="{BBBF73CE-3CAB-4BEB-A208-608A54B273B1}">
      <dgm:prSet custT="1"/>
      <dgm:spPr/>
      <dgm:t>
        <a:bodyPr/>
        <a:lstStyle/>
        <a:p>
          <a:pPr>
            <a:buNone/>
          </a:pPr>
          <a:r>
            <a:rPr lang="en-GB" sz="2400" dirty="0"/>
            <a:t>Understand accessibility and why it matters in business presentations</a:t>
          </a:r>
        </a:p>
      </dgm:t>
    </dgm:pt>
    <dgm:pt modelId="{5421DE4E-7541-442D-AB5D-768381FCBAFF}" type="parTrans" cxnId="{C0843FD9-ECDF-438D-BFAF-FCDF7232F6CD}">
      <dgm:prSet/>
      <dgm:spPr/>
      <dgm:t>
        <a:bodyPr/>
        <a:lstStyle/>
        <a:p>
          <a:endParaRPr lang="en-GB"/>
        </a:p>
      </dgm:t>
    </dgm:pt>
    <dgm:pt modelId="{68C10F92-F09B-4227-A238-D3B184EDCCF9}" type="sibTrans" cxnId="{C0843FD9-ECDF-438D-BFAF-FCDF7232F6CD}">
      <dgm:prSet/>
      <dgm:spPr/>
      <dgm:t>
        <a:bodyPr/>
        <a:lstStyle/>
        <a:p>
          <a:endParaRPr lang="en-GB"/>
        </a:p>
      </dgm:t>
    </dgm:pt>
    <dgm:pt modelId="{27763F64-696C-4B19-B870-7ADABF21CF7D}">
      <dgm:prSet custT="1"/>
      <dgm:spPr/>
      <dgm:t>
        <a:bodyPr/>
        <a:lstStyle/>
        <a:p>
          <a:pPr>
            <a:buNone/>
          </a:pPr>
          <a:r>
            <a:rPr lang="en-GB" sz="2400"/>
            <a:t>Improve slides for accessibility using</a:t>
          </a:r>
          <a:endParaRPr lang="en-GB" sz="2400" dirty="0"/>
        </a:p>
      </dgm:t>
    </dgm:pt>
    <dgm:pt modelId="{88813DF7-7805-46C4-AEF9-A6D01920B2F8}" type="parTrans" cxnId="{3A98EFBC-2582-4F82-8A0B-8D6742A8A608}">
      <dgm:prSet/>
      <dgm:spPr/>
      <dgm:t>
        <a:bodyPr/>
        <a:lstStyle/>
        <a:p>
          <a:endParaRPr lang="en-GB"/>
        </a:p>
      </dgm:t>
    </dgm:pt>
    <dgm:pt modelId="{3ED9D548-90B0-4D89-832C-4EED8AAFD193}" type="sibTrans" cxnId="{3A98EFBC-2582-4F82-8A0B-8D6742A8A608}">
      <dgm:prSet/>
      <dgm:spPr/>
      <dgm:t>
        <a:bodyPr/>
        <a:lstStyle/>
        <a:p>
          <a:endParaRPr lang="en-GB"/>
        </a:p>
      </dgm:t>
    </dgm:pt>
    <dgm:pt modelId="{780F8722-4CEC-4CB1-8881-58FD4DDA822F}">
      <dgm:prSet custT="1"/>
      <dgm:spPr/>
      <dgm:t>
        <a:bodyPr/>
        <a:lstStyle/>
        <a:p>
          <a:pPr>
            <a:buNone/>
          </a:pPr>
          <a:r>
            <a:rPr lang="en-GB" sz="2400" dirty="0"/>
            <a:t>Make small changes that improve clarity without rewriting everything</a:t>
          </a:r>
        </a:p>
      </dgm:t>
    </dgm:pt>
    <dgm:pt modelId="{4A6517CD-2C07-41B2-B6B6-88DED6F6795D}" type="parTrans" cxnId="{60DF3468-EA48-4AF2-A6B4-7C67AA3A84E8}">
      <dgm:prSet/>
      <dgm:spPr/>
      <dgm:t>
        <a:bodyPr/>
        <a:lstStyle/>
        <a:p>
          <a:endParaRPr lang="en-GB"/>
        </a:p>
      </dgm:t>
    </dgm:pt>
    <dgm:pt modelId="{1D93ED6A-9693-4DF6-8A4F-BF90120A80E9}" type="sibTrans" cxnId="{60DF3468-EA48-4AF2-A6B4-7C67AA3A84E8}">
      <dgm:prSet/>
      <dgm:spPr/>
      <dgm:t>
        <a:bodyPr/>
        <a:lstStyle/>
        <a:p>
          <a:endParaRPr lang="en-GB"/>
        </a:p>
      </dgm:t>
    </dgm:pt>
    <dgm:pt modelId="{BB700248-2FFE-4755-BB7A-F3C8DA0699BA}" type="pres">
      <dgm:prSet presAssocID="{576ED411-0ACA-4490-8CEF-5EACF2F8171A}" presName="linear" presStyleCnt="0">
        <dgm:presLayoutVars>
          <dgm:dir/>
          <dgm:animLvl val="lvl"/>
          <dgm:resizeHandles val="exact"/>
        </dgm:presLayoutVars>
      </dgm:prSet>
      <dgm:spPr/>
    </dgm:pt>
    <dgm:pt modelId="{24D8058F-289F-48EA-A383-821DB9D17718}" type="pres">
      <dgm:prSet presAssocID="{DD9FA613-CE70-40F3-9DDC-F5D4DBB5315D}" presName="parentLin" presStyleCnt="0"/>
      <dgm:spPr/>
    </dgm:pt>
    <dgm:pt modelId="{BD3AE364-4A44-4819-AA12-70CEBADD4435}" type="pres">
      <dgm:prSet presAssocID="{DD9FA613-CE70-40F3-9DDC-F5D4DBB5315D}" presName="parentLeftMargin" presStyleLbl="node1" presStyleIdx="0" presStyleCnt="5"/>
      <dgm:spPr/>
    </dgm:pt>
    <dgm:pt modelId="{688439BB-5DAF-47F0-8738-3BF4321B32F8}" type="pres">
      <dgm:prSet presAssocID="{DD9FA613-CE70-40F3-9DDC-F5D4DBB5315D}" presName="parentText" presStyleLbl="node1" presStyleIdx="0" presStyleCnt="5">
        <dgm:presLayoutVars>
          <dgm:chMax val="0"/>
          <dgm:bulletEnabled val="1"/>
        </dgm:presLayoutVars>
      </dgm:prSet>
      <dgm:spPr/>
    </dgm:pt>
    <dgm:pt modelId="{F4FE1209-8B20-431D-9789-5F4F2CA47168}" type="pres">
      <dgm:prSet presAssocID="{DD9FA613-CE70-40F3-9DDC-F5D4DBB5315D}" presName="negativeSpace" presStyleCnt="0"/>
      <dgm:spPr/>
    </dgm:pt>
    <dgm:pt modelId="{5E0CF03D-C372-41E8-BB38-B14C10ACBEE3}" type="pres">
      <dgm:prSet presAssocID="{DD9FA613-CE70-40F3-9DDC-F5D4DBB5315D}" presName="childText" presStyleLbl="conFgAcc1" presStyleIdx="0" presStyleCnt="5">
        <dgm:presLayoutVars>
          <dgm:bulletEnabled val="1"/>
        </dgm:presLayoutVars>
      </dgm:prSet>
      <dgm:spPr/>
    </dgm:pt>
    <dgm:pt modelId="{84D9AF26-6F94-4231-AC22-D2D2949D0C91}" type="pres">
      <dgm:prSet presAssocID="{3DBF4145-12C1-477A-A5FC-6ED2438B63B6}" presName="spaceBetweenRectangles" presStyleCnt="0"/>
      <dgm:spPr/>
    </dgm:pt>
    <dgm:pt modelId="{2D5E3647-975F-4680-A3E5-ECD66AE715BF}" type="pres">
      <dgm:prSet presAssocID="{CAFCAAAD-7FEE-438A-9AFF-18B63F3D377F}" presName="parentLin" presStyleCnt="0"/>
      <dgm:spPr/>
    </dgm:pt>
    <dgm:pt modelId="{8A771494-A2F3-4876-899E-9855A838CAF0}" type="pres">
      <dgm:prSet presAssocID="{CAFCAAAD-7FEE-438A-9AFF-18B63F3D377F}" presName="parentLeftMargin" presStyleLbl="node1" presStyleIdx="0" presStyleCnt="5"/>
      <dgm:spPr/>
    </dgm:pt>
    <dgm:pt modelId="{2E942AD4-7031-456B-B8A2-B4BB01E042E8}" type="pres">
      <dgm:prSet presAssocID="{CAFCAAAD-7FEE-438A-9AFF-18B63F3D377F}" presName="parentText" presStyleLbl="node1" presStyleIdx="1" presStyleCnt="5">
        <dgm:presLayoutVars>
          <dgm:chMax val="0"/>
          <dgm:bulletEnabled val="1"/>
        </dgm:presLayoutVars>
      </dgm:prSet>
      <dgm:spPr/>
    </dgm:pt>
    <dgm:pt modelId="{135EAE4D-CE4F-41DA-A877-7B0C89B868DD}" type="pres">
      <dgm:prSet presAssocID="{CAFCAAAD-7FEE-438A-9AFF-18B63F3D377F}" presName="negativeSpace" presStyleCnt="0"/>
      <dgm:spPr/>
    </dgm:pt>
    <dgm:pt modelId="{1D91DAD7-6D9F-403B-9DFD-8DC099971492}" type="pres">
      <dgm:prSet presAssocID="{CAFCAAAD-7FEE-438A-9AFF-18B63F3D377F}" presName="childText" presStyleLbl="conFgAcc1" presStyleIdx="1" presStyleCnt="5">
        <dgm:presLayoutVars>
          <dgm:bulletEnabled val="1"/>
        </dgm:presLayoutVars>
      </dgm:prSet>
      <dgm:spPr/>
    </dgm:pt>
    <dgm:pt modelId="{F3F9BBAA-19DD-4308-A8EA-123A39DFE09F}" type="pres">
      <dgm:prSet presAssocID="{984EF2F6-055C-444E-B8C0-E3C4D2881EF8}" presName="spaceBetweenRectangles" presStyleCnt="0"/>
      <dgm:spPr/>
    </dgm:pt>
    <dgm:pt modelId="{E6B15AFE-DB82-4BA2-902F-5EB975020CF9}" type="pres">
      <dgm:prSet presAssocID="{BBBF73CE-3CAB-4BEB-A208-608A54B273B1}" presName="parentLin" presStyleCnt="0"/>
      <dgm:spPr/>
    </dgm:pt>
    <dgm:pt modelId="{15992D76-449F-45CB-BAF3-046C8D3AF872}" type="pres">
      <dgm:prSet presAssocID="{BBBF73CE-3CAB-4BEB-A208-608A54B273B1}" presName="parentLeftMargin" presStyleLbl="node1" presStyleIdx="1" presStyleCnt="5"/>
      <dgm:spPr/>
    </dgm:pt>
    <dgm:pt modelId="{B9694CB2-AF4B-4B4B-8882-B2880177A76B}" type="pres">
      <dgm:prSet presAssocID="{BBBF73CE-3CAB-4BEB-A208-608A54B273B1}" presName="parentText" presStyleLbl="node1" presStyleIdx="2" presStyleCnt="5">
        <dgm:presLayoutVars>
          <dgm:chMax val="0"/>
          <dgm:bulletEnabled val="1"/>
        </dgm:presLayoutVars>
      </dgm:prSet>
      <dgm:spPr/>
    </dgm:pt>
    <dgm:pt modelId="{673CD7A5-F996-48F0-A4F8-68D830D5F469}" type="pres">
      <dgm:prSet presAssocID="{BBBF73CE-3CAB-4BEB-A208-608A54B273B1}" presName="negativeSpace" presStyleCnt="0"/>
      <dgm:spPr/>
    </dgm:pt>
    <dgm:pt modelId="{628720FF-D54F-4E56-A4DF-AD571D996F27}" type="pres">
      <dgm:prSet presAssocID="{BBBF73CE-3CAB-4BEB-A208-608A54B273B1}" presName="childText" presStyleLbl="conFgAcc1" presStyleIdx="2" presStyleCnt="5">
        <dgm:presLayoutVars>
          <dgm:bulletEnabled val="1"/>
        </dgm:presLayoutVars>
      </dgm:prSet>
      <dgm:spPr/>
    </dgm:pt>
    <dgm:pt modelId="{7993263E-4A04-4AC8-8DF5-4071F90A7056}" type="pres">
      <dgm:prSet presAssocID="{68C10F92-F09B-4227-A238-D3B184EDCCF9}" presName="spaceBetweenRectangles" presStyleCnt="0"/>
      <dgm:spPr/>
    </dgm:pt>
    <dgm:pt modelId="{7F27D7AF-7C68-4ED7-B4E3-66BBA676E65A}" type="pres">
      <dgm:prSet presAssocID="{27763F64-696C-4B19-B870-7ADABF21CF7D}" presName="parentLin" presStyleCnt="0"/>
      <dgm:spPr/>
    </dgm:pt>
    <dgm:pt modelId="{AF009A8F-46B3-4A30-A3D2-C8D629C5B1C2}" type="pres">
      <dgm:prSet presAssocID="{27763F64-696C-4B19-B870-7ADABF21CF7D}" presName="parentLeftMargin" presStyleLbl="node1" presStyleIdx="2" presStyleCnt="5"/>
      <dgm:spPr/>
    </dgm:pt>
    <dgm:pt modelId="{6365A51B-AB0E-4D4A-9BC5-79FED0393F77}" type="pres">
      <dgm:prSet presAssocID="{27763F64-696C-4B19-B870-7ADABF21CF7D}" presName="parentText" presStyleLbl="node1" presStyleIdx="3" presStyleCnt="5">
        <dgm:presLayoutVars>
          <dgm:chMax val="0"/>
          <dgm:bulletEnabled val="1"/>
        </dgm:presLayoutVars>
      </dgm:prSet>
      <dgm:spPr/>
    </dgm:pt>
    <dgm:pt modelId="{8AB3362C-84FD-429B-AACB-AF1CCEC2E6A1}" type="pres">
      <dgm:prSet presAssocID="{27763F64-696C-4B19-B870-7ADABF21CF7D}" presName="negativeSpace" presStyleCnt="0"/>
      <dgm:spPr/>
    </dgm:pt>
    <dgm:pt modelId="{A03FE200-3246-4539-969A-95E03BA31663}" type="pres">
      <dgm:prSet presAssocID="{27763F64-696C-4B19-B870-7ADABF21CF7D}" presName="childText" presStyleLbl="conFgAcc1" presStyleIdx="3" presStyleCnt="5">
        <dgm:presLayoutVars>
          <dgm:bulletEnabled val="1"/>
        </dgm:presLayoutVars>
      </dgm:prSet>
      <dgm:spPr/>
    </dgm:pt>
    <dgm:pt modelId="{46CD17CF-C519-4A69-ACD3-EAAFEA0E5D16}" type="pres">
      <dgm:prSet presAssocID="{3ED9D548-90B0-4D89-832C-4EED8AAFD193}" presName="spaceBetweenRectangles" presStyleCnt="0"/>
      <dgm:spPr/>
    </dgm:pt>
    <dgm:pt modelId="{C1EFD306-7EEE-4D92-9631-D3181ADE7D0E}" type="pres">
      <dgm:prSet presAssocID="{780F8722-4CEC-4CB1-8881-58FD4DDA822F}" presName="parentLin" presStyleCnt="0"/>
      <dgm:spPr/>
    </dgm:pt>
    <dgm:pt modelId="{64B0B10E-CAE3-4374-A930-A86E734D881A}" type="pres">
      <dgm:prSet presAssocID="{780F8722-4CEC-4CB1-8881-58FD4DDA822F}" presName="parentLeftMargin" presStyleLbl="node1" presStyleIdx="3" presStyleCnt="5"/>
      <dgm:spPr/>
    </dgm:pt>
    <dgm:pt modelId="{1892C1B7-14AF-48AA-BF81-B863E7E15660}" type="pres">
      <dgm:prSet presAssocID="{780F8722-4CEC-4CB1-8881-58FD4DDA822F}" presName="parentText" presStyleLbl="node1" presStyleIdx="4" presStyleCnt="5">
        <dgm:presLayoutVars>
          <dgm:chMax val="0"/>
          <dgm:bulletEnabled val="1"/>
        </dgm:presLayoutVars>
      </dgm:prSet>
      <dgm:spPr/>
    </dgm:pt>
    <dgm:pt modelId="{F50A4CDB-F126-4E93-8091-1DEBEC91A3E3}" type="pres">
      <dgm:prSet presAssocID="{780F8722-4CEC-4CB1-8881-58FD4DDA822F}" presName="negativeSpace" presStyleCnt="0"/>
      <dgm:spPr/>
    </dgm:pt>
    <dgm:pt modelId="{9E5F8B9A-26A9-41E3-8881-A336F82C80F1}" type="pres">
      <dgm:prSet presAssocID="{780F8722-4CEC-4CB1-8881-58FD4DDA822F}" presName="childText" presStyleLbl="conFgAcc1" presStyleIdx="4" presStyleCnt="5">
        <dgm:presLayoutVars>
          <dgm:bulletEnabled val="1"/>
        </dgm:presLayoutVars>
      </dgm:prSet>
      <dgm:spPr/>
    </dgm:pt>
  </dgm:ptLst>
  <dgm:cxnLst>
    <dgm:cxn modelId="{EE5E561A-B115-4143-8143-587FDD7DFF62}" type="presOf" srcId="{DD9FA613-CE70-40F3-9DDC-F5D4DBB5315D}" destId="{BD3AE364-4A44-4819-AA12-70CEBADD4435}" srcOrd="0" destOrd="0" presId="urn:microsoft.com/office/officeart/2005/8/layout/list1"/>
    <dgm:cxn modelId="{1E92F11E-9091-45F8-A668-21F214186322}" srcId="{576ED411-0ACA-4490-8CEF-5EACF2F8171A}" destId="{DD9FA613-CE70-40F3-9DDC-F5D4DBB5315D}" srcOrd="0" destOrd="0" parTransId="{4BDD1EC9-30AF-4B86-9648-4705B23A4F96}" sibTransId="{3DBF4145-12C1-477A-A5FC-6ED2438B63B6}"/>
    <dgm:cxn modelId="{1813F228-E640-4A9D-B742-C6EE516C15DE}" type="presOf" srcId="{BBBF73CE-3CAB-4BEB-A208-608A54B273B1}" destId="{15992D76-449F-45CB-BAF3-046C8D3AF872}" srcOrd="0" destOrd="0" presId="urn:microsoft.com/office/officeart/2005/8/layout/list1"/>
    <dgm:cxn modelId="{29402635-8A98-4D6A-BDC3-A265A3FF845F}" srcId="{576ED411-0ACA-4490-8CEF-5EACF2F8171A}" destId="{CAFCAAAD-7FEE-438A-9AFF-18B63F3D377F}" srcOrd="1" destOrd="0" parTransId="{F5A0EDE5-70F7-46B3-8949-3A83391F70C8}" sibTransId="{984EF2F6-055C-444E-B8C0-E3C4D2881EF8}"/>
    <dgm:cxn modelId="{F49D2E5D-737C-4AE6-83C3-5F267D1122E9}" type="presOf" srcId="{576ED411-0ACA-4490-8CEF-5EACF2F8171A}" destId="{BB700248-2FFE-4755-BB7A-F3C8DA0699BA}" srcOrd="0" destOrd="0" presId="urn:microsoft.com/office/officeart/2005/8/layout/list1"/>
    <dgm:cxn modelId="{D74CDE60-5FD2-4BED-B561-6877442CB1D5}" type="presOf" srcId="{780F8722-4CEC-4CB1-8881-58FD4DDA822F}" destId="{1892C1B7-14AF-48AA-BF81-B863E7E15660}" srcOrd="1" destOrd="0" presId="urn:microsoft.com/office/officeart/2005/8/layout/list1"/>
    <dgm:cxn modelId="{60DF3468-EA48-4AF2-A6B4-7C67AA3A84E8}" srcId="{576ED411-0ACA-4490-8CEF-5EACF2F8171A}" destId="{780F8722-4CEC-4CB1-8881-58FD4DDA822F}" srcOrd="4" destOrd="0" parTransId="{4A6517CD-2C07-41B2-B6B6-88DED6F6795D}" sibTransId="{1D93ED6A-9693-4DF6-8A4F-BF90120A80E9}"/>
    <dgm:cxn modelId="{A7145649-A827-40DE-A5FA-3FDCD13452DE}" type="presOf" srcId="{780F8722-4CEC-4CB1-8881-58FD4DDA822F}" destId="{64B0B10E-CAE3-4374-A930-A86E734D881A}" srcOrd="0" destOrd="0" presId="urn:microsoft.com/office/officeart/2005/8/layout/list1"/>
    <dgm:cxn modelId="{DB212978-37BE-48A3-9E37-FF3C9A832959}" type="presOf" srcId="{CAFCAAAD-7FEE-438A-9AFF-18B63F3D377F}" destId="{8A771494-A2F3-4876-899E-9855A838CAF0}" srcOrd="0" destOrd="0" presId="urn:microsoft.com/office/officeart/2005/8/layout/list1"/>
    <dgm:cxn modelId="{DF92BB95-6B3C-4FA3-8C8B-E53775324D73}" type="presOf" srcId="{27763F64-696C-4B19-B870-7ADABF21CF7D}" destId="{6365A51B-AB0E-4D4A-9BC5-79FED0393F77}" srcOrd="1" destOrd="0" presId="urn:microsoft.com/office/officeart/2005/8/layout/list1"/>
    <dgm:cxn modelId="{A8E18998-B85E-442B-9EC5-6E56FE046845}" type="presOf" srcId="{BBBF73CE-3CAB-4BEB-A208-608A54B273B1}" destId="{B9694CB2-AF4B-4B4B-8882-B2880177A76B}" srcOrd="1" destOrd="0" presId="urn:microsoft.com/office/officeart/2005/8/layout/list1"/>
    <dgm:cxn modelId="{7A4148B2-927F-43BF-BA53-5D39780CCE48}" type="presOf" srcId="{27763F64-696C-4B19-B870-7ADABF21CF7D}" destId="{AF009A8F-46B3-4A30-A3D2-C8D629C5B1C2}" srcOrd="0" destOrd="0" presId="urn:microsoft.com/office/officeart/2005/8/layout/list1"/>
    <dgm:cxn modelId="{E00D3DBC-E969-436C-8637-1AC9FED56316}" type="presOf" srcId="{CAFCAAAD-7FEE-438A-9AFF-18B63F3D377F}" destId="{2E942AD4-7031-456B-B8A2-B4BB01E042E8}" srcOrd="1" destOrd="0" presId="urn:microsoft.com/office/officeart/2005/8/layout/list1"/>
    <dgm:cxn modelId="{3A98EFBC-2582-4F82-8A0B-8D6742A8A608}" srcId="{576ED411-0ACA-4490-8CEF-5EACF2F8171A}" destId="{27763F64-696C-4B19-B870-7ADABF21CF7D}" srcOrd="3" destOrd="0" parTransId="{88813DF7-7805-46C4-AEF9-A6D01920B2F8}" sibTransId="{3ED9D548-90B0-4D89-832C-4EED8AAFD193}"/>
    <dgm:cxn modelId="{2D5AC9C5-B2EA-473C-838F-641D0D051F70}" type="presOf" srcId="{DD9FA613-CE70-40F3-9DDC-F5D4DBB5315D}" destId="{688439BB-5DAF-47F0-8738-3BF4321B32F8}" srcOrd="1" destOrd="0" presId="urn:microsoft.com/office/officeart/2005/8/layout/list1"/>
    <dgm:cxn modelId="{C0843FD9-ECDF-438D-BFAF-FCDF7232F6CD}" srcId="{576ED411-0ACA-4490-8CEF-5EACF2F8171A}" destId="{BBBF73CE-3CAB-4BEB-A208-608A54B273B1}" srcOrd="2" destOrd="0" parTransId="{5421DE4E-7541-442D-AB5D-768381FCBAFF}" sibTransId="{68C10F92-F09B-4227-A238-D3B184EDCCF9}"/>
    <dgm:cxn modelId="{48EC8147-4643-414E-A98F-C1AB009837A3}" type="presParOf" srcId="{BB700248-2FFE-4755-BB7A-F3C8DA0699BA}" destId="{24D8058F-289F-48EA-A383-821DB9D17718}" srcOrd="0" destOrd="0" presId="urn:microsoft.com/office/officeart/2005/8/layout/list1"/>
    <dgm:cxn modelId="{21B4FDF8-40CA-42B8-AA79-209616C251D7}" type="presParOf" srcId="{24D8058F-289F-48EA-A383-821DB9D17718}" destId="{BD3AE364-4A44-4819-AA12-70CEBADD4435}" srcOrd="0" destOrd="0" presId="urn:microsoft.com/office/officeart/2005/8/layout/list1"/>
    <dgm:cxn modelId="{4E8D8B87-F8D7-43E2-B9D6-18A9424FF2D6}" type="presParOf" srcId="{24D8058F-289F-48EA-A383-821DB9D17718}" destId="{688439BB-5DAF-47F0-8738-3BF4321B32F8}" srcOrd="1" destOrd="0" presId="urn:microsoft.com/office/officeart/2005/8/layout/list1"/>
    <dgm:cxn modelId="{DB275005-5DB4-4451-BD06-1230C3EC4EA5}" type="presParOf" srcId="{BB700248-2FFE-4755-BB7A-F3C8DA0699BA}" destId="{F4FE1209-8B20-431D-9789-5F4F2CA47168}" srcOrd="1" destOrd="0" presId="urn:microsoft.com/office/officeart/2005/8/layout/list1"/>
    <dgm:cxn modelId="{568BC54A-6BD7-4A43-A38A-5DA3A7E6AE6E}" type="presParOf" srcId="{BB700248-2FFE-4755-BB7A-F3C8DA0699BA}" destId="{5E0CF03D-C372-41E8-BB38-B14C10ACBEE3}" srcOrd="2" destOrd="0" presId="urn:microsoft.com/office/officeart/2005/8/layout/list1"/>
    <dgm:cxn modelId="{0C937F74-B06F-4DE1-B3D1-E7AC38F026C3}" type="presParOf" srcId="{BB700248-2FFE-4755-BB7A-F3C8DA0699BA}" destId="{84D9AF26-6F94-4231-AC22-D2D2949D0C91}" srcOrd="3" destOrd="0" presId="urn:microsoft.com/office/officeart/2005/8/layout/list1"/>
    <dgm:cxn modelId="{F1CB248A-0A2F-4B42-8507-9728505C6B70}" type="presParOf" srcId="{BB700248-2FFE-4755-BB7A-F3C8DA0699BA}" destId="{2D5E3647-975F-4680-A3E5-ECD66AE715BF}" srcOrd="4" destOrd="0" presId="urn:microsoft.com/office/officeart/2005/8/layout/list1"/>
    <dgm:cxn modelId="{4695DB64-1BAC-4D8B-8171-8117B67D3517}" type="presParOf" srcId="{2D5E3647-975F-4680-A3E5-ECD66AE715BF}" destId="{8A771494-A2F3-4876-899E-9855A838CAF0}" srcOrd="0" destOrd="0" presId="urn:microsoft.com/office/officeart/2005/8/layout/list1"/>
    <dgm:cxn modelId="{6B3BA5AA-A5E7-44B8-BE24-3E808E190A5F}" type="presParOf" srcId="{2D5E3647-975F-4680-A3E5-ECD66AE715BF}" destId="{2E942AD4-7031-456B-B8A2-B4BB01E042E8}" srcOrd="1" destOrd="0" presId="urn:microsoft.com/office/officeart/2005/8/layout/list1"/>
    <dgm:cxn modelId="{4C015418-FB40-4E52-876E-885B4E8260F0}" type="presParOf" srcId="{BB700248-2FFE-4755-BB7A-F3C8DA0699BA}" destId="{135EAE4D-CE4F-41DA-A877-7B0C89B868DD}" srcOrd="5" destOrd="0" presId="urn:microsoft.com/office/officeart/2005/8/layout/list1"/>
    <dgm:cxn modelId="{D8DA755B-6E06-440C-9984-B3A7A8075B5D}" type="presParOf" srcId="{BB700248-2FFE-4755-BB7A-F3C8DA0699BA}" destId="{1D91DAD7-6D9F-403B-9DFD-8DC099971492}" srcOrd="6" destOrd="0" presId="urn:microsoft.com/office/officeart/2005/8/layout/list1"/>
    <dgm:cxn modelId="{D7BF4BDC-D522-47CF-BE2C-721E6D0AF198}" type="presParOf" srcId="{BB700248-2FFE-4755-BB7A-F3C8DA0699BA}" destId="{F3F9BBAA-19DD-4308-A8EA-123A39DFE09F}" srcOrd="7" destOrd="0" presId="urn:microsoft.com/office/officeart/2005/8/layout/list1"/>
    <dgm:cxn modelId="{C550B554-89C6-4F26-98B8-A58BA539C231}" type="presParOf" srcId="{BB700248-2FFE-4755-BB7A-F3C8DA0699BA}" destId="{E6B15AFE-DB82-4BA2-902F-5EB975020CF9}" srcOrd="8" destOrd="0" presId="urn:microsoft.com/office/officeart/2005/8/layout/list1"/>
    <dgm:cxn modelId="{9DA565AA-67A4-4049-801F-0811ECB345C2}" type="presParOf" srcId="{E6B15AFE-DB82-4BA2-902F-5EB975020CF9}" destId="{15992D76-449F-45CB-BAF3-046C8D3AF872}" srcOrd="0" destOrd="0" presId="urn:microsoft.com/office/officeart/2005/8/layout/list1"/>
    <dgm:cxn modelId="{28FDEDAE-8711-4FD2-9341-EFC0072F7CAA}" type="presParOf" srcId="{E6B15AFE-DB82-4BA2-902F-5EB975020CF9}" destId="{B9694CB2-AF4B-4B4B-8882-B2880177A76B}" srcOrd="1" destOrd="0" presId="urn:microsoft.com/office/officeart/2005/8/layout/list1"/>
    <dgm:cxn modelId="{241508E1-190B-4695-AC94-E03E04989E90}" type="presParOf" srcId="{BB700248-2FFE-4755-BB7A-F3C8DA0699BA}" destId="{673CD7A5-F996-48F0-A4F8-68D830D5F469}" srcOrd="9" destOrd="0" presId="urn:microsoft.com/office/officeart/2005/8/layout/list1"/>
    <dgm:cxn modelId="{F6E4C2B3-48B1-4494-A424-33F64DBF4CAF}" type="presParOf" srcId="{BB700248-2FFE-4755-BB7A-F3C8DA0699BA}" destId="{628720FF-D54F-4E56-A4DF-AD571D996F27}" srcOrd="10" destOrd="0" presId="urn:microsoft.com/office/officeart/2005/8/layout/list1"/>
    <dgm:cxn modelId="{9EEB290F-82FA-4A50-86FB-24A4701E52D8}" type="presParOf" srcId="{BB700248-2FFE-4755-BB7A-F3C8DA0699BA}" destId="{7993263E-4A04-4AC8-8DF5-4071F90A7056}" srcOrd="11" destOrd="0" presId="urn:microsoft.com/office/officeart/2005/8/layout/list1"/>
    <dgm:cxn modelId="{8CC53C13-A2A6-4AE0-9F47-E18814764D9D}" type="presParOf" srcId="{BB700248-2FFE-4755-BB7A-F3C8DA0699BA}" destId="{7F27D7AF-7C68-4ED7-B4E3-66BBA676E65A}" srcOrd="12" destOrd="0" presId="urn:microsoft.com/office/officeart/2005/8/layout/list1"/>
    <dgm:cxn modelId="{6FDA1E18-ECCE-4535-A10D-430F29818FE8}" type="presParOf" srcId="{7F27D7AF-7C68-4ED7-B4E3-66BBA676E65A}" destId="{AF009A8F-46B3-4A30-A3D2-C8D629C5B1C2}" srcOrd="0" destOrd="0" presId="urn:microsoft.com/office/officeart/2005/8/layout/list1"/>
    <dgm:cxn modelId="{F0A7A2A8-3FCE-4E83-B013-381A7B311997}" type="presParOf" srcId="{7F27D7AF-7C68-4ED7-B4E3-66BBA676E65A}" destId="{6365A51B-AB0E-4D4A-9BC5-79FED0393F77}" srcOrd="1" destOrd="0" presId="urn:microsoft.com/office/officeart/2005/8/layout/list1"/>
    <dgm:cxn modelId="{4810CE29-49C6-41E9-92D3-D1883C31B2B4}" type="presParOf" srcId="{BB700248-2FFE-4755-BB7A-F3C8DA0699BA}" destId="{8AB3362C-84FD-429B-AACB-AF1CCEC2E6A1}" srcOrd="13" destOrd="0" presId="urn:microsoft.com/office/officeart/2005/8/layout/list1"/>
    <dgm:cxn modelId="{F66271E9-5418-4369-B2B0-2D6B7243D20E}" type="presParOf" srcId="{BB700248-2FFE-4755-BB7A-F3C8DA0699BA}" destId="{A03FE200-3246-4539-969A-95E03BA31663}" srcOrd="14" destOrd="0" presId="urn:microsoft.com/office/officeart/2005/8/layout/list1"/>
    <dgm:cxn modelId="{6575575A-5418-4577-A1DA-D16B9F128564}" type="presParOf" srcId="{BB700248-2FFE-4755-BB7A-F3C8DA0699BA}" destId="{46CD17CF-C519-4A69-ACD3-EAAFEA0E5D16}" srcOrd="15" destOrd="0" presId="urn:microsoft.com/office/officeart/2005/8/layout/list1"/>
    <dgm:cxn modelId="{468093B2-9DAF-40AB-B72D-78E0DE852D68}" type="presParOf" srcId="{BB700248-2FFE-4755-BB7A-F3C8DA0699BA}" destId="{C1EFD306-7EEE-4D92-9631-D3181ADE7D0E}" srcOrd="16" destOrd="0" presId="urn:microsoft.com/office/officeart/2005/8/layout/list1"/>
    <dgm:cxn modelId="{74A51643-FA55-483A-884F-F05882195C43}" type="presParOf" srcId="{C1EFD306-7EEE-4D92-9631-D3181ADE7D0E}" destId="{64B0B10E-CAE3-4374-A930-A86E734D881A}" srcOrd="0" destOrd="0" presId="urn:microsoft.com/office/officeart/2005/8/layout/list1"/>
    <dgm:cxn modelId="{0969552B-A9D1-48AF-B5D3-E5256C1C1D5D}" type="presParOf" srcId="{C1EFD306-7EEE-4D92-9631-D3181ADE7D0E}" destId="{1892C1B7-14AF-48AA-BF81-B863E7E15660}" srcOrd="1" destOrd="0" presId="urn:microsoft.com/office/officeart/2005/8/layout/list1"/>
    <dgm:cxn modelId="{EF0DDEBB-BFE6-4133-90D5-0ED77818AE35}" type="presParOf" srcId="{BB700248-2FFE-4755-BB7A-F3C8DA0699BA}" destId="{F50A4CDB-F126-4E93-8091-1DEBEC91A3E3}" srcOrd="17" destOrd="0" presId="urn:microsoft.com/office/officeart/2005/8/layout/list1"/>
    <dgm:cxn modelId="{428A20C5-57A2-4A98-A936-5D92CC74BBED}" type="presParOf" srcId="{BB700248-2FFE-4755-BB7A-F3C8DA0699BA}" destId="{9E5F8B9A-26A9-41E3-8881-A336F82C80F1}"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DA621F-7431-4D5F-AAD0-8DB9CD36B124}">
      <dsp:nvSpPr>
        <dsp:cNvPr id="0" name=""/>
        <dsp:cNvSpPr/>
      </dsp:nvSpPr>
      <dsp:spPr>
        <a:xfrm>
          <a:off x="0" y="582321"/>
          <a:ext cx="10226675" cy="982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9D95D2-108F-4313-B872-6298F6E74849}">
      <dsp:nvSpPr>
        <dsp:cNvPr id="0" name=""/>
        <dsp:cNvSpPr/>
      </dsp:nvSpPr>
      <dsp:spPr>
        <a:xfrm>
          <a:off x="511333" y="6681"/>
          <a:ext cx="7158672" cy="11512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244600">
            <a:lnSpc>
              <a:spcPct val="90000"/>
            </a:lnSpc>
            <a:spcBef>
              <a:spcPct val="0"/>
            </a:spcBef>
            <a:spcAft>
              <a:spcPct val="35000"/>
            </a:spcAft>
            <a:buNone/>
          </a:pPr>
          <a:r>
            <a:rPr lang="en-GB" sz="2800" kern="1200" dirty="0"/>
            <a:t>Use PowerPoint to make clear business slides</a:t>
          </a:r>
        </a:p>
      </dsp:txBody>
      <dsp:txXfrm>
        <a:off x="567534" y="62882"/>
        <a:ext cx="7046270" cy="1038878"/>
      </dsp:txXfrm>
    </dsp:sp>
    <dsp:sp modelId="{3067550F-EABD-4E05-AEF7-44A736A3673F}">
      <dsp:nvSpPr>
        <dsp:cNvPr id="0" name=""/>
        <dsp:cNvSpPr/>
      </dsp:nvSpPr>
      <dsp:spPr>
        <a:xfrm>
          <a:off x="0" y="2351361"/>
          <a:ext cx="10226675" cy="982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F2477D-CF46-4A46-8CCB-B5C3B9821515}">
      <dsp:nvSpPr>
        <dsp:cNvPr id="0" name=""/>
        <dsp:cNvSpPr/>
      </dsp:nvSpPr>
      <dsp:spPr>
        <a:xfrm>
          <a:off x="511333" y="1775721"/>
          <a:ext cx="7158672" cy="11512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244600">
            <a:lnSpc>
              <a:spcPct val="90000"/>
            </a:lnSpc>
            <a:spcBef>
              <a:spcPct val="0"/>
            </a:spcBef>
            <a:spcAft>
              <a:spcPct val="35000"/>
            </a:spcAft>
            <a:buNone/>
          </a:pPr>
          <a:r>
            <a:rPr lang="en-GB" sz="2800" kern="1200" dirty="0"/>
            <a:t>Design slides that are simple and easy to read</a:t>
          </a:r>
        </a:p>
      </dsp:txBody>
      <dsp:txXfrm>
        <a:off x="567534" y="1831922"/>
        <a:ext cx="7046270" cy="1038878"/>
      </dsp:txXfrm>
    </dsp:sp>
    <dsp:sp modelId="{A4AC6F1F-1413-487E-B326-D28F484FA2D9}">
      <dsp:nvSpPr>
        <dsp:cNvPr id="0" name=""/>
        <dsp:cNvSpPr/>
      </dsp:nvSpPr>
      <dsp:spPr>
        <a:xfrm>
          <a:off x="0" y="4120401"/>
          <a:ext cx="10226675" cy="982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AE6088-85AB-424D-9C93-508E0643123C}">
      <dsp:nvSpPr>
        <dsp:cNvPr id="0" name=""/>
        <dsp:cNvSpPr/>
      </dsp:nvSpPr>
      <dsp:spPr>
        <a:xfrm>
          <a:off x="511333" y="3544761"/>
          <a:ext cx="7158672" cy="11512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244600">
            <a:lnSpc>
              <a:spcPct val="90000"/>
            </a:lnSpc>
            <a:spcBef>
              <a:spcPct val="0"/>
            </a:spcBef>
            <a:spcAft>
              <a:spcPct val="35000"/>
            </a:spcAft>
            <a:buNone/>
          </a:pPr>
          <a:r>
            <a:rPr lang="en-GB" sz="2800" kern="1200" dirty="0"/>
            <a:t>Use big fonts, clear colours, and alt text</a:t>
          </a:r>
        </a:p>
      </dsp:txBody>
      <dsp:txXfrm>
        <a:off x="567534" y="3600962"/>
        <a:ext cx="7046270" cy="10388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0CF03D-C372-41E8-BB38-B14C10ACBEE3}">
      <dsp:nvSpPr>
        <dsp:cNvPr id="0" name=""/>
        <dsp:cNvSpPr/>
      </dsp:nvSpPr>
      <dsp:spPr>
        <a:xfrm>
          <a:off x="0" y="375436"/>
          <a:ext cx="10226675" cy="579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88439BB-5DAF-47F0-8738-3BF4321B32F8}">
      <dsp:nvSpPr>
        <dsp:cNvPr id="0" name=""/>
        <dsp:cNvSpPr/>
      </dsp:nvSpPr>
      <dsp:spPr>
        <a:xfrm>
          <a:off x="511333" y="35956"/>
          <a:ext cx="7158672" cy="678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066800">
            <a:lnSpc>
              <a:spcPct val="90000"/>
            </a:lnSpc>
            <a:spcBef>
              <a:spcPct val="0"/>
            </a:spcBef>
            <a:spcAft>
              <a:spcPct val="35000"/>
            </a:spcAft>
            <a:buNone/>
          </a:pPr>
          <a:r>
            <a:rPr lang="en-GB" sz="2400" kern="1200" dirty="0"/>
            <a:t>Make business slides that are clear and easy to read</a:t>
          </a:r>
          <a:endParaRPr lang="en-GB" sz="2400" b="0" i="0" kern="1200" dirty="0"/>
        </a:p>
      </dsp:txBody>
      <dsp:txXfrm>
        <a:off x="544477" y="69100"/>
        <a:ext cx="7092384" cy="612672"/>
      </dsp:txXfrm>
    </dsp:sp>
    <dsp:sp modelId="{1D91DAD7-6D9F-403B-9DFD-8DC099971492}">
      <dsp:nvSpPr>
        <dsp:cNvPr id="0" name=""/>
        <dsp:cNvSpPr/>
      </dsp:nvSpPr>
      <dsp:spPr>
        <a:xfrm>
          <a:off x="0" y="1418716"/>
          <a:ext cx="10226675" cy="579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942AD4-7031-456B-B8A2-B4BB01E042E8}">
      <dsp:nvSpPr>
        <dsp:cNvPr id="0" name=""/>
        <dsp:cNvSpPr/>
      </dsp:nvSpPr>
      <dsp:spPr>
        <a:xfrm>
          <a:off x="511333" y="1079236"/>
          <a:ext cx="7158672" cy="678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066800">
            <a:lnSpc>
              <a:spcPct val="90000"/>
            </a:lnSpc>
            <a:spcBef>
              <a:spcPct val="0"/>
            </a:spcBef>
            <a:spcAft>
              <a:spcPct val="35000"/>
            </a:spcAft>
            <a:buNone/>
          </a:pPr>
          <a:r>
            <a:rPr lang="en-GB" sz="2400" kern="1200" dirty="0"/>
            <a:t>Focus on one main idea per slide using space and simple layout</a:t>
          </a:r>
        </a:p>
      </dsp:txBody>
      <dsp:txXfrm>
        <a:off x="544477" y="1112380"/>
        <a:ext cx="7092384" cy="612672"/>
      </dsp:txXfrm>
    </dsp:sp>
    <dsp:sp modelId="{628720FF-D54F-4E56-A4DF-AD571D996F27}">
      <dsp:nvSpPr>
        <dsp:cNvPr id="0" name=""/>
        <dsp:cNvSpPr/>
      </dsp:nvSpPr>
      <dsp:spPr>
        <a:xfrm>
          <a:off x="0" y="2461996"/>
          <a:ext cx="10226675" cy="579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694CB2-AF4B-4B4B-8882-B2880177A76B}">
      <dsp:nvSpPr>
        <dsp:cNvPr id="0" name=""/>
        <dsp:cNvSpPr/>
      </dsp:nvSpPr>
      <dsp:spPr>
        <a:xfrm>
          <a:off x="511333" y="2122516"/>
          <a:ext cx="7158672" cy="678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066800">
            <a:lnSpc>
              <a:spcPct val="90000"/>
            </a:lnSpc>
            <a:spcBef>
              <a:spcPct val="0"/>
            </a:spcBef>
            <a:spcAft>
              <a:spcPct val="35000"/>
            </a:spcAft>
            <a:buNone/>
          </a:pPr>
          <a:r>
            <a:rPr lang="en-GB" sz="2400" kern="1200" dirty="0"/>
            <a:t>Understand accessibility and why it matters in business presentations</a:t>
          </a:r>
        </a:p>
      </dsp:txBody>
      <dsp:txXfrm>
        <a:off x="544477" y="2155660"/>
        <a:ext cx="7092384" cy="612672"/>
      </dsp:txXfrm>
    </dsp:sp>
    <dsp:sp modelId="{A03FE200-3246-4539-969A-95E03BA31663}">
      <dsp:nvSpPr>
        <dsp:cNvPr id="0" name=""/>
        <dsp:cNvSpPr/>
      </dsp:nvSpPr>
      <dsp:spPr>
        <a:xfrm>
          <a:off x="0" y="3505276"/>
          <a:ext cx="10226675" cy="579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65A51B-AB0E-4D4A-9BC5-79FED0393F77}">
      <dsp:nvSpPr>
        <dsp:cNvPr id="0" name=""/>
        <dsp:cNvSpPr/>
      </dsp:nvSpPr>
      <dsp:spPr>
        <a:xfrm>
          <a:off x="511333" y="3165796"/>
          <a:ext cx="7158672" cy="678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066800">
            <a:lnSpc>
              <a:spcPct val="90000"/>
            </a:lnSpc>
            <a:spcBef>
              <a:spcPct val="0"/>
            </a:spcBef>
            <a:spcAft>
              <a:spcPct val="35000"/>
            </a:spcAft>
            <a:buNone/>
          </a:pPr>
          <a:r>
            <a:rPr lang="en-GB" sz="2400" kern="1200"/>
            <a:t>Improve slides for accessibility using</a:t>
          </a:r>
          <a:endParaRPr lang="en-GB" sz="2400" kern="1200" dirty="0"/>
        </a:p>
      </dsp:txBody>
      <dsp:txXfrm>
        <a:off x="544477" y="3198940"/>
        <a:ext cx="7092384" cy="612672"/>
      </dsp:txXfrm>
    </dsp:sp>
    <dsp:sp modelId="{9E5F8B9A-26A9-41E3-8881-A336F82C80F1}">
      <dsp:nvSpPr>
        <dsp:cNvPr id="0" name=""/>
        <dsp:cNvSpPr/>
      </dsp:nvSpPr>
      <dsp:spPr>
        <a:xfrm>
          <a:off x="0" y="4548556"/>
          <a:ext cx="10226675" cy="579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92C1B7-14AF-48AA-BF81-B863E7E15660}">
      <dsp:nvSpPr>
        <dsp:cNvPr id="0" name=""/>
        <dsp:cNvSpPr/>
      </dsp:nvSpPr>
      <dsp:spPr>
        <a:xfrm>
          <a:off x="511333" y="4209076"/>
          <a:ext cx="7158672" cy="678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066800">
            <a:lnSpc>
              <a:spcPct val="90000"/>
            </a:lnSpc>
            <a:spcBef>
              <a:spcPct val="0"/>
            </a:spcBef>
            <a:spcAft>
              <a:spcPct val="35000"/>
            </a:spcAft>
            <a:buNone/>
          </a:pPr>
          <a:r>
            <a:rPr lang="en-GB" sz="2400" kern="1200" dirty="0"/>
            <a:t>Make small changes that improve clarity without rewriting everything</a:t>
          </a:r>
        </a:p>
      </dsp:txBody>
      <dsp:txXfrm>
        <a:off x="544477" y="4242220"/>
        <a:ext cx="7092384" cy="61267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CD0E1-BAE0-499A-A1B4-6E4B5A061BAE}" type="datetimeFigureOut">
              <a:rPr lang="en-GB" smtClean="0"/>
              <a:t>27/10/2026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697777-AA71-4FEA-8726-D9F7C99D48EE}" type="slidenum">
              <a:rPr lang="en-GB" smtClean="0"/>
              <a:t>‹#›</a:t>
            </a:fld>
            <a:endParaRPr lang="en-GB"/>
          </a:p>
        </p:txBody>
      </p:sp>
    </p:spTree>
    <p:extLst>
      <p:ext uri="{BB962C8B-B14F-4D97-AF65-F5344CB8AC3E}">
        <p14:creationId xmlns:p14="http://schemas.microsoft.com/office/powerpoint/2010/main" val="729963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a:t>
            </a:fld>
            <a:endParaRPr lang="en-GB"/>
          </a:p>
        </p:txBody>
      </p:sp>
    </p:spTree>
    <p:extLst>
      <p:ext uri="{BB962C8B-B14F-4D97-AF65-F5344CB8AC3E}">
        <p14:creationId xmlns:p14="http://schemas.microsoft.com/office/powerpoint/2010/main" val="1052963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W8.1-2</a:t>
            </a:r>
            <a:endParaRPr lang="en-US" dirty="0"/>
          </a:p>
        </p:txBody>
      </p:sp>
      <p:sp>
        <p:nvSpPr>
          <p:cNvPr id="4" name="Slide Number Placeholder 3"/>
          <p:cNvSpPr>
            <a:spLocks noGrp="1"/>
          </p:cNvSpPr>
          <p:nvPr>
            <p:ph type="sldNum" sz="quarter" idx="5"/>
          </p:nvPr>
        </p:nvSpPr>
        <p:spPr/>
        <p:txBody>
          <a:bodyPr/>
          <a:lstStyle/>
          <a:p>
            <a:fld id="{26697777-AA71-4FEA-8726-D9F7C99D48EE}" type="slidenum">
              <a:rPr lang="en-GB" smtClean="0"/>
              <a:t>2</a:t>
            </a:fld>
            <a:endParaRPr lang="en-GB"/>
          </a:p>
        </p:txBody>
      </p:sp>
    </p:spTree>
    <p:extLst>
      <p:ext uri="{BB962C8B-B14F-4D97-AF65-F5344CB8AC3E}">
        <p14:creationId xmlns:p14="http://schemas.microsoft.com/office/powerpoint/2010/main" val="4262366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Just a reminder about becoming a digital helper. </a:t>
            </a:r>
          </a:p>
          <a:p>
            <a:r>
              <a:rPr lang="en-GB"/>
              <a:t>If you finish any task early, then take the opportunity to help others. </a:t>
            </a:r>
          </a:p>
          <a:p>
            <a:r>
              <a:rPr lang="en-GB"/>
              <a:t>Come to the front, grab the digital helper badge, and go help.</a:t>
            </a:r>
          </a:p>
        </p:txBody>
      </p:sp>
      <p:sp>
        <p:nvSpPr>
          <p:cNvPr id="4" name="Slide Number Placeholder 3"/>
          <p:cNvSpPr>
            <a:spLocks noGrp="1"/>
          </p:cNvSpPr>
          <p:nvPr>
            <p:ph type="sldNum" sz="quarter" idx="5"/>
          </p:nvPr>
        </p:nvSpPr>
        <p:spPr/>
        <p:txBody>
          <a:bodyPr/>
          <a:lstStyle/>
          <a:p>
            <a:fld id="{26697777-AA71-4FEA-8726-D9F7C99D48EE}" type="slidenum">
              <a:rPr lang="en-GB" smtClean="0"/>
              <a:t>3</a:t>
            </a:fld>
            <a:endParaRPr lang="en-GB"/>
          </a:p>
        </p:txBody>
      </p:sp>
    </p:spTree>
    <p:extLst>
      <p:ext uri="{BB962C8B-B14F-4D97-AF65-F5344CB8AC3E}">
        <p14:creationId xmlns:p14="http://schemas.microsoft.com/office/powerpoint/2010/main" val="26726158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Before we start, I just want to explain what today is about.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Today we are working on presentation slides for business. This is not about being perfect or looking professional already. It is about practising and building confidence.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First, we will look at what makes a slide clear and easy to read. We will look at examples together and talk about what works and what does not. There are no right or wrong answers here.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Then, we will practise improving slides. We will focus on simple things, like using less text, more space, and one clear idea on each slide.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will also look at accessibility. This means making sure slides are easy for everyone to read. For example, using bigger text, clear colours, and adding alt text to images. We will do this step by step.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Later, you will create a short two‑slide presentation. This is a small task, and you do not need to present it to the class. It is just for practice.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will also talk briefly about AI. You can use it only for small support, like ideas for a title or keywords. You should not use it to create full slides. I will guide you with this.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Please remember, today is about learning and trying things out. If something feels difficult, that is normal. Ask for help at any time, and work at your own pace.</a:t>
            </a:r>
          </a:p>
        </p:txBody>
      </p:sp>
      <p:sp>
        <p:nvSpPr>
          <p:cNvPr id="4" name="Slide Number Placeholder 3"/>
          <p:cNvSpPr>
            <a:spLocks noGrp="1"/>
          </p:cNvSpPr>
          <p:nvPr>
            <p:ph type="sldNum" sz="quarter" idx="5"/>
          </p:nvPr>
        </p:nvSpPr>
        <p:spPr/>
        <p:txBody>
          <a:bodyPr/>
          <a:lstStyle/>
          <a:p>
            <a:fld id="{26697777-AA71-4FEA-8726-D9F7C99D48EE}" type="slidenum">
              <a:rPr lang="en-GB" smtClean="0"/>
              <a:t>4</a:t>
            </a:fld>
            <a:endParaRPr lang="en-GB"/>
          </a:p>
        </p:txBody>
      </p:sp>
    </p:spTree>
    <p:extLst>
      <p:ext uri="{BB962C8B-B14F-4D97-AF65-F5344CB8AC3E}">
        <p14:creationId xmlns:p14="http://schemas.microsoft.com/office/powerpoint/2010/main" val="503441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things first. Very well done to everyone who submitted the second part of the portfolio last week!</a:t>
            </a:r>
          </a:p>
          <a:p>
            <a:endParaRPr lang="en-GB" dirty="0"/>
          </a:p>
          <a:p>
            <a:r>
              <a:rPr lang="en-GB" dirty="0"/>
              <a:t>I just want to remind you about Part 3 of your assessment, which is DS3.</a:t>
            </a:r>
          </a:p>
          <a:p>
            <a:r>
              <a:rPr lang="en-GB" dirty="0"/>
              <a:t>DS3 is your Digital Portfolio and Video Reflection.</a:t>
            </a:r>
          </a:p>
          <a:p>
            <a:r>
              <a:rPr lang="en-GB" dirty="0"/>
              <a:t>It is worth 40 per cent and it is due in Week 10.</a:t>
            </a:r>
          </a:p>
          <a:p>
            <a:r>
              <a:rPr lang="en-GB" dirty="0"/>
              <a:t>For this task, you choose three to five pieces of digital work from this module. These can be things you made in class, like documents, spreadsheets, slides, or other digital work.</a:t>
            </a:r>
          </a:p>
          <a:p>
            <a:r>
              <a:rPr lang="en-GB" dirty="0"/>
              <a:t>You also record a short video</a:t>
            </a:r>
            <a:r>
              <a:rPr lang="en-GB"/>
              <a:t>. You </a:t>
            </a:r>
            <a:r>
              <a:rPr lang="en-GB" dirty="0"/>
              <a:t>do not need special equipment, and it does not need to be perfect. The important thing is that your voice is heard.</a:t>
            </a:r>
          </a:p>
          <a:p>
            <a:r>
              <a:rPr lang="en-GB" dirty="0"/>
              <a:t>If you have not yet gone through the guidance for DS3, it is important to start doing that very soon. This will help you understand what to choose and what to say.</a:t>
            </a:r>
          </a:p>
          <a:p>
            <a:r>
              <a:rPr lang="en-GB" dirty="0"/>
              <a:t>Please remember, DS3 is about showing your progress, not perfection. Everything you are doing in class now is helping you get ready for it.</a:t>
            </a:r>
          </a:p>
          <a:p>
            <a:r>
              <a:rPr lang="en-GB" dirty="0"/>
              <a:t>If you are unsure or worried, please ask. We will work through this step by step</a:t>
            </a:r>
          </a:p>
        </p:txBody>
      </p:sp>
      <p:sp>
        <p:nvSpPr>
          <p:cNvPr id="4" name="Slide Number Placeholder 3"/>
          <p:cNvSpPr>
            <a:spLocks noGrp="1"/>
          </p:cNvSpPr>
          <p:nvPr>
            <p:ph type="sldNum" sz="quarter" idx="5"/>
          </p:nvPr>
        </p:nvSpPr>
        <p:spPr/>
        <p:txBody>
          <a:bodyPr/>
          <a:lstStyle/>
          <a:p>
            <a:fld id="{26697777-AA71-4FEA-8726-D9F7C99D48EE}" type="slidenum">
              <a:rPr lang="en-GB" smtClean="0"/>
              <a:t>5</a:t>
            </a:fld>
            <a:endParaRPr lang="en-GB"/>
          </a:p>
        </p:txBody>
      </p:sp>
    </p:spTree>
    <p:extLst>
      <p:ext uri="{BB962C8B-B14F-4D97-AF65-F5344CB8AC3E}">
        <p14:creationId xmlns:p14="http://schemas.microsoft.com/office/powerpoint/2010/main" val="3684606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we start working on slides ourselves, I want us to watch a very short video.</a:t>
            </a:r>
          </a:p>
          <a:p>
            <a:r>
              <a:rPr lang="en-GB" dirty="0"/>
              <a:t>This video is by Nancy Duarte, who works with businesses on presentations. We are not watching this to learn theory or anything difficult. We are just listening for one simple idea.</a:t>
            </a:r>
          </a:p>
          <a:p>
            <a:r>
              <a:rPr lang="en-GB" dirty="0"/>
              <a:t>While you are watching, please do not worry about remembering everything. Just think about this question:</a:t>
            </a:r>
          </a:p>
          <a:p>
            <a:r>
              <a:rPr lang="en-GB" dirty="0"/>
              <a:t>What’s the point of a presentation?</a:t>
            </a:r>
          </a:p>
          <a:p>
            <a:r>
              <a:rPr lang="en-GB" dirty="0"/>
              <a:t>There is no right or wrong answer. Different people may think different things.</a:t>
            </a:r>
          </a:p>
          <a:p>
            <a:r>
              <a:rPr lang="en-GB" dirty="0"/>
              <a:t>As you watch the video, just listen and think. You don’t need to remember details. Just think about what the video says about presentations.</a:t>
            </a:r>
          </a:p>
          <a:p>
            <a:r>
              <a:rPr lang="en-GB" dirty="0"/>
              <a:t>After the video, we will share a few ideas together, in pairs or as a group.</a:t>
            </a:r>
          </a:p>
          <a:p>
            <a:r>
              <a:rPr lang="en-GB" dirty="0"/>
              <a:t>Let’s watch</a:t>
            </a:r>
          </a:p>
          <a:p>
            <a:endParaRPr lang="en-GB" dirty="0"/>
          </a:p>
          <a:p>
            <a:r>
              <a:rPr lang="en-GB" dirty="0"/>
              <a:t>IF THERE IS A PROBLE WITH THE VIDEO, THEN THERE IS A COPY IN THE TUTOR SPACE ON MOODLE.</a:t>
            </a:r>
          </a:p>
        </p:txBody>
      </p:sp>
      <p:sp>
        <p:nvSpPr>
          <p:cNvPr id="4" name="Slide Number Placeholder 3"/>
          <p:cNvSpPr>
            <a:spLocks noGrp="1"/>
          </p:cNvSpPr>
          <p:nvPr>
            <p:ph type="sldNum" sz="quarter" idx="5"/>
          </p:nvPr>
        </p:nvSpPr>
        <p:spPr/>
        <p:txBody>
          <a:bodyPr/>
          <a:lstStyle/>
          <a:p>
            <a:fld id="{26697777-AA71-4FEA-8726-D9F7C99D48EE}" type="slidenum">
              <a:rPr lang="en-GB" smtClean="0"/>
              <a:t>6</a:t>
            </a:fld>
            <a:endParaRPr lang="en-GB"/>
          </a:p>
        </p:txBody>
      </p:sp>
    </p:spTree>
    <p:extLst>
      <p:ext uri="{BB962C8B-B14F-4D97-AF65-F5344CB8AC3E}">
        <p14:creationId xmlns:p14="http://schemas.microsoft.com/office/powerpoint/2010/main" val="3393350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Okay, let’s stop there.</a:t>
            </a:r>
          </a:p>
          <a:p>
            <a:r>
              <a:rPr lang="en-GB" dirty="0"/>
              <a:t>So, thinking about the question ‘What’s the point of a presentation?’, I’d like you to talk to the person next to you for one minute.</a:t>
            </a:r>
          </a:p>
          <a:p>
            <a:r>
              <a:rPr lang="en-GB" dirty="0"/>
              <a:t>You can answer in one short sentence. For example, you might say something like: to explain an idea, to help people understand or to share information clearly</a:t>
            </a:r>
          </a:p>
          <a:p>
            <a:r>
              <a:rPr lang="en-GB" dirty="0"/>
              <a:t>There are no wrong answers.</a:t>
            </a:r>
          </a:p>
          <a:p>
            <a:r>
              <a:rPr lang="en-GB" dirty="0"/>
              <a:t>Take a minute now.</a:t>
            </a:r>
          </a:p>
          <a:p>
            <a:r>
              <a:rPr lang="en-GB" dirty="0"/>
              <a:t>WAIT FOR TIMER</a:t>
            </a:r>
          </a:p>
          <a:p>
            <a:r>
              <a:rPr lang="en-GB" dirty="0"/>
              <a:t>Thank you. Let’s hear a few ideas.</a:t>
            </a:r>
          </a:p>
          <a:p>
            <a:r>
              <a:rPr lang="en-GB" dirty="0"/>
              <a:t>What did you talk about?”</a:t>
            </a:r>
          </a:p>
          <a:p>
            <a:r>
              <a:rPr lang="en-GB" dirty="0"/>
              <a:t>LEAD SHORT DISCUSSION – JUST A COUPLE OF ANSWERS.</a:t>
            </a:r>
          </a:p>
          <a:p>
            <a:r>
              <a:rPr lang="en-GB" dirty="0"/>
              <a:t>That’s why today we are focusing on simple slides, clear text, and one idea at a time. Our slides are there to support our message, not confuse people.</a:t>
            </a:r>
          </a:p>
        </p:txBody>
      </p:sp>
      <p:sp>
        <p:nvSpPr>
          <p:cNvPr id="4" name="Slide Number Placeholder 3"/>
          <p:cNvSpPr>
            <a:spLocks noGrp="1"/>
          </p:cNvSpPr>
          <p:nvPr>
            <p:ph type="sldNum" sz="quarter" idx="5"/>
          </p:nvPr>
        </p:nvSpPr>
        <p:spPr/>
        <p:txBody>
          <a:bodyPr/>
          <a:lstStyle/>
          <a:p>
            <a:fld id="{26697777-AA71-4FEA-8726-D9F7C99D48EE}" type="slidenum">
              <a:rPr lang="en-GB" smtClean="0"/>
              <a:t>7</a:t>
            </a:fld>
            <a:endParaRPr lang="en-GB"/>
          </a:p>
        </p:txBody>
      </p:sp>
    </p:spTree>
    <p:extLst>
      <p:ext uri="{BB962C8B-B14F-4D97-AF65-F5344CB8AC3E}">
        <p14:creationId xmlns:p14="http://schemas.microsoft.com/office/powerpoint/2010/main" val="2753383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we’re going to look at what makes a good slide for business.</a:t>
            </a:r>
          </a:p>
          <a:p>
            <a:r>
              <a:rPr lang="en-GB" dirty="0"/>
              <a:t>These ideas will help you make slides that are clear, easy to read, and useful for real work situations</a:t>
            </a:r>
          </a:p>
        </p:txBody>
      </p:sp>
      <p:sp>
        <p:nvSpPr>
          <p:cNvPr id="4" name="Slide Number Placeholder 3"/>
          <p:cNvSpPr>
            <a:spLocks noGrp="1"/>
          </p:cNvSpPr>
          <p:nvPr>
            <p:ph type="sldNum" sz="quarter" idx="5"/>
          </p:nvPr>
        </p:nvSpPr>
        <p:spPr/>
        <p:txBody>
          <a:bodyPr/>
          <a:lstStyle/>
          <a:p>
            <a:fld id="{26697777-AA71-4FEA-8726-D9F7C99D48EE}" type="slidenum">
              <a:rPr lang="en-GB" smtClean="0"/>
              <a:t>8</a:t>
            </a:fld>
            <a:endParaRPr lang="en-GB"/>
          </a:p>
        </p:txBody>
      </p:sp>
    </p:spTree>
    <p:extLst>
      <p:ext uri="{BB962C8B-B14F-4D97-AF65-F5344CB8AC3E}">
        <p14:creationId xmlns:p14="http://schemas.microsoft.com/office/powerpoint/2010/main" val="16063125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idea is keep it simple.</a:t>
            </a:r>
          </a:p>
          <a:p>
            <a:r>
              <a:rPr lang="en-GB" dirty="0"/>
              <a:t>Business slides should not have long text or lots of information. Most people do not read long paragraphs on slides, especially in meetings.</a:t>
            </a:r>
          </a:p>
          <a:p>
            <a:r>
              <a:rPr lang="en-GB" dirty="0"/>
              <a:t>Simple slides help the audience understand your message quickly. We can always explain details when we speak, but the slide should stay simple.</a:t>
            </a:r>
          </a:p>
        </p:txBody>
      </p:sp>
      <p:sp>
        <p:nvSpPr>
          <p:cNvPr id="4" name="Slide Number Placeholder 3"/>
          <p:cNvSpPr>
            <a:spLocks noGrp="1"/>
          </p:cNvSpPr>
          <p:nvPr>
            <p:ph type="sldNum" sz="quarter" idx="5"/>
          </p:nvPr>
        </p:nvSpPr>
        <p:spPr/>
        <p:txBody>
          <a:bodyPr/>
          <a:lstStyle/>
          <a:p>
            <a:fld id="{26697777-AA71-4FEA-8726-D9F7C99D48EE}" type="slidenum">
              <a:rPr lang="en-GB" smtClean="0"/>
              <a:t>9</a:t>
            </a:fld>
            <a:endParaRPr lang="en-GB"/>
          </a:p>
        </p:txBody>
      </p:sp>
    </p:spTree>
    <p:extLst>
      <p:ext uri="{BB962C8B-B14F-4D97-AF65-F5344CB8AC3E}">
        <p14:creationId xmlns:p14="http://schemas.microsoft.com/office/powerpoint/2010/main" val="1330878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second idea is use space.</a:t>
            </a:r>
          </a:p>
          <a:p>
            <a:r>
              <a:rPr lang="en-GB" dirty="0"/>
              <a:t>Space means leaving room around text and images. Space is not empty or wasted. It helps the eye rest and helps people see what is important.</a:t>
            </a:r>
          </a:p>
          <a:p>
            <a:r>
              <a:rPr lang="en-GB" dirty="0"/>
              <a:t>When a slide is crowded, people don’t know where to look. Using space makes slides calmer and easier to follow.</a:t>
            </a:r>
          </a:p>
        </p:txBody>
      </p:sp>
      <p:sp>
        <p:nvSpPr>
          <p:cNvPr id="4" name="Slide Number Placeholder 3"/>
          <p:cNvSpPr>
            <a:spLocks noGrp="1"/>
          </p:cNvSpPr>
          <p:nvPr>
            <p:ph type="sldNum" sz="quarter" idx="5"/>
          </p:nvPr>
        </p:nvSpPr>
        <p:spPr/>
        <p:txBody>
          <a:bodyPr/>
          <a:lstStyle/>
          <a:p>
            <a:fld id="{26697777-AA71-4FEA-8726-D9F7C99D48EE}" type="slidenum">
              <a:rPr lang="en-GB" smtClean="0"/>
              <a:t>10</a:t>
            </a:fld>
            <a:endParaRPr lang="en-GB"/>
          </a:p>
        </p:txBody>
      </p:sp>
    </p:spTree>
    <p:extLst>
      <p:ext uri="{BB962C8B-B14F-4D97-AF65-F5344CB8AC3E}">
        <p14:creationId xmlns:p14="http://schemas.microsoft.com/office/powerpoint/2010/main" val="41442203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third idea is one idea per slide.</a:t>
            </a:r>
          </a:p>
          <a:p>
            <a:r>
              <a:rPr lang="en-GB" dirty="0"/>
              <a:t>Each slide should have one clear message. If we put many ideas on one slide, the audience can feel confused or lost.</a:t>
            </a:r>
          </a:p>
          <a:p>
            <a:r>
              <a:rPr lang="en-GB" dirty="0"/>
              <a:t>One idea per slide helps people focus and remember what matters.</a:t>
            </a:r>
          </a:p>
        </p:txBody>
      </p:sp>
      <p:sp>
        <p:nvSpPr>
          <p:cNvPr id="4" name="Slide Number Placeholder 3"/>
          <p:cNvSpPr>
            <a:spLocks noGrp="1"/>
          </p:cNvSpPr>
          <p:nvPr>
            <p:ph type="sldNum" sz="quarter" idx="5"/>
          </p:nvPr>
        </p:nvSpPr>
        <p:spPr/>
        <p:txBody>
          <a:bodyPr/>
          <a:lstStyle/>
          <a:p>
            <a:fld id="{26697777-AA71-4FEA-8726-D9F7C99D48EE}" type="slidenum">
              <a:rPr lang="en-GB" smtClean="0"/>
              <a:t>11</a:t>
            </a:fld>
            <a:endParaRPr lang="en-GB"/>
          </a:p>
        </p:txBody>
      </p:sp>
    </p:spTree>
    <p:extLst>
      <p:ext uri="{BB962C8B-B14F-4D97-AF65-F5344CB8AC3E}">
        <p14:creationId xmlns:p14="http://schemas.microsoft.com/office/powerpoint/2010/main" val="1577252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So, to summarise, good business slides usually keep things simple, use space, and focus on one idea at a time.</a:t>
            </a:r>
          </a:p>
          <a:p>
            <a:r>
              <a:rPr lang="en-GB" dirty="0"/>
              <a:t>These kinds of slides help people understand quickly, stay focused, and make decisions.</a:t>
            </a:r>
          </a:p>
          <a:p>
            <a:r>
              <a:rPr lang="en-GB" dirty="0"/>
              <a:t>Slides are there to support your message, not to show everything you know</a:t>
            </a:r>
          </a:p>
        </p:txBody>
      </p:sp>
      <p:sp>
        <p:nvSpPr>
          <p:cNvPr id="4" name="Slide Number Placeholder 3"/>
          <p:cNvSpPr>
            <a:spLocks noGrp="1"/>
          </p:cNvSpPr>
          <p:nvPr>
            <p:ph type="sldNum" sz="quarter" idx="5"/>
          </p:nvPr>
        </p:nvSpPr>
        <p:spPr/>
        <p:txBody>
          <a:bodyPr/>
          <a:lstStyle/>
          <a:p>
            <a:fld id="{26697777-AA71-4FEA-8726-D9F7C99D48EE}" type="slidenum">
              <a:rPr lang="en-GB" smtClean="0"/>
              <a:t>12</a:t>
            </a:fld>
            <a:endParaRPr lang="en-GB"/>
          </a:p>
        </p:txBody>
      </p:sp>
    </p:spTree>
    <p:extLst>
      <p:ext uri="{BB962C8B-B14F-4D97-AF65-F5344CB8AC3E}">
        <p14:creationId xmlns:p14="http://schemas.microsoft.com/office/powerpoint/2010/main" val="3632840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VEVOX W8.3 </a:t>
            </a:r>
            <a:endParaRPr lang="en-GB" dirty="0"/>
          </a:p>
          <a:p>
            <a:r>
              <a:rPr lang="en-GB" dirty="0"/>
              <a:t>Before we move on, let’s do a quick check using VEVOX.</a:t>
            </a:r>
            <a:endParaRPr lang="en-GB"/>
          </a:p>
          <a:p>
            <a:r>
              <a:rPr lang="en-GB" dirty="0"/>
              <a:t>I’d like you to answer one short question. Your answer is anonymous, and this is not a test.</a:t>
            </a:r>
          </a:p>
          <a:p>
            <a:r>
              <a:rPr lang="en-GB" dirty="0"/>
              <a:t>The question is: Which slide idea do you find hardest right now?</a:t>
            </a:r>
          </a:p>
          <a:p>
            <a:r>
              <a:rPr lang="en-GB" dirty="0"/>
              <a:t>This helps me understand what we should focus on today. Different people find different things difficult, and that’s completely normal.</a:t>
            </a:r>
          </a:p>
          <a:p>
            <a:r>
              <a:rPr lang="en-GB" dirty="0"/>
              <a:t>Please take a moment to answer on VEVOX.</a:t>
            </a:r>
          </a:p>
          <a:p>
            <a:endParaRPr lang="en-GB" dirty="0"/>
          </a:p>
          <a:p>
            <a:r>
              <a:rPr lang="en-GB" dirty="0"/>
              <a:t>AFTER VEVOX</a:t>
            </a:r>
          </a:p>
          <a:p>
            <a:r>
              <a:rPr lang="en-GB" dirty="0"/>
              <a:t>You can see there is no single correct answer. This shows us that slide design is something we all find difficult in different ways.</a:t>
            </a:r>
          </a:p>
          <a:p>
            <a:r>
              <a:rPr lang="en-GB" dirty="0"/>
              <a:t>We are going to practise all three ideas today, step by step, so you will get a chance to build confidence.</a:t>
            </a:r>
          </a:p>
        </p:txBody>
      </p:sp>
      <p:sp>
        <p:nvSpPr>
          <p:cNvPr id="4" name="Slide Number Placeholder 3"/>
          <p:cNvSpPr>
            <a:spLocks noGrp="1"/>
          </p:cNvSpPr>
          <p:nvPr>
            <p:ph type="sldNum" sz="quarter" idx="5"/>
          </p:nvPr>
        </p:nvSpPr>
        <p:spPr/>
        <p:txBody>
          <a:bodyPr/>
          <a:lstStyle/>
          <a:p>
            <a:fld id="{26697777-AA71-4FEA-8726-D9F7C99D48EE}" type="slidenum">
              <a:rPr lang="en-GB" smtClean="0"/>
              <a:t>13</a:t>
            </a:fld>
            <a:endParaRPr lang="en-GB"/>
          </a:p>
        </p:txBody>
      </p:sp>
    </p:spTree>
    <p:extLst>
      <p:ext uri="{BB962C8B-B14F-4D97-AF65-F5344CB8AC3E}">
        <p14:creationId xmlns:p14="http://schemas.microsoft.com/office/powerpoint/2010/main" val="1676511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SCENARIO TO HELP THE STUDENTS GET IN THE RIGHT MINDSET. </a:t>
            </a:r>
          </a:p>
          <a:p>
            <a:r>
              <a:rPr lang="en-GB" dirty="0"/>
              <a:t>PLAY THE VIDEO, AND GO ON TO THE NEXT SLIDE. </a:t>
            </a:r>
          </a:p>
          <a:p>
            <a:endParaRPr lang="en-GB" dirty="0"/>
          </a:p>
          <a:p>
            <a:r>
              <a:rPr lang="en-GB" dirty="0"/>
              <a:t>IF THERE IS A PROBLEM WITH THE VIDEO, YOU CAN FIND A PLAIN MP4 IN THE TUTOR SPACE ON MOODLE: WEEK 8 JOHN ASKS FOR HELP.</a:t>
            </a:r>
          </a:p>
        </p:txBody>
      </p:sp>
      <p:sp>
        <p:nvSpPr>
          <p:cNvPr id="4" name="Slide Number Placeholder 3"/>
          <p:cNvSpPr>
            <a:spLocks noGrp="1"/>
          </p:cNvSpPr>
          <p:nvPr>
            <p:ph type="sldNum" sz="quarter" idx="5"/>
          </p:nvPr>
        </p:nvSpPr>
        <p:spPr/>
        <p:txBody>
          <a:bodyPr/>
          <a:lstStyle/>
          <a:p>
            <a:fld id="{26697777-AA71-4FEA-8726-D9F7C99D48EE}" type="slidenum">
              <a:rPr lang="en-GB" smtClean="0"/>
              <a:t>15</a:t>
            </a:fld>
            <a:endParaRPr lang="en-GB"/>
          </a:p>
        </p:txBody>
      </p:sp>
    </p:spTree>
    <p:extLst>
      <p:ext uri="{BB962C8B-B14F-4D97-AF65-F5344CB8AC3E}">
        <p14:creationId xmlns:p14="http://schemas.microsoft.com/office/powerpoint/2010/main" val="38650511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let’s help John. We’re going to look at a real example slide deck</a:t>
            </a:r>
          </a:p>
          <a:p>
            <a:r>
              <a:rPr lang="en-GB" dirty="0"/>
              <a:t>The slides are not perfect, and that’s okay.</a:t>
            </a:r>
          </a:p>
          <a:p>
            <a:r>
              <a:rPr lang="en-GB" dirty="0"/>
              <a:t>Your task is not to judge or give marks. You are acting like a supporter, helping spot what works and what could be improved.</a:t>
            </a:r>
          </a:p>
          <a:p>
            <a:r>
              <a:rPr lang="en-GB" dirty="0"/>
              <a:t>In your pairs, look through the slides and use the checklist to note examples you see. You don’t need long sentences. Short notes are fine.</a:t>
            </a:r>
          </a:p>
          <a:p>
            <a:r>
              <a:rPr lang="en-GB" dirty="0"/>
              <a:t>Remember, different people notice different things. That’s a good thing.</a:t>
            </a:r>
          </a:p>
        </p:txBody>
      </p:sp>
      <p:sp>
        <p:nvSpPr>
          <p:cNvPr id="4" name="Slide Number Placeholder 3"/>
          <p:cNvSpPr>
            <a:spLocks noGrp="1"/>
          </p:cNvSpPr>
          <p:nvPr>
            <p:ph type="sldNum" sz="quarter" idx="5"/>
          </p:nvPr>
        </p:nvSpPr>
        <p:spPr/>
        <p:txBody>
          <a:bodyPr/>
          <a:lstStyle/>
          <a:p>
            <a:fld id="{26697777-AA71-4FEA-8726-D9F7C99D48EE}" type="slidenum">
              <a:rPr lang="en-GB" smtClean="0"/>
              <a:t>16</a:t>
            </a:fld>
            <a:endParaRPr lang="en-GB"/>
          </a:p>
        </p:txBody>
      </p:sp>
    </p:spTree>
    <p:extLst>
      <p:ext uri="{BB962C8B-B14F-4D97-AF65-F5344CB8AC3E}">
        <p14:creationId xmlns:p14="http://schemas.microsoft.com/office/powerpoint/2010/main" val="3147046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we’re going to do some practical work.</a:t>
            </a:r>
          </a:p>
          <a:p>
            <a:r>
              <a:rPr lang="en-GB" dirty="0"/>
              <a:t>You will work in pairs, so you can talk things through together. You don’t need to do this alone.</a:t>
            </a:r>
          </a:p>
          <a:p>
            <a:r>
              <a:rPr lang="en-GB" dirty="0"/>
              <a:t>On Moodle, under Week 8, you will find John’s Presentation – Slide 3. This slide is quite messy on purpose. It has too much text and is hard to read.</a:t>
            </a:r>
          </a:p>
          <a:p>
            <a:r>
              <a:rPr lang="en-GB" dirty="0"/>
              <a:t>Your task is not to redesign everything, and it’s not about being perfect.</a:t>
            </a:r>
          </a:p>
          <a:p>
            <a:r>
              <a:rPr lang="en-GB" dirty="0"/>
              <a:t>I’d like you to choose two improvements only. That’s important. Just two.</a:t>
            </a:r>
          </a:p>
          <a:p>
            <a:r>
              <a:rPr lang="en-GB" dirty="0"/>
              <a:t>For example, you might: reduce the amount of text, add more space, highlight one main message</a:t>
            </a:r>
          </a:p>
          <a:p>
            <a:r>
              <a:rPr lang="en-GB" dirty="0"/>
              <a:t>You can use any device you have. PowerPoint is fine, but if you are on a phone, you can talk and make notes together. If you are using paper, that’s also fine.</a:t>
            </a:r>
          </a:p>
          <a:p>
            <a:r>
              <a:rPr lang="en-GB" dirty="0"/>
              <a:t>Please use the checklist to guide you.</a:t>
            </a:r>
          </a:p>
          <a:p>
            <a:r>
              <a:rPr lang="en-GB" dirty="0"/>
              <a:t>Remember, this is practice. Clear is better than fancy.</a:t>
            </a:r>
          </a:p>
          <a:p>
            <a:r>
              <a:rPr lang="en-GB" dirty="0"/>
              <a:t>I’ll come around and help if you need support.</a:t>
            </a:r>
          </a:p>
          <a:p>
            <a:r>
              <a:rPr lang="en-GB" dirty="0"/>
              <a:t>You have 10 minutes.</a:t>
            </a:r>
          </a:p>
          <a:p>
            <a:r>
              <a:rPr lang="en-GB" dirty="0"/>
              <a:t>Remember that this is something that you can use for your DS3 assessment</a:t>
            </a:r>
          </a:p>
        </p:txBody>
      </p:sp>
      <p:sp>
        <p:nvSpPr>
          <p:cNvPr id="4" name="Slide Number Placeholder 3"/>
          <p:cNvSpPr>
            <a:spLocks noGrp="1"/>
          </p:cNvSpPr>
          <p:nvPr>
            <p:ph type="sldNum" sz="quarter" idx="5"/>
          </p:nvPr>
        </p:nvSpPr>
        <p:spPr/>
        <p:txBody>
          <a:bodyPr/>
          <a:lstStyle/>
          <a:p>
            <a:fld id="{26697777-AA71-4FEA-8726-D9F7C99D48EE}" type="slidenum">
              <a:rPr lang="en-GB" smtClean="0"/>
              <a:t>17</a:t>
            </a:fld>
            <a:endParaRPr lang="en-GB"/>
          </a:p>
        </p:txBody>
      </p:sp>
    </p:spTree>
    <p:extLst>
      <p:ext uri="{BB962C8B-B14F-4D97-AF65-F5344CB8AC3E}">
        <p14:creationId xmlns:p14="http://schemas.microsoft.com/office/powerpoint/2010/main" val="31344210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we’re going to share ideas, not judge work.</a:t>
            </a:r>
          </a:p>
          <a:p>
            <a:r>
              <a:rPr lang="en-GB" dirty="0"/>
              <a:t>Please join with one other pair, so you are in a group of four.</a:t>
            </a:r>
          </a:p>
          <a:p>
            <a:r>
              <a:rPr lang="en-GB" dirty="0"/>
              <a:t>Take turns showing your slide or your notes. You don’t need to explain everything.</a:t>
            </a:r>
          </a:p>
          <a:p>
            <a:r>
              <a:rPr lang="en-GB" dirty="0"/>
              <a:t>When you look at someone else’s slide, please give one positive comment only. You can use the cards to help you, like clearer, easier to read, or more focused.</a:t>
            </a:r>
          </a:p>
          <a:p>
            <a:r>
              <a:rPr lang="en-GB" dirty="0"/>
              <a:t>You might say something like: This slide is clearer than before</a:t>
            </a:r>
          </a:p>
          <a:p>
            <a:r>
              <a:rPr lang="en-GB" dirty="0"/>
              <a:t>This is about learning from each other and getting new ideas, not about who did it best.</a:t>
            </a:r>
          </a:p>
          <a:p>
            <a:r>
              <a:rPr lang="en-GB" dirty="0"/>
              <a:t>You’ll have about 8 minutes for this</a:t>
            </a:r>
          </a:p>
        </p:txBody>
      </p:sp>
      <p:sp>
        <p:nvSpPr>
          <p:cNvPr id="4" name="Slide Number Placeholder 3"/>
          <p:cNvSpPr>
            <a:spLocks noGrp="1"/>
          </p:cNvSpPr>
          <p:nvPr>
            <p:ph type="sldNum" sz="quarter" idx="5"/>
          </p:nvPr>
        </p:nvSpPr>
        <p:spPr/>
        <p:txBody>
          <a:bodyPr/>
          <a:lstStyle/>
          <a:p>
            <a:fld id="{26697777-AA71-4FEA-8726-D9F7C99D48EE}" type="slidenum">
              <a:rPr lang="en-GB" smtClean="0"/>
              <a:t>18</a:t>
            </a:fld>
            <a:endParaRPr lang="en-GB"/>
          </a:p>
        </p:txBody>
      </p:sp>
    </p:spTree>
    <p:extLst>
      <p:ext uri="{BB962C8B-B14F-4D97-AF65-F5344CB8AC3E}">
        <p14:creationId xmlns:p14="http://schemas.microsoft.com/office/powerpoint/2010/main" val="38225321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Let’s just pause for a moment before we move on.</a:t>
            </a:r>
          </a:p>
          <a:p>
            <a:r>
              <a:rPr lang="en-GB" dirty="0"/>
              <a:t>OVERALL QUESTION: What change made the biggest difference to your slide?</a:t>
            </a:r>
          </a:p>
          <a:p>
            <a:r>
              <a:rPr lang="en-GB" dirty="0"/>
              <a:t>TAKE A FEW RESPONSES – NOT EVERY GROUP.</a:t>
            </a:r>
          </a:p>
          <a:p>
            <a:endParaRPr lang="en-GB" dirty="0"/>
          </a:p>
          <a:p>
            <a:r>
              <a:rPr lang="en-GB" dirty="0"/>
              <a:t>What you’ve just done is exactly what happens in business.</a:t>
            </a:r>
          </a:p>
          <a:p>
            <a:r>
              <a:rPr lang="en-GB" dirty="0"/>
              <a:t>You don’t fix everything at once.</a:t>
            </a:r>
          </a:p>
          <a:p>
            <a:r>
              <a:rPr lang="en-GB" dirty="0"/>
              <a:t>You decide one main message, and you make the slide support that message.</a:t>
            </a:r>
          </a:p>
          <a:p>
            <a:r>
              <a:rPr lang="en-GB" dirty="0"/>
              <a:t>That’s why we focused on: keeping it simple, Using space, one idea per slide</a:t>
            </a:r>
          </a:p>
          <a:p>
            <a:endParaRPr lang="en-GB" dirty="0"/>
          </a:p>
          <a:p>
            <a:r>
              <a:rPr lang="en-GB" dirty="0"/>
              <a:t>Clear slides help people understand quickly, and that’s what business presentations are for.</a:t>
            </a:r>
          </a:p>
        </p:txBody>
      </p:sp>
      <p:sp>
        <p:nvSpPr>
          <p:cNvPr id="4" name="Slide Number Placeholder 3"/>
          <p:cNvSpPr>
            <a:spLocks noGrp="1"/>
          </p:cNvSpPr>
          <p:nvPr>
            <p:ph type="sldNum" sz="quarter" idx="5"/>
          </p:nvPr>
        </p:nvSpPr>
        <p:spPr/>
        <p:txBody>
          <a:bodyPr/>
          <a:lstStyle/>
          <a:p>
            <a:fld id="{26697777-AA71-4FEA-8726-D9F7C99D48EE}" type="slidenum">
              <a:rPr lang="en-GB" smtClean="0"/>
              <a:t>19</a:t>
            </a:fld>
            <a:endParaRPr lang="en-GB"/>
          </a:p>
        </p:txBody>
      </p:sp>
    </p:spTree>
    <p:extLst>
      <p:ext uri="{BB962C8B-B14F-4D97-AF65-F5344CB8AC3E}">
        <p14:creationId xmlns:p14="http://schemas.microsoft.com/office/powerpoint/2010/main" val="11470775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453FA7-6A80-6FD2-759A-27CFB872B3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E17062-B609-CEA3-85E3-9021EDDCAB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70AB55-99CC-D2A1-BE6A-504600C50F4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5021E36-03D1-1223-9AE0-F69A8FB11EB0}"/>
              </a:ext>
            </a:extLst>
          </p:cNvPr>
          <p:cNvSpPr>
            <a:spLocks noGrp="1"/>
          </p:cNvSpPr>
          <p:nvPr>
            <p:ph type="sldNum" sz="quarter" idx="5"/>
          </p:nvPr>
        </p:nvSpPr>
        <p:spPr/>
        <p:txBody>
          <a:bodyPr/>
          <a:lstStyle/>
          <a:p>
            <a:fld id="{26697777-AA71-4FEA-8726-D9F7C99D48EE}" type="slidenum">
              <a:rPr lang="en-GB" smtClean="0"/>
              <a:t>20</a:t>
            </a:fld>
            <a:endParaRPr lang="en-GB"/>
          </a:p>
        </p:txBody>
      </p:sp>
    </p:spTree>
    <p:extLst>
      <p:ext uri="{BB962C8B-B14F-4D97-AF65-F5344CB8AC3E}">
        <p14:creationId xmlns:p14="http://schemas.microsoft.com/office/powerpoint/2010/main" val="220298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21</a:t>
            </a:fld>
            <a:endParaRPr lang="en-GB"/>
          </a:p>
        </p:txBody>
      </p:sp>
    </p:spTree>
    <p:extLst>
      <p:ext uri="{BB962C8B-B14F-4D97-AF65-F5344CB8AC3E}">
        <p14:creationId xmlns:p14="http://schemas.microsoft.com/office/powerpoint/2010/main" val="41411139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start with the reality of why accessibility matters in business.</a:t>
            </a:r>
          </a:p>
          <a:p>
            <a:r>
              <a:rPr lang="en-GB" dirty="0"/>
              <a:t>In the UK, around one in four people has a disability. Many disabilities are not visible, so we often do not realise who may struggle with information on a screen.</a:t>
            </a:r>
          </a:p>
          <a:p>
            <a:r>
              <a:rPr lang="en-GB" dirty="0"/>
              <a:t>This has a real impact on business.</a:t>
            </a:r>
          </a:p>
          <a:p>
            <a:r>
              <a:rPr lang="en-GB" dirty="0"/>
              <a:t>Research from the Business Disability Forum shows that more than forty three percent of disabled consumers abandon shopping tasks without buying anything. This happens because they feel limited choice or disempowered.</a:t>
            </a:r>
          </a:p>
          <a:p>
            <a:r>
              <a:rPr lang="en-GB" dirty="0"/>
              <a:t>The same research also shows that ninety percent of people were affected at the decision making stage of purchasing because of limitations in design, limitations in available information, or how information was presented.</a:t>
            </a:r>
          </a:p>
          <a:p>
            <a:r>
              <a:rPr lang="en-GB" dirty="0"/>
              <a:t>This is very important.</a:t>
            </a:r>
          </a:p>
          <a:p>
            <a:r>
              <a:rPr lang="en-GB" dirty="0"/>
              <a:t>It tells us that when information is hard to read, unclear, or badly designed, people do not just feel frustrated. They stop engaging. They stop making decisions. They walk away.</a:t>
            </a:r>
          </a:p>
          <a:p>
            <a:r>
              <a:rPr lang="en-GB" dirty="0"/>
              <a:t>In business, that can mean lost customers, lost trust, and missed opportunities.</a:t>
            </a:r>
          </a:p>
          <a:p>
            <a:r>
              <a:rPr lang="en-GB" dirty="0"/>
              <a:t>So accessibility is not only about being inclusive. It directly affects how people understand information and whether they feel able to take action.</a:t>
            </a:r>
          </a:p>
          <a:p>
            <a:r>
              <a:rPr lang="en-GB" dirty="0"/>
              <a:t>That is why accessibility is a business issue, not just a technical or personal one.</a:t>
            </a:r>
          </a:p>
        </p:txBody>
      </p:sp>
      <p:sp>
        <p:nvSpPr>
          <p:cNvPr id="4" name="Slide Number Placeholder 3"/>
          <p:cNvSpPr>
            <a:spLocks noGrp="1"/>
          </p:cNvSpPr>
          <p:nvPr>
            <p:ph type="sldNum" sz="quarter" idx="5"/>
          </p:nvPr>
        </p:nvSpPr>
        <p:spPr/>
        <p:txBody>
          <a:bodyPr/>
          <a:lstStyle/>
          <a:p>
            <a:fld id="{26697777-AA71-4FEA-8726-D9F7C99D48EE}" type="slidenum">
              <a:rPr lang="en-GB" smtClean="0"/>
              <a:t>22</a:t>
            </a:fld>
            <a:endParaRPr lang="en-GB"/>
          </a:p>
        </p:txBody>
      </p:sp>
    </p:spTree>
    <p:extLst>
      <p:ext uri="{BB962C8B-B14F-4D97-AF65-F5344CB8AC3E}">
        <p14:creationId xmlns:p14="http://schemas.microsoft.com/office/powerpoint/2010/main" val="37415522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Now let’s look at what accessibility means in practice.</a:t>
            </a:r>
          </a:p>
          <a:p>
            <a:pPr fontAlgn="t"/>
            <a:r>
              <a:rPr lang="en-GB" sz="1200" b="0" i="0" kern="1200" dirty="0">
                <a:solidFill>
                  <a:schemeClr val="tx1"/>
                </a:solidFill>
                <a:effectLst/>
                <a:latin typeface="+mn-lt"/>
                <a:ea typeface="+mn-ea"/>
                <a:cs typeface="+mn-cs"/>
              </a:rPr>
              <a:t>Accessibility means designing slides so as many people as possible can use them. This includes people with visual or reading difficulties, but also people who are tired, stressed, or using a small screen.</a:t>
            </a:r>
          </a:p>
          <a:p>
            <a:pPr fontAlgn="t"/>
            <a:r>
              <a:rPr lang="en-GB" sz="1200" b="0" i="0" kern="1200" dirty="0">
                <a:solidFill>
                  <a:schemeClr val="tx1"/>
                </a:solidFill>
                <a:effectLst/>
                <a:latin typeface="+mn-lt"/>
                <a:ea typeface="+mn-ea"/>
                <a:cs typeface="+mn-cs"/>
              </a:rPr>
              <a:t>Accessible slides are easier to read and easier to understand. They feel calmer and clearer.</a:t>
            </a:r>
          </a:p>
          <a:p>
            <a:pPr fontAlgn="t"/>
            <a:r>
              <a:rPr lang="en-GB" sz="1200" b="0" i="0" kern="1200" dirty="0">
                <a:solidFill>
                  <a:schemeClr val="tx1"/>
                </a:solidFill>
                <a:effectLst/>
                <a:latin typeface="+mn-lt"/>
                <a:ea typeface="+mn-ea"/>
                <a:cs typeface="+mn-cs"/>
              </a:rPr>
              <a:t>The important thing to remember is this. When slides are accessible, they often become better for everyone. Clear text, good contrast, useful images, and fewer distractions support good communication</a:t>
            </a:r>
          </a:p>
        </p:txBody>
      </p:sp>
      <p:sp>
        <p:nvSpPr>
          <p:cNvPr id="4" name="Slide Number Placeholder 3"/>
          <p:cNvSpPr>
            <a:spLocks noGrp="1"/>
          </p:cNvSpPr>
          <p:nvPr>
            <p:ph type="sldNum" sz="quarter" idx="5"/>
          </p:nvPr>
        </p:nvSpPr>
        <p:spPr/>
        <p:txBody>
          <a:bodyPr/>
          <a:lstStyle/>
          <a:p>
            <a:fld id="{26697777-AA71-4FEA-8726-D9F7C99D48EE}" type="slidenum">
              <a:rPr lang="en-GB" smtClean="0"/>
              <a:t>23</a:t>
            </a:fld>
            <a:endParaRPr lang="en-GB"/>
          </a:p>
        </p:txBody>
      </p:sp>
    </p:spTree>
    <p:extLst>
      <p:ext uri="{BB962C8B-B14F-4D97-AF65-F5344CB8AC3E}">
        <p14:creationId xmlns:p14="http://schemas.microsoft.com/office/powerpoint/2010/main" val="18689325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Finally, let’s talk about law and expectations.</a:t>
            </a:r>
          </a:p>
          <a:p>
            <a:r>
              <a:rPr lang="en-GB" dirty="0"/>
              <a:t>In the UK, organisations have a legal responsibility to make information accessible. This comes from equality law and applies to digital information, including presentation slides.</a:t>
            </a:r>
          </a:p>
          <a:p>
            <a:r>
              <a:rPr lang="en-GB" dirty="0"/>
              <a:t>This means accessibility is not optional. It is part of professional responsibility.</a:t>
            </a:r>
          </a:p>
          <a:p>
            <a:r>
              <a:rPr lang="en-GB" dirty="0"/>
              <a:t>There are also strong expectations in business. People expect slides to be clear, readable, and easy to follow. When slides are not accessible, they are often seen as unprofessional.</a:t>
            </a:r>
          </a:p>
          <a:p>
            <a:r>
              <a:rPr lang="en-GB" dirty="0"/>
              <a:t>So accessibility matters because it supports people, meets legal duties, and improves how your work is seen.</a:t>
            </a:r>
          </a:p>
          <a:p>
            <a:r>
              <a:rPr lang="en-GB" dirty="0"/>
              <a:t>Now we are going to apply these ideas to the slide you already improved.</a:t>
            </a:r>
          </a:p>
        </p:txBody>
      </p:sp>
      <p:sp>
        <p:nvSpPr>
          <p:cNvPr id="4" name="Slide Number Placeholder 3"/>
          <p:cNvSpPr>
            <a:spLocks noGrp="1"/>
          </p:cNvSpPr>
          <p:nvPr>
            <p:ph type="sldNum" sz="quarter" idx="5"/>
          </p:nvPr>
        </p:nvSpPr>
        <p:spPr/>
        <p:txBody>
          <a:bodyPr/>
          <a:lstStyle/>
          <a:p>
            <a:fld id="{26697777-AA71-4FEA-8726-D9F7C99D48EE}" type="slidenum">
              <a:rPr lang="en-GB" smtClean="0"/>
              <a:t>24</a:t>
            </a:fld>
            <a:endParaRPr lang="en-GB"/>
          </a:p>
        </p:txBody>
      </p:sp>
    </p:spTree>
    <p:extLst>
      <p:ext uri="{BB962C8B-B14F-4D97-AF65-F5344CB8AC3E}">
        <p14:creationId xmlns:p14="http://schemas.microsoft.com/office/powerpoint/2010/main" val="17434684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we will try it out and see the difference accessibility elements make in practice. </a:t>
            </a:r>
          </a:p>
          <a:p>
            <a:r>
              <a:rPr lang="en-GB" dirty="0"/>
              <a:t>Before we start, I want to quickly explain what a screen reader is and how people use it.</a:t>
            </a:r>
          </a:p>
          <a:p>
            <a:r>
              <a:rPr lang="en-GB" dirty="0"/>
              <a:t>A screen reader is a piece of software that reads out what is on a screen. It reads text, headings, buttons, links, and image descriptions aloud.</a:t>
            </a:r>
          </a:p>
          <a:p>
            <a:r>
              <a:rPr lang="en-GB" dirty="0"/>
              <a:t>People use screen readers for different reasons. Some people use them because they are blind or have low vision. Some people use them because reading on a screen is difficult or painful. Others may use them when they are tired or when a screen is hard to see.</a:t>
            </a:r>
          </a:p>
          <a:p>
            <a:r>
              <a:rPr lang="en-GB" dirty="0"/>
              <a:t>The important thing to understand is this. When someone uses a screen reader, they do not see the slide in the same way we do. They hear the content in a certain order. The title is read. Then the text. Then images are announced.</a:t>
            </a:r>
          </a:p>
          <a:p>
            <a:r>
              <a:rPr lang="en-GB" dirty="0"/>
              <a:t>If an image has no description, the screen reader does not explain what the image shows or why it is there. That means important information can be missing.</a:t>
            </a:r>
          </a:p>
          <a:p>
            <a:r>
              <a:rPr lang="en-GB" dirty="0"/>
              <a:t>Screen readers are used every day at work. People use them to read emails, documents, websites, and presentation slides. So this is not unusual or rare. It is part of everyday digital life.</a:t>
            </a:r>
          </a:p>
          <a:p>
            <a:r>
              <a:rPr lang="en-GB" dirty="0"/>
              <a:t>Now we are going to listen to two slides using a screen reader. I would like you to listen carefully and think about what information you get and what information you miss.</a:t>
            </a:r>
          </a:p>
          <a:p>
            <a:r>
              <a:rPr lang="en-GB" dirty="0"/>
              <a:t>You are not expected to know how to use this technology. Just listen and notice the difference.</a:t>
            </a:r>
          </a:p>
          <a:p>
            <a:endParaRPr lang="en-GB" dirty="0"/>
          </a:p>
          <a:p>
            <a:r>
              <a:rPr lang="en-GB" dirty="0"/>
              <a:t>OPEN UP THE EXAMPLE FOR SCREEN READER PDF (USING ADOBE READER). DO THE FIRST SLIDE. ASK THE STUDENTS WHAT THEY NOTICED. THEN DO THE SECOND SLIDE. </a:t>
            </a:r>
          </a:p>
          <a:p>
            <a:r>
              <a:rPr lang="en-GB" dirty="0"/>
              <a:t>AGAIN ASK THEM WHAT THEY NOTICED, AND EXPLAIN THE USE OF THE ALT TEXT FOR THE IMAGES.</a:t>
            </a:r>
          </a:p>
        </p:txBody>
      </p:sp>
      <p:sp>
        <p:nvSpPr>
          <p:cNvPr id="4" name="Slide Number Placeholder 3"/>
          <p:cNvSpPr>
            <a:spLocks noGrp="1"/>
          </p:cNvSpPr>
          <p:nvPr>
            <p:ph type="sldNum" sz="quarter" idx="5"/>
          </p:nvPr>
        </p:nvSpPr>
        <p:spPr/>
        <p:txBody>
          <a:bodyPr/>
          <a:lstStyle/>
          <a:p>
            <a:fld id="{26697777-AA71-4FEA-8726-D9F7C99D48EE}" type="slidenum">
              <a:rPr lang="en-GB" smtClean="0"/>
              <a:t>25</a:t>
            </a:fld>
            <a:endParaRPr lang="en-GB"/>
          </a:p>
        </p:txBody>
      </p:sp>
    </p:spTree>
    <p:extLst>
      <p:ext uri="{BB962C8B-B14F-4D97-AF65-F5344CB8AC3E}">
        <p14:creationId xmlns:p14="http://schemas.microsoft.com/office/powerpoint/2010/main" val="29651690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are going to apply what we have just learned about accessibility.</a:t>
            </a:r>
          </a:p>
          <a:p>
            <a:r>
              <a:rPr lang="en-GB" dirty="0"/>
              <a:t>You will work in pairs again.</a:t>
            </a:r>
          </a:p>
          <a:p>
            <a:r>
              <a:rPr lang="en-GB" dirty="0"/>
              <a:t>You will receive Slide 6 from John’s presentation. This is the slide with the image. When we listened to it with a screen reader, we noticed that some information was missing.</a:t>
            </a:r>
          </a:p>
          <a:p>
            <a:r>
              <a:rPr lang="en-GB" dirty="0"/>
              <a:t>Your task now is to make this slide more accessible and clearer.</a:t>
            </a:r>
          </a:p>
          <a:p>
            <a:r>
              <a:rPr lang="en-GB" dirty="0"/>
              <a:t>I would like you to choose two changes only. Just two. This helps you focus and keeps the task manageable.</a:t>
            </a:r>
          </a:p>
          <a:p>
            <a:r>
              <a:rPr lang="en-GB" dirty="0"/>
              <a:t>For example, you might:</a:t>
            </a:r>
          </a:p>
          <a:p>
            <a:r>
              <a:rPr lang="en-GB" dirty="0"/>
              <a:t>• improve the slide title so it explains the message</a:t>
            </a:r>
          </a:p>
          <a:p>
            <a:r>
              <a:rPr lang="en-GB" dirty="0"/>
              <a:t>• decide whether the image really helps the message</a:t>
            </a:r>
          </a:p>
          <a:p>
            <a:r>
              <a:rPr lang="en-GB" dirty="0"/>
              <a:t>• add clear alt text to explain what the image shows and why it matters</a:t>
            </a:r>
          </a:p>
          <a:p>
            <a:r>
              <a:rPr lang="en-GB" dirty="0"/>
              <a:t>• improve text size or contrast</a:t>
            </a:r>
          </a:p>
          <a:p>
            <a:r>
              <a:rPr lang="en-GB" dirty="0"/>
              <a:t>• remove any effects that are distracting</a:t>
            </a:r>
          </a:p>
          <a:p>
            <a:r>
              <a:rPr lang="en-GB" dirty="0"/>
              <a:t>You do not need to add lots of new content. You do not need to make it perfect.</a:t>
            </a:r>
          </a:p>
          <a:p>
            <a:r>
              <a:rPr lang="en-GB" dirty="0"/>
              <a:t>The aim is to make the slide work better for everyone, including someone using a screen reader.</a:t>
            </a:r>
          </a:p>
          <a:p>
            <a:r>
              <a:rPr lang="en-GB" dirty="0"/>
              <a:t>Please use the slide you have been given. You can work on screen, on paper, or by talking and planning together if that works better for you.</a:t>
            </a:r>
          </a:p>
          <a:p>
            <a:r>
              <a:rPr lang="en-GB" dirty="0"/>
              <a:t>I will come around to support you and answer questions.</a:t>
            </a:r>
          </a:p>
          <a:p>
            <a:r>
              <a:rPr lang="en-GB" dirty="0"/>
              <a:t>You have about 10 minutes for this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Remember that this is something that you can use for your DS3 assessment</a:t>
            </a:r>
          </a:p>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26</a:t>
            </a:fld>
            <a:endParaRPr lang="en-GB"/>
          </a:p>
        </p:txBody>
      </p:sp>
    </p:spTree>
    <p:extLst>
      <p:ext uri="{BB962C8B-B14F-4D97-AF65-F5344CB8AC3E}">
        <p14:creationId xmlns:p14="http://schemas.microsoft.com/office/powerpoint/2010/main" val="38328090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PowerPoint includes a tool called the Accessibility Checker.</a:t>
            </a:r>
          </a:p>
          <a:p>
            <a:r>
              <a:rPr lang="en-GB" dirty="0"/>
              <a:t>This tool helps you notice common accessibility problems in your slides. For example, it can tell you if an image is missing alt text, if a slide title is unclear, or if there may be reading or contrast issues.</a:t>
            </a:r>
          </a:p>
          <a:p>
            <a:r>
              <a:rPr lang="en-GB" dirty="0"/>
              <a:t>It is important to understand that the checker does not fix anything for you. It only highlights possible problems.</a:t>
            </a:r>
          </a:p>
          <a:p>
            <a:r>
              <a:rPr lang="en-GB" dirty="0"/>
              <a:t>In business, this is helpful because it reminds you to stop and check your work. But you are still responsible for deciding what changes make sense.</a:t>
            </a:r>
          </a:p>
          <a:p>
            <a:r>
              <a:rPr lang="en-GB" dirty="0"/>
              <a:t>So think of the Accessibility Checker as a support tool, not an answer</a:t>
            </a:r>
          </a:p>
          <a:p>
            <a:endParaRPr lang="en-GB" dirty="0"/>
          </a:p>
          <a:p>
            <a:r>
              <a:rPr lang="en-GB" dirty="0"/>
              <a:t>CLICK FOR ANIMATION</a:t>
            </a:r>
          </a:p>
          <a:p>
            <a:r>
              <a:rPr lang="en-GB" dirty="0"/>
              <a:t>You can find the accessibility checker on the top ribbon of </a:t>
            </a:r>
            <a:r>
              <a:rPr lang="en-GB" dirty="0" err="1"/>
              <a:t>powerpoint</a:t>
            </a:r>
            <a:r>
              <a:rPr lang="en-GB" dirty="0"/>
              <a:t>, under Review. </a:t>
            </a:r>
          </a:p>
        </p:txBody>
      </p:sp>
      <p:sp>
        <p:nvSpPr>
          <p:cNvPr id="4" name="Slide Number Placeholder 3"/>
          <p:cNvSpPr>
            <a:spLocks noGrp="1"/>
          </p:cNvSpPr>
          <p:nvPr>
            <p:ph type="sldNum" sz="quarter" idx="5"/>
          </p:nvPr>
        </p:nvSpPr>
        <p:spPr/>
        <p:txBody>
          <a:bodyPr/>
          <a:lstStyle/>
          <a:p>
            <a:fld id="{26697777-AA71-4FEA-8726-D9F7C99D48EE}" type="slidenum">
              <a:rPr lang="en-GB" smtClean="0"/>
              <a:t>28</a:t>
            </a:fld>
            <a:endParaRPr lang="en-GB"/>
          </a:p>
        </p:txBody>
      </p:sp>
    </p:spTree>
    <p:extLst>
      <p:ext uri="{BB962C8B-B14F-4D97-AF65-F5344CB8AC3E}">
        <p14:creationId xmlns:p14="http://schemas.microsoft.com/office/powerpoint/2010/main" val="38769968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PowerPoint also includes a tool called Designer.</a:t>
            </a:r>
          </a:p>
          <a:p>
            <a:r>
              <a:rPr lang="en-GB" dirty="0"/>
              <a:t>Designer suggests different layouts for your slide. It can help with spacing, balance, and general appearance.</a:t>
            </a:r>
          </a:p>
          <a:p>
            <a:r>
              <a:rPr lang="en-GB" dirty="0"/>
              <a:t>However, Designer does not understand your message, your audience, or your context. It only offers ideas.</a:t>
            </a:r>
          </a:p>
          <a:p>
            <a:r>
              <a:rPr lang="en-GB" dirty="0"/>
              <a:t>In business, this is very important. Tools can suggest options, but you still need to decide what works best for your purpose.</a:t>
            </a:r>
          </a:p>
          <a:p>
            <a:r>
              <a:rPr lang="en-GB" dirty="0"/>
              <a:t>So Designer is useful for inspiration, but clear thinking always comes first.</a:t>
            </a:r>
          </a:p>
          <a:p>
            <a:r>
              <a:rPr lang="en-GB" dirty="0"/>
              <a:t>CLICK FOR ANIMATION</a:t>
            </a:r>
          </a:p>
          <a:p>
            <a:r>
              <a:rPr lang="en-GB" dirty="0"/>
              <a:t>You can find the designer on the top ribbon of </a:t>
            </a:r>
            <a:r>
              <a:rPr lang="en-GB" dirty="0" err="1"/>
              <a:t>powerpoint</a:t>
            </a:r>
            <a:r>
              <a:rPr lang="en-GB" dirty="0"/>
              <a:t>, under Home. </a:t>
            </a:r>
          </a:p>
        </p:txBody>
      </p:sp>
      <p:sp>
        <p:nvSpPr>
          <p:cNvPr id="4" name="Slide Number Placeholder 3"/>
          <p:cNvSpPr>
            <a:spLocks noGrp="1"/>
          </p:cNvSpPr>
          <p:nvPr>
            <p:ph type="sldNum" sz="quarter" idx="5"/>
          </p:nvPr>
        </p:nvSpPr>
        <p:spPr/>
        <p:txBody>
          <a:bodyPr/>
          <a:lstStyle/>
          <a:p>
            <a:fld id="{26697777-AA71-4FEA-8726-D9F7C99D48EE}" type="slidenum">
              <a:rPr lang="en-GB" smtClean="0"/>
              <a:t>29</a:t>
            </a:fld>
            <a:endParaRPr lang="en-GB"/>
          </a:p>
        </p:txBody>
      </p:sp>
    </p:spTree>
    <p:extLst>
      <p:ext uri="{BB962C8B-B14F-4D97-AF65-F5344CB8AC3E}">
        <p14:creationId xmlns:p14="http://schemas.microsoft.com/office/powerpoint/2010/main" val="37216347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Now we are going to use PowerPoint tools to improve your slide.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 will work in pairs, and you will use your accessible version of Slide 6.</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activity is about supporting your thinking, not replacing 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First, we will use the Accessibility Checker.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Please open the Accessibility Checker in PowerPoint.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Look at the suggestions it gives you.</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Talk together about what those suggestions mean.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Do not feel that you must fix everything. The tool is helping you notice possible issues.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Next, we will look at Designer.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Please open Designer and look at the layout ideas it suggests.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Some of these ideas may help with spacing or balance.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Choose ideas that support your message, not just what looks nice.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Now your task.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 would like you to choose one small improvement only.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Just one. This helps you focus and keeps the task simple.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Apply that improvement to your slide.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Please remember, these tools do not think for you.</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They support your thinking, but you decide what works best for your slide.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 have ten minutes for this task.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 will come around to support you and answer questions if you need help.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Remember that this is something that you can use for your DS3 assessment</a:t>
            </a:r>
          </a:p>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30</a:t>
            </a:fld>
            <a:endParaRPr lang="en-GB"/>
          </a:p>
        </p:txBody>
      </p:sp>
    </p:spTree>
    <p:extLst>
      <p:ext uri="{BB962C8B-B14F-4D97-AF65-F5344CB8AC3E}">
        <p14:creationId xmlns:p14="http://schemas.microsoft.com/office/powerpoint/2010/main" val="11941072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342DB-F0BE-2FC7-B377-6E48B82E66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DAD504-258E-8FD9-977F-CE12902B24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877FAA-3E56-9774-E765-DFF7016344F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62655B4-1A01-6E32-9439-2E96B3C590F2}"/>
              </a:ext>
            </a:extLst>
          </p:cNvPr>
          <p:cNvSpPr>
            <a:spLocks noGrp="1"/>
          </p:cNvSpPr>
          <p:nvPr>
            <p:ph type="sldNum" sz="quarter" idx="5"/>
          </p:nvPr>
        </p:nvSpPr>
        <p:spPr/>
        <p:txBody>
          <a:bodyPr/>
          <a:lstStyle/>
          <a:p>
            <a:fld id="{26697777-AA71-4FEA-8726-D9F7C99D48EE}" type="slidenum">
              <a:rPr lang="en-GB" smtClean="0"/>
              <a:t>31</a:t>
            </a:fld>
            <a:endParaRPr lang="en-GB"/>
          </a:p>
        </p:txBody>
      </p:sp>
    </p:spTree>
    <p:extLst>
      <p:ext uri="{BB962C8B-B14F-4D97-AF65-F5344CB8AC3E}">
        <p14:creationId xmlns:p14="http://schemas.microsoft.com/office/powerpoint/2010/main" val="40647079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32</a:t>
            </a:fld>
            <a:endParaRPr lang="en-GB"/>
          </a:p>
        </p:txBody>
      </p:sp>
    </p:spTree>
    <p:extLst>
      <p:ext uri="{BB962C8B-B14F-4D97-AF65-F5344CB8AC3E}">
        <p14:creationId xmlns:p14="http://schemas.microsoft.com/office/powerpoint/2010/main" val="15679517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are going to bring everything together in a short practical task.</a:t>
            </a:r>
          </a:p>
          <a:p>
            <a:r>
              <a:rPr lang="en-GB" dirty="0"/>
              <a:t>You will work individually and create a two slide mini deck using the template provided.</a:t>
            </a:r>
          </a:p>
          <a:p>
            <a:r>
              <a:rPr lang="en-GB" dirty="0"/>
              <a:t>This is a small task. It is not about being perfect. It is about practising what we have learned today.</a:t>
            </a:r>
          </a:p>
          <a:p>
            <a:r>
              <a:rPr lang="en-GB" dirty="0"/>
              <a:t>Your first slide should have: a clear title, one key point only</a:t>
            </a:r>
          </a:p>
          <a:p>
            <a:r>
              <a:rPr lang="en-GB" dirty="0"/>
              <a:t>Your second slide should have: one image and three short bullet points only</a:t>
            </a:r>
          </a:p>
          <a:p>
            <a:r>
              <a:rPr lang="en-GB" dirty="0"/>
              <a:t>Please remember what we have practised so far.</a:t>
            </a:r>
          </a:p>
          <a:p>
            <a:r>
              <a:rPr lang="en-GB" dirty="0"/>
              <a:t>Keep things simple. Use space. Focus on one idea per slide. Think about accessibility.</a:t>
            </a:r>
          </a:p>
          <a:p>
            <a:r>
              <a:rPr lang="en-GB" dirty="0"/>
              <a:t>Make sure text is easy to read and colours are clear.</a:t>
            </a:r>
          </a:p>
          <a:p>
            <a:r>
              <a:rPr lang="en-GB" dirty="0"/>
              <a:t>There is no presenting in this task. You are not going to stand up or explain your slides to the class. This is just for practice and confidence.</a:t>
            </a:r>
          </a:p>
          <a:p>
            <a:r>
              <a:rPr lang="en-GB" dirty="0"/>
              <a:t>The information that you need to include in the slides is on Moodle. As before, it is in Digital Skills, under Week 8.</a:t>
            </a:r>
          </a:p>
          <a:p>
            <a:r>
              <a:rPr lang="en-GB" dirty="0"/>
              <a:t>You have about 15 minutes for this task.</a:t>
            </a:r>
          </a:p>
          <a:p>
            <a:r>
              <a:rPr lang="en-GB" dirty="0"/>
              <a:t>I will come around to support you and answer questions. If you feel stuck, that is normal. Please ask for help.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Remember that this is something that you can use for your DS3 assessment</a:t>
            </a:r>
          </a:p>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33</a:t>
            </a:fld>
            <a:endParaRPr lang="en-GB"/>
          </a:p>
        </p:txBody>
      </p:sp>
    </p:spTree>
    <p:extLst>
      <p:ext uri="{BB962C8B-B14F-4D97-AF65-F5344CB8AC3E}">
        <p14:creationId xmlns:p14="http://schemas.microsoft.com/office/powerpoint/2010/main" val="22889508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we share with anyone else, please take two minutes to look at your own slides quietly.</a:t>
            </a:r>
          </a:p>
          <a:p>
            <a:r>
              <a:rPr lang="en-GB" dirty="0"/>
              <a:t>Check that your title is clear, the text is easy to read, and each slide has one main idea.</a:t>
            </a:r>
          </a:p>
          <a:p>
            <a:r>
              <a:rPr lang="en-GB" dirty="0"/>
              <a:t>If you used an image, check that it makes sense and that you have added alt text.</a:t>
            </a:r>
          </a:p>
          <a:p>
            <a:r>
              <a:rPr lang="en-GB" dirty="0"/>
              <a:t>This is just a quick check for yourself. You do not need to change anything unless you notice something important</a:t>
            </a:r>
          </a:p>
        </p:txBody>
      </p:sp>
      <p:sp>
        <p:nvSpPr>
          <p:cNvPr id="4" name="Slide Number Placeholder 3"/>
          <p:cNvSpPr>
            <a:spLocks noGrp="1"/>
          </p:cNvSpPr>
          <p:nvPr>
            <p:ph type="sldNum" sz="quarter" idx="5"/>
          </p:nvPr>
        </p:nvSpPr>
        <p:spPr/>
        <p:txBody>
          <a:bodyPr/>
          <a:lstStyle/>
          <a:p>
            <a:fld id="{26697777-AA71-4FEA-8726-D9F7C99D48EE}" type="slidenum">
              <a:rPr lang="en-GB" smtClean="0"/>
              <a:t>34</a:t>
            </a:fld>
            <a:endParaRPr lang="en-GB"/>
          </a:p>
        </p:txBody>
      </p:sp>
    </p:spTree>
    <p:extLst>
      <p:ext uri="{BB962C8B-B14F-4D97-AF65-F5344CB8AC3E}">
        <p14:creationId xmlns:p14="http://schemas.microsoft.com/office/powerpoint/2010/main" val="8524250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please turn to one person next to you.</a:t>
            </a:r>
          </a:p>
          <a:p>
            <a:r>
              <a:rPr lang="en-GB" dirty="0"/>
              <a:t>Show your two slides to each other.</a:t>
            </a:r>
          </a:p>
          <a:p>
            <a:r>
              <a:rPr lang="en-GB" dirty="0"/>
              <a:t>When you look at the other person’s slides, give one positive comment only. You might say something like clear, easy to read, or easy to follow.</a:t>
            </a:r>
          </a:p>
          <a:p>
            <a:r>
              <a:rPr lang="en-GB" dirty="0"/>
              <a:t>Please do not give advice or suggestions. This is about noticing what works well.</a:t>
            </a:r>
          </a:p>
          <a:p>
            <a:r>
              <a:rPr lang="en-GB" dirty="0"/>
              <a:t>You have about five minutes for this.</a:t>
            </a:r>
          </a:p>
        </p:txBody>
      </p:sp>
      <p:sp>
        <p:nvSpPr>
          <p:cNvPr id="4" name="Slide Number Placeholder 3"/>
          <p:cNvSpPr>
            <a:spLocks noGrp="1"/>
          </p:cNvSpPr>
          <p:nvPr>
            <p:ph type="sldNum" sz="quarter" idx="5"/>
          </p:nvPr>
        </p:nvSpPr>
        <p:spPr/>
        <p:txBody>
          <a:bodyPr/>
          <a:lstStyle/>
          <a:p>
            <a:fld id="{26697777-AA71-4FEA-8726-D9F7C99D48EE}" type="slidenum">
              <a:rPr lang="en-GB" smtClean="0"/>
              <a:t>35</a:t>
            </a:fld>
            <a:endParaRPr lang="en-GB"/>
          </a:p>
        </p:txBody>
      </p:sp>
    </p:spTree>
    <p:extLst>
      <p:ext uri="{BB962C8B-B14F-4D97-AF65-F5344CB8AC3E}">
        <p14:creationId xmlns:p14="http://schemas.microsoft.com/office/powerpoint/2010/main" val="23330958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bring this together.</a:t>
            </a:r>
          </a:p>
          <a:p>
            <a:r>
              <a:rPr lang="en-GB" dirty="0"/>
              <a:t>Please open VEVOX on your phone or device.</a:t>
            </a:r>
          </a:p>
          <a:p>
            <a:r>
              <a:rPr lang="en-GB" dirty="0"/>
              <a:t>I would like you to answer one question. Your answer is anonymous.</a:t>
            </a:r>
          </a:p>
          <a:p>
            <a:r>
              <a:rPr lang="en-GB" dirty="0"/>
              <a:t>The question is:</a:t>
            </a:r>
          </a:p>
          <a:p>
            <a:r>
              <a:rPr lang="en-GB" dirty="0"/>
              <a:t>What helped make your slides clearer today?</a:t>
            </a:r>
          </a:p>
          <a:p>
            <a:r>
              <a:rPr lang="en-GB" dirty="0"/>
              <a:t>You can write one word or a short phrase. There are no right or wrong answers.</a:t>
            </a:r>
          </a:p>
          <a:p>
            <a:endParaRPr lang="en-GB" dirty="0"/>
          </a:p>
          <a:p>
            <a:r>
              <a:rPr lang="en-GB"/>
              <a:t>VEVOX W8.4</a:t>
            </a:r>
          </a:p>
        </p:txBody>
      </p:sp>
      <p:sp>
        <p:nvSpPr>
          <p:cNvPr id="4" name="Slide Number Placeholder 3"/>
          <p:cNvSpPr>
            <a:spLocks noGrp="1"/>
          </p:cNvSpPr>
          <p:nvPr>
            <p:ph type="sldNum" sz="quarter" idx="5"/>
          </p:nvPr>
        </p:nvSpPr>
        <p:spPr/>
        <p:txBody>
          <a:bodyPr/>
          <a:lstStyle/>
          <a:p>
            <a:fld id="{26697777-AA71-4FEA-8726-D9F7C99D48EE}" type="slidenum">
              <a:rPr lang="en-GB" smtClean="0"/>
              <a:t>36</a:t>
            </a:fld>
            <a:endParaRPr lang="en-GB"/>
          </a:p>
        </p:txBody>
      </p:sp>
    </p:spTree>
    <p:extLst>
      <p:ext uri="{BB962C8B-B14F-4D97-AF65-F5344CB8AC3E}">
        <p14:creationId xmlns:p14="http://schemas.microsoft.com/office/powerpoint/2010/main" val="39337908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we finish, I would like you to spend a few minutes thinking about what you learned today.</a:t>
            </a:r>
          </a:p>
          <a:p>
            <a:r>
              <a:rPr lang="en-GB" dirty="0"/>
              <a:t>This reflection is not a test. It is for you. It helps you notice what has changed in your understanding.</a:t>
            </a:r>
          </a:p>
          <a:p>
            <a:r>
              <a:rPr lang="en-GB" dirty="0"/>
              <a:t>Please write a short post and include the following points.</a:t>
            </a:r>
          </a:p>
          <a:p>
            <a:r>
              <a:rPr lang="en-GB" dirty="0"/>
              <a:t>One thing you learned this week about what makes a business slide clear and effective.</a:t>
            </a:r>
          </a:p>
          <a:p>
            <a:r>
              <a:rPr lang="en-GB" dirty="0"/>
              <a:t>One thing you learned about improving slides with small changes, such as spacing, focus, or accessibility, rather than rewriting everything.</a:t>
            </a:r>
          </a:p>
          <a:p>
            <a:r>
              <a:rPr lang="en-GB" dirty="0"/>
              <a:t>One thing you now understand better about accessibility in presentations, for example screen readers, alt text, or readable design.</a:t>
            </a:r>
          </a:p>
          <a:p>
            <a:r>
              <a:rPr lang="en-GB" dirty="0"/>
              <a:t>One thing you will do differently next time you create slides for study or work.</a:t>
            </a:r>
          </a:p>
          <a:p>
            <a:r>
              <a:rPr lang="en-GB" dirty="0"/>
              <a:t>You do not need long answers. Short, clear sentences are fine. Clear ideas are more important than perfect language.</a:t>
            </a:r>
          </a:p>
          <a:p>
            <a:r>
              <a:rPr lang="en-GB" dirty="0"/>
              <a:t>Take a few minutes to write your reflection. If you are unsure what to write, think about one small moment from today that helped something make sense.</a:t>
            </a:r>
          </a:p>
          <a:p>
            <a:r>
              <a:rPr lang="en-GB" dirty="0"/>
              <a:t>This reflection will help you prepare for future tasks and for your portfolio</a:t>
            </a:r>
          </a:p>
        </p:txBody>
      </p:sp>
      <p:sp>
        <p:nvSpPr>
          <p:cNvPr id="4" name="Slide Number Placeholder 3"/>
          <p:cNvSpPr>
            <a:spLocks noGrp="1"/>
          </p:cNvSpPr>
          <p:nvPr>
            <p:ph type="sldNum" sz="quarter" idx="5"/>
          </p:nvPr>
        </p:nvSpPr>
        <p:spPr/>
        <p:txBody>
          <a:bodyPr/>
          <a:lstStyle/>
          <a:p>
            <a:fld id="{26697777-AA71-4FEA-8726-D9F7C99D48EE}" type="slidenum">
              <a:rPr lang="en-GB" smtClean="0"/>
              <a:t>37</a:t>
            </a:fld>
            <a:endParaRPr lang="en-GB"/>
          </a:p>
        </p:txBody>
      </p:sp>
    </p:spTree>
    <p:extLst>
      <p:ext uri="{BB962C8B-B14F-4D97-AF65-F5344CB8AC3E}">
        <p14:creationId xmlns:p14="http://schemas.microsoft.com/office/powerpoint/2010/main" val="4365614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we finish, let’s take a moment to look back at what we covered today.</a:t>
            </a:r>
          </a:p>
          <a:p>
            <a:r>
              <a:rPr lang="en-GB" dirty="0"/>
              <a:t>Today, you practised how to make business slides that are clear and easy to read. We focused on keeping slides simple and using space so people can understand the message quickly.</a:t>
            </a:r>
          </a:p>
          <a:p>
            <a:r>
              <a:rPr lang="en-GB" dirty="0"/>
              <a:t>You worked on using one main idea per slide, rather than trying to say everything at once.</a:t>
            </a:r>
          </a:p>
          <a:p>
            <a:r>
              <a:rPr lang="en-GB" dirty="0"/>
              <a:t>We also spent time on accessibility. We looked at why accessibility matters in business and how it helps real people understand information and make decisions.</a:t>
            </a:r>
          </a:p>
          <a:p>
            <a:r>
              <a:rPr lang="en-GB" dirty="0"/>
              <a:t>You learned how things like clear titles, alt text for images, and readable text and contrast can make a big difference.</a:t>
            </a:r>
          </a:p>
          <a:p>
            <a:r>
              <a:rPr lang="en-GB" dirty="0"/>
              <a:t>We also practised using PowerPoint tools, like the Accessibility Checker and Designer, to support your decisions, not to replace your thinking.</a:t>
            </a:r>
          </a:p>
          <a:p>
            <a:r>
              <a:rPr lang="en-GB" dirty="0"/>
              <a:t>Most importantly, you saw that small changes can improve slides a lot, without rewriting everything.</a:t>
            </a:r>
          </a:p>
          <a:p>
            <a:r>
              <a:rPr lang="en-GB" dirty="0"/>
              <a:t>These are real skills used in workplaces, and you have practised them step by step today.</a:t>
            </a:r>
          </a:p>
          <a:p>
            <a:r>
              <a:rPr lang="en-GB" dirty="0"/>
              <a:t>Well done for your work and your focus.</a:t>
            </a:r>
          </a:p>
        </p:txBody>
      </p:sp>
      <p:sp>
        <p:nvSpPr>
          <p:cNvPr id="4" name="Slide Number Placeholder 3"/>
          <p:cNvSpPr>
            <a:spLocks noGrp="1"/>
          </p:cNvSpPr>
          <p:nvPr>
            <p:ph type="sldNum" sz="quarter" idx="5"/>
          </p:nvPr>
        </p:nvSpPr>
        <p:spPr/>
        <p:txBody>
          <a:bodyPr/>
          <a:lstStyle/>
          <a:p>
            <a:fld id="{26697777-AA71-4FEA-8726-D9F7C99D48EE}" type="slidenum">
              <a:rPr lang="en-GB" smtClean="0"/>
              <a:t>39</a:t>
            </a:fld>
            <a:endParaRPr lang="en-GB"/>
          </a:p>
        </p:txBody>
      </p:sp>
    </p:spTree>
    <p:extLst>
      <p:ext uri="{BB962C8B-B14F-4D97-AF65-F5344CB8AC3E}">
        <p14:creationId xmlns:p14="http://schemas.microsoft.com/office/powerpoint/2010/main" val="14882937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homework this week, I would like you to start work on DS3. Remember to bring in a draft next week.</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697777-AA71-4FEA-8726-D9F7C99D48EE}"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543736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A9C27-2F00-B37D-7822-437BCE3404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7C5791-FC19-32EB-801F-359FD9EA87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A963E3-B94C-7699-719D-689F2769732C}"/>
              </a:ext>
            </a:extLst>
          </p:cNvPr>
          <p:cNvSpPr>
            <a:spLocks noGrp="1"/>
          </p:cNvSpPr>
          <p:nvPr>
            <p:ph type="body" idx="1"/>
          </p:nvPr>
        </p:nvSpPr>
        <p:spPr/>
        <p:txBody>
          <a:bodyPr/>
          <a:lstStyle/>
          <a:p>
            <a:r>
              <a:rPr lang="en-GB"/>
              <a:t>For those of you that took a digital helper badge today, and helped others, let's give a round of applause.</a:t>
            </a:r>
          </a:p>
          <a:p>
            <a:r>
              <a:rPr lang="en-GB"/>
              <a:t>Don't forget. Take a selfie with your badge and post it in the Digital Helper forum on Moodle.</a:t>
            </a:r>
          </a:p>
        </p:txBody>
      </p:sp>
      <p:sp>
        <p:nvSpPr>
          <p:cNvPr id="4" name="Slide Number Placeholder 3">
            <a:extLst>
              <a:ext uri="{FF2B5EF4-FFF2-40B4-BE49-F238E27FC236}">
                <a16:creationId xmlns:a16="http://schemas.microsoft.com/office/drawing/2014/main" id="{4622BDAC-D251-026F-33E0-D24EE46EC0F0}"/>
              </a:ext>
            </a:extLst>
          </p:cNvPr>
          <p:cNvSpPr>
            <a:spLocks noGrp="1"/>
          </p:cNvSpPr>
          <p:nvPr>
            <p:ph type="sldNum" sz="quarter" idx="5"/>
          </p:nvPr>
        </p:nvSpPr>
        <p:spPr/>
        <p:txBody>
          <a:bodyPr/>
          <a:lstStyle/>
          <a:p>
            <a:fld id="{26697777-AA71-4FEA-8726-D9F7C99D48EE}" type="slidenum">
              <a:rPr lang="en-GB" smtClean="0"/>
              <a:t>41</a:t>
            </a:fld>
            <a:endParaRPr lang="en-GB"/>
          </a:p>
        </p:txBody>
      </p:sp>
    </p:spTree>
    <p:extLst>
      <p:ext uri="{BB962C8B-B14F-4D97-AF65-F5344CB8AC3E}">
        <p14:creationId xmlns:p14="http://schemas.microsoft.com/office/powerpoint/2010/main" val="23374120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the remainder of the time today, you can continue your MOS journey, or you can ask me questions, or ask </a:t>
            </a:r>
            <a:r>
              <a:rPr lang="en-GB"/>
              <a:t>any that </a:t>
            </a:r>
            <a:r>
              <a:rPr lang="en-GB" dirty="0"/>
              <a:t>you need to know </a:t>
            </a:r>
            <a:r>
              <a:rPr lang="en-GB"/>
              <a:t>for DS3.</a:t>
            </a:r>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42</a:t>
            </a:fld>
            <a:endParaRPr lang="en-GB"/>
          </a:p>
        </p:txBody>
      </p:sp>
    </p:spTree>
    <p:extLst>
      <p:ext uri="{BB962C8B-B14F-4D97-AF65-F5344CB8AC3E}">
        <p14:creationId xmlns:p14="http://schemas.microsoft.com/office/powerpoint/2010/main" val="9075353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06394A36-6167-E340-70AE-46462D0A16FB}"/>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 y="1673"/>
            <a:ext cx="6862711" cy="6854653"/>
          </a:xfrm>
          <a:prstGeom prst="rect">
            <a:avLst/>
          </a:prstGeom>
        </p:spPr>
      </p:pic>
      <p:pic>
        <p:nvPicPr>
          <p:cNvPr id="9" name="Picture 8" descr="UWTSD logo.&#10;">
            <a:extLst>
              <a:ext uri="{FF2B5EF4-FFF2-40B4-BE49-F238E27FC236}">
                <a16:creationId xmlns:a16="http://schemas.microsoft.com/office/drawing/2014/main" id="{A2ECE847-C5DA-31A9-3BA9-95864901A73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52450" y="493335"/>
            <a:ext cx="1675851" cy="640140"/>
          </a:xfrm>
          <a:prstGeom prst="rect">
            <a:avLst/>
          </a:prstGeom>
        </p:spPr>
      </p:pic>
      <p:sp>
        <p:nvSpPr>
          <p:cNvPr id="2" name="Title 1">
            <a:extLst>
              <a:ext uri="{FF2B5EF4-FFF2-40B4-BE49-F238E27FC236}">
                <a16:creationId xmlns:a16="http://schemas.microsoft.com/office/drawing/2014/main" id="{5CE1B8DB-EBBC-F507-0C56-3B00D1948DFB}"/>
              </a:ext>
            </a:extLst>
          </p:cNvPr>
          <p:cNvSpPr>
            <a:spLocks noGrp="1"/>
          </p:cNvSpPr>
          <p:nvPr>
            <p:ph type="ctrTitle"/>
          </p:nvPr>
        </p:nvSpPr>
        <p:spPr>
          <a:xfrm>
            <a:off x="552451" y="2027237"/>
            <a:ext cx="6000750" cy="2306637"/>
          </a:xfrm>
        </p:spPr>
        <p:txBody>
          <a:bodyPr anchor="b">
            <a:noAutofit/>
          </a:bodyPr>
          <a:lstStyle>
            <a:lvl1pPr algn="l">
              <a:defRPr sz="48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A5FC0295-C5D0-D004-18F4-143A9D9516A2}"/>
              </a:ext>
            </a:extLst>
          </p:cNvPr>
          <p:cNvSpPr>
            <a:spLocks noGrp="1"/>
          </p:cNvSpPr>
          <p:nvPr>
            <p:ph type="subTitle" idx="1"/>
          </p:nvPr>
        </p:nvSpPr>
        <p:spPr>
          <a:xfrm>
            <a:off x="552451" y="4506913"/>
            <a:ext cx="6000750" cy="1655762"/>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11" name="Picture Placeholder 10">
            <a:extLst>
              <a:ext uri="{FF2B5EF4-FFF2-40B4-BE49-F238E27FC236}">
                <a16:creationId xmlns:a16="http://schemas.microsoft.com/office/drawing/2014/main" id="{84E2A0F4-D381-E71C-B473-624257C2DE8E}"/>
              </a:ext>
            </a:extLst>
          </p:cNvPr>
          <p:cNvSpPr>
            <a:spLocks noGrp="1"/>
          </p:cNvSpPr>
          <p:nvPr>
            <p:ph type="pic" sz="quarter" idx="10"/>
          </p:nvPr>
        </p:nvSpPr>
        <p:spPr>
          <a:xfrm>
            <a:off x="6862713" y="0"/>
            <a:ext cx="5329287" cy="6858000"/>
          </a:xfrm>
        </p:spPr>
        <p:txBody>
          <a:bodyPr/>
          <a:lstStyle/>
          <a:p>
            <a:endParaRPr lang="en-GB"/>
          </a:p>
        </p:txBody>
      </p:sp>
    </p:spTree>
    <p:extLst>
      <p:ext uri="{BB962C8B-B14F-4D97-AF65-F5344CB8AC3E}">
        <p14:creationId xmlns:p14="http://schemas.microsoft.com/office/powerpoint/2010/main" val="2931762581"/>
      </p:ext>
    </p:extLst>
  </p:cSld>
  <p:clrMapOvr>
    <a:masterClrMapping/>
  </p:clrMapOvr>
  <p:extLst>
    <p:ext uri="{DCECCB84-F9BA-43D5-87BE-67443E8EF086}">
      <p15:sldGuideLst xmlns:p15="http://schemas.microsoft.com/office/powerpoint/2012/main">
        <p15:guide id="1" orient="horz" pos="2183"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F6ECBA2-7B1A-5874-5EDA-56F5305EE74D}"/>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 y="1488438"/>
            <a:ext cx="12192001" cy="3881121"/>
          </a:xfrm>
          <a:prstGeom prst="rect">
            <a:avLst/>
          </a:prstGeom>
        </p:spPr>
      </p:pic>
      <p:sp>
        <p:nvSpPr>
          <p:cNvPr id="2" name="Title 1">
            <a:extLst>
              <a:ext uri="{FF2B5EF4-FFF2-40B4-BE49-F238E27FC236}">
                <a16:creationId xmlns:a16="http://schemas.microsoft.com/office/drawing/2014/main" id="{ABB205ED-3519-915D-3530-D78E731740E7}"/>
              </a:ext>
            </a:extLst>
          </p:cNvPr>
          <p:cNvSpPr>
            <a:spLocks noGrp="1"/>
          </p:cNvSpPr>
          <p:nvPr>
            <p:ph type="title"/>
          </p:nvPr>
        </p:nvSpPr>
        <p:spPr>
          <a:xfrm>
            <a:off x="1128712" y="1835135"/>
            <a:ext cx="10225088" cy="1928993"/>
          </a:xfrm>
        </p:spPr>
        <p:txBody>
          <a:bodyPr anchor="b">
            <a:normAutofit/>
          </a:bodyPr>
          <a:lstStyle>
            <a:lvl1pPr>
              <a:defRPr sz="48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C64CA0-3FD3-6273-865A-64775B9F2BBA}"/>
              </a:ext>
            </a:extLst>
          </p:cNvPr>
          <p:cNvSpPr>
            <a:spLocks noGrp="1"/>
          </p:cNvSpPr>
          <p:nvPr>
            <p:ph type="body" idx="1"/>
          </p:nvPr>
        </p:nvSpPr>
        <p:spPr>
          <a:xfrm>
            <a:off x="1128712" y="3956247"/>
            <a:ext cx="10225088" cy="94667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CC6F0D-E5E4-DC19-CB40-715098C6FEFC}"/>
              </a:ext>
            </a:extLst>
          </p:cNvPr>
          <p:cNvSpPr>
            <a:spLocks noGrp="1"/>
          </p:cNvSpPr>
          <p:nvPr>
            <p:ph type="dt" sz="half" idx="10"/>
          </p:nvPr>
        </p:nvSpPr>
        <p:spPr/>
        <p:txBody>
          <a:bodyPr/>
          <a:lstStyle/>
          <a:p>
            <a:fld id="{B00D20A4-4D92-43AE-9EB7-B6CDBE4F20C1}" type="datetime1">
              <a:rPr lang="en-GB" smtClean="0"/>
              <a:t>27/10/2026</a:t>
            </a:fld>
            <a:endParaRPr lang="en-GB"/>
          </a:p>
        </p:txBody>
      </p:sp>
      <p:sp>
        <p:nvSpPr>
          <p:cNvPr id="5" name="Footer Placeholder 4">
            <a:extLst>
              <a:ext uri="{FF2B5EF4-FFF2-40B4-BE49-F238E27FC236}">
                <a16:creationId xmlns:a16="http://schemas.microsoft.com/office/drawing/2014/main" id="{E899F172-3A65-6F45-30E6-9C59CD6854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21194D-0642-D8B3-F117-4BFAB6BAB8F1}"/>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45058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B5652-1BFC-67CB-A991-38213EAC65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9672A-FB89-B22D-E7D9-FBB671D18B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14A97-6F25-7E30-CBB8-6802757506B7}"/>
              </a:ext>
            </a:extLst>
          </p:cNvPr>
          <p:cNvSpPr>
            <a:spLocks noGrp="1"/>
          </p:cNvSpPr>
          <p:nvPr>
            <p:ph type="dt" sz="half" idx="10"/>
          </p:nvPr>
        </p:nvSpPr>
        <p:spPr/>
        <p:txBody>
          <a:bodyPr/>
          <a:lstStyle/>
          <a:p>
            <a:fld id="{2077CCE2-F1EF-48BD-8D50-4C5F26E2D38E}" type="datetime1">
              <a:rPr lang="en-GB" smtClean="0"/>
              <a:t>27/10/2026</a:t>
            </a:fld>
            <a:endParaRPr lang="en-GB"/>
          </a:p>
        </p:txBody>
      </p:sp>
      <p:sp>
        <p:nvSpPr>
          <p:cNvPr id="5" name="Footer Placeholder 4">
            <a:extLst>
              <a:ext uri="{FF2B5EF4-FFF2-40B4-BE49-F238E27FC236}">
                <a16:creationId xmlns:a16="http://schemas.microsoft.com/office/drawing/2014/main" id="{BB49404D-9DF4-5AEF-40E0-B3108B50A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FA95F-DBAF-A43C-0669-EE74B2AB22DA}"/>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982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and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1825625"/>
            <a:ext cx="47900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74778" y="1825625"/>
            <a:ext cx="507902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E4CDD80C-54BF-4553-A2FD-1983792DC55D}" type="datetime1">
              <a:rPr lang="en-GB" smtClean="0"/>
              <a:t>27/10/2026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536252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ctivity: Title and content">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BFFBDA65-0AA2-D597-AD4A-0AB9C72CD27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42439"/>
            <a:ext cx="12192000" cy="1733124"/>
          </a:xfrm>
          <a:prstGeom prst="rect">
            <a:avLst/>
          </a:prstGeom>
        </p:spPr>
      </p:pic>
      <p:sp>
        <p:nvSpPr>
          <p:cNvPr id="2" name="Title 1">
            <a:extLst>
              <a:ext uri="{FF2B5EF4-FFF2-40B4-BE49-F238E27FC236}">
                <a16:creationId xmlns:a16="http://schemas.microsoft.com/office/drawing/2014/main" id="{8A0EF50C-B99E-4E2C-5F80-9F815392B2C1}"/>
              </a:ext>
            </a:extLst>
          </p:cNvPr>
          <p:cNvSpPr>
            <a:spLocks noGrp="1"/>
          </p:cNvSpPr>
          <p:nvPr>
            <p:ph type="title"/>
          </p:nvPr>
        </p:nvSpPr>
        <p:spPr>
          <a:xfrm>
            <a:off x="1127125" y="365125"/>
            <a:ext cx="10226673" cy="1325563"/>
          </a:xfrm>
        </p:spPr>
        <p:txBody>
          <a:bodyPr/>
          <a:lstStyle>
            <a:lvl1pPr>
              <a:defRPr>
                <a:solidFill>
                  <a:schemeClr val="bg1"/>
                </a:solidFill>
              </a:defRPr>
            </a:lvl1pPr>
          </a:lstStyle>
          <a:p>
            <a:r>
              <a:rPr lang="en-US"/>
              <a:t>Click to edit Master title style</a:t>
            </a:r>
            <a:endParaRPr lang="en-GB"/>
          </a:p>
        </p:txBody>
      </p:sp>
      <p:sp>
        <p:nvSpPr>
          <p:cNvPr id="9" name="Content Placeholder 2">
            <a:extLst>
              <a:ext uri="{FF2B5EF4-FFF2-40B4-BE49-F238E27FC236}">
                <a16:creationId xmlns:a16="http://schemas.microsoft.com/office/drawing/2014/main" id="{1E59FFBC-0485-7258-3109-B1A997C3F529}"/>
              </a:ext>
            </a:extLst>
          </p:cNvPr>
          <p:cNvSpPr>
            <a:spLocks noGrp="1"/>
          </p:cNvSpPr>
          <p:nvPr>
            <p:ph idx="1"/>
          </p:nvPr>
        </p:nvSpPr>
        <p:spPr>
          <a:xfrm>
            <a:off x="1127124" y="2012231"/>
            <a:ext cx="10226676"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a:extLst>
              <a:ext uri="{FF2B5EF4-FFF2-40B4-BE49-F238E27FC236}">
                <a16:creationId xmlns:a16="http://schemas.microsoft.com/office/drawing/2014/main" id="{1A40E309-F6EB-6B9A-5D1D-A34342B8EF8F}"/>
              </a:ext>
            </a:extLst>
          </p:cNvPr>
          <p:cNvSpPr>
            <a:spLocks noGrp="1"/>
          </p:cNvSpPr>
          <p:nvPr>
            <p:ph type="dt" sz="half" idx="10"/>
          </p:nvPr>
        </p:nvSpPr>
        <p:spPr/>
        <p:txBody>
          <a:bodyPr/>
          <a:lstStyle/>
          <a:p>
            <a:fld id="{E5EB9889-5AEA-492E-A479-1EB2F5CCDA40}" type="datetime1">
              <a:rPr lang="en-GB" smtClean="0"/>
              <a:t>27/10/2026</a:t>
            </a:fld>
            <a:endParaRPr lang="en-GB"/>
          </a:p>
        </p:txBody>
      </p:sp>
      <p:sp>
        <p:nvSpPr>
          <p:cNvPr id="4" name="Footer Placeholder 3">
            <a:extLst>
              <a:ext uri="{FF2B5EF4-FFF2-40B4-BE49-F238E27FC236}">
                <a16:creationId xmlns:a16="http://schemas.microsoft.com/office/drawing/2014/main" id="{804E9E97-1A33-BE38-8D30-4ECCB4519F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6D2659-EBE7-518F-61E3-E45C5C85DAFB}"/>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4" name="Graphic 13">
            <a:extLst>
              <a:ext uri="{FF2B5EF4-FFF2-40B4-BE49-F238E27FC236}">
                <a16:creationId xmlns:a16="http://schemas.microsoft.com/office/drawing/2014/main" id="{8A9DD6E2-22FA-830E-6587-3C15BA4D5E88}"/>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3427539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Activity: Title and two columns">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1DD46608-550F-FADF-3E50-09D4EF2EB647}"/>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42439"/>
            <a:ext cx="12192000" cy="1733124"/>
          </a:xfrm>
          <a:prstGeom prst="rect">
            <a:avLst/>
          </a:prstGeom>
        </p:spPr>
      </p:pic>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2012231"/>
            <a:ext cx="4825268"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39610" y="2012231"/>
            <a:ext cx="5114190"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032B4414-399D-448E-ABC1-2BE226B85001}" type="datetime1">
              <a:rPr lang="en-GB" smtClean="0"/>
              <a:t>27/10/2026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0" name="Graphic 9">
            <a:extLst>
              <a:ext uri="{FF2B5EF4-FFF2-40B4-BE49-F238E27FC236}">
                <a16:creationId xmlns:a16="http://schemas.microsoft.com/office/drawing/2014/main" id="{1ABF5992-EDD8-ACF9-42C3-979AD5FFC560}"/>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4194180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B50CF-9D72-6E0B-725C-0536765E1D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CCE2898-9729-08B8-DA00-4F98754F97B6}"/>
              </a:ext>
            </a:extLst>
          </p:cNvPr>
          <p:cNvSpPr>
            <a:spLocks noGrp="1"/>
          </p:cNvSpPr>
          <p:nvPr>
            <p:ph type="dt" sz="half" idx="10"/>
          </p:nvPr>
        </p:nvSpPr>
        <p:spPr/>
        <p:txBody>
          <a:bodyPr/>
          <a:lstStyle/>
          <a:p>
            <a:fld id="{F0C90F8C-43BA-46F1-895A-659828FD12F0}" type="datetime1">
              <a:rPr lang="en-GB" smtClean="0"/>
              <a:t>27/10/2026</a:t>
            </a:fld>
            <a:endParaRPr lang="en-GB"/>
          </a:p>
        </p:txBody>
      </p:sp>
      <p:sp>
        <p:nvSpPr>
          <p:cNvPr id="4" name="Footer Placeholder 3">
            <a:extLst>
              <a:ext uri="{FF2B5EF4-FFF2-40B4-BE49-F238E27FC236}">
                <a16:creationId xmlns:a16="http://schemas.microsoft.com/office/drawing/2014/main" id="{39EF75C2-5F9F-D316-3EC7-2358CDCF0E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68FBED-252A-7CB8-694A-EB7876038D3B}"/>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3792496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Video full screen">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78E97AE-48C5-C901-058B-652F570758C8}"/>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03FE5407-63D6-2F09-21F5-F6DFBDB07CA5}"/>
              </a:ext>
            </a:extLst>
          </p:cNvPr>
          <p:cNvSpPr>
            <a:spLocks noGrp="1"/>
          </p:cNvSpPr>
          <p:nvPr>
            <p:ph sz="quarter" idx="13"/>
          </p:nvPr>
        </p:nvSpPr>
        <p:spPr>
          <a:xfrm>
            <a:off x="0" y="0"/>
            <a:ext cx="12192000" cy="685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Date Placeholder 1">
            <a:extLst>
              <a:ext uri="{FF2B5EF4-FFF2-40B4-BE49-F238E27FC236}">
                <a16:creationId xmlns:a16="http://schemas.microsoft.com/office/drawing/2014/main" id="{C6F28D2F-7541-4FDD-4D54-1D2994D87BEE}"/>
              </a:ext>
            </a:extLst>
          </p:cNvPr>
          <p:cNvSpPr>
            <a:spLocks noGrp="1"/>
          </p:cNvSpPr>
          <p:nvPr>
            <p:ph type="dt" sz="half" idx="10"/>
          </p:nvPr>
        </p:nvSpPr>
        <p:spPr/>
        <p:txBody>
          <a:bodyPr/>
          <a:lstStyle/>
          <a:p>
            <a:fld id="{7831F2D4-A01C-4FD3-81A6-7395D9AEBEC9}" type="datetime1">
              <a:rPr lang="en-GB" smtClean="0"/>
              <a:t>27/10/2026</a:t>
            </a:fld>
            <a:endParaRPr lang="en-GB"/>
          </a:p>
        </p:txBody>
      </p:sp>
      <p:sp>
        <p:nvSpPr>
          <p:cNvPr id="3" name="Footer Placeholder 2">
            <a:extLst>
              <a:ext uri="{FF2B5EF4-FFF2-40B4-BE49-F238E27FC236}">
                <a16:creationId xmlns:a16="http://schemas.microsoft.com/office/drawing/2014/main" id="{99055F64-8256-2E85-7451-791447C2A9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A72610-C6F9-9D57-4F12-2DF13E7327E5}"/>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24065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E84D31E3-5C6D-8737-08BC-3EFF2F53C1C7}"/>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00C75D-9DDB-B3FF-39D5-215040F97197}"/>
              </a:ext>
            </a:extLst>
          </p:cNvPr>
          <p:cNvSpPr>
            <a:spLocks noGrp="1"/>
          </p:cNvSpPr>
          <p:nvPr>
            <p:ph type="dt" sz="half" idx="10"/>
          </p:nvPr>
        </p:nvSpPr>
        <p:spPr/>
        <p:txBody>
          <a:bodyPr/>
          <a:lstStyle/>
          <a:p>
            <a:fld id="{7FAA10D0-124C-477A-9F5A-2293AE64DE80}" type="datetime1">
              <a:rPr lang="en-GB" smtClean="0"/>
              <a:t>27/10/2026</a:t>
            </a:fld>
            <a:endParaRPr lang="en-GB"/>
          </a:p>
        </p:txBody>
      </p:sp>
      <p:sp>
        <p:nvSpPr>
          <p:cNvPr id="4" name="Footer Placeholder 3">
            <a:extLst>
              <a:ext uri="{FF2B5EF4-FFF2-40B4-BE49-F238E27FC236}">
                <a16:creationId xmlns:a16="http://schemas.microsoft.com/office/drawing/2014/main" id="{C5F17838-ABB1-4A47-780A-75AE7CD9F1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52192A-0D3D-D817-0AD9-51DF0B1ED343}"/>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789789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06394A36-6167-E340-70AE-46462D0A16FB}"/>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 y="1673"/>
            <a:ext cx="6862711" cy="6854653"/>
          </a:xfrm>
          <a:prstGeom prst="rect">
            <a:avLst/>
          </a:prstGeom>
        </p:spPr>
      </p:pic>
      <p:pic>
        <p:nvPicPr>
          <p:cNvPr id="9" name="Picture 8" descr="UWTSD logo.&#10;">
            <a:extLst>
              <a:ext uri="{FF2B5EF4-FFF2-40B4-BE49-F238E27FC236}">
                <a16:creationId xmlns:a16="http://schemas.microsoft.com/office/drawing/2014/main" id="{A2ECE847-C5DA-31A9-3BA9-95864901A73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52450" y="493335"/>
            <a:ext cx="1675851" cy="640140"/>
          </a:xfrm>
          <a:prstGeom prst="rect">
            <a:avLst/>
          </a:prstGeom>
        </p:spPr>
      </p:pic>
      <p:sp>
        <p:nvSpPr>
          <p:cNvPr id="2" name="Title 1">
            <a:extLst>
              <a:ext uri="{FF2B5EF4-FFF2-40B4-BE49-F238E27FC236}">
                <a16:creationId xmlns:a16="http://schemas.microsoft.com/office/drawing/2014/main" id="{5CE1B8DB-EBBC-F507-0C56-3B00D1948DFB}"/>
              </a:ext>
            </a:extLst>
          </p:cNvPr>
          <p:cNvSpPr>
            <a:spLocks noGrp="1"/>
          </p:cNvSpPr>
          <p:nvPr>
            <p:ph type="ctrTitle"/>
          </p:nvPr>
        </p:nvSpPr>
        <p:spPr>
          <a:xfrm>
            <a:off x="552451" y="2027237"/>
            <a:ext cx="6000750" cy="2306637"/>
          </a:xfrm>
        </p:spPr>
        <p:txBody>
          <a:bodyPr anchor="b">
            <a:noAutofit/>
          </a:bodyPr>
          <a:lstStyle>
            <a:lvl1pPr algn="l">
              <a:defRPr sz="48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A5FC0295-C5D0-D004-18F4-143A9D9516A2}"/>
              </a:ext>
            </a:extLst>
          </p:cNvPr>
          <p:cNvSpPr>
            <a:spLocks noGrp="1"/>
          </p:cNvSpPr>
          <p:nvPr>
            <p:ph type="subTitle" idx="1"/>
          </p:nvPr>
        </p:nvSpPr>
        <p:spPr>
          <a:xfrm>
            <a:off x="552451" y="4506913"/>
            <a:ext cx="6000750" cy="1655762"/>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11" name="Picture Placeholder 10">
            <a:extLst>
              <a:ext uri="{FF2B5EF4-FFF2-40B4-BE49-F238E27FC236}">
                <a16:creationId xmlns:a16="http://schemas.microsoft.com/office/drawing/2014/main" id="{84E2A0F4-D381-E71C-B473-624257C2DE8E}"/>
              </a:ext>
            </a:extLst>
          </p:cNvPr>
          <p:cNvSpPr>
            <a:spLocks noGrp="1"/>
          </p:cNvSpPr>
          <p:nvPr>
            <p:ph type="pic" sz="quarter" idx="10"/>
          </p:nvPr>
        </p:nvSpPr>
        <p:spPr>
          <a:xfrm>
            <a:off x="6862713" y="0"/>
            <a:ext cx="5329287" cy="6858000"/>
          </a:xfrm>
        </p:spPr>
        <p:txBody>
          <a:bodyPr/>
          <a:lstStyle/>
          <a:p>
            <a:endParaRPr lang="en-GB"/>
          </a:p>
        </p:txBody>
      </p:sp>
    </p:spTree>
    <p:extLst>
      <p:ext uri="{BB962C8B-B14F-4D97-AF65-F5344CB8AC3E}">
        <p14:creationId xmlns:p14="http://schemas.microsoft.com/office/powerpoint/2010/main" val="418208004"/>
      </p:ext>
    </p:extLst>
  </p:cSld>
  <p:clrMapOvr>
    <a:masterClrMapping/>
  </p:clrMapOvr>
  <p:extLst>
    <p:ext uri="{DCECCB84-F9BA-43D5-87BE-67443E8EF086}">
      <p15:sldGuideLst xmlns:p15="http://schemas.microsoft.com/office/powerpoint/2012/main">
        <p15:guide id="1" orient="horz" pos="2183">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Section divider">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F6ECBA2-7B1A-5874-5EDA-56F5305EE74D}"/>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 y="1488438"/>
            <a:ext cx="12192001" cy="3881121"/>
          </a:xfrm>
          <a:prstGeom prst="rect">
            <a:avLst/>
          </a:prstGeom>
        </p:spPr>
      </p:pic>
      <p:sp>
        <p:nvSpPr>
          <p:cNvPr id="2" name="Title 1">
            <a:extLst>
              <a:ext uri="{FF2B5EF4-FFF2-40B4-BE49-F238E27FC236}">
                <a16:creationId xmlns:a16="http://schemas.microsoft.com/office/drawing/2014/main" id="{ABB205ED-3519-915D-3530-D78E731740E7}"/>
              </a:ext>
            </a:extLst>
          </p:cNvPr>
          <p:cNvSpPr>
            <a:spLocks noGrp="1"/>
          </p:cNvSpPr>
          <p:nvPr>
            <p:ph type="title"/>
          </p:nvPr>
        </p:nvSpPr>
        <p:spPr>
          <a:xfrm>
            <a:off x="1128712" y="1835135"/>
            <a:ext cx="10225088" cy="1928993"/>
          </a:xfrm>
        </p:spPr>
        <p:txBody>
          <a:bodyPr anchor="b">
            <a:normAutofit/>
          </a:bodyPr>
          <a:lstStyle>
            <a:lvl1pPr>
              <a:defRPr sz="48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C64CA0-3FD3-6273-865A-64775B9F2BBA}"/>
              </a:ext>
            </a:extLst>
          </p:cNvPr>
          <p:cNvSpPr>
            <a:spLocks noGrp="1"/>
          </p:cNvSpPr>
          <p:nvPr>
            <p:ph type="body" idx="1"/>
          </p:nvPr>
        </p:nvSpPr>
        <p:spPr>
          <a:xfrm>
            <a:off x="1128712" y="3956247"/>
            <a:ext cx="10225088" cy="94667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CC6F0D-E5E4-DC19-CB40-715098C6FEFC}"/>
              </a:ext>
            </a:extLst>
          </p:cNvPr>
          <p:cNvSpPr>
            <a:spLocks noGrp="1"/>
          </p:cNvSpPr>
          <p:nvPr>
            <p:ph type="dt" sz="half" idx="10"/>
          </p:nvPr>
        </p:nvSpPr>
        <p:spPr/>
        <p:txBody>
          <a:bodyPr/>
          <a:lstStyle/>
          <a:p>
            <a:fld id="{30EB0EF4-AB50-41F8-9673-8AFD186DF8D7}" type="datetime1">
              <a:rPr lang="en-GB" smtClean="0"/>
              <a:t>27/10/2026</a:t>
            </a:fld>
            <a:endParaRPr lang="en-GB"/>
          </a:p>
        </p:txBody>
      </p:sp>
      <p:sp>
        <p:nvSpPr>
          <p:cNvPr id="5" name="Footer Placeholder 4">
            <a:extLst>
              <a:ext uri="{FF2B5EF4-FFF2-40B4-BE49-F238E27FC236}">
                <a16:creationId xmlns:a16="http://schemas.microsoft.com/office/drawing/2014/main" id="{E899F172-3A65-6F45-30E6-9C59CD6854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21194D-0642-D8B3-F117-4BFAB6BAB8F1}"/>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993158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B5652-1BFC-67CB-A991-38213EAC65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9672A-FB89-B22D-E7D9-FBB671D18B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14A97-6F25-7E30-CBB8-6802757506B7}"/>
              </a:ext>
            </a:extLst>
          </p:cNvPr>
          <p:cNvSpPr>
            <a:spLocks noGrp="1"/>
          </p:cNvSpPr>
          <p:nvPr>
            <p:ph type="dt" sz="half" idx="10"/>
          </p:nvPr>
        </p:nvSpPr>
        <p:spPr/>
        <p:txBody>
          <a:bodyPr/>
          <a:lstStyle/>
          <a:p>
            <a:fld id="{1BBBEBD8-4EAA-4030-9C01-F6EC13ABE2FD}" type="datetime1">
              <a:rPr lang="en-GB" smtClean="0"/>
              <a:t>27/10/2026</a:t>
            </a:fld>
            <a:endParaRPr lang="en-GB"/>
          </a:p>
        </p:txBody>
      </p:sp>
      <p:sp>
        <p:nvSpPr>
          <p:cNvPr id="5" name="Footer Placeholder 4">
            <a:extLst>
              <a:ext uri="{FF2B5EF4-FFF2-40B4-BE49-F238E27FC236}">
                <a16:creationId xmlns:a16="http://schemas.microsoft.com/office/drawing/2014/main" id="{BB49404D-9DF4-5AEF-40E0-B3108B50A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FA95F-DBAF-A43C-0669-EE74B2AB22DA}"/>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4971005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itle and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1825625"/>
            <a:ext cx="47900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74778" y="1825625"/>
            <a:ext cx="507902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27/10/2026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1629837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Activity: Title and content">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BFFBDA65-0AA2-D597-AD4A-0AB9C72CD27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42439"/>
            <a:ext cx="12192000" cy="1733124"/>
          </a:xfrm>
          <a:prstGeom prst="rect">
            <a:avLst/>
          </a:prstGeom>
        </p:spPr>
      </p:pic>
      <p:sp>
        <p:nvSpPr>
          <p:cNvPr id="2" name="Title 1">
            <a:extLst>
              <a:ext uri="{FF2B5EF4-FFF2-40B4-BE49-F238E27FC236}">
                <a16:creationId xmlns:a16="http://schemas.microsoft.com/office/drawing/2014/main" id="{8A0EF50C-B99E-4E2C-5F80-9F815392B2C1}"/>
              </a:ext>
            </a:extLst>
          </p:cNvPr>
          <p:cNvSpPr>
            <a:spLocks noGrp="1"/>
          </p:cNvSpPr>
          <p:nvPr>
            <p:ph type="title"/>
          </p:nvPr>
        </p:nvSpPr>
        <p:spPr>
          <a:xfrm>
            <a:off x="1127125" y="365125"/>
            <a:ext cx="10226673" cy="1325563"/>
          </a:xfrm>
        </p:spPr>
        <p:txBody>
          <a:bodyPr/>
          <a:lstStyle>
            <a:lvl1pPr>
              <a:defRPr>
                <a:solidFill>
                  <a:schemeClr val="bg1"/>
                </a:solidFill>
              </a:defRPr>
            </a:lvl1pPr>
          </a:lstStyle>
          <a:p>
            <a:r>
              <a:rPr lang="en-US"/>
              <a:t>Click to edit Master title style</a:t>
            </a:r>
            <a:endParaRPr lang="en-GB"/>
          </a:p>
        </p:txBody>
      </p:sp>
      <p:sp>
        <p:nvSpPr>
          <p:cNvPr id="9" name="Content Placeholder 2">
            <a:extLst>
              <a:ext uri="{FF2B5EF4-FFF2-40B4-BE49-F238E27FC236}">
                <a16:creationId xmlns:a16="http://schemas.microsoft.com/office/drawing/2014/main" id="{1E59FFBC-0485-7258-3109-B1A997C3F529}"/>
              </a:ext>
            </a:extLst>
          </p:cNvPr>
          <p:cNvSpPr>
            <a:spLocks noGrp="1"/>
          </p:cNvSpPr>
          <p:nvPr>
            <p:ph idx="1"/>
          </p:nvPr>
        </p:nvSpPr>
        <p:spPr>
          <a:xfrm>
            <a:off x="1127124" y="2012231"/>
            <a:ext cx="10226676"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a:extLst>
              <a:ext uri="{FF2B5EF4-FFF2-40B4-BE49-F238E27FC236}">
                <a16:creationId xmlns:a16="http://schemas.microsoft.com/office/drawing/2014/main" id="{1A40E309-F6EB-6B9A-5D1D-A34342B8EF8F}"/>
              </a:ext>
            </a:extLst>
          </p:cNvPr>
          <p:cNvSpPr>
            <a:spLocks noGrp="1"/>
          </p:cNvSpPr>
          <p:nvPr>
            <p:ph type="dt" sz="half" idx="10"/>
          </p:nvPr>
        </p:nvSpPr>
        <p:spPr/>
        <p:txBody>
          <a:bodyPr/>
          <a:lstStyle/>
          <a:p>
            <a:fld id="{684EAFC6-8F75-43C1-9FB0-D2FAD5848B9E}" type="datetime1">
              <a:rPr lang="en-GB" smtClean="0"/>
              <a:t>27/10/2026</a:t>
            </a:fld>
            <a:endParaRPr lang="en-GB"/>
          </a:p>
        </p:txBody>
      </p:sp>
      <p:sp>
        <p:nvSpPr>
          <p:cNvPr id="4" name="Footer Placeholder 3">
            <a:extLst>
              <a:ext uri="{FF2B5EF4-FFF2-40B4-BE49-F238E27FC236}">
                <a16:creationId xmlns:a16="http://schemas.microsoft.com/office/drawing/2014/main" id="{804E9E97-1A33-BE38-8D30-4ECCB4519F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6D2659-EBE7-518F-61E3-E45C5C85DAFB}"/>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4" name="Graphic 13">
            <a:extLst>
              <a:ext uri="{FF2B5EF4-FFF2-40B4-BE49-F238E27FC236}">
                <a16:creationId xmlns:a16="http://schemas.microsoft.com/office/drawing/2014/main" id="{8A9DD6E2-22FA-830E-6587-3C15BA4D5E88}"/>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2113535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Activity: Title and two columns">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1DD46608-550F-FADF-3E50-09D4EF2EB647}"/>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42439"/>
            <a:ext cx="12192000" cy="1733124"/>
          </a:xfrm>
          <a:prstGeom prst="rect">
            <a:avLst/>
          </a:prstGeom>
        </p:spPr>
      </p:pic>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2012231"/>
            <a:ext cx="4825268"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39610" y="2012231"/>
            <a:ext cx="5114190"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27/10/2026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0" name="Graphic 9">
            <a:extLst>
              <a:ext uri="{FF2B5EF4-FFF2-40B4-BE49-F238E27FC236}">
                <a16:creationId xmlns:a16="http://schemas.microsoft.com/office/drawing/2014/main" id="{1ABF5992-EDD8-ACF9-42C3-979AD5FFC560}"/>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8265078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B50CF-9D72-6E0B-725C-0536765E1D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CCE2898-9729-08B8-DA00-4F98754F97B6}"/>
              </a:ext>
            </a:extLst>
          </p:cNvPr>
          <p:cNvSpPr>
            <a:spLocks noGrp="1"/>
          </p:cNvSpPr>
          <p:nvPr>
            <p:ph type="dt" sz="half" idx="10"/>
          </p:nvPr>
        </p:nvSpPr>
        <p:spPr/>
        <p:txBody>
          <a:bodyPr/>
          <a:lstStyle/>
          <a:p>
            <a:fld id="{684EAFC6-8F75-43C1-9FB0-D2FAD5848B9E}" type="datetime1">
              <a:rPr lang="en-GB" smtClean="0"/>
              <a:t>27/10/2026</a:t>
            </a:fld>
            <a:endParaRPr lang="en-GB"/>
          </a:p>
        </p:txBody>
      </p:sp>
      <p:sp>
        <p:nvSpPr>
          <p:cNvPr id="4" name="Footer Placeholder 3">
            <a:extLst>
              <a:ext uri="{FF2B5EF4-FFF2-40B4-BE49-F238E27FC236}">
                <a16:creationId xmlns:a16="http://schemas.microsoft.com/office/drawing/2014/main" id="{39EF75C2-5F9F-D316-3EC7-2358CDCF0E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68FBED-252A-7CB8-694A-EB7876038D3B}"/>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2005053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Video full screen">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78E97AE-48C5-C901-058B-652F570758C8}"/>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03FE5407-63D6-2F09-21F5-F6DFBDB07CA5}"/>
              </a:ext>
            </a:extLst>
          </p:cNvPr>
          <p:cNvSpPr>
            <a:spLocks noGrp="1"/>
          </p:cNvSpPr>
          <p:nvPr>
            <p:ph sz="quarter" idx="13"/>
          </p:nvPr>
        </p:nvSpPr>
        <p:spPr>
          <a:xfrm>
            <a:off x="0" y="0"/>
            <a:ext cx="12192000" cy="685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Date Placeholder 1">
            <a:extLst>
              <a:ext uri="{FF2B5EF4-FFF2-40B4-BE49-F238E27FC236}">
                <a16:creationId xmlns:a16="http://schemas.microsoft.com/office/drawing/2014/main" id="{C6F28D2F-7541-4FDD-4D54-1D2994D87BEE}"/>
              </a:ext>
            </a:extLst>
          </p:cNvPr>
          <p:cNvSpPr>
            <a:spLocks noGrp="1"/>
          </p:cNvSpPr>
          <p:nvPr>
            <p:ph type="dt" sz="half" idx="10"/>
          </p:nvPr>
        </p:nvSpPr>
        <p:spPr/>
        <p:txBody>
          <a:bodyPr/>
          <a:lstStyle/>
          <a:p>
            <a:fld id="{9FD93A5E-0BB6-4C5D-9645-848C0A017328}" type="datetime1">
              <a:rPr lang="en-GB" smtClean="0"/>
              <a:t>27/10/2026</a:t>
            </a:fld>
            <a:endParaRPr lang="en-GB"/>
          </a:p>
        </p:txBody>
      </p:sp>
      <p:sp>
        <p:nvSpPr>
          <p:cNvPr id="3" name="Footer Placeholder 2">
            <a:extLst>
              <a:ext uri="{FF2B5EF4-FFF2-40B4-BE49-F238E27FC236}">
                <a16:creationId xmlns:a16="http://schemas.microsoft.com/office/drawing/2014/main" id="{99055F64-8256-2E85-7451-791447C2A9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A72610-C6F9-9D57-4F12-2DF13E7327E5}"/>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8268243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E84D31E3-5C6D-8737-08BC-3EFF2F53C1C7}"/>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00C75D-9DDB-B3FF-39D5-215040F97197}"/>
              </a:ext>
            </a:extLst>
          </p:cNvPr>
          <p:cNvSpPr>
            <a:spLocks noGrp="1"/>
          </p:cNvSpPr>
          <p:nvPr>
            <p:ph type="dt" sz="half" idx="10"/>
          </p:nvPr>
        </p:nvSpPr>
        <p:spPr/>
        <p:txBody>
          <a:bodyPr/>
          <a:lstStyle/>
          <a:p>
            <a:fld id="{EB603BE0-0E39-4D64-8491-6B5986B7C52C}" type="datetime1">
              <a:rPr lang="en-GB" smtClean="0"/>
              <a:t>27/10/2026</a:t>
            </a:fld>
            <a:endParaRPr lang="en-GB"/>
          </a:p>
        </p:txBody>
      </p:sp>
      <p:sp>
        <p:nvSpPr>
          <p:cNvPr id="4" name="Footer Placeholder 3">
            <a:extLst>
              <a:ext uri="{FF2B5EF4-FFF2-40B4-BE49-F238E27FC236}">
                <a16:creationId xmlns:a16="http://schemas.microsoft.com/office/drawing/2014/main" id="{C5F17838-ABB1-4A47-780A-75AE7CD9F1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52192A-0D3D-D817-0AD9-51DF0B1ED343}"/>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3828248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sv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sv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D8FBEA83-75B8-10E7-D851-3E4EEE031DE2}"/>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11"/>
              </a:ext>
            </a:extLst>
          </a:blip>
          <a:stretch>
            <a:fillRect/>
          </a:stretch>
        </p:blipFill>
        <p:spPr>
          <a:xfrm rot="16200000" flipH="1">
            <a:off x="-3009900" y="3009900"/>
            <a:ext cx="6858000" cy="838200"/>
          </a:xfrm>
          <a:prstGeom prst="rect">
            <a:avLst/>
          </a:prstGeom>
        </p:spPr>
      </p:pic>
      <p:sp>
        <p:nvSpPr>
          <p:cNvPr id="2" name="Title Placeholder 1">
            <a:extLst>
              <a:ext uri="{FF2B5EF4-FFF2-40B4-BE49-F238E27FC236}">
                <a16:creationId xmlns:a16="http://schemas.microsoft.com/office/drawing/2014/main" id="{AA595FB0-2150-3601-A209-3D5F866050F1}"/>
              </a:ext>
            </a:extLst>
          </p:cNvPr>
          <p:cNvSpPr>
            <a:spLocks noGrp="1"/>
          </p:cNvSpPr>
          <p:nvPr>
            <p:ph type="title"/>
          </p:nvPr>
        </p:nvSpPr>
        <p:spPr>
          <a:xfrm>
            <a:off x="1127125" y="365125"/>
            <a:ext cx="10226674"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6D24C-9BA1-873E-C433-F2452246623A}"/>
              </a:ext>
            </a:extLst>
          </p:cNvPr>
          <p:cNvSpPr>
            <a:spLocks noGrp="1"/>
          </p:cNvSpPr>
          <p:nvPr>
            <p:ph type="body" idx="1"/>
          </p:nvPr>
        </p:nvSpPr>
        <p:spPr>
          <a:xfrm>
            <a:off x="1127124" y="1825625"/>
            <a:ext cx="10226676"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F3332-F0A0-4041-FC29-7850DC9CB39A}"/>
              </a:ext>
            </a:extLst>
          </p:cNvPr>
          <p:cNvSpPr>
            <a:spLocks noGrp="1"/>
          </p:cNvSpPr>
          <p:nvPr>
            <p:ph type="dt" sz="half" idx="2"/>
          </p:nvPr>
        </p:nvSpPr>
        <p:spPr>
          <a:xfrm>
            <a:off x="1127124" y="6356350"/>
            <a:ext cx="2454276"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613004-5059-4DE5-A44A-C751CE2742AE}" type="datetime1">
              <a:rPr lang="en-GB" smtClean="0"/>
              <a:t>27/10/2026</a:t>
            </a:fld>
            <a:endParaRPr lang="en-GB"/>
          </a:p>
        </p:txBody>
      </p:sp>
      <p:sp>
        <p:nvSpPr>
          <p:cNvPr id="5" name="Footer Placeholder 4">
            <a:extLst>
              <a:ext uri="{FF2B5EF4-FFF2-40B4-BE49-F238E27FC236}">
                <a16:creationId xmlns:a16="http://schemas.microsoft.com/office/drawing/2014/main" id="{33035386-B596-81A5-C02E-E270EE108683}"/>
              </a:ext>
            </a:extLst>
          </p:cNvPr>
          <p:cNvSpPr>
            <a:spLocks noGrp="1"/>
          </p:cNvSpPr>
          <p:nvPr>
            <p:ph type="ftr" sz="quarter" idx="3"/>
          </p:nvPr>
        </p:nvSpPr>
        <p:spPr>
          <a:xfrm>
            <a:off x="4471986" y="6356350"/>
            <a:ext cx="3681414"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F9EC161-64BD-32D6-667D-622AE248EC64}"/>
              </a:ext>
            </a:extLst>
          </p:cNvPr>
          <p:cNvSpPr>
            <a:spLocks noGrp="1"/>
          </p:cNvSpPr>
          <p:nvPr>
            <p:ph type="sldNum" sz="quarter" idx="4"/>
          </p:nvPr>
        </p:nvSpPr>
        <p:spPr>
          <a:xfrm>
            <a:off x="8899524" y="6356350"/>
            <a:ext cx="2454276"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22EA46-A50A-4B74-807A-1D180152ACDE}" type="slidenum">
              <a:rPr lang="en-GB" smtClean="0"/>
              <a:t>‹#›</a:t>
            </a:fld>
            <a:endParaRPr lang="en-GB"/>
          </a:p>
        </p:txBody>
      </p:sp>
    </p:spTree>
    <p:extLst>
      <p:ext uri="{BB962C8B-B14F-4D97-AF65-F5344CB8AC3E}">
        <p14:creationId xmlns:p14="http://schemas.microsoft.com/office/powerpoint/2010/main" val="1899850025"/>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8" r:id="rId5"/>
    <p:sldLayoutId id="2147483659" r:id="rId6"/>
    <p:sldLayoutId id="2147483657" r:id="rId7"/>
    <p:sldLayoutId id="2147483655" r:id="rId8"/>
    <p:sldLayoutId id="2147483656" r:id="rId9"/>
  </p:sldLayoutIdLst>
  <p:hf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10" userDrawn="1">
          <p15:clr>
            <a:srgbClr val="F26B43"/>
          </p15:clr>
        </p15:guide>
        <p15:guide id="4" pos="7151" userDrawn="1">
          <p15:clr>
            <a:srgbClr val="F26B43"/>
          </p15:clr>
        </p15:guide>
        <p15:guide id="5" orient="horz" pos="3997" userDrawn="1">
          <p15:clr>
            <a:srgbClr val="F26B43"/>
          </p15:clr>
        </p15:guide>
        <p15:guide id="6" orient="horz" pos="21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D8FBEA83-75B8-10E7-D851-3E4EEE031DE2}"/>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11"/>
              </a:ext>
            </a:extLst>
          </a:blip>
          <a:stretch>
            <a:fillRect/>
          </a:stretch>
        </p:blipFill>
        <p:spPr>
          <a:xfrm rot="16200000" flipH="1">
            <a:off x="-3009900" y="3009900"/>
            <a:ext cx="6858000" cy="838200"/>
          </a:xfrm>
          <a:prstGeom prst="rect">
            <a:avLst/>
          </a:prstGeom>
        </p:spPr>
      </p:pic>
      <p:sp>
        <p:nvSpPr>
          <p:cNvPr id="2" name="Title Placeholder 1">
            <a:extLst>
              <a:ext uri="{FF2B5EF4-FFF2-40B4-BE49-F238E27FC236}">
                <a16:creationId xmlns:a16="http://schemas.microsoft.com/office/drawing/2014/main" id="{AA595FB0-2150-3601-A209-3D5F866050F1}"/>
              </a:ext>
            </a:extLst>
          </p:cNvPr>
          <p:cNvSpPr>
            <a:spLocks noGrp="1"/>
          </p:cNvSpPr>
          <p:nvPr>
            <p:ph type="title"/>
          </p:nvPr>
        </p:nvSpPr>
        <p:spPr>
          <a:xfrm>
            <a:off x="1127125" y="365125"/>
            <a:ext cx="10226674"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6D24C-9BA1-873E-C433-F2452246623A}"/>
              </a:ext>
            </a:extLst>
          </p:cNvPr>
          <p:cNvSpPr>
            <a:spLocks noGrp="1"/>
          </p:cNvSpPr>
          <p:nvPr>
            <p:ph type="body" idx="1"/>
          </p:nvPr>
        </p:nvSpPr>
        <p:spPr>
          <a:xfrm>
            <a:off x="1127124" y="1825625"/>
            <a:ext cx="10226676"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F3332-F0A0-4041-FC29-7850DC9CB39A}"/>
              </a:ext>
            </a:extLst>
          </p:cNvPr>
          <p:cNvSpPr>
            <a:spLocks noGrp="1"/>
          </p:cNvSpPr>
          <p:nvPr>
            <p:ph type="dt" sz="half" idx="2"/>
          </p:nvPr>
        </p:nvSpPr>
        <p:spPr>
          <a:xfrm>
            <a:off x="1127124" y="6356350"/>
            <a:ext cx="2454276"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4EAFC6-8F75-43C1-9FB0-D2FAD5848B9E}" type="datetime1">
              <a:rPr lang="en-GB" smtClean="0"/>
              <a:t>27/10/2026</a:t>
            </a:fld>
            <a:endParaRPr lang="en-GB"/>
          </a:p>
        </p:txBody>
      </p:sp>
      <p:sp>
        <p:nvSpPr>
          <p:cNvPr id="5" name="Footer Placeholder 4">
            <a:extLst>
              <a:ext uri="{FF2B5EF4-FFF2-40B4-BE49-F238E27FC236}">
                <a16:creationId xmlns:a16="http://schemas.microsoft.com/office/drawing/2014/main" id="{33035386-B596-81A5-C02E-E270EE108683}"/>
              </a:ext>
            </a:extLst>
          </p:cNvPr>
          <p:cNvSpPr>
            <a:spLocks noGrp="1"/>
          </p:cNvSpPr>
          <p:nvPr>
            <p:ph type="ftr" sz="quarter" idx="3"/>
          </p:nvPr>
        </p:nvSpPr>
        <p:spPr>
          <a:xfrm>
            <a:off x="4471986" y="6356350"/>
            <a:ext cx="3681414"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F9EC161-64BD-32D6-667D-622AE248EC64}"/>
              </a:ext>
            </a:extLst>
          </p:cNvPr>
          <p:cNvSpPr>
            <a:spLocks noGrp="1"/>
          </p:cNvSpPr>
          <p:nvPr>
            <p:ph type="sldNum" sz="quarter" idx="4"/>
          </p:nvPr>
        </p:nvSpPr>
        <p:spPr>
          <a:xfrm>
            <a:off x="8899524" y="6356350"/>
            <a:ext cx="2454276"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22EA46-A50A-4B74-807A-1D180152ACDE}" type="slidenum">
              <a:rPr lang="en-GB" smtClean="0"/>
              <a:t>‹#›</a:t>
            </a:fld>
            <a:endParaRPr lang="en-GB"/>
          </a:p>
        </p:txBody>
      </p:sp>
    </p:spTree>
    <p:extLst>
      <p:ext uri="{BB962C8B-B14F-4D97-AF65-F5344CB8AC3E}">
        <p14:creationId xmlns:p14="http://schemas.microsoft.com/office/powerpoint/2010/main" val="8677160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10">
          <p15:clr>
            <a:srgbClr val="F26B43"/>
          </p15:clr>
        </p15:guide>
        <p15:guide id="4" pos="7151">
          <p15:clr>
            <a:srgbClr val="F26B43"/>
          </p15:clr>
        </p15:guide>
        <p15:guide id="5" orient="horz" pos="3997">
          <p15:clr>
            <a:srgbClr val="F26B43"/>
          </p15:clr>
        </p15:guide>
        <p15:guide id="6" orient="horz" pos="21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6.xml"/><Relationship Id="rId1" Type="http://schemas.openxmlformats.org/officeDocument/2006/relationships/video" Target="https://www.youtube.com/embed/y_GpIJFM51k?feature=oembed" TargetMode="Externa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1.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6.xml"/><Relationship Id="rId1" Type="http://schemas.openxmlformats.org/officeDocument/2006/relationships/video" Target="https://www.youtube.com/embed/lMVv3qz-rHs?feature=oembed" TargetMode="Externa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6.xml"/><Relationship Id="rId1" Type="http://schemas.openxmlformats.org/officeDocument/2006/relationships/video" Target="https://www.youtube.com/embed/lMVv3qz-rHs?feature=oembed" TargetMode="External"/><Relationship Id="rId5" Type="http://schemas.openxmlformats.org/officeDocument/2006/relationships/image" Target="../media/image13.sv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6.xml"/><Relationship Id="rId1" Type="http://schemas.openxmlformats.org/officeDocument/2006/relationships/video" Target="https://www.youtube.com/embed/iYMlJ5BCwd0?feature=oembed" TargetMode="Externa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businessdisabilityforum.org.uk/resource/report-what-disabled-consumers-choose-to-buy-and-why/" TargetMode="External"/><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video" Target="https://www.youtube.com/embed/lMVv3qz-rHs?feature=oembed" TargetMode="External"/><Relationship Id="rId5" Type="http://schemas.openxmlformats.org/officeDocument/2006/relationships/image" Target="../media/image13.svg"/><Relationship Id="rId4" Type="http://schemas.openxmlformats.org/officeDocument/2006/relationships/image" Target="../media/image12.jpeg"/></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6.xml"/><Relationship Id="rId1" Type="http://schemas.openxmlformats.org/officeDocument/2006/relationships/video" Target="https://www.youtube.com/embed/lMVv3qz-rHs?feature=oembed" TargetMode="External"/><Relationship Id="rId5" Type="http://schemas.openxmlformats.org/officeDocument/2006/relationships/image" Target="../media/image13.svg"/><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6.xml"/><Relationship Id="rId1" Type="http://schemas.openxmlformats.org/officeDocument/2006/relationships/video" Target="https://www.youtube.com/embed/tuVa27WISyo?feature=oembed" TargetMode="External"/><Relationship Id="rId5" Type="http://schemas.openxmlformats.org/officeDocument/2006/relationships/image" Target="../media/image13.svg"/><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6.xml"/><Relationship Id="rId1" Type="http://schemas.openxmlformats.org/officeDocument/2006/relationships/video" Target="https://www.youtube.com/embed/y_GpIJFM51k?feature=oembed" TargetMode="External"/><Relationship Id="rId4" Type="http://schemas.openxmlformats.org/officeDocument/2006/relationships/image" Target="../media/image8.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6.xml"/><Relationship Id="rId1" Type="http://schemas.openxmlformats.org/officeDocument/2006/relationships/video" Target="https://www.youtube.com/embed/qgnDbQ1aM54?feature=oembed" TargetMode="External"/><Relationship Id="rId4" Type="http://schemas.openxmlformats.org/officeDocument/2006/relationships/image" Target="../media/image21.jpeg"/></Relationships>
</file>

<file path=ppt/slides/_rels/slide36.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6.xml"/><Relationship Id="rId1" Type="http://schemas.openxmlformats.org/officeDocument/2006/relationships/video" Target="https://www.youtube.com/embed/qgnDbQ1aM54?feature=oembed" TargetMode="External"/><Relationship Id="rId5" Type="http://schemas.openxmlformats.org/officeDocument/2006/relationships/image" Target="../media/image21.jpeg"/><Relationship Id="rId4" Type="http://schemas.openxmlformats.org/officeDocument/2006/relationships/image" Target="../media/image13.svg"/></Relationships>
</file>

<file path=ppt/slides/_rels/slide3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B9F78-0982-4FBD-922E-2215BD2EB92B}"/>
              </a:ext>
            </a:extLst>
          </p:cNvPr>
          <p:cNvSpPr>
            <a:spLocks noGrp="1"/>
          </p:cNvSpPr>
          <p:nvPr>
            <p:ph type="ctrTitle"/>
          </p:nvPr>
        </p:nvSpPr>
        <p:spPr>
          <a:xfrm>
            <a:off x="552451" y="2027237"/>
            <a:ext cx="6000750" cy="2306637"/>
          </a:xfrm>
        </p:spPr>
        <p:txBody>
          <a:bodyPr anchor="b">
            <a:normAutofit/>
          </a:bodyPr>
          <a:lstStyle/>
          <a:p>
            <a:r>
              <a:rPr lang="en-GB"/>
              <a:t>Welcome to Digital Skills</a:t>
            </a:r>
          </a:p>
        </p:txBody>
      </p:sp>
      <p:sp>
        <p:nvSpPr>
          <p:cNvPr id="6" name="Subtitle 5">
            <a:extLst>
              <a:ext uri="{FF2B5EF4-FFF2-40B4-BE49-F238E27FC236}">
                <a16:creationId xmlns:a16="http://schemas.microsoft.com/office/drawing/2014/main" id="{C12DD013-7C7A-405E-A888-913F7CC7847B}"/>
              </a:ext>
            </a:extLst>
          </p:cNvPr>
          <p:cNvSpPr>
            <a:spLocks noGrp="1"/>
          </p:cNvSpPr>
          <p:nvPr>
            <p:ph type="subTitle" idx="1"/>
          </p:nvPr>
        </p:nvSpPr>
        <p:spPr>
          <a:xfrm>
            <a:off x="552451" y="4506913"/>
            <a:ext cx="6000750" cy="1655762"/>
          </a:xfrm>
        </p:spPr>
        <p:txBody>
          <a:bodyPr vert="horz" lIns="91440" tIns="45720" rIns="91440" bIns="45720" rtlCol="0" anchor="t">
            <a:normAutofit/>
          </a:bodyPr>
          <a:lstStyle/>
          <a:p>
            <a:r>
              <a:rPr lang="en-GB">
                <a:ea typeface="Calibri"/>
                <a:cs typeface="Calibri"/>
              </a:rPr>
              <a:t>LCLM4002 Digital Skills</a:t>
            </a:r>
          </a:p>
          <a:p>
            <a:r>
              <a:rPr lang="en-GB">
                <a:ea typeface="Calibri"/>
                <a:cs typeface="Calibri"/>
              </a:rPr>
              <a:t>Week 8</a:t>
            </a:r>
          </a:p>
          <a:p>
            <a:endParaRPr lang="en-GB"/>
          </a:p>
        </p:txBody>
      </p:sp>
      <p:pic>
        <p:nvPicPr>
          <p:cNvPr id="4" name="Picture Placeholder 3" descr="Digital technology vision exam eye test">
            <a:extLst>
              <a:ext uri="{FF2B5EF4-FFF2-40B4-BE49-F238E27FC236}">
                <a16:creationId xmlns:a16="http://schemas.microsoft.com/office/drawing/2014/main" id="{E2E3072D-1F28-FB51-DEFD-4C211BDB8FF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4097" r="24097"/>
          <a:stretch>
            <a:fillRect/>
          </a:stretch>
        </p:blipFill>
        <p:spPr/>
      </p:pic>
    </p:spTree>
    <p:extLst>
      <p:ext uri="{BB962C8B-B14F-4D97-AF65-F5344CB8AC3E}">
        <p14:creationId xmlns:p14="http://schemas.microsoft.com/office/powerpoint/2010/main" val="239731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388DE-5F3B-F8CD-854E-BEF8C31BB80E}"/>
              </a:ext>
            </a:extLst>
          </p:cNvPr>
          <p:cNvSpPr>
            <a:spLocks noGrp="1"/>
          </p:cNvSpPr>
          <p:nvPr>
            <p:ph type="title"/>
          </p:nvPr>
        </p:nvSpPr>
        <p:spPr/>
        <p:txBody>
          <a:bodyPr/>
          <a:lstStyle/>
          <a:p>
            <a:r>
              <a:rPr lang="en-GB"/>
              <a:t>Let’s remember last week!</a:t>
            </a:r>
          </a:p>
        </p:txBody>
      </p:sp>
      <p:sp>
        <p:nvSpPr>
          <p:cNvPr id="4" name="Slide Number Placeholder 3">
            <a:extLst>
              <a:ext uri="{FF2B5EF4-FFF2-40B4-BE49-F238E27FC236}">
                <a16:creationId xmlns:a16="http://schemas.microsoft.com/office/drawing/2014/main" id="{3259B358-DD64-7E2E-8CBA-E794C77C4B75}"/>
              </a:ext>
            </a:extLst>
          </p:cNvPr>
          <p:cNvSpPr>
            <a:spLocks noGrp="1"/>
          </p:cNvSpPr>
          <p:nvPr>
            <p:ph type="sldNum" sz="quarter" idx="12"/>
          </p:nvPr>
        </p:nvSpPr>
        <p:spPr/>
        <p:txBody>
          <a:bodyPr/>
          <a:lstStyle/>
          <a:p>
            <a:fld id="{0322EA46-A50A-4B74-807A-1D180152ACDE}" type="slidenum">
              <a:rPr lang="en-GB" smtClean="0"/>
              <a:t>2</a:t>
            </a:fld>
            <a:endParaRPr lang="en-GB"/>
          </a:p>
        </p:txBody>
      </p:sp>
      <p:pic>
        <p:nvPicPr>
          <p:cNvPr id="6" name="Content Placeholder 4" descr="A black text with a white background&#10;&#10;AI-generated content may be incorrect.">
            <a:hlinkClick r:id="rId3"/>
            <a:extLst>
              <a:ext uri="{FF2B5EF4-FFF2-40B4-BE49-F238E27FC236}">
                <a16:creationId xmlns:a16="http://schemas.microsoft.com/office/drawing/2014/main" id="{3A7B6B96-03F4-129F-E482-36B1FA833237}"/>
              </a:ext>
            </a:extLst>
          </p:cNvPr>
          <p:cNvPicPr>
            <a:picLocks noChangeAspect="1"/>
          </p:cNvPicPr>
          <p:nvPr/>
        </p:nvPicPr>
        <p:blipFill>
          <a:blip r:embed="rId4"/>
          <a:stretch>
            <a:fillRect/>
          </a:stretch>
        </p:blipFill>
        <p:spPr>
          <a:xfrm>
            <a:off x="1127124" y="3059145"/>
            <a:ext cx="10226676" cy="2070903"/>
          </a:xfrm>
          <a:prstGeom prst="rect">
            <a:avLst/>
          </a:prstGeom>
          <a:noFill/>
        </p:spPr>
      </p:pic>
    </p:spTree>
    <p:extLst>
      <p:ext uri="{BB962C8B-B14F-4D97-AF65-F5344CB8AC3E}">
        <p14:creationId xmlns:p14="http://schemas.microsoft.com/office/powerpoint/2010/main" val="196161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BC981-DD11-D96C-738A-422AF114BA9C}"/>
              </a:ext>
            </a:extLst>
          </p:cNvPr>
          <p:cNvSpPr>
            <a:spLocks noGrp="1"/>
          </p:cNvSpPr>
          <p:nvPr>
            <p:ph type="title"/>
          </p:nvPr>
        </p:nvSpPr>
        <p:spPr/>
        <p:txBody>
          <a:bodyPr/>
          <a:lstStyle/>
          <a:p>
            <a:r>
              <a:rPr lang="en-GB"/>
              <a:t>Finished? Help others</a:t>
            </a:r>
          </a:p>
        </p:txBody>
      </p:sp>
      <p:sp>
        <p:nvSpPr>
          <p:cNvPr id="3" name="Content Placeholder 2">
            <a:extLst>
              <a:ext uri="{FF2B5EF4-FFF2-40B4-BE49-F238E27FC236}">
                <a16:creationId xmlns:a16="http://schemas.microsoft.com/office/drawing/2014/main" id="{0C23FFA5-7FD0-FDA2-0BCC-B435FB6F628D}"/>
              </a:ext>
            </a:extLst>
          </p:cNvPr>
          <p:cNvSpPr>
            <a:spLocks noGrp="1"/>
          </p:cNvSpPr>
          <p:nvPr>
            <p:ph sz="half" idx="1"/>
          </p:nvPr>
        </p:nvSpPr>
        <p:spPr/>
        <p:txBody>
          <a:bodyPr/>
          <a:lstStyle/>
          <a:p>
            <a:r>
              <a:rPr lang="en-GB"/>
              <a:t>Remember, if you finish a task early, you are invited to help others.</a:t>
            </a:r>
          </a:p>
          <a:p>
            <a:r>
              <a:rPr lang="en-GB"/>
              <a:t>As soon as you finish, come to the front and get a Digital Helper badge</a:t>
            </a:r>
          </a:p>
          <a:p>
            <a:r>
              <a:rPr lang="en-GB"/>
              <a:t>Then go around the room and help others complete the task.</a:t>
            </a:r>
          </a:p>
        </p:txBody>
      </p:sp>
      <p:pic>
        <p:nvPicPr>
          <p:cNvPr id="8" name="Content Placeholder 7" descr="Image: The Digital Helper badge.">
            <a:extLst>
              <a:ext uri="{FF2B5EF4-FFF2-40B4-BE49-F238E27FC236}">
                <a16:creationId xmlns:a16="http://schemas.microsoft.com/office/drawing/2014/main" id="{F90B2FF5-42A4-10F3-6E28-B006C404F234}"/>
              </a:ext>
            </a:extLst>
          </p:cNvPr>
          <p:cNvPicPr>
            <a:picLocks noGrp="1" noChangeAspect="1"/>
          </p:cNvPicPr>
          <p:nvPr>
            <p:ph sz="half" idx="2"/>
          </p:nvPr>
        </p:nvPicPr>
        <p:blipFill>
          <a:blip r:embed="rId3"/>
          <a:srcRect t="-2555" r="-330" b="-243"/>
          <a:stretch>
            <a:fillRect/>
          </a:stretch>
        </p:blipFill>
        <p:spPr>
          <a:xfrm>
            <a:off x="7207860" y="1566334"/>
            <a:ext cx="3329295" cy="4621262"/>
          </a:xfrm>
          <a:prstGeom prst="rect">
            <a:avLst/>
          </a:prstGeom>
        </p:spPr>
      </p:pic>
      <p:sp>
        <p:nvSpPr>
          <p:cNvPr id="4" name="Slide Number Placeholder 3">
            <a:extLst>
              <a:ext uri="{FF2B5EF4-FFF2-40B4-BE49-F238E27FC236}">
                <a16:creationId xmlns:a16="http://schemas.microsoft.com/office/drawing/2014/main" id="{62D97DCB-7C79-D3C5-5524-986642F2656D}"/>
              </a:ext>
            </a:extLst>
          </p:cNvPr>
          <p:cNvSpPr>
            <a:spLocks noGrp="1"/>
          </p:cNvSpPr>
          <p:nvPr>
            <p:ph type="sldNum" sz="quarter" idx="12"/>
          </p:nvPr>
        </p:nvSpPr>
        <p:spPr/>
        <p:txBody>
          <a:bodyPr/>
          <a:lstStyle/>
          <a:p>
            <a:fld id="{0322EA46-A50A-4B74-807A-1D180152ACDE}" type="slidenum">
              <a:rPr lang="en-GB" smtClean="0"/>
              <a:t>3</a:t>
            </a:fld>
            <a:endParaRPr lang="en-GB"/>
          </a:p>
        </p:txBody>
      </p:sp>
    </p:spTree>
    <p:extLst>
      <p:ext uri="{BB962C8B-B14F-4D97-AF65-F5344CB8AC3E}">
        <p14:creationId xmlns:p14="http://schemas.microsoft.com/office/powerpoint/2010/main" val="3556821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79409-A310-2AA2-8568-C2259AE7B8B8}"/>
              </a:ext>
            </a:extLst>
          </p:cNvPr>
          <p:cNvSpPr>
            <a:spLocks noGrp="1"/>
          </p:cNvSpPr>
          <p:nvPr>
            <p:ph type="title"/>
          </p:nvPr>
        </p:nvSpPr>
        <p:spPr/>
        <p:txBody>
          <a:bodyPr/>
          <a:lstStyle/>
          <a:p>
            <a:r>
              <a:rPr lang="en-GB"/>
              <a:t>What today is about</a:t>
            </a:r>
          </a:p>
        </p:txBody>
      </p:sp>
      <p:graphicFrame>
        <p:nvGraphicFramePr>
          <p:cNvPr id="4" name="Content Placeholder 3">
            <a:extLst>
              <a:ext uri="{FF2B5EF4-FFF2-40B4-BE49-F238E27FC236}">
                <a16:creationId xmlns:a16="http://schemas.microsoft.com/office/drawing/2014/main" id="{390ADC26-13ED-AC5B-714E-E40959143BEF}"/>
              </a:ext>
            </a:extLst>
          </p:cNvPr>
          <p:cNvGraphicFramePr>
            <a:graphicFrameLocks noGrp="1"/>
          </p:cNvGraphicFramePr>
          <p:nvPr>
            <p:ph idx="1"/>
            <p:extLst>
              <p:ext uri="{D42A27DB-BD31-4B8C-83A1-F6EECF244321}">
                <p14:modId xmlns:p14="http://schemas.microsoft.com/office/powerpoint/2010/main" val="2738962363"/>
              </p:ext>
            </p:extLst>
          </p:nvPr>
        </p:nvGraphicFramePr>
        <p:xfrm>
          <a:off x="1127125" y="1444598"/>
          <a:ext cx="10226675" cy="5109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969A989A-7072-9DC7-103F-DBC2A3CD74F7}"/>
              </a:ext>
            </a:extLst>
          </p:cNvPr>
          <p:cNvSpPr>
            <a:spLocks noGrp="1"/>
          </p:cNvSpPr>
          <p:nvPr>
            <p:ph type="sldNum" sz="quarter" idx="12"/>
          </p:nvPr>
        </p:nvSpPr>
        <p:spPr/>
        <p:txBody>
          <a:bodyPr/>
          <a:lstStyle/>
          <a:p>
            <a:fld id="{0322EA46-A50A-4B74-807A-1D180152ACDE}" type="slidenum">
              <a:rPr lang="en-GB" smtClean="0"/>
              <a:t>4</a:t>
            </a:fld>
            <a:endParaRPr lang="en-GB"/>
          </a:p>
        </p:txBody>
      </p:sp>
    </p:spTree>
    <p:extLst>
      <p:ext uri="{BB962C8B-B14F-4D97-AF65-F5344CB8AC3E}">
        <p14:creationId xmlns:p14="http://schemas.microsoft.com/office/powerpoint/2010/main" val="2342807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8FBF3-9438-9D6D-2664-A388992A61D7}"/>
              </a:ext>
            </a:extLst>
          </p:cNvPr>
          <p:cNvSpPr>
            <a:spLocks noGrp="1"/>
          </p:cNvSpPr>
          <p:nvPr>
            <p:ph type="title"/>
          </p:nvPr>
        </p:nvSpPr>
        <p:spPr/>
        <p:txBody>
          <a:bodyPr/>
          <a:lstStyle/>
          <a:p>
            <a:r>
              <a:rPr lang="en-GB" dirty="0"/>
              <a:t>Remember: Part 3 of your assessment Is Due in Week 10!</a:t>
            </a:r>
          </a:p>
        </p:txBody>
      </p:sp>
      <p:sp>
        <p:nvSpPr>
          <p:cNvPr id="3" name="Content Placeholder 2">
            <a:extLst>
              <a:ext uri="{FF2B5EF4-FFF2-40B4-BE49-F238E27FC236}">
                <a16:creationId xmlns:a16="http://schemas.microsoft.com/office/drawing/2014/main" id="{08453D4A-49AC-EF37-ED83-27BF2A37F364}"/>
              </a:ext>
            </a:extLst>
          </p:cNvPr>
          <p:cNvSpPr>
            <a:spLocks noGrp="1"/>
          </p:cNvSpPr>
          <p:nvPr>
            <p:ph idx="1"/>
          </p:nvPr>
        </p:nvSpPr>
        <p:spPr/>
        <p:txBody>
          <a:bodyPr>
            <a:normAutofit lnSpcReduction="10000"/>
          </a:bodyPr>
          <a:lstStyle/>
          <a:p>
            <a:r>
              <a:rPr lang="en-GB" dirty="0"/>
              <a:t>DS3: Digital Portfolio + Video Reflection (40%) </a:t>
            </a:r>
          </a:p>
          <a:p>
            <a:r>
              <a:rPr lang="en-GB" dirty="0"/>
              <a:t>Due: Week 10 </a:t>
            </a:r>
          </a:p>
          <a:p>
            <a:r>
              <a:rPr lang="en-GB" dirty="0"/>
              <a:t>What you do :</a:t>
            </a:r>
          </a:p>
          <a:p>
            <a:pPr lvl="1"/>
            <a:r>
              <a:rPr lang="en-GB" dirty="0"/>
              <a:t>Choose 3–5 pieces of digital work from this module. These can be from work you did in-class.  </a:t>
            </a:r>
          </a:p>
          <a:p>
            <a:pPr lvl="1"/>
            <a:r>
              <a:rPr lang="en-GB" dirty="0"/>
              <a:t>Record a short video. </a:t>
            </a:r>
          </a:p>
          <a:p>
            <a:endParaRPr lang="en-GB" dirty="0"/>
          </a:p>
          <a:p>
            <a:r>
              <a:rPr lang="en-GB" dirty="0"/>
              <a:t>If you haven’t completed the guidance for DS3, you should be doing that quickly!</a:t>
            </a:r>
          </a:p>
          <a:p>
            <a:pPr lvl="1"/>
            <a:endParaRPr lang="en-GB" dirty="0"/>
          </a:p>
        </p:txBody>
      </p:sp>
      <p:sp>
        <p:nvSpPr>
          <p:cNvPr id="4" name="Slide Number Placeholder 3">
            <a:extLst>
              <a:ext uri="{FF2B5EF4-FFF2-40B4-BE49-F238E27FC236}">
                <a16:creationId xmlns:a16="http://schemas.microsoft.com/office/drawing/2014/main" id="{1A73EC3F-39A3-EF24-34AB-DC8B8302FC13}"/>
              </a:ext>
            </a:extLst>
          </p:cNvPr>
          <p:cNvSpPr>
            <a:spLocks noGrp="1"/>
          </p:cNvSpPr>
          <p:nvPr>
            <p:ph type="sldNum" sz="quarter" idx="12"/>
          </p:nvPr>
        </p:nvSpPr>
        <p:spPr/>
        <p:txBody>
          <a:bodyPr/>
          <a:lstStyle/>
          <a:p>
            <a:fld id="{0322EA46-A50A-4B74-807A-1D180152ACDE}" type="slidenum">
              <a:rPr lang="en-GB" smtClean="0"/>
              <a:t>5</a:t>
            </a:fld>
            <a:endParaRPr lang="en-GB"/>
          </a:p>
        </p:txBody>
      </p:sp>
    </p:spTree>
    <p:extLst>
      <p:ext uri="{BB962C8B-B14F-4D97-AF65-F5344CB8AC3E}">
        <p14:creationId xmlns:p14="http://schemas.microsoft.com/office/powerpoint/2010/main" val="2036129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00DDD-F6F6-D194-F61C-1D9B0582B7CC}"/>
              </a:ext>
            </a:extLst>
          </p:cNvPr>
          <p:cNvSpPr>
            <a:spLocks noGrp="1"/>
          </p:cNvSpPr>
          <p:nvPr>
            <p:ph type="title"/>
          </p:nvPr>
        </p:nvSpPr>
        <p:spPr/>
        <p:txBody>
          <a:bodyPr/>
          <a:lstStyle/>
          <a:p>
            <a:r>
              <a:rPr lang="en-GB" dirty="0"/>
              <a:t>Nancy Duarte: The Secret Structure of Great Talks</a:t>
            </a:r>
          </a:p>
        </p:txBody>
      </p:sp>
      <p:pic>
        <p:nvPicPr>
          <p:cNvPr id="4" name="Duarte2">
            <a:hlinkClick r:id="" action="ppaction://media"/>
            <a:extLst>
              <a:ext uri="{FF2B5EF4-FFF2-40B4-BE49-F238E27FC236}">
                <a16:creationId xmlns:a16="http://schemas.microsoft.com/office/drawing/2014/main" id="{F215360B-26FE-23B4-EAAA-901A3337E749}"/>
              </a:ext>
            </a:extLst>
          </p:cNvPr>
          <p:cNvPicPr>
            <a:picLocks noGrp="1" noChangeAspect="1"/>
          </p:cNvPicPr>
          <p:nvPr>
            <p:ph sz="quarter" idx="13"/>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p:spPr>
      </p:pic>
      <p:sp>
        <p:nvSpPr>
          <p:cNvPr id="3" name="Slide Number Placeholder 2">
            <a:extLst>
              <a:ext uri="{FF2B5EF4-FFF2-40B4-BE49-F238E27FC236}">
                <a16:creationId xmlns:a16="http://schemas.microsoft.com/office/drawing/2014/main" id="{F4AEBA8A-EC71-9072-9619-AD22A8E1D14C}"/>
              </a:ext>
            </a:extLst>
          </p:cNvPr>
          <p:cNvSpPr>
            <a:spLocks noGrp="1"/>
          </p:cNvSpPr>
          <p:nvPr>
            <p:ph type="sldNum" sz="quarter" idx="12"/>
          </p:nvPr>
        </p:nvSpPr>
        <p:spPr/>
        <p:txBody>
          <a:bodyPr/>
          <a:lstStyle/>
          <a:p>
            <a:fld id="{0322EA46-A50A-4B74-807A-1D180152ACDE}" type="slidenum">
              <a:rPr lang="en-GB" smtClean="0"/>
              <a:t>6</a:t>
            </a:fld>
            <a:endParaRPr lang="en-GB"/>
          </a:p>
        </p:txBody>
      </p:sp>
    </p:spTree>
    <p:extLst>
      <p:ext uri="{BB962C8B-B14F-4D97-AF65-F5344CB8AC3E}">
        <p14:creationId xmlns:p14="http://schemas.microsoft.com/office/powerpoint/2010/main" val="16613429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4B353-C2B6-4269-9739-356CCCBE6E82}"/>
              </a:ext>
            </a:extLst>
          </p:cNvPr>
          <p:cNvSpPr>
            <a:spLocks noGrp="1"/>
          </p:cNvSpPr>
          <p:nvPr>
            <p:ph type="title"/>
          </p:nvPr>
        </p:nvSpPr>
        <p:spPr/>
        <p:txBody>
          <a:bodyPr/>
          <a:lstStyle/>
          <a:p>
            <a:r>
              <a:rPr lang="en-GB" dirty="0"/>
              <a:t>What did you think?</a:t>
            </a:r>
          </a:p>
        </p:txBody>
      </p:sp>
      <p:sp>
        <p:nvSpPr>
          <p:cNvPr id="4" name="Content Placeholder 3">
            <a:extLst>
              <a:ext uri="{FF2B5EF4-FFF2-40B4-BE49-F238E27FC236}">
                <a16:creationId xmlns:a16="http://schemas.microsoft.com/office/drawing/2014/main" id="{6846A4C1-150E-4949-6BED-D3F391CA0921}"/>
              </a:ext>
            </a:extLst>
          </p:cNvPr>
          <p:cNvSpPr>
            <a:spLocks noGrp="1"/>
          </p:cNvSpPr>
          <p:nvPr>
            <p:ph sz="half" idx="1"/>
          </p:nvPr>
        </p:nvSpPr>
        <p:spPr/>
        <p:txBody>
          <a:bodyPr>
            <a:normAutofit fontScale="92500" lnSpcReduction="20000"/>
          </a:bodyPr>
          <a:lstStyle/>
          <a:p>
            <a:pPr marL="0" indent="0">
              <a:buNone/>
            </a:pPr>
            <a:r>
              <a:rPr lang="en-GB" dirty="0"/>
              <a:t>In pairs:</a:t>
            </a:r>
          </a:p>
          <a:p>
            <a:r>
              <a:rPr lang="en-GB" dirty="0"/>
              <a:t>Discuss this question:</a:t>
            </a:r>
          </a:p>
          <a:p>
            <a:pPr lvl="1"/>
            <a:r>
              <a:rPr lang="en-GB" dirty="0"/>
              <a:t>What’s the point of a presentation?</a:t>
            </a:r>
          </a:p>
          <a:p>
            <a:r>
              <a:rPr lang="en-GB" dirty="0"/>
              <a:t>You have 2 minutes</a:t>
            </a:r>
          </a:p>
          <a:p>
            <a:r>
              <a:rPr lang="en-GB" dirty="0"/>
              <a:t>One short idea is enough</a:t>
            </a:r>
          </a:p>
          <a:p>
            <a:r>
              <a:rPr lang="en-GB" dirty="0"/>
              <a:t>There are no right or wrong answers</a:t>
            </a:r>
          </a:p>
          <a:p>
            <a:r>
              <a:rPr lang="en-GB" dirty="0"/>
              <a:t>Be ready to share one idea.</a:t>
            </a:r>
          </a:p>
        </p:txBody>
      </p:sp>
      <p:pic>
        <p:nvPicPr>
          <p:cNvPr id="6" name="Online Media 5" title="2 Minute Timer">
            <a:hlinkClick r:id="" action="ppaction://media"/>
            <a:extLst>
              <a:ext uri="{FF2B5EF4-FFF2-40B4-BE49-F238E27FC236}">
                <a16:creationId xmlns:a16="http://schemas.microsoft.com/office/drawing/2014/main" id="{14BBC751-9BAD-49D8-B382-84E11834D655}"/>
              </a:ext>
            </a:extLst>
          </p:cNvPr>
          <p:cNvPicPr>
            <a:picLocks noGrp="1" noRot="1" noChangeAspect="1"/>
          </p:cNvPicPr>
          <p:nvPr>
            <p:ph sz="half" idx="2"/>
            <a:videoFile r:link="rId1"/>
          </p:nvPr>
        </p:nvPicPr>
        <p:blipFill>
          <a:blip r:embed="rId4"/>
          <a:stretch>
            <a:fillRect/>
          </a:stretch>
        </p:blipFill>
        <p:spPr>
          <a:xfrm>
            <a:off x="6238875" y="2649538"/>
            <a:ext cx="5114925" cy="2889250"/>
          </a:xfrm>
          <a:prstGeom prst="rect">
            <a:avLst/>
          </a:prstGeom>
        </p:spPr>
      </p:pic>
      <p:sp>
        <p:nvSpPr>
          <p:cNvPr id="3" name="Slide Number Placeholder 2">
            <a:extLst>
              <a:ext uri="{FF2B5EF4-FFF2-40B4-BE49-F238E27FC236}">
                <a16:creationId xmlns:a16="http://schemas.microsoft.com/office/drawing/2014/main" id="{BFA54CAB-FC17-8C9D-AD33-70104725CC74}"/>
              </a:ext>
            </a:extLst>
          </p:cNvPr>
          <p:cNvSpPr>
            <a:spLocks noGrp="1"/>
          </p:cNvSpPr>
          <p:nvPr>
            <p:ph type="sldNum" sz="quarter" idx="12"/>
          </p:nvPr>
        </p:nvSpPr>
        <p:spPr/>
        <p:txBody>
          <a:bodyPr/>
          <a:lstStyle/>
          <a:p>
            <a:fld id="{0322EA46-A50A-4B74-807A-1D180152ACDE}" type="slidenum">
              <a:rPr lang="en-GB" smtClean="0"/>
              <a:t>7</a:t>
            </a:fld>
            <a:endParaRPr lang="en-GB"/>
          </a:p>
        </p:txBody>
      </p:sp>
    </p:spTree>
    <p:extLst>
      <p:ext uri="{BB962C8B-B14F-4D97-AF65-F5344CB8AC3E}">
        <p14:creationId xmlns:p14="http://schemas.microsoft.com/office/powerpoint/2010/main" val="23463140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4EF1D-B6A9-B8F4-9228-563314F0EF7F}"/>
              </a:ext>
            </a:extLst>
          </p:cNvPr>
          <p:cNvSpPr>
            <a:spLocks noGrp="1"/>
          </p:cNvSpPr>
          <p:nvPr>
            <p:ph type="ctrTitle"/>
          </p:nvPr>
        </p:nvSpPr>
        <p:spPr/>
        <p:txBody>
          <a:bodyPr/>
          <a:lstStyle/>
          <a:p>
            <a:r>
              <a:rPr lang="en-GB" dirty="0"/>
              <a:t>What makes a good slide?</a:t>
            </a:r>
          </a:p>
        </p:txBody>
      </p:sp>
      <p:sp>
        <p:nvSpPr>
          <p:cNvPr id="3" name="Subtitle 2">
            <a:extLst>
              <a:ext uri="{FF2B5EF4-FFF2-40B4-BE49-F238E27FC236}">
                <a16:creationId xmlns:a16="http://schemas.microsoft.com/office/drawing/2014/main" id="{37064597-360A-9DCE-735F-BAC5A4D36B38}"/>
              </a:ext>
            </a:extLst>
          </p:cNvPr>
          <p:cNvSpPr>
            <a:spLocks noGrp="1"/>
          </p:cNvSpPr>
          <p:nvPr>
            <p:ph type="subTitle" idx="1"/>
          </p:nvPr>
        </p:nvSpPr>
        <p:spPr/>
        <p:txBody>
          <a:bodyPr/>
          <a:lstStyle/>
          <a:p>
            <a:endParaRPr lang="en-GB"/>
          </a:p>
        </p:txBody>
      </p:sp>
      <p:pic>
        <p:nvPicPr>
          <p:cNvPr id="6" name="Picture Placeholder 5" descr="People in a presentation">
            <a:extLst>
              <a:ext uri="{FF2B5EF4-FFF2-40B4-BE49-F238E27FC236}">
                <a16:creationId xmlns:a16="http://schemas.microsoft.com/office/drawing/2014/main" id="{252192A7-DED4-72DC-014A-16531F13D6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4071" r="24071"/>
          <a:stretch>
            <a:fillRect/>
          </a:stretch>
        </p:blipFill>
        <p:spPr/>
      </p:pic>
    </p:spTree>
    <p:extLst>
      <p:ext uri="{BB962C8B-B14F-4D97-AF65-F5344CB8AC3E}">
        <p14:creationId xmlns:p14="http://schemas.microsoft.com/office/powerpoint/2010/main" val="1910900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D4053-2C07-E897-6F73-AFBEDB7F7FF2}"/>
              </a:ext>
            </a:extLst>
          </p:cNvPr>
          <p:cNvSpPr>
            <a:spLocks noGrp="1"/>
          </p:cNvSpPr>
          <p:nvPr>
            <p:ph type="title"/>
          </p:nvPr>
        </p:nvSpPr>
        <p:spPr/>
        <p:txBody>
          <a:bodyPr/>
          <a:lstStyle/>
          <a:p>
            <a:r>
              <a:rPr lang="en-GB" dirty="0"/>
              <a:t>Keep it simple</a:t>
            </a:r>
          </a:p>
        </p:txBody>
      </p:sp>
      <p:sp>
        <p:nvSpPr>
          <p:cNvPr id="3" name="Content Placeholder 2">
            <a:extLst>
              <a:ext uri="{FF2B5EF4-FFF2-40B4-BE49-F238E27FC236}">
                <a16:creationId xmlns:a16="http://schemas.microsoft.com/office/drawing/2014/main" id="{4398D80E-3E2A-7040-015C-4F3E627882ED}"/>
              </a:ext>
            </a:extLst>
          </p:cNvPr>
          <p:cNvSpPr>
            <a:spLocks noGrp="1"/>
          </p:cNvSpPr>
          <p:nvPr>
            <p:ph sz="half" idx="1"/>
          </p:nvPr>
        </p:nvSpPr>
        <p:spPr/>
        <p:txBody>
          <a:bodyPr/>
          <a:lstStyle/>
          <a:p>
            <a:r>
              <a:rPr lang="en-GB" dirty="0"/>
              <a:t>Use short points, not long text</a:t>
            </a:r>
          </a:p>
          <a:p>
            <a:r>
              <a:rPr lang="en-GB" dirty="0"/>
              <a:t>Avoid too many ideas at once</a:t>
            </a:r>
          </a:p>
          <a:p>
            <a:r>
              <a:rPr lang="en-GB" dirty="0"/>
              <a:t>Business audiences have limited time</a:t>
            </a:r>
          </a:p>
        </p:txBody>
      </p:sp>
      <p:sp>
        <p:nvSpPr>
          <p:cNvPr id="4" name="Content Placeholder 3">
            <a:extLst>
              <a:ext uri="{FF2B5EF4-FFF2-40B4-BE49-F238E27FC236}">
                <a16:creationId xmlns:a16="http://schemas.microsoft.com/office/drawing/2014/main" id="{51B9EA3A-71EA-3D66-A5FF-7C74EB7CD224}"/>
              </a:ext>
            </a:extLst>
          </p:cNvPr>
          <p:cNvSpPr>
            <a:spLocks noGrp="1"/>
          </p:cNvSpPr>
          <p:nvPr>
            <p:ph sz="half" idx="2"/>
          </p:nvPr>
        </p:nvSpPr>
        <p:spPr/>
        <p:txBody>
          <a:bodyPr anchor="ctr"/>
          <a:lstStyle/>
          <a:p>
            <a:pPr marL="0" indent="0" algn="ctr">
              <a:buNone/>
            </a:pPr>
            <a:r>
              <a:rPr lang="en-GB" sz="4000" b="1" dirty="0"/>
              <a:t>Simple slides are easier to understand.</a:t>
            </a:r>
          </a:p>
          <a:p>
            <a:endParaRPr lang="en-GB" dirty="0"/>
          </a:p>
        </p:txBody>
      </p:sp>
      <p:sp>
        <p:nvSpPr>
          <p:cNvPr id="5" name="Slide Number Placeholder 4">
            <a:extLst>
              <a:ext uri="{FF2B5EF4-FFF2-40B4-BE49-F238E27FC236}">
                <a16:creationId xmlns:a16="http://schemas.microsoft.com/office/drawing/2014/main" id="{1A58B90A-259B-7F8C-FD39-0082F733E1EE}"/>
              </a:ext>
            </a:extLst>
          </p:cNvPr>
          <p:cNvSpPr>
            <a:spLocks noGrp="1"/>
          </p:cNvSpPr>
          <p:nvPr>
            <p:ph type="sldNum" sz="quarter" idx="12"/>
          </p:nvPr>
        </p:nvSpPr>
        <p:spPr/>
        <p:txBody>
          <a:bodyPr/>
          <a:lstStyle/>
          <a:p>
            <a:fld id="{0322EA46-A50A-4B74-807A-1D180152ACDE}" type="slidenum">
              <a:rPr lang="en-GB" smtClean="0"/>
              <a:t>9</a:t>
            </a:fld>
            <a:endParaRPr lang="en-GB"/>
          </a:p>
        </p:txBody>
      </p:sp>
    </p:spTree>
    <p:extLst>
      <p:ext uri="{BB962C8B-B14F-4D97-AF65-F5344CB8AC3E}">
        <p14:creationId xmlns:p14="http://schemas.microsoft.com/office/powerpoint/2010/main" val="2478177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43AD7-6B66-F529-0136-9CF655703A24}"/>
              </a:ext>
            </a:extLst>
          </p:cNvPr>
          <p:cNvSpPr>
            <a:spLocks noGrp="1"/>
          </p:cNvSpPr>
          <p:nvPr>
            <p:ph type="title"/>
          </p:nvPr>
        </p:nvSpPr>
        <p:spPr/>
        <p:txBody>
          <a:bodyPr/>
          <a:lstStyle/>
          <a:p>
            <a:r>
              <a:rPr lang="en-GB" dirty="0"/>
              <a:t>Use space</a:t>
            </a:r>
          </a:p>
        </p:txBody>
      </p:sp>
      <p:sp>
        <p:nvSpPr>
          <p:cNvPr id="3" name="Content Placeholder 2">
            <a:extLst>
              <a:ext uri="{FF2B5EF4-FFF2-40B4-BE49-F238E27FC236}">
                <a16:creationId xmlns:a16="http://schemas.microsoft.com/office/drawing/2014/main" id="{8705BB68-C19F-D36B-5F99-EA852555A19F}"/>
              </a:ext>
            </a:extLst>
          </p:cNvPr>
          <p:cNvSpPr>
            <a:spLocks noGrp="1"/>
          </p:cNvSpPr>
          <p:nvPr>
            <p:ph sz="half" idx="1"/>
          </p:nvPr>
        </p:nvSpPr>
        <p:spPr/>
        <p:txBody>
          <a:bodyPr/>
          <a:lstStyle/>
          <a:p>
            <a:r>
              <a:rPr lang="en-GB" dirty="0"/>
              <a:t>Space helps the eye rest</a:t>
            </a:r>
          </a:p>
          <a:p>
            <a:r>
              <a:rPr lang="en-GB" dirty="0"/>
              <a:t>Crowded slides feel stressful</a:t>
            </a:r>
          </a:p>
          <a:p>
            <a:r>
              <a:rPr lang="en-GB" dirty="0"/>
              <a:t>Space shows what is important</a:t>
            </a:r>
          </a:p>
        </p:txBody>
      </p:sp>
      <p:sp>
        <p:nvSpPr>
          <p:cNvPr id="4" name="Content Placeholder 3">
            <a:extLst>
              <a:ext uri="{FF2B5EF4-FFF2-40B4-BE49-F238E27FC236}">
                <a16:creationId xmlns:a16="http://schemas.microsoft.com/office/drawing/2014/main" id="{34DAE115-45A5-E2F5-CA2E-0B42C8EEAB65}"/>
              </a:ext>
            </a:extLst>
          </p:cNvPr>
          <p:cNvSpPr>
            <a:spLocks noGrp="1"/>
          </p:cNvSpPr>
          <p:nvPr>
            <p:ph sz="half" idx="2"/>
          </p:nvPr>
        </p:nvSpPr>
        <p:spPr/>
        <p:txBody>
          <a:bodyPr anchor="ctr"/>
          <a:lstStyle/>
          <a:p>
            <a:pPr marL="0" indent="0" algn="ctr">
              <a:buNone/>
            </a:pPr>
            <a:r>
              <a:rPr lang="en-GB" sz="4800" b="1" dirty="0"/>
              <a:t>Space is helpful, not empty.</a:t>
            </a:r>
          </a:p>
          <a:p>
            <a:endParaRPr lang="en-GB" dirty="0"/>
          </a:p>
        </p:txBody>
      </p:sp>
      <p:sp>
        <p:nvSpPr>
          <p:cNvPr id="5" name="Slide Number Placeholder 4">
            <a:extLst>
              <a:ext uri="{FF2B5EF4-FFF2-40B4-BE49-F238E27FC236}">
                <a16:creationId xmlns:a16="http://schemas.microsoft.com/office/drawing/2014/main" id="{36475231-459E-6809-8F39-751C5D1BDC34}"/>
              </a:ext>
            </a:extLst>
          </p:cNvPr>
          <p:cNvSpPr>
            <a:spLocks noGrp="1"/>
          </p:cNvSpPr>
          <p:nvPr>
            <p:ph type="sldNum" sz="quarter" idx="12"/>
          </p:nvPr>
        </p:nvSpPr>
        <p:spPr/>
        <p:txBody>
          <a:bodyPr/>
          <a:lstStyle/>
          <a:p>
            <a:fld id="{0322EA46-A50A-4B74-807A-1D180152ACDE}" type="slidenum">
              <a:rPr lang="en-GB" smtClean="0"/>
              <a:t>10</a:t>
            </a:fld>
            <a:endParaRPr lang="en-GB"/>
          </a:p>
        </p:txBody>
      </p:sp>
    </p:spTree>
    <p:extLst>
      <p:ext uri="{BB962C8B-B14F-4D97-AF65-F5344CB8AC3E}">
        <p14:creationId xmlns:p14="http://schemas.microsoft.com/office/powerpoint/2010/main" val="3036190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5E318-E8B6-9193-4E61-F0DE86674C7C}"/>
              </a:ext>
            </a:extLst>
          </p:cNvPr>
          <p:cNvSpPr>
            <a:spLocks noGrp="1"/>
          </p:cNvSpPr>
          <p:nvPr>
            <p:ph type="title"/>
          </p:nvPr>
        </p:nvSpPr>
        <p:spPr/>
        <p:txBody>
          <a:bodyPr/>
          <a:lstStyle/>
          <a:p>
            <a:r>
              <a:rPr lang="en-GB" dirty="0"/>
              <a:t>One idea per slide</a:t>
            </a:r>
          </a:p>
        </p:txBody>
      </p:sp>
      <p:sp>
        <p:nvSpPr>
          <p:cNvPr id="3" name="Content Placeholder 2">
            <a:extLst>
              <a:ext uri="{FF2B5EF4-FFF2-40B4-BE49-F238E27FC236}">
                <a16:creationId xmlns:a16="http://schemas.microsoft.com/office/drawing/2014/main" id="{46D6788E-C83B-2D6A-3B6C-CE646F023A0B}"/>
              </a:ext>
            </a:extLst>
          </p:cNvPr>
          <p:cNvSpPr>
            <a:spLocks noGrp="1"/>
          </p:cNvSpPr>
          <p:nvPr>
            <p:ph sz="half" idx="1"/>
          </p:nvPr>
        </p:nvSpPr>
        <p:spPr/>
        <p:txBody>
          <a:bodyPr/>
          <a:lstStyle/>
          <a:p>
            <a:r>
              <a:rPr lang="en-GB" dirty="0"/>
              <a:t>Each slide = one main message</a:t>
            </a:r>
          </a:p>
          <a:p>
            <a:r>
              <a:rPr lang="en-GB" dirty="0"/>
              <a:t>Too many ideas = confusion</a:t>
            </a:r>
          </a:p>
          <a:p>
            <a:r>
              <a:rPr lang="en-GB" dirty="0"/>
              <a:t>Clear slides guide the audience</a:t>
            </a:r>
          </a:p>
        </p:txBody>
      </p:sp>
      <p:sp>
        <p:nvSpPr>
          <p:cNvPr id="4" name="Content Placeholder 3">
            <a:extLst>
              <a:ext uri="{FF2B5EF4-FFF2-40B4-BE49-F238E27FC236}">
                <a16:creationId xmlns:a16="http://schemas.microsoft.com/office/drawing/2014/main" id="{1EE5BC01-48BD-80A6-1F12-FE8FD0477248}"/>
              </a:ext>
            </a:extLst>
          </p:cNvPr>
          <p:cNvSpPr>
            <a:spLocks noGrp="1"/>
          </p:cNvSpPr>
          <p:nvPr>
            <p:ph sz="half" idx="2"/>
          </p:nvPr>
        </p:nvSpPr>
        <p:spPr/>
        <p:txBody>
          <a:bodyPr anchor="ctr">
            <a:normAutofit/>
          </a:bodyPr>
          <a:lstStyle/>
          <a:p>
            <a:pPr marL="0" indent="0" algn="ctr">
              <a:buNone/>
            </a:pPr>
            <a:r>
              <a:rPr lang="en-GB" sz="4400" b="1" dirty="0"/>
              <a:t>1 slide</a:t>
            </a:r>
          </a:p>
          <a:p>
            <a:pPr marL="0" indent="0" algn="ctr">
              <a:buNone/>
            </a:pPr>
            <a:r>
              <a:rPr lang="en-GB" sz="4400" b="1" dirty="0"/>
              <a:t>1 idea</a:t>
            </a:r>
          </a:p>
          <a:p>
            <a:pPr marL="0" indent="0" algn="ctr">
              <a:buNone/>
            </a:pPr>
            <a:r>
              <a:rPr lang="en-GB" sz="4400" b="1" dirty="0"/>
              <a:t>1 message</a:t>
            </a:r>
          </a:p>
          <a:p>
            <a:pPr algn="ctr"/>
            <a:endParaRPr lang="en-GB" sz="4400" b="1" dirty="0"/>
          </a:p>
        </p:txBody>
      </p:sp>
      <p:sp>
        <p:nvSpPr>
          <p:cNvPr id="5" name="Slide Number Placeholder 4">
            <a:extLst>
              <a:ext uri="{FF2B5EF4-FFF2-40B4-BE49-F238E27FC236}">
                <a16:creationId xmlns:a16="http://schemas.microsoft.com/office/drawing/2014/main" id="{BF89672D-372D-747C-3823-C9420F751856}"/>
              </a:ext>
            </a:extLst>
          </p:cNvPr>
          <p:cNvSpPr>
            <a:spLocks noGrp="1"/>
          </p:cNvSpPr>
          <p:nvPr>
            <p:ph type="sldNum" sz="quarter" idx="12"/>
          </p:nvPr>
        </p:nvSpPr>
        <p:spPr/>
        <p:txBody>
          <a:bodyPr/>
          <a:lstStyle/>
          <a:p>
            <a:fld id="{0322EA46-A50A-4B74-807A-1D180152ACDE}" type="slidenum">
              <a:rPr lang="en-GB" smtClean="0"/>
              <a:t>11</a:t>
            </a:fld>
            <a:endParaRPr lang="en-GB"/>
          </a:p>
        </p:txBody>
      </p:sp>
    </p:spTree>
    <p:extLst>
      <p:ext uri="{BB962C8B-B14F-4D97-AF65-F5344CB8AC3E}">
        <p14:creationId xmlns:p14="http://schemas.microsoft.com/office/powerpoint/2010/main" val="2291355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A1EA0-69E4-7823-F3F3-0F1B99C29780}"/>
              </a:ext>
            </a:extLst>
          </p:cNvPr>
          <p:cNvSpPr>
            <a:spLocks noGrp="1"/>
          </p:cNvSpPr>
          <p:nvPr>
            <p:ph type="title"/>
          </p:nvPr>
        </p:nvSpPr>
        <p:spPr/>
        <p:txBody>
          <a:bodyPr/>
          <a:lstStyle/>
          <a:p>
            <a:r>
              <a:rPr lang="en-GB" dirty="0"/>
              <a:t>Good slides for business</a:t>
            </a:r>
            <a:br>
              <a:rPr lang="en-GB" dirty="0"/>
            </a:br>
            <a:endParaRPr lang="en-GB" dirty="0"/>
          </a:p>
        </p:txBody>
      </p:sp>
      <p:sp>
        <p:nvSpPr>
          <p:cNvPr id="3" name="Content Placeholder 2">
            <a:extLst>
              <a:ext uri="{FF2B5EF4-FFF2-40B4-BE49-F238E27FC236}">
                <a16:creationId xmlns:a16="http://schemas.microsoft.com/office/drawing/2014/main" id="{AA45747E-F0BE-0165-8DA7-0ED71D074D48}"/>
              </a:ext>
            </a:extLst>
          </p:cNvPr>
          <p:cNvSpPr>
            <a:spLocks noGrp="1"/>
          </p:cNvSpPr>
          <p:nvPr>
            <p:ph sz="half" idx="1"/>
          </p:nvPr>
        </p:nvSpPr>
        <p:spPr/>
        <p:txBody>
          <a:bodyPr/>
          <a:lstStyle/>
          <a:p>
            <a:pPr marL="0" indent="0">
              <a:buNone/>
            </a:pPr>
            <a:r>
              <a:rPr lang="en-GB" dirty="0"/>
              <a:t>Good slides:</a:t>
            </a:r>
          </a:p>
          <a:p>
            <a:r>
              <a:rPr lang="en-GB" dirty="0"/>
              <a:t>Keep things simple</a:t>
            </a:r>
          </a:p>
          <a:p>
            <a:r>
              <a:rPr lang="en-GB" dirty="0"/>
              <a:t>Use space to guide the eye</a:t>
            </a:r>
          </a:p>
          <a:p>
            <a:r>
              <a:rPr lang="en-GB" dirty="0"/>
              <a:t>Focus on one idea per slide</a:t>
            </a:r>
          </a:p>
          <a:p>
            <a:endParaRPr lang="en-GB" dirty="0"/>
          </a:p>
        </p:txBody>
      </p:sp>
      <p:sp>
        <p:nvSpPr>
          <p:cNvPr id="4" name="Content Placeholder 3">
            <a:extLst>
              <a:ext uri="{FF2B5EF4-FFF2-40B4-BE49-F238E27FC236}">
                <a16:creationId xmlns:a16="http://schemas.microsoft.com/office/drawing/2014/main" id="{D208E864-32DC-6D4C-1E2C-7BC3216F83AC}"/>
              </a:ext>
            </a:extLst>
          </p:cNvPr>
          <p:cNvSpPr>
            <a:spLocks noGrp="1"/>
          </p:cNvSpPr>
          <p:nvPr>
            <p:ph sz="half" idx="2"/>
          </p:nvPr>
        </p:nvSpPr>
        <p:spPr/>
        <p:txBody>
          <a:bodyPr/>
          <a:lstStyle/>
          <a:p>
            <a:pPr marL="0" indent="0">
              <a:buNone/>
            </a:pPr>
            <a:r>
              <a:rPr lang="en-GB" dirty="0"/>
              <a:t>Clear slides help people:</a:t>
            </a:r>
          </a:p>
          <a:p>
            <a:r>
              <a:rPr lang="en-GB" dirty="0"/>
              <a:t>Understand ideas quickly</a:t>
            </a:r>
          </a:p>
          <a:p>
            <a:r>
              <a:rPr lang="en-GB" dirty="0"/>
              <a:t>Stay focused</a:t>
            </a:r>
          </a:p>
          <a:p>
            <a:r>
              <a:rPr lang="en-GB" dirty="0"/>
              <a:t>Make decisions</a:t>
            </a:r>
          </a:p>
          <a:p>
            <a:endParaRPr lang="en-GB" dirty="0"/>
          </a:p>
        </p:txBody>
      </p:sp>
      <p:sp>
        <p:nvSpPr>
          <p:cNvPr id="6" name="TextBox 5">
            <a:extLst>
              <a:ext uri="{FF2B5EF4-FFF2-40B4-BE49-F238E27FC236}">
                <a16:creationId xmlns:a16="http://schemas.microsoft.com/office/drawing/2014/main" id="{647E62D9-AEC6-B899-E8D0-482EDD497097}"/>
              </a:ext>
            </a:extLst>
          </p:cNvPr>
          <p:cNvSpPr txBox="1"/>
          <p:nvPr/>
        </p:nvSpPr>
        <p:spPr>
          <a:xfrm>
            <a:off x="3297237" y="4738549"/>
            <a:ext cx="6096000" cy="1754326"/>
          </a:xfrm>
          <a:prstGeom prst="rect">
            <a:avLst/>
          </a:prstGeom>
          <a:noFill/>
        </p:spPr>
        <p:txBody>
          <a:bodyPr wrap="square" anchor="ctr">
            <a:spAutoFit/>
          </a:bodyPr>
          <a:lstStyle/>
          <a:p>
            <a:pPr algn="ctr"/>
            <a:r>
              <a:rPr lang="en-GB" sz="3600" b="1" dirty="0"/>
              <a:t>Slides should support your message, </a:t>
            </a:r>
          </a:p>
          <a:p>
            <a:pPr algn="ctr"/>
            <a:r>
              <a:rPr lang="en-GB" sz="3600" b="1" dirty="0"/>
              <a:t>not distract from it.</a:t>
            </a:r>
          </a:p>
        </p:txBody>
      </p:sp>
      <p:sp>
        <p:nvSpPr>
          <p:cNvPr id="5" name="Slide Number Placeholder 4">
            <a:extLst>
              <a:ext uri="{FF2B5EF4-FFF2-40B4-BE49-F238E27FC236}">
                <a16:creationId xmlns:a16="http://schemas.microsoft.com/office/drawing/2014/main" id="{6704F7A8-3B0A-5919-F7D1-96963612A67E}"/>
              </a:ext>
            </a:extLst>
          </p:cNvPr>
          <p:cNvSpPr>
            <a:spLocks noGrp="1"/>
          </p:cNvSpPr>
          <p:nvPr>
            <p:ph type="sldNum" sz="quarter" idx="12"/>
          </p:nvPr>
        </p:nvSpPr>
        <p:spPr/>
        <p:txBody>
          <a:bodyPr/>
          <a:lstStyle/>
          <a:p>
            <a:fld id="{0322EA46-A50A-4B74-807A-1D180152ACDE}" type="slidenum">
              <a:rPr lang="en-GB" smtClean="0"/>
              <a:t>12</a:t>
            </a:fld>
            <a:endParaRPr lang="en-GB"/>
          </a:p>
        </p:txBody>
      </p:sp>
    </p:spTree>
    <p:extLst>
      <p:ext uri="{BB962C8B-B14F-4D97-AF65-F5344CB8AC3E}">
        <p14:creationId xmlns:p14="http://schemas.microsoft.com/office/powerpoint/2010/main" val="3872506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20F9D-F4DC-C42E-1C07-8277467811D7}"/>
              </a:ext>
            </a:extLst>
          </p:cNvPr>
          <p:cNvSpPr>
            <a:spLocks noGrp="1"/>
          </p:cNvSpPr>
          <p:nvPr>
            <p:ph type="title"/>
          </p:nvPr>
        </p:nvSpPr>
        <p:spPr>
          <a:xfrm>
            <a:off x="1127125" y="365125"/>
            <a:ext cx="10226673" cy="1325563"/>
          </a:xfrm>
        </p:spPr>
        <p:txBody>
          <a:bodyPr anchor="ctr">
            <a:normAutofit/>
          </a:bodyPr>
          <a:lstStyle/>
          <a:p>
            <a:r>
              <a:rPr lang="en-GB" dirty="0"/>
              <a:t>Which do you think is hardest?</a:t>
            </a:r>
          </a:p>
        </p:txBody>
      </p:sp>
      <p:pic>
        <p:nvPicPr>
          <p:cNvPr id="4" name="Content Placeholder 4" descr="A black text with a white background&#10;&#10;AI-generated content may be incorrect.">
            <a:hlinkClick r:id="rId3"/>
            <a:extLst>
              <a:ext uri="{FF2B5EF4-FFF2-40B4-BE49-F238E27FC236}">
                <a16:creationId xmlns:a16="http://schemas.microsoft.com/office/drawing/2014/main" id="{2AE2AB60-C7D9-644E-6155-6A4BA34275E7}"/>
              </a:ext>
            </a:extLst>
          </p:cNvPr>
          <p:cNvPicPr>
            <a:picLocks noGrp="1" noChangeAspect="1"/>
          </p:cNvPicPr>
          <p:nvPr>
            <p:ph idx="1"/>
          </p:nvPr>
        </p:nvPicPr>
        <p:blipFill>
          <a:blip r:embed="rId4"/>
          <a:stretch>
            <a:fillRect/>
          </a:stretch>
        </p:blipFill>
        <p:spPr>
          <a:xfrm>
            <a:off x="1127124" y="3059145"/>
            <a:ext cx="10226676" cy="2070903"/>
          </a:xfrm>
          <a:prstGeom prst="rect">
            <a:avLst/>
          </a:prstGeom>
          <a:noFill/>
        </p:spPr>
      </p:pic>
      <p:sp>
        <p:nvSpPr>
          <p:cNvPr id="3" name="Slide Number Placeholder 2">
            <a:extLst>
              <a:ext uri="{FF2B5EF4-FFF2-40B4-BE49-F238E27FC236}">
                <a16:creationId xmlns:a16="http://schemas.microsoft.com/office/drawing/2014/main" id="{E170540E-A959-508B-2B7C-32C20077EBE2}"/>
              </a:ext>
            </a:extLst>
          </p:cNvPr>
          <p:cNvSpPr>
            <a:spLocks noGrp="1"/>
          </p:cNvSpPr>
          <p:nvPr>
            <p:ph type="sldNum" sz="quarter" idx="12"/>
          </p:nvPr>
        </p:nvSpPr>
        <p:spPr/>
        <p:txBody>
          <a:bodyPr/>
          <a:lstStyle/>
          <a:p>
            <a:fld id="{0322EA46-A50A-4B74-807A-1D180152ACDE}" type="slidenum">
              <a:rPr lang="en-GB" smtClean="0"/>
              <a:t>13</a:t>
            </a:fld>
            <a:endParaRPr lang="en-GB"/>
          </a:p>
        </p:txBody>
      </p:sp>
    </p:spTree>
    <p:extLst>
      <p:ext uri="{BB962C8B-B14F-4D97-AF65-F5344CB8AC3E}">
        <p14:creationId xmlns:p14="http://schemas.microsoft.com/office/powerpoint/2010/main" val="307190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77CC0-E53D-E6F3-31BB-9CBE848C0BAC}"/>
              </a:ext>
            </a:extLst>
          </p:cNvPr>
          <p:cNvSpPr>
            <a:spLocks noGrp="1"/>
          </p:cNvSpPr>
          <p:nvPr>
            <p:ph type="ctrTitle"/>
          </p:nvPr>
        </p:nvSpPr>
        <p:spPr/>
        <p:txBody>
          <a:bodyPr/>
          <a:lstStyle/>
          <a:p>
            <a:r>
              <a:rPr lang="en-GB" dirty="0"/>
              <a:t>Slide Design</a:t>
            </a:r>
          </a:p>
        </p:txBody>
      </p:sp>
      <p:sp>
        <p:nvSpPr>
          <p:cNvPr id="3" name="Subtitle 2">
            <a:extLst>
              <a:ext uri="{FF2B5EF4-FFF2-40B4-BE49-F238E27FC236}">
                <a16:creationId xmlns:a16="http://schemas.microsoft.com/office/drawing/2014/main" id="{9743FD1B-AD5E-8276-BCD2-7F3FB89378B1}"/>
              </a:ext>
            </a:extLst>
          </p:cNvPr>
          <p:cNvSpPr>
            <a:spLocks noGrp="1"/>
          </p:cNvSpPr>
          <p:nvPr>
            <p:ph type="subTitle" idx="1"/>
          </p:nvPr>
        </p:nvSpPr>
        <p:spPr/>
        <p:txBody>
          <a:bodyPr/>
          <a:lstStyle/>
          <a:p>
            <a:r>
              <a:rPr lang="en-GB" dirty="0"/>
              <a:t>Helping John</a:t>
            </a:r>
          </a:p>
        </p:txBody>
      </p:sp>
      <p:pic>
        <p:nvPicPr>
          <p:cNvPr id="6" name="Picture Placeholder 5" descr="Close up of checklist">
            <a:extLst>
              <a:ext uri="{FF2B5EF4-FFF2-40B4-BE49-F238E27FC236}">
                <a16:creationId xmlns:a16="http://schemas.microsoft.com/office/drawing/2014/main" id="{4B1E538E-DFB8-3769-0123-E42666AAE4A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4097" r="24097"/>
          <a:stretch>
            <a:fillRect/>
          </a:stretch>
        </p:blipFill>
        <p:spPr/>
      </p:pic>
    </p:spTree>
    <p:extLst>
      <p:ext uri="{BB962C8B-B14F-4D97-AF65-F5344CB8AC3E}">
        <p14:creationId xmlns:p14="http://schemas.microsoft.com/office/powerpoint/2010/main" val="1686154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C255C74-0A97-D1C9-A69D-B8309FE6591B}"/>
              </a:ext>
            </a:extLst>
          </p:cNvPr>
          <p:cNvSpPr>
            <a:spLocks noGrp="1"/>
          </p:cNvSpPr>
          <p:nvPr>
            <p:ph type="title"/>
          </p:nvPr>
        </p:nvSpPr>
        <p:spPr/>
        <p:txBody>
          <a:bodyPr/>
          <a:lstStyle/>
          <a:p>
            <a:r>
              <a:rPr lang="en-GB" dirty="0"/>
              <a:t>John asks for help</a:t>
            </a:r>
          </a:p>
        </p:txBody>
      </p:sp>
      <p:pic>
        <p:nvPicPr>
          <p:cNvPr id="2" name="John-asks-for-helpagain2 (1)">
            <a:hlinkClick r:id="" action="ppaction://media"/>
            <a:extLst>
              <a:ext uri="{FF2B5EF4-FFF2-40B4-BE49-F238E27FC236}">
                <a16:creationId xmlns:a16="http://schemas.microsoft.com/office/drawing/2014/main" id="{7F099E4A-085B-D7CD-EF8B-8D5B3999E9E5}"/>
              </a:ext>
            </a:extLst>
          </p:cNvPr>
          <p:cNvPicPr>
            <a:picLocks noGrp="1" noChangeAspect="1"/>
          </p:cNvPicPr>
          <p:nvPr>
            <p:ph sz="quarter" idx="13"/>
            <a:videoFile r:link="rId2"/>
            <p:extLst>
              <p:ext uri="{DAA4B4D4-6D71-4841-9C94-3DE7FCFB9230}">
                <p14:media xmlns:p14="http://schemas.microsoft.com/office/powerpoint/2010/main" r:embed="rId1"/>
              </p:ext>
            </p:extLst>
          </p:nvPr>
        </p:nvPicPr>
        <p:blipFill>
          <a:blip r:embed="rId5"/>
          <a:stretch>
            <a:fillRect/>
          </a:stretch>
        </p:blipFill>
        <p:spPr>
          <a:xfrm>
            <a:off x="2667000" y="0"/>
            <a:ext cx="6858000" cy="6858000"/>
          </a:xfrm>
        </p:spPr>
      </p:pic>
      <p:sp>
        <p:nvSpPr>
          <p:cNvPr id="3" name="Slide Number Placeholder 2">
            <a:extLst>
              <a:ext uri="{FF2B5EF4-FFF2-40B4-BE49-F238E27FC236}">
                <a16:creationId xmlns:a16="http://schemas.microsoft.com/office/drawing/2014/main" id="{15EE4FDA-2E15-D335-5FFF-AEDDE8CB26EA}"/>
              </a:ext>
            </a:extLst>
          </p:cNvPr>
          <p:cNvSpPr>
            <a:spLocks noGrp="1"/>
          </p:cNvSpPr>
          <p:nvPr>
            <p:ph type="sldNum" sz="quarter" idx="12"/>
          </p:nvPr>
        </p:nvSpPr>
        <p:spPr/>
        <p:txBody>
          <a:bodyPr/>
          <a:lstStyle/>
          <a:p>
            <a:fld id="{0322EA46-A50A-4B74-807A-1D180152ACDE}" type="slidenum">
              <a:rPr lang="en-GB" smtClean="0"/>
              <a:t>15</a:t>
            </a:fld>
            <a:endParaRPr lang="en-GB"/>
          </a:p>
        </p:txBody>
      </p:sp>
    </p:spTree>
    <p:extLst>
      <p:ext uri="{BB962C8B-B14F-4D97-AF65-F5344CB8AC3E}">
        <p14:creationId xmlns:p14="http://schemas.microsoft.com/office/powerpoint/2010/main" val="18173121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894F8-1862-3F2B-16CE-464B8CCA0BAA}"/>
              </a:ext>
            </a:extLst>
          </p:cNvPr>
          <p:cNvSpPr>
            <a:spLocks noGrp="1"/>
          </p:cNvSpPr>
          <p:nvPr>
            <p:ph type="title"/>
          </p:nvPr>
        </p:nvSpPr>
        <p:spPr/>
        <p:txBody>
          <a:bodyPr/>
          <a:lstStyle/>
          <a:p>
            <a:r>
              <a:rPr lang="en-GB" dirty="0"/>
              <a:t>Let’s check what John has done</a:t>
            </a:r>
          </a:p>
        </p:txBody>
      </p:sp>
      <p:sp>
        <p:nvSpPr>
          <p:cNvPr id="3" name="Content Placeholder 2">
            <a:extLst>
              <a:ext uri="{FF2B5EF4-FFF2-40B4-BE49-F238E27FC236}">
                <a16:creationId xmlns:a16="http://schemas.microsoft.com/office/drawing/2014/main" id="{91BB9D68-B4A1-F486-1563-69B08D6C4E4D}"/>
              </a:ext>
            </a:extLst>
          </p:cNvPr>
          <p:cNvSpPr>
            <a:spLocks noGrp="1"/>
          </p:cNvSpPr>
          <p:nvPr>
            <p:ph sz="half" idx="1"/>
          </p:nvPr>
        </p:nvSpPr>
        <p:spPr/>
        <p:txBody>
          <a:bodyPr>
            <a:normAutofit fontScale="77500" lnSpcReduction="20000"/>
          </a:bodyPr>
          <a:lstStyle/>
          <a:p>
            <a:pPr marL="0" indent="0">
              <a:buNone/>
            </a:pPr>
            <a:r>
              <a:rPr lang="en-GB" dirty="0"/>
              <a:t>In Pairs</a:t>
            </a:r>
          </a:p>
          <a:p>
            <a:r>
              <a:rPr lang="en-GB" dirty="0"/>
              <a:t>Look through the sample slides on Moodle</a:t>
            </a:r>
          </a:p>
          <a:p>
            <a:r>
              <a:rPr lang="en-GB" dirty="0"/>
              <a:t>Find examples of:</a:t>
            </a:r>
          </a:p>
          <a:p>
            <a:pPr lvl="1"/>
            <a:r>
              <a:rPr lang="en-GB" dirty="0"/>
              <a:t>Clear spacing</a:t>
            </a:r>
          </a:p>
          <a:p>
            <a:pPr lvl="1"/>
            <a:r>
              <a:rPr lang="en-GB" dirty="0"/>
              <a:t>Slides with too much text</a:t>
            </a:r>
          </a:p>
          <a:p>
            <a:pPr lvl="1"/>
            <a:r>
              <a:rPr lang="en-GB" dirty="0"/>
              <a:t>Images that work well</a:t>
            </a:r>
          </a:p>
          <a:p>
            <a:pPr lvl="1"/>
            <a:r>
              <a:rPr lang="en-GB" dirty="0"/>
              <a:t>Colours that are hard to read</a:t>
            </a:r>
          </a:p>
          <a:p>
            <a:r>
              <a:rPr lang="en-GB" dirty="0"/>
              <a:t>Use the checklist to note what you see.</a:t>
            </a:r>
          </a:p>
          <a:p>
            <a:r>
              <a:rPr lang="en-GB" dirty="0"/>
              <a:t>You do not need to fix anything yet.</a:t>
            </a:r>
          </a:p>
          <a:p>
            <a:endParaRPr lang="en-GB" dirty="0"/>
          </a:p>
        </p:txBody>
      </p:sp>
      <p:sp>
        <p:nvSpPr>
          <p:cNvPr id="4" name="Content Placeholder 3">
            <a:extLst>
              <a:ext uri="{FF2B5EF4-FFF2-40B4-BE49-F238E27FC236}">
                <a16:creationId xmlns:a16="http://schemas.microsoft.com/office/drawing/2014/main" id="{D56E421E-25A9-243C-4B6D-3CD8D79BD3F1}"/>
              </a:ext>
            </a:extLst>
          </p:cNvPr>
          <p:cNvSpPr>
            <a:spLocks noGrp="1"/>
          </p:cNvSpPr>
          <p:nvPr>
            <p:ph sz="half" idx="2"/>
          </p:nvPr>
        </p:nvSpPr>
        <p:spPr/>
        <p:txBody>
          <a:bodyPr>
            <a:normAutofit fontScale="77500" lnSpcReduction="20000"/>
          </a:bodyPr>
          <a:lstStyle/>
          <a:p>
            <a:r>
              <a:rPr lang="en-GB" dirty="0"/>
              <a:t>Go to Moodle</a:t>
            </a:r>
          </a:p>
          <a:p>
            <a:r>
              <a:rPr lang="en-GB" dirty="0"/>
              <a:t>In Digital Skills</a:t>
            </a:r>
          </a:p>
          <a:p>
            <a:r>
              <a:rPr lang="en-GB" dirty="0"/>
              <a:t>Under Week 8</a:t>
            </a:r>
          </a:p>
          <a:p>
            <a:r>
              <a:rPr lang="en-GB" dirty="0"/>
              <a:t>Open the </a:t>
            </a:r>
            <a:r>
              <a:rPr lang="en-GB"/>
              <a:t>John’s Presentation PDF </a:t>
            </a:r>
            <a:r>
              <a:rPr lang="en-GB" dirty="0"/>
              <a:t>file.</a:t>
            </a:r>
          </a:p>
        </p:txBody>
      </p:sp>
      <p:pic>
        <p:nvPicPr>
          <p:cNvPr id="5" name="Online Media 5" title="10 Minute Timer">
            <a:hlinkClick r:id="" action="ppaction://media"/>
            <a:extLst>
              <a:ext uri="{FF2B5EF4-FFF2-40B4-BE49-F238E27FC236}">
                <a16:creationId xmlns:a16="http://schemas.microsoft.com/office/drawing/2014/main" id="{6AF43986-C15A-7104-89F4-2C3251F01336}"/>
              </a:ext>
            </a:extLst>
          </p:cNvPr>
          <p:cNvPicPr>
            <a:picLocks noRot="1" noChangeAspect="1"/>
          </p:cNvPicPr>
          <p:nvPr>
            <a:videoFile r:link="rId1"/>
          </p:nvPr>
        </p:nvPicPr>
        <p:blipFill>
          <a:blip r:embed="rId4"/>
          <a:stretch>
            <a:fillRect/>
          </a:stretch>
        </p:blipFill>
        <p:spPr>
          <a:xfrm>
            <a:off x="7487587" y="4257802"/>
            <a:ext cx="4348813" cy="2457079"/>
          </a:xfrm>
          <a:prstGeom prst="rect">
            <a:avLst/>
          </a:prstGeom>
        </p:spPr>
      </p:pic>
      <p:sp>
        <p:nvSpPr>
          <p:cNvPr id="6" name="Slide Number Placeholder 5">
            <a:extLst>
              <a:ext uri="{FF2B5EF4-FFF2-40B4-BE49-F238E27FC236}">
                <a16:creationId xmlns:a16="http://schemas.microsoft.com/office/drawing/2014/main" id="{EB6AD965-17CF-192C-6054-3CB063E5D350}"/>
              </a:ext>
            </a:extLst>
          </p:cNvPr>
          <p:cNvSpPr>
            <a:spLocks noGrp="1"/>
          </p:cNvSpPr>
          <p:nvPr>
            <p:ph type="sldNum" sz="quarter" idx="12"/>
          </p:nvPr>
        </p:nvSpPr>
        <p:spPr/>
        <p:txBody>
          <a:bodyPr/>
          <a:lstStyle/>
          <a:p>
            <a:fld id="{0322EA46-A50A-4B74-807A-1D180152ACDE}" type="slidenum">
              <a:rPr lang="en-GB" smtClean="0"/>
              <a:t>16</a:t>
            </a:fld>
            <a:endParaRPr lang="en-GB"/>
          </a:p>
        </p:txBody>
      </p:sp>
    </p:spTree>
    <p:extLst>
      <p:ext uri="{BB962C8B-B14F-4D97-AF65-F5344CB8AC3E}">
        <p14:creationId xmlns:p14="http://schemas.microsoft.com/office/powerpoint/2010/main" val="18391860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60C13-37DB-BE86-6DAD-8BE36B86D897}"/>
              </a:ext>
            </a:extLst>
          </p:cNvPr>
          <p:cNvSpPr>
            <a:spLocks noGrp="1"/>
          </p:cNvSpPr>
          <p:nvPr>
            <p:ph type="title"/>
          </p:nvPr>
        </p:nvSpPr>
        <p:spPr/>
        <p:txBody>
          <a:bodyPr/>
          <a:lstStyle/>
          <a:p>
            <a:r>
              <a:rPr lang="en-GB" dirty="0"/>
              <a:t>Fixing one of John’s slides</a:t>
            </a:r>
          </a:p>
        </p:txBody>
      </p:sp>
      <p:sp>
        <p:nvSpPr>
          <p:cNvPr id="3" name="Content Placeholder 2">
            <a:extLst>
              <a:ext uri="{FF2B5EF4-FFF2-40B4-BE49-F238E27FC236}">
                <a16:creationId xmlns:a16="http://schemas.microsoft.com/office/drawing/2014/main" id="{2BAFAEF5-6A74-90BC-29BF-E050CF078312}"/>
              </a:ext>
            </a:extLst>
          </p:cNvPr>
          <p:cNvSpPr>
            <a:spLocks noGrp="1"/>
          </p:cNvSpPr>
          <p:nvPr>
            <p:ph sz="half" idx="1"/>
          </p:nvPr>
        </p:nvSpPr>
        <p:spPr/>
        <p:txBody>
          <a:bodyPr>
            <a:normAutofit fontScale="85000" lnSpcReduction="10000"/>
          </a:bodyPr>
          <a:lstStyle/>
          <a:p>
            <a:r>
              <a:rPr lang="en-GB" dirty="0"/>
              <a:t>You will work in pairs.</a:t>
            </a:r>
          </a:p>
          <a:p>
            <a:r>
              <a:rPr lang="en-GB" dirty="0"/>
              <a:t>You will receive one slide from John’s presentation.</a:t>
            </a:r>
          </a:p>
          <a:p>
            <a:r>
              <a:rPr lang="en-GB" dirty="0"/>
              <a:t>On Moodle, under Week 8:</a:t>
            </a:r>
          </a:p>
          <a:p>
            <a:pPr lvl="1"/>
            <a:r>
              <a:rPr lang="en-GB" dirty="0"/>
              <a:t>Open the John’s Presentation Slide 3 PPT</a:t>
            </a:r>
          </a:p>
          <a:p>
            <a:r>
              <a:rPr lang="en-GB" dirty="0"/>
              <a:t>Use the checklist!</a:t>
            </a:r>
          </a:p>
        </p:txBody>
      </p:sp>
      <p:sp>
        <p:nvSpPr>
          <p:cNvPr id="4" name="Content Placeholder 3">
            <a:extLst>
              <a:ext uri="{FF2B5EF4-FFF2-40B4-BE49-F238E27FC236}">
                <a16:creationId xmlns:a16="http://schemas.microsoft.com/office/drawing/2014/main" id="{206E1883-7B8A-5FDF-49DD-0024DCD7A8F7}"/>
              </a:ext>
            </a:extLst>
          </p:cNvPr>
          <p:cNvSpPr>
            <a:spLocks noGrp="1"/>
          </p:cNvSpPr>
          <p:nvPr>
            <p:ph sz="half" idx="2"/>
          </p:nvPr>
        </p:nvSpPr>
        <p:spPr/>
        <p:txBody>
          <a:bodyPr>
            <a:normAutofit fontScale="85000" lnSpcReduction="10000"/>
          </a:bodyPr>
          <a:lstStyle/>
          <a:p>
            <a:pPr marL="0" indent="0">
              <a:buNone/>
            </a:pPr>
            <a:r>
              <a:rPr lang="en-GB" b="1" dirty="0"/>
              <a:t>Your task</a:t>
            </a:r>
          </a:p>
          <a:p>
            <a:r>
              <a:rPr lang="en-GB" dirty="0"/>
              <a:t>Choose two improvements only</a:t>
            </a:r>
          </a:p>
          <a:p>
            <a:r>
              <a:rPr lang="en-GB" dirty="0"/>
              <a:t>Make the slide clearer and easier to read</a:t>
            </a:r>
          </a:p>
          <a:p>
            <a:endParaRPr lang="en-GB" dirty="0"/>
          </a:p>
          <a:p>
            <a:r>
              <a:rPr lang="en-GB" dirty="0"/>
              <a:t>You can choose from ideas like:</a:t>
            </a:r>
          </a:p>
          <a:p>
            <a:pPr lvl="1"/>
            <a:r>
              <a:rPr lang="en-GB" dirty="0"/>
              <a:t>reduce the amount of text</a:t>
            </a:r>
          </a:p>
          <a:p>
            <a:pPr lvl="1"/>
            <a:r>
              <a:rPr lang="en-GB" dirty="0"/>
              <a:t>add more space	</a:t>
            </a:r>
          </a:p>
          <a:p>
            <a:pPr lvl="1"/>
            <a:r>
              <a:rPr lang="en-GB" dirty="0"/>
              <a:t>highlight one main message</a:t>
            </a:r>
          </a:p>
          <a:p>
            <a:endParaRPr lang="en-GB" dirty="0"/>
          </a:p>
        </p:txBody>
      </p:sp>
      <p:pic>
        <p:nvPicPr>
          <p:cNvPr id="5" name="Online Media 5" title="10 Minute Timer">
            <a:hlinkClick r:id="" action="ppaction://media"/>
            <a:extLst>
              <a:ext uri="{FF2B5EF4-FFF2-40B4-BE49-F238E27FC236}">
                <a16:creationId xmlns:a16="http://schemas.microsoft.com/office/drawing/2014/main" id="{F010DE94-677D-F7DC-BD2D-3466D82730AE}"/>
              </a:ext>
            </a:extLst>
          </p:cNvPr>
          <p:cNvPicPr>
            <a:picLocks noRot="1" noChangeAspect="1"/>
          </p:cNvPicPr>
          <p:nvPr>
            <a:videoFile r:link="rId1"/>
          </p:nvPr>
        </p:nvPicPr>
        <p:blipFill>
          <a:blip r:embed="rId4"/>
          <a:stretch>
            <a:fillRect/>
          </a:stretch>
        </p:blipFill>
        <p:spPr>
          <a:xfrm>
            <a:off x="1701384" y="4905377"/>
            <a:ext cx="3149600" cy="1779524"/>
          </a:xfrm>
          <a:prstGeom prst="rect">
            <a:avLst/>
          </a:prstGeom>
        </p:spPr>
      </p:pic>
      <p:sp>
        <p:nvSpPr>
          <p:cNvPr id="6" name="Slide Number Placeholder 5">
            <a:extLst>
              <a:ext uri="{FF2B5EF4-FFF2-40B4-BE49-F238E27FC236}">
                <a16:creationId xmlns:a16="http://schemas.microsoft.com/office/drawing/2014/main" id="{97E3A2AC-F7F6-4563-EC96-5F0C76C2D111}"/>
              </a:ext>
            </a:extLst>
          </p:cNvPr>
          <p:cNvSpPr>
            <a:spLocks noGrp="1"/>
          </p:cNvSpPr>
          <p:nvPr>
            <p:ph type="sldNum" sz="quarter" idx="12"/>
          </p:nvPr>
        </p:nvSpPr>
        <p:spPr/>
        <p:txBody>
          <a:bodyPr/>
          <a:lstStyle/>
          <a:p>
            <a:fld id="{0322EA46-A50A-4B74-807A-1D180152ACDE}" type="slidenum">
              <a:rPr lang="en-GB" smtClean="0"/>
              <a:t>17</a:t>
            </a:fld>
            <a:endParaRPr lang="en-GB"/>
          </a:p>
        </p:txBody>
      </p:sp>
      <p:pic>
        <p:nvPicPr>
          <p:cNvPr id="7" name="Content Placeholder 4" descr="Angel face outline with solid fill">
            <a:extLst>
              <a:ext uri="{FF2B5EF4-FFF2-40B4-BE49-F238E27FC236}">
                <a16:creationId xmlns:a16="http://schemas.microsoft.com/office/drawing/2014/main" id="{96EF3B8E-C29C-C0ED-B312-7AA6825EF63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447122" y="5559209"/>
            <a:ext cx="1235508" cy="1235508"/>
          </a:xfrm>
          <a:prstGeom prst="rect">
            <a:avLst/>
          </a:prstGeom>
        </p:spPr>
      </p:pic>
    </p:spTree>
    <p:extLst>
      <p:ext uri="{BB962C8B-B14F-4D97-AF65-F5344CB8AC3E}">
        <p14:creationId xmlns:p14="http://schemas.microsoft.com/office/powerpoint/2010/main" val="13651538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0B939-DA41-B796-9850-5EDBF4B75830}"/>
              </a:ext>
            </a:extLst>
          </p:cNvPr>
          <p:cNvSpPr>
            <a:spLocks noGrp="1"/>
          </p:cNvSpPr>
          <p:nvPr>
            <p:ph type="title"/>
          </p:nvPr>
        </p:nvSpPr>
        <p:spPr/>
        <p:txBody>
          <a:bodyPr/>
          <a:lstStyle/>
          <a:p>
            <a:r>
              <a:rPr lang="en-GB" dirty="0"/>
              <a:t>Sharing your improvements</a:t>
            </a:r>
          </a:p>
        </p:txBody>
      </p:sp>
      <p:sp>
        <p:nvSpPr>
          <p:cNvPr id="3" name="Content Placeholder 2">
            <a:extLst>
              <a:ext uri="{FF2B5EF4-FFF2-40B4-BE49-F238E27FC236}">
                <a16:creationId xmlns:a16="http://schemas.microsoft.com/office/drawing/2014/main" id="{CAF21800-257F-4D58-1932-5B5C7AF112E4}"/>
              </a:ext>
            </a:extLst>
          </p:cNvPr>
          <p:cNvSpPr>
            <a:spLocks noGrp="1"/>
          </p:cNvSpPr>
          <p:nvPr>
            <p:ph sz="half" idx="1"/>
          </p:nvPr>
        </p:nvSpPr>
        <p:spPr/>
        <p:txBody>
          <a:bodyPr>
            <a:normAutofit fontScale="92500" lnSpcReduction="20000"/>
          </a:bodyPr>
          <a:lstStyle/>
          <a:p>
            <a:r>
              <a:rPr lang="en-GB" dirty="0"/>
              <a:t>Join with one other pair</a:t>
            </a:r>
          </a:p>
          <a:p>
            <a:r>
              <a:rPr lang="en-GB" dirty="0"/>
              <a:t>Work in a group of four</a:t>
            </a:r>
          </a:p>
          <a:p>
            <a:r>
              <a:rPr lang="en-GB" b="1" dirty="0"/>
              <a:t>What to do:</a:t>
            </a:r>
          </a:p>
          <a:p>
            <a:pPr lvl="1"/>
            <a:r>
              <a:rPr lang="en-GB" dirty="0"/>
              <a:t>Show your improved slide</a:t>
            </a:r>
          </a:p>
          <a:p>
            <a:pPr lvl="1"/>
            <a:r>
              <a:rPr lang="en-GB" dirty="0"/>
              <a:t>Take turns to give feedback</a:t>
            </a:r>
          </a:p>
          <a:p>
            <a:r>
              <a:rPr lang="en-GB" dirty="0"/>
              <a:t>Feedback</a:t>
            </a:r>
          </a:p>
          <a:p>
            <a:pPr lvl="1"/>
            <a:r>
              <a:rPr lang="en-GB" dirty="0"/>
              <a:t>Give one positive comment only</a:t>
            </a:r>
          </a:p>
          <a:p>
            <a:pPr lvl="1"/>
            <a:r>
              <a:rPr lang="en-GB" dirty="0"/>
              <a:t>Use words like: clearer · easier to read · more focused</a:t>
            </a:r>
          </a:p>
          <a:p>
            <a:pPr lvl="1"/>
            <a:endParaRPr lang="en-GB" dirty="0"/>
          </a:p>
          <a:p>
            <a:endParaRPr lang="en-GB" dirty="0"/>
          </a:p>
          <a:p>
            <a:endParaRPr lang="en-GB" dirty="0"/>
          </a:p>
        </p:txBody>
      </p:sp>
      <p:sp>
        <p:nvSpPr>
          <p:cNvPr id="4" name="Content Placeholder 3">
            <a:extLst>
              <a:ext uri="{FF2B5EF4-FFF2-40B4-BE49-F238E27FC236}">
                <a16:creationId xmlns:a16="http://schemas.microsoft.com/office/drawing/2014/main" id="{956A8A79-162D-4B0A-9FDB-FCB4E3A1D96F}"/>
              </a:ext>
            </a:extLst>
          </p:cNvPr>
          <p:cNvSpPr>
            <a:spLocks noGrp="1"/>
          </p:cNvSpPr>
          <p:nvPr>
            <p:ph sz="half" idx="2"/>
          </p:nvPr>
        </p:nvSpPr>
        <p:spPr/>
        <p:txBody>
          <a:bodyPr>
            <a:normAutofit fontScale="92500" lnSpcReduction="20000"/>
          </a:bodyPr>
          <a:lstStyle/>
          <a:p>
            <a:pPr marL="0" indent="0">
              <a:buNone/>
            </a:pPr>
            <a:r>
              <a:rPr lang="en-GB" b="1" dirty="0"/>
              <a:t>Remember:</a:t>
            </a:r>
          </a:p>
          <a:p>
            <a:r>
              <a:rPr lang="en-GB" dirty="0"/>
              <a:t>No judging</a:t>
            </a:r>
          </a:p>
          <a:p>
            <a:r>
              <a:rPr lang="en-GB" dirty="0"/>
              <a:t>No “better or worse”</a:t>
            </a:r>
          </a:p>
          <a:p>
            <a:r>
              <a:rPr lang="en-GB" dirty="0"/>
              <a:t>Share ideas only</a:t>
            </a:r>
          </a:p>
        </p:txBody>
      </p:sp>
      <p:pic>
        <p:nvPicPr>
          <p:cNvPr id="5" name="Online Media 4" title="8 Minute Timer">
            <a:hlinkClick r:id="" action="ppaction://media"/>
            <a:extLst>
              <a:ext uri="{FF2B5EF4-FFF2-40B4-BE49-F238E27FC236}">
                <a16:creationId xmlns:a16="http://schemas.microsoft.com/office/drawing/2014/main" id="{BC45E670-D3FF-8DD6-267A-4267893AACE2}"/>
              </a:ext>
            </a:extLst>
          </p:cNvPr>
          <p:cNvPicPr>
            <a:picLocks noRot="1" noChangeAspect="1"/>
          </p:cNvPicPr>
          <p:nvPr>
            <a:videoFile r:link="rId1"/>
          </p:nvPr>
        </p:nvPicPr>
        <p:blipFill>
          <a:blip r:embed="rId4"/>
          <a:stretch>
            <a:fillRect/>
          </a:stretch>
        </p:blipFill>
        <p:spPr>
          <a:xfrm>
            <a:off x="7656557" y="4403933"/>
            <a:ext cx="3697242" cy="2088942"/>
          </a:xfrm>
          <a:prstGeom prst="rect">
            <a:avLst/>
          </a:prstGeom>
        </p:spPr>
      </p:pic>
      <p:sp>
        <p:nvSpPr>
          <p:cNvPr id="6" name="Slide Number Placeholder 5">
            <a:extLst>
              <a:ext uri="{FF2B5EF4-FFF2-40B4-BE49-F238E27FC236}">
                <a16:creationId xmlns:a16="http://schemas.microsoft.com/office/drawing/2014/main" id="{54B06F9D-D4B6-11D3-3DCD-E1C73E951636}"/>
              </a:ext>
            </a:extLst>
          </p:cNvPr>
          <p:cNvSpPr>
            <a:spLocks noGrp="1"/>
          </p:cNvSpPr>
          <p:nvPr>
            <p:ph type="sldNum" sz="quarter" idx="12"/>
          </p:nvPr>
        </p:nvSpPr>
        <p:spPr/>
        <p:txBody>
          <a:bodyPr/>
          <a:lstStyle/>
          <a:p>
            <a:fld id="{0322EA46-A50A-4B74-807A-1D180152ACDE}" type="slidenum">
              <a:rPr lang="en-GB" smtClean="0"/>
              <a:t>18</a:t>
            </a:fld>
            <a:endParaRPr lang="en-GB"/>
          </a:p>
        </p:txBody>
      </p:sp>
    </p:spTree>
    <p:extLst>
      <p:ext uri="{BB962C8B-B14F-4D97-AF65-F5344CB8AC3E}">
        <p14:creationId xmlns:p14="http://schemas.microsoft.com/office/powerpoint/2010/main" val="9988533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CD9E32-D114-4B1C-75F9-5978981743C5}"/>
              </a:ext>
            </a:extLst>
          </p:cNvPr>
          <p:cNvSpPr>
            <a:spLocks noGrp="1"/>
          </p:cNvSpPr>
          <p:nvPr>
            <p:ph type="title"/>
          </p:nvPr>
        </p:nvSpPr>
        <p:spPr>
          <a:xfrm>
            <a:off x="1127125" y="2576175"/>
            <a:ext cx="10226674" cy="1325563"/>
          </a:xfrm>
        </p:spPr>
        <p:txBody>
          <a:bodyPr>
            <a:normAutofit/>
          </a:bodyPr>
          <a:lstStyle/>
          <a:p>
            <a:pPr algn="ctr"/>
            <a:r>
              <a:rPr lang="en-GB" dirty="0">
                <a:ln w="0"/>
                <a:solidFill>
                  <a:schemeClr val="tx1"/>
                </a:solidFill>
                <a:effectLst>
                  <a:outerShdw blurRad="38100" dist="19050" dir="2700000" algn="tl" rotWithShape="0">
                    <a:schemeClr val="dk1">
                      <a:alpha val="40000"/>
                    </a:schemeClr>
                  </a:outerShdw>
                </a:effectLst>
              </a:rPr>
              <a:t>What change made the biggest difference to your slide?</a:t>
            </a:r>
          </a:p>
        </p:txBody>
      </p:sp>
      <p:sp>
        <p:nvSpPr>
          <p:cNvPr id="2" name="Slide Number Placeholder 1">
            <a:extLst>
              <a:ext uri="{FF2B5EF4-FFF2-40B4-BE49-F238E27FC236}">
                <a16:creationId xmlns:a16="http://schemas.microsoft.com/office/drawing/2014/main" id="{AE86BD53-A73B-1155-0396-13D6214B8977}"/>
              </a:ext>
            </a:extLst>
          </p:cNvPr>
          <p:cNvSpPr>
            <a:spLocks noGrp="1"/>
          </p:cNvSpPr>
          <p:nvPr>
            <p:ph type="sldNum" sz="quarter" idx="12"/>
          </p:nvPr>
        </p:nvSpPr>
        <p:spPr/>
        <p:txBody>
          <a:bodyPr/>
          <a:lstStyle/>
          <a:p>
            <a:fld id="{0322EA46-A50A-4B74-807A-1D180152ACDE}" type="slidenum">
              <a:rPr lang="en-GB" smtClean="0"/>
              <a:t>19</a:t>
            </a:fld>
            <a:endParaRPr lang="en-GB"/>
          </a:p>
        </p:txBody>
      </p:sp>
    </p:spTree>
    <p:extLst>
      <p:ext uri="{BB962C8B-B14F-4D97-AF65-F5344CB8AC3E}">
        <p14:creationId xmlns:p14="http://schemas.microsoft.com/office/powerpoint/2010/main" val="19576857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D81BF-1A72-94E0-1C3C-CB995449CD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BF26EF-DAAF-8CF1-2819-08513B7088FB}"/>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AD90B351-92EE-3702-7C61-EC55E2246F4D}"/>
              </a:ext>
            </a:extLst>
          </p:cNvPr>
          <p:cNvSpPr>
            <a:spLocks noGrp="1"/>
          </p:cNvSpPr>
          <p:nvPr>
            <p:ph type="body" idx="1"/>
          </p:nvPr>
        </p:nvSpPr>
        <p:spPr/>
        <p:txBody>
          <a:bodyPr/>
          <a:lstStyle/>
          <a:p>
            <a:r>
              <a:rPr lang="en-GB"/>
              <a:t>See you in 15 minutes </a:t>
            </a:r>
            <a:r>
              <a:rPr lang="en-GB">
                <a:sym typeface="Wingdings" panose="05000000000000000000" pitchFamily="2" charset="2"/>
              </a:rPr>
              <a:t></a:t>
            </a:r>
            <a:endParaRPr lang="en-GB"/>
          </a:p>
        </p:txBody>
      </p:sp>
      <p:sp>
        <p:nvSpPr>
          <p:cNvPr id="4" name="Slide Number Placeholder 3">
            <a:extLst>
              <a:ext uri="{FF2B5EF4-FFF2-40B4-BE49-F238E27FC236}">
                <a16:creationId xmlns:a16="http://schemas.microsoft.com/office/drawing/2014/main" id="{72B1F536-AA16-13DC-D9A3-2161981A5526}"/>
              </a:ext>
            </a:extLst>
          </p:cNvPr>
          <p:cNvSpPr>
            <a:spLocks noGrp="1"/>
          </p:cNvSpPr>
          <p:nvPr>
            <p:ph type="sldNum" sz="quarter" idx="12"/>
          </p:nvPr>
        </p:nvSpPr>
        <p:spPr/>
        <p:txBody>
          <a:bodyPr/>
          <a:lstStyle/>
          <a:p>
            <a:fld id="{0322EA46-A50A-4B74-807A-1D180152ACDE}" type="slidenum">
              <a:rPr lang="en-GB" smtClean="0"/>
              <a:t>20</a:t>
            </a:fld>
            <a:endParaRPr lang="en-GB"/>
          </a:p>
        </p:txBody>
      </p:sp>
    </p:spTree>
    <p:extLst>
      <p:ext uri="{BB962C8B-B14F-4D97-AF65-F5344CB8AC3E}">
        <p14:creationId xmlns:p14="http://schemas.microsoft.com/office/powerpoint/2010/main" val="297964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FF802-987B-CFD1-77B9-5A2132C6B686}"/>
              </a:ext>
            </a:extLst>
          </p:cNvPr>
          <p:cNvSpPr>
            <a:spLocks noGrp="1"/>
          </p:cNvSpPr>
          <p:nvPr>
            <p:ph type="ctrTitle"/>
          </p:nvPr>
        </p:nvSpPr>
        <p:spPr/>
        <p:txBody>
          <a:bodyPr/>
          <a:lstStyle/>
          <a:p>
            <a:r>
              <a:rPr lang="en-GB" dirty="0"/>
              <a:t>Accessibility</a:t>
            </a:r>
          </a:p>
        </p:txBody>
      </p:sp>
      <p:sp>
        <p:nvSpPr>
          <p:cNvPr id="3" name="Subtitle 2">
            <a:extLst>
              <a:ext uri="{FF2B5EF4-FFF2-40B4-BE49-F238E27FC236}">
                <a16:creationId xmlns:a16="http://schemas.microsoft.com/office/drawing/2014/main" id="{5C710182-C463-F43E-DFA0-8D2845FECDBB}"/>
              </a:ext>
            </a:extLst>
          </p:cNvPr>
          <p:cNvSpPr>
            <a:spLocks noGrp="1"/>
          </p:cNvSpPr>
          <p:nvPr>
            <p:ph type="subTitle" idx="1"/>
          </p:nvPr>
        </p:nvSpPr>
        <p:spPr/>
        <p:txBody>
          <a:bodyPr/>
          <a:lstStyle/>
          <a:p>
            <a:endParaRPr lang="en-GB"/>
          </a:p>
        </p:txBody>
      </p:sp>
      <p:pic>
        <p:nvPicPr>
          <p:cNvPr id="6" name="Picture Placeholder 5" descr="Image: Handicapped parking spot">
            <a:extLst>
              <a:ext uri="{FF2B5EF4-FFF2-40B4-BE49-F238E27FC236}">
                <a16:creationId xmlns:a16="http://schemas.microsoft.com/office/drawing/2014/main" id="{857EB51E-080A-D69D-6BCE-5B9FCD8162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4103" r="24103"/>
          <a:stretch/>
        </p:blipFill>
        <p:spPr/>
      </p:pic>
    </p:spTree>
    <p:extLst>
      <p:ext uri="{BB962C8B-B14F-4D97-AF65-F5344CB8AC3E}">
        <p14:creationId xmlns:p14="http://schemas.microsoft.com/office/powerpoint/2010/main" val="19452633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10803-8DBD-4000-5871-5C550F3DCB56}"/>
              </a:ext>
            </a:extLst>
          </p:cNvPr>
          <p:cNvSpPr>
            <a:spLocks noGrp="1"/>
          </p:cNvSpPr>
          <p:nvPr>
            <p:ph type="title"/>
          </p:nvPr>
        </p:nvSpPr>
        <p:spPr/>
        <p:txBody>
          <a:bodyPr/>
          <a:lstStyle/>
          <a:p>
            <a:r>
              <a:rPr lang="en-GB" dirty="0"/>
              <a:t>Why accessibility matters in business</a:t>
            </a:r>
          </a:p>
        </p:txBody>
      </p:sp>
      <p:sp>
        <p:nvSpPr>
          <p:cNvPr id="3" name="Content Placeholder 2">
            <a:extLst>
              <a:ext uri="{FF2B5EF4-FFF2-40B4-BE49-F238E27FC236}">
                <a16:creationId xmlns:a16="http://schemas.microsoft.com/office/drawing/2014/main" id="{CAA87DC7-5560-EA16-3B4A-5FECC74C7B18}"/>
              </a:ext>
            </a:extLst>
          </p:cNvPr>
          <p:cNvSpPr>
            <a:spLocks noGrp="1"/>
          </p:cNvSpPr>
          <p:nvPr>
            <p:ph sz="half" idx="1"/>
          </p:nvPr>
        </p:nvSpPr>
        <p:spPr/>
        <p:txBody>
          <a:bodyPr>
            <a:normAutofit fontScale="77500" lnSpcReduction="20000"/>
          </a:bodyPr>
          <a:lstStyle/>
          <a:p>
            <a:r>
              <a:rPr lang="en-GB" dirty="0"/>
              <a:t>About one in four people in the UK has a disability</a:t>
            </a:r>
          </a:p>
          <a:p>
            <a:r>
              <a:rPr lang="en-GB" dirty="0"/>
              <a:t>Many difficulties are not visible</a:t>
            </a:r>
          </a:p>
          <a:p>
            <a:r>
              <a:rPr lang="en-GB" dirty="0"/>
              <a:t>In business, this means:</a:t>
            </a:r>
          </a:p>
          <a:p>
            <a:pPr lvl="1"/>
            <a:r>
              <a:rPr lang="en-GB" dirty="0"/>
              <a:t>Some people may struggle to read slides</a:t>
            </a:r>
          </a:p>
          <a:p>
            <a:pPr lvl="1"/>
            <a:r>
              <a:rPr lang="en-GB" dirty="0"/>
              <a:t>Some people may miss key information</a:t>
            </a:r>
          </a:p>
          <a:p>
            <a:pPr lvl="1"/>
            <a:r>
              <a:rPr lang="en-GB" dirty="0"/>
              <a:t>Poor slides can affect understanding and decisions</a:t>
            </a:r>
          </a:p>
          <a:p>
            <a:r>
              <a:rPr lang="en-GB" dirty="0"/>
              <a:t>Accessible slides help businesses communicate clearly and fairly</a:t>
            </a:r>
          </a:p>
          <a:p>
            <a:endParaRPr lang="en-GB" dirty="0"/>
          </a:p>
        </p:txBody>
      </p:sp>
      <p:sp>
        <p:nvSpPr>
          <p:cNvPr id="4" name="Content Placeholder 3">
            <a:extLst>
              <a:ext uri="{FF2B5EF4-FFF2-40B4-BE49-F238E27FC236}">
                <a16:creationId xmlns:a16="http://schemas.microsoft.com/office/drawing/2014/main" id="{423E84E4-8C42-87E9-0049-4D8F67C160E2}"/>
              </a:ext>
            </a:extLst>
          </p:cNvPr>
          <p:cNvSpPr>
            <a:spLocks noGrp="1"/>
          </p:cNvSpPr>
          <p:nvPr>
            <p:ph sz="half" idx="2"/>
          </p:nvPr>
        </p:nvSpPr>
        <p:spPr/>
        <p:txBody>
          <a:bodyPr>
            <a:normAutofit fontScale="77500" lnSpcReduction="20000"/>
          </a:bodyPr>
          <a:lstStyle/>
          <a:p>
            <a:r>
              <a:rPr lang="en-GB" b="1" dirty="0"/>
              <a:t>“Disabled consumers across the UK experience limited choice and feelings of disempowerment, resulting in over 43 per cent abandoning shopping tasks without purchasing”</a:t>
            </a:r>
          </a:p>
          <a:p>
            <a:r>
              <a:rPr lang="en-GB" b="1" dirty="0"/>
              <a:t>“90% of respondents were affected at the decision-making stage of purchases by either limitations of design, limitations in available information, or how information was presented.”</a:t>
            </a:r>
          </a:p>
          <a:p>
            <a:r>
              <a:rPr lang="en-GB" sz="1400" dirty="0"/>
              <a:t>Business Disability Forum (2024) What disabled consumers choose to buy and why. Available at: </a:t>
            </a:r>
            <a:r>
              <a:rPr lang="en-GB" sz="1400" dirty="0">
                <a:hlinkClick r:id="rId3"/>
              </a:rPr>
              <a:t>https://businessdisabilityforum.org.uk/resource/report-what-disabled-consumers-choose-to-buy-and-why/</a:t>
            </a:r>
            <a:r>
              <a:rPr lang="en-GB" sz="1400" dirty="0"/>
              <a:t>  (Accessed: 27 February 2026)</a:t>
            </a:r>
            <a:endParaRPr lang="en-GB" dirty="0"/>
          </a:p>
        </p:txBody>
      </p:sp>
      <p:sp>
        <p:nvSpPr>
          <p:cNvPr id="5" name="Slide Number Placeholder 4">
            <a:extLst>
              <a:ext uri="{FF2B5EF4-FFF2-40B4-BE49-F238E27FC236}">
                <a16:creationId xmlns:a16="http://schemas.microsoft.com/office/drawing/2014/main" id="{FD5F65AE-8B53-E65F-AF3C-44AF2BF88C4D}"/>
              </a:ext>
            </a:extLst>
          </p:cNvPr>
          <p:cNvSpPr>
            <a:spLocks noGrp="1"/>
          </p:cNvSpPr>
          <p:nvPr>
            <p:ph type="sldNum" sz="quarter" idx="12"/>
          </p:nvPr>
        </p:nvSpPr>
        <p:spPr/>
        <p:txBody>
          <a:bodyPr/>
          <a:lstStyle/>
          <a:p>
            <a:fld id="{0322EA46-A50A-4B74-807A-1D180152ACDE}" type="slidenum">
              <a:rPr lang="en-GB" smtClean="0"/>
              <a:t>22</a:t>
            </a:fld>
            <a:endParaRPr lang="en-GB"/>
          </a:p>
        </p:txBody>
      </p:sp>
    </p:spTree>
    <p:extLst>
      <p:ext uri="{BB962C8B-B14F-4D97-AF65-F5344CB8AC3E}">
        <p14:creationId xmlns:p14="http://schemas.microsoft.com/office/powerpoint/2010/main" val="26206715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32D05-B171-83AC-1F38-DA085156EE77}"/>
              </a:ext>
            </a:extLst>
          </p:cNvPr>
          <p:cNvSpPr>
            <a:spLocks noGrp="1"/>
          </p:cNvSpPr>
          <p:nvPr>
            <p:ph type="title"/>
          </p:nvPr>
        </p:nvSpPr>
        <p:spPr/>
        <p:txBody>
          <a:bodyPr/>
          <a:lstStyle/>
          <a:p>
            <a:r>
              <a:rPr lang="en-GB" dirty="0"/>
              <a:t>What accessibility means in slides</a:t>
            </a:r>
          </a:p>
        </p:txBody>
      </p:sp>
      <p:sp>
        <p:nvSpPr>
          <p:cNvPr id="3" name="Content Placeholder 2">
            <a:extLst>
              <a:ext uri="{FF2B5EF4-FFF2-40B4-BE49-F238E27FC236}">
                <a16:creationId xmlns:a16="http://schemas.microsoft.com/office/drawing/2014/main" id="{14A93656-54EE-CFF1-D2DB-EB057BE0D3A8}"/>
              </a:ext>
            </a:extLst>
          </p:cNvPr>
          <p:cNvSpPr>
            <a:spLocks noGrp="1"/>
          </p:cNvSpPr>
          <p:nvPr>
            <p:ph sz="half" idx="1"/>
          </p:nvPr>
        </p:nvSpPr>
        <p:spPr/>
        <p:txBody>
          <a:bodyPr>
            <a:normAutofit lnSpcReduction="10000"/>
          </a:bodyPr>
          <a:lstStyle/>
          <a:p>
            <a:r>
              <a:rPr lang="en-GB" dirty="0"/>
              <a:t>Accessibility means making slides work for as many people as possible</a:t>
            </a:r>
          </a:p>
          <a:p>
            <a:r>
              <a:rPr lang="en-GB" dirty="0"/>
              <a:t>Accessible slides are:</a:t>
            </a:r>
          </a:p>
          <a:p>
            <a:pPr lvl="1"/>
            <a:r>
              <a:rPr lang="en-GB" dirty="0"/>
              <a:t>Easy to read</a:t>
            </a:r>
          </a:p>
          <a:p>
            <a:pPr lvl="1"/>
            <a:r>
              <a:rPr lang="en-GB" dirty="0"/>
              <a:t>Easy to understand</a:t>
            </a:r>
          </a:p>
          <a:p>
            <a:pPr lvl="1"/>
            <a:r>
              <a:rPr lang="en-GB" dirty="0"/>
              <a:t>Calm and clear</a:t>
            </a:r>
          </a:p>
          <a:p>
            <a:endParaRPr lang="en-GB" dirty="0"/>
          </a:p>
        </p:txBody>
      </p:sp>
      <p:sp>
        <p:nvSpPr>
          <p:cNvPr id="4" name="Content Placeholder 3">
            <a:extLst>
              <a:ext uri="{FF2B5EF4-FFF2-40B4-BE49-F238E27FC236}">
                <a16:creationId xmlns:a16="http://schemas.microsoft.com/office/drawing/2014/main" id="{E1A96B6D-EDE6-72C4-F40D-C94DCEEA6C50}"/>
              </a:ext>
            </a:extLst>
          </p:cNvPr>
          <p:cNvSpPr>
            <a:spLocks noGrp="1"/>
          </p:cNvSpPr>
          <p:nvPr>
            <p:ph sz="half" idx="2"/>
          </p:nvPr>
        </p:nvSpPr>
        <p:spPr/>
        <p:txBody>
          <a:bodyPr>
            <a:normAutofit lnSpcReduction="10000"/>
          </a:bodyPr>
          <a:lstStyle/>
          <a:p>
            <a:r>
              <a:rPr lang="en-GB" dirty="0"/>
              <a:t>Good accessibility usually means:</a:t>
            </a:r>
          </a:p>
          <a:p>
            <a:pPr lvl="1"/>
            <a:r>
              <a:rPr lang="en-GB" dirty="0"/>
              <a:t>Bigger and clearer text</a:t>
            </a:r>
          </a:p>
          <a:p>
            <a:pPr lvl="1"/>
            <a:r>
              <a:rPr lang="en-GB" dirty="0"/>
              <a:t>Strong contrast between colours</a:t>
            </a:r>
          </a:p>
          <a:p>
            <a:pPr lvl="1"/>
            <a:r>
              <a:rPr lang="en-GB" dirty="0"/>
              <a:t>Images that support the message</a:t>
            </a:r>
          </a:p>
          <a:p>
            <a:pPr lvl="1"/>
            <a:r>
              <a:rPr lang="en-GB" dirty="0"/>
              <a:t>Fewer distractions</a:t>
            </a:r>
          </a:p>
          <a:p>
            <a:r>
              <a:rPr lang="en-GB" dirty="0"/>
              <a:t>Accessible slides are usually better slides</a:t>
            </a:r>
          </a:p>
          <a:p>
            <a:endParaRPr lang="en-GB" dirty="0"/>
          </a:p>
        </p:txBody>
      </p:sp>
      <p:sp>
        <p:nvSpPr>
          <p:cNvPr id="5" name="Slide Number Placeholder 4">
            <a:extLst>
              <a:ext uri="{FF2B5EF4-FFF2-40B4-BE49-F238E27FC236}">
                <a16:creationId xmlns:a16="http://schemas.microsoft.com/office/drawing/2014/main" id="{468567B0-1463-8072-A747-BB85B20CD46D}"/>
              </a:ext>
            </a:extLst>
          </p:cNvPr>
          <p:cNvSpPr>
            <a:spLocks noGrp="1"/>
          </p:cNvSpPr>
          <p:nvPr>
            <p:ph type="sldNum" sz="quarter" idx="12"/>
          </p:nvPr>
        </p:nvSpPr>
        <p:spPr/>
        <p:txBody>
          <a:bodyPr/>
          <a:lstStyle/>
          <a:p>
            <a:fld id="{0322EA46-A50A-4B74-807A-1D180152ACDE}" type="slidenum">
              <a:rPr lang="en-GB" smtClean="0"/>
              <a:t>23</a:t>
            </a:fld>
            <a:endParaRPr lang="en-GB"/>
          </a:p>
        </p:txBody>
      </p:sp>
    </p:spTree>
    <p:extLst>
      <p:ext uri="{BB962C8B-B14F-4D97-AF65-F5344CB8AC3E}">
        <p14:creationId xmlns:p14="http://schemas.microsoft.com/office/powerpoint/2010/main" val="913594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EFF5F-2F22-8575-40B4-06C5CEDFB2F2}"/>
              </a:ext>
            </a:extLst>
          </p:cNvPr>
          <p:cNvSpPr>
            <a:spLocks noGrp="1"/>
          </p:cNvSpPr>
          <p:nvPr>
            <p:ph type="title"/>
          </p:nvPr>
        </p:nvSpPr>
        <p:spPr/>
        <p:txBody>
          <a:bodyPr/>
          <a:lstStyle/>
          <a:p>
            <a:r>
              <a:rPr lang="en-GB" dirty="0"/>
              <a:t>Accessibility, law, and expectations</a:t>
            </a:r>
          </a:p>
        </p:txBody>
      </p:sp>
      <p:sp>
        <p:nvSpPr>
          <p:cNvPr id="3" name="Content Placeholder 2">
            <a:extLst>
              <a:ext uri="{FF2B5EF4-FFF2-40B4-BE49-F238E27FC236}">
                <a16:creationId xmlns:a16="http://schemas.microsoft.com/office/drawing/2014/main" id="{10ED61FD-CD5C-CA9B-3098-8647EFFB4144}"/>
              </a:ext>
            </a:extLst>
          </p:cNvPr>
          <p:cNvSpPr>
            <a:spLocks noGrp="1"/>
          </p:cNvSpPr>
          <p:nvPr>
            <p:ph sz="half" idx="1"/>
          </p:nvPr>
        </p:nvSpPr>
        <p:spPr/>
        <p:txBody>
          <a:bodyPr>
            <a:normAutofit lnSpcReduction="10000"/>
          </a:bodyPr>
          <a:lstStyle/>
          <a:p>
            <a:r>
              <a:rPr lang="en-GB" dirty="0"/>
              <a:t>In the UK, organisations have a legal responsibility to make information accessible</a:t>
            </a:r>
          </a:p>
          <a:p>
            <a:r>
              <a:rPr lang="en-GB" dirty="0"/>
              <a:t>This includes:</a:t>
            </a:r>
          </a:p>
          <a:p>
            <a:pPr lvl="1"/>
            <a:r>
              <a:rPr lang="en-GB" dirty="0"/>
              <a:t>Documents</a:t>
            </a:r>
          </a:p>
          <a:p>
            <a:pPr lvl="1"/>
            <a:r>
              <a:rPr lang="en-GB" dirty="0"/>
              <a:t>Online content</a:t>
            </a:r>
          </a:p>
          <a:p>
            <a:pPr lvl="1"/>
            <a:r>
              <a:rPr lang="en-GB" dirty="0"/>
              <a:t>Presentation slides</a:t>
            </a:r>
          </a:p>
          <a:p>
            <a:endParaRPr lang="en-GB" dirty="0"/>
          </a:p>
        </p:txBody>
      </p:sp>
      <p:sp>
        <p:nvSpPr>
          <p:cNvPr id="4" name="Content Placeholder 3">
            <a:extLst>
              <a:ext uri="{FF2B5EF4-FFF2-40B4-BE49-F238E27FC236}">
                <a16:creationId xmlns:a16="http://schemas.microsoft.com/office/drawing/2014/main" id="{593C688E-B187-74A9-4101-1C2B2DBD94EB}"/>
              </a:ext>
            </a:extLst>
          </p:cNvPr>
          <p:cNvSpPr>
            <a:spLocks noGrp="1"/>
          </p:cNvSpPr>
          <p:nvPr>
            <p:ph sz="half" idx="2"/>
          </p:nvPr>
        </p:nvSpPr>
        <p:spPr/>
        <p:txBody>
          <a:bodyPr>
            <a:normAutofit lnSpcReduction="10000"/>
          </a:bodyPr>
          <a:lstStyle/>
          <a:p>
            <a:r>
              <a:rPr lang="en-GB" dirty="0"/>
              <a:t>There are also professional expectations</a:t>
            </a:r>
          </a:p>
          <a:p>
            <a:r>
              <a:rPr lang="en-GB" dirty="0"/>
              <a:t>In business, unclear slides often look:</a:t>
            </a:r>
          </a:p>
          <a:p>
            <a:pPr lvl="1"/>
            <a:r>
              <a:rPr lang="en-GB" dirty="0"/>
              <a:t>Unprofessional</a:t>
            </a:r>
          </a:p>
          <a:p>
            <a:pPr lvl="1"/>
            <a:r>
              <a:rPr lang="en-GB" dirty="0"/>
              <a:t>Unprepared</a:t>
            </a:r>
          </a:p>
          <a:p>
            <a:pPr lvl="1"/>
            <a:r>
              <a:rPr lang="en-GB" dirty="0"/>
              <a:t>Hard to trust</a:t>
            </a:r>
          </a:p>
          <a:p>
            <a:r>
              <a:rPr lang="en-GB" dirty="0"/>
              <a:t>Accessibility supports both law and professionalism</a:t>
            </a:r>
          </a:p>
          <a:p>
            <a:endParaRPr lang="en-GB" dirty="0"/>
          </a:p>
        </p:txBody>
      </p:sp>
      <p:sp>
        <p:nvSpPr>
          <p:cNvPr id="5" name="Slide Number Placeholder 4">
            <a:extLst>
              <a:ext uri="{FF2B5EF4-FFF2-40B4-BE49-F238E27FC236}">
                <a16:creationId xmlns:a16="http://schemas.microsoft.com/office/drawing/2014/main" id="{931C11FC-67FB-9C39-2472-2362E417AD09}"/>
              </a:ext>
            </a:extLst>
          </p:cNvPr>
          <p:cNvSpPr>
            <a:spLocks noGrp="1"/>
          </p:cNvSpPr>
          <p:nvPr>
            <p:ph type="sldNum" sz="quarter" idx="12"/>
          </p:nvPr>
        </p:nvSpPr>
        <p:spPr/>
        <p:txBody>
          <a:bodyPr/>
          <a:lstStyle/>
          <a:p>
            <a:fld id="{0322EA46-A50A-4B74-807A-1D180152ACDE}" type="slidenum">
              <a:rPr lang="en-GB" smtClean="0"/>
              <a:t>24</a:t>
            </a:fld>
            <a:endParaRPr lang="en-GB"/>
          </a:p>
        </p:txBody>
      </p:sp>
    </p:spTree>
    <p:extLst>
      <p:ext uri="{BB962C8B-B14F-4D97-AF65-F5344CB8AC3E}">
        <p14:creationId xmlns:p14="http://schemas.microsoft.com/office/powerpoint/2010/main" val="36194034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F0A45F6-432A-BDDD-D0A5-442FD57919E8}"/>
              </a:ext>
            </a:extLst>
          </p:cNvPr>
          <p:cNvSpPr>
            <a:spLocks noGrp="1"/>
          </p:cNvSpPr>
          <p:nvPr>
            <p:ph type="title"/>
          </p:nvPr>
        </p:nvSpPr>
        <p:spPr/>
        <p:txBody>
          <a:bodyPr>
            <a:normAutofit/>
          </a:bodyPr>
          <a:lstStyle/>
          <a:p>
            <a:r>
              <a:rPr lang="en-GB" dirty="0"/>
              <a:t>Listening to slides with a screen reader</a:t>
            </a:r>
          </a:p>
        </p:txBody>
      </p:sp>
      <p:sp>
        <p:nvSpPr>
          <p:cNvPr id="7" name="Content Placeholder 6">
            <a:extLst>
              <a:ext uri="{FF2B5EF4-FFF2-40B4-BE49-F238E27FC236}">
                <a16:creationId xmlns:a16="http://schemas.microsoft.com/office/drawing/2014/main" id="{DF4B1AD8-2C4E-28B7-01D1-1D3496C10ABF}"/>
              </a:ext>
            </a:extLst>
          </p:cNvPr>
          <p:cNvSpPr>
            <a:spLocks noGrp="1"/>
          </p:cNvSpPr>
          <p:nvPr>
            <p:ph sz="half" idx="1"/>
          </p:nvPr>
        </p:nvSpPr>
        <p:spPr/>
        <p:txBody>
          <a:bodyPr>
            <a:normAutofit/>
          </a:bodyPr>
          <a:lstStyle/>
          <a:p>
            <a:r>
              <a:rPr lang="en-GB" dirty="0"/>
              <a:t>You will listen to two slides being read aloud.</a:t>
            </a:r>
          </a:p>
          <a:p>
            <a:r>
              <a:rPr lang="en-GB" dirty="0"/>
              <a:t>One slide is from John’s presentation</a:t>
            </a:r>
          </a:p>
          <a:p>
            <a:r>
              <a:rPr lang="en-GB" dirty="0"/>
              <a:t>One slide is from today’s class PowerPoint</a:t>
            </a:r>
          </a:p>
          <a:p>
            <a:endParaRPr lang="en-GB" dirty="0"/>
          </a:p>
        </p:txBody>
      </p:sp>
      <p:sp>
        <p:nvSpPr>
          <p:cNvPr id="8" name="Content Placeholder 7">
            <a:extLst>
              <a:ext uri="{FF2B5EF4-FFF2-40B4-BE49-F238E27FC236}">
                <a16:creationId xmlns:a16="http://schemas.microsoft.com/office/drawing/2014/main" id="{8A919E7D-E355-EA28-1C0A-644D4942501A}"/>
              </a:ext>
            </a:extLst>
          </p:cNvPr>
          <p:cNvSpPr>
            <a:spLocks noGrp="1"/>
          </p:cNvSpPr>
          <p:nvPr>
            <p:ph sz="half" idx="2"/>
          </p:nvPr>
        </p:nvSpPr>
        <p:spPr/>
        <p:txBody>
          <a:bodyPr>
            <a:normAutofit/>
          </a:bodyPr>
          <a:lstStyle/>
          <a:p>
            <a:pPr marL="0" indent="0">
              <a:buNone/>
            </a:pPr>
            <a:r>
              <a:rPr lang="en-GB" b="1" dirty="0"/>
              <a:t>What to do</a:t>
            </a:r>
          </a:p>
          <a:p>
            <a:r>
              <a:rPr lang="en-GB" dirty="0"/>
              <a:t>Listen carefully</a:t>
            </a:r>
          </a:p>
          <a:p>
            <a:r>
              <a:rPr lang="en-GB" dirty="0"/>
              <a:t>Do not write yet</a:t>
            </a:r>
          </a:p>
          <a:p>
            <a:r>
              <a:rPr lang="en-GB" dirty="0"/>
              <a:t>Notice what information you get</a:t>
            </a:r>
          </a:p>
          <a:p>
            <a:r>
              <a:rPr lang="en-GB" dirty="0"/>
              <a:t>Notice what information is missing</a:t>
            </a:r>
          </a:p>
          <a:p>
            <a:endParaRPr lang="en-GB" dirty="0"/>
          </a:p>
          <a:p>
            <a:endParaRPr lang="en-GB" dirty="0"/>
          </a:p>
        </p:txBody>
      </p:sp>
      <p:sp>
        <p:nvSpPr>
          <p:cNvPr id="5" name="Slide Number Placeholder 4">
            <a:extLst>
              <a:ext uri="{FF2B5EF4-FFF2-40B4-BE49-F238E27FC236}">
                <a16:creationId xmlns:a16="http://schemas.microsoft.com/office/drawing/2014/main" id="{DB007D31-2D42-7590-D373-E43905927B96}"/>
              </a:ext>
            </a:extLst>
          </p:cNvPr>
          <p:cNvSpPr>
            <a:spLocks noGrp="1"/>
          </p:cNvSpPr>
          <p:nvPr>
            <p:ph type="sldNum" sz="quarter" idx="12"/>
          </p:nvPr>
        </p:nvSpPr>
        <p:spPr/>
        <p:txBody>
          <a:bodyPr/>
          <a:lstStyle/>
          <a:p>
            <a:fld id="{0322EA46-A50A-4B74-807A-1D180152ACDE}" type="slidenum">
              <a:rPr lang="en-GB" smtClean="0"/>
              <a:t>25</a:t>
            </a:fld>
            <a:endParaRPr lang="en-GB"/>
          </a:p>
        </p:txBody>
      </p:sp>
    </p:spTree>
    <p:extLst>
      <p:ext uri="{BB962C8B-B14F-4D97-AF65-F5344CB8AC3E}">
        <p14:creationId xmlns:p14="http://schemas.microsoft.com/office/powerpoint/2010/main" val="14325293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132DB-E8C8-2EAA-934F-AC3F0A16D3EB}"/>
              </a:ext>
            </a:extLst>
          </p:cNvPr>
          <p:cNvSpPr>
            <a:spLocks noGrp="1"/>
          </p:cNvSpPr>
          <p:nvPr>
            <p:ph type="title"/>
          </p:nvPr>
        </p:nvSpPr>
        <p:spPr>
          <a:xfrm>
            <a:off x="1127125" y="365125"/>
            <a:ext cx="8841334" cy="1325563"/>
          </a:xfrm>
        </p:spPr>
        <p:txBody>
          <a:bodyPr/>
          <a:lstStyle/>
          <a:p>
            <a:r>
              <a:rPr lang="en-GB" dirty="0"/>
              <a:t>Let’s make John’s slide accessible</a:t>
            </a:r>
          </a:p>
        </p:txBody>
      </p:sp>
      <p:sp>
        <p:nvSpPr>
          <p:cNvPr id="3" name="Content Placeholder 2">
            <a:extLst>
              <a:ext uri="{FF2B5EF4-FFF2-40B4-BE49-F238E27FC236}">
                <a16:creationId xmlns:a16="http://schemas.microsoft.com/office/drawing/2014/main" id="{9DE2A54C-6F6B-6F5E-73DB-A898BA2DB1E4}"/>
              </a:ext>
            </a:extLst>
          </p:cNvPr>
          <p:cNvSpPr>
            <a:spLocks noGrp="1"/>
          </p:cNvSpPr>
          <p:nvPr>
            <p:ph sz="half" idx="1"/>
          </p:nvPr>
        </p:nvSpPr>
        <p:spPr/>
        <p:txBody>
          <a:bodyPr>
            <a:normAutofit fontScale="77500" lnSpcReduction="20000"/>
          </a:bodyPr>
          <a:lstStyle/>
          <a:p>
            <a:r>
              <a:rPr lang="en-GB" dirty="0"/>
              <a:t>You will work in pairs.</a:t>
            </a:r>
          </a:p>
          <a:p>
            <a:r>
              <a:rPr lang="en-GB" dirty="0"/>
              <a:t>Go to Moodle, in Digital Skills, under Week 8:</a:t>
            </a:r>
          </a:p>
          <a:p>
            <a:pPr lvl="1"/>
            <a:r>
              <a:rPr lang="en-GB" dirty="0"/>
              <a:t>Open the PPT: John’s Presentation Slide 6</a:t>
            </a:r>
          </a:p>
          <a:p>
            <a:r>
              <a:rPr lang="en-GB" b="1" dirty="0"/>
              <a:t>Your task</a:t>
            </a:r>
          </a:p>
          <a:p>
            <a:pPr lvl="1"/>
            <a:r>
              <a:rPr lang="en-GB" dirty="0"/>
              <a:t>Make the slide more accessible and clearer.</a:t>
            </a:r>
          </a:p>
          <a:p>
            <a:pPr lvl="1"/>
            <a:endParaRPr lang="en-GB" dirty="0"/>
          </a:p>
          <a:p>
            <a:r>
              <a:rPr lang="en-GB" dirty="0"/>
              <a:t>You do not need to make it perfect.</a:t>
            </a:r>
          </a:p>
          <a:p>
            <a:r>
              <a:rPr lang="en-GB" dirty="0"/>
              <a:t>Focus on clear communication.</a:t>
            </a:r>
          </a:p>
          <a:p>
            <a:pPr marL="457200" lvl="1" indent="0">
              <a:buNone/>
            </a:pPr>
            <a:endParaRPr lang="en-GB" dirty="0"/>
          </a:p>
        </p:txBody>
      </p:sp>
      <p:sp>
        <p:nvSpPr>
          <p:cNvPr id="4" name="Content Placeholder 3">
            <a:extLst>
              <a:ext uri="{FF2B5EF4-FFF2-40B4-BE49-F238E27FC236}">
                <a16:creationId xmlns:a16="http://schemas.microsoft.com/office/drawing/2014/main" id="{71A9DF32-97BA-FA03-8730-B6412DB61835}"/>
              </a:ext>
            </a:extLst>
          </p:cNvPr>
          <p:cNvSpPr>
            <a:spLocks noGrp="1"/>
          </p:cNvSpPr>
          <p:nvPr>
            <p:ph sz="half" idx="2"/>
          </p:nvPr>
        </p:nvSpPr>
        <p:spPr/>
        <p:txBody>
          <a:bodyPr>
            <a:normAutofit fontScale="77500" lnSpcReduction="20000"/>
          </a:bodyPr>
          <a:lstStyle/>
          <a:p>
            <a:pPr marL="0" indent="0">
              <a:buNone/>
            </a:pPr>
            <a:r>
              <a:rPr lang="en-GB" b="1" dirty="0"/>
              <a:t>Choose two changes only, for example:</a:t>
            </a:r>
          </a:p>
          <a:p>
            <a:r>
              <a:rPr lang="en-GB" dirty="0"/>
              <a:t>Improve the slide title so it explains the message</a:t>
            </a:r>
          </a:p>
          <a:p>
            <a:r>
              <a:rPr lang="en-GB" dirty="0"/>
              <a:t>Decide if the image is useful for the message</a:t>
            </a:r>
          </a:p>
          <a:p>
            <a:r>
              <a:rPr lang="en-GB" dirty="0"/>
              <a:t>Add clear alt text to explain the image</a:t>
            </a:r>
          </a:p>
          <a:p>
            <a:r>
              <a:rPr lang="en-GB" dirty="0"/>
              <a:t>Improve text size or contrast</a:t>
            </a:r>
          </a:p>
          <a:p>
            <a:r>
              <a:rPr lang="en-GB" dirty="0"/>
              <a:t>Remove unnecessary effects (check it as a slide show!)</a:t>
            </a:r>
          </a:p>
          <a:p>
            <a:endParaRPr lang="en-GB" dirty="0"/>
          </a:p>
          <a:p>
            <a:endParaRPr lang="en-GB" dirty="0"/>
          </a:p>
        </p:txBody>
      </p:sp>
      <p:sp>
        <p:nvSpPr>
          <p:cNvPr id="5" name="Slide Number Placeholder 4">
            <a:extLst>
              <a:ext uri="{FF2B5EF4-FFF2-40B4-BE49-F238E27FC236}">
                <a16:creationId xmlns:a16="http://schemas.microsoft.com/office/drawing/2014/main" id="{EF205CED-46A7-30FE-52AE-FBB2DC31CA9B}"/>
              </a:ext>
            </a:extLst>
          </p:cNvPr>
          <p:cNvSpPr>
            <a:spLocks noGrp="1"/>
          </p:cNvSpPr>
          <p:nvPr>
            <p:ph type="sldNum" sz="quarter" idx="12"/>
          </p:nvPr>
        </p:nvSpPr>
        <p:spPr/>
        <p:txBody>
          <a:bodyPr/>
          <a:lstStyle/>
          <a:p>
            <a:fld id="{0322EA46-A50A-4B74-807A-1D180152ACDE}" type="slidenum">
              <a:rPr lang="en-GB" smtClean="0"/>
              <a:t>26</a:t>
            </a:fld>
            <a:endParaRPr lang="en-GB"/>
          </a:p>
        </p:txBody>
      </p:sp>
      <p:pic>
        <p:nvPicPr>
          <p:cNvPr id="6" name="Online Media 5" title="10 Minute Timer">
            <a:hlinkClick r:id="" action="ppaction://media"/>
            <a:extLst>
              <a:ext uri="{FF2B5EF4-FFF2-40B4-BE49-F238E27FC236}">
                <a16:creationId xmlns:a16="http://schemas.microsoft.com/office/drawing/2014/main" id="{062BBF8F-7D85-3E82-804F-B225DA89DC40}"/>
              </a:ext>
            </a:extLst>
          </p:cNvPr>
          <p:cNvPicPr>
            <a:picLocks noRot="1" noChangeAspect="1"/>
          </p:cNvPicPr>
          <p:nvPr>
            <a:videoFile r:link="rId1"/>
          </p:nvPr>
        </p:nvPicPr>
        <p:blipFill>
          <a:blip r:embed="rId4"/>
          <a:stretch>
            <a:fillRect/>
          </a:stretch>
        </p:blipFill>
        <p:spPr>
          <a:xfrm>
            <a:off x="9301397" y="53320"/>
            <a:ext cx="2747727" cy="1552466"/>
          </a:xfrm>
          <a:prstGeom prst="rect">
            <a:avLst/>
          </a:prstGeom>
        </p:spPr>
      </p:pic>
      <p:pic>
        <p:nvPicPr>
          <p:cNvPr id="7" name="Content Placeholder 4" descr="Angel face outline with solid fill">
            <a:extLst>
              <a:ext uri="{FF2B5EF4-FFF2-40B4-BE49-F238E27FC236}">
                <a16:creationId xmlns:a16="http://schemas.microsoft.com/office/drawing/2014/main" id="{C45DE10E-8049-9E01-984C-DAEE11CDAEF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447122" y="5559209"/>
            <a:ext cx="1235508" cy="1235508"/>
          </a:xfrm>
          <a:prstGeom prst="rect">
            <a:avLst/>
          </a:prstGeom>
        </p:spPr>
      </p:pic>
    </p:spTree>
    <p:extLst>
      <p:ext uri="{BB962C8B-B14F-4D97-AF65-F5344CB8AC3E}">
        <p14:creationId xmlns:p14="http://schemas.microsoft.com/office/powerpoint/2010/main" val="41686693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B6454-B4EB-1573-CDEF-1222D77E6B2C}"/>
              </a:ext>
            </a:extLst>
          </p:cNvPr>
          <p:cNvSpPr>
            <a:spLocks noGrp="1"/>
          </p:cNvSpPr>
          <p:nvPr>
            <p:ph type="ctrTitle"/>
          </p:nvPr>
        </p:nvSpPr>
        <p:spPr>
          <a:xfrm>
            <a:off x="552451" y="2027237"/>
            <a:ext cx="6000750" cy="2306637"/>
          </a:xfrm>
        </p:spPr>
        <p:txBody>
          <a:bodyPr anchor="b">
            <a:normAutofit/>
          </a:bodyPr>
          <a:lstStyle/>
          <a:p>
            <a:r>
              <a:rPr lang="en-GB" dirty="0"/>
              <a:t>Using in-built tools</a:t>
            </a:r>
          </a:p>
        </p:txBody>
      </p:sp>
      <p:sp>
        <p:nvSpPr>
          <p:cNvPr id="12" name="Subtitle 2">
            <a:extLst>
              <a:ext uri="{FF2B5EF4-FFF2-40B4-BE49-F238E27FC236}">
                <a16:creationId xmlns:a16="http://schemas.microsoft.com/office/drawing/2014/main" id="{3FE547E3-0444-0BBC-D572-FB9D260AEDAD}"/>
              </a:ext>
            </a:extLst>
          </p:cNvPr>
          <p:cNvSpPr>
            <a:spLocks noGrp="1"/>
          </p:cNvSpPr>
          <p:nvPr>
            <p:ph type="subTitle" idx="1"/>
          </p:nvPr>
        </p:nvSpPr>
        <p:spPr>
          <a:xfrm>
            <a:off x="552451" y="4506913"/>
            <a:ext cx="6000750" cy="1655762"/>
          </a:xfrm>
        </p:spPr>
        <p:txBody>
          <a:bodyPr/>
          <a:lstStyle/>
          <a:p>
            <a:endParaRPr lang="en-US"/>
          </a:p>
        </p:txBody>
      </p:sp>
      <p:pic>
        <p:nvPicPr>
          <p:cNvPr id="5" name="Picture Placeholder 4">
            <a:extLst>
              <a:ext uri="{FF2B5EF4-FFF2-40B4-BE49-F238E27FC236}">
                <a16:creationId xmlns:a16="http://schemas.microsoft.com/office/drawing/2014/main" id="{0B39B873-451F-4024-3C9B-6F71C887179A}"/>
              </a:ext>
            </a:extLst>
          </p:cNvPr>
          <p:cNvPicPr>
            <a:picLocks noGrp="1" noChangeAspect="1"/>
          </p:cNvPicPr>
          <p:nvPr>
            <p:ph type="pic" sz="quarter" idx="10"/>
          </p:nvPr>
        </p:nvPicPr>
        <p:blipFill>
          <a:blip r:embed="rId2"/>
          <a:srcRect r="24817" b="1"/>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1363630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170EF-6F72-7AD2-DBC0-D2F796434B2E}"/>
              </a:ext>
            </a:extLst>
          </p:cNvPr>
          <p:cNvSpPr>
            <a:spLocks noGrp="1"/>
          </p:cNvSpPr>
          <p:nvPr>
            <p:ph type="title"/>
          </p:nvPr>
        </p:nvSpPr>
        <p:spPr/>
        <p:txBody>
          <a:bodyPr/>
          <a:lstStyle/>
          <a:p>
            <a:r>
              <a:rPr lang="en-GB" dirty="0"/>
              <a:t>PowerPoint Accessibility Checker</a:t>
            </a:r>
          </a:p>
        </p:txBody>
      </p:sp>
      <p:sp>
        <p:nvSpPr>
          <p:cNvPr id="3" name="Content Placeholder 2">
            <a:extLst>
              <a:ext uri="{FF2B5EF4-FFF2-40B4-BE49-F238E27FC236}">
                <a16:creationId xmlns:a16="http://schemas.microsoft.com/office/drawing/2014/main" id="{2C4EFD61-8B74-FBB6-26D2-CDDE0B1C694B}"/>
              </a:ext>
            </a:extLst>
          </p:cNvPr>
          <p:cNvSpPr>
            <a:spLocks noGrp="1"/>
          </p:cNvSpPr>
          <p:nvPr>
            <p:ph sz="half" idx="1"/>
          </p:nvPr>
        </p:nvSpPr>
        <p:spPr/>
        <p:txBody>
          <a:bodyPr>
            <a:normAutofit/>
          </a:bodyPr>
          <a:lstStyle/>
          <a:p>
            <a:r>
              <a:rPr lang="en-GB" dirty="0"/>
              <a:t>PowerPoint has a built in Accessibility Checker</a:t>
            </a:r>
          </a:p>
          <a:p>
            <a:r>
              <a:rPr lang="en-GB" dirty="0"/>
              <a:t>It helps you:</a:t>
            </a:r>
          </a:p>
          <a:p>
            <a:pPr lvl="1"/>
            <a:r>
              <a:rPr lang="en-GB" dirty="0"/>
              <a:t>Find missing alt text</a:t>
            </a:r>
          </a:p>
          <a:p>
            <a:pPr lvl="1"/>
            <a:r>
              <a:rPr lang="en-GB" dirty="0"/>
              <a:t>Check slide titles</a:t>
            </a:r>
          </a:p>
          <a:p>
            <a:pPr lvl="1"/>
            <a:r>
              <a:rPr lang="en-GB" dirty="0"/>
              <a:t>Spot contrast and reading issues</a:t>
            </a:r>
          </a:p>
          <a:p>
            <a:endParaRPr lang="en-GB" dirty="0"/>
          </a:p>
        </p:txBody>
      </p:sp>
      <p:sp>
        <p:nvSpPr>
          <p:cNvPr id="4" name="Content Placeholder 3">
            <a:extLst>
              <a:ext uri="{FF2B5EF4-FFF2-40B4-BE49-F238E27FC236}">
                <a16:creationId xmlns:a16="http://schemas.microsoft.com/office/drawing/2014/main" id="{960C7B05-34C1-9C3D-6703-44C328B34210}"/>
              </a:ext>
            </a:extLst>
          </p:cNvPr>
          <p:cNvSpPr>
            <a:spLocks noGrp="1"/>
          </p:cNvSpPr>
          <p:nvPr>
            <p:ph sz="half" idx="2"/>
          </p:nvPr>
        </p:nvSpPr>
        <p:spPr/>
        <p:txBody>
          <a:bodyPr>
            <a:normAutofit/>
          </a:bodyPr>
          <a:lstStyle/>
          <a:p>
            <a:r>
              <a:rPr lang="en-GB" dirty="0"/>
              <a:t>The checker:</a:t>
            </a:r>
          </a:p>
          <a:p>
            <a:pPr lvl="1"/>
            <a:r>
              <a:rPr lang="en-GB" dirty="0"/>
              <a:t>Does not fix slides for you</a:t>
            </a:r>
          </a:p>
          <a:p>
            <a:pPr lvl="1"/>
            <a:r>
              <a:rPr lang="en-GB" dirty="0"/>
              <a:t>Helps you notice possible problems</a:t>
            </a:r>
          </a:p>
          <a:p>
            <a:r>
              <a:rPr lang="en-GB" dirty="0"/>
              <a:t>You still decide what to change</a:t>
            </a:r>
          </a:p>
          <a:p>
            <a:endParaRPr lang="en-GB" dirty="0"/>
          </a:p>
        </p:txBody>
      </p:sp>
      <p:sp>
        <p:nvSpPr>
          <p:cNvPr id="5" name="Slide Number Placeholder 4">
            <a:extLst>
              <a:ext uri="{FF2B5EF4-FFF2-40B4-BE49-F238E27FC236}">
                <a16:creationId xmlns:a16="http://schemas.microsoft.com/office/drawing/2014/main" id="{DC4745D8-7689-2240-A091-2422DB4A8369}"/>
              </a:ext>
            </a:extLst>
          </p:cNvPr>
          <p:cNvSpPr>
            <a:spLocks noGrp="1"/>
          </p:cNvSpPr>
          <p:nvPr>
            <p:ph type="sldNum" sz="quarter" idx="12"/>
          </p:nvPr>
        </p:nvSpPr>
        <p:spPr/>
        <p:txBody>
          <a:bodyPr/>
          <a:lstStyle/>
          <a:p>
            <a:fld id="{0322EA46-A50A-4B74-807A-1D180152ACDE}" type="slidenum">
              <a:rPr lang="en-GB" smtClean="0"/>
              <a:t>28</a:t>
            </a:fld>
            <a:endParaRPr lang="en-GB"/>
          </a:p>
        </p:txBody>
      </p:sp>
      <p:pic>
        <p:nvPicPr>
          <p:cNvPr id="7" name="Picture 6">
            <a:extLst>
              <a:ext uri="{FF2B5EF4-FFF2-40B4-BE49-F238E27FC236}">
                <a16:creationId xmlns:a16="http://schemas.microsoft.com/office/drawing/2014/main" id="{4A97577B-D2D9-B080-77CD-0BAFCE65C2D8}"/>
              </a:ext>
            </a:extLst>
          </p:cNvPr>
          <p:cNvPicPr>
            <a:picLocks noChangeAspect="1"/>
          </p:cNvPicPr>
          <p:nvPr/>
        </p:nvPicPr>
        <p:blipFill>
          <a:blip r:embed="rId3"/>
          <a:srcRect t="5324" r="32975" b="79672"/>
          <a:stretch>
            <a:fillRect/>
          </a:stretch>
        </p:blipFill>
        <p:spPr>
          <a:xfrm>
            <a:off x="2793036" y="5213349"/>
            <a:ext cx="8882327" cy="1325563"/>
          </a:xfrm>
          <a:prstGeom prst="rect">
            <a:avLst/>
          </a:prstGeom>
        </p:spPr>
      </p:pic>
      <p:sp>
        <p:nvSpPr>
          <p:cNvPr id="8" name="Arrow: Down 7">
            <a:extLst>
              <a:ext uri="{FF2B5EF4-FFF2-40B4-BE49-F238E27FC236}">
                <a16:creationId xmlns:a16="http://schemas.microsoft.com/office/drawing/2014/main" id="{C805A7E5-E396-D13E-6CD1-5F08AB5A070B}"/>
              </a:ext>
            </a:extLst>
          </p:cNvPr>
          <p:cNvSpPr/>
          <p:nvPr/>
        </p:nvSpPr>
        <p:spPr>
          <a:xfrm rot="2578289">
            <a:off x="4703402" y="4770230"/>
            <a:ext cx="659567" cy="85121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27329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1" presetClass="entr" presetSubtype="0" fill="hold" grpId="0" nodeType="withEffect">
                                  <p:stCondLst>
                                    <p:cond delay="100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9C146-66FC-8C7B-51C5-9A7F498B6FAE}"/>
              </a:ext>
            </a:extLst>
          </p:cNvPr>
          <p:cNvSpPr>
            <a:spLocks noGrp="1"/>
          </p:cNvSpPr>
          <p:nvPr>
            <p:ph type="title"/>
          </p:nvPr>
        </p:nvSpPr>
        <p:spPr/>
        <p:txBody>
          <a:bodyPr/>
          <a:lstStyle/>
          <a:p>
            <a:r>
              <a:rPr lang="en-GB" dirty="0"/>
              <a:t>PowerPoint Designer</a:t>
            </a:r>
          </a:p>
        </p:txBody>
      </p:sp>
      <p:sp>
        <p:nvSpPr>
          <p:cNvPr id="3" name="Content Placeholder 2">
            <a:extLst>
              <a:ext uri="{FF2B5EF4-FFF2-40B4-BE49-F238E27FC236}">
                <a16:creationId xmlns:a16="http://schemas.microsoft.com/office/drawing/2014/main" id="{5BB32D82-D0DB-E2C5-82A3-20AA2D458AEA}"/>
              </a:ext>
            </a:extLst>
          </p:cNvPr>
          <p:cNvSpPr>
            <a:spLocks noGrp="1"/>
          </p:cNvSpPr>
          <p:nvPr>
            <p:ph sz="half" idx="1"/>
          </p:nvPr>
        </p:nvSpPr>
        <p:spPr/>
        <p:txBody>
          <a:bodyPr>
            <a:normAutofit/>
          </a:bodyPr>
          <a:lstStyle/>
          <a:p>
            <a:r>
              <a:rPr lang="en-GB" dirty="0"/>
              <a:t>PowerPoint also has a tool called Designer</a:t>
            </a:r>
          </a:p>
          <a:p>
            <a:r>
              <a:rPr lang="en-GB" dirty="0"/>
              <a:t>Designer gives ideas for:</a:t>
            </a:r>
          </a:p>
          <a:p>
            <a:pPr lvl="1"/>
            <a:r>
              <a:rPr lang="en-GB" dirty="0"/>
              <a:t>Layout</a:t>
            </a:r>
          </a:p>
          <a:p>
            <a:pPr lvl="1"/>
            <a:r>
              <a:rPr lang="en-GB" dirty="0"/>
              <a:t>Spacing</a:t>
            </a:r>
          </a:p>
          <a:p>
            <a:pPr lvl="1"/>
            <a:r>
              <a:rPr lang="en-GB" dirty="0"/>
              <a:t>Visual balance</a:t>
            </a:r>
          </a:p>
        </p:txBody>
      </p:sp>
      <p:sp>
        <p:nvSpPr>
          <p:cNvPr id="4" name="Content Placeholder 3">
            <a:extLst>
              <a:ext uri="{FF2B5EF4-FFF2-40B4-BE49-F238E27FC236}">
                <a16:creationId xmlns:a16="http://schemas.microsoft.com/office/drawing/2014/main" id="{97E04BE0-D591-6436-0E71-8F47E37948F9}"/>
              </a:ext>
            </a:extLst>
          </p:cNvPr>
          <p:cNvSpPr>
            <a:spLocks noGrp="1"/>
          </p:cNvSpPr>
          <p:nvPr>
            <p:ph sz="half" idx="2"/>
          </p:nvPr>
        </p:nvSpPr>
        <p:spPr/>
        <p:txBody>
          <a:bodyPr>
            <a:normAutofit/>
          </a:bodyPr>
          <a:lstStyle/>
          <a:p>
            <a:r>
              <a:rPr lang="en-GB" dirty="0"/>
              <a:t>Designer:</a:t>
            </a:r>
          </a:p>
          <a:p>
            <a:pPr lvl="1"/>
            <a:r>
              <a:rPr lang="en-GB" dirty="0"/>
              <a:t>Suggests options</a:t>
            </a:r>
          </a:p>
          <a:p>
            <a:pPr lvl="1"/>
            <a:r>
              <a:rPr lang="en-GB" dirty="0"/>
              <a:t>Does not know your message</a:t>
            </a:r>
          </a:p>
          <a:p>
            <a:r>
              <a:rPr lang="en-GB" dirty="0"/>
              <a:t>You choose what works best for your slide</a:t>
            </a:r>
          </a:p>
          <a:p>
            <a:endParaRPr lang="en-GB" dirty="0"/>
          </a:p>
        </p:txBody>
      </p:sp>
      <p:sp>
        <p:nvSpPr>
          <p:cNvPr id="5" name="Slide Number Placeholder 4">
            <a:extLst>
              <a:ext uri="{FF2B5EF4-FFF2-40B4-BE49-F238E27FC236}">
                <a16:creationId xmlns:a16="http://schemas.microsoft.com/office/drawing/2014/main" id="{69EED79C-A869-2DE2-14D7-CFAE41525E05}"/>
              </a:ext>
            </a:extLst>
          </p:cNvPr>
          <p:cNvSpPr>
            <a:spLocks noGrp="1"/>
          </p:cNvSpPr>
          <p:nvPr>
            <p:ph type="sldNum" sz="quarter" idx="12"/>
          </p:nvPr>
        </p:nvSpPr>
        <p:spPr/>
        <p:txBody>
          <a:bodyPr/>
          <a:lstStyle/>
          <a:p>
            <a:fld id="{0322EA46-A50A-4B74-807A-1D180152ACDE}" type="slidenum">
              <a:rPr lang="en-GB" smtClean="0"/>
              <a:t>29</a:t>
            </a:fld>
            <a:endParaRPr lang="en-GB"/>
          </a:p>
        </p:txBody>
      </p:sp>
      <p:pic>
        <p:nvPicPr>
          <p:cNvPr id="7" name="Picture 6">
            <a:extLst>
              <a:ext uri="{FF2B5EF4-FFF2-40B4-BE49-F238E27FC236}">
                <a16:creationId xmlns:a16="http://schemas.microsoft.com/office/drawing/2014/main" id="{9B202D4C-BA42-5ED7-FA59-B130355F0C16}"/>
              </a:ext>
            </a:extLst>
          </p:cNvPr>
          <p:cNvPicPr>
            <a:picLocks noChangeAspect="1"/>
          </p:cNvPicPr>
          <p:nvPr/>
        </p:nvPicPr>
        <p:blipFill>
          <a:blip r:embed="rId3"/>
          <a:srcRect t="5324" b="79891"/>
          <a:stretch>
            <a:fillRect/>
          </a:stretch>
        </p:blipFill>
        <p:spPr>
          <a:xfrm>
            <a:off x="1127124" y="5252687"/>
            <a:ext cx="10287000" cy="1013970"/>
          </a:xfrm>
          <a:prstGeom prst="rect">
            <a:avLst/>
          </a:prstGeom>
        </p:spPr>
      </p:pic>
      <p:sp>
        <p:nvSpPr>
          <p:cNvPr id="8" name="Arrow: Down 7">
            <a:extLst>
              <a:ext uri="{FF2B5EF4-FFF2-40B4-BE49-F238E27FC236}">
                <a16:creationId xmlns:a16="http://schemas.microsoft.com/office/drawing/2014/main" id="{73FE9CBF-131C-E4BF-1BAF-9336335DED83}"/>
              </a:ext>
            </a:extLst>
          </p:cNvPr>
          <p:cNvSpPr/>
          <p:nvPr/>
        </p:nvSpPr>
        <p:spPr>
          <a:xfrm>
            <a:off x="9663308" y="4542242"/>
            <a:ext cx="659567" cy="85121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6572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1" presetClass="entr" presetSubtype="0" fill="hold" grpId="0" nodeType="withEffect">
                                  <p:stCondLst>
                                    <p:cond delay="100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0566D-1C7C-A2ED-4E43-1BE9C46E7F48}"/>
              </a:ext>
            </a:extLst>
          </p:cNvPr>
          <p:cNvSpPr>
            <a:spLocks noGrp="1"/>
          </p:cNvSpPr>
          <p:nvPr>
            <p:ph type="title"/>
          </p:nvPr>
        </p:nvSpPr>
        <p:spPr/>
        <p:txBody>
          <a:bodyPr>
            <a:normAutofit/>
          </a:bodyPr>
          <a:lstStyle/>
          <a:p>
            <a:r>
              <a:rPr lang="en-GB" dirty="0"/>
              <a:t>Using PowerPoint tools to improve your slide</a:t>
            </a:r>
          </a:p>
        </p:txBody>
      </p:sp>
      <p:sp>
        <p:nvSpPr>
          <p:cNvPr id="3" name="Content Placeholder 2">
            <a:extLst>
              <a:ext uri="{FF2B5EF4-FFF2-40B4-BE49-F238E27FC236}">
                <a16:creationId xmlns:a16="http://schemas.microsoft.com/office/drawing/2014/main" id="{420C1E40-57B3-01D0-76FB-277DFE9EB13C}"/>
              </a:ext>
            </a:extLst>
          </p:cNvPr>
          <p:cNvSpPr>
            <a:spLocks noGrp="1"/>
          </p:cNvSpPr>
          <p:nvPr>
            <p:ph sz="half" idx="1"/>
          </p:nvPr>
        </p:nvSpPr>
        <p:spPr/>
        <p:txBody>
          <a:bodyPr>
            <a:normAutofit fontScale="70000" lnSpcReduction="20000"/>
          </a:bodyPr>
          <a:lstStyle/>
          <a:p>
            <a:r>
              <a:rPr lang="en-GB" dirty="0"/>
              <a:t>You will work in pairs.</a:t>
            </a:r>
          </a:p>
          <a:p>
            <a:r>
              <a:rPr lang="en-GB" dirty="0"/>
              <a:t>Use your accessible version of Slide 6.</a:t>
            </a:r>
          </a:p>
          <a:p>
            <a:r>
              <a:rPr lang="en-GB" b="1" dirty="0"/>
              <a:t>Step 1</a:t>
            </a:r>
          </a:p>
          <a:p>
            <a:pPr lvl="1"/>
            <a:r>
              <a:rPr lang="en-GB" dirty="0"/>
              <a:t>Open Accessibility Checker in PowerPoint</a:t>
            </a:r>
          </a:p>
          <a:p>
            <a:pPr lvl="1"/>
            <a:r>
              <a:rPr lang="en-GB" dirty="0"/>
              <a:t>Look at the suggestions</a:t>
            </a:r>
          </a:p>
          <a:p>
            <a:pPr lvl="1"/>
            <a:r>
              <a:rPr lang="en-GB" dirty="0"/>
              <a:t>Talk together about what they mean</a:t>
            </a:r>
          </a:p>
          <a:p>
            <a:r>
              <a:rPr lang="en-GB" b="1" dirty="0"/>
              <a:t>Step 2</a:t>
            </a:r>
          </a:p>
          <a:p>
            <a:pPr lvl="1"/>
            <a:r>
              <a:rPr lang="en-GB" dirty="0"/>
              <a:t>Open Designer</a:t>
            </a:r>
          </a:p>
          <a:p>
            <a:pPr lvl="1"/>
            <a:r>
              <a:rPr lang="en-GB" dirty="0"/>
              <a:t>Look at the layout ideas</a:t>
            </a:r>
          </a:p>
          <a:p>
            <a:pPr lvl="1"/>
            <a:r>
              <a:rPr lang="en-GB" dirty="0"/>
              <a:t>Choose ideas that support your message</a:t>
            </a:r>
          </a:p>
        </p:txBody>
      </p:sp>
      <p:sp>
        <p:nvSpPr>
          <p:cNvPr id="4" name="Content Placeholder 3">
            <a:extLst>
              <a:ext uri="{FF2B5EF4-FFF2-40B4-BE49-F238E27FC236}">
                <a16:creationId xmlns:a16="http://schemas.microsoft.com/office/drawing/2014/main" id="{91985525-80C4-EFAC-9E67-D734C5EA12BB}"/>
              </a:ext>
            </a:extLst>
          </p:cNvPr>
          <p:cNvSpPr>
            <a:spLocks noGrp="1"/>
          </p:cNvSpPr>
          <p:nvPr>
            <p:ph sz="half" idx="2"/>
          </p:nvPr>
        </p:nvSpPr>
        <p:spPr/>
        <p:txBody>
          <a:bodyPr>
            <a:normAutofit fontScale="70000" lnSpcReduction="20000"/>
          </a:bodyPr>
          <a:lstStyle/>
          <a:p>
            <a:pPr marL="0" indent="0">
              <a:buNone/>
            </a:pPr>
            <a:r>
              <a:rPr lang="en-GB" b="1" dirty="0"/>
              <a:t>Your task</a:t>
            </a:r>
          </a:p>
          <a:p>
            <a:r>
              <a:rPr lang="en-GB" dirty="0"/>
              <a:t>Choose one small improvement only</a:t>
            </a:r>
          </a:p>
          <a:p>
            <a:r>
              <a:rPr lang="en-GB" dirty="0"/>
              <a:t>Apply it to your slide</a:t>
            </a:r>
          </a:p>
          <a:p>
            <a:endParaRPr lang="en-GB" dirty="0"/>
          </a:p>
          <a:p>
            <a:pPr marL="0" indent="0">
              <a:buNone/>
            </a:pPr>
            <a:r>
              <a:rPr lang="en-GB" b="1" dirty="0"/>
              <a:t>Remember</a:t>
            </a:r>
          </a:p>
          <a:p>
            <a:r>
              <a:rPr lang="en-GB" dirty="0"/>
              <a:t>These tools support your thinking</a:t>
            </a:r>
          </a:p>
          <a:p>
            <a:r>
              <a:rPr lang="en-GB" dirty="0"/>
              <a:t>You decide what works best for your slide</a:t>
            </a:r>
          </a:p>
          <a:p>
            <a:endParaRPr lang="en-GB" dirty="0"/>
          </a:p>
          <a:p>
            <a:endParaRPr lang="en-GB" dirty="0"/>
          </a:p>
        </p:txBody>
      </p:sp>
      <p:sp>
        <p:nvSpPr>
          <p:cNvPr id="5" name="Slide Number Placeholder 4">
            <a:extLst>
              <a:ext uri="{FF2B5EF4-FFF2-40B4-BE49-F238E27FC236}">
                <a16:creationId xmlns:a16="http://schemas.microsoft.com/office/drawing/2014/main" id="{7B8EC73F-8307-9D6B-12E5-83A7DF749372}"/>
              </a:ext>
            </a:extLst>
          </p:cNvPr>
          <p:cNvSpPr>
            <a:spLocks noGrp="1"/>
          </p:cNvSpPr>
          <p:nvPr>
            <p:ph type="sldNum" sz="quarter" idx="12"/>
          </p:nvPr>
        </p:nvSpPr>
        <p:spPr/>
        <p:txBody>
          <a:bodyPr/>
          <a:lstStyle/>
          <a:p>
            <a:fld id="{0322EA46-A50A-4B74-807A-1D180152ACDE}" type="slidenum">
              <a:rPr lang="en-GB" smtClean="0"/>
              <a:t>30</a:t>
            </a:fld>
            <a:endParaRPr lang="en-GB"/>
          </a:p>
        </p:txBody>
      </p:sp>
      <p:pic>
        <p:nvPicPr>
          <p:cNvPr id="6" name="Online Media 5" title="10 Minute Timer">
            <a:hlinkClick r:id="" action="ppaction://media"/>
            <a:extLst>
              <a:ext uri="{FF2B5EF4-FFF2-40B4-BE49-F238E27FC236}">
                <a16:creationId xmlns:a16="http://schemas.microsoft.com/office/drawing/2014/main" id="{07511078-BB5B-BBDE-31EE-B7767969B973}"/>
              </a:ext>
            </a:extLst>
          </p:cNvPr>
          <p:cNvPicPr>
            <a:picLocks noRot="1" noChangeAspect="1"/>
          </p:cNvPicPr>
          <p:nvPr>
            <a:videoFile r:link="rId1"/>
          </p:nvPr>
        </p:nvPicPr>
        <p:blipFill>
          <a:blip r:embed="rId4"/>
          <a:stretch>
            <a:fillRect/>
          </a:stretch>
        </p:blipFill>
        <p:spPr>
          <a:xfrm>
            <a:off x="7982262" y="4803884"/>
            <a:ext cx="2747727" cy="1552466"/>
          </a:xfrm>
          <a:prstGeom prst="rect">
            <a:avLst/>
          </a:prstGeom>
        </p:spPr>
      </p:pic>
      <p:pic>
        <p:nvPicPr>
          <p:cNvPr id="7" name="Content Placeholder 4" descr="Angel face outline with solid fill">
            <a:extLst>
              <a:ext uri="{FF2B5EF4-FFF2-40B4-BE49-F238E27FC236}">
                <a16:creationId xmlns:a16="http://schemas.microsoft.com/office/drawing/2014/main" id="{524B42F9-BD61-1913-8C66-3BA2B2D475C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875428" y="5559209"/>
            <a:ext cx="1235508" cy="1235508"/>
          </a:xfrm>
          <a:prstGeom prst="rect">
            <a:avLst/>
          </a:prstGeom>
        </p:spPr>
      </p:pic>
    </p:spTree>
    <p:extLst>
      <p:ext uri="{BB962C8B-B14F-4D97-AF65-F5344CB8AC3E}">
        <p14:creationId xmlns:p14="http://schemas.microsoft.com/office/powerpoint/2010/main" val="32648491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F1E99-A32B-64F6-A3F4-1920E69E9F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365376-2857-19F1-8101-C6F4950B6FC8}"/>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6D63100F-5D18-ADA9-B879-2FF4A9031643}"/>
              </a:ext>
            </a:extLst>
          </p:cNvPr>
          <p:cNvSpPr>
            <a:spLocks noGrp="1"/>
          </p:cNvSpPr>
          <p:nvPr>
            <p:ph type="body" idx="1"/>
          </p:nvPr>
        </p:nvSpPr>
        <p:spPr/>
        <p:txBody>
          <a:bodyPr/>
          <a:lstStyle/>
          <a:p>
            <a:r>
              <a:rPr lang="en-GB" dirty="0"/>
              <a:t>See you in 10 minutes </a:t>
            </a:r>
            <a:r>
              <a:rPr lang="en-GB" dirty="0">
                <a:sym typeface="Wingdings" panose="05000000000000000000" pitchFamily="2" charset="2"/>
              </a:rPr>
              <a:t></a:t>
            </a:r>
            <a:endParaRPr lang="en-GB" dirty="0"/>
          </a:p>
        </p:txBody>
      </p:sp>
      <p:sp>
        <p:nvSpPr>
          <p:cNvPr id="4" name="Slide Number Placeholder 3">
            <a:extLst>
              <a:ext uri="{FF2B5EF4-FFF2-40B4-BE49-F238E27FC236}">
                <a16:creationId xmlns:a16="http://schemas.microsoft.com/office/drawing/2014/main" id="{849881D3-4376-31A5-77AC-F2E553023C8B}"/>
              </a:ext>
            </a:extLst>
          </p:cNvPr>
          <p:cNvSpPr>
            <a:spLocks noGrp="1"/>
          </p:cNvSpPr>
          <p:nvPr>
            <p:ph type="sldNum" sz="quarter" idx="12"/>
          </p:nvPr>
        </p:nvSpPr>
        <p:spPr/>
        <p:txBody>
          <a:bodyPr/>
          <a:lstStyle/>
          <a:p>
            <a:fld id="{0322EA46-A50A-4B74-807A-1D180152ACDE}" type="slidenum">
              <a:rPr lang="en-GB" smtClean="0"/>
              <a:t>31</a:t>
            </a:fld>
            <a:endParaRPr lang="en-GB"/>
          </a:p>
        </p:txBody>
      </p:sp>
    </p:spTree>
    <p:extLst>
      <p:ext uri="{BB962C8B-B14F-4D97-AF65-F5344CB8AC3E}">
        <p14:creationId xmlns:p14="http://schemas.microsoft.com/office/powerpoint/2010/main" val="543291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FC650-D9F9-8D53-3933-B5072CB79F53}"/>
              </a:ext>
            </a:extLst>
          </p:cNvPr>
          <p:cNvSpPr>
            <a:spLocks noGrp="1"/>
          </p:cNvSpPr>
          <p:nvPr>
            <p:ph type="ctrTitle"/>
          </p:nvPr>
        </p:nvSpPr>
        <p:spPr/>
        <p:txBody>
          <a:bodyPr/>
          <a:lstStyle/>
          <a:p>
            <a:r>
              <a:rPr lang="en-GB" dirty="0"/>
              <a:t>Building Slides</a:t>
            </a:r>
          </a:p>
        </p:txBody>
      </p:sp>
      <p:sp>
        <p:nvSpPr>
          <p:cNvPr id="3" name="Subtitle 2">
            <a:extLst>
              <a:ext uri="{FF2B5EF4-FFF2-40B4-BE49-F238E27FC236}">
                <a16:creationId xmlns:a16="http://schemas.microsoft.com/office/drawing/2014/main" id="{58E80636-825D-0585-C957-FD34B0C797D5}"/>
              </a:ext>
            </a:extLst>
          </p:cNvPr>
          <p:cNvSpPr>
            <a:spLocks noGrp="1"/>
          </p:cNvSpPr>
          <p:nvPr>
            <p:ph type="subTitle" idx="1"/>
          </p:nvPr>
        </p:nvSpPr>
        <p:spPr/>
        <p:txBody>
          <a:bodyPr/>
          <a:lstStyle/>
          <a:p>
            <a:endParaRPr lang="en-GB"/>
          </a:p>
        </p:txBody>
      </p:sp>
      <p:pic>
        <p:nvPicPr>
          <p:cNvPr id="6" name="Picture Placeholder 5" descr="Cartoon bee with sign">
            <a:extLst>
              <a:ext uri="{FF2B5EF4-FFF2-40B4-BE49-F238E27FC236}">
                <a16:creationId xmlns:a16="http://schemas.microsoft.com/office/drawing/2014/main" id="{1144515D-2D72-8C57-FEBE-DB44C7DB6AE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0101" r="20101"/>
          <a:stretch>
            <a:fillRect/>
          </a:stretch>
        </p:blipFill>
        <p:spPr/>
      </p:pic>
    </p:spTree>
    <p:extLst>
      <p:ext uri="{BB962C8B-B14F-4D97-AF65-F5344CB8AC3E}">
        <p14:creationId xmlns:p14="http://schemas.microsoft.com/office/powerpoint/2010/main" val="40555074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5AB74-E9C1-F632-5E0C-8BE059B99DBE}"/>
              </a:ext>
            </a:extLst>
          </p:cNvPr>
          <p:cNvSpPr>
            <a:spLocks noGrp="1"/>
          </p:cNvSpPr>
          <p:nvPr>
            <p:ph type="title"/>
          </p:nvPr>
        </p:nvSpPr>
        <p:spPr/>
        <p:txBody>
          <a:bodyPr/>
          <a:lstStyle/>
          <a:p>
            <a:r>
              <a:rPr lang="en-GB" dirty="0"/>
              <a:t>Build a two-slide mini deck</a:t>
            </a:r>
          </a:p>
        </p:txBody>
      </p:sp>
      <p:sp>
        <p:nvSpPr>
          <p:cNvPr id="3" name="Content Placeholder 2">
            <a:extLst>
              <a:ext uri="{FF2B5EF4-FFF2-40B4-BE49-F238E27FC236}">
                <a16:creationId xmlns:a16="http://schemas.microsoft.com/office/drawing/2014/main" id="{E8AF8662-DD83-23B5-7BD3-A327CAA2B242}"/>
              </a:ext>
            </a:extLst>
          </p:cNvPr>
          <p:cNvSpPr>
            <a:spLocks noGrp="1"/>
          </p:cNvSpPr>
          <p:nvPr>
            <p:ph sz="half" idx="1"/>
          </p:nvPr>
        </p:nvSpPr>
        <p:spPr/>
        <p:txBody>
          <a:bodyPr>
            <a:normAutofit fontScale="92500" lnSpcReduction="10000"/>
          </a:bodyPr>
          <a:lstStyle/>
          <a:p>
            <a:r>
              <a:rPr lang="en-GB" dirty="0"/>
              <a:t>Use the information provided.</a:t>
            </a:r>
          </a:p>
          <a:p>
            <a:r>
              <a:rPr lang="en-GB" b="1" dirty="0"/>
              <a:t>Your task</a:t>
            </a:r>
          </a:p>
          <a:p>
            <a:pPr lvl="1"/>
            <a:r>
              <a:rPr lang="en-GB" dirty="0"/>
              <a:t>Create two slides only.</a:t>
            </a:r>
          </a:p>
          <a:p>
            <a:pPr lvl="1"/>
            <a:r>
              <a:rPr lang="en-GB" dirty="0"/>
              <a:t>Slide one</a:t>
            </a:r>
          </a:p>
          <a:p>
            <a:pPr lvl="2"/>
            <a:r>
              <a:rPr lang="en-GB" dirty="0"/>
              <a:t>Clear title</a:t>
            </a:r>
          </a:p>
          <a:p>
            <a:pPr lvl="2"/>
            <a:r>
              <a:rPr lang="en-GB" dirty="0"/>
              <a:t>One key point</a:t>
            </a:r>
          </a:p>
          <a:p>
            <a:pPr lvl="1"/>
            <a:r>
              <a:rPr lang="en-GB" dirty="0"/>
              <a:t>Slide two</a:t>
            </a:r>
          </a:p>
          <a:p>
            <a:pPr lvl="2"/>
            <a:r>
              <a:rPr lang="en-GB" dirty="0"/>
              <a:t>One image</a:t>
            </a:r>
          </a:p>
          <a:p>
            <a:pPr lvl="2"/>
            <a:r>
              <a:rPr lang="en-GB" dirty="0"/>
              <a:t>Three short bullet points only</a:t>
            </a:r>
          </a:p>
          <a:p>
            <a:endParaRPr lang="en-GB" dirty="0"/>
          </a:p>
        </p:txBody>
      </p:sp>
      <p:sp>
        <p:nvSpPr>
          <p:cNvPr id="4" name="Content Placeholder 3">
            <a:extLst>
              <a:ext uri="{FF2B5EF4-FFF2-40B4-BE49-F238E27FC236}">
                <a16:creationId xmlns:a16="http://schemas.microsoft.com/office/drawing/2014/main" id="{9357838C-DE77-CD30-6733-607BC807D90E}"/>
              </a:ext>
            </a:extLst>
          </p:cNvPr>
          <p:cNvSpPr>
            <a:spLocks noGrp="1"/>
          </p:cNvSpPr>
          <p:nvPr>
            <p:ph sz="half" idx="2"/>
          </p:nvPr>
        </p:nvSpPr>
        <p:spPr/>
        <p:txBody>
          <a:bodyPr>
            <a:normAutofit fontScale="92500" lnSpcReduction="10000"/>
          </a:bodyPr>
          <a:lstStyle/>
          <a:p>
            <a:r>
              <a:rPr lang="en-GB" dirty="0"/>
              <a:t>Focus on</a:t>
            </a:r>
          </a:p>
          <a:p>
            <a:pPr lvl="1"/>
            <a:r>
              <a:rPr lang="en-GB" dirty="0"/>
              <a:t>Clear titles</a:t>
            </a:r>
          </a:p>
          <a:p>
            <a:pPr lvl="1"/>
            <a:r>
              <a:rPr lang="en-GB" dirty="0"/>
              <a:t>Simple layout</a:t>
            </a:r>
          </a:p>
          <a:p>
            <a:pPr lvl="1"/>
            <a:r>
              <a:rPr lang="en-GB" dirty="0"/>
              <a:t>Space on the slide</a:t>
            </a:r>
          </a:p>
          <a:p>
            <a:pPr lvl="1"/>
            <a:r>
              <a:rPr lang="en-GB" dirty="0"/>
              <a:t>Easy to read text</a:t>
            </a:r>
          </a:p>
          <a:p>
            <a:pPr lvl="1"/>
            <a:r>
              <a:rPr lang="en-GB" dirty="0"/>
              <a:t>Good contrast</a:t>
            </a:r>
          </a:p>
          <a:p>
            <a:r>
              <a:rPr lang="en-GB" dirty="0"/>
              <a:t>There is no presenting.</a:t>
            </a:r>
          </a:p>
          <a:p>
            <a:r>
              <a:rPr lang="en-GB" dirty="0"/>
              <a:t>This task is about practice, not performance.</a:t>
            </a:r>
          </a:p>
          <a:p>
            <a:endParaRPr lang="en-GB" dirty="0"/>
          </a:p>
        </p:txBody>
      </p:sp>
      <p:sp>
        <p:nvSpPr>
          <p:cNvPr id="5" name="Slide Number Placeholder 4">
            <a:extLst>
              <a:ext uri="{FF2B5EF4-FFF2-40B4-BE49-F238E27FC236}">
                <a16:creationId xmlns:a16="http://schemas.microsoft.com/office/drawing/2014/main" id="{1D92DBEE-6BFF-A760-E51E-38F950BC58BE}"/>
              </a:ext>
            </a:extLst>
          </p:cNvPr>
          <p:cNvSpPr>
            <a:spLocks noGrp="1"/>
          </p:cNvSpPr>
          <p:nvPr>
            <p:ph type="sldNum" sz="quarter" idx="12"/>
          </p:nvPr>
        </p:nvSpPr>
        <p:spPr/>
        <p:txBody>
          <a:bodyPr/>
          <a:lstStyle/>
          <a:p>
            <a:fld id="{0322EA46-A50A-4B74-807A-1D180152ACDE}" type="slidenum">
              <a:rPr lang="en-GB" smtClean="0"/>
              <a:t>33</a:t>
            </a:fld>
            <a:endParaRPr lang="en-GB"/>
          </a:p>
        </p:txBody>
      </p:sp>
      <p:pic>
        <p:nvPicPr>
          <p:cNvPr id="6" name="Online Media 5" title="15 Minute Timer">
            <a:hlinkClick r:id="" action="ppaction://media"/>
            <a:extLst>
              <a:ext uri="{FF2B5EF4-FFF2-40B4-BE49-F238E27FC236}">
                <a16:creationId xmlns:a16="http://schemas.microsoft.com/office/drawing/2014/main" id="{FE21577B-0BE0-4128-0C0C-27BEE9E8B30F}"/>
              </a:ext>
            </a:extLst>
          </p:cNvPr>
          <p:cNvPicPr>
            <a:picLocks noRot="1" noChangeAspect="1"/>
          </p:cNvPicPr>
          <p:nvPr>
            <a:videoFile r:link="rId1"/>
          </p:nvPr>
        </p:nvPicPr>
        <p:blipFill>
          <a:blip r:embed="rId4"/>
          <a:stretch>
            <a:fillRect/>
          </a:stretch>
        </p:blipFill>
        <p:spPr>
          <a:xfrm>
            <a:off x="9206020" y="74897"/>
            <a:ext cx="2861508" cy="1616752"/>
          </a:xfrm>
          <a:prstGeom prst="rect">
            <a:avLst/>
          </a:prstGeom>
        </p:spPr>
      </p:pic>
      <p:pic>
        <p:nvPicPr>
          <p:cNvPr id="7" name="Content Placeholder 4" descr="Angel face outline with solid fill">
            <a:extLst>
              <a:ext uri="{FF2B5EF4-FFF2-40B4-BE49-F238E27FC236}">
                <a16:creationId xmlns:a16="http://schemas.microsoft.com/office/drawing/2014/main" id="{76F5EB63-6DB5-0039-6E36-A5C38075338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447122" y="5559209"/>
            <a:ext cx="1235508" cy="1235508"/>
          </a:xfrm>
          <a:prstGeom prst="rect">
            <a:avLst/>
          </a:prstGeom>
        </p:spPr>
      </p:pic>
    </p:spTree>
    <p:extLst>
      <p:ext uri="{BB962C8B-B14F-4D97-AF65-F5344CB8AC3E}">
        <p14:creationId xmlns:p14="http://schemas.microsoft.com/office/powerpoint/2010/main" val="26989202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2A84E-124C-01E2-F70D-BDF39521195B}"/>
              </a:ext>
            </a:extLst>
          </p:cNvPr>
          <p:cNvSpPr>
            <a:spLocks noGrp="1"/>
          </p:cNvSpPr>
          <p:nvPr>
            <p:ph type="title"/>
          </p:nvPr>
        </p:nvSpPr>
        <p:spPr/>
        <p:txBody>
          <a:bodyPr/>
          <a:lstStyle/>
          <a:p>
            <a:r>
              <a:rPr lang="en-GB" dirty="0"/>
              <a:t>Check your own slides</a:t>
            </a:r>
            <a:br>
              <a:rPr lang="en-GB" dirty="0"/>
            </a:br>
            <a:endParaRPr lang="en-GB" dirty="0"/>
          </a:p>
        </p:txBody>
      </p:sp>
      <p:sp>
        <p:nvSpPr>
          <p:cNvPr id="3" name="Content Placeholder 2">
            <a:extLst>
              <a:ext uri="{FF2B5EF4-FFF2-40B4-BE49-F238E27FC236}">
                <a16:creationId xmlns:a16="http://schemas.microsoft.com/office/drawing/2014/main" id="{BAD05E82-A2CA-C3A2-3D2E-E5835A29525E}"/>
              </a:ext>
            </a:extLst>
          </p:cNvPr>
          <p:cNvSpPr>
            <a:spLocks noGrp="1"/>
          </p:cNvSpPr>
          <p:nvPr>
            <p:ph sz="half" idx="1"/>
          </p:nvPr>
        </p:nvSpPr>
        <p:spPr/>
        <p:txBody>
          <a:bodyPr>
            <a:normAutofit fontScale="92500" lnSpcReduction="20000"/>
          </a:bodyPr>
          <a:lstStyle/>
          <a:p>
            <a:r>
              <a:rPr lang="en-GB" dirty="0"/>
              <a:t>Take two minutes to check your own slides.</a:t>
            </a:r>
          </a:p>
          <a:p>
            <a:r>
              <a:rPr lang="en-GB" dirty="0"/>
              <a:t>Check:</a:t>
            </a:r>
          </a:p>
          <a:p>
            <a:pPr lvl="1"/>
            <a:r>
              <a:rPr lang="en-GB" dirty="0"/>
              <a:t>The title is clear</a:t>
            </a:r>
          </a:p>
          <a:p>
            <a:pPr lvl="1"/>
            <a:r>
              <a:rPr lang="en-GB" dirty="0"/>
              <a:t>There is one main idea on each slide</a:t>
            </a:r>
          </a:p>
          <a:p>
            <a:pPr lvl="1"/>
            <a:r>
              <a:rPr lang="en-GB" dirty="0"/>
              <a:t>Text is easy to read</a:t>
            </a:r>
          </a:p>
          <a:p>
            <a:pPr lvl="1"/>
            <a:r>
              <a:rPr lang="en-GB" dirty="0"/>
              <a:t>The image makes sense and has alt text</a:t>
            </a:r>
          </a:p>
          <a:p>
            <a:pPr lvl="1"/>
            <a:r>
              <a:rPr lang="en-GB" dirty="0"/>
              <a:t>The slide feels calm and clear</a:t>
            </a:r>
          </a:p>
        </p:txBody>
      </p:sp>
      <p:sp>
        <p:nvSpPr>
          <p:cNvPr id="4" name="Content Placeholder 3">
            <a:extLst>
              <a:ext uri="{FF2B5EF4-FFF2-40B4-BE49-F238E27FC236}">
                <a16:creationId xmlns:a16="http://schemas.microsoft.com/office/drawing/2014/main" id="{2CC16E17-C866-375B-7873-CA4CF5049126}"/>
              </a:ext>
            </a:extLst>
          </p:cNvPr>
          <p:cNvSpPr>
            <a:spLocks noGrp="1"/>
          </p:cNvSpPr>
          <p:nvPr>
            <p:ph sz="half" idx="2"/>
          </p:nvPr>
        </p:nvSpPr>
        <p:spPr/>
        <p:txBody>
          <a:bodyPr anchor="ctr">
            <a:normAutofit fontScale="92500" lnSpcReduction="20000"/>
          </a:bodyPr>
          <a:lstStyle/>
          <a:p>
            <a:pPr marL="0" indent="0" algn="ctr">
              <a:buNone/>
            </a:pPr>
            <a:r>
              <a:rPr lang="en-GB" sz="3900" b="1" dirty="0"/>
              <a:t>No changes needed unless something is missing.</a:t>
            </a:r>
          </a:p>
          <a:p>
            <a:endParaRPr lang="en-GB" dirty="0"/>
          </a:p>
        </p:txBody>
      </p:sp>
      <p:sp>
        <p:nvSpPr>
          <p:cNvPr id="5" name="Slide Number Placeholder 4">
            <a:extLst>
              <a:ext uri="{FF2B5EF4-FFF2-40B4-BE49-F238E27FC236}">
                <a16:creationId xmlns:a16="http://schemas.microsoft.com/office/drawing/2014/main" id="{F0888C2D-0D98-B3AF-6237-2B3414C4D29B}"/>
              </a:ext>
            </a:extLst>
          </p:cNvPr>
          <p:cNvSpPr>
            <a:spLocks noGrp="1"/>
          </p:cNvSpPr>
          <p:nvPr>
            <p:ph type="sldNum" sz="quarter" idx="12"/>
          </p:nvPr>
        </p:nvSpPr>
        <p:spPr/>
        <p:txBody>
          <a:bodyPr/>
          <a:lstStyle/>
          <a:p>
            <a:fld id="{0322EA46-A50A-4B74-807A-1D180152ACDE}" type="slidenum">
              <a:rPr lang="en-GB" smtClean="0"/>
              <a:t>34</a:t>
            </a:fld>
            <a:endParaRPr lang="en-GB"/>
          </a:p>
        </p:txBody>
      </p:sp>
      <p:pic>
        <p:nvPicPr>
          <p:cNvPr id="6" name="Online Media 5" title="2 Minute Timer">
            <a:hlinkClick r:id="" action="ppaction://media"/>
            <a:extLst>
              <a:ext uri="{FF2B5EF4-FFF2-40B4-BE49-F238E27FC236}">
                <a16:creationId xmlns:a16="http://schemas.microsoft.com/office/drawing/2014/main" id="{E574471F-0EDF-5845-8864-327F0DD93192}"/>
              </a:ext>
            </a:extLst>
          </p:cNvPr>
          <p:cNvPicPr>
            <a:picLocks noRot="1" noChangeAspect="1"/>
          </p:cNvPicPr>
          <p:nvPr>
            <a:videoFile r:link="rId1"/>
          </p:nvPr>
        </p:nvPicPr>
        <p:blipFill>
          <a:blip r:embed="rId4"/>
          <a:stretch>
            <a:fillRect/>
          </a:stretch>
        </p:blipFill>
        <p:spPr>
          <a:xfrm>
            <a:off x="9144000" y="43582"/>
            <a:ext cx="2725711" cy="1540027"/>
          </a:xfrm>
          <a:prstGeom prst="rect">
            <a:avLst/>
          </a:prstGeom>
        </p:spPr>
      </p:pic>
    </p:spTree>
    <p:extLst>
      <p:ext uri="{BB962C8B-B14F-4D97-AF65-F5344CB8AC3E}">
        <p14:creationId xmlns:p14="http://schemas.microsoft.com/office/powerpoint/2010/main" val="38830226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39714-4001-C43E-2D7F-920750EF21D8}"/>
              </a:ext>
            </a:extLst>
          </p:cNvPr>
          <p:cNvSpPr>
            <a:spLocks noGrp="1"/>
          </p:cNvSpPr>
          <p:nvPr>
            <p:ph type="title"/>
          </p:nvPr>
        </p:nvSpPr>
        <p:spPr/>
        <p:txBody>
          <a:bodyPr/>
          <a:lstStyle/>
          <a:p>
            <a:r>
              <a:rPr lang="en-GB" dirty="0"/>
              <a:t>Share with one other person</a:t>
            </a:r>
          </a:p>
        </p:txBody>
      </p:sp>
      <p:sp>
        <p:nvSpPr>
          <p:cNvPr id="3" name="Content Placeholder 2">
            <a:extLst>
              <a:ext uri="{FF2B5EF4-FFF2-40B4-BE49-F238E27FC236}">
                <a16:creationId xmlns:a16="http://schemas.microsoft.com/office/drawing/2014/main" id="{07A88662-2ECD-8EE1-AF1F-783FA7856578}"/>
              </a:ext>
            </a:extLst>
          </p:cNvPr>
          <p:cNvSpPr>
            <a:spLocks noGrp="1"/>
          </p:cNvSpPr>
          <p:nvPr>
            <p:ph sz="half" idx="1"/>
          </p:nvPr>
        </p:nvSpPr>
        <p:spPr/>
        <p:txBody>
          <a:bodyPr>
            <a:normAutofit fontScale="92500" lnSpcReduction="20000"/>
          </a:bodyPr>
          <a:lstStyle/>
          <a:p>
            <a:r>
              <a:rPr lang="en-GB" dirty="0"/>
              <a:t>Turn to one person next to you.</a:t>
            </a:r>
          </a:p>
          <a:p>
            <a:r>
              <a:rPr lang="en-GB" dirty="0"/>
              <a:t>Show your two slides.</a:t>
            </a:r>
          </a:p>
          <a:p>
            <a:r>
              <a:rPr lang="en-GB" dirty="0"/>
              <a:t>See their two slides.</a:t>
            </a:r>
          </a:p>
          <a:p>
            <a:r>
              <a:rPr lang="en-GB" dirty="0"/>
              <a:t>Give one positive comment only, for example:</a:t>
            </a:r>
          </a:p>
          <a:p>
            <a:pPr lvl="1"/>
            <a:r>
              <a:rPr lang="en-GB" dirty="0"/>
              <a:t>Clear</a:t>
            </a:r>
          </a:p>
          <a:p>
            <a:pPr lvl="1"/>
            <a:r>
              <a:rPr lang="en-GB" dirty="0"/>
              <a:t>Easy to read</a:t>
            </a:r>
          </a:p>
          <a:p>
            <a:pPr lvl="1"/>
            <a:r>
              <a:rPr lang="en-GB" dirty="0"/>
              <a:t>Calm</a:t>
            </a:r>
          </a:p>
          <a:p>
            <a:pPr lvl="1"/>
            <a:r>
              <a:rPr lang="en-GB" dirty="0"/>
              <a:t>Easy to follow</a:t>
            </a:r>
          </a:p>
          <a:p>
            <a:endParaRPr lang="en-GB" dirty="0"/>
          </a:p>
        </p:txBody>
      </p:sp>
      <p:sp>
        <p:nvSpPr>
          <p:cNvPr id="4" name="Content Placeholder 3">
            <a:extLst>
              <a:ext uri="{FF2B5EF4-FFF2-40B4-BE49-F238E27FC236}">
                <a16:creationId xmlns:a16="http://schemas.microsoft.com/office/drawing/2014/main" id="{8BE4DB5E-A115-C8FA-CAEB-A08531502957}"/>
              </a:ext>
            </a:extLst>
          </p:cNvPr>
          <p:cNvSpPr>
            <a:spLocks noGrp="1"/>
          </p:cNvSpPr>
          <p:nvPr>
            <p:ph sz="half" idx="2"/>
          </p:nvPr>
        </p:nvSpPr>
        <p:spPr/>
        <p:txBody>
          <a:bodyPr anchor="ctr">
            <a:normAutofit fontScale="92500" lnSpcReduction="20000"/>
          </a:bodyPr>
          <a:lstStyle/>
          <a:p>
            <a:pPr marL="0" indent="0" algn="ctr">
              <a:buNone/>
            </a:pPr>
            <a:r>
              <a:rPr lang="en-GB" sz="3900" b="1" dirty="0"/>
              <a:t>No advice. </a:t>
            </a:r>
          </a:p>
          <a:p>
            <a:pPr marL="0" indent="0" algn="ctr">
              <a:buNone/>
            </a:pPr>
            <a:r>
              <a:rPr lang="en-GB" sz="3900" b="1" dirty="0"/>
              <a:t>No fixing. </a:t>
            </a:r>
          </a:p>
          <a:p>
            <a:pPr marL="0" indent="0" algn="ctr">
              <a:buNone/>
            </a:pPr>
            <a:r>
              <a:rPr lang="en-GB" sz="3900" b="1" dirty="0"/>
              <a:t>No judging.</a:t>
            </a:r>
          </a:p>
          <a:p>
            <a:endParaRPr lang="en-GB" dirty="0"/>
          </a:p>
        </p:txBody>
      </p:sp>
      <p:sp>
        <p:nvSpPr>
          <p:cNvPr id="5" name="Slide Number Placeholder 4">
            <a:extLst>
              <a:ext uri="{FF2B5EF4-FFF2-40B4-BE49-F238E27FC236}">
                <a16:creationId xmlns:a16="http://schemas.microsoft.com/office/drawing/2014/main" id="{A6BC3665-FA1C-78BB-A4A1-8D7F9E1E3E2B}"/>
              </a:ext>
            </a:extLst>
          </p:cNvPr>
          <p:cNvSpPr>
            <a:spLocks noGrp="1"/>
          </p:cNvSpPr>
          <p:nvPr>
            <p:ph type="sldNum" sz="quarter" idx="12"/>
          </p:nvPr>
        </p:nvSpPr>
        <p:spPr/>
        <p:txBody>
          <a:bodyPr/>
          <a:lstStyle/>
          <a:p>
            <a:fld id="{0322EA46-A50A-4B74-807A-1D180152ACDE}" type="slidenum">
              <a:rPr lang="en-GB" smtClean="0"/>
              <a:t>35</a:t>
            </a:fld>
            <a:endParaRPr lang="en-GB"/>
          </a:p>
        </p:txBody>
      </p:sp>
      <p:pic>
        <p:nvPicPr>
          <p:cNvPr id="6" name="Online Media 5" title="5 Minute Timer">
            <a:hlinkClick r:id="" action="ppaction://media"/>
            <a:extLst>
              <a:ext uri="{FF2B5EF4-FFF2-40B4-BE49-F238E27FC236}">
                <a16:creationId xmlns:a16="http://schemas.microsoft.com/office/drawing/2014/main" id="{4D94048A-159F-D414-2EBB-A3CDB85F1F71}"/>
              </a:ext>
            </a:extLst>
          </p:cNvPr>
          <p:cNvPicPr>
            <a:picLocks noRot="1" noChangeAspect="1"/>
          </p:cNvPicPr>
          <p:nvPr>
            <a:videoFile r:link="rId1"/>
          </p:nvPr>
        </p:nvPicPr>
        <p:blipFill>
          <a:blip r:embed="rId4"/>
          <a:stretch>
            <a:fillRect/>
          </a:stretch>
        </p:blipFill>
        <p:spPr>
          <a:xfrm>
            <a:off x="9091534" y="0"/>
            <a:ext cx="2942351" cy="1662429"/>
          </a:xfrm>
          <a:prstGeom prst="rect">
            <a:avLst/>
          </a:prstGeom>
        </p:spPr>
      </p:pic>
    </p:spTree>
    <p:extLst>
      <p:ext uri="{BB962C8B-B14F-4D97-AF65-F5344CB8AC3E}">
        <p14:creationId xmlns:p14="http://schemas.microsoft.com/office/powerpoint/2010/main" val="26570033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F6C543B-0BD8-449A-723A-721896868C65}"/>
              </a:ext>
            </a:extLst>
          </p:cNvPr>
          <p:cNvSpPr>
            <a:spLocks noGrp="1"/>
          </p:cNvSpPr>
          <p:nvPr>
            <p:ph type="title"/>
          </p:nvPr>
        </p:nvSpPr>
        <p:spPr>
          <a:xfrm>
            <a:off x="1127125" y="365125"/>
            <a:ext cx="10226673" cy="1325563"/>
          </a:xfrm>
        </p:spPr>
        <p:txBody>
          <a:bodyPr anchor="ctr">
            <a:normAutofit/>
          </a:bodyPr>
          <a:lstStyle/>
          <a:p>
            <a:r>
              <a:rPr lang="en-GB" dirty="0"/>
              <a:t>Let’s see what everyone thinks</a:t>
            </a:r>
          </a:p>
        </p:txBody>
      </p:sp>
      <p:pic>
        <p:nvPicPr>
          <p:cNvPr id="8" name="Content Placeholder 4" descr="A black text with a white background&#10;&#10;AI-generated content may be incorrect.">
            <a:hlinkClick r:id="rId3"/>
            <a:extLst>
              <a:ext uri="{FF2B5EF4-FFF2-40B4-BE49-F238E27FC236}">
                <a16:creationId xmlns:a16="http://schemas.microsoft.com/office/drawing/2014/main" id="{C165D141-3321-BA22-1F4B-C2606697FEAD}"/>
              </a:ext>
            </a:extLst>
          </p:cNvPr>
          <p:cNvPicPr>
            <a:picLocks noGrp="1" noChangeAspect="1"/>
          </p:cNvPicPr>
          <p:nvPr>
            <p:ph idx="1"/>
          </p:nvPr>
        </p:nvPicPr>
        <p:blipFill>
          <a:blip r:embed="rId4"/>
          <a:stretch>
            <a:fillRect/>
          </a:stretch>
        </p:blipFill>
        <p:spPr>
          <a:xfrm>
            <a:off x="1127124" y="3059145"/>
            <a:ext cx="10226676" cy="2070903"/>
          </a:xfrm>
          <a:prstGeom prst="rect">
            <a:avLst/>
          </a:prstGeom>
          <a:noFill/>
        </p:spPr>
      </p:pic>
      <p:sp>
        <p:nvSpPr>
          <p:cNvPr id="5" name="Slide Number Placeholder 4">
            <a:extLst>
              <a:ext uri="{FF2B5EF4-FFF2-40B4-BE49-F238E27FC236}">
                <a16:creationId xmlns:a16="http://schemas.microsoft.com/office/drawing/2014/main" id="{4CA6E79F-345B-6425-CF10-6252A2D34363}"/>
              </a:ext>
            </a:extLst>
          </p:cNvPr>
          <p:cNvSpPr>
            <a:spLocks noGrp="1"/>
          </p:cNvSpPr>
          <p:nvPr>
            <p:ph type="sldNum" sz="quarter" idx="12"/>
          </p:nvPr>
        </p:nvSpPr>
        <p:spPr>
          <a:xfrm>
            <a:off x="8899524" y="6356350"/>
            <a:ext cx="2454276" cy="365125"/>
          </a:xfrm>
        </p:spPr>
        <p:txBody>
          <a:bodyPr anchor="ctr">
            <a:normAutofit/>
          </a:bodyPr>
          <a:lstStyle/>
          <a:p>
            <a:pPr>
              <a:spcAft>
                <a:spcPts val="600"/>
              </a:spcAft>
            </a:pPr>
            <a:fld id="{0322EA46-A50A-4B74-807A-1D180152ACDE}" type="slidenum">
              <a:rPr lang="en-GB" smtClean="0"/>
              <a:pPr>
                <a:spcAft>
                  <a:spcPts val="600"/>
                </a:spcAft>
              </a:pPr>
              <a:t>36</a:t>
            </a:fld>
            <a:endParaRPr lang="en-GB"/>
          </a:p>
        </p:txBody>
      </p:sp>
    </p:spTree>
    <p:extLst>
      <p:ext uri="{BB962C8B-B14F-4D97-AF65-F5344CB8AC3E}">
        <p14:creationId xmlns:p14="http://schemas.microsoft.com/office/powerpoint/2010/main" val="52009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7ED28-F0BD-280E-8BBB-F356091F4BD2}"/>
              </a:ext>
            </a:extLst>
          </p:cNvPr>
          <p:cNvSpPr>
            <a:spLocks noGrp="1"/>
          </p:cNvSpPr>
          <p:nvPr>
            <p:ph type="title"/>
          </p:nvPr>
        </p:nvSpPr>
        <p:spPr/>
        <p:txBody>
          <a:bodyPr/>
          <a:lstStyle/>
          <a:p>
            <a:r>
              <a:rPr lang="en-GB"/>
              <a:t>Reflection Time!</a:t>
            </a:r>
          </a:p>
        </p:txBody>
      </p:sp>
      <p:sp>
        <p:nvSpPr>
          <p:cNvPr id="4" name="Content Placeholder 3">
            <a:extLst>
              <a:ext uri="{FF2B5EF4-FFF2-40B4-BE49-F238E27FC236}">
                <a16:creationId xmlns:a16="http://schemas.microsoft.com/office/drawing/2014/main" id="{ACF04011-DD49-BE1C-6E1E-F0174993A2D4}"/>
              </a:ext>
            </a:extLst>
          </p:cNvPr>
          <p:cNvSpPr>
            <a:spLocks noGrp="1"/>
          </p:cNvSpPr>
          <p:nvPr>
            <p:ph sz="half" idx="1"/>
          </p:nvPr>
        </p:nvSpPr>
        <p:spPr/>
        <p:txBody>
          <a:bodyPr>
            <a:normAutofit fontScale="70000" lnSpcReduction="20000"/>
          </a:bodyPr>
          <a:lstStyle/>
          <a:p>
            <a:pPr marL="0" indent="0">
              <a:buNone/>
            </a:pPr>
            <a:r>
              <a:rPr lang="en-GB" dirty="0"/>
              <a:t>Please write a short post including:</a:t>
            </a:r>
          </a:p>
          <a:p>
            <a:endParaRPr lang="en-GB" dirty="0"/>
          </a:p>
          <a:p>
            <a:r>
              <a:rPr lang="en-GB" dirty="0"/>
              <a:t>One thing I learned this week about what makes a business slide clear and effective</a:t>
            </a:r>
          </a:p>
          <a:p>
            <a:r>
              <a:rPr lang="en-GB" dirty="0"/>
              <a:t>One thing I learned about improving slides using small changes</a:t>
            </a:r>
          </a:p>
          <a:p>
            <a:r>
              <a:rPr lang="en-GB" dirty="0"/>
              <a:t>One thing I now understand better about accessibility in presentations</a:t>
            </a:r>
          </a:p>
          <a:p>
            <a:r>
              <a:rPr lang="en-GB" dirty="0"/>
              <a:t>One thing I will do differently next time I create slides for study or work</a:t>
            </a:r>
          </a:p>
        </p:txBody>
      </p:sp>
      <p:sp>
        <p:nvSpPr>
          <p:cNvPr id="5" name="Content Placeholder 4">
            <a:extLst>
              <a:ext uri="{FF2B5EF4-FFF2-40B4-BE49-F238E27FC236}">
                <a16:creationId xmlns:a16="http://schemas.microsoft.com/office/drawing/2014/main" id="{DABADC65-E959-C81F-A28F-19E030BC86E2}"/>
              </a:ext>
            </a:extLst>
          </p:cNvPr>
          <p:cNvSpPr>
            <a:spLocks noGrp="1"/>
          </p:cNvSpPr>
          <p:nvPr>
            <p:ph sz="half" idx="2"/>
          </p:nvPr>
        </p:nvSpPr>
        <p:spPr/>
        <p:txBody>
          <a:bodyPr>
            <a:normAutofit fontScale="70000" lnSpcReduction="20000"/>
          </a:bodyPr>
          <a:lstStyle/>
          <a:p>
            <a:r>
              <a:rPr lang="en-GB"/>
              <a:t>You will post your answers on Moodle in the forum “Reflection Space – Individual”.</a:t>
            </a:r>
          </a:p>
          <a:p>
            <a:r>
              <a:rPr lang="en-GB"/>
              <a:t>Only you and the tutor can see your post.</a:t>
            </a:r>
          </a:p>
          <a:p>
            <a:r>
              <a:rPr lang="en-GB"/>
              <a:t>This is not marked.</a:t>
            </a:r>
          </a:p>
          <a:p>
            <a:r>
              <a:rPr lang="en-GB"/>
              <a:t>You do not need to share with the class.</a:t>
            </a:r>
          </a:p>
          <a:p>
            <a:endParaRPr lang="en-GB"/>
          </a:p>
        </p:txBody>
      </p:sp>
      <p:pic>
        <p:nvPicPr>
          <p:cNvPr id="3" name="Content Placeholder 4" descr="Angel face outline with solid fill">
            <a:extLst>
              <a:ext uri="{FF2B5EF4-FFF2-40B4-BE49-F238E27FC236}">
                <a16:creationId xmlns:a16="http://schemas.microsoft.com/office/drawing/2014/main" id="{9318FD18-AD7E-24BB-5D77-6B30DE7E3D4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447122" y="5559209"/>
            <a:ext cx="1235508" cy="1235508"/>
          </a:xfrm>
          <a:prstGeom prst="rect">
            <a:avLst/>
          </a:prstGeom>
        </p:spPr>
      </p:pic>
      <p:pic>
        <p:nvPicPr>
          <p:cNvPr id="6" name="Online Media 5" title="5 Minute Timer">
            <a:hlinkClick r:id="" action="ppaction://media"/>
            <a:extLst>
              <a:ext uri="{FF2B5EF4-FFF2-40B4-BE49-F238E27FC236}">
                <a16:creationId xmlns:a16="http://schemas.microsoft.com/office/drawing/2014/main" id="{CACF6B5A-D620-9D60-C9E1-EFA030B47BD6}"/>
              </a:ext>
            </a:extLst>
          </p:cNvPr>
          <p:cNvPicPr>
            <a:picLocks noRot="1" noChangeAspect="1"/>
          </p:cNvPicPr>
          <p:nvPr>
            <a:videoFile r:link="rId1"/>
          </p:nvPr>
        </p:nvPicPr>
        <p:blipFill>
          <a:blip r:embed="rId5"/>
          <a:stretch>
            <a:fillRect/>
          </a:stretch>
        </p:blipFill>
        <p:spPr>
          <a:xfrm>
            <a:off x="6595326" y="4994622"/>
            <a:ext cx="3010996" cy="1701213"/>
          </a:xfrm>
          <a:prstGeom prst="rect">
            <a:avLst/>
          </a:prstGeom>
        </p:spPr>
      </p:pic>
      <p:sp>
        <p:nvSpPr>
          <p:cNvPr id="7" name="Slide Number Placeholder 6">
            <a:extLst>
              <a:ext uri="{FF2B5EF4-FFF2-40B4-BE49-F238E27FC236}">
                <a16:creationId xmlns:a16="http://schemas.microsoft.com/office/drawing/2014/main" id="{82C4AFEA-480E-55C9-9E5B-0A9CE4B227E2}"/>
              </a:ext>
            </a:extLst>
          </p:cNvPr>
          <p:cNvSpPr>
            <a:spLocks noGrp="1"/>
          </p:cNvSpPr>
          <p:nvPr>
            <p:ph type="sldNum" sz="quarter" idx="12"/>
          </p:nvPr>
        </p:nvSpPr>
        <p:spPr/>
        <p:txBody>
          <a:bodyPr/>
          <a:lstStyle/>
          <a:p>
            <a:fld id="{0322EA46-A50A-4B74-807A-1D180152ACDE}" type="slidenum">
              <a:rPr lang="en-GB" smtClean="0"/>
              <a:t>37</a:t>
            </a:fld>
            <a:endParaRPr lang="en-GB"/>
          </a:p>
        </p:txBody>
      </p:sp>
    </p:spTree>
    <p:extLst>
      <p:ext uri="{BB962C8B-B14F-4D97-AF65-F5344CB8AC3E}">
        <p14:creationId xmlns:p14="http://schemas.microsoft.com/office/powerpoint/2010/main" val="6691090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ED97A-B5F6-944F-6F2C-63584486C6EC}"/>
              </a:ext>
            </a:extLst>
          </p:cNvPr>
          <p:cNvSpPr>
            <a:spLocks noGrp="1"/>
          </p:cNvSpPr>
          <p:nvPr>
            <p:ph type="ctrTitle"/>
          </p:nvPr>
        </p:nvSpPr>
        <p:spPr>
          <a:xfrm>
            <a:off x="552451" y="2027237"/>
            <a:ext cx="6000750" cy="2306637"/>
          </a:xfrm>
        </p:spPr>
        <p:txBody>
          <a:bodyPr anchor="b">
            <a:normAutofit/>
          </a:bodyPr>
          <a:lstStyle/>
          <a:p>
            <a:r>
              <a:rPr lang="en-GB"/>
              <a:t>Recap</a:t>
            </a:r>
          </a:p>
        </p:txBody>
      </p:sp>
      <p:sp>
        <p:nvSpPr>
          <p:cNvPr id="10" name="Subtitle 2">
            <a:extLst>
              <a:ext uri="{FF2B5EF4-FFF2-40B4-BE49-F238E27FC236}">
                <a16:creationId xmlns:a16="http://schemas.microsoft.com/office/drawing/2014/main" id="{F1046F79-46CB-BA38-0F81-90B093F1277F}"/>
              </a:ext>
            </a:extLst>
          </p:cNvPr>
          <p:cNvSpPr>
            <a:spLocks noGrp="1"/>
          </p:cNvSpPr>
          <p:nvPr>
            <p:ph type="subTitle" idx="1"/>
          </p:nvPr>
        </p:nvSpPr>
        <p:spPr>
          <a:xfrm>
            <a:off x="552451" y="4506913"/>
            <a:ext cx="6000750" cy="1655762"/>
          </a:xfrm>
        </p:spPr>
        <p:txBody>
          <a:bodyPr/>
          <a:lstStyle/>
          <a:p>
            <a:endParaRPr lang="en-US"/>
          </a:p>
        </p:txBody>
      </p:sp>
      <p:pic>
        <p:nvPicPr>
          <p:cNvPr id="5" name="Picture 4" descr="Spiral shell pattern">
            <a:extLst>
              <a:ext uri="{FF2B5EF4-FFF2-40B4-BE49-F238E27FC236}">
                <a16:creationId xmlns:a16="http://schemas.microsoft.com/office/drawing/2014/main" id="{114E4C26-54CF-F060-9C42-C220ED57E8F8}"/>
              </a:ext>
            </a:extLst>
          </p:cNvPr>
          <p:cNvPicPr>
            <a:picLocks noChangeAspect="1"/>
          </p:cNvPicPr>
          <p:nvPr/>
        </p:nvPicPr>
        <p:blipFill>
          <a:blip r:embed="rId2">
            <a:extLst>
              <a:ext uri="{28A0092B-C50C-407E-A947-70E740481C1C}">
                <a14:useLocalDpi xmlns:a14="http://schemas.microsoft.com/office/drawing/2010/main" val="0"/>
              </a:ext>
            </a:extLst>
          </a:blip>
          <a:srcRect l="40695" r="7628"/>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9942612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13792-218B-CFD0-2955-0111F02D5C01}"/>
              </a:ext>
            </a:extLst>
          </p:cNvPr>
          <p:cNvSpPr>
            <a:spLocks noGrp="1"/>
          </p:cNvSpPr>
          <p:nvPr>
            <p:ph type="title"/>
          </p:nvPr>
        </p:nvSpPr>
        <p:spPr/>
        <p:txBody>
          <a:bodyPr/>
          <a:lstStyle/>
          <a:p>
            <a:r>
              <a:rPr lang="en-GB"/>
              <a:t>Today we learned how to:</a:t>
            </a:r>
          </a:p>
        </p:txBody>
      </p:sp>
      <p:graphicFrame>
        <p:nvGraphicFramePr>
          <p:cNvPr id="4" name="Content Placeholder 3">
            <a:extLst>
              <a:ext uri="{FF2B5EF4-FFF2-40B4-BE49-F238E27FC236}">
                <a16:creationId xmlns:a16="http://schemas.microsoft.com/office/drawing/2014/main" id="{42FE238F-BEF7-03DC-124F-8574886C6231}"/>
              </a:ext>
            </a:extLst>
          </p:cNvPr>
          <p:cNvGraphicFramePr>
            <a:graphicFrameLocks noGrp="1"/>
          </p:cNvGraphicFramePr>
          <p:nvPr>
            <p:ph idx="1"/>
            <p:extLst>
              <p:ext uri="{D42A27DB-BD31-4B8C-83A1-F6EECF244321}">
                <p14:modId xmlns:p14="http://schemas.microsoft.com/office/powerpoint/2010/main" val="14238521"/>
              </p:ext>
            </p:extLst>
          </p:nvPr>
        </p:nvGraphicFramePr>
        <p:xfrm>
          <a:off x="1127125" y="1499016"/>
          <a:ext cx="10226675" cy="51641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17E299CF-247D-5C1E-4A62-627227D0AF70}"/>
              </a:ext>
            </a:extLst>
          </p:cNvPr>
          <p:cNvSpPr>
            <a:spLocks noGrp="1"/>
          </p:cNvSpPr>
          <p:nvPr>
            <p:ph type="sldNum" sz="quarter" idx="12"/>
          </p:nvPr>
        </p:nvSpPr>
        <p:spPr/>
        <p:txBody>
          <a:bodyPr/>
          <a:lstStyle/>
          <a:p>
            <a:fld id="{0322EA46-A50A-4B74-807A-1D180152ACDE}" type="slidenum">
              <a:rPr lang="en-GB" smtClean="0"/>
              <a:t>39</a:t>
            </a:fld>
            <a:endParaRPr lang="en-GB"/>
          </a:p>
        </p:txBody>
      </p:sp>
    </p:spTree>
    <p:extLst>
      <p:ext uri="{BB962C8B-B14F-4D97-AF65-F5344CB8AC3E}">
        <p14:creationId xmlns:p14="http://schemas.microsoft.com/office/powerpoint/2010/main" val="20619792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9438FC-AA49-9329-5704-D01456B6F505}"/>
              </a:ext>
            </a:extLst>
          </p:cNvPr>
          <p:cNvSpPr>
            <a:spLocks noGrp="1"/>
          </p:cNvSpPr>
          <p:nvPr>
            <p:ph type="title"/>
          </p:nvPr>
        </p:nvSpPr>
        <p:spPr/>
        <p:txBody>
          <a:bodyPr/>
          <a:lstStyle/>
          <a:p>
            <a:r>
              <a:rPr lang="en-GB" dirty="0"/>
              <a:t>Homework for Week 9</a:t>
            </a:r>
          </a:p>
        </p:txBody>
      </p:sp>
      <p:sp>
        <p:nvSpPr>
          <p:cNvPr id="5" name="Content Placeholder 4">
            <a:extLst>
              <a:ext uri="{FF2B5EF4-FFF2-40B4-BE49-F238E27FC236}">
                <a16:creationId xmlns:a16="http://schemas.microsoft.com/office/drawing/2014/main" id="{150EDD3A-2BA1-2E05-5CB7-2738EB319B56}"/>
              </a:ext>
            </a:extLst>
          </p:cNvPr>
          <p:cNvSpPr>
            <a:spLocks noGrp="1"/>
          </p:cNvSpPr>
          <p:nvPr>
            <p:ph sz="half" idx="1"/>
          </p:nvPr>
        </p:nvSpPr>
        <p:spPr/>
        <p:txBody>
          <a:bodyPr vert="horz" lIns="91440" tIns="45720" rIns="91440" bIns="45720" rtlCol="0" anchor="t">
            <a:normAutofit/>
          </a:bodyPr>
          <a:lstStyle/>
          <a:p>
            <a:pPr marL="514350" indent="-514350">
              <a:buAutoNum type="arabicPeriod"/>
            </a:pPr>
            <a:r>
              <a:rPr lang="en-GB" dirty="0"/>
              <a:t>Go through the assessment information for DS3 on Moodle</a:t>
            </a:r>
          </a:p>
          <a:p>
            <a:pPr marL="514350" indent="-514350">
              <a:buAutoNum type="arabicPeriod"/>
            </a:pPr>
            <a:r>
              <a:rPr lang="en-GB" dirty="0"/>
              <a:t>Start working on your DS3 assignment</a:t>
            </a:r>
          </a:p>
          <a:p>
            <a:pPr marL="514350" indent="-514350">
              <a:buAutoNum type="arabicPeriod"/>
            </a:pPr>
            <a:endParaRPr lang="en-GB" dirty="0"/>
          </a:p>
        </p:txBody>
      </p:sp>
      <p:sp>
        <p:nvSpPr>
          <p:cNvPr id="10" name="Content Placeholder 9">
            <a:extLst>
              <a:ext uri="{FF2B5EF4-FFF2-40B4-BE49-F238E27FC236}">
                <a16:creationId xmlns:a16="http://schemas.microsoft.com/office/drawing/2014/main" id="{5EAB015E-3F8A-95C4-8BA0-0F888636029B}"/>
              </a:ext>
            </a:extLst>
          </p:cNvPr>
          <p:cNvSpPr>
            <a:spLocks noGrp="1"/>
          </p:cNvSpPr>
          <p:nvPr>
            <p:ph sz="half" idx="2"/>
          </p:nvPr>
        </p:nvSpPr>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p>
            <a:pPr marL="0" indent="0">
              <a:buNone/>
            </a:pPr>
            <a:r>
              <a:rPr lang="en-GB" dirty="0"/>
              <a:t>Open Moodle</a:t>
            </a:r>
          </a:p>
          <a:p>
            <a:r>
              <a:rPr lang="en-GB" dirty="0"/>
              <a:t>Go to this module (Digital Skills)</a:t>
            </a:r>
          </a:p>
          <a:p>
            <a:r>
              <a:rPr lang="en-GB" dirty="0"/>
              <a:t>Click Assessment Information and Submission</a:t>
            </a:r>
          </a:p>
          <a:p>
            <a:r>
              <a:rPr lang="en-GB" dirty="0"/>
              <a:t>Go to the DS3 Assessment Information and Help</a:t>
            </a:r>
          </a:p>
          <a:p>
            <a:pPr marL="0" indent="0">
              <a:buNone/>
            </a:pPr>
            <a:endParaRPr lang="en-GB" dirty="0"/>
          </a:p>
        </p:txBody>
      </p:sp>
      <p:pic>
        <p:nvPicPr>
          <p:cNvPr id="13" name="Picture 12">
            <a:extLst>
              <a:ext uri="{FF2B5EF4-FFF2-40B4-BE49-F238E27FC236}">
                <a16:creationId xmlns:a16="http://schemas.microsoft.com/office/drawing/2014/main" id="{AD36D022-4FAE-989D-5602-81C0A86A4E2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t="20671" r="249" b="14985"/>
          <a:stretch>
            <a:fillRect/>
          </a:stretch>
        </p:blipFill>
        <p:spPr>
          <a:xfrm>
            <a:off x="9311015" y="191557"/>
            <a:ext cx="2608203" cy="1372850"/>
          </a:xfrm>
          <a:prstGeom prst="rect">
            <a:avLst/>
          </a:prstGeom>
        </p:spPr>
      </p:pic>
    </p:spTree>
    <p:extLst>
      <p:ext uri="{BB962C8B-B14F-4D97-AF65-F5344CB8AC3E}">
        <p14:creationId xmlns:p14="http://schemas.microsoft.com/office/powerpoint/2010/main" val="30541836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37F11-036B-0354-5299-D81F3821BC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295984-3F5D-CF1E-F614-8A974A5C96B0}"/>
              </a:ext>
            </a:extLst>
          </p:cNvPr>
          <p:cNvSpPr>
            <a:spLocks noGrp="1"/>
          </p:cNvSpPr>
          <p:nvPr>
            <p:ph type="title"/>
          </p:nvPr>
        </p:nvSpPr>
        <p:spPr/>
        <p:txBody>
          <a:bodyPr/>
          <a:lstStyle/>
          <a:p>
            <a:r>
              <a:rPr lang="en-GB"/>
              <a:t>Did you help others today?</a:t>
            </a:r>
          </a:p>
        </p:txBody>
      </p:sp>
      <p:sp>
        <p:nvSpPr>
          <p:cNvPr id="3" name="Content Placeholder 2">
            <a:extLst>
              <a:ext uri="{FF2B5EF4-FFF2-40B4-BE49-F238E27FC236}">
                <a16:creationId xmlns:a16="http://schemas.microsoft.com/office/drawing/2014/main" id="{93B8178B-8030-3008-6E33-B88F9E3537B3}"/>
              </a:ext>
            </a:extLst>
          </p:cNvPr>
          <p:cNvSpPr>
            <a:spLocks noGrp="1"/>
          </p:cNvSpPr>
          <p:nvPr>
            <p:ph sz="half" idx="1"/>
          </p:nvPr>
        </p:nvSpPr>
        <p:spPr/>
        <p:txBody>
          <a:bodyPr vert="horz" lIns="91440" tIns="45720" rIns="91440" bIns="45720" rtlCol="0" anchor="t">
            <a:normAutofit/>
          </a:bodyPr>
          <a:lstStyle/>
          <a:p>
            <a:r>
              <a:rPr lang="en-GB"/>
              <a:t>Remember to take a selfie with your badge</a:t>
            </a:r>
            <a:endParaRPr lang="en-US"/>
          </a:p>
          <a:p>
            <a:r>
              <a:rPr lang="en-GB"/>
              <a:t>Post it in the "Digital Helper" forum on Moodle</a:t>
            </a:r>
          </a:p>
          <a:p>
            <a:r>
              <a:rPr lang="en-GB"/>
              <a:t>Everyone that has helped will be recognised.</a:t>
            </a:r>
          </a:p>
        </p:txBody>
      </p:sp>
      <p:pic>
        <p:nvPicPr>
          <p:cNvPr id="8" name="Content Placeholder 7" descr="The Digital Helper badge.">
            <a:extLst>
              <a:ext uri="{FF2B5EF4-FFF2-40B4-BE49-F238E27FC236}">
                <a16:creationId xmlns:a16="http://schemas.microsoft.com/office/drawing/2014/main" id="{17C878E7-12E2-534B-063A-872E045292DE}"/>
              </a:ext>
            </a:extLst>
          </p:cNvPr>
          <p:cNvPicPr>
            <a:picLocks noGrp="1" noChangeAspect="1"/>
          </p:cNvPicPr>
          <p:nvPr>
            <p:ph sz="half" idx="2"/>
          </p:nvPr>
        </p:nvPicPr>
        <p:blipFill>
          <a:blip r:embed="rId3"/>
          <a:srcRect t="-2555" r="-330" b="-243"/>
          <a:stretch>
            <a:fillRect/>
          </a:stretch>
        </p:blipFill>
        <p:spPr>
          <a:xfrm>
            <a:off x="7207860" y="1566334"/>
            <a:ext cx="3329295" cy="4621262"/>
          </a:xfrm>
          <a:prstGeom prst="rect">
            <a:avLst/>
          </a:prstGeom>
        </p:spPr>
      </p:pic>
      <p:sp>
        <p:nvSpPr>
          <p:cNvPr id="4" name="Slide Number Placeholder 3">
            <a:extLst>
              <a:ext uri="{FF2B5EF4-FFF2-40B4-BE49-F238E27FC236}">
                <a16:creationId xmlns:a16="http://schemas.microsoft.com/office/drawing/2014/main" id="{2100C98B-8014-75DA-2A8C-9DAFB635C984}"/>
              </a:ext>
            </a:extLst>
          </p:cNvPr>
          <p:cNvSpPr>
            <a:spLocks noGrp="1"/>
          </p:cNvSpPr>
          <p:nvPr>
            <p:ph type="sldNum" sz="quarter" idx="12"/>
          </p:nvPr>
        </p:nvSpPr>
        <p:spPr/>
        <p:txBody>
          <a:bodyPr/>
          <a:lstStyle/>
          <a:p>
            <a:fld id="{0322EA46-A50A-4B74-807A-1D180152ACDE}" type="slidenum">
              <a:rPr lang="en-GB" smtClean="0"/>
              <a:t>41</a:t>
            </a:fld>
            <a:endParaRPr lang="en-GB"/>
          </a:p>
        </p:txBody>
      </p:sp>
    </p:spTree>
    <p:extLst>
      <p:ext uri="{BB962C8B-B14F-4D97-AF65-F5344CB8AC3E}">
        <p14:creationId xmlns:p14="http://schemas.microsoft.com/office/powerpoint/2010/main" val="28111314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0BA9D-803E-4BDB-22F0-69D02436EF2C}"/>
              </a:ext>
            </a:extLst>
          </p:cNvPr>
          <p:cNvSpPr>
            <a:spLocks noGrp="1"/>
          </p:cNvSpPr>
          <p:nvPr>
            <p:ph type="title"/>
          </p:nvPr>
        </p:nvSpPr>
        <p:spPr/>
        <p:txBody>
          <a:bodyPr>
            <a:normAutofit/>
          </a:bodyPr>
          <a:lstStyle/>
          <a:p>
            <a:r>
              <a:rPr lang="en-GB"/>
              <a:t>Continue Your Microsoft Specialist Journey</a:t>
            </a:r>
          </a:p>
        </p:txBody>
      </p:sp>
      <p:sp>
        <p:nvSpPr>
          <p:cNvPr id="3" name="Content Placeholder 2">
            <a:extLst>
              <a:ext uri="{FF2B5EF4-FFF2-40B4-BE49-F238E27FC236}">
                <a16:creationId xmlns:a16="http://schemas.microsoft.com/office/drawing/2014/main" id="{99A3FC37-9EA7-D6BE-B78D-479EAD5651B0}"/>
              </a:ext>
            </a:extLst>
          </p:cNvPr>
          <p:cNvSpPr>
            <a:spLocks noGrp="1"/>
          </p:cNvSpPr>
          <p:nvPr>
            <p:ph idx="1"/>
          </p:nvPr>
        </p:nvSpPr>
        <p:spPr>
          <a:xfrm>
            <a:off x="1127124" y="2012231"/>
            <a:ext cx="6760570" cy="4164732"/>
          </a:xfrm>
        </p:spPr>
        <p:txBody>
          <a:bodyPr>
            <a:normAutofit fontScale="92500" lnSpcReduction="20000"/>
          </a:bodyPr>
          <a:lstStyle/>
          <a:p>
            <a:r>
              <a:rPr lang="en-GB"/>
              <a:t>If you want to keep building your skills, continue what you started with MOS last week</a:t>
            </a:r>
          </a:p>
          <a:p>
            <a:endParaRPr lang="en-GB"/>
          </a:p>
          <a:p>
            <a:r>
              <a:rPr lang="en-GB"/>
              <a:t>Remember:</a:t>
            </a:r>
          </a:p>
          <a:p>
            <a:r>
              <a:rPr lang="en-GB"/>
              <a:t>As a UWTSD student, the MOS courses and exams are free</a:t>
            </a:r>
          </a:p>
          <a:p>
            <a:r>
              <a:rPr lang="en-GB"/>
              <a:t>This is an extra opportunity to grow your digital skills</a:t>
            </a:r>
          </a:p>
          <a:p>
            <a:r>
              <a:rPr lang="en-GB"/>
              <a:t>You can study at your own pace</a:t>
            </a:r>
          </a:p>
          <a:p>
            <a:endParaRPr lang="en-GB"/>
          </a:p>
        </p:txBody>
      </p:sp>
      <p:pic>
        <p:nvPicPr>
          <p:cNvPr id="5" name="Picture 4">
            <a:extLst>
              <a:ext uri="{FF2B5EF4-FFF2-40B4-BE49-F238E27FC236}">
                <a16:creationId xmlns:a16="http://schemas.microsoft.com/office/drawing/2014/main" id="{55E76DE7-BBB3-8A03-A167-D472F49DED1D}"/>
              </a:ext>
            </a:extLst>
          </p:cNvPr>
          <p:cNvPicPr>
            <a:picLocks noChangeAspect="1"/>
          </p:cNvPicPr>
          <p:nvPr/>
        </p:nvPicPr>
        <p:blipFill>
          <a:blip r:embed="rId3"/>
          <a:stretch>
            <a:fillRect/>
          </a:stretch>
        </p:blipFill>
        <p:spPr>
          <a:xfrm>
            <a:off x="8934448" y="2518741"/>
            <a:ext cx="2419350" cy="2933700"/>
          </a:xfrm>
          <a:prstGeom prst="rect">
            <a:avLst/>
          </a:prstGeom>
        </p:spPr>
      </p:pic>
      <p:sp>
        <p:nvSpPr>
          <p:cNvPr id="4" name="Slide Number Placeholder 3">
            <a:extLst>
              <a:ext uri="{FF2B5EF4-FFF2-40B4-BE49-F238E27FC236}">
                <a16:creationId xmlns:a16="http://schemas.microsoft.com/office/drawing/2014/main" id="{157897F5-CF90-2BA0-7006-99E5291EE8D3}"/>
              </a:ext>
            </a:extLst>
          </p:cNvPr>
          <p:cNvSpPr>
            <a:spLocks noGrp="1"/>
          </p:cNvSpPr>
          <p:nvPr>
            <p:ph type="sldNum" sz="quarter" idx="12"/>
          </p:nvPr>
        </p:nvSpPr>
        <p:spPr/>
        <p:txBody>
          <a:bodyPr/>
          <a:lstStyle/>
          <a:p>
            <a:fld id="{0322EA46-A50A-4B74-807A-1D180152ACDE}" type="slidenum">
              <a:rPr lang="en-GB" smtClean="0"/>
              <a:t>42</a:t>
            </a:fld>
            <a:endParaRPr lang="en-GB"/>
          </a:p>
        </p:txBody>
      </p:sp>
    </p:spTree>
    <p:extLst>
      <p:ext uri="{BB962C8B-B14F-4D97-AF65-F5344CB8AC3E}">
        <p14:creationId xmlns:p14="http://schemas.microsoft.com/office/powerpoint/2010/main" val="4080359362"/>
      </p:ext>
    </p:extLst>
  </p:cSld>
  <p:clrMapOvr>
    <a:masterClrMapping/>
  </p:clrMapOvr>
</p:sld>
</file>

<file path=ppt/theme/theme1.xml><?xml version="1.0" encoding="utf-8"?>
<a:theme xmlns:a="http://schemas.openxmlformats.org/drawingml/2006/main" name="Office Theme">
  <a:themeElements>
    <a:clrScheme name="UWTSD purple">
      <a:dk1>
        <a:sysClr val="windowText" lastClr="000000"/>
      </a:dk1>
      <a:lt1>
        <a:sysClr val="window" lastClr="FFFFFF"/>
      </a:lt1>
      <a:dk2>
        <a:srgbClr val="44546A"/>
      </a:dk2>
      <a:lt2>
        <a:srgbClr val="E7E6E6"/>
      </a:lt2>
      <a:accent1>
        <a:srgbClr val="28235D"/>
      </a:accent1>
      <a:accent2>
        <a:srgbClr val="00BFD9"/>
      </a:accent2>
      <a:accent3>
        <a:srgbClr val="DB2461"/>
      </a:accent3>
      <a:accent4>
        <a:srgbClr val="00B5B0"/>
      </a:accent4>
      <a:accent5>
        <a:srgbClr val="FEBE10"/>
      </a:accent5>
      <a:accent6>
        <a:srgbClr val="AFD24A"/>
      </a:accent6>
      <a:hlink>
        <a:srgbClr val="0563C1"/>
      </a:hlink>
      <a:folHlink>
        <a:srgbClr val="954F72"/>
      </a:folHlink>
    </a:clrScheme>
    <a:fontScheme name="IICL modules">
      <a:majorFont>
        <a:latin typeface="Aptos ExtraBold"/>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UWTSD purple">
      <a:dk1>
        <a:sysClr val="windowText" lastClr="000000"/>
      </a:dk1>
      <a:lt1>
        <a:sysClr val="window" lastClr="FFFFFF"/>
      </a:lt1>
      <a:dk2>
        <a:srgbClr val="44546A"/>
      </a:dk2>
      <a:lt2>
        <a:srgbClr val="E7E6E6"/>
      </a:lt2>
      <a:accent1>
        <a:srgbClr val="28235D"/>
      </a:accent1>
      <a:accent2>
        <a:srgbClr val="00BFD9"/>
      </a:accent2>
      <a:accent3>
        <a:srgbClr val="DB2461"/>
      </a:accent3>
      <a:accent4>
        <a:srgbClr val="00B5B0"/>
      </a:accent4>
      <a:accent5>
        <a:srgbClr val="FEBE10"/>
      </a:accent5>
      <a:accent6>
        <a:srgbClr val="AFD24A"/>
      </a:accent6>
      <a:hlink>
        <a:srgbClr val="0563C1"/>
      </a:hlink>
      <a:folHlink>
        <a:srgbClr val="954F72"/>
      </a:folHlink>
    </a:clrScheme>
    <a:fontScheme name="IICL modules">
      <a:majorFont>
        <a:latin typeface="Aptos ExtraBold"/>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51F859B94CFC845B087B0DB7D051B15" ma:contentTypeVersion="11" ma:contentTypeDescription="Create a new document." ma:contentTypeScope="" ma:versionID="b682a174f304e2d9a092434e3733bd87">
  <xsd:schema xmlns:xsd="http://www.w3.org/2001/XMLSchema" xmlns:xs="http://www.w3.org/2001/XMLSchema" xmlns:p="http://schemas.microsoft.com/office/2006/metadata/properties" xmlns:ns2="20412d98-6c36-457e-a543-06e3d82144c9" xmlns:ns3="826e5e0b-69f2-41be-b336-f8a1ad71dd1e" targetNamespace="http://schemas.microsoft.com/office/2006/metadata/properties" ma:root="true" ma:fieldsID="ef014b9327c5b0be5c8d7e8aeddd47a1" ns2:_="" ns3:_="">
    <xsd:import namespace="20412d98-6c36-457e-a543-06e3d82144c9"/>
    <xsd:import namespace="826e5e0b-69f2-41be-b336-f8a1ad71dd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412d98-6c36-457e-a543-06e3d82144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6e5e0b-69f2-41be-b336-f8a1ad71dd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829dfa-1299-43d7-abeb-0146064b29fb}" ma:internalName="TaxCatchAll" ma:showField="CatchAllData" ma:web="826e5e0b-69f2-41be-b336-f8a1ad71dd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0412d98-6c36-457e-a543-06e3d82144c9">
      <Terms xmlns="http://schemas.microsoft.com/office/infopath/2007/PartnerControls"/>
    </lcf76f155ced4ddcb4097134ff3c332f>
    <TaxCatchAll xmlns="826e5e0b-69f2-41be-b336-f8a1ad71dd1e" xsi:nil="true"/>
  </documentManagement>
</p:properties>
</file>

<file path=customXml/itemProps1.xml><?xml version="1.0" encoding="utf-8"?>
<ds:datastoreItem xmlns:ds="http://schemas.openxmlformats.org/officeDocument/2006/customXml" ds:itemID="{7209D74D-F7DC-422E-B0B7-BDA2F7C8D7DA}">
  <ds:schemaRefs>
    <ds:schemaRef ds:uri="http://schemas.microsoft.com/sharepoint/v3/contenttype/forms"/>
  </ds:schemaRefs>
</ds:datastoreItem>
</file>

<file path=customXml/itemProps2.xml><?xml version="1.0" encoding="utf-8"?>
<ds:datastoreItem xmlns:ds="http://schemas.openxmlformats.org/officeDocument/2006/customXml" ds:itemID="{AF0309A3-8FDB-40AF-9317-E7E6CE4AE290}">
  <ds:schemaRefs>
    <ds:schemaRef ds:uri="20412d98-6c36-457e-a543-06e3d82144c9"/>
    <ds:schemaRef ds:uri="826e5e0b-69f2-41be-b336-f8a1ad71dd1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09BC4D6-635D-497F-A5C0-C4159952C8B4}">
  <ds:schemaRefs>
    <ds:schemaRef ds:uri="http://schemas.microsoft.com/office/2006/metadata/properties"/>
    <ds:schemaRef ds:uri="http://purl.org/dc/dcmitype/"/>
    <ds:schemaRef ds:uri="http://schemas.microsoft.com/office/2006/documentManagement/types"/>
    <ds:schemaRef ds:uri="http://purl.org/dc/elements/1.1/"/>
    <ds:schemaRef ds:uri="20412d98-6c36-457e-a543-06e3d82144c9"/>
    <ds:schemaRef ds:uri="http://schemas.openxmlformats.org/package/2006/metadata/core-properties"/>
    <ds:schemaRef ds:uri="http://purl.org/dc/terms/"/>
    <ds:schemaRef ds:uri="http://schemas.microsoft.com/office/infopath/2007/PartnerControls"/>
    <ds:schemaRef ds:uri="826e5e0b-69f2-41be-b336-f8a1ad71dd1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5909</Words>
  <Application>Microsoft Office PowerPoint</Application>
  <PresentationFormat>Widescreen</PresentationFormat>
  <Paragraphs>601</Paragraphs>
  <Slides>42</Slides>
  <Notes>39</Notes>
  <HiddenSlides>0</HiddenSlides>
  <MMClips>12</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42</vt:i4>
      </vt:variant>
    </vt:vector>
  </HeadingPairs>
  <TitlesOfParts>
    <vt:vector size="49" baseType="lpstr">
      <vt:lpstr>Aptos</vt:lpstr>
      <vt:lpstr>Aptos ExtraBold</vt:lpstr>
      <vt:lpstr>Arial</vt:lpstr>
      <vt:lpstr>Calibri</vt:lpstr>
      <vt:lpstr>Wingdings</vt:lpstr>
      <vt:lpstr>Office Theme</vt:lpstr>
      <vt:lpstr>1_Office Theme</vt:lpstr>
      <vt:lpstr>Welcome to Digital Skills</vt:lpstr>
      <vt:lpstr>Let’s remember last week!</vt:lpstr>
      <vt:lpstr>Finished? Help others</vt:lpstr>
      <vt:lpstr>What today is about</vt:lpstr>
      <vt:lpstr>Remember: Part 3 of your assessment Is Due in Week 10!</vt:lpstr>
      <vt:lpstr>Nancy Duarte: The Secret Structure of Great Talks</vt:lpstr>
      <vt:lpstr>What did you think?</vt:lpstr>
      <vt:lpstr>What makes a good slide?</vt:lpstr>
      <vt:lpstr>Keep it simple</vt:lpstr>
      <vt:lpstr>Use space</vt:lpstr>
      <vt:lpstr>One idea per slide</vt:lpstr>
      <vt:lpstr>Good slides for business </vt:lpstr>
      <vt:lpstr>Which do you think is hardest?</vt:lpstr>
      <vt:lpstr>Slide Design</vt:lpstr>
      <vt:lpstr>John asks for help</vt:lpstr>
      <vt:lpstr>Let’s check what John has done</vt:lpstr>
      <vt:lpstr>Fixing one of John’s slides</vt:lpstr>
      <vt:lpstr>Sharing your improvements</vt:lpstr>
      <vt:lpstr>What change made the biggest difference to your slide?</vt:lpstr>
      <vt:lpstr>Break time!</vt:lpstr>
      <vt:lpstr>Accessibility</vt:lpstr>
      <vt:lpstr>Why accessibility matters in business</vt:lpstr>
      <vt:lpstr>What accessibility means in slides</vt:lpstr>
      <vt:lpstr>Accessibility, law, and expectations</vt:lpstr>
      <vt:lpstr>Listening to slides with a screen reader</vt:lpstr>
      <vt:lpstr>Let’s make John’s slide accessible</vt:lpstr>
      <vt:lpstr>Using in-built tools</vt:lpstr>
      <vt:lpstr>PowerPoint Accessibility Checker</vt:lpstr>
      <vt:lpstr>PowerPoint Designer</vt:lpstr>
      <vt:lpstr>Using PowerPoint tools to improve your slide</vt:lpstr>
      <vt:lpstr>Break time!</vt:lpstr>
      <vt:lpstr>Building Slides</vt:lpstr>
      <vt:lpstr>Build a two-slide mini deck</vt:lpstr>
      <vt:lpstr>Check your own slides </vt:lpstr>
      <vt:lpstr>Share with one other person</vt:lpstr>
      <vt:lpstr>Let’s see what everyone thinks</vt:lpstr>
      <vt:lpstr>Reflection Time!</vt:lpstr>
      <vt:lpstr>Recap</vt:lpstr>
      <vt:lpstr>Today we learned how to:</vt:lpstr>
      <vt:lpstr>Homework for Week 9</vt:lpstr>
      <vt:lpstr>Did you help others today?</vt:lpstr>
      <vt:lpstr>Continue Your Microsoft Specialist Journey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Alice De Angeli</dc:creator>
  <cp:lastModifiedBy>Caroline Walsh</cp:lastModifiedBy>
  <cp:revision>32</cp:revision>
  <dcterms:created xsi:type="dcterms:W3CDTF">2026-02-06T13:25:12Z</dcterms:created>
  <dcterms:modified xsi:type="dcterms:W3CDTF">2026-10-27T13:46:37Z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0x010100451F859B94CFC845B087B0DB7D051B15</vt:lpwstr>
  </property>
  <property fmtid="{D5CDD505-2E9C-101B-9397-08002B2CF9AE}" pid="3" name="MediaServiceImageTags">
    <vt:lpwstr/>
  </property>
</Properties>
</file>