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284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125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3800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969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260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489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900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203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949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346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316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242E94-54C4-4CDA-944A-FFC10E846963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D0AA49-7E91-4F21-B9AB-ABF7F2906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686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81001"/>
            <a:ext cx="7772400" cy="137159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CIM Strategic Marketing</a:t>
            </a:r>
            <a:br>
              <a:rPr lang="en-GB" dirty="0" smtClean="0"/>
            </a:br>
            <a:r>
              <a:rPr lang="en-GB" dirty="0" smtClean="0"/>
              <a:t>Price and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00600"/>
            <a:ext cx="6400800" cy="838200"/>
          </a:xfrm>
        </p:spPr>
        <p:txBody>
          <a:bodyPr/>
          <a:lstStyle/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752600"/>
            <a:ext cx="4876810" cy="2895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7400" y="2286000"/>
            <a:ext cx="2933710" cy="4240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749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4400128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dirty="0" smtClean="0"/>
              <a:t>PRICE</a:t>
            </a:r>
          </a:p>
          <a:p>
            <a:pPr>
              <a:buNone/>
            </a:pPr>
            <a:r>
              <a:rPr lang="en-GB" sz="2800" dirty="0"/>
              <a:t>Of all the marketing mix elements many think pricing is the most:</a:t>
            </a:r>
          </a:p>
          <a:p>
            <a:r>
              <a:rPr lang="en-GB" sz="2800" dirty="0"/>
              <a:t>Flexible</a:t>
            </a:r>
          </a:p>
          <a:p>
            <a:r>
              <a:rPr lang="en-GB" sz="2800" dirty="0"/>
              <a:t>Independent</a:t>
            </a:r>
          </a:p>
          <a:p>
            <a:r>
              <a:rPr lang="en-GB" sz="2800" dirty="0"/>
              <a:t>Controllable </a:t>
            </a:r>
          </a:p>
          <a:p>
            <a:r>
              <a:rPr lang="en-GB" sz="2800" dirty="0" smtClean="0"/>
              <a:t>Important</a:t>
            </a:r>
          </a:p>
          <a:p>
            <a:pPr marL="0" indent="0">
              <a:buNone/>
            </a:pPr>
            <a:r>
              <a:rPr lang="en-GB" sz="2800" dirty="0"/>
              <a:t>However to be totally effective it needs to have a strategic role</a:t>
            </a:r>
          </a:p>
          <a:p>
            <a:pPr>
              <a:buFontTx/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66242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smtClean="0"/>
              <a:t>PRICE</a:t>
            </a:r>
          </a:p>
          <a:p>
            <a:pPr>
              <a:buFontTx/>
              <a:buNone/>
            </a:pPr>
            <a:r>
              <a:rPr lang="en-US" smtClean="0"/>
              <a:t>ISSUES INCLUDE:</a:t>
            </a:r>
          </a:p>
          <a:p>
            <a:r>
              <a:rPr lang="en-US" smtClean="0"/>
              <a:t>the competition- elasticity/sensitivity</a:t>
            </a:r>
          </a:p>
          <a:p>
            <a:r>
              <a:rPr lang="en-US" smtClean="0"/>
              <a:t>price/quality/</a:t>
            </a:r>
            <a:r>
              <a:rPr lang="en-US" i="1" smtClean="0"/>
              <a:t>value</a:t>
            </a:r>
          </a:p>
          <a:p>
            <a:r>
              <a:rPr lang="en-US" smtClean="0"/>
              <a:t>added value</a:t>
            </a:r>
          </a:p>
          <a:p>
            <a:r>
              <a:rPr lang="en-US" smtClean="0"/>
              <a:t>low pricing</a:t>
            </a:r>
          </a:p>
          <a:p>
            <a:r>
              <a:rPr lang="en-US" smtClean="0"/>
              <a:t>intermediaries/retailer demand</a:t>
            </a:r>
          </a:p>
          <a:p>
            <a:r>
              <a:rPr lang="en-US" smtClean="0"/>
              <a:t>ethical issues/“</a:t>
            </a:r>
            <a:r>
              <a:rPr lang="en-US" i="1" smtClean="0"/>
              <a:t>rip-off Britain</a:t>
            </a:r>
            <a:r>
              <a:rPr lang="en-US" smtClean="0"/>
              <a:t>”</a:t>
            </a:r>
          </a:p>
          <a:p>
            <a:pPr>
              <a:buFontTx/>
              <a:buNone/>
            </a:pP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917877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2712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Price </a:t>
            </a:r>
            <a:br>
              <a:rPr lang="en-GB" dirty="0" smtClean="0"/>
            </a:br>
            <a:r>
              <a:rPr lang="en-GB" dirty="0" smtClean="0"/>
              <a:t>Discrimination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3384376" cy="49251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Where firms charge different prices for essentially the same offer due to;</a:t>
            </a:r>
          </a:p>
          <a:p>
            <a:r>
              <a:rPr lang="en-GB" dirty="0" smtClean="0"/>
              <a:t>Market segments – senior citizens haircuts</a:t>
            </a:r>
          </a:p>
          <a:p>
            <a:r>
              <a:rPr lang="en-GB" dirty="0" smtClean="0"/>
              <a:t>Versions – free version and subscription versions</a:t>
            </a:r>
          </a:p>
          <a:p>
            <a:r>
              <a:rPr lang="en-GB" dirty="0" smtClean="0"/>
              <a:t>Time – rush hour/ prime time</a:t>
            </a:r>
          </a:p>
          <a:p>
            <a:r>
              <a:rPr lang="en-GB" b="1" dirty="0" smtClean="0"/>
              <a:t>BUT CAN ECONOMICS BE USED BY ALL BUSINESSES? Micro?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0"/>
            <a:ext cx="5580112" cy="6858000"/>
          </a:xfrm>
        </p:spPr>
      </p:pic>
    </p:spTree>
    <p:extLst>
      <p:ext uri="{BB962C8B-B14F-4D97-AF65-F5344CB8AC3E}">
        <p14:creationId xmlns:p14="http://schemas.microsoft.com/office/powerpoint/2010/main" val="1234642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Pricing and perceptions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106688" cy="4525963"/>
          </a:xfrm>
        </p:spPr>
        <p:txBody>
          <a:bodyPr/>
          <a:lstStyle/>
          <a:p>
            <a:r>
              <a:rPr lang="en-GB" dirty="0" smtClean="0"/>
              <a:t>Pricing is used by marketers as an indicator of quality.</a:t>
            </a:r>
          </a:p>
          <a:p>
            <a:r>
              <a:rPr lang="en-GB" dirty="0" smtClean="0"/>
              <a:t>When price and quality are combined it can help drive consumer perceptions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628800"/>
            <a:ext cx="5184576" cy="4752527"/>
          </a:xfrm>
        </p:spPr>
      </p:pic>
    </p:spTree>
    <p:extLst>
      <p:ext uri="{BB962C8B-B14F-4D97-AF65-F5344CB8AC3E}">
        <p14:creationId xmlns:p14="http://schemas.microsoft.com/office/powerpoint/2010/main" val="843146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90664" cy="11430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 smtClean="0"/>
              <a:t>Pricing</a:t>
            </a:r>
            <a:br>
              <a:rPr lang="en-GB" dirty="0" smtClean="0"/>
            </a:br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2962672" cy="464137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Kotler expanded the perceptions created by the matrix into a much fuller 9 option grid with the inclusion of medium price and medium quality and developed the options into strategies.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60648"/>
            <a:ext cx="5472608" cy="5832648"/>
          </a:xfrm>
        </p:spPr>
      </p:pic>
    </p:spTree>
    <p:extLst>
      <p:ext uri="{BB962C8B-B14F-4D97-AF65-F5344CB8AC3E}">
        <p14:creationId xmlns:p14="http://schemas.microsoft.com/office/powerpoint/2010/main" val="555882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TYPES OF “REAL” PRICING </a:t>
            </a:r>
            <a:r>
              <a:rPr lang="en-US" altLang="en-US" dirty="0"/>
              <a:t>POLICIES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US" altLang="en-US" sz="2800" dirty="0"/>
              <a:t>Product line pricing</a:t>
            </a:r>
          </a:p>
          <a:p>
            <a:r>
              <a:rPr lang="en-US" altLang="en-US" sz="2800" dirty="0"/>
              <a:t>Psychological</a:t>
            </a:r>
          </a:p>
          <a:p>
            <a:r>
              <a:rPr lang="en-US" altLang="en-US" sz="2800" dirty="0"/>
              <a:t>Geographic</a:t>
            </a:r>
          </a:p>
          <a:p>
            <a:r>
              <a:rPr lang="en-US" altLang="en-US" sz="2800" dirty="0"/>
              <a:t>International</a:t>
            </a:r>
          </a:p>
          <a:p>
            <a:r>
              <a:rPr lang="en-US" altLang="en-US" sz="2800" dirty="0"/>
              <a:t>Segments</a:t>
            </a:r>
          </a:p>
          <a:p>
            <a:r>
              <a:rPr lang="en-US" altLang="en-US" sz="2800" dirty="0"/>
              <a:t>Captive</a:t>
            </a:r>
          </a:p>
          <a:p>
            <a:r>
              <a:rPr lang="en-US" altLang="en-US" sz="2800" dirty="0"/>
              <a:t>Seasonal</a:t>
            </a:r>
          </a:p>
          <a:p>
            <a:r>
              <a:rPr lang="en-US" altLang="en-US" sz="2800" dirty="0"/>
              <a:t>By-product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sz="2800" dirty="0"/>
              <a:t>Discounting</a:t>
            </a:r>
          </a:p>
          <a:p>
            <a:r>
              <a:rPr lang="en-US" altLang="en-US" sz="2800" dirty="0"/>
              <a:t>Allowances</a:t>
            </a:r>
          </a:p>
          <a:p>
            <a:r>
              <a:rPr lang="en-US" altLang="en-US" sz="2800" dirty="0"/>
              <a:t>Optional</a:t>
            </a:r>
          </a:p>
          <a:p>
            <a:r>
              <a:rPr lang="en-US" altLang="en-US" sz="2800" dirty="0"/>
              <a:t>“Bundling”</a:t>
            </a:r>
          </a:p>
          <a:p>
            <a:r>
              <a:rPr lang="en-US" altLang="en-US" sz="2800" dirty="0"/>
              <a:t>Market share</a:t>
            </a:r>
          </a:p>
          <a:p>
            <a:r>
              <a:rPr lang="en-US" altLang="en-US" sz="2800" dirty="0"/>
              <a:t>Price leadership</a:t>
            </a:r>
          </a:p>
          <a:p>
            <a:r>
              <a:rPr lang="en-US" altLang="en-US" sz="2800" i="1" dirty="0"/>
              <a:t>negotiated</a:t>
            </a:r>
          </a:p>
          <a:p>
            <a:r>
              <a:rPr lang="en-US" altLang="en-US" sz="2800" b="1" dirty="0" smtClean="0"/>
              <a:t>Penetration and Skimming – what do these mean?</a:t>
            </a: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508136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424936" cy="6120680"/>
          </a:xfrm>
        </p:spPr>
      </p:pic>
    </p:spTree>
    <p:extLst>
      <p:ext uri="{BB962C8B-B14F-4D97-AF65-F5344CB8AC3E}">
        <p14:creationId xmlns:p14="http://schemas.microsoft.com/office/powerpoint/2010/main" val="1241283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16632"/>
            <a:ext cx="7772400" cy="1008112"/>
          </a:xfrm>
        </p:spPr>
        <p:txBody>
          <a:bodyPr/>
          <a:lstStyle/>
          <a:p>
            <a:r>
              <a:rPr lang="en-GB" dirty="0" smtClean="0"/>
              <a:t>Pricing -  </a:t>
            </a:r>
            <a:r>
              <a:rPr lang="en-GB" dirty="0"/>
              <a:t>I</a:t>
            </a:r>
            <a:r>
              <a:rPr lang="en-GB" dirty="0" smtClean="0"/>
              <a:t>nternationally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340768"/>
            <a:ext cx="7772400" cy="47552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International marketing pricing is very tricky as it is almost impossible to charge the same price everywhere. Decisions will be based on;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Company and product factors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Market factors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Environmental </a:t>
            </a:r>
            <a:r>
              <a:rPr lang="en-GB" dirty="0" smtClean="0"/>
              <a:t>factors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933056"/>
            <a:ext cx="4042792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532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981200"/>
            <a:ext cx="8424936" cy="4256112"/>
          </a:xfrm>
        </p:spPr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dirty="0" smtClean="0"/>
              <a:t>PLACE</a:t>
            </a:r>
          </a:p>
          <a:p>
            <a:r>
              <a:rPr lang="en-US" dirty="0" smtClean="0"/>
              <a:t>This element is actually about </a:t>
            </a:r>
            <a:r>
              <a:rPr lang="en-US" i="1" dirty="0" smtClean="0"/>
              <a:t>intermediaries</a:t>
            </a:r>
            <a:r>
              <a:rPr lang="en-US" dirty="0" smtClean="0"/>
              <a:t>; Place is the word that is closest to Distribution that begins with a P.</a:t>
            </a:r>
          </a:p>
          <a:p>
            <a:r>
              <a:rPr lang="en-US" dirty="0" smtClean="0"/>
              <a:t>Intermediaries are simply the middlemen, those who buy from one to sell to another.</a:t>
            </a:r>
          </a:p>
          <a:p>
            <a:r>
              <a:rPr lang="en-US" dirty="0" smtClean="0"/>
              <a:t>Often considered a poor/ boring relation yet executed properly it bring significant advantage</a:t>
            </a:r>
          </a:p>
        </p:txBody>
      </p:sp>
    </p:spTree>
    <p:extLst>
      <p:ext uri="{BB962C8B-B14F-4D97-AF65-F5344CB8AC3E}">
        <p14:creationId xmlns:p14="http://schemas.microsoft.com/office/powerpoint/2010/main" val="34315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THE MARKETING MIX  AS A COMPETITIVE ADVANTAGE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>
              <a:buFontTx/>
              <a:buNone/>
            </a:pPr>
            <a:r>
              <a:rPr lang="en-US" smtClean="0"/>
              <a:t>PLACE</a:t>
            </a:r>
          </a:p>
          <a:p>
            <a:pPr>
              <a:buFontTx/>
              <a:buNone/>
            </a:pPr>
            <a:r>
              <a:rPr lang="en-US" smtClean="0"/>
              <a:t>ISSUES INCLUDE:</a:t>
            </a:r>
          </a:p>
          <a:p>
            <a:r>
              <a:rPr lang="en-US" smtClean="0"/>
              <a:t>no. intermediaries - costs/stakeholder view</a:t>
            </a:r>
          </a:p>
          <a:p>
            <a:r>
              <a:rPr lang="en-US" smtClean="0"/>
              <a:t>control of distribution - leaking/J-I-T</a:t>
            </a:r>
          </a:p>
          <a:p>
            <a:r>
              <a:rPr lang="en-US" smtClean="0"/>
              <a:t>integration of marketing effort - branding</a:t>
            </a:r>
          </a:p>
          <a:p>
            <a:r>
              <a:rPr lang="en-US" smtClean="0"/>
              <a:t>product positioning</a:t>
            </a:r>
          </a:p>
          <a:p>
            <a:r>
              <a:rPr lang="en-US" smtClean="0"/>
              <a:t>retailer power(growth of own label brands)</a:t>
            </a:r>
          </a:p>
          <a:p>
            <a:r>
              <a:rPr lang="en-US" i="1" smtClean="0"/>
              <a:t>internet &amp; home delivery</a:t>
            </a:r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056448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THE BASIC OPTIONS</a:t>
            </a:r>
            <a:br>
              <a:rPr lang="en-GB" altLang="en-US" smtClean="0"/>
            </a:br>
            <a:r>
              <a:rPr lang="en-GB" altLang="en-US" smtClean="0"/>
              <a:t>FOR DISTRIBUTION</a:t>
            </a:r>
          </a:p>
        </p:txBody>
      </p:sp>
      <p:pic>
        <p:nvPicPr>
          <p:cNvPr id="7171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1989138"/>
            <a:ext cx="7561263" cy="4032250"/>
          </a:xfrm>
        </p:spPr>
      </p:pic>
    </p:spTree>
    <p:extLst>
      <p:ext uri="{BB962C8B-B14F-4D97-AF65-F5344CB8AC3E}">
        <p14:creationId xmlns:p14="http://schemas.microsoft.com/office/powerpoint/2010/main" val="2133168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950" y="188913"/>
            <a:ext cx="4248150" cy="1563687"/>
          </a:xfrm>
        </p:spPr>
        <p:txBody>
          <a:bodyPr/>
          <a:lstStyle/>
          <a:p>
            <a:r>
              <a:rPr lang="en-US" altLang="en-US" smtClean="0"/>
              <a:t> DISTRIBUTION STRATEGY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US" altLang="en-US" sz="2400" smtClean="0"/>
              <a:t>There are four main strategies for producers to consider when using intermediaries: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Intensive – as many as will carry it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Selective – chosen for specific reason, a specialist for example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Exclusive – to restrict access “not for everyone”</a:t>
            </a:r>
          </a:p>
          <a:p>
            <a:pPr>
              <a:lnSpc>
                <a:spcPct val="90000"/>
              </a:lnSpc>
            </a:pPr>
            <a:r>
              <a:rPr lang="en-US" altLang="en-US" sz="2400" smtClean="0"/>
              <a:t>International – a global view</a:t>
            </a:r>
          </a:p>
        </p:txBody>
      </p:sp>
      <p:pic>
        <p:nvPicPr>
          <p:cNvPr id="12292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6100" y="404813"/>
            <a:ext cx="4537075" cy="5903912"/>
          </a:xfrm>
        </p:spPr>
      </p:pic>
    </p:spTree>
    <p:extLst>
      <p:ext uri="{BB962C8B-B14F-4D97-AF65-F5344CB8AC3E}">
        <p14:creationId xmlns:p14="http://schemas.microsoft.com/office/powerpoint/2010/main" val="4278589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000" smtClean="0"/>
              <a:t> PHYSICAL DISTRIBUTION LOGISTICS &amp; DISTRIBUTION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388" y="1981200"/>
            <a:ext cx="4316412" cy="4471988"/>
          </a:xfrm>
        </p:spPr>
        <p:txBody>
          <a:bodyPr/>
          <a:lstStyle/>
          <a:p>
            <a:pPr>
              <a:buFontTx/>
              <a:buNone/>
            </a:pPr>
            <a:r>
              <a:rPr lang="en-US" altLang="en-US" smtClean="0"/>
              <a:t>The mechanics needed to make things work:</a:t>
            </a:r>
          </a:p>
          <a:p>
            <a:r>
              <a:rPr lang="en-US" altLang="en-US" smtClean="0"/>
              <a:t>Order processing</a:t>
            </a:r>
          </a:p>
          <a:p>
            <a:r>
              <a:rPr lang="en-US" altLang="en-US" smtClean="0"/>
              <a:t>Transport</a:t>
            </a:r>
          </a:p>
          <a:p>
            <a:r>
              <a:rPr lang="en-US" altLang="en-US" smtClean="0"/>
              <a:t>Stock holding &amp; storage</a:t>
            </a:r>
          </a:p>
          <a:p>
            <a:r>
              <a:rPr lang="en-US" altLang="en-US" smtClean="0"/>
              <a:t>Local knowledge</a:t>
            </a:r>
          </a:p>
          <a:p>
            <a:r>
              <a:rPr lang="en-US" altLang="en-US" smtClean="0"/>
              <a:t>Promotions, display &amp; P.O.S.</a:t>
            </a:r>
          </a:p>
          <a:p>
            <a:r>
              <a:rPr lang="en-US" altLang="en-US" smtClean="0"/>
              <a:t>Customer service</a:t>
            </a:r>
          </a:p>
        </p:txBody>
      </p:sp>
      <p:pic>
        <p:nvPicPr>
          <p:cNvPr id="13316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95800" y="1981200"/>
            <a:ext cx="4468813" cy="4471988"/>
          </a:xfrm>
        </p:spPr>
      </p:pic>
    </p:spTree>
    <p:extLst>
      <p:ext uri="{BB962C8B-B14F-4D97-AF65-F5344CB8AC3E}">
        <p14:creationId xmlns:p14="http://schemas.microsoft.com/office/powerpoint/2010/main" val="2299055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you present the way that Price and Place are used in your company? Where </a:t>
            </a:r>
            <a:r>
              <a:rPr lang="en-GB" smtClean="0"/>
              <a:t>do you want it to go?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8453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455</Words>
  <Application>Microsoft Office PowerPoint</Application>
  <PresentationFormat>On-screen Show (4:3)</PresentationFormat>
  <Paragraphs>83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CIM Strategic Marketing Price and Place</vt:lpstr>
      <vt:lpstr>THE MARKETING MIX  AS A COMPETITIVE ADVANTAGE</vt:lpstr>
      <vt:lpstr>THE MARKETING MIX  AS A COMPETITIVE ADVANTAGE</vt:lpstr>
      <vt:lpstr>Price  Discrimination</vt:lpstr>
      <vt:lpstr>Pricing and perceptions</vt:lpstr>
      <vt:lpstr>Pricing Strategies</vt:lpstr>
      <vt:lpstr>TYPES OF “REAL” PRICING POLICIES</vt:lpstr>
      <vt:lpstr>PowerPoint Presentation</vt:lpstr>
      <vt:lpstr>Pricing -  Internationally </vt:lpstr>
      <vt:lpstr>THE MARKETING MIX  AS A COMPETITIVE ADVANTAGE</vt:lpstr>
      <vt:lpstr>THE MARKETING MIX  AS A COMPETITIVE ADVANTAGE</vt:lpstr>
      <vt:lpstr>THE BASIC OPTIONS FOR DISTRIBUTION</vt:lpstr>
      <vt:lpstr> DISTRIBUTION STRATEGY</vt:lpstr>
      <vt:lpstr> PHYSICAL DISTRIBUTION LOGISTICS &amp; DISTRIBUTION</vt:lpstr>
      <vt:lpstr>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Strategic Marketing Price and Place</dc:title>
  <dc:creator>Fleming</dc:creator>
  <cp:lastModifiedBy>Will Fleming</cp:lastModifiedBy>
  <cp:revision>2</cp:revision>
  <dcterms:created xsi:type="dcterms:W3CDTF">2017-03-02T21:06:52Z</dcterms:created>
  <dcterms:modified xsi:type="dcterms:W3CDTF">2017-03-03T09:00:39Z</dcterms:modified>
</cp:coreProperties>
</file>