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0.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1.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2.xml" ContentType="application/vnd.openxmlformats-officedocument.theme+xml"/>
  <Override PartName="/ppt/slideLayouts/slideLayout69.xml" ContentType="application/vnd.openxmlformats-officedocument.presentationml.slideLayout+xml"/>
  <Override PartName="/ppt/theme/theme13.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4.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2" r:id="rId10"/>
    <p:sldMasterId id="2147483735" r:id="rId11"/>
    <p:sldMasterId id="2147483739" r:id="rId12"/>
    <p:sldMasterId id="2147483751" r:id="rId13"/>
    <p:sldMasterId id="2147483753" r:id="rId14"/>
    <p:sldMasterId id="2147483765" r:id="rId15"/>
  </p:sldMasterIdLst>
  <p:notesMasterIdLst>
    <p:notesMasterId r:id="rId85"/>
  </p:notesMasterIdLst>
  <p:sldIdLst>
    <p:sldId id="260" r:id="rId16"/>
    <p:sldId id="887" r:id="rId17"/>
    <p:sldId id="908" r:id="rId18"/>
    <p:sldId id="920" r:id="rId19"/>
    <p:sldId id="952" r:id="rId20"/>
    <p:sldId id="271" r:id="rId21"/>
    <p:sldId id="265" r:id="rId22"/>
    <p:sldId id="272" r:id="rId23"/>
    <p:sldId id="278" r:id="rId24"/>
    <p:sldId id="279" r:id="rId25"/>
    <p:sldId id="953" r:id="rId26"/>
    <p:sldId id="308" r:id="rId27"/>
    <p:sldId id="309" r:id="rId28"/>
    <p:sldId id="304" r:id="rId29"/>
    <p:sldId id="316" r:id="rId30"/>
    <p:sldId id="954" r:id="rId31"/>
    <p:sldId id="955" r:id="rId32"/>
    <p:sldId id="956" r:id="rId33"/>
    <p:sldId id="957" r:id="rId34"/>
    <p:sldId id="958" r:id="rId35"/>
    <p:sldId id="959" r:id="rId36"/>
    <p:sldId id="960" r:id="rId37"/>
    <p:sldId id="961" r:id="rId38"/>
    <p:sldId id="962" r:id="rId39"/>
    <p:sldId id="963" r:id="rId40"/>
    <p:sldId id="964" r:id="rId41"/>
    <p:sldId id="965" r:id="rId42"/>
    <p:sldId id="966" r:id="rId43"/>
    <p:sldId id="967" r:id="rId44"/>
    <p:sldId id="968" r:id="rId45"/>
    <p:sldId id="969" r:id="rId46"/>
    <p:sldId id="970" r:id="rId47"/>
    <p:sldId id="971" r:id="rId48"/>
    <p:sldId id="972" r:id="rId49"/>
    <p:sldId id="973" r:id="rId50"/>
    <p:sldId id="974" r:id="rId51"/>
    <p:sldId id="975" r:id="rId52"/>
    <p:sldId id="976" r:id="rId53"/>
    <p:sldId id="977" r:id="rId54"/>
    <p:sldId id="978" r:id="rId55"/>
    <p:sldId id="979" r:id="rId56"/>
    <p:sldId id="980" r:id="rId57"/>
    <p:sldId id="981" r:id="rId58"/>
    <p:sldId id="982" r:id="rId59"/>
    <p:sldId id="983" r:id="rId60"/>
    <p:sldId id="984" r:id="rId61"/>
    <p:sldId id="985" r:id="rId62"/>
    <p:sldId id="986" r:id="rId63"/>
    <p:sldId id="987" r:id="rId64"/>
    <p:sldId id="988" r:id="rId65"/>
    <p:sldId id="989" r:id="rId66"/>
    <p:sldId id="1008" r:id="rId67"/>
    <p:sldId id="990" r:id="rId68"/>
    <p:sldId id="991" r:id="rId69"/>
    <p:sldId id="993" r:id="rId70"/>
    <p:sldId id="994" r:id="rId71"/>
    <p:sldId id="995" r:id="rId72"/>
    <p:sldId id="996" r:id="rId73"/>
    <p:sldId id="997" r:id="rId74"/>
    <p:sldId id="998" r:id="rId75"/>
    <p:sldId id="999" r:id="rId76"/>
    <p:sldId id="1000" r:id="rId77"/>
    <p:sldId id="1001" r:id="rId78"/>
    <p:sldId id="1002" r:id="rId79"/>
    <p:sldId id="1003" r:id="rId80"/>
    <p:sldId id="1004" r:id="rId81"/>
    <p:sldId id="1005" r:id="rId82"/>
    <p:sldId id="1006" r:id="rId83"/>
    <p:sldId id="1007" r:id="rId84"/>
  </p:sldIdLst>
  <p:sldSz cx="12192000" cy="6858000"/>
  <p:notesSz cx="6858000" cy="9144000"/>
  <p:custDataLst>
    <p:tags r:id="rId8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C38CCA-6DC7-43AF-A327-035AF28D86D1}" v="1" dt="2025-03-31T11:16:44.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87373" autoAdjust="0"/>
  </p:normalViewPr>
  <p:slideViewPr>
    <p:cSldViewPr snapToGrid="0">
      <p:cViewPr varScale="1">
        <p:scale>
          <a:sx n="95" d="100"/>
          <a:sy n="95" d="100"/>
        </p:scale>
        <p:origin x="102"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1.xml"/><Relationship Id="rId21" Type="http://schemas.openxmlformats.org/officeDocument/2006/relationships/slide" Target="slides/slide6.xml"/><Relationship Id="rId42" Type="http://schemas.openxmlformats.org/officeDocument/2006/relationships/slide" Target="slides/slide27.xml"/><Relationship Id="rId47" Type="http://schemas.openxmlformats.org/officeDocument/2006/relationships/slide" Target="slides/slide32.xml"/><Relationship Id="rId63" Type="http://schemas.openxmlformats.org/officeDocument/2006/relationships/slide" Target="slides/slide48.xml"/><Relationship Id="rId68" Type="http://schemas.openxmlformats.org/officeDocument/2006/relationships/slide" Target="slides/slide53.xml"/><Relationship Id="rId84" Type="http://schemas.openxmlformats.org/officeDocument/2006/relationships/slide" Target="slides/slide69.xml"/><Relationship Id="rId89" Type="http://schemas.openxmlformats.org/officeDocument/2006/relationships/theme" Target="theme/theme1.xml"/><Relationship Id="rId16" Type="http://schemas.openxmlformats.org/officeDocument/2006/relationships/slide" Target="slides/slide1.xml"/><Relationship Id="rId11" Type="http://schemas.openxmlformats.org/officeDocument/2006/relationships/slideMaster" Target="slideMasters/slideMaster11.xml"/><Relationship Id="rId32" Type="http://schemas.openxmlformats.org/officeDocument/2006/relationships/slide" Target="slides/slide17.xml"/><Relationship Id="rId37" Type="http://schemas.openxmlformats.org/officeDocument/2006/relationships/slide" Target="slides/slide22.xml"/><Relationship Id="rId53" Type="http://schemas.openxmlformats.org/officeDocument/2006/relationships/slide" Target="slides/slide38.xml"/><Relationship Id="rId58" Type="http://schemas.openxmlformats.org/officeDocument/2006/relationships/slide" Target="slides/slide43.xml"/><Relationship Id="rId74" Type="http://schemas.openxmlformats.org/officeDocument/2006/relationships/slide" Target="slides/slide59.xml"/><Relationship Id="rId79" Type="http://schemas.openxmlformats.org/officeDocument/2006/relationships/slide" Target="slides/slide64.xml"/><Relationship Id="rId5" Type="http://schemas.openxmlformats.org/officeDocument/2006/relationships/slideMaster" Target="slideMasters/slideMaster5.xml"/><Relationship Id="rId90" Type="http://schemas.openxmlformats.org/officeDocument/2006/relationships/tableStyles" Target="tableStyles.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56" Type="http://schemas.openxmlformats.org/officeDocument/2006/relationships/slide" Target="slides/slide41.xml"/><Relationship Id="rId64" Type="http://schemas.openxmlformats.org/officeDocument/2006/relationships/slide" Target="slides/slide49.xml"/><Relationship Id="rId69" Type="http://schemas.openxmlformats.org/officeDocument/2006/relationships/slide" Target="slides/slide54.xml"/><Relationship Id="rId77" Type="http://schemas.openxmlformats.org/officeDocument/2006/relationships/slide" Target="slides/slide62.xml"/><Relationship Id="rId8" Type="http://schemas.openxmlformats.org/officeDocument/2006/relationships/slideMaster" Target="slideMasters/slideMaster8.xml"/><Relationship Id="rId51" Type="http://schemas.openxmlformats.org/officeDocument/2006/relationships/slide" Target="slides/slide36.xml"/><Relationship Id="rId72" Type="http://schemas.openxmlformats.org/officeDocument/2006/relationships/slide" Target="slides/slide57.xml"/><Relationship Id="rId80" Type="http://schemas.openxmlformats.org/officeDocument/2006/relationships/slide" Target="slides/slide65.xml"/><Relationship Id="rId85"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59" Type="http://schemas.openxmlformats.org/officeDocument/2006/relationships/slide" Target="slides/slide44.xml"/><Relationship Id="rId67" Type="http://schemas.openxmlformats.org/officeDocument/2006/relationships/slide" Target="slides/slide52.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slide" Target="slides/slide39.xml"/><Relationship Id="rId62" Type="http://schemas.openxmlformats.org/officeDocument/2006/relationships/slide" Target="slides/slide47.xml"/><Relationship Id="rId70" Type="http://schemas.openxmlformats.org/officeDocument/2006/relationships/slide" Target="slides/slide55.xml"/><Relationship Id="rId75" Type="http://schemas.openxmlformats.org/officeDocument/2006/relationships/slide" Target="slides/slide60.xml"/><Relationship Id="rId83" Type="http://schemas.openxmlformats.org/officeDocument/2006/relationships/slide" Target="slides/slide68.xml"/><Relationship Id="rId88" Type="http://schemas.openxmlformats.org/officeDocument/2006/relationships/viewProps" Target="viewProps.xml"/><Relationship Id="rId9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 Id="rId57" Type="http://schemas.openxmlformats.org/officeDocument/2006/relationships/slide" Target="slides/slide42.xml"/><Relationship Id="rId10" Type="http://schemas.openxmlformats.org/officeDocument/2006/relationships/slideMaster" Target="slideMasters/slideMaster10.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slide" Target="slides/slide37.xml"/><Relationship Id="rId60" Type="http://schemas.openxmlformats.org/officeDocument/2006/relationships/slide" Target="slides/slide45.xml"/><Relationship Id="rId65" Type="http://schemas.openxmlformats.org/officeDocument/2006/relationships/slide" Target="slides/slide50.xml"/><Relationship Id="rId73" Type="http://schemas.openxmlformats.org/officeDocument/2006/relationships/slide" Target="slides/slide58.xml"/><Relationship Id="rId78" Type="http://schemas.openxmlformats.org/officeDocument/2006/relationships/slide" Target="slides/slide63.xml"/><Relationship Id="rId81" Type="http://schemas.openxmlformats.org/officeDocument/2006/relationships/slide" Target="slides/slide66.xml"/><Relationship Id="rId86" Type="http://schemas.openxmlformats.org/officeDocument/2006/relationships/tags" Target="tags/tag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 Target="slides/slide3.xml"/><Relationship Id="rId39" Type="http://schemas.openxmlformats.org/officeDocument/2006/relationships/slide" Target="slides/slide24.xml"/><Relationship Id="rId34" Type="http://schemas.openxmlformats.org/officeDocument/2006/relationships/slide" Target="slides/slide19.xml"/><Relationship Id="rId50" Type="http://schemas.openxmlformats.org/officeDocument/2006/relationships/slide" Target="slides/slide35.xml"/><Relationship Id="rId55" Type="http://schemas.openxmlformats.org/officeDocument/2006/relationships/slide" Target="slides/slide40.xml"/><Relationship Id="rId76" Type="http://schemas.openxmlformats.org/officeDocument/2006/relationships/slide" Target="slides/slide61.xml"/><Relationship Id="rId7" Type="http://schemas.openxmlformats.org/officeDocument/2006/relationships/slideMaster" Target="slideMasters/slideMaster7.xml"/><Relationship Id="rId71" Type="http://schemas.openxmlformats.org/officeDocument/2006/relationships/slide" Target="slides/slide56.xml"/><Relationship Id="rId2" Type="http://schemas.openxmlformats.org/officeDocument/2006/relationships/slideMaster" Target="slideMasters/slideMaster2.xml"/><Relationship Id="rId29" Type="http://schemas.openxmlformats.org/officeDocument/2006/relationships/slide" Target="slides/slide14.xml"/><Relationship Id="rId24" Type="http://schemas.openxmlformats.org/officeDocument/2006/relationships/slide" Target="slides/slide9.xml"/><Relationship Id="rId40" Type="http://schemas.openxmlformats.org/officeDocument/2006/relationships/slide" Target="slides/slide25.xml"/><Relationship Id="rId45" Type="http://schemas.openxmlformats.org/officeDocument/2006/relationships/slide" Target="slides/slide30.xml"/><Relationship Id="rId66" Type="http://schemas.openxmlformats.org/officeDocument/2006/relationships/slide" Target="slides/slide51.xml"/><Relationship Id="rId87" Type="http://schemas.openxmlformats.org/officeDocument/2006/relationships/presProps" Target="presProps.xml"/><Relationship Id="rId61" Type="http://schemas.openxmlformats.org/officeDocument/2006/relationships/slide" Target="slides/slide46.xml"/><Relationship Id="rId82" Type="http://schemas.openxmlformats.org/officeDocument/2006/relationships/slide" Target="slides/slide67.xml"/><Relationship Id="rId19"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28A1BC-D243-4305-AEEB-A3BF7C5E01CB}" type="doc">
      <dgm:prSet loTypeId="urn:microsoft.com/office/officeart/2005/8/layout/cycle6" loCatId="relationship" qsTypeId="urn:microsoft.com/office/officeart/2005/8/quickstyle/simple1" qsCatId="simple" csTypeId="urn:microsoft.com/office/officeart/2005/8/colors/accent1_2" csCatId="accent1" phldr="1"/>
      <dgm:spPr/>
    </dgm:pt>
    <dgm:pt modelId="{EFC194EF-3E07-4B4C-84B8-3F520028F64E}">
      <dgm:prSet phldrT="[Text]"/>
      <dgm:spPr/>
      <dgm:t>
        <a:bodyPr/>
        <a:lstStyle/>
        <a:p>
          <a:r>
            <a:rPr lang="en-US" dirty="0" err="1"/>
            <a:t>Globalisation</a:t>
          </a:r>
          <a:r>
            <a:rPr lang="en-US" dirty="0"/>
            <a:t> and </a:t>
          </a:r>
          <a:r>
            <a:rPr lang="en-US" dirty="0" err="1"/>
            <a:t>Internationalisation</a:t>
          </a:r>
          <a:endParaRPr lang="en-US" dirty="0"/>
        </a:p>
      </dgm:t>
    </dgm:pt>
    <dgm:pt modelId="{8E6439E0-871F-4C11-8947-01A43B3DD6B2}" type="parTrans" cxnId="{AD288F13-4888-47BC-9385-C3BFA24C6D84}">
      <dgm:prSet/>
      <dgm:spPr/>
      <dgm:t>
        <a:bodyPr/>
        <a:lstStyle/>
        <a:p>
          <a:endParaRPr lang="en-US"/>
        </a:p>
      </dgm:t>
    </dgm:pt>
    <dgm:pt modelId="{65CFE7FB-1D9B-4E0C-9A6D-9D20AB81CB7B}" type="sibTrans" cxnId="{AD288F13-4888-47BC-9385-C3BFA24C6D84}">
      <dgm:prSet/>
      <dgm:spPr/>
      <dgm:t>
        <a:bodyPr/>
        <a:lstStyle/>
        <a:p>
          <a:endParaRPr lang="en-US"/>
        </a:p>
      </dgm:t>
    </dgm:pt>
    <dgm:pt modelId="{678EBCED-40C8-43ED-961E-1C5AD4BDF6F3}">
      <dgm:prSet phldrT="[Text]"/>
      <dgm:spPr/>
      <dgm:t>
        <a:bodyPr/>
        <a:lstStyle/>
        <a:p>
          <a:r>
            <a:rPr lang="en-US" dirty="0"/>
            <a:t>Political change and uncertainty</a:t>
          </a:r>
        </a:p>
      </dgm:t>
    </dgm:pt>
    <dgm:pt modelId="{452B7967-6D00-4671-A6C5-CA71CF2452D0}" type="parTrans" cxnId="{1427E17B-EC2A-4D07-BD74-0B538A7FA4FB}">
      <dgm:prSet/>
      <dgm:spPr/>
      <dgm:t>
        <a:bodyPr/>
        <a:lstStyle/>
        <a:p>
          <a:endParaRPr lang="en-US"/>
        </a:p>
      </dgm:t>
    </dgm:pt>
    <dgm:pt modelId="{59ADF7B3-66F8-4FC9-94A2-7CE1AA79A8C3}" type="sibTrans" cxnId="{1427E17B-EC2A-4D07-BD74-0B538A7FA4FB}">
      <dgm:prSet/>
      <dgm:spPr/>
      <dgm:t>
        <a:bodyPr/>
        <a:lstStyle/>
        <a:p>
          <a:endParaRPr lang="en-US"/>
        </a:p>
      </dgm:t>
    </dgm:pt>
    <dgm:pt modelId="{7FDE98DE-B6CD-4FA6-BCAE-A2CD9DC33E16}">
      <dgm:prSet phldrT="[Text]"/>
      <dgm:spPr/>
      <dgm:t>
        <a:bodyPr/>
        <a:lstStyle/>
        <a:p>
          <a:r>
            <a:rPr lang="en-US" dirty="0"/>
            <a:t>Innovation and technological change</a:t>
          </a:r>
        </a:p>
      </dgm:t>
    </dgm:pt>
    <dgm:pt modelId="{7F3BF3CF-2ACC-495E-A390-DA77C272895F}" type="parTrans" cxnId="{479551DD-29CB-4FEE-81A0-ACA138BFAC59}">
      <dgm:prSet/>
      <dgm:spPr/>
      <dgm:t>
        <a:bodyPr/>
        <a:lstStyle/>
        <a:p>
          <a:endParaRPr lang="en-US"/>
        </a:p>
      </dgm:t>
    </dgm:pt>
    <dgm:pt modelId="{984F2C20-8879-43D8-8DC4-5315E7EEDFFC}" type="sibTrans" cxnId="{479551DD-29CB-4FEE-81A0-ACA138BFAC59}">
      <dgm:prSet/>
      <dgm:spPr/>
      <dgm:t>
        <a:bodyPr/>
        <a:lstStyle/>
        <a:p>
          <a:endParaRPr lang="en-US"/>
        </a:p>
      </dgm:t>
    </dgm:pt>
    <dgm:pt modelId="{468CA907-ACB5-4F95-AFED-C5EB4232114B}">
      <dgm:prSet phldrT="[Text]"/>
      <dgm:spPr/>
      <dgm:t>
        <a:bodyPr/>
        <a:lstStyle/>
        <a:p>
          <a:r>
            <a:rPr lang="en-US" dirty="0"/>
            <a:t>Major Social and Demographic changes: Inequality and Ethical Management</a:t>
          </a:r>
        </a:p>
      </dgm:t>
    </dgm:pt>
    <dgm:pt modelId="{5807F8A9-EFBB-4048-9D7D-DC4B55370DCC}" type="parTrans" cxnId="{6A888DC0-33B5-4143-9714-0762A10AA5EA}">
      <dgm:prSet/>
      <dgm:spPr/>
      <dgm:t>
        <a:bodyPr/>
        <a:lstStyle/>
        <a:p>
          <a:endParaRPr lang="en-US"/>
        </a:p>
      </dgm:t>
    </dgm:pt>
    <dgm:pt modelId="{7952E688-0CB8-440C-8C98-FFC5F1A688A5}" type="sibTrans" cxnId="{6A888DC0-33B5-4143-9714-0762A10AA5EA}">
      <dgm:prSet/>
      <dgm:spPr/>
      <dgm:t>
        <a:bodyPr/>
        <a:lstStyle/>
        <a:p>
          <a:endParaRPr lang="en-US"/>
        </a:p>
      </dgm:t>
    </dgm:pt>
    <dgm:pt modelId="{2E252FB3-201E-4325-8E5C-74FA54539522}">
      <dgm:prSet phldrT="[Text]"/>
      <dgm:spPr/>
      <dgm:t>
        <a:bodyPr/>
        <a:lstStyle/>
        <a:p>
          <a:r>
            <a:rPr lang="en-US" dirty="0"/>
            <a:t>Environmental crisis and sustainability</a:t>
          </a:r>
        </a:p>
      </dgm:t>
    </dgm:pt>
    <dgm:pt modelId="{02D7A00C-A540-4468-AABF-8C0AB0142F4F}" type="parTrans" cxnId="{B97488A1-4D23-4DC8-AD3C-55B4BD43FAC3}">
      <dgm:prSet/>
      <dgm:spPr/>
      <dgm:t>
        <a:bodyPr/>
        <a:lstStyle/>
        <a:p>
          <a:endParaRPr lang="en-US"/>
        </a:p>
      </dgm:t>
    </dgm:pt>
    <dgm:pt modelId="{E5FCD885-E194-4507-A09B-03DDBB16F0AE}" type="sibTrans" cxnId="{B97488A1-4D23-4DC8-AD3C-55B4BD43FAC3}">
      <dgm:prSet/>
      <dgm:spPr/>
      <dgm:t>
        <a:bodyPr/>
        <a:lstStyle/>
        <a:p>
          <a:endParaRPr lang="en-US"/>
        </a:p>
      </dgm:t>
    </dgm:pt>
    <dgm:pt modelId="{2380F871-ADB3-4F1C-9105-6A1A64EE4186}" type="pres">
      <dgm:prSet presAssocID="{8428A1BC-D243-4305-AEEB-A3BF7C5E01CB}" presName="cycle" presStyleCnt="0">
        <dgm:presLayoutVars>
          <dgm:dir/>
          <dgm:resizeHandles val="exact"/>
        </dgm:presLayoutVars>
      </dgm:prSet>
      <dgm:spPr/>
    </dgm:pt>
    <dgm:pt modelId="{0A803874-E488-4592-9A66-C25B1502EC4C}" type="pres">
      <dgm:prSet presAssocID="{EFC194EF-3E07-4B4C-84B8-3F520028F64E}" presName="node" presStyleLbl="node1" presStyleIdx="0" presStyleCnt="5">
        <dgm:presLayoutVars>
          <dgm:bulletEnabled val="1"/>
        </dgm:presLayoutVars>
      </dgm:prSet>
      <dgm:spPr/>
    </dgm:pt>
    <dgm:pt modelId="{8A8E5CA6-AD7D-4422-8DC5-1A0619277E7E}" type="pres">
      <dgm:prSet presAssocID="{EFC194EF-3E07-4B4C-84B8-3F520028F64E}" presName="spNode" presStyleCnt="0"/>
      <dgm:spPr/>
    </dgm:pt>
    <dgm:pt modelId="{6D021862-1C01-47E2-9ED0-9ADA1A7ECDB1}" type="pres">
      <dgm:prSet presAssocID="{65CFE7FB-1D9B-4E0C-9A6D-9D20AB81CB7B}" presName="sibTrans" presStyleLbl="sibTrans1D1" presStyleIdx="0" presStyleCnt="5"/>
      <dgm:spPr/>
    </dgm:pt>
    <dgm:pt modelId="{47743229-4609-4A3B-9625-CC604A3F1AF2}" type="pres">
      <dgm:prSet presAssocID="{678EBCED-40C8-43ED-961E-1C5AD4BDF6F3}" presName="node" presStyleLbl="node1" presStyleIdx="1" presStyleCnt="5">
        <dgm:presLayoutVars>
          <dgm:bulletEnabled val="1"/>
        </dgm:presLayoutVars>
      </dgm:prSet>
      <dgm:spPr/>
    </dgm:pt>
    <dgm:pt modelId="{794AE5DF-CFA1-4D18-99B3-2A75B47FB8D8}" type="pres">
      <dgm:prSet presAssocID="{678EBCED-40C8-43ED-961E-1C5AD4BDF6F3}" presName="spNode" presStyleCnt="0"/>
      <dgm:spPr/>
    </dgm:pt>
    <dgm:pt modelId="{1E04C062-427F-401E-A8EF-0D0467D9C846}" type="pres">
      <dgm:prSet presAssocID="{59ADF7B3-66F8-4FC9-94A2-7CE1AA79A8C3}" presName="sibTrans" presStyleLbl="sibTrans1D1" presStyleIdx="1" presStyleCnt="5"/>
      <dgm:spPr/>
    </dgm:pt>
    <dgm:pt modelId="{D8A97962-DAD5-496F-B43C-8960D1F897E4}" type="pres">
      <dgm:prSet presAssocID="{7FDE98DE-B6CD-4FA6-BCAE-A2CD9DC33E16}" presName="node" presStyleLbl="node1" presStyleIdx="2" presStyleCnt="5">
        <dgm:presLayoutVars>
          <dgm:bulletEnabled val="1"/>
        </dgm:presLayoutVars>
      </dgm:prSet>
      <dgm:spPr/>
    </dgm:pt>
    <dgm:pt modelId="{94E2B456-0780-495A-A502-D64954768CF3}" type="pres">
      <dgm:prSet presAssocID="{7FDE98DE-B6CD-4FA6-BCAE-A2CD9DC33E16}" presName="spNode" presStyleCnt="0"/>
      <dgm:spPr/>
    </dgm:pt>
    <dgm:pt modelId="{34CBE8F4-F573-4B6E-AD45-F61E97166447}" type="pres">
      <dgm:prSet presAssocID="{984F2C20-8879-43D8-8DC4-5315E7EEDFFC}" presName="sibTrans" presStyleLbl="sibTrans1D1" presStyleIdx="2" presStyleCnt="5"/>
      <dgm:spPr/>
    </dgm:pt>
    <dgm:pt modelId="{3B375B6A-EA0C-4AD4-AE9B-AE965A04ABC4}" type="pres">
      <dgm:prSet presAssocID="{468CA907-ACB5-4F95-AFED-C5EB4232114B}" presName="node" presStyleLbl="node1" presStyleIdx="3" presStyleCnt="5">
        <dgm:presLayoutVars>
          <dgm:bulletEnabled val="1"/>
        </dgm:presLayoutVars>
      </dgm:prSet>
      <dgm:spPr/>
    </dgm:pt>
    <dgm:pt modelId="{C150CEED-3622-4540-8F96-5B3DE0D8C95B}" type="pres">
      <dgm:prSet presAssocID="{468CA907-ACB5-4F95-AFED-C5EB4232114B}" presName="spNode" presStyleCnt="0"/>
      <dgm:spPr/>
    </dgm:pt>
    <dgm:pt modelId="{9BF2A545-948F-436E-858C-7E3F5DF643FD}" type="pres">
      <dgm:prSet presAssocID="{7952E688-0CB8-440C-8C98-FFC5F1A688A5}" presName="sibTrans" presStyleLbl="sibTrans1D1" presStyleIdx="3" presStyleCnt="5"/>
      <dgm:spPr/>
    </dgm:pt>
    <dgm:pt modelId="{6784E2AD-2137-4429-A59F-C139B7742FA1}" type="pres">
      <dgm:prSet presAssocID="{2E252FB3-201E-4325-8E5C-74FA54539522}" presName="node" presStyleLbl="node1" presStyleIdx="4" presStyleCnt="5">
        <dgm:presLayoutVars>
          <dgm:bulletEnabled val="1"/>
        </dgm:presLayoutVars>
      </dgm:prSet>
      <dgm:spPr/>
    </dgm:pt>
    <dgm:pt modelId="{DF8B1DEC-C1A5-4202-8789-BE3155897F0C}" type="pres">
      <dgm:prSet presAssocID="{2E252FB3-201E-4325-8E5C-74FA54539522}" presName="spNode" presStyleCnt="0"/>
      <dgm:spPr/>
    </dgm:pt>
    <dgm:pt modelId="{907CFACF-D011-447B-B819-2A983B677D4A}" type="pres">
      <dgm:prSet presAssocID="{E5FCD885-E194-4507-A09B-03DDBB16F0AE}" presName="sibTrans" presStyleLbl="sibTrans1D1" presStyleIdx="4" presStyleCnt="5"/>
      <dgm:spPr/>
    </dgm:pt>
  </dgm:ptLst>
  <dgm:cxnLst>
    <dgm:cxn modelId="{BF79490A-34E3-42AF-8B3C-7B1A842E1577}" type="presOf" srcId="{2E252FB3-201E-4325-8E5C-74FA54539522}" destId="{6784E2AD-2137-4429-A59F-C139B7742FA1}" srcOrd="0" destOrd="0" presId="urn:microsoft.com/office/officeart/2005/8/layout/cycle6"/>
    <dgm:cxn modelId="{AD288F13-4888-47BC-9385-C3BFA24C6D84}" srcId="{8428A1BC-D243-4305-AEEB-A3BF7C5E01CB}" destId="{EFC194EF-3E07-4B4C-84B8-3F520028F64E}" srcOrd="0" destOrd="0" parTransId="{8E6439E0-871F-4C11-8947-01A43B3DD6B2}" sibTransId="{65CFE7FB-1D9B-4E0C-9A6D-9D20AB81CB7B}"/>
    <dgm:cxn modelId="{A60B7C5C-0C32-46D5-8873-778BD327EB6D}" type="presOf" srcId="{EFC194EF-3E07-4B4C-84B8-3F520028F64E}" destId="{0A803874-E488-4592-9A66-C25B1502EC4C}" srcOrd="0" destOrd="0" presId="urn:microsoft.com/office/officeart/2005/8/layout/cycle6"/>
    <dgm:cxn modelId="{3B721B54-9448-45E6-BB74-EFB16CFB2679}" type="presOf" srcId="{65CFE7FB-1D9B-4E0C-9A6D-9D20AB81CB7B}" destId="{6D021862-1C01-47E2-9ED0-9ADA1A7ECDB1}" srcOrd="0" destOrd="0" presId="urn:microsoft.com/office/officeart/2005/8/layout/cycle6"/>
    <dgm:cxn modelId="{230E0A76-88DA-445C-842C-D70D57123312}" type="presOf" srcId="{59ADF7B3-66F8-4FC9-94A2-7CE1AA79A8C3}" destId="{1E04C062-427F-401E-A8EF-0D0467D9C846}" srcOrd="0" destOrd="0" presId="urn:microsoft.com/office/officeart/2005/8/layout/cycle6"/>
    <dgm:cxn modelId="{1427E17B-EC2A-4D07-BD74-0B538A7FA4FB}" srcId="{8428A1BC-D243-4305-AEEB-A3BF7C5E01CB}" destId="{678EBCED-40C8-43ED-961E-1C5AD4BDF6F3}" srcOrd="1" destOrd="0" parTransId="{452B7967-6D00-4671-A6C5-CA71CF2452D0}" sibTransId="{59ADF7B3-66F8-4FC9-94A2-7CE1AA79A8C3}"/>
    <dgm:cxn modelId="{4B82538A-999B-41D7-ADEC-FD02E2E27C27}" type="presOf" srcId="{7952E688-0CB8-440C-8C98-FFC5F1A688A5}" destId="{9BF2A545-948F-436E-858C-7E3F5DF643FD}" srcOrd="0" destOrd="0" presId="urn:microsoft.com/office/officeart/2005/8/layout/cycle6"/>
    <dgm:cxn modelId="{42814895-BDAC-4A73-8003-C485C1B9A5D1}" type="presOf" srcId="{468CA907-ACB5-4F95-AFED-C5EB4232114B}" destId="{3B375B6A-EA0C-4AD4-AE9B-AE965A04ABC4}" srcOrd="0" destOrd="0" presId="urn:microsoft.com/office/officeart/2005/8/layout/cycle6"/>
    <dgm:cxn modelId="{3A74809C-0EEE-44A9-AE40-28C259F8FC99}" type="presOf" srcId="{E5FCD885-E194-4507-A09B-03DDBB16F0AE}" destId="{907CFACF-D011-447B-B819-2A983B677D4A}" srcOrd="0" destOrd="0" presId="urn:microsoft.com/office/officeart/2005/8/layout/cycle6"/>
    <dgm:cxn modelId="{9083589D-BC04-4D29-B9DA-A22F54242B5C}" type="presOf" srcId="{678EBCED-40C8-43ED-961E-1C5AD4BDF6F3}" destId="{47743229-4609-4A3B-9625-CC604A3F1AF2}" srcOrd="0" destOrd="0" presId="urn:microsoft.com/office/officeart/2005/8/layout/cycle6"/>
    <dgm:cxn modelId="{B97488A1-4D23-4DC8-AD3C-55B4BD43FAC3}" srcId="{8428A1BC-D243-4305-AEEB-A3BF7C5E01CB}" destId="{2E252FB3-201E-4325-8E5C-74FA54539522}" srcOrd="4" destOrd="0" parTransId="{02D7A00C-A540-4468-AABF-8C0AB0142F4F}" sibTransId="{E5FCD885-E194-4507-A09B-03DDBB16F0AE}"/>
    <dgm:cxn modelId="{C783EEAC-4A31-4A66-8BF7-8875E987FE8D}" type="presOf" srcId="{7FDE98DE-B6CD-4FA6-BCAE-A2CD9DC33E16}" destId="{D8A97962-DAD5-496F-B43C-8960D1F897E4}" srcOrd="0" destOrd="0" presId="urn:microsoft.com/office/officeart/2005/8/layout/cycle6"/>
    <dgm:cxn modelId="{B88388C0-76ED-4CAB-8D59-1BB425EF5C0C}" type="presOf" srcId="{8428A1BC-D243-4305-AEEB-A3BF7C5E01CB}" destId="{2380F871-ADB3-4F1C-9105-6A1A64EE4186}" srcOrd="0" destOrd="0" presId="urn:microsoft.com/office/officeart/2005/8/layout/cycle6"/>
    <dgm:cxn modelId="{6A888DC0-33B5-4143-9714-0762A10AA5EA}" srcId="{8428A1BC-D243-4305-AEEB-A3BF7C5E01CB}" destId="{468CA907-ACB5-4F95-AFED-C5EB4232114B}" srcOrd="3" destOrd="0" parTransId="{5807F8A9-EFBB-4048-9D7D-DC4B55370DCC}" sibTransId="{7952E688-0CB8-440C-8C98-FFC5F1A688A5}"/>
    <dgm:cxn modelId="{A22B72C1-7688-4783-8E66-A6ECC4C585A9}" type="presOf" srcId="{984F2C20-8879-43D8-8DC4-5315E7EEDFFC}" destId="{34CBE8F4-F573-4B6E-AD45-F61E97166447}" srcOrd="0" destOrd="0" presId="urn:microsoft.com/office/officeart/2005/8/layout/cycle6"/>
    <dgm:cxn modelId="{479551DD-29CB-4FEE-81A0-ACA138BFAC59}" srcId="{8428A1BC-D243-4305-AEEB-A3BF7C5E01CB}" destId="{7FDE98DE-B6CD-4FA6-BCAE-A2CD9DC33E16}" srcOrd="2" destOrd="0" parTransId="{7F3BF3CF-2ACC-495E-A390-DA77C272895F}" sibTransId="{984F2C20-8879-43D8-8DC4-5315E7EEDFFC}"/>
    <dgm:cxn modelId="{92AF4A71-2ECC-49EE-BAF3-03835C92980F}" type="presParOf" srcId="{2380F871-ADB3-4F1C-9105-6A1A64EE4186}" destId="{0A803874-E488-4592-9A66-C25B1502EC4C}" srcOrd="0" destOrd="0" presId="urn:microsoft.com/office/officeart/2005/8/layout/cycle6"/>
    <dgm:cxn modelId="{BBD6B18D-C5ED-4192-B9EA-C71DA09C3F5B}" type="presParOf" srcId="{2380F871-ADB3-4F1C-9105-6A1A64EE4186}" destId="{8A8E5CA6-AD7D-4422-8DC5-1A0619277E7E}" srcOrd="1" destOrd="0" presId="urn:microsoft.com/office/officeart/2005/8/layout/cycle6"/>
    <dgm:cxn modelId="{4B03FBA0-566D-4DE3-908D-AA42B932C408}" type="presParOf" srcId="{2380F871-ADB3-4F1C-9105-6A1A64EE4186}" destId="{6D021862-1C01-47E2-9ED0-9ADA1A7ECDB1}" srcOrd="2" destOrd="0" presId="urn:microsoft.com/office/officeart/2005/8/layout/cycle6"/>
    <dgm:cxn modelId="{DF8106CB-157E-44AE-B2D3-6948A0C59223}" type="presParOf" srcId="{2380F871-ADB3-4F1C-9105-6A1A64EE4186}" destId="{47743229-4609-4A3B-9625-CC604A3F1AF2}" srcOrd="3" destOrd="0" presId="urn:microsoft.com/office/officeart/2005/8/layout/cycle6"/>
    <dgm:cxn modelId="{F9CEB63A-1A6A-4995-B127-108AD58B9F79}" type="presParOf" srcId="{2380F871-ADB3-4F1C-9105-6A1A64EE4186}" destId="{794AE5DF-CFA1-4D18-99B3-2A75B47FB8D8}" srcOrd="4" destOrd="0" presId="urn:microsoft.com/office/officeart/2005/8/layout/cycle6"/>
    <dgm:cxn modelId="{4AAD1DBB-5C30-4E74-88F0-CF4C7FB80BB5}" type="presParOf" srcId="{2380F871-ADB3-4F1C-9105-6A1A64EE4186}" destId="{1E04C062-427F-401E-A8EF-0D0467D9C846}" srcOrd="5" destOrd="0" presId="urn:microsoft.com/office/officeart/2005/8/layout/cycle6"/>
    <dgm:cxn modelId="{B0995C1D-72BA-41AC-B119-6BBC74583B17}" type="presParOf" srcId="{2380F871-ADB3-4F1C-9105-6A1A64EE4186}" destId="{D8A97962-DAD5-496F-B43C-8960D1F897E4}" srcOrd="6" destOrd="0" presId="urn:microsoft.com/office/officeart/2005/8/layout/cycle6"/>
    <dgm:cxn modelId="{71D25522-743A-4B44-8D43-00FEC8C8979E}" type="presParOf" srcId="{2380F871-ADB3-4F1C-9105-6A1A64EE4186}" destId="{94E2B456-0780-495A-A502-D64954768CF3}" srcOrd="7" destOrd="0" presId="urn:microsoft.com/office/officeart/2005/8/layout/cycle6"/>
    <dgm:cxn modelId="{02135127-E8E5-4FC3-8B48-D3C270808605}" type="presParOf" srcId="{2380F871-ADB3-4F1C-9105-6A1A64EE4186}" destId="{34CBE8F4-F573-4B6E-AD45-F61E97166447}" srcOrd="8" destOrd="0" presId="urn:microsoft.com/office/officeart/2005/8/layout/cycle6"/>
    <dgm:cxn modelId="{E0034CBE-9F6B-4207-9F66-FE9B92C7C9B0}" type="presParOf" srcId="{2380F871-ADB3-4F1C-9105-6A1A64EE4186}" destId="{3B375B6A-EA0C-4AD4-AE9B-AE965A04ABC4}" srcOrd="9" destOrd="0" presId="urn:microsoft.com/office/officeart/2005/8/layout/cycle6"/>
    <dgm:cxn modelId="{DB936BF8-BD22-499A-8B56-E4B872462B57}" type="presParOf" srcId="{2380F871-ADB3-4F1C-9105-6A1A64EE4186}" destId="{C150CEED-3622-4540-8F96-5B3DE0D8C95B}" srcOrd="10" destOrd="0" presId="urn:microsoft.com/office/officeart/2005/8/layout/cycle6"/>
    <dgm:cxn modelId="{1B592614-81C4-4A86-AE51-A051439E9B51}" type="presParOf" srcId="{2380F871-ADB3-4F1C-9105-6A1A64EE4186}" destId="{9BF2A545-948F-436E-858C-7E3F5DF643FD}" srcOrd="11" destOrd="0" presId="urn:microsoft.com/office/officeart/2005/8/layout/cycle6"/>
    <dgm:cxn modelId="{04C1DD3A-C24E-4C99-A3AE-D2D49E70FD63}" type="presParOf" srcId="{2380F871-ADB3-4F1C-9105-6A1A64EE4186}" destId="{6784E2AD-2137-4429-A59F-C139B7742FA1}" srcOrd="12" destOrd="0" presId="urn:microsoft.com/office/officeart/2005/8/layout/cycle6"/>
    <dgm:cxn modelId="{1EDF8667-2FFB-43A9-806E-7EE9DECAF3BB}" type="presParOf" srcId="{2380F871-ADB3-4F1C-9105-6A1A64EE4186}" destId="{DF8B1DEC-C1A5-4202-8789-BE3155897F0C}" srcOrd="13" destOrd="0" presId="urn:microsoft.com/office/officeart/2005/8/layout/cycle6"/>
    <dgm:cxn modelId="{5C5CC7A1-8015-4DCF-AD1D-F5C85D3FFC78}" type="presParOf" srcId="{2380F871-ADB3-4F1C-9105-6A1A64EE4186}" destId="{907CFACF-D011-447B-B819-2A983B677D4A}"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03874-E488-4592-9A66-C25B1502EC4C}">
      <dsp:nvSpPr>
        <dsp:cNvPr id="0" name=""/>
        <dsp:cNvSpPr/>
      </dsp:nvSpPr>
      <dsp:spPr>
        <a:xfrm>
          <a:off x="4535129" y="1280"/>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err="1"/>
            <a:t>Globalisation</a:t>
          </a:r>
          <a:r>
            <a:rPr lang="en-US" sz="1000" kern="1200" dirty="0"/>
            <a:t> and </a:t>
          </a:r>
          <a:r>
            <a:rPr lang="en-US" sz="1000" kern="1200" dirty="0" err="1"/>
            <a:t>Internationalisation</a:t>
          </a:r>
          <a:endParaRPr lang="en-US" sz="1000" kern="1200" dirty="0"/>
        </a:p>
      </dsp:txBody>
      <dsp:txXfrm>
        <a:off x="4579956" y="46107"/>
        <a:ext cx="1323094" cy="828632"/>
      </dsp:txXfrm>
    </dsp:sp>
    <dsp:sp modelId="{6D021862-1C01-47E2-9ED0-9ADA1A7ECDB1}">
      <dsp:nvSpPr>
        <dsp:cNvPr id="0" name=""/>
        <dsp:cNvSpPr/>
      </dsp:nvSpPr>
      <dsp:spPr>
        <a:xfrm>
          <a:off x="3405518" y="460424"/>
          <a:ext cx="3671969" cy="3671969"/>
        </a:xfrm>
        <a:custGeom>
          <a:avLst/>
          <a:gdLst/>
          <a:ahLst/>
          <a:cxnLst/>
          <a:rect l="0" t="0" r="0" b="0"/>
          <a:pathLst>
            <a:path>
              <a:moveTo>
                <a:pt x="2552081" y="145409"/>
              </a:moveTo>
              <a:arcTo wR="1835984" hR="1835984" stAng="17577397" swAng="196325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7743229-4609-4A3B-9625-CC604A3F1AF2}">
      <dsp:nvSpPr>
        <dsp:cNvPr id="0" name=""/>
        <dsp:cNvSpPr/>
      </dsp:nvSpPr>
      <dsp:spPr>
        <a:xfrm>
          <a:off x="6281254" y="1269914"/>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Political change and uncertainty</a:t>
          </a:r>
        </a:p>
      </dsp:txBody>
      <dsp:txXfrm>
        <a:off x="6326081" y="1314741"/>
        <a:ext cx="1323094" cy="828632"/>
      </dsp:txXfrm>
    </dsp:sp>
    <dsp:sp modelId="{1E04C062-427F-401E-A8EF-0D0467D9C846}">
      <dsp:nvSpPr>
        <dsp:cNvPr id="0" name=""/>
        <dsp:cNvSpPr/>
      </dsp:nvSpPr>
      <dsp:spPr>
        <a:xfrm>
          <a:off x="3405518" y="460424"/>
          <a:ext cx="3671969" cy="3671969"/>
        </a:xfrm>
        <a:custGeom>
          <a:avLst/>
          <a:gdLst/>
          <a:ahLst/>
          <a:cxnLst/>
          <a:rect l="0" t="0" r="0" b="0"/>
          <a:pathLst>
            <a:path>
              <a:moveTo>
                <a:pt x="3669433" y="1739520"/>
              </a:moveTo>
              <a:arcTo wR="1835984" hR="1835984" stAng="21419294" swAng="219762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8A97962-DAD5-496F-B43C-8960D1F897E4}">
      <dsp:nvSpPr>
        <dsp:cNvPr id="0" name=""/>
        <dsp:cNvSpPr/>
      </dsp:nvSpPr>
      <dsp:spPr>
        <a:xfrm>
          <a:off x="5614293" y="3322608"/>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Innovation and technological change</a:t>
          </a:r>
        </a:p>
      </dsp:txBody>
      <dsp:txXfrm>
        <a:off x="5659120" y="3367435"/>
        <a:ext cx="1323094" cy="828632"/>
      </dsp:txXfrm>
    </dsp:sp>
    <dsp:sp modelId="{34CBE8F4-F573-4B6E-AD45-F61E97166447}">
      <dsp:nvSpPr>
        <dsp:cNvPr id="0" name=""/>
        <dsp:cNvSpPr/>
      </dsp:nvSpPr>
      <dsp:spPr>
        <a:xfrm>
          <a:off x="3405518" y="460424"/>
          <a:ext cx="3671969" cy="3671969"/>
        </a:xfrm>
        <a:custGeom>
          <a:avLst/>
          <a:gdLst/>
          <a:ahLst/>
          <a:cxnLst/>
          <a:rect l="0" t="0" r="0" b="0"/>
          <a:pathLst>
            <a:path>
              <a:moveTo>
                <a:pt x="2201471" y="3635223"/>
              </a:moveTo>
              <a:arcTo wR="1835984" hR="1835984" stAng="4711051" swAng="137789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375B6A-EA0C-4AD4-AE9B-AE965A04ABC4}">
      <dsp:nvSpPr>
        <dsp:cNvPr id="0" name=""/>
        <dsp:cNvSpPr/>
      </dsp:nvSpPr>
      <dsp:spPr>
        <a:xfrm>
          <a:off x="3455964" y="3322608"/>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Major Social and Demographic changes: Inequality and Ethical Management</a:t>
          </a:r>
        </a:p>
      </dsp:txBody>
      <dsp:txXfrm>
        <a:off x="3500791" y="3367435"/>
        <a:ext cx="1323094" cy="828632"/>
      </dsp:txXfrm>
    </dsp:sp>
    <dsp:sp modelId="{9BF2A545-948F-436E-858C-7E3F5DF643FD}">
      <dsp:nvSpPr>
        <dsp:cNvPr id="0" name=""/>
        <dsp:cNvSpPr/>
      </dsp:nvSpPr>
      <dsp:spPr>
        <a:xfrm>
          <a:off x="3405518" y="460424"/>
          <a:ext cx="3671969" cy="3671969"/>
        </a:xfrm>
        <a:custGeom>
          <a:avLst/>
          <a:gdLst/>
          <a:ahLst/>
          <a:cxnLst/>
          <a:rect l="0" t="0" r="0" b="0"/>
          <a:pathLst>
            <a:path>
              <a:moveTo>
                <a:pt x="307024" y="2852410"/>
              </a:moveTo>
              <a:arcTo wR="1835984" hR="1835984" stAng="8783084" swAng="219762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784E2AD-2137-4429-A59F-C139B7742FA1}">
      <dsp:nvSpPr>
        <dsp:cNvPr id="0" name=""/>
        <dsp:cNvSpPr/>
      </dsp:nvSpPr>
      <dsp:spPr>
        <a:xfrm>
          <a:off x="2789003" y="1269914"/>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Environmental crisis and sustainability</a:t>
          </a:r>
        </a:p>
      </dsp:txBody>
      <dsp:txXfrm>
        <a:off x="2833830" y="1314741"/>
        <a:ext cx="1323094" cy="828632"/>
      </dsp:txXfrm>
    </dsp:sp>
    <dsp:sp modelId="{907CFACF-D011-447B-B819-2A983B677D4A}">
      <dsp:nvSpPr>
        <dsp:cNvPr id="0" name=""/>
        <dsp:cNvSpPr/>
      </dsp:nvSpPr>
      <dsp:spPr>
        <a:xfrm>
          <a:off x="3405518" y="460424"/>
          <a:ext cx="3671969" cy="3671969"/>
        </a:xfrm>
        <a:custGeom>
          <a:avLst/>
          <a:gdLst/>
          <a:ahLst/>
          <a:cxnLst/>
          <a:rect l="0" t="0" r="0" b="0"/>
          <a:pathLst>
            <a:path>
              <a:moveTo>
                <a:pt x="319686" y="800764"/>
              </a:moveTo>
              <a:arcTo wR="1835984" hR="1835984" stAng="12859349" swAng="196325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zR9giyTu4pI"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 Restaurant and Kitchen </a:t>
            </a:r>
            <a:r>
              <a:rPr lang="en-GB" dirty="0" err="1"/>
              <a:t>StructureThis</a:t>
            </a:r>
            <a:r>
              <a:rPr lang="en-GB" dirty="0"/>
              <a:t> section discusses the importance of organizational structure in both the restaurant and kitchen areas. You should explore different systems used in hospitality, such as the Brigade system (common in professional kitchens) and hierarchical structures (used in restaurants and hotels).</a:t>
            </a:r>
          </a:p>
          <a:p>
            <a:endParaRPr lang="en-GB" dirty="0"/>
          </a:p>
          <a:p>
            <a:r>
              <a:rPr lang="en-GB" dirty="0" err="1"/>
              <a:t>Example:“The</a:t>
            </a:r>
            <a:r>
              <a:rPr lang="en-GB" dirty="0"/>
              <a:t> Brigade system, developed by Georges-Auguste Escoffier, is a hierarchical kitchen structure that enhances efficiency by assigning specific roles, such as Head Chef (Chef de Cuisine), Sous Chef, and Line Cooks. While this system ensures clarity and organization, it may also limit flexibility. In contrast, a more modern hierarchical approach allows for a flatter structure with cross-functional roles, improving communication but potentially causing confusion if not well-managed.”</a:t>
            </a:r>
          </a:p>
          <a:p>
            <a:endParaRPr lang="en-GB" dirty="0"/>
          </a:p>
          <a:p>
            <a:r>
              <a:rPr lang="en-GB" dirty="0"/>
              <a:t>Section 2: Standard Operating Procedures (SOPs)SOPs are essential guidelines that ensure consistency, efficiency, and safety in F&amp;B operations. Discuss their benefits and challenges, such as maintaining quality standards and reducing training time.</a:t>
            </a:r>
          </a:p>
          <a:p>
            <a:endParaRPr lang="en-GB" dirty="0"/>
          </a:p>
          <a:p>
            <a:r>
              <a:rPr lang="en-GB" dirty="0" err="1"/>
              <a:t>Example:“A</a:t>
            </a:r>
            <a:r>
              <a:rPr lang="en-GB" dirty="0"/>
              <a:t> well-defined SOP for food preparation ensures that every dish meets quality and hygiene standards. For example, a hotel restaurant may have an SOP for handling allergens, specifying separate utensils and storage areas. While SOPs improve efficiency, they may also lead to rigidity if not periodically updated to align with new trends and customer preferences.”</a:t>
            </a:r>
          </a:p>
          <a:p>
            <a:endParaRPr lang="en-GB" dirty="0"/>
          </a:p>
          <a:p>
            <a:endParaRPr lang="en-GB" dirty="0"/>
          </a:p>
          <a:p>
            <a:r>
              <a:rPr lang="en-GB" dirty="0"/>
              <a:t>Section 3: Importance of Leadership. Leadership plays a crucial role in employee motivation, teamwork, and overall success in the F&amp;B department. Explore different leadership styles, such as autocratic, democratic, and transformational leadership, and discuss their impact. </a:t>
            </a:r>
          </a:p>
          <a:p>
            <a:endParaRPr lang="en-GB" dirty="0"/>
          </a:p>
          <a:p>
            <a:r>
              <a:rPr lang="en-GB" dirty="0" err="1"/>
              <a:t>Example:“A</a:t>
            </a:r>
            <a:r>
              <a:rPr lang="en-GB" dirty="0"/>
              <a:t> democratic leadership style encourages employee involvement in decision-making, fostering a positive work environment. At XYZ Hotel, the F&amp;B Director conducts weekly meetings where staff can voice their concerns and suggest improvements. This approach has increased job satisfaction and reduced staff turnover by 20%.”</a:t>
            </a:r>
          </a:p>
          <a:p>
            <a:endParaRPr lang="en-GB" dirty="0"/>
          </a:p>
          <a:p>
            <a:r>
              <a:rPr lang="en-GB" dirty="0"/>
              <a:t>Section 4: Employees’ Characteristics and Management (Self-Reflection)This section focuses on understanding employee personalities, using tools like the MBTI (Myers-Briggs Type Indicator), and examining how management styles should adapt to different personality types. </a:t>
            </a:r>
          </a:p>
          <a:p>
            <a:endParaRPr lang="en-GB" dirty="0"/>
          </a:p>
          <a:p>
            <a:r>
              <a:rPr lang="en-GB" dirty="0" err="1"/>
              <a:t>Example:“A</a:t>
            </a:r>
            <a:r>
              <a:rPr lang="en-GB" dirty="0"/>
              <a:t> restaurant with a diverse workforce may include employees who are extroverted and thrive in front-of-house roles, while introverted staff members prefer back-of-house positions. An effective F&amp;B Director tailors management approaches accordingly, ensuring that each employee is placed in a role where they can excel.”</a:t>
            </a:r>
          </a:p>
        </p:txBody>
      </p:sp>
      <p:sp>
        <p:nvSpPr>
          <p:cNvPr id="4" name="Slide Number Placeholder 3"/>
          <p:cNvSpPr>
            <a:spLocks noGrp="1"/>
          </p:cNvSpPr>
          <p:nvPr>
            <p:ph type="sldNum" sz="quarter" idx="5"/>
          </p:nvPr>
        </p:nvSpPr>
        <p:spPr/>
        <p:txBody>
          <a:bodyPr/>
          <a:lstStyle/>
          <a:p>
            <a:fld id="{AC1AE680-CCF8-44A4-99B7-5694A4EA13A5}" type="slidenum">
              <a:rPr lang="en-GB" smtClean="0"/>
              <a:t>2</a:t>
            </a:fld>
            <a:endParaRPr lang="en-GB"/>
          </a:p>
        </p:txBody>
      </p:sp>
    </p:spTree>
    <p:extLst>
      <p:ext uri="{BB962C8B-B14F-4D97-AF65-F5344CB8AC3E}">
        <p14:creationId xmlns:p14="http://schemas.microsoft.com/office/powerpoint/2010/main" val="3198750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https://www.16personalities.com/</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4</a:t>
            </a:fld>
            <a:endParaRPr lang="en-GB"/>
          </a:p>
        </p:txBody>
      </p:sp>
    </p:spTree>
    <p:extLst>
      <p:ext uri="{BB962C8B-B14F-4D97-AF65-F5344CB8AC3E}">
        <p14:creationId xmlns:p14="http://schemas.microsoft.com/office/powerpoint/2010/main" val="1592733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IM encourages the internal market (employees) to perform better</a:t>
            </a:r>
          </a:p>
          <a:p>
            <a:r>
              <a:rPr lang="en-US" sz="1200" dirty="0"/>
              <a:t>IM empowers employees and gives them accountability and responsibility</a:t>
            </a:r>
          </a:p>
          <a:p>
            <a:r>
              <a:rPr lang="en-US" sz="1200" dirty="0"/>
              <a:t>IM creates common understanding of the business </a:t>
            </a:r>
            <a:r>
              <a:rPr lang="en-US" sz="1200" dirty="0" err="1"/>
              <a:t>organisation</a:t>
            </a:r>
            <a:endParaRPr lang="en-US" sz="1200" dirty="0"/>
          </a:p>
          <a:p>
            <a:r>
              <a:rPr lang="en-US" sz="1200" dirty="0"/>
              <a:t>IM encourages employees to offer superb service to customers by appreciating their valuable contribution to the success of the company.</a:t>
            </a:r>
          </a:p>
          <a:p>
            <a:r>
              <a:rPr lang="en-US" dirty="0"/>
              <a:t>IM improves customer retention and individual employee development</a:t>
            </a:r>
          </a:p>
          <a:p>
            <a:r>
              <a:rPr lang="en-US" dirty="0"/>
              <a:t>IM integrates business culture, structure, HRM, vision and  strategy with the employees professional and social needs</a:t>
            </a:r>
          </a:p>
          <a:p>
            <a:r>
              <a:rPr lang="en-US" dirty="0"/>
              <a:t>IM creates good co-ordination and co-operation among departments of the business. </a:t>
            </a:r>
          </a:p>
          <a:p>
            <a:endParaRPr lang="en-US" sz="1200" dirty="0"/>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23449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Brickbats Bouquet,</a:t>
            </a:r>
            <a:r>
              <a:rPr lang="en-GB" baseline="0" dirty="0"/>
              <a:t> High road low road etc…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71274F-643F-4B4D-828C-A5430810AE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1946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16</a:t>
            </a:fld>
            <a:endParaRPr lang="en-GB" dirty="0"/>
          </a:p>
        </p:txBody>
      </p:sp>
    </p:spTree>
    <p:extLst>
      <p:ext uri="{BB962C8B-B14F-4D97-AF65-F5344CB8AC3E}">
        <p14:creationId xmlns:p14="http://schemas.microsoft.com/office/powerpoint/2010/main" val="1286182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17</a:t>
            </a:fld>
            <a:endParaRPr lang="en-GB"/>
          </a:p>
        </p:txBody>
      </p:sp>
    </p:spTree>
    <p:extLst>
      <p:ext uri="{BB962C8B-B14F-4D97-AF65-F5344CB8AC3E}">
        <p14:creationId xmlns:p14="http://schemas.microsoft.com/office/powerpoint/2010/main" val="493812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18</a:t>
            </a:fld>
            <a:endParaRPr lang="en-GB"/>
          </a:p>
        </p:txBody>
      </p:sp>
    </p:spTree>
    <p:extLst>
      <p:ext uri="{BB962C8B-B14F-4D97-AF65-F5344CB8AC3E}">
        <p14:creationId xmlns:p14="http://schemas.microsoft.com/office/powerpoint/2010/main" val="1697997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34E79C-D502-48F8-A187-997DB121AD0B}" type="slidenum">
              <a:rPr lang="en-GB" smtClean="0"/>
              <a:pPr/>
              <a:t>19</a:t>
            </a:fld>
            <a:endParaRPr lang="en-GB"/>
          </a:p>
        </p:txBody>
      </p:sp>
    </p:spTree>
    <p:extLst>
      <p:ext uri="{BB962C8B-B14F-4D97-AF65-F5344CB8AC3E}">
        <p14:creationId xmlns:p14="http://schemas.microsoft.com/office/powerpoint/2010/main" val="1230259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4092907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24</a:t>
            </a:fld>
            <a:endParaRPr lang="en-GB"/>
          </a:p>
        </p:txBody>
      </p:sp>
    </p:spTree>
    <p:extLst>
      <p:ext uri="{BB962C8B-B14F-4D97-AF65-F5344CB8AC3E}">
        <p14:creationId xmlns:p14="http://schemas.microsoft.com/office/powerpoint/2010/main" val="2513861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i="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25</a:t>
            </a:fld>
            <a:endParaRPr lang="en-GB"/>
          </a:p>
        </p:txBody>
      </p:sp>
    </p:spTree>
    <p:extLst>
      <p:ext uri="{BB962C8B-B14F-4D97-AF65-F5344CB8AC3E}">
        <p14:creationId xmlns:p14="http://schemas.microsoft.com/office/powerpoint/2010/main" val="3311769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26</a:t>
            </a:fld>
            <a:endParaRPr lang="en-GB"/>
          </a:p>
        </p:txBody>
      </p:sp>
    </p:spTree>
    <p:extLst>
      <p:ext uri="{BB962C8B-B14F-4D97-AF65-F5344CB8AC3E}">
        <p14:creationId xmlns:p14="http://schemas.microsoft.com/office/powerpoint/2010/main" val="2067460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27</a:t>
            </a:fld>
            <a:endParaRPr lang="en-GB"/>
          </a:p>
        </p:txBody>
      </p:sp>
    </p:spTree>
    <p:extLst>
      <p:ext uri="{BB962C8B-B14F-4D97-AF65-F5344CB8AC3E}">
        <p14:creationId xmlns:p14="http://schemas.microsoft.com/office/powerpoint/2010/main" val="3687758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28</a:t>
            </a:fld>
            <a:endParaRPr lang="en-GB"/>
          </a:p>
        </p:txBody>
      </p:sp>
    </p:spTree>
    <p:extLst>
      <p:ext uri="{BB962C8B-B14F-4D97-AF65-F5344CB8AC3E}">
        <p14:creationId xmlns:p14="http://schemas.microsoft.com/office/powerpoint/2010/main" val="1647593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29</a:t>
            </a:fld>
            <a:endParaRPr lang="en-GB"/>
          </a:p>
        </p:txBody>
      </p:sp>
    </p:spTree>
    <p:extLst>
      <p:ext uri="{BB962C8B-B14F-4D97-AF65-F5344CB8AC3E}">
        <p14:creationId xmlns:p14="http://schemas.microsoft.com/office/powerpoint/2010/main" val="2378341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30</a:t>
            </a:fld>
            <a:endParaRPr lang="en-GB"/>
          </a:p>
        </p:txBody>
      </p:sp>
    </p:spTree>
    <p:extLst>
      <p:ext uri="{BB962C8B-B14F-4D97-AF65-F5344CB8AC3E}">
        <p14:creationId xmlns:p14="http://schemas.microsoft.com/office/powerpoint/2010/main" val="2090348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hlinkClick r:id="rId3">
                  <a:extLst>
                    <a:ext uri="{A12FA001-AC4F-418D-AE19-62706E023703}">
                      <ahyp:hlinkClr xmlns:ahyp="http://schemas.microsoft.com/office/drawing/2018/hyperlinkcolor" val="tx"/>
                    </a:ext>
                  </a:extLst>
                </a:hlinkClick>
              </a:rPr>
              <a:t>https://www.youtube.com/watch?v=zR9giyTu4pI</a:t>
            </a:r>
            <a:endParaRPr lang="en-GB" dirty="0">
              <a:solidFill>
                <a:schemeClr val="bg1"/>
              </a:solidFill>
            </a:endParaRPr>
          </a:p>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31</a:t>
            </a:fld>
            <a:endParaRPr lang="en-GB"/>
          </a:p>
        </p:txBody>
      </p:sp>
    </p:spTree>
    <p:extLst>
      <p:ext uri="{BB962C8B-B14F-4D97-AF65-F5344CB8AC3E}">
        <p14:creationId xmlns:p14="http://schemas.microsoft.com/office/powerpoint/2010/main" val="2155846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33</a:t>
            </a:fld>
            <a:endParaRPr lang="en-GB"/>
          </a:p>
        </p:txBody>
      </p:sp>
    </p:spTree>
    <p:extLst>
      <p:ext uri="{BB962C8B-B14F-4D97-AF65-F5344CB8AC3E}">
        <p14:creationId xmlns:p14="http://schemas.microsoft.com/office/powerpoint/2010/main" val="846008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67451" lvl="1" indent="-17035">
              <a:buNone/>
            </a:pPr>
            <a:r>
              <a:rPr lang="en-GB" sz="1600" dirty="0">
                <a:latin typeface="Calibri" pitchFamily="34" charset="0"/>
                <a:cs typeface="Calibri" panose="020F0502020204030204" pitchFamily="34" charset="0"/>
              </a:rPr>
              <a:t>	“a set of basic assumptions – shared solutions to universal problems of external adaptation (how to survive) and internal integration (how to stay together) - which have evolved over time and are handed down from one generation to the next” (Schein, 2004:14) </a:t>
            </a:r>
          </a:p>
          <a:p>
            <a:pPr marL="367451" lvl="1" indent="-17035">
              <a:buNone/>
            </a:pPr>
            <a:endParaRPr lang="en-GB" sz="1600" dirty="0">
              <a:latin typeface="Calibri" pitchFamily="34" charset="0"/>
              <a:cs typeface="Calibri" panose="020F0502020204030204" pitchFamily="34" charset="0"/>
            </a:endParaRPr>
          </a:p>
          <a:p>
            <a:pPr marL="367451" lvl="1" indent="-17035">
              <a:buNone/>
            </a:pPr>
            <a:r>
              <a:rPr lang="en-GB" altLang="en-US" sz="1600" dirty="0">
                <a:latin typeface="Calibri" panose="020F0502020204030204" pitchFamily="34" charset="0"/>
                <a:cs typeface="Calibri" panose="020F0502020204030204" pitchFamily="34" charset="0"/>
              </a:rPr>
              <a:t>“Culture is the characteristic way of behaving and believing that a group of people in a country or region (or firm) have evolved over time and share” (Briscoe and Schuler, 2004:116)</a:t>
            </a:r>
          </a:p>
          <a:p>
            <a:pPr marL="367451" lvl="1" indent="-17035">
              <a:buNone/>
            </a:pPr>
            <a:endParaRPr lang="en-GB" altLang="en-US" sz="1600" dirty="0">
              <a:latin typeface="Calibri" panose="020F0502020204030204" pitchFamily="34" charset="0"/>
              <a:cs typeface="Calibri" panose="020F0502020204030204" pitchFamily="34" charset="0"/>
            </a:endParaRPr>
          </a:p>
          <a:p>
            <a:r>
              <a:rPr lang="en-GB" altLang="en-US" sz="1600" i="1" dirty="0"/>
              <a:t>“</a:t>
            </a:r>
            <a:r>
              <a:rPr lang="en-GB" altLang="en-US" sz="1600" dirty="0"/>
              <a:t>the collective programming of the human mind that distinguishes the members of one human group from those of  another. Culture in this sense is system of collectively held values” (Hofstede, 1984: 51)</a:t>
            </a:r>
          </a:p>
          <a:p>
            <a:endParaRPr lang="en-GB" altLang="en-US" sz="1600" dirty="0"/>
          </a:p>
          <a:p>
            <a:r>
              <a:rPr lang="en-GB" sz="1600" dirty="0"/>
              <a:t>“The way things are done around here” (Deal &amp; Kennedy, 1985)</a:t>
            </a:r>
            <a:endParaRPr lang="en-US" sz="160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4F5602-060E-4B41-B6B2-6DE0F8D6B4B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37773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https://www.16personalities.com/</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69</a:t>
            </a:fld>
            <a:endParaRPr lang="en-GB"/>
          </a:p>
        </p:txBody>
      </p:sp>
    </p:spTree>
    <p:extLst>
      <p:ext uri="{BB962C8B-B14F-4D97-AF65-F5344CB8AC3E}">
        <p14:creationId xmlns:p14="http://schemas.microsoft.com/office/powerpoint/2010/main" val="1592733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3/31/2025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3/31/2025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370069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31/03/2025</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577256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32186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964777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8962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9492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6520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5657799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6210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398147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35379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223904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291451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444365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179889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207668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0681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31/03/2025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0231102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151013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564328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1573346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682092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4569777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0477453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7536156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015175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792517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3/31/2025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150707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13572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1188605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9930862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5564106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0705288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8825284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938410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240571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1964202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322080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6477706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257254132"/>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4" Type="http://schemas.openxmlformats.org/officeDocument/2006/relationships/image" Target="../media/image3.png"/></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57.xml"/><Relationship Id="rId1" Type="http://schemas.openxmlformats.org/officeDocument/2006/relationships/slideLayout" Target="../slideLayouts/slideLayout56.xml"/><Relationship Id="rId4" Type="http://schemas.openxmlformats.org/officeDocument/2006/relationships/image" Target="../media/image5.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6.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3.xml"/><Relationship Id="rId1" Type="http://schemas.openxmlformats.org/officeDocument/2006/relationships/slideLayout" Target="../slideLayouts/slideLayout6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theme" Target="../theme/theme14.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image" Target="../media/image10.jp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theme" Target="../theme/theme15.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image" Target="../media/image10.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98947050"/>
      </p:ext>
    </p:extLst>
  </p:cSld>
  <p:clrMap bg1="lt1" tx1="dk1" bg2="lt2" tx2="dk2" accent1="accent1" accent2="accent2" accent3="accent3" accent4="accent4" accent5="accent5" accent6="accent6" hlink="hlink" folHlink="folHlink"/>
  <p:sldLayoutIdLst>
    <p:sldLayoutId id="2147483733" r:id="rId1"/>
    <p:sldLayoutId id="21474837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62958698"/>
      </p:ext>
    </p:extLst>
  </p:cSld>
  <p:clrMap bg1="lt1" tx1="dk1" bg2="lt2" tx2="dk2" accent1="accent1" accent2="accent2" accent3="accent3" accent4="accent4" accent5="accent5" accent6="accent6" hlink="hlink" folHlink="folHlink"/>
  <p:sldLayoutIdLst>
    <p:sldLayoutId id="2147483736" r:id="rId1"/>
    <p:sldLayoutId id="214748373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178175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71182168"/>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891637452"/>
      </p:ext>
    </p:extLst>
  </p:cSld>
  <p:clrMap bg1="lt1" tx1="dk1" bg2="lt2" tx2="dk2" accent1="accent1" accent2="accent2" accent3="accent3" accent4="accent4" accent5="accent5" accent6="accent6" hlink="hlink" folHlink="folHlink"/>
  <p:sldLayoutIdLst>
    <p:sldLayoutId id="2147483767"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31/03/2025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57135937"/>
      </p:ext>
    </p:extLst>
  </p:cSld>
  <p:clrMap bg1="lt1" tx1="dk1" bg2="lt2" tx2="dk2" accent1="accent1" accent2="accent2" accent3="accent3" accent4="accent4" accent5="accent5" accent6="accent6" hlink="hlink" folHlink="folHlink"/>
  <p:sldLayoutIdLst>
    <p:sldLayoutId id="2147483766" r:id="rId1"/>
    <p:sldLayoutId id="2147483779"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8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3.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3.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83.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7.xml"/><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77.xml"/></Relationships>
</file>

<file path=ppt/slides/_rels/slide2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0.xml"/><Relationship Id="rId1" Type="http://schemas.openxmlformats.org/officeDocument/2006/relationships/slideLayout" Target="../slideLayouts/slideLayout7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4Fw5H7GWzog" TargetMode="External"/><Relationship Id="rId2" Type="http://schemas.openxmlformats.org/officeDocument/2006/relationships/notesSlide" Target="../notesSlides/notesSlide11.xml"/><Relationship Id="rId1" Type="http://schemas.openxmlformats.org/officeDocument/2006/relationships/slideLayout" Target="../slideLayouts/slideLayout7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3.xml"/><Relationship Id="rId1" Type="http://schemas.openxmlformats.org/officeDocument/2006/relationships/slideLayout" Target="../slideLayouts/slideLayout7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72.xml"/><Relationship Id="rId5" Type="http://schemas.openxmlformats.org/officeDocument/2006/relationships/image" Target="../media/image27.jpeg"/><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2.xml"/><Relationship Id="rId5" Type="http://schemas.openxmlformats.org/officeDocument/2006/relationships/image" Target="../media/image30.jpeg"/><Relationship Id="rId4" Type="http://schemas.openxmlformats.org/officeDocument/2006/relationships/image" Target="../media/image29.jpeg"/></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72.xml"/><Relationship Id="rId4" Type="http://schemas.openxmlformats.org/officeDocument/2006/relationships/image" Target="../media/image32.jpeg"/></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77.xml"/><Relationship Id="rId4" Type="http://schemas.openxmlformats.org/officeDocument/2006/relationships/hyperlink" Target="https://www.youtube.com/watch?v=zR9giyTu4pI"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7.xml"/><Relationship Id="rId4" Type="http://schemas.openxmlformats.org/officeDocument/2006/relationships/image" Target="../media/image36.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s://www.google.com/search?q=underlying+assumptions&amp;safe=strict&amp;client=firefox-b-d&amp;tbm=isch&amp;source=iu&amp;ictx=1&amp;fir=l4eDbkNZI9R1ZM%252CB4IT1FV9ujb6HM%252C_&amp;vet=1&amp;usg=AI4_-kTZY8LPJQufWccfSrmA3bpsliwUow&amp;sa=X&amp;ved=2ahUKEwitoZPKgITxAhWNEWMBHSnPCKQQ9QF6BAgOEAE#imgrc=l4eDbkNZI9R1ZM" TargetMode="External"/><Relationship Id="rId1" Type="http://schemas.openxmlformats.org/officeDocument/2006/relationships/slideLayout" Target="../slideLayouts/slideLayout7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83.xml"/><Relationship Id="rId5" Type="http://schemas.openxmlformats.org/officeDocument/2006/relationships/image" Target="../media/image39.png"/><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38.xml.rels><?xml version="1.0" encoding="UTF-8" standalone="yes"?>
<Relationships xmlns="http://schemas.openxmlformats.org/package/2006/relationships"><Relationship Id="rId3" Type="http://schemas.openxmlformats.org/officeDocument/2006/relationships/hyperlink" Target="https://www.bsigroup.com/en-GB/industries/food-and-retail/" TargetMode="External"/><Relationship Id="rId2" Type="http://schemas.openxmlformats.org/officeDocument/2006/relationships/slideLayout" Target="../slideLayouts/slideLayout70.xml"/><Relationship Id="rId1" Type="http://schemas.openxmlformats.org/officeDocument/2006/relationships/video" Target="https://www.youtube.com/embed/Op-Xmk5XCH8?feature=oembed" TargetMode="External"/><Relationship Id="rId5" Type="http://schemas.openxmlformats.org/officeDocument/2006/relationships/image" Target="../media/image40.jpeg"/><Relationship Id="rId4" Type="http://schemas.openxmlformats.org/officeDocument/2006/relationships/hyperlink" Target="https://www.bsigroup.com/en-GB/capabilities/quality-management/"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4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0.xml"/></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0.xml"/></Relationships>
</file>

<file path=ppt/slides/_rels/slide4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0.xml"/></Relationships>
</file>

<file path=ppt/slides/_rels/slide4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4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0.xml"/></Relationships>
</file>

<file path=ppt/slides/_rels/slide4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0.xml"/></Relationships>
</file>

<file path=ppt/slides/_rels/slide4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0.xml"/></Relationships>
</file>

<file path=ppt/slides/_rels/slide5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83.xml"/><Relationship Id="rId4" Type="http://schemas.microsoft.com/office/2007/relationships/hdphoto" Target="../media/hdphoto1.wdp"/></Relationships>
</file>

<file path=ppt/slides/_rels/slide5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5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7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6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2.xml"/></Relationships>
</file>

<file path=ppt/slides/_rels/slide6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7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699422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p:txBody>
      </p:sp>
      <p:sp>
        <p:nvSpPr>
          <p:cNvPr id="6" name="TextBox 5">
            <a:extLst>
              <a:ext uri="{FF2B5EF4-FFF2-40B4-BE49-F238E27FC236}">
                <a16:creationId xmlns:a16="http://schemas.microsoft.com/office/drawing/2014/main" id="{2DDBD4A8-0007-5EFA-628C-3A9FCA50BB6B}"/>
              </a:ext>
            </a:extLst>
          </p:cNvPr>
          <p:cNvSpPr txBox="1"/>
          <p:nvPr/>
        </p:nvSpPr>
        <p:spPr>
          <a:xfrm>
            <a:off x="167062" y="2707838"/>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Jemma Smith</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AED4-CBA7-2829-9AE4-B935BC519026}"/>
              </a:ext>
            </a:extLst>
          </p:cNvPr>
          <p:cNvSpPr>
            <a:spLocks noGrp="1"/>
          </p:cNvSpPr>
          <p:nvPr>
            <p:ph type="title"/>
          </p:nvPr>
        </p:nvSpPr>
        <p:spPr>
          <a:xfrm>
            <a:off x="408709" y="-9381"/>
            <a:ext cx="10515600" cy="1325563"/>
          </a:xfrm>
        </p:spPr>
        <p:txBody>
          <a:bodyPr>
            <a:normAutofit/>
          </a:bodyPr>
          <a:lstStyle/>
          <a:p>
            <a:r>
              <a:rPr lang="en-GB" sz="4800" dirty="0"/>
              <a:t>Assignment – Four Element Portfolio</a:t>
            </a:r>
          </a:p>
        </p:txBody>
      </p:sp>
      <p:sp>
        <p:nvSpPr>
          <p:cNvPr id="3" name="Content Placeholder 2">
            <a:extLst>
              <a:ext uri="{FF2B5EF4-FFF2-40B4-BE49-F238E27FC236}">
                <a16:creationId xmlns:a16="http://schemas.microsoft.com/office/drawing/2014/main" id="{65988D97-3536-582E-AE70-FFD27ACAB9A5}"/>
              </a:ext>
            </a:extLst>
          </p:cNvPr>
          <p:cNvSpPr>
            <a:spLocks noGrp="1"/>
          </p:cNvSpPr>
          <p:nvPr>
            <p:ph idx="1"/>
          </p:nvPr>
        </p:nvSpPr>
        <p:spPr>
          <a:xfrm>
            <a:off x="408709" y="3674299"/>
            <a:ext cx="10515600" cy="3906549"/>
          </a:xfrm>
        </p:spPr>
        <p:txBody>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1 – Restaurant and Kitchen Structure</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2 – Standard Operating Procedures</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3 – Importance of Leadership </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4 – Employees’ Characteristics and Management  (Self-Reflection)</a:t>
            </a:r>
            <a:endParaRPr lang="en-GB" sz="1800" b="1" kern="0" dirty="0">
              <a:effectLst/>
              <a:latin typeface="Arial" panose="020B060402020202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8AD2AF20-DD87-A23B-6F5D-D91422586CD5}"/>
              </a:ext>
            </a:extLst>
          </p:cNvPr>
          <p:cNvSpPr txBox="1"/>
          <p:nvPr/>
        </p:nvSpPr>
        <p:spPr>
          <a:xfrm>
            <a:off x="454891" y="954443"/>
            <a:ext cx="11328400" cy="2694456"/>
          </a:xfrm>
          <a:prstGeom prst="rect">
            <a:avLst/>
          </a:prstGeom>
          <a:noFill/>
        </p:spPr>
        <p:txBody>
          <a:bodyPr wrap="square">
            <a:spAutoFit/>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Different </a:t>
            </a:r>
            <a:r>
              <a:rPr lang="en-GB" kern="0" dirty="0">
                <a:latin typeface="Calibri" panose="020F0502020204030204" pitchFamily="34" charset="0"/>
                <a:ea typeface="Arial" panose="020B0604020202020204" pitchFamily="34" charset="0"/>
              </a:rPr>
              <a:t>restaurants</a:t>
            </a:r>
            <a:r>
              <a:rPr lang="en-GB" sz="1800" b="0" kern="0" dirty="0">
                <a:effectLst/>
                <a:latin typeface="Calibri" panose="020F0502020204030204" pitchFamily="34" charset="0"/>
                <a:ea typeface="Arial" panose="020B0604020202020204" pitchFamily="34" charset="0"/>
              </a:rPr>
              <a:t> have different management and organisation structure. Organisation structure is crucial for successful management. As </a:t>
            </a:r>
            <a:r>
              <a:rPr lang="en-GB" sz="1800" b="0" kern="0" dirty="0">
                <a:solidFill>
                  <a:srgbClr val="000000"/>
                </a:solidFill>
                <a:effectLst/>
                <a:latin typeface="Calibri" panose="020F0502020204030204" pitchFamily="34" charset="0"/>
                <a:ea typeface="Arial" panose="020B0604020202020204" pitchFamily="34" charset="0"/>
              </a:rPr>
              <a:t> </a:t>
            </a:r>
            <a:r>
              <a:rPr lang="en-US" sz="1800" b="0" kern="0" dirty="0">
                <a:effectLst/>
                <a:latin typeface="Calibri" panose="020F0502020204030204" pitchFamily="34" charset="0"/>
                <a:ea typeface="Arial" panose="020B0604020202020204" pitchFamily="34" charset="0"/>
              </a:rPr>
              <a:t>As future professionals in the field of hospitality and service management, you will be tasked with identifying and discussing key skills that are vital for improving internal communication to achieve effective management. </a:t>
            </a:r>
            <a:endParaRPr lang="en-GB" sz="2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Research and discuss what the F&amp;B Director must employ to engage employees in four elements within a large F&amp;B department. </a:t>
            </a:r>
            <a:endParaRPr lang="en-GB" sz="2800" b="1" kern="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7756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4893C-8363-2B57-9DD8-CA0DE27887B9}"/>
              </a:ext>
            </a:extLst>
          </p:cNvPr>
          <p:cNvSpPr>
            <a:spLocks noGrp="1"/>
          </p:cNvSpPr>
          <p:nvPr>
            <p:ph idx="1"/>
          </p:nvPr>
        </p:nvSpPr>
        <p:spPr>
          <a:xfrm>
            <a:off x="961138" y="1686827"/>
            <a:ext cx="5353035" cy="3619099"/>
          </a:xfrm>
        </p:spPr>
        <p:txBody>
          <a:bodyPr>
            <a:normAutofit fontScale="85000" lnSpcReduction="10000"/>
          </a:bodyPr>
          <a:lstStyle/>
          <a:p>
            <a:pPr marL="0" indent="0" algn="just" fontAlgn="b">
              <a:lnSpc>
                <a:spcPct val="150000"/>
              </a:lnSpc>
              <a:buNone/>
            </a:pPr>
            <a:r>
              <a:rPr lang="en-GB" sz="2400" b="1" i="0" dirty="0">
                <a:effectLst/>
                <a:latin typeface="Meta W01 Light"/>
              </a:rPr>
              <a:t>The types of behaviour in which people engage are infinite. But the range of useful behaviours, which make an effective contribution to team performance, is finite. These behaviours are grouped into a set number of related clusters, to which the term 'Team Role' is applied.“</a:t>
            </a:r>
          </a:p>
          <a:p>
            <a:pPr marL="0" indent="0" algn="r" fontAlgn="b">
              <a:lnSpc>
                <a:spcPct val="150000"/>
              </a:lnSpc>
              <a:buNone/>
            </a:pPr>
            <a:r>
              <a:rPr lang="en-GB" sz="2400" b="1" i="0" dirty="0">
                <a:effectLst/>
                <a:latin typeface="Meta W01 Light"/>
              </a:rPr>
              <a:t>(Belbin, 2010)</a:t>
            </a:r>
            <a:endParaRPr lang="en-GB" sz="2400" dirty="0"/>
          </a:p>
        </p:txBody>
      </p:sp>
      <p:sp>
        <p:nvSpPr>
          <p:cNvPr id="5" name="Title 1">
            <a:extLst>
              <a:ext uri="{FF2B5EF4-FFF2-40B4-BE49-F238E27FC236}">
                <a16:creationId xmlns:a16="http://schemas.microsoft.com/office/drawing/2014/main" id="{5354FAA4-AB1F-0F95-E7E2-DBB56FF0EA52}"/>
              </a:ext>
            </a:extLst>
          </p:cNvPr>
          <p:cNvSpPr>
            <a:spLocks noGrp="1"/>
          </p:cNvSpPr>
          <p:nvPr>
            <p:ph type="title"/>
          </p:nvPr>
        </p:nvSpPr>
        <p:spPr>
          <a:xfrm>
            <a:off x="961138" y="452339"/>
            <a:ext cx="10515600" cy="907093"/>
          </a:xfrm>
        </p:spPr>
        <p:txBody>
          <a:bodyPr/>
          <a:lstStyle/>
          <a:p>
            <a:r>
              <a:rPr lang="en-GB" dirty="0"/>
              <a:t>Belbin’s Theory</a:t>
            </a:r>
          </a:p>
        </p:txBody>
      </p:sp>
      <p:pic>
        <p:nvPicPr>
          <p:cNvPr id="4" name="Picture 3" descr="A qr code on a white background&#10;&#10;Description automatically generated">
            <a:extLst>
              <a:ext uri="{FF2B5EF4-FFF2-40B4-BE49-F238E27FC236}">
                <a16:creationId xmlns:a16="http://schemas.microsoft.com/office/drawing/2014/main" id="{F6C1D016-6FE2-38A1-CA83-C78779E01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498" y="519765"/>
            <a:ext cx="4538311" cy="4538311"/>
          </a:xfrm>
          <a:prstGeom prst="rect">
            <a:avLst/>
          </a:prstGeom>
        </p:spPr>
      </p:pic>
    </p:spTree>
    <p:extLst>
      <p:ext uri="{BB962C8B-B14F-4D97-AF65-F5344CB8AC3E}">
        <p14:creationId xmlns:p14="http://schemas.microsoft.com/office/powerpoint/2010/main" val="3864077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1E61-85F0-8662-9343-191DD4C8CD71}"/>
              </a:ext>
            </a:extLst>
          </p:cNvPr>
          <p:cNvSpPr>
            <a:spLocks noGrp="1"/>
          </p:cNvSpPr>
          <p:nvPr>
            <p:ph type="title"/>
          </p:nvPr>
        </p:nvSpPr>
        <p:spPr>
          <a:xfrm>
            <a:off x="736600" y="443120"/>
            <a:ext cx="10515600" cy="1325563"/>
          </a:xfrm>
        </p:spPr>
        <p:txBody>
          <a:bodyPr/>
          <a:lstStyle/>
          <a:p>
            <a:r>
              <a:rPr lang="en-GB" sz="4400" dirty="0"/>
              <a:t>MBTI - 16 Personality Test</a:t>
            </a:r>
            <a:endParaRPr lang="en-GB" dirty="0"/>
          </a:p>
        </p:txBody>
      </p:sp>
      <p:sp>
        <p:nvSpPr>
          <p:cNvPr id="3" name="Content Placeholder 2">
            <a:extLst>
              <a:ext uri="{FF2B5EF4-FFF2-40B4-BE49-F238E27FC236}">
                <a16:creationId xmlns:a16="http://schemas.microsoft.com/office/drawing/2014/main" id="{12C8789C-D5B7-B8DB-F07A-1B64A1A5C07C}"/>
              </a:ext>
            </a:extLst>
          </p:cNvPr>
          <p:cNvSpPr>
            <a:spLocks noGrp="1"/>
          </p:cNvSpPr>
          <p:nvPr>
            <p:ph idx="1"/>
          </p:nvPr>
        </p:nvSpPr>
        <p:spPr>
          <a:xfrm>
            <a:off x="787473" y="1508873"/>
            <a:ext cx="5691021" cy="3320115"/>
          </a:xfrm>
        </p:spPr>
        <p:txBody>
          <a:bodyPr/>
          <a:lstStyle/>
          <a:p>
            <a:pPr marL="0" indent="0" algn="just">
              <a:lnSpc>
                <a:spcPct val="150000"/>
              </a:lnSpc>
              <a:buNone/>
            </a:pPr>
            <a:r>
              <a:rPr lang="en-GB" b="0" i="0" dirty="0">
                <a:solidFill>
                  <a:srgbClr val="202124"/>
                </a:solidFill>
                <a:effectLst/>
                <a:latin typeface="Google Sans"/>
              </a:rPr>
              <a:t>The MBTI (Myers &amp; </a:t>
            </a:r>
            <a:r>
              <a:rPr lang="en-GB" b="0" i="0" dirty="0" err="1">
                <a:solidFill>
                  <a:srgbClr val="202124"/>
                </a:solidFill>
                <a:effectLst/>
                <a:latin typeface="Google Sans"/>
              </a:rPr>
              <a:t>McCaulley</a:t>
            </a:r>
            <a:r>
              <a:rPr lang="en-GB" b="0" i="0" dirty="0">
                <a:solidFill>
                  <a:srgbClr val="202124"/>
                </a:solidFill>
                <a:effectLst/>
                <a:latin typeface="Google Sans"/>
              </a:rPr>
              <a:t>, 1985), a short form of Myers-Briggs Type Indicator is</a:t>
            </a:r>
            <a:r>
              <a:rPr lang="en-GB" b="0" i="0" dirty="0">
                <a:solidFill>
                  <a:srgbClr val="040C28"/>
                </a:solidFill>
                <a:effectLst/>
                <a:latin typeface="Google Sans"/>
              </a:rPr>
              <a:t> based on a theory of psychological “types” developed by the Swiss psychologist Carl Jung</a:t>
            </a:r>
            <a:r>
              <a:rPr lang="en-GB" b="0" i="0" dirty="0">
                <a:solidFill>
                  <a:srgbClr val="202124"/>
                </a:solidFill>
                <a:effectLst/>
                <a:latin typeface="Google Sans"/>
              </a:rPr>
              <a:t>.</a:t>
            </a:r>
            <a:endParaRPr lang="en-GB" dirty="0"/>
          </a:p>
        </p:txBody>
      </p:sp>
      <p:sp>
        <p:nvSpPr>
          <p:cNvPr id="6" name="TextBox 5">
            <a:extLst>
              <a:ext uri="{FF2B5EF4-FFF2-40B4-BE49-F238E27FC236}">
                <a16:creationId xmlns:a16="http://schemas.microsoft.com/office/drawing/2014/main" id="{2D9C267A-DC90-5AFF-883F-31DB63C565BA}"/>
              </a:ext>
            </a:extLst>
          </p:cNvPr>
          <p:cNvSpPr txBox="1"/>
          <p:nvPr/>
        </p:nvSpPr>
        <p:spPr>
          <a:xfrm>
            <a:off x="9296594" y="5347997"/>
            <a:ext cx="2725271" cy="369332"/>
          </a:xfrm>
          <a:prstGeom prst="rect">
            <a:avLst/>
          </a:prstGeom>
          <a:noFill/>
        </p:spPr>
        <p:txBody>
          <a:bodyPr wrap="square">
            <a:spAutoFit/>
          </a:bodyPr>
          <a:lstStyle/>
          <a:p>
            <a:r>
              <a:rPr lang="en-GB" b="0" i="0" dirty="0">
                <a:effectLst/>
                <a:latin typeface="Open Sans" panose="020B0606030504020204" pitchFamily="34" charset="0"/>
              </a:rPr>
              <a:t>NERIS Analytics Limited</a:t>
            </a:r>
            <a:endParaRPr lang="en-GB" dirty="0"/>
          </a:p>
        </p:txBody>
      </p:sp>
      <p:pic>
        <p:nvPicPr>
          <p:cNvPr id="7" name="Picture 6" descr="A qr code on a white background&#10;&#10;Description automatically generated">
            <a:extLst>
              <a:ext uri="{FF2B5EF4-FFF2-40B4-BE49-F238E27FC236}">
                <a16:creationId xmlns:a16="http://schemas.microsoft.com/office/drawing/2014/main" id="{2CD7491C-CC54-6EB2-9DAB-A44A6D1333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9216" y="426276"/>
            <a:ext cx="4750067" cy="4750067"/>
          </a:xfrm>
          <a:prstGeom prst="rect">
            <a:avLst/>
          </a:prstGeom>
        </p:spPr>
      </p:pic>
      <p:sp>
        <p:nvSpPr>
          <p:cNvPr id="4" name="TextBox 3">
            <a:extLst>
              <a:ext uri="{FF2B5EF4-FFF2-40B4-BE49-F238E27FC236}">
                <a16:creationId xmlns:a16="http://schemas.microsoft.com/office/drawing/2014/main" id="{3FBA19F2-7130-B7B6-087B-9F2032D3CC69}"/>
              </a:ext>
            </a:extLst>
          </p:cNvPr>
          <p:cNvSpPr txBox="1"/>
          <p:nvPr/>
        </p:nvSpPr>
        <p:spPr>
          <a:xfrm>
            <a:off x="4538724" y="4907812"/>
            <a:ext cx="2435190"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Did your results match Belbin's?</a:t>
            </a:r>
          </a:p>
        </p:txBody>
      </p:sp>
      <p:pic>
        <p:nvPicPr>
          <p:cNvPr id="5" name="Picture 2" descr="Amazon.co.uk: Question of the Day : Alexa Skills">
            <a:extLst>
              <a:ext uri="{FF2B5EF4-FFF2-40B4-BE49-F238E27FC236}">
                <a16:creationId xmlns:a16="http://schemas.microsoft.com/office/drawing/2014/main" id="{8A3A7EE6-CEB3-67F1-D6D1-0C9B5370BF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5410627"/>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88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00" y="206802"/>
            <a:ext cx="8363272" cy="796950"/>
          </a:xfrm>
        </p:spPr>
        <p:txBody>
          <a:bodyPr anchor="t">
            <a:noAutofit/>
          </a:bodyPr>
          <a:lstStyle/>
          <a:p>
            <a:r>
              <a:rPr lang="en-GB" b="1" dirty="0"/>
              <a:t>Definitions of internal marketing</a:t>
            </a:r>
            <a:endParaRPr lang="en-GB" dirty="0"/>
          </a:p>
        </p:txBody>
      </p:sp>
      <p:sp>
        <p:nvSpPr>
          <p:cNvPr id="3" name="Content Placeholder 2"/>
          <p:cNvSpPr>
            <a:spLocks noGrp="1"/>
          </p:cNvSpPr>
          <p:nvPr>
            <p:ph idx="1"/>
          </p:nvPr>
        </p:nvSpPr>
        <p:spPr>
          <a:xfrm>
            <a:off x="596243" y="1300090"/>
            <a:ext cx="10931727" cy="3921299"/>
          </a:xfrm>
        </p:spPr>
        <p:txBody>
          <a:bodyPr>
            <a:normAutofit/>
          </a:bodyPr>
          <a:lstStyle/>
          <a:p>
            <a:r>
              <a:rPr lang="en-GB" dirty="0">
                <a:latin typeface="Arial"/>
                <a:cs typeface="Arial"/>
              </a:rPr>
              <a:t>IM is about </a:t>
            </a:r>
            <a:r>
              <a:rPr lang="en-US" dirty="0">
                <a:latin typeface="Arial"/>
                <a:ea typeface="ＭＳ Ｐゴシック" charset="0"/>
                <a:cs typeface="Arial"/>
              </a:rPr>
              <a:t>building customer orientation among employees by training and motivating both customer contact and support staff to work as a team (</a:t>
            </a:r>
            <a:r>
              <a:rPr lang="en-US" dirty="0" err="1">
                <a:latin typeface="Arial"/>
                <a:ea typeface="ＭＳ Ｐゴシック" charset="0"/>
                <a:cs typeface="Arial"/>
              </a:rPr>
              <a:t>Kotler</a:t>
            </a:r>
            <a:r>
              <a:rPr lang="en-US" dirty="0">
                <a:latin typeface="Arial"/>
                <a:ea typeface="ＭＳ Ｐゴシック" charset="0"/>
                <a:cs typeface="Arial"/>
              </a:rPr>
              <a:t> &amp; Armstrong 1991)</a:t>
            </a:r>
          </a:p>
          <a:p>
            <a:endParaRPr lang="en-GB" dirty="0">
              <a:latin typeface="Arial"/>
              <a:cs typeface="Arial"/>
            </a:endParaRPr>
          </a:p>
          <a:p>
            <a:r>
              <a:rPr lang="en-US" dirty="0">
                <a:latin typeface="Arial"/>
                <a:ea typeface="ＭＳ Ｐゴシック" charset="0"/>
                <a:cs typeface="Arial"/>
              </a:rPr>
              <a:t>IM is a process by which employee satisfaction is leveraged to positively impact the bottom line. Satisfied employees strengthen relationships among all critical stakeholders </a:t>
            </a:r>
            <a:r>
              <a:rPr lang="en-US" sz="2400" dirty="0">
                <a:latin typeface="Arial"/>
                <a:ea typeface="ＭＳ Ｐゴシック" charset="0"/>
                <a:cs typeface="Arial"/>
              </a:rPr>
              <a:t>(Williams, Business &amp; Economic Review, 1997)</a:t>
            </a:r>
          </a:p>
          <a:p>
            <a:pPr>
              <a:buFont typeface="Monotype Sorts" charset="0"/>
              <a:buNone/>
            </a:pPr>
            <a:endParaRPr lang="en-US" dirty="0">
              <a:latin typeface="Tahoma" charset="0"/>
              <a:ea typeface="ＭＳ Ｐゴシック" charset="0"/>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73" y="187551"/>
            <a:ext cx="8167905" cy="796950"/>
          </a:xfrm>
        </p:spPr>
        <p:txBody>
          <a:bodyPr anchor="t">
            <a:noAutofit/>
          </a:bodyPr>
          <a:lstStyle/>
          <a:p>
            <a:r>
              <a:rPr lang="en-GB" sz="4000" b="1" dirty="0"/>
              <a:t>Establishment of a service culture</a:t>
            </a:r>
            <a:endParaRPr lang="en-GB" sz="4000" dirty="0"/>
          </a:p>
        </p:txBody>
      </p:sp>
      <p:sp>
        <p:nvSpPr>
          <p:cNvPr id="3" name="Content Placeholder 2"/>
          <p:cNvSpPr>
            <a:spLocks noGrp="1"/>
          </p:cNvSpPr>
          <p:nvPr>
            <p:ph idx="1"/>
          </p:nvPr>
        </p:nvSpPr>
        <p:spPr>
          <a:xfrm>
            <a:off x="206072" y="1107585"/>
            <a:ext cx="11517841" cy="3921299"/>
          </a:xfrm>
        </p:spPr>
        <p:txBody>
          <a:bodyPr>
            <a:normAutofit/>
          </a:bodyPr>
          <a:lstStyle/>
          <a:p>
            <a:pPr>
              <a:lnSpc>
                <a:spcPct val="90000"/>
              </a:lnSpc>
            </a:pPr>
            <a:r>
              <a:rPr lang="en-US" altLang="ja-JP" dirty="0">
                <a:solidFill>
                  <a:srgbClr val="000000"/>
                </a:solidFill>
                <a:cs typeface="ＭＳ Ｐゴシック" charset="0"/>
              </a:rPr>
              <a:t>An </a:t>
            </a:r>
            <a:r>
              <a:rPr lang="en-US" altLang="ja-JP" b="1" dirty="0" err="1">
                <a:solidFill>
                  <a:srgbClr val="000000"/>
                </a:solidFill>
                <a:cs typeface="ＭＳ Ｐゴシック" charset="0"/>
              </a:rPr>
              <a:t>organisational</a:t>
            </a:r>
            <a:r>
              <a:rPr lang="en-US" altLang="ja-JP" b="1" dirty="0">
                <a:solidFill>
                  <a:srgbClr val="000000"/>
                </a:solidFill>
                <a:cs typeface="ＭＳ Ｐゴシック" charset="0"/>
              </a:rPr>
              <a:t> culture</a:t>
            </a:r>
            <a:r>
              <a:rPr lang="en-US" altLang="ja-JP" dirty="0">
                <a:solidFill>
                  <a:srgbClr val="000000"/>
                </a:solidFill>
                <a:cs typeface="ＭＳ Ｐゴシック" charset="0"/>
              </a:rPr>
              <a:t> is the pattern of shared values and beliefs that gives members of an </a:t>
            </a:r>
            <a:r>
              <a:rPr lang="en-US" altLang="ja-JP" dirty="0" err="1">
                <a:solidFill>
                  <a:srgbClr val="000000"/>
                </a:solidFill>
                <a:cs typeface="ＭＳ Ｐゴシック" charset="0"/>
              </a:rPr>
              <a:t>organisation</a:t>
            </a:r>
            <a:r>
              <a:rPr lang="en-US" altLang="ja-JP" dirty="0">
                <a:solidFill>
                  <a:srgbClr val="000000"/>
                </a:solidFill>
                <a:cs typeface="ＭＳ Ｐゴシック" charset="0"/>
              </a:rPr>
              <a:t> meaning, providing them with the rules for behavior in the </a:t>
            </a:r>
            <a:r>
              <a:rPr lang="en-US" altLang="ja-JP" dirty="0" err="1">
                <a:solidFill>
                  <a:srgbClr val="000000"/>
                </a:solidFill>
                <a:cs typeface="ＭＳ Ｐゴシック" charset="0"/>
              </a:rPr>
              <a:t>organisation</a:t>
            </a:r>
            <a:r>
              <a:rPr lang="en-US" altLang="ja-JP" dirty="0">
                <a:cs typeface="ＭＳ Ｐゴシック" charset="0"/>
              </a:rPr>
              <a:t> </a:t>
            </a:r>
            <a:endParaRPr lang="en-US" dirty="0"/>
          </a:p>
          <a:p>
            <a:pPr>
              <a:lnSpc>
                <a:spcPct val="90000"/>
              </a:lnSpc>
            </a:pPr>
            <a:r>
              <a:rPr lang="en-US" altLang="ja-JP" dirty="0">
                <a:solidFill>
                  <a:srgbClr val="000000"/>
                </a:solidFill>
                <a:cs typeface="ＭＳ Ｐゴシック" charset="0"/>
              </a:rPr>
              <a:t>A </a:t>
            </a:r>
            <a:r>
              <a:rPr lang="en-US" altLang="ja-JP" b="1" dirty="0">
                <a:solidFill>
                  <a:srgbClr val="000000"/>
                </a:solidFill>
                <a:cs typeface="ＭＳ Ｐゴシック" charset="0"/>
              </a:rPr>
              <a:t>service culture </a:t>
            </a:r>
            <a:r>
              <a:rPr lang="en-US" altLang="ja-JP" dirty="0">
                <a:solidFill>
                  <a:srgbClr val="000000"/>
                </a:solidFill>
                <a:cs typeface="ＭＳ Ｐゴシック" charset="0"/>
              </a:rPr>
              <a:t>is a culture that supports customer service through policies, procedures, reward systems, and actions.</a:t>
            </a:r>
            <a:r>
              <a:rPr lang="en-US" altLang="ja-JP" dirty="0">
                <a:cs typeface="ＭＳ Ｐゴシック" charset="0"/>
              </a:rPr>
              <a:t> </a:t>
            </a:r>
          </a:p>
          <a:p>
            <a:pPr>
              <a:lnSpc>
                <a:spcPct val="90000"/>
              </a:lnSpc>
            </a:pPr>
            <a:endParaRPr lang="en-US" altLang="ja-JP" dirty="0">
              <a:cs typeface="ＭＳ Ｐゴシック" charset="0"/>
            </a:endParaRPr>
          </a:p>
          <a:p>
            <a:endParaRPr lang="en-GB" dirty="0"/>
          </a:p>
        </p:txBody>
      </p:sp>
      <p:sp>
        <p:nvSpPr>
          <p:cNvPr id="4" name="TextBox 3">
            <a:extLst>
              <a:ext uri="{FF2B5EF4-FFF2-40B4-BE49-F238E27FC236}">
                <a16:creationId xmlns:a16="http://schemas.microsoft.com/office/drawing/2014/main" id="{783B5307-DB82-24FD-3DC2-31A1735BCDAB}"/>
              </a:ext>
            </a:extLst>
          </p:cNvPr>
          <p:cNvSpPr txBox="1"/>
          <p:nvPr/>
        </p:nvSpPr>
        <p:spPr>
          <a:xfrm>
            <a:off x="468087" y="3977412"/>
            <a:ext cx="8610599" cy="954107"/>
          </a:xfrm>
          <a:prstGeom prst="rect">
            <a:avLst/>
          </a:prstGeom>
          <a:noFill/>
        </p:spPr>
        <p:txBody>
          <a:bodyPr wrap="square" rtlCol="0">
            <a:spAutoFit/>
          </a:bodyPr>
          <a:lstStyle/>
          <a:p>
            <a:r>
              <a:rPr lang="en-GB" sz="2800" dirty="0"/>
              <a:t>Culture= The way we do things around here.. </a:t>
            </a:r>
          </a:p>
          <a:p>
            <a:r>
              <a:rPr lang="en-GB" sz="2800" dirty="0"/>
              <a:t>(Deal and Kennedy, 1982)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568" y="72008"/>
            <a:ext cx="8240785" cy="1268760"/>
          </a:xfrm>
        </p:spPr>
        <p:txBody>
          <a:bodyPr anchor="t">
            <a:normAutofit fontScale="90000"/>
          </a:bodyPr>
          <a:lstStyle/>
          <a:p>
            <a:pPr algn="l"/>
            <a:r>
              <a:rPr lang="en-GB" b="1" dirty="0"/>
              <a:t>Upside down organisational structure</a:t>
            </a:r>
          </a:p>
        </p:txBody>
      </p:sp>
      <p:pic>
        <p:nvPicPr>
          <p:cNvPr id="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5620" y="859505"/>
            <a:ext cx="6840760" cy="4824536"/>
          </a:xfrm>
          <a:prstGeom prst="rect">
            <a:avLst/>
          </a:prstGeom>
          <a:noFill/>
          <a:ln w="38100">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5760" y="-337519"/>
            <a:ext cx="10515600" cy="1325563"/>
          </a:xfrm>
        </p:spPr>
        <p:txBody>
          <a:bodyPr>
            <a:normAutofit fontScale="90000"/>
          </a:bodyPr>
          <a:lstStyle/>
          <a:p>
            <a:br>
              <a:rPr lang="en-GB" b="1" dirty="0"/>
            </a:br>
            <a:br>
              <a:rPr lang="en-GB" b="1" dirty="0"/>
            </a:br>
            <a:r>
              <a:rPr lang="en-GB" b="1" dirty="0"/>
              <a:t>Key concepts of IM include:</a:t>
            </a:r>
            <a:br>
              <a:rPr lang="en-GB" dirty="0"/>
            </a:br>
            <a:endParaRPr lang="en-US" dirty="0"/>
          </a:p>
        </p:txBody>
      </p:sp>
      <p:sp>
        <p:nvSpPr>
          <p:cNvPr id="2" name="Content Placeholder 2">
            <a:extLst>
              <a:ext uri="{FF2B5EF4-FFF2-40B4-BE49-F238E27FC236}">
                <a16:creationId xmlns:a16="http://schemas.microsoft.com/office/drawing/2014/main" id="{3D54D732-07AA-F84B-D65F-7AD8BA03464F}"/>
              </a:ext>
            </a:extLst>
          </p:cNvPr>
          <p:cNvSpPr txBox="1">
            <a:spLocks/>
          </p:cNvSpPr>
          <p:nvPr/>
        </p:nvSpPr>
        <p:spPr>
          <a:xfrm>
            <a:off x="175760" y="1322650"/>
            <a:ext cx="12016240" cy="40653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Management of change</a:t>
            </a:r>
            <a:r>
              <a:rPr lang="en-GB" dirty="0"/>
              <a:t>: - IM may be used to gain acceptance of new systems such as the introduction of IT and new working practices</a:t>
            </a:r>
          </a:p>
          <a:p>
            <a:endParaRPr lang="en-GB" dirty="0"/>
          </a:p>
          <a:p>
            <a:r>
              <a:rPr lang="en-GB" b="1" dirty="0"/>
              <a:t>Building Corporate Image</a:t>
            </a:r>
            <a:r>
              <a:rPr lang="en-GB" dirty="0"/>
              <a:t>: - IM’s role is to create awareness and appreciation of the company’s aims and strengths as all employees are potential ambassadors</a:t>
            </a:r>
          </a:p>
          <a:p>
            <a:endParaRPr lang="en-GB" dirty="0"/>
          </a:p>
          <a:p>
            <a:r>
              <a:rPr lang="en-GB" b="1" dirty="0"/>
              <a:t>Strategic Internal Marketing</a:t>
            </a:r>
            <a:r>
              <a:rPr lang="en-GB" dirty="0"/>
              <a:t>: - which aims at reducing inter-departmental and inter-functional conflict  and developing the co-operation and commitment needed to make external marketing strategies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685" y="-96888"/>
            <a:ext cx="10515600" cy="1325563"/>
          </a:xfrm>
        </p:spPr>
        <p:txBody>
          <a:bodyPr>
            <a:normAutofit/>
          </a:bodyPr>
          <a:lstStyle/>
          <a:p>
            <a:r>
              <a:rPr lang="en-US" b="1" dirty="0"/>
              <a:t>Management approaches to successful IM</a:t>
            </a:r>
          </a:p>
        </p:txBody>
      </p:sp>
      <p:sp>
        <p:nvSpPr>
          <p:cNvPr id="3" name="Content Placeholder 2"/>
          <p:cNvSpPr>
            <a:spLocks noGrp="1"/>
          </p:cNvSpPr>
          <p:nvPr>
            <p:ph idx="1"/>
          </p:nvPr>
        </p:nvSpPr>
        <p:spPr>
          <a:xfrm>
            <a:off x="377315" y="1166018"/>
            <a:ext cx="11428242" cy="4525963"/>
          </a:xfrm>
        </p:spPr>
        <p:txBody>
          <a:bodyPr>
            <a:normAutofit/>
          </a:bodyPr>
          <a:lstStyle/>
          <a:p>
            <a:r>
              <a:rPr lang="en-US" dirty="0"/>
              <a:t>Managers should lead by example and set high standards of customer relations and job effectiveness</a:t>
            </a:r>
          </a:p>
          <a:p>
            <a:r>
              <a:rPr lang="en-US" dirty="0"/>
              <a:t>IM sets individual goals that lead to the achievement of successful </a:t>
            </a:r>
            <a:r>
              <a:rPr lang="en-US" dirty="0" err="1"/>
              <a:t>organisational</a:t>
            </a:r>
            <a:r>
              <a:rPr lang="en-US" dirty="0"/>
              <a:t> goals</a:t>
            </a:r>
          </a:p>
          <a:p>
            <a:r>
              <a:rPr lang="en-US" dirty="0"/>
              <a:t>Consistency in actions and words  in all dealings with internal and external customers.</a:t>
            </a:r>
          </a:p>
        </p:txBody>
      </p:sp>
    </p:spTree>
    <p:extLst>
      <p:ext uri="{BB962C8B-B14F-4D97-AF65-F5344CB8AC3E}">
        <p14:creationId xmlns:p14="http://schemas.microsoft.com/office/powerpoint/2010/main" val="57720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434" y="153369"/>
            <a:ext cx="10515600" cy="1325563"/>
          </a:xfrm>
        </p:spPr>
        <p:txBody>
          <a:bodyPr>
            <a:normAutofit/>
          </a:bodyPr>
          <a:lstStyle/>
          <a:p>
            <a:r>
              <a:rPr lang="en-US" b="1" dirty="0"/>
              <a:t>Problems affecting successful implementation of IM</a:t>
            </a:r>
          </a:p>
        </p:txBody>
      </p:sp>
      <p:sp>
        <p:nvSpPr>
          <p:cNvPr id="3" name="Content Placeholder 2"/>
          <p:cNvSpPr>
            <a:spLocks noGrp="1"/>
          </p:cNvSpPr>
          <p:nvPr>
            <p:ph idx="1"/>
          </p:nvPr>
        </p:nvSpPr>
        <p:spPr>
          <a:xfrm>
            <a:off x="241434" y="1773456"/>
            <a:ext cx="11405134" cy="4525963"/>
          </a:xfrm>
        </p:spPr>
        <p:txBody>
          <a:bodyPr>
            <a:normAutofit/>
          </a:bodyPr>
          <a:lstStyle/>
          <a:p>
            <a:r>
              <a:rPr lang="en-US" dirty="0"/>
              <a:t>Managerial incompetence in interpersonal, technical and conceptual skills are some of the stumbling blocks</a:t>
            </a:r>
          </a:p>
          <a:p>
            <a:r>
              <a:rPr lang="en-US" dirty="0"/>
              <a:t>Poor understanding of the IM concept</a:t>
            </a:r>
          </a:p>
          <a:p>
            <a:r>
              <a:rPr lang="en-US" dirty="0"/>
              <a:t>Individual conflict and conflict between departments. </a:t>
            </a:r>
          </a:p>
          <a:p>
            <a:r>
              <a:rPr lang="en-US" dirty="0"/>
              <a:t>Rigid </a:t>
            </a:r>
            <a:r>
              <a:rPr lang="en-US" dirty="0" err="1"/>
              <a:t>organisational</a:t>
            </a:r>
            <a:r>
              <a:rPr lang="en-US" dirty="0"/>
              <a:t> structure and bureaucratic inflexible leadership</a:t>
            </a:r>
          </a:p>
          <a:p>
            <a:r>
              <a:rPr lang="en-US" dirty="0"/>
              <a:t>Ignoring and not listening to subordinates</a:t>
            </a:r>
          </a:p>
          <a:p>
            <a:r>
              <a:rPr lang="en-US" dirty="0"/>
              <a:t>Resistance to change</a:t>
            </a:r>
          </a:p>
          <a:p>
            <a:r>
              <a:rPr lang="en-US" b="1" dirty="0"/>
              <a:t>Poor communication.</a:t>
            </a:r>
          </a:p>
          <a:p>
            <a:endParaRPr lang="en-US" dirty="0"/>
          </a:p>
        </p:txBody>
      </p:sp>
    </p:spTree>
    <p:extLst>
      <p:ext uri="{BB962C8B-B14F-4D97-AF65-F5344CB8AC3E}">
        <p14:creationId xmlns:p14="http://schemas.microsoft.com/office/powerpoint/2010/main" val="195170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BE0ED-C142-5E6F-16D3-7ADB1C190DFF}"/>
              </a:ext>
            </a:extLst>
          </p:cNvPr>
          <p:cNvSpPr>
            <a:spLocks noGrp="1"/>
          </p:cNvSpPr>
          <p:nvPr>
            <p:ph type="ctrTitle"/>
          </p:nvPr>
        </p:nvSpPr>
        <p:spPr/>
        <p:txBody>
          <a:bodyPr/>
          <a:lstStyle/>
          <a:p>
            <a:r>
              <a:rPr lang="en-GB" dirty="0"/>
              <a:t>Markets and Analysis</a:t>
            </a:r>
          </a:p>
        </p:txBody>
      </p:sp>
    </p:spTree>
    <p:extLst>
      <p:ext uri="{BB962C8B-B14F-4D97-AF65-F5344CB8AC3E}">
        <p14:creationId xmlns:p14="http://schemas.microsoft.com/office/powerpoint/2010/main" val="1039203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042" y="0"/>
            <a:ext cx="10515600" cy="1325563"/>
          </a:xfrm>
        </p:spPr>
        <p:txBody>
          <a:bodyPr/>
          <a:lstStyle/>
          <a:p>
            <a:r>
              <a:rPr lang="en-GB" dirty="0"/>
              <a:t>A Global War for Talent</a:t>
            </a:r>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79331" y="1091871"/>
            <a:ext cx="5321627" cy="3991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351665" y="1170126"/>
            <a:ext cx="5891608" cy="3460878"/>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Times New Roman" panose="02020603050405020304" pitchFamily="18" charset="0"/>
                <a:ea typeface="+mn-ea"/>
                <a:cs typeface="Times New Roman" panose="02020603050405020304" pitchFamily="18" charset="0"/>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600"/>
              </a:spcAft>
              <a:buClr>
                <a:srgbClr val="F81B02"/>
              </a:buClr>
              <a:buSzTx/>
              <a:buFont typeface="Wingdings 2" charset="2"/>
              <a:buNone/>
              <a:tabLst/>
              <a:defRPr/>
            </a:pPr>
            <a:r>
              <a:rPr kumimoji="0" lang="en-US" sz="18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demographic changes that we see occurring in many of the regions where we operate – shrinking populations, an ageing workforce and diversifying demographics – compound the challenges we face and intensify the war for talent.”</a:t>
            </a:r>
          </a:p>
          <a:p>
            <a:pPr marL="0" marR="0" lvl="0" indent="0" algn="l" defTabSz="457200" rtl="0" eaLnBrk="1" fontAlgn="auto" latinLnBrk="0" hangingPunct="1">
              <a:lnSpc>
                <a:spcPct val="100000"/>
              </a:lnSpc>
              <a:spcBef>
                <a:spcPct val="20000"/>
              </a:spcBef>
              <a:spcAft>
                <a:spcPts val="600"/>
              </a:spcAft>
              <a:buClr>
                <a:srgbClr val="F81B02"/>
              </a:buClr>
              <a:buSzTx/>
              <a:buFont typeface="Wingdings 2" charset="2"/>
              <a:buNone/>
              <a:tabLst/>
              <a:defRPr/>
            </a:pPr>
            <a:r>
              <a:rPr kumimoji="0" lang="en-US"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Dr</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Rüdiger</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Grube</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Chairman and CEO,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Deutsche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Bahn</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AG, Germany</a:t>
            </a:r>
          </a:p>
        </p:txBody>
      </p:sp>
    </p:spTree>
    <p:extLst>
      <p:ext uri="{BB962C8B-B14F-4D97-AF65-F5344CB8AC3E}">
        <p14:creationId xmlns:p14="http://schemas.microsoft.com/office/powerpoint/2010/main" val="2934893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806" y="165860"/>
            <a:ext cx="10515600" cy="1325563"/>
          </a:xfrm>
        </p:spPr>
        <p:txBody>
          <a:bodyPr>
            <a:normAutofit/>
          </a:bodyPr>
          <a:lstStyle/>
          <a:p>
            <a:r>
              <a:rPr lang="en-GB" dirty="0"/>
              <a:t>The contemporary context: the management challenge… </a:t>
            </a:r>
          </a:p>
        </p:txBody>
      </p:sp>
      <p:sp>
        <p:nvSpPr>
          <p:cNvPr id="3" name="Content Placeholder 2"/>
          <p:cNvSpPr>
            <a:spLocks noGrp="1"/>
          </p:cNvSpPr>
          <p:nvPr>
            <p:ph idx="1"/>
          </p:nvPr>
        </p:nvSpPr>
        <p:spPr>
          <a:xfrm>
            <a:off x="808423" y="1491423"/>
            <a:ext cx="10515600" cy="4902425"/>
          </a:xfrm>
        </p:spPr>
        <p:txBody>
          <a:bodyPr>
            <a:normAutofit/>
          </a:bodyPr>
          <a:lstStyle/>
          <a:p>
            <a:pPr marL="0" indent="0">
              <a:buNone/>
            </a:pPr>
            <a:endParaRPr lang="en-GB" sz="2400" dirty="0"/>
          </a:p>
          <a:p>
            <a:r>
              <a:rPr lang="en-GB" sz="2400" dirty="0"/>
              <a:t>We are experiencing a period of hyper-competition on a global scale, with the rise of a range of new strong economic competitors.</a:t>
            </a:r>
          </a:p>
          <a:p>
            <a:pPr marL="0" indent="0">
              <a:buNone/>
            </a:pPr>
            <a:endParaRPr lang="en-GB" sz="2400" dirty="0"/>
          </a:p>
          <a:p>
            <a:r>
              <a:rPr lang="en-GB" sz="2400" dirty="0"/>
              <a:t>In this unpredictable and competitive environment the talent of staff and maximisation of productivity (and return on investment) have become central to the management challenge. </a:t>
            </a:r>
          </a:p>
          <a:p>
            <a:pPr marL="0" indent="0">
              <a:buNone/>
            </a:pPr>
            <a:endParaRPr lang="en-GB" sz="2400" dirty="0"/>
          </a:p>
          <a:p>
            <a:r>
              <a:rPr lang="en-GB" sz="2400" b="1" dirty="0"/>
              <a:t>How management responds to this has varied and is the future challenge you will all face. What does this mean for you as future managers and leaders?</a:t>
            </a:r>
          </a:p>
        </p:txBody>
      </p:sp>
    </p:spTree>
    <p:extLst>
      <p:ext uri="{BB962C8B-B14F-4D97-AF65-F5344CB8AC3E}">
        <p14:creationId xmlns:p14="http://schemas.microsoft.com/office/powerpoint/2010/main" val="1309950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111" y="2555368"/>
            <a:ext cx="3846567" cy="664675"/>
          </a:xfrm>
        </p:spPr>
        <p:txBody>
          <a:bodyPr>
            <a:noAutofit/>
          </a:bodyPr>
          <a:lstStyle/>
          <a:p>
            <a:r>
              <a:rPr lang="en-GB" sz="3200" dirty="0"/>
              <a:t>Key challenges in the contemporary business environment: Disruption in all industry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18049374"/>
              </p:ext>
            </p:extLst>
          </p:nvPr>
        </p:nvGraphicFramePr>
        <p:xfrm>
          <a:off x="2488426" y="581671"/>
          <a:ext cx="10483007" cy="4303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2765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6DE-263F-754A-CB74-E9854D9FD04E}"/>
              </a:ext>
            </a:extLst>
          </p:cNvPr>
          <p:cNvSpPr>
            <a:spLocks noGrp="1"/>
          </p:cNvSpPr>
          <p:nvPr>
            <p:ph type="ctrTitle"/>
          </p:nvPr>
        </p:nvSpPr>
        <p:spPr>
          <a:xfrm>
            <a:off x="1524000" y="1383620"/>
            <a:ext cx="9144000" cy="2387600"/>
          </a:xfrm>
        </p:spPr>
        <p:txBody>
          <a:bodyPr anchor="b">
            <a:normAutofit/>
          </a:bodyPr>
          <a:lstStyle/>
          <a:p>
            <a:r>
              <a:rPr lang="en-GB" dirty="0"/>
              <a:t>Culture</a:t>
            </a:r>
            <a:br>
              <a:rPr lang="en-GB" dirty="0"/>
            </a:br>
            <a:endParaRPr lang="en-GB" dirty="0"/>
          </a:p>
        </p:txBody>
      </p:sp>
      <p:sp>
        <p:nvSpPr>
          <p:cNvPr id="3" name="Content Placeholder 2">
            <a:extLst>
              <a:ext uri="{FF2B5EF4-FFF2-40B4-BE49-F238E27FC236}">
                <a16:creationId xmlns:a16="http://schemas.microsoft.com/office/drawing/2014/main" id="{F3F1BF33-3406-B7C3-B377-4B7D03E94992}"/>
              </a:ext>
            </a:extLst>
          </p:cNvPr>
          <p:cNvSpPr>
            <a:spLocks noGrp="1"/>
          </p:cNvSpPr>
          <p:nvPr>
            <p:ph type="subTitle" idx="1"/>
          </p:nvPr>
        </p:nvSpPr>
        <p:spPr>
          <a:xfrm>
            <a:off x="1524000" y="3602038"/>
            <a:ext cx="9144000" cy="1655762"/>
          </a:xfrm>
        </p:spPr>
        <p:txBody>
          <a:bodyPr>
            <a:normAutofit/>
          </a:bodyPr>
          <a:lstStyle/>
          <a:p>
            <a:pPr marL="0" indent="0">
              <a:buNone/>
            </a:pPr>
            <a:endParaRPr lang="en-GB" dirty="0"/>
          </a:p>
          <a:p>
            <a:endParaRPr lang="en-GB" baseline="0" dirty="0"/>
          </a:p>
          <a:p>
            <a:endParaRPr lang="en-GB" dirty="0"/>
          </a:p>
        </p:txBody>
      </p:sp>
    </p:spTree>
    <p:extLst>
      <p:ext uri="{BB962C8B-B14F-4D97-AF65-F5344CB8AC3E}">
        <p14:creationId xmlns:p14="http://schemas.microsoft.com/office/powerpoint/2010/main" val="1378257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07769" y="4365105"/>
            <a:ext cx="5826719" cy="1096899"/>
          </a:xfrm>
        </p:spPr>
        <p:txBody>
          <a:bodyPr/>
          <a:lstStyle/>
          <a:p>
            <a:r>
              <a:rPr lang="en-GB" dirty="0"/>
              <a:t>CULTURAL INFLENCES(1)</a:t>
            </a:r>
          </a:p>
        </p:txBody>
      </p:sp>
      <p:pic>
        <p:nvPicPr>
          <p:cNvPr id="7" name="Content Placeholder 3" descr="http://www.dfwhcfoundation.org/wp-content/uploads/2013/10/Cultural-and-linguistic-competence-in-Patient-care_Sushma-Sharma-1.jpg">
            <a:extLst>
              <a:ext uri="{FF2B5EF4-FFF2-40B4-BE49-F238E27FC236}">
                <a16:creationId xmlns:a16="http://schemas.microsoft.com/office/drawing/2014/main" id="{53A480C6-1267-4706-943A-F01748876B41}"/>
              </a:ext>
            </a:extLst>
          </p:cNvPr>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3678" y="656649"/>
            <a:ext cx="9142301" cy="4680520"/>
          </a:xfrm>
          <a:prstGeom prst="rect">
            <a:avLst/>
          </a:prstGeom>
          <a:noFill/>
          <a:ln>
            <a:noFill/>
          </a:ln>
        </p:spPr>
      </p:pic>
    </p:spTree>
    <p:extLst>
      <p:ext uri="{BB962C8B-B14F-4D97-AF65-F5344CB8AC3E}">
        <p14:creationId xmlns:p14="http://schemas.microsoft.com/office/powerpoint/2010/main" val="248110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16" y="550112"/>
            <a:ext cx="2441018" cy="4938361"/>
          </a:xfrm>
        </p:spPr>
        <p:txBody>
          <a:bodyPr anchor="ctr">
            <a:normAutofit/>
          </a:bodyPr>
          <a:lstStyle/>
          <a:p>
            <a:pPr algn="r"/>
            <a:r>
              <a:rPr lang="en-GB" sz="3800" b="1" dirty="0">
                <a:latin typeface="Calibri" pitchFamily="34" charset="0"/>
              </a:rPr>
              <a:t>What is Culture?</a:t>
            </a:r>
            <a:endParaRPr lang="en-GB" sz="3800" b="1" dirty="0"/>
          </a:p>
        </p:txBody>
      </p:sp>
      <p:sp>
        <p:nvSpPr>
          <p:cNvPr id="3" name="Content Placeholder 2"/>
          <p:cNvSpPr>
            <a:spLocks noGrp="1"/>
          </p:cNvSpPr>
          <p:nvPr>
            <p:ph idx="1"/>
          </p:nvPr>
        </p:nvSpPr>
        <p:spPr>
          <a:xfrm>
            <a:off x="2887580" y="963508"/>
            <a:ext cx="7960092" cy="4938851"/>
          </a:xfrm>
        </p:spPr>
        <p:txBody>
          <a:bodyPr anchor="ctr">
            <a:normAutofit/>
          </a:bodyPr>
          <a:lstStyle/>
          <a:p>
            <a:pPr marL="367451" lvl="1" indent="-17035">
              <a:buNone/>
            </a:pPr>
            <a:r>
              <a:rPr lang="en-GB" sz="1600" dirty="0">
                <a:latin typeface="Calibri" pitchFamily="34" charset="0"/>
                <a:cs typeface="Calibri" panose="020F0502020204030204" pitchFamily="34" charset="0"/>
              </a:rPr>
              <a:t>	“a set of basic assumptions – shared solutions to universal problems of external adaptation (how to survive) and internal integration (how to stay together) - which have evolved over time and are handed down from one generation to the next” (Schein, 2004:14) </a:t>
            </a:r>
          </a:p>
          <a:p>
            <a:pPr marL="367451" lvl="1" indent="-17035">
              <a:buNone/>
            </a:pPr>
            <a:endParaRPr lang="en-GB" sz="1600" dirty="0">
              <a:latin typeface="Calibri" pitchFamily="34" charset="0"/>
              <a:cs typeface="Calibri" panose="020F0502020204030204" pitchFamily="34" charset="0"/>
            </a:endParaRPr>
          </a:p>
          <a:p>
            <a:pPr marL="367451" lvl="1" indent="-17035">
              <a:buNone/>
            </a:pPr>
            <a:r>
              <a:rPr lang="en-GB" altLang="en-US" sz="1600" dirty="0">
                <a:latin typeface="Calibri" panose="020F0502020204030204" pitchFamily="34" charset="0"/>
                <a:cs typeface="Calibri" panose="020F0502020204030204" pitchFamily="34" charset="0"/>
              </a:rPr>
              <a:t>“Culture is the characteristic way of behaving and believing that a group of people in a country or region (or firm) have evolved over time and share” (Briscoe and Schuler, 2004:116)</a:t>
            </a:r>
          </a:p>
          <a:p>
            <a:pPr marL="367451" lvl="1" indent="-17035">
              <a:buNone/>
            </a:pPr>
            <a:endParaRPr lang="en-GB" altLang="en-US" sz="1600" dirty="0">
              <a:latin typeface="Calibri" panose="020F0502020204030204" pitchFamily="34" charset="0"/>
              <a:cs typeface="Calibri" panose="020F0502020204030204" pitchFamily="34" charset="0"/>
            </a:endParaRPr>
          </a:p>
          <a:p>
            <a:r>
              <a:rPr lang="en-GB" altLang="en-US" sz="1600" i="1" dirty="0"/>
              <a:t>“</a:t>
            </a:r>
            <a:r>
              <a:rPr lang="en-GB" altLang="en-US" sz="1600" dirty="0"/>
              <a:t>the collective programming of the human mind that distinguishes the members of one human group from those of  another. Culture in this sense is system of collectively held values” (Hofstede, 1984: 51)</a:t>
            </a:r>
          </a:p>
          <a:p>
            <a:endParaRPr lang="en-GB" altLang="en-US" sz="1600" dirty="0"/>
          </a:p>
          <a:p>
            <a:r>
              <a:rPr lang="en-GB" sz="1600" dirty="0"/>
              <a:t>“The way things are done around here” (Deal &amp; Kennedy, 1985)</a:t>
            </a:r>
            <a:endParaRPr lang="en-US" sz="1600" dirty="0"/>
          </a:p>
          <a:p>
            <a:endParaRPr lang="en-GB" altLang="en-US" sz="1600" dirty="0"/>
          </a:p>
        </p:txBody>
      </p:sp>
    </p:spTree>
    <p:extLst>
      <p:ext uri="{BB962C8B-B14F-4D97-AF65-F5344CB8AC3E}">
        <p14:creationId xmlns:p14="http://schemas.microsoft.com/office/powerpoint/2010/main" val="429133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yscouts.com/wp-content/uploads/2014/09/organizational-culture-1024x682.jpg">
            <a:extLst>
              <a:ext uri="{FF2B5EF4-FFF2-40B4-BE49-F238E27FC236}">
                <a16:creationId xmlns:a16="http://schemas.microsoft.com/office/drawing/2014/main" id="{92025D62-09A1-4D03-BB7A-F3111CBA00A5}"/>
              </a:ext>
            </a:extLst>
          </p:cNvPr>
          <p:cNvPicPr/>
          <p:nvPr/>
        </p:nvPicPr>
        <p:blipFill rotWithShape="1">
          <a:blip r:embed="rId3">
            <a:extLst>
              <a:ext uri="{28A0092B-C50C-407E-A947-70E740481C1C}">
                <a14:useLocalDpi xmlns:a14="http://schemas.microsoft.com/office/drawing/2010/main" val="0"/>
              </a:ext>
            </a:extLst>
          </a:blip>
          <a:srcRect l="393" r="50503" b="15509"/>
          <a:stretch/>
        </p:blipFill>
        <p:spPr bwMode="auto">
          <a:xfrm>
            <a:off x="85457" y="94002"/>
            <a:ext cx="4872773" cy="5606401"/>
          </a:xfrm>
          <a:prstGeom prst="rect">
            <a:avLst/>
          </a:prstGeom>
          <a:noFill/>
        </p:spPr>
      </p:pic>
      <p:sp>
        <p:nvSpPr>
          <p:cNvPr id="14338" name="Rectangle 2"/>
          <p:cNvSpPr>
            <a:spLocks noGrp="1" noRot="1" noChangeArrowheads="1"/>
          </p:cNvSpPr>
          <p:nvPr>
            <p:ph type="title"/>
          </p:nvPr>
        </p:nvSpPr>
        <p:spPr>
          <a:xfrm>
            <a:off x="5367154" y="516836"/>
            <a:ext cx="4754880" cy="1666501"/>
          </a:xfrm>
        </p:spPr>
        <p:txBody>
          <a:bodyPr>
            <a:normAutofit/>
          </a:bodyPr>
          <a:lstStyle/>
          <a:p>
            <a:r>
              <a:rPr lang="en-GB" altLang="en-US" sz="3500" b="1" dirty="0">
                <a:latin typeface="+mn-lt"/>
              </a:rPr>
              <a:t>What is Culture?</a:t>
            </a:r>
            <a:endParaRPr lang="en-US" altLang="en-US" sz="3500" b="1" dirty="0">
              <a:latin typeface="+mn-lt"/>
            </a:endParaRPr>
          </a:p>
        </p:txBody>
      </p:sp>
      <p:sp>
        <p:nvSpPr>
          <p:cNvPr id="8195" name="Rectangle 3"/>
          <p:cNvSpPr>
            <a:spLocks noGrp="1" noRot="1" noChangeArrowheads="1"/>
          </p:cNvSpPr>
          <p:nvPr>
            <p:ph idx="1"/>
          </p:nvPr>
        </p:nvSpPr>
        <p:spPr>
          <a:xfrm>
            <a:off x="5367154" y="1697291"/>
            <a:ext cx="4754880" cy="3652667"/>
          </a:xfrm>
        </p:spPr>
        <p:txBody>
          <a:bodyPr>
            <a:normAutofit/>
          </a:bodyPr>
          <a:lstStyle/>
          <a:p>
            <a:pPr>
              <a:buFont typeface="Wingdings" panose="05000000000000000000" pitchFamily="2" charset="2"/>
              <a:buChar char="Ø"/>
              <a:defRPr/>
            </a:pPr>
            <a:r>
              <a:rPr lang="en-GB" sz="1600" dirty="0"/>
              <a:t>There is no single definition but general consensus that culture refers to a pattern of </a:t>
            </a:r>
            <a:r>
              <a:rPr lang="en-GB" sz="1600" b="1" dirty="0"/>
              <a:t>values and beliefs which inform attitudes and behaviours </a:t>
            </a:r>
            <a:r>
              <a:rPr lang="en-GB" sz="1600" dirty="0"/>
              <a:t>and which </a:t>
            </a:r>
            <a:r>
              <a:rPr lang="en-GB" sz="1600" b="1" dirty="0"/>
              <a:t>distinguish one group from another – binds them together</a:t>
            </a:r>
          </a:p>
          <a:p>
            <a:pPr>
              <a:buFont typeface="Wingdings" panose="05000000000000000000" pitchFamily="2" charset="2"/>
              <a:buChar char="Ø"/>
              <a:defRPr/>
            </a:pPr>
            <a:r>
              <a:rPr lang="en-GB" sz="1600" dirty="0">
                <a:cs typeface="Calibri" panose="020F0502020204030204" pitchFamily="34" charset="0"/>
              </a:rPr>
              <a:t>These values and behaviours are passed on to new members of the group as the right way to see, think, feel and act in given circumstances, referred to by Torrington (1994) as ‘learned frameworks’</a:t>
            </a:r>
          </a:p>
          <a:p>
            <a:pPr>
              <a:buFont typeface="Wingdings" panose="05000000000000000000" pitchFamily="2" charset="2"/>
              <a:buChar char="Ø"/>
              <a:defRPr/>
            </a:pPr>
            <a:r>
              <a:rPr lang="en-GB" sz="1600" dirty="0">
                <a:cs typeface="Calibri" panose="020F0502020204030204" pitchFamily="34" charset="0"/>
              </a:rPr>
              <a:t>Culture evolves</a:t>
            </a:r>
          </a:p>
          <a:p>
            <a:pPr>
              <a:buFont typeface="Wingdings" panose="05000000000000000000" pitchFamily="2" charset="2"/>
              <a:buChar char="Ø"/>
              <a:defRPr/>
            </a:pPr>
            <a:r>
              <a:rPr lang="en-GB" sz="1600" dirty="0">
                <a:cs typeface="Calibri" panose="020F0502020204030204" pitchFamily="34" charset="0"/>
              </a:rPr>
              <a:t>We </a:t>
            </a:r>
            <a:r>
              <a:rPr lang="en-GB" altLang="en-US" sz="1600" dirty="0">
                <a:cs typeface="Calibri" panose="020F0502020204030204" pitchFamily="34" charset="0"/>
              </a:rPr>
              <a:t>draw on many sources for our cultural identity, including gender; social class; religion; ethnicity and workplace…</a:t>
            </a:r>
          </a:p>
          <a:p>
            <a:pPr>
              <a:defRPr/>
            </a:pPr>
            <a:endParaRPr lang="en-GB" sz="1600" dirty="0">
              <a:solidFill>
                <a:srgbClr val="FFFFFF"/>
              </a:solidFill>
            </a:endParaRPr>
          </a:p>
          <a:p>
            <a:pPr>
              <a:buNone/>
              <a:defRPr/>
            </a:pPr>
            <a:endParaRPr lang="en-US" sz="1600" dirty="0">
              <a:solidFill>
                <a:srgbClr val="FFFFFF"/>
              </a:solidFill>
            </a:endParaRPr>
          </a:p>
        </p:txBody>
      </p:sp>
    </p:spTree>
    <p:extLst>
      <p:ext uri="{BB962C8B-B14F-4D97-AF65-F5344CB8AC3E}">
        <p14:creationId xmlns:p14="http://schemas.microsoft.com/office/powerpoint/2010/main" val="28339312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5">
                                            <p:txEl>
                                              <p:pRg st="3" end="3"/>
                                            </p:txEl>
                                          </p:spTgt>
                                        </p:tgtEl>
                                        <p:attrNameLst>
                                          <p:attrName>style.visibility</p:attrName>
                                        </p:attrNameLst>
                                      </p:cBhvr>
                                      <p:to>
                                        <p:strVal val="visible"/>
                                      </p:to>
                                    </p:set>
                                    <p:anim calcmode="lin" valueType="num">
                                      <p:cBhvr additive="base">
                                        <p:cTn id="25"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9758" y="-323890"/>
            <a:ext cx="7543800" cy="1609344"/>
          </a:xfrm>
        </p:spPr>
        <p:txBody>
          <a:bodyPr>
            <a:normAutofit/>
          </a:bodyPr>
          <a:lstStyle/>
          <a:p>
            <a:r>
              <a:rPr lang="en-GB" b="1" dirty="0"/>
              <a:t>Intercultural Communication</a:t>
            </a:r>
            <a:endParaRPr lang="en-GB" b="1" dirty="0">
              <a:latin typeface="+mn-lt"/>
            </a:endParaRPr>
          </a:p>
        </p:txBody>
      </p:sp>
      <p:sp>
        <p:nvSpPr>
          <p:cNvPr id="3" name="Content Placeholder 2"/>
          <p:cNvSpPr>
            <a:spLocks noGrp="1"/>
          </p:cNvSpPr>
          <p:nvPr>
            <p:ph idx="1"/>
          </p:nvPr>
        </p:nvSpPr>
        <p:spPr>
          <a:xfrm>
            <a:off x="2085975" y="972876"/>
            <a:ext cx="7543800" cy="3851787"/>
          </a:xfrm>
        </p:spPr>
        <p:txBody>
          <a:bodyPr>
            <a:normAutofit/>
          </a:bodyPr>
          <a:lstStyle/>
          <a:p>
            <a:r>
              <a:rPr lang="en-GB" dirty="0"/>
              <a:t>Different communication styles can lead to misunderstanding, For example:</a:t>
            </a:r>
          </a:p>
          <a:p>
            <a:pPr>
              <a:buFont typeface="Wingdings" panose="05000000000000000000" pitchFamily="2" charset="2"/>
              <a:buChar char="Ø"/>
            </a:pPr>
            <a:r>
              <a:rPr lang="en-GB" dirty="0"/>
              <a:t>In the Chinese language, word order can affect meaning, so it is best to wait for the speaker to finish.</a:t>
            </a:r>
          </a:p>
          <a:p>
            <a:pPr>
              <a:buFont typeface="Wingdings" panose="05000000000000000000" pitchFamily="2" charset="2"/>
              <a:buChar char="Ø"/>
            </a:pPr>
            <a:r>
              <a:rPr lang="en-GB" dirty="0"/>
              <a:t>In Japan, the cultural value of harmony means words are chosen carefully and speech is indirect. Categorical statements are regarded as egotistical.</a:t>
            </a:r>
          </a:p>
          <a:p>
            <a:pPr marL="0" indent="0">
              <a:buNone/>
            </a:pPr>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4" name="AutoShape 2" descr="data:image/jpeg;base64,/9j/4AAQSkZJRgABAQEAYABgAAD/2wBDAAoHBwkHBgoJCAkLCwoMDxkQDw4ODx4WFxIZJCAmJSMgIyIoLTkwKCo2KyIjMkQyNjs9QEBAJjBGS0U+Sjk/QD3/2wBDAQsLCw8NDx0QEB09KSMpPT09PT09PT09PT09PT09PT09PT09PT09PT09PT09PT09PT09PT09PT09PT09PT09PT3/wAARCAAyADI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TiYi5j/3qk1VszqScDbTvs8cbIyg7t3rWfrOqQ/bo7RogXbA3Z6+gryKVJ1Hy3PWq1VT96xm6w19BDm0ZEyODt3MfpWcLPxTZ6ebu4kR+4jlQZI4646fnV7U7uSS9gETMBHjZ5Y5B/Ctvy53tt81yZBt3AN611v2MW48plGlWnFT5jB0jVotWhbCmKeI7ZYj1U+o9jV4qKzrRYINQu76O38x1AjlVScuTzkc/5xXU2luLm2Sb+y9u8ZAeXkVi8G5u9N6DeLVL3ai1MTaPWiulFpa4/wCQUP8Av6KKP7Oqd0T/AGjT7Mru3KfWuZ1xSdZS4JKxxsNxU4OMHvXRyHlT2B5J4ArjfEWrymSRLYK9q5xLIFzuxyNp9OD061GG1bLr6KJfttLu44Vu4Xj2gkAkcA9eufSrJ1mdbGHzAZC+WdgvRQe3IrGsmu5DDGMyQS/Iqkng57cHH1qe61ia01IJsnm+zj7rquEHXGV69+D7VVpHVHlSLvhGL7TrE4SFhEku6RmGP4eB+OScf413rvGiccdsVyXh+/hhi864kRJLl2lkXP3CcYGfXAFdK8sAjR/MQhhkfMK9GiuWCR42IalUbIyAT1H50U/zrf1T86K0uZHkMmq32vXUUOpSXAtXO5ktguQvcBcjJqa3NvBut7jbBbIASkrFWft1I49PaiZIrJpJ4ontoNwZ4ZlJeLDEHpjIyMgg9zWsbddV1H+0IUWV4t0++dSylAAdvpnbwPesrKFkkdEVKabT1/r8ijBJd6XbeXeWDPazcw/vBuUHnGehx+FU7fW/sd7HOsBt41fKmU53HHc/yre1VbzXNJhgSNtPgc7mPEjN2wCMYXB/H8OMhIC1pMJoi0rzBcFSozjk++QBUOlFPmLjWnOPs0dDZa/LcTx+axTIwGJyOfrVuC6d3lWR/MK55zya4uOWTT7wR3EYFtOpljWPpGAcfJnqOpIHvjpitmSf7P8AvYyC3Qn29aOaUWc7Wmpt/aSeQcA9Miiska2mBkLmir9sieSHdmXaSyP4TZmkYtHOChJ5U7xyPSs21dg9woYhWkuARngjyv8A61FFaMZ1vh5i/hyyZiWb5uT1p9sizeLVilUPH9iL7GGRu3DnHr70UVNT4DfDfxUcn4imkksfnkds2kLcsTzwM/XFWLwkXcig4ALAD2zRRSqdDnn8LJ0Vdi/KOnpRRRWAz//Z">
            <a:extLst>
              <a:ext uri="{FF2B5EF4-FFF2-40B4-BE49-F238E27FC236}">
                <a16:creationId xmlns:a16="http://schemas.microsoft.com/office/drawing/2014/main" id="{FF500061-00EE-4322-8120-BB524FD9E048}"/>
              </a:ext>
            </a:extLst>
          </p:cNvPr>
          <p:cNvSpPr>
            <a:spLocks noChangeAspect="1" noChangeArrowheads="1"/>
          </p:cNvSpPr>
          <p:nvPr/>
        </p:nvSpPr>
        <p:spPr bwMode="auto">
          <a:xfrm>
            <a:off x="5857875" y="3190875"/>
            <a:ext cx="476250" cy="476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79712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645D-BAB6-48C1-922D-47295FD0F3EE}"/>
              </a:ext>
            </a:extLst>
          </p:cNvPr>
          <p:cNvSpPr>
            <a:spLocks noGrp="1"/>
          </p:cNvSpPr>
          <p:nvPr>
            <p:ph type="title"/>
          </p:nvPr>
        </p:nvSpPr>
        <p:spPr>
          <a:xfrm>
            <a:off x="2129697" y="-38637"/>
            <a:ext cx="7886700" cy="1325563"/>
          </a:xfrm>
        </p:spPr>
        <p:txBody>
          <a:bodyPr>
            <a:normAutofit/>
          </a:bodyPr>
          <a:lstStyle/>
          <a:p>
            <a:r>
              <a:rPr lang="en-US" b="1" dirty="0">
                <a:latin typeface="Times New Roman" panose="02020603050405020304" pitchFamily="18" charset="0"/>
                <a:cs typeface="Times New Roman" panose="02020603050405020304" pitchFamily="18" charset="0"/>
              </a:rPr>
              <a:t>The Cultural Context </a:t>
            </a:r>
            <a:endParaRPr lang="en-GB" dirty="0"/>
          </a:p>
        </p:txBody>
      </p:sp>
      <p:sp>
        <p:nvSpPr>
          <p:cNvPr id="3" name="Text Placeholder 2">
            <a:extLst>
              <a:ext uri="{FF2B5EF4-FFF2-40B4-BE49-F238E27FC236}">
                <a16:creationId xmlns:a16="http://schemas.microsoft.com/office/drawing/2014/main" id="{EB63837A-FA39-4311-916C-39545AD2B1CE}"/>
              </a:ext>
            </a:extLst>
          </p:cNvPr>
          <p:cNvSpPr>
            <a:spLocks noGrp="1"/>
          </p:cNvSpPr>
          <p:nvPr>
            <p:ph type="body" idx="1"/>
          </p:nvPr>
        </p:nvSpPr>
        <p:spPr>
          <a:xfrm>
            <a:off x="2240708" y="1315034"/>
            <a:ext cx="3868340" cy="823912"/>
          </a:xfrm>
        </p:spPr>
        <p:txBody>
          <a:bodyPr>
            <a:normAutofit/>
          </a:bodyPr>
          <a:lstStyle/>
          <a:p>
            <a:r>
              <a:rPr lang="en-GB" dirty="0"/>
              <a:t>High Context       (Implicit)</a:t>
            </a:r>
          </a:p>
        </p:txBody>
      </p:sp>
      <p:sp>
        <p:nvSpPr>
          <p:cNvPr id="4" name="Content Placeholder 3">
            <a:extLst>
              <a:ext uri="{FF2B5EF4-FFF2-40B4-BE49-F238E27FC236}">
                <a16:creationId xmlns:a16="http://schemas.microsoft.com/office/drawing/2014/main" id="{B7A01871-99A9-484C-A4AC-8AC48AEB2718}"/>
              </a:ext>
            </a:extLst>
          </p:cNvPr>
          <p:cNvSpPr>
            <a:spLocks noGrp="1"/>
          </p:cNvSpPr>
          <p:nvPr>
            <p:ph sz="half" idx="2"/>
          </p:nvPr>
        </p:nvSpPr>
        <p:spPr>
          <a:xfrm>
            <a:off x="2138842" y="2276872"/>
            <a:ext cx="3868340" cy="3684588"/>
          </a:xfrm>
        </p:spPr>
        <p:txBody>
          <a:bodyPr>
            <a:normAutofit fontScale="55000" lnSpcReduction="20000"/>
          </a:bodyPr>
          <a:lstStyle/>
          <a:p>
            <a:r>
              <a:rPr lang="en-GB" b="0" i="0" dirty="0">
                <a:solidFill>
                  <a:srgbClr val="000000"/>
                </a:solidFill>
                <a:effectLst/>
                <a:latin typeface="Verdana" panose="020B0604030504040204" pitchFamily="34" charset="0"/>
              </a:rPr>
              <a:t>are relational, collectivist, intuitive, and contemplative, these cultures emphasize interpersonal relationships. </a:t>
            </a:r>
          </a:p>
          <a:p>
            <a:r>
              <a:rPr lang="en-GB" b="0" i="0" dirty="0">
                <a:solidFill>
                  <a:srgbClr val="000000"/>
                </a:solidFill>
                <a:effectLst/>
                <a:latin typeface="Verdana" panose="020B0604030504040204" pitchFamily="34" charset="0"/>
              </a:rPr>
              <a:t>Developing trust is an important  Words may not so important as context, and at times words my have many situational uses which might include the speaker’s tone of voice, facial expression, gestures, posture etc </a:t>
            </a:r>
          </a:p>
          <a:p>
            <a:r>
              <a:rPr lang="en-GB" b="0" i="0" dirty="0">
                <a:solidFill>
                  <a:srgbClr val="000000"/>
                </a:solidFill>
                <a:effectLst/>
                <a:latin typeface="Verdana" panose="020B0604030504040204" pitchFamily="34" charset="0"/>
              </a:rPr>
              <a:t>High-context communication tends to be more indirect and more formal. </a:t>
            </a:r>
          </a:p>
          <a:p>
            <a:r>
              <a:rPr lang="en-GB" dirty="0">
                <a:solidFill>
                  <a:srgbClr val="000000"/>
                </a:solidFill>
                <a:latin typeface="Verdana" panose="020B0604030504040204" pitchFamily="34" charset="0"/>
              </a:rPr>
              <a:t>Japan, Mediterranean Europe</a:t>
            </a:r>
            <a:endParaRPr lang="en-GB" dirty="0"/>
          </a:p>
        </p:txBody>
      </p:sp>
      <p:sp>
        <p:nvSpPr>
          <p:cNvPr id="5" name="Text Placeholder 4">
            <a:extLst>
              <a:ext uri="{FF2B5EF4-FFF2-40B4-BE49-F238E27FC236}">
                <a16:creationId xmlns:a16="http://schemas.microsoft.com/office/drawing/2014/main" id="{030F4B08-4D8A-4FA4-B6B9-7734E153EE11}"/>
              </a:ext>
            </a:extLst>
          </p:cNvPr>
          <p:cNvSpPr>
            <a:spLocks noGrp="1"/>
          </p:cNvSpPr>
          <p:nvPr>
            <p:ph type="body" sz="quarter" idx="3"/>
          </p:nvPr>
        </p:nvSpPr>
        <p:spPr>
          <a:xfrm>
            <a:off x="6240017" y="1315034"/>
            <a:ext cx="3887391" cy="823912"/>
          </a:xfrm>
        </p:spPr>
        <p:txBody>
          <a:bodyPr>
            <a:normAutofit/>
          </a:bodyPr>
          <a:lstStyle/>
          <a:p>
            <a:r>
              <a:rPr lang="en-GB" dirty="0"/>
              <a:t>Low Context       (Explicit)</a:t>
            </a:r>
          </a:p>
        </p:txBody>
      </p:sp>
      <p:sp>
        <p:nvSpPr>
          <p:cNvPr id="6" name="Content Placeholder 5">
            <a:extLst>
              <a:ext uri="{FF2B5EF4-FFF2-40B4-BE49-F238E27FC236}">
                <a16:creationId xmlns:a16="http://schemas.microsoft.com/office/drawing/2014/main" id="{21FEEB17-F380-4FAA-80E5-3A90A8F30172}"/>
              </a:ext>
            </a:extLst>
          </p:cNvPr>
          <p:cNvSpPr>
            <a:spLocks noGrp="1"/>
          </p:cNvSpPr>
          <p:nvPr>
            <p:ph sz="quarter" idx="4"/>
          </p:nvPr>
        </p:nvSpPr>
        <p:spPr>
          <a:xfrm>
            <a:off x="6138151" y="2276872"/>
            <a:ext cx="3887391" cy="3684588"/>
          </a:xfrm>
        </p:spPr>
        <p:txBody>
          <a:bodyPr>
            <a:normAutofit fontScale="55000" lnSpcReduction="20000"/>
          </a:bodyPr>
          <a:lstStyle/>
          <a:p>
            <a:r>
              <a:rPr lang="en-GB" dirty="0">
                <a:solidFill>
                  <a:srgbClr val="000000"/>
                </a:solidFill>
                <a:latin typeface="Verdana" panose="020B0604030504040204" pitchFamily="34" charset="0"/>
              </a:rPr>
              <a:t>A</a:t>
            </a:r>
            <a:r>
              <a:rPr lang="en-GB" b="0" i="0" dirty="0">
                <a:solidFill>
                  <a:srgbClr val="000000"/>
                </a:solidFill>
                <a:effectLst/>
                <a:latin typeface="Verdana" panose="020B0604030504040204" pitchFamily="34" charset="0"/>
              </a:rPr>
              <a:t>re often logical, linear, individualistic, and action-oriented. People from low-context cultures value logic, facts, and directness. </a:t>
            </a:r>
          </a:p>
          <a:p>
            <a:r>
              <a:rPr lang="en-GB" b="0" i="0" dirty="0">
                <a:solidFill>
                  <a:srgbClr val="000000"/>
                </a:solidFill>
                <a:effectLst/>
                <a:latin typeface="Verdana" panose="020B0604030504040204" pitchFamily="34" charset="0"/>
              </a:rPr>
              <a:t>Solving a problem means lining up the facts </a:t>
            </a:r>
            <a:r>
              <a:rPr lang="en-GB" dirty="0">
                <a:solidFill>
                  <a:srgbClr val="000000"/>
                </a:solidFill>
                <a:latin typeface="Verdana" panose="020B0604030504040204" pitchFamily="34" charset="0"/>
              </a:rPr>
              <a:t>communicators are expected to be straightforward, concise, and efficient in telling what action is expected. </a:t>
            </a:r>
            <a:endParaRPr lang="en-GB" b="0" i="0" dirty="0">
              <a:solidFill>
                <a:srgbClr val="000000"/>
              </a:solidFill>
              <a:effectLst/>
              <a:latin typeface="Verdana" panose="020B0604030504040204" pitchFamily="34" charset="0"/>
            </a:endParaRPr>
          </a:p>
          <a:p>
            <a:r>
              <a:rPr lang="en-GB" b="0" i="0" dirty="0">
                <a:solidFill>
                  <a:srgbClr val="000000"/>
                </a:solidFill>
                <a:effectLst/>
                <a:latin typeface="Verdana" panose="020B0604030504040204" pitchFamily="34" charset="0"/>
              </a:rPr>
              <a:t>precise words and intended to be taken literally. Explicit contracts conclude negotiations. </a:t>
            </a:r>
          </a:p>
          <a:p>
            <a:r>
              <a:rPr lang="en-GB" dirty="0" err="1">
                <a:solidFill>
                  <a:srgbClr val="000000"/>
                </a:solidFill>
                <a:latin typeface="Verdana" panose="020B0604030504040204" pitchFamily="34" charset="0"/>
              </a:rPr>
              <a:t>E.g</a:t>
            </a:r>
            <a:r>
              <a:rPr lang="en-GB" dirty="0">
                <a:solidFill>
                  <a:srgbClr val="000000"/>
                </a:solidFill>
                <a:latin typeface="Verdana" panose="020B0604030504040204" pitchFamily="34" charset="0"/>
              </a:rPr>
              <a:t> Germany Scandinavia</a:t>
            </a:r>
            <a:endParaRPr lang="en-GB" dirty="0"/>
          </a:p>
        </p:txBody>
      </p:sp>
    </p:spTree>
    <p:extLst>
      <p:ext uri="{BB962C8B-B14F-4D97-AF65-F5344CB8AC3E}">
        <p14:creationId xmlns:p14="http://schemas.microsoft.com/office/powerpoint/2010/main" val="302965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59ED3FC-B903-0789-76DA-1E213D17C884}"/>
              </a:ext>
            </a:extLst>
          </p:cNvPr>
          <p:cNvSpPr txBox="1">
            <a:spLocks/>
          </p:cNvSpPr>
          <p:nvPr/>
        </p:nvSpPr>
        <p:spPr>
          <a:xfrm>
            <a:off x="247827" y="358621"/>
            <a:ext cx="4674550" cy="547233"/>
          </a:xfrm>
          <a:prstGeom prst="rect">
            <a:avLst/>
          </a:prstGeom>
        </p:spPr>
        <p:txBody>
          <a:bodyPr vert="horz" lIns="91440" tIns="45720" rIns="91440" bIns="45720" rtlCol="0" anchor="ctr">
            <a:normAutofit/>
          </a:bodyPr>
          <a:lstStyle/>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2600" b="0" i="0" u="none" strike="noStrike" kern="1200" cap="none" spc="0" normalizeH="0" baseline="0" noProof="0" dirty="0" err="1">
                <a:ln>
                  <a:noFill/>
                </a:ln>
                <a:effectLst/>
                <a:uLnTx/>
                <a:uFillTx/>
                <a:latin typeface="Arial Rounded MT Bold" pitchFamily="34" charset="0"/>
                <a:ea typeface="+mn-ea"/>
                <a:cs typeface="+mn-cs"/>
              </a:rPr>
              <a:t>Hofstade</a:t>
            </a:r>
            <a:r>
              <a:rPr kumimoji="0" lang="en-GB" sz="2600" b="0" i="0" u="none" strike="noStrike" kern="1200" cap="none" spc="0" normalizeH="0" baseline="0" noProof="0" dirty="0">
                <a:ln>
                  <a:noFill/>
                </a:ln>
                <a:effectLst/>
                <a:uLnTx/>
                <a:uFillTx/>
                <a:latin typeface="Arial Rounded MT Bold" pitchFamily="34" charset="0"/>
                <a:ea typeface="+mn-ea"/>
                <a:cs typeface="+mn-cs"/>
              </a:rPr>
              <a:t> 4/5/6 Dimensions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5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Rectangle 3">
            <a:extLst>
              <a:ext uri="{FF2B5EF4-FFF2-40B4-BE49-F238E27FC236}">
                <a16:creationId xmlns:a16="http://schemas.microsoft.com/office/drawing/2014/main" id="{3C24D345-E032-88D3-2BD1-32397F9B6733}"/>
              </a:ext>
            </a:extLst>
          </p:cNvPr>
          <p:cNvSpPr txBox="1">
            <a:spLocks noChangeArrowheads="1"/>
          </p:cNvSpPr>
          <p:nvPr/>
        </p:nvSpPr>
        <p:spPr>
          <a:xfrm>
            <a:off x="1978263" y="1049268"/>
            <a:ext cx="4849827" cy="2255717"/>
          </a:xfrm>
          <a:prstGeom prst="rect">
            <a:avLst/>
          </a:prstGeom>
        </p:spPr>
        <p:txBody>
          <a:bodyPr vert="horz" lIns="91440" tIns="45720" rIns="91440" bIns="45720" rtlCol="0">
            <a:normAutofit lnSpcReduction="10000"/>
          </a:bodyPr>
          <a:lstStyle/>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Dutch organisational Anthropologist – the most cited author</a:t>
            </a: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Provided a universally applicable framework for classifying cultural patterns </a:t>
            </a: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Derived his culture dimensions from examining work-related values in IBM employees in 40 countries during 1970s</a:t>
            </a:r>
          </a:p>
          <a:p>
            <a:pPr marL="228600" marR="0" lvl="0" indent="-228600" algn="l" defTabSz="914400" rtl="0" eaLnBrk="1" fontAlgn="auto" latinLnBrk="0" hangingPunct="1">
              <a:lnSpc>
                <a:spcPct val="8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4" name="Picture 3">
            <a:extLst>
              <a:ext uri="{FF2B5EF4-FFF2-40B4-BE49-F238E27FC236}">
                <a16:creationId xmlns:a16="http://schemas.microsoft.com/office/drawing/2014/main" id="{DF11B287-007D-83FF-7A57-959A1199FF83}"/>
              </a:ext>
            </a:extLst>
          </p:cNvPr>
          <p:cNvPicPr>
            <a:picLocks noChangeAspect="1"/>
          </p:cNvPicPr>
          <p:nvPr/>
        </p:nvPicPr>
        <p:blipFill>
          <a:blip r:embed="rId3"/>
          <a:stretch>
            <a:fillRect/>
          </a:stretch>
        </p:blipFill>
        <p:spPr>
          <a:xfrm>
            <a:off x="340408" y="976544"/>
            <a:ext cx="1956986" cy="2255716"/>
          </a:xfrm>
          <a:prstGeom prst="rect">
            <a:avLst/>
          </a:prstGeom>
        </p:spPr>
      </p:pic>
      <p:pic>
        <p:nvPicPr>
          <p:cNvPr id="5" name="Picture 4">
            <a:extLst>
              <a:ext uri="{FF2B5EF4-FFF2-40B4-BE49-F238E27FC236}">
                <a16:creationId xmlns:a16="http://schemas.microsoft.com/office/drawing/2014/main" id="{502FE8AE-B628-EA8E-2EA6-D839A6B299F7}"/>
              </a:ext>
            </a:extLst>
          </p:cNvPr>
          <p:cNvPicPr>
            <a:picLocks noChangeAspect="1"/>
          </p:cNvPicPr>
          <p:nvPr/>
        </p:nvPicPr>
        <p:blipFill>
          <a:blip r:embed="rId4"/>
          <a:stretch>
            <a:fillRect/>
          </a:stretch>
        </p:blipFill>
        <p:spPr>
          <a:xfrm>
            <a:off x="291744" y="3448399"/>
            <a:ext cx="2054314" cy="2255717"/>
          </a:xfrm>
          <a:prstGeom prst="rect">
            <a:avLst/>
          </a:prstGeom>
        </p:spPr>
      </p:pic>
      <p:sp>
        <p:nvSpPr>
          <p:cNvPr id="9" name="TextBox 8">
            <a:extLst>
              <a:ext uri="{FF2B5EF4-FFF2-40B4-BE49-F238E27FC236}">
                <a16:creationId xmlns:a16="http://schemas.microsoft.com/office/drawing/2014/main" id="{B5CC198B-4059-FB5F-8216-A95897DC22B4}"/>
              </a:ext>
            </a:extLst>
          </p:cNvPr>
          <p:cNvSpPr txBox="1"/>
          <p:nvPr/>
        </p:nvSpPr>
        <p:spPr>
          <a:xfrm>
            <a:off x="2585102" y="3448399"/>
            <a:ext cx="1969806" cy="646331"/>
          </a:xfrm>
          <a:prstGeom prst="rect">
            <a:avLst/>
          </a:prstGeom>
          <a:noFill/>
        </p:spPr>
        <p:txBody>
          <a:bodyPr wrap="square">
            <a:spAutoFit/>
          </a:bodyPr>
          <a:lstStyle/>
          <a:p>
            <a:pPr>
              <a:buNone/>
            </a:pPr>
            <a:r>
              <a:rPr lang="en-GB" dirty="0">
                <a:latin typeface="Arial Rounded MT Bold" pitchFamily="34" charset="0"/>
              </a:rPr>
              <a:t>Trompenaars</a:t>
            </a:r>
          </a:p>
          <a:p>
            <a:pPr>
              <a:buNone/>
            </a:pPr>
            <a:r>
              <a:rPr lang="en-GB" dirty="0">
                <a:latin typeface="Arial Rounded MT Bold" pitchFamily="34" charset="0"/>
              </a:rPr>
              <a:t>7 Dimensions</a:t>
            </a:r>
          </a:p>
        </p:txBody>
      </p:sp>
      <p:sp>
        <p:nvSpPr>
          <p:cNvPr id="11" name="TextBox 10">
            <a:extLst>
              <a:ext uri="{FF2B5EF4-FFF2-40B4-BE49-F238E27FC236}">
                <a16:creationId xmlns:a16="http://schemas.microsoft.com/office/drawing/2014/main" id="{EC9DECA0-29A6-883C-E032-8AAD4FF188C6}"/>
              </a:ext>
            </a:extLst>
          </p:cNvPr>
          <p:cNvSpPr txBox="1"/>
          <p:nvPr/>
        </p:nvSpPr>
        <p:spPr>
          <a:xfrm>
            <a:off x="2424868" y="4238144"/>
            <a:ext cx="4849827" cy="1200329"/>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effectLst/>
                <a:uLnTx/>
                <a:uFillTx/>
                <a:latin typeface="Calibri"/>
                <a:ea typeface="+mn-ea"/>
                <a:cs typeface="+mn-cs"/>
              </a:rPr>
              <a:t>In 1981 Trompenaars started his career at the Royal Dutch Shell Personnel Division</a:t>
            </a:r>
          </a:p>
          <a:p>
            <a:pPr marL="0" marR="0" lvl="0" indent="0"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effectLst/>
                <a:uLnTx/>
                <a:uFillTx/>
                <a:latin typeface="Calibri"/>
                <a:ea typeface="+mn-ea"/>
                <a:cs typeface="+mn-cs"/>
              </a:rPr>
              <a:t>Ranked as one of the top 5 management consultants next to Michael Porter</a:t>
            </a:r>
            <a:endParaRPr lang="en-GB" dirty="0"/>
          </a:p>
        </p:txBody>
      </p:sp>
      <p:sp>
        <p:nvSpPr>
          <p:cNvPr id="13" name="TextBox 12">
            <a:extLst>
              <a:ext uri="{FF2B5EF4-FFF2-40B4-BE49-F238E27FC236}">
                <a16:creationId xmlns:a16="http://schemas.microsoft.com/office/drawing/2014/main" id="{BEB39A85-5333-1EE1-9428-35AD76C5C897}"/>
              </a:ext>
            </a:extLst>
          </p:cNvPr>
          <p:cNvSpPr txBox="1"/>
          <p:nvPr/>
        </p:nvSpPr>
        <p:spPr>
          <a:xfrm>
            <a:off x="8825669" y="290605"/>
            <a:ext cx="2941890" cy="34163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1800" b="0" i="0" u="none" strike="noStrike" kern="1200" cap="none" spc="0" normalizeH="0" baseline="0" noProof="0" dirty="0">
                <a:ln>
                  <a:noFill/>
                </a:ln>
                <a:effectLst/>
                <a:uLnTx/>
                <a:uFillTx/>
                <a:latin typeface="Arial Rounded MT Bold" pitchFamily="34" charset="0"/>
                <a:ea typeface="+mn-ea"/>
                <a:cs typeface="+mn-cs"/>
              </a:rPr>
              <a:t>House Globe Study</a:t>
            </a:r>
          </a:p>
        </p:txBody>
      </p:sp>
      <p:pic>
        <p:nvPicPr>
          <p:cNvPr id="14" name="Picture 13">
            <a:extLst>
              <a:ext uri="{FF2B5EF4-FFF2-40B4-BE49-F238E27FC236}">
                <a16:creationId xmlns:a16="http://schemas.microsoft.com/office/drawing/2014/main" id="{C7602163-4FED-4858-164C-C6BB9B9715DE}"/>
              </a:ext>
            </a:extLst>
          </p:cNvPr>
          <p:cNvPicPr>
            <a:picLocks noChangeAspect="1"/>
          </p:cNvPicPr>
          <p:nvPr/>
        </p:nvPicPr>
        <p:blipFill>
          <a:blip r:embed="rId5"/>
          <a:stretch>
            <a:fillRect/>
          </a:stretch>
        </p:blipFill>
        <p:spPr>
          <a:xfrm>
            <a:off x="8938902" y="632237"/>
            <a:ext cx="2185279" cy="1642626"/>
          </a:xfrm>
          <a:prstGeom prst="rect">
            <a:avLst/>
          </a:prstGeom>
        </p:spPr>
      </p:pic>
      <p:sp>
        <p:nvSpPr>
          <p:cNvPr id="16" name="TextBox 15">
            <a:extLst>
              <a:ext uri="{FF2B5EF4-FFF2-40B4-BE49-F238E27FC236}">
                <a16:creationId xmlns:a16="http://schemas.microsoft.com/office/drawing/2014/main" id="{20AC6302-CFBF-880A-A75E-0C3334438661}"/>
              </a:ext>
            </a:extLst>
          </p:cNvPr>
          <p:cNvSpPr txBox="1"/>
          <p:nvPr/>
        </p:nvSpPr>
        <p:spPr>
          <a:xfrm>
            <a:off x="7353505" y="2386570"/>
            <a:ext cx="4936621" cy="3416320"/>
          </a:xfrm>
          <a:prstGeom prst="rect">
            <a:avLst/>
          </a:prstGeom>
          <a:noFill/>
        </p:spPr>
        <p:txBody>
          <a:bodyPr wrap="square">
            <a:spAutoFit/>
          </a:bodyPr>
          <a:lstStyle/>
          <a:p>
            <a:pPr indent="-228600" defTabSz="914400"/>
            <a:r>
              <a:rPr lang="en-US" sz="1800" dirty="0"/>
              <a:t>GLOBE is an organization dedicated to the international study of the relationships among societal culture, leadership and organizational practices. </a:t>
            </a:r>
          </a:p>
          <a:p>
            <a:pPr indent="-228600" defTabSz="914400"/>
            <a:r>
              <a:rPr lang="en-US" sz="1800" dirty="0"/>
              <a:t>In 2004 study, data was gathered from 17,000 mid-level managers in 62 countries. </a:t>
            </a:r>
          </a:p>
          <a:p>
            <a:pPr indent="-228600" defTabSz="914400"/>
            <a:r>
              <a:rPr lang="en-US" sz="1800" dirty="0"/>
              <a:t>In the 2014 study, data was collected from over 100 CEOs and 5,000 senior executives in corporations in a variety of industries in 24 countries.</a:t>
            </a:r>
          </a:p>
          <a:p>
            <a:pPr indent="-228600" defTabSz="914400"/>
            <a:r>
              <a:rPr lang="en-US" dirty="0"/>
              <a:t>The most recent study was conducted in 2020 and included 143 countries and more to go</a:t>
            </a:r>
            <a:r>
              <a:rPr lang="en-US" sz="1800" dirty="0"/>
              <a:t> </a:t>
            </a:r>
          </a:p>
        </p:txBody>
      </p:sp>
    </p:spTree>
    <p:extLst>
      <p:ext uri="{BB962C8B-B14F-4D97-AF65-F5344CB8AC3E}">
        <p14:creationId xmlns:p14="http://schemas.microsoft.com/office/powerpoint/2010/main" val="2254980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60EFF9E-D6B7-767E-F8FB-21413E5AE31C}"/>
              </a:ext>
            </a:extLst>
          </p:cNvPr>
          <p:cNvSpPr txBox="1">
            <a:spLocks/>
          </p:cNvSpPr>
          <p:nvPr/>
        </p:nvSpPr>
        <p:spPr>
          <a:xfrm>
            <a:off x="169121" y="249327"/>
            <a:ext cx="3172285" cy="1083817"/>
          </a:xfrm>
          <a:prstGeom prst="rect">
            <a:avLst/>
          </a:prstGeom>
        </p:spPr>
        <p:txBody>
          <a:bodyPr vert="horz" lIns="91440" tIns="45720" rIns="91440" bIns="45720" rtlCol="0" anchor="ct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3200" b="0" i="0" u="none" strike="noStrike" kern="1200" cap="none" spc="0" normalizeH="0" baseline="0" noProof="0" dirty="0" err="1">
                <a:ln>
                  <a:noFill/>
                </a:ln>
                <a:effectLst/>
                <a:uLnTx/>
                <a:uFillTx/>
                <a:latin typeface="Arial Rounded MT Bold" pitchFamily="34" charset="0"/>
                <a:ea typeface="+mn-ea"/>
                <a:cs typeface="+mn-cs"/>
              </a:rPr>
              <a:t>Hofstade</a:t>
            </a:r>
            <a:r>
              <a:rPr kumimoji="0" lang="en-GB" sz="3200" b="0" i="0" u="none" strike="noStrike" kern="1200" cap="none" spc="0" normalizeH="0" baseline="0" noProof="0" dirty="0">
                <a:ln>
                  <a:noFill/>
                </a:ln>
                <a:effectLst/>
                <a:uLnTx/>
                <a:uFillTx/>
                <a:latin typeface="Arial Rounded MT Bold" pitchFamily="34" charset="0"/>
                <a:ea typeface="+mn-ea"/>
                <a:cs typeface="+mn-cs"/>
              </a:rPr>
              <a:t> 4/5/6 </a:t>
            </a:r>
          </a:p>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3200" b="0" i="0" u="none" strike="noStrike" kern="1200" cap="none" spc="0" normalizeH="0" baseline="0" noProof="0" dirty="0">
                <a:ln>
                  <a:noFill/>
                </a:ln>
                <a:effectLst/>
                <a:uLnTx/>
                <a:uFillTx/>
                <a:latin typeface="Arial Rounded MT Bold" pitchFamily="34" charset="0"/>
                <a:ea typeface="+mn-ea"/>
                <a:cs typeface="+mn-cs"/>
              </a:rPr>
              <a:t>Dimensions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5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Content Placeholder 9">
            <a:extLst>
              <a:ext uri="{FF2B5EF4-FFF2-40B4-BE49-F238E27FC236}">
                <a16:creationId xmlns:a16="http://schemas.microsoft.com/office/drawing/2014/main" id="{10E1942D-9A94-2C6B-DFDC-DF1B8BC723E8}"/>
              </a:ext>
            </a:extLst>
          </p:cNvPr>
          <p:cNvSpPr txBox="1">
            <a:spLocks/>
          </p:cNvSpPr>
          <p:nvPr/>
        </p:nvSpPr>
        <p:spPr>
          <a:xfrm>
            <a:off x="3881586" y="35354"/>
            <a:ext cx="3636483" cy="155759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1900" b="1" dirty="0">
                <a:effectLst>
                  <a:outerShdw blurRad="38100" dist="38100" dir="2700000" algn="tl">
                    <a:srgbClr val="C0C0C0"/>
                  </a:outerShdw>
                </a:effectLst>
              </a:rPr>
              <a:t>Power Distance</a:t>
            </a:r>
            <a:r>
              <a:rPr lang="en-GB" sz="1900" b="1" dirty="0"/>
              <a:t> </a:t>
            </a:r>
          </a:p>
          <a:p>
            <a:pPr>
              <a:buFont typeface="Arial" panose="020B0604020202020204" pitchFamily="34" charset="0"/>
              <a:buNone/>
              <a:defRPr/>
            </a:pPr>
            <a:r>
              <a:rPr lang="en-GB" sz="1400" dirty="0"/>
              <a:t>The extent to which the less powerful members of institutions/organisations within a country expect and accept that power is distributed unequally</a:t>
            </a:r>
          </a:p>
          <a:p>
            <a:pPr>
              <a:buFont typeface="Arial" panose="020B0604020202020204" pitchFamily="34" charset="0"/>
              <a:buNone/>
              <a:defRPr/>
            </a:pPr>
            <a:r>
              <a:rPr lang="en-GB" sz="1400" dirty="0"/>
              <a:t>High Power Distance = More Hierarchical, Accepts inequality in wealth and power </a:t>
            </a:r>
          </a:p>
          <a:p>
            <a:pPr>
              <a:buFont typeface="Arial" panose="020B0604020202020204" pitchFamily="34" charset="0"/>
              <a:buNone/>
            </a:pPr>
            <a:endParaRPr lang="en-GB" dirty="0"/>
          </a:p>
        </p:txBody>
      </p:sp>
      <p:sp>
        <p:nvSpPr>
          <p:cNvPr id="4" name="Rectangle 3">
            <a:extLst>
              <a:ext uri="{FF2B5EF4-FFF2-40B4-BE49-F238E27FC236}">
                <a16:creationId xmlns:a16="http://schemas.microsoft.com/office/drawing/2014/main" id="{43AD0DFF-D8DF-AD5C-2C08-0D312A6F67C5}"/>
              </a:ext>
            </a:extLst>
          </p:cNvPr>
          <p:cNvSpPr/>
          <p:nvPr/>
        </p:nvSpPr>
        <p:spPr>
          <a:xfrm>
            <a:off x="8004612" y="709832"/>
            <a:ext cx="4056994" cy="138499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effectLst/>
                <a:uLnTx/>
                <a:uFillTx/>
                <a:ea typeface="+mn-ea"/>
                <a:cs typeface="+mn-cs"/>
              </a:rPr>
              <a:t>Whether a country is more Indulgent or Restrained, can be determined by the degree to which you are free to have fun and enjoy life through gratifying your natural drives (like food, dancing, socialising...)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effectLst/>
                <a:uLnTx/>
                <a:uFillTx/>
                <a:ea typeface="+mn-ea"/>
                <a:cs typeface="+mn-cs"/>
              </a:rPr>
              <a:t>Indulgent cultures (such as Mexico and the USA) tend to be happier, more optimistic , and extroverted. They place a high value on friendship, leisure time, and health.</a:t>
            </a:r>
          </a:p>
        </p:txBody>
      </p:sp>
      <p:sp>
        <p:nvSpPr>
          <p:cNvPr id="5" name="Title 1">
            <a:extLst>
              <a:ext uri="{FF2B5EF4-FFF2-40B4-BE49-F238E27FC236}">
                <a16:creationId xmlns:a16="http://schemas.microsoft.com/office/drawing/2014/main" id="{1C99F71A-B028-8593-8C4D-EE04B533CF45}"/>
              </a:ext>
            </a:extLst>
          </p:cNvPr>
          <p:cNvSpPr txBox="1">
            <a:spLocks/>
          </p:cNvSpPr>
          <p:nvPr/>
        </p:nvSpPr>
        <p:spPr>
          <a:xfrm>
            <a:off x="7953616" y="2100423"/>
            <a:ext cx="3473533" cy="1980070"/>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defRPr/>
            </a:pPr>
            <a:r>
              <a:rPr lang="en-GB" sz="1900" b="1" dirty="0">
                <a:effectLst>
                  <a:outerShdw blurRad="38100" dist="38100" dir="2700000" algn="tl">
                    <a:srgbClr val="C0C0C0"/>
                  </a:outerShdw>
                </a:effectLst>
                <a:latin typeface="+mn-lt"/>
              </a:rPr>
              <a:t>Uncertainty Avoidance</a:t>
            </a:r>
            <a:br>
              <a:rPr lang="en-GB" sz="2400" dirty="0">
                <a:latin typeface="+mn-lt"/>
              </a:rPr>
            </a:br>
            <a:br>
              <a:rPr lang="en-GB" sz="1600" dirty="0">
                <a:latin typeface="+mn-lt"/>
              </a:rPr>
            </a:br>
            <a:r>
              <a:rPr lang="en-GB" sz="1500" dirty="0">
                <a:latin typeface="+mn-lt"/>
              </a:rPr>
              <a:t>The extent to which the members of the culture feel threatened by uncertain or unknown future situations.</a:t>
            </a:r>
            <a:br>
              <a:rPr lang="en-GB" sz="1500" dirty="0">
                <a:latin typeface="+mn-lt"/>
              </a:rPr>
            </a:br>
            <a:br>
              <a:rPr lang="en-GB" sz="1500" dirty="0">
                <a:latin typeface="+mn-lt"/>
              </a:rPr>
            </a:br>
            <a:r>
              <a:rPr lang="en-GB" sz="1500" dirty="0">
                <a:latin typeface="+mn-lt"/>
              </a:rPr>
              <a:t>High Uncertainty Avoidance = High need for written and unwritten rules</a:t>
            </a:r>
            <a:br>
              <a:rPr lang="en-GB" sz="1500" dirty="0">
                <a:latin typeface="+mn-lt"/>
              </a:rPr>
            </a:br>
            <a:br>
              <a:rPr lang="en-GB" sz="1500" dirty="0">
                <a:latin typeface="+mn-lt"/>
              </a:rPr>
            </a:br>
            <a:r>
              <a:rPr lang="en-GB" sz="1500" dirty="0">
                <a:latin typeface="+mn-lt"/>
              </a:rPr>
              <a:t>Cultures that have a low UAI score (e.g. Denmark, Sweden, and HK) tend to accept each day as it comes and are willing to take risks. </a:t>
            </a:r>
            <a:br>
              <a:rPr lang="en-GB" sz="1600" dirty="0">
                <a:latin typeface="Arial Rounded MT Bold" pitchFamily="34" charset="0"/>
              </a:rPr>
            </a:br>
            <a:br>
              <a:rPr lang="en-GB" sz="2200" dirty="0"/>
            </a:br>
            <a:r>
              <a:rPr lang="en-GB" sz="2200" dirty="0"/>
              <a:t> </a:t>
            </a:r>
          </a:p>
        </p:txBody>
      </p:sp>
      <p:pic>
        <p:nvPicPr>
          <p:cNvPr id="6" name="Picture 5">
            <a:extLst>
              <a:ext uri="{FF2B5EF4-FFF2-40B4-BE49-F238E27FC236}">
                <a16:creationId xmlns:a16="http://schemas.microsoft.com/office/drawing/2014/main" id="{5BDF90D3-25F1-C77E-3FBA-F92D6B88A15C}"/>
              </a:ext>
            </a:extLst>
          </p:cNvPr>
          <p:cNvPicPr>
            <a:picLocks noChangeAspect="1"/>
          </p:cNvPicPr>
          <p:nvPr/>
        </p:nvPicPr>
        <p:blipFill>
          <a:blip r:embed="rId2"/>
          <a:stretch>
            <a:fillRect/>
          </a:stretch>
        </p:blipFill>
        <p:spPr>
          <a:xfrm>
            <a:off x="2469598" y="1592948"/>
            <a:ext cx="5893002" cy="3844722"/>
          </a:xfrm>
          <a:prstGeom prst="rect">
            <a:avLst/>
          </a:prstGeom>
        </p:spPr>
      </p:pic>
      <p:sp>
        <p:nvSpPr>
          <p:cNvPr id="7" name="Rectangle 6">
            <a:extLst>
              <a:ext uri="{FF2B5EF4-FFF2-40B4-BE49-F238E27FC236}">
                <a16:creationId xmlns:a16="http://schemas.microsoft.com/office/drawing/2014/main" id="{1D3469FB-D1E2-7647-AC97-EAE60FDFD8E3}"/>
              </a:ext>
            </a:extLst>
          </p:cNvPr>
          <p:cNvSpPr/>
          <p:nvPr/>
        </p:nvSpPr>
        <p:spPr>
          <a:xfrm>
            <a:off x="8004612" y="3808811"/>
            <a:ext cx="3186440" cy="1809726"/>
          </a:xfrm>
          <a:prstGeom prst="rect">
            <a:avLst/>
          </a:prstGeom>
        </p:spPr>
        <p:txBody>
          <a:bodyPr wrap="square">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600" b="1" i="0" u="none" strike="noStrike" kern="1200" cap="none" spc="0" normalizeH="0" baseline="0" noProof="0" dirty="0">
                <a:ln>
                  <a:noFill/>
                </a:ln>
                <a:effectLst>
                  <a:outerShdw blurRad="38100" dist="38100" dir="2700000" algn="tl">
                    <a:srgbClr val="C0C0C0"/>
                  </a:outerShdw>
                </a:effectLst>
                <a:uLnTx/>
                <a:uFillTx/>
                <a:ea typeface="+mn-ea"/>
                <a:cs typeface="+mn-cs"/>
              </a:rPr>
              <a:t>Individualism Vs. Collectivism</a:t>
            </a:r>
            <a:r>
              <a:rPr kumimoji="0" lang="en-GB" sz="1600" b="1" i="0" u="none" strike="noStrike" kern="1200" cap="none" spc="0" normalizeH="0" baseline="0" noProof="0" dirty="0">
                <a:ln>
                  <a:noFill/>
                </a:ln>
                <a:effectLst/>
                <a:uLnTx/>
                <a:uFillTx/>
                <a:ea typeface="+mn-ea"/>
                <a:cs typeface="+mn-cs"/>
              </a:rPr>
              <a:t> </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ea typeface="+mn-ea"/>
                <a:cs typeface="+mn-cs"/>
              </a:rPr>
              <a:t>the degree of horizontal dependence of individuals upon the group</a:t>
            </a:r>
          </a:p>
          <a:p>
            <a:pPr marL="457200" marR="0" lvl="1" indent="0" algn="l" defTabSz="914400" rtl="0" eaLnBrk="1" fontAlgn="auto" latinLnBrk="0" hangingPunct="1">
              <a:lnSpc>
                <a:spcPct val="90000"/>
              </a:lnSpc>
              <a:spcBef>
                <a:spcPts val="0"/>
              </a:spcBef>
              <a:spcAft>
                <a:spcPts val="0"/>
              </a:spcAft>
              <a:buClrTx/>
              <a:buSzTx/>
              <a:buFontTx/>
              <a:buNone/>
              <a:tabLst/>
              <a:defRPr/>
            </a:pPr>
            <a:endParaRPr kumimoji="0" lang="en-GB" sz="1200" b="0" i="0" u="none" strike="noStrike" kern="1200" cap="none" spc="0" normalizeH="0" baseline="0" noProof="0" dirty="0">
              <a:ln>
                <a:noFill/>
              </a:ln>
              <a:effectLst/>
              <a:uLnTx/>
              <a:uFillTx/>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ea typeface="+mn-ea"/>
                <a:cs typeface="+mn-cs"/>
              </a:rPr>
              <a:t>Individualism = ties between individuals are loose; everyone is expected to look after themselves</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ea typeface="+mn-ea"/>
                <a:cs typeface="+mn-cs"/>
              </a:rPr>
              <a:t>Collectivism = people are integrated into strong, cohesive groups in exchange for unquestioning loyalty</a:t>
            </a:r>
          </a:p>
        </p:txBody>
      </p:sp>
      <p:sp>
        <p:nvSpPr>
          <p:cNvPr id="8" name="TextBox 7">
            <a:extLst>
              <a:ext uri="{FF2B5EF4-FFF2-40B4-BE49-F238E27FC236}">
                <a16:creationId xmlns:a16="http://schemas.microsoft.com/office/drawing/2014/main" id="{8A9F1413-E237-7D0D-4670-BE57674DE850}"/>
              </a:ext>
            </a:extLst>
          </p:cNvPr>
          <p:cNvSpPr txBox="1"/>
          <p:nvPr/>
        </p:nvSpPr>
        <p:spPr>
          <a:xfrm>
            <a:off x="0" y="3561618"/>
            <a:ext cx="3881586" cy="2308324"/>
          </a:xfrm>
          <a:prstGeom prst="rect">
            <a:avLst/>
          </a:prstGeom>
          <a:noFill/>
        </p:spPr>
        <p:txBody>
          <a:bodyPr wrap="square" rtlCol="0">
            <a:spAutoFit/>
          </a:bodyPr>
          <a:lstStyle/>
          <a:p>
            <a:r>
              <a:rPr lang="en-US" sz="1200" dirty="0"/>
              <a:t>This dimension looks at the extent to which a culture supports a traditional view of </a:t>
            </a:r>
            <a:r>
              <a:rPr lang="en-US" sz="1200" b="1" dirty="0"/>
              <a:t>masculine and feminine </a:t>
            </a:r>
            <a:r>
              <a:rPr lang="en-US" sz="1200" dirty="0"/>
              <a:t>traits. For these purposes, masculinity refers to traits associated with assertiveness and femininity refers to traits associated with nurture. In Hofstede’s words, “In a strict sense, only behaviors directly connected with procreation (childbearing and child begetting) are “feminine” or “masculine.” Yet every society recognizes many other behaviors as more suitable to females or more suitable to males; these represent relatively arbitrary choices, medicated by cultural norms and traditions” (Hofstede, 2001, p. 280).</a:t>
            </a:r>
            <a:endParaRPr lang="en-GB" sz="1200" dirty="0"/>
          </a:p>
        </p:txBody>
      </p:sp>
      <p:sp>
        <p:nvSpPr>
          <p:cNvPr id="9" name="TextBox 8">
            <a:extLst>
              <a:ext uri="{FF2B5EF4-FFF2-40B4-BE49-F238E27FC236}">
                <a16:creationId xmlns:a16="http://schemas.microsoft.com/office/drawing/2014/main" id="{6F97FCD7-91D9-9D76-9B73-466C5C9078A3}"/>
              </a:ext>
            </a:extLst>
          </p:cNvPr>
          <p:cNvSpPr txBox="1"/>
          <p:nvPr/>
        </p:nvSpPr>
        <p:spPr>
          <a:xfrm>
            <a:off x="427290" y="1333144"/>
            <a:ext cx="2572284" cy="1938992"/>
          </a:xfrm>
          <a:prstGeom prst="rect">
            <a:avLst/>
          </a:prstGeom>
          <a:noFill/>
        </p:spPr>
        <p:txBody>
          <a:bodyPr wrap="square" rtlCol="0">
            <a:spAutoFit/>
          </a:bodyPr>
          <a:lstStyle/>
          <a:p>
            <a:r>
              <a:rPr lang="en-US" sz="1200" dirty="0"/>
              <a:t>"</a:t>
            </a:r>
            <a:r>
              <a:rPr lang="en-US" sz="1200" b="1" dirty="0"/>
              <a:t>Long Term Orientation </a:t>
            </a:r>
            <a:r>
              <a:rPr lang="en-US" sz="1200" dirty="0"/>
              <a:t>stands for the fostering of virtues oriented towards future rewards, in particular, perseverance and thrift. Its opposite pole Short Term Orientation, stands for the fostering of virtues related to the past and present, in particular, respect for tradition, preservation of 'face,' and fulfilling social obligations" (Hofstede, 2001, p. 359).</a:t>
            </a:r>
            <a:endParaRPr lang="en-GB" sz="1200" dirty="0"/>
          </a:p>
        </p:txBody>
      </p:sp>
    </p:spTree>
    <p:extLst>
      <p:ext uri="{BB962C8B-B14F-4D97-AF65-F5344CB8AC3E}">
        <p14:creationId xmlns:p14="http://schemas.microsoft.com/office/powerpoint/2010/main" val="279411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2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20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9540C2-8551-FE41-2B1D-0120EF835130}"/>
              </a:ext>
            </a:extLst>
          </p:cNvPr>
          <p:cNvSpPr txBox="1"/>
          <p:nvPr/>
        </p:nvSpPr>
        <p:spPr>
          <a:xfrm>
            <a:off x="596069" y="984780"/>
            <a:ext cx="4095572" cy="4247317"/>
          </a:xfrm>
          <a:prstGeom prst="rect">
            <a:avLst/>
          </a:prstGeom>
          <a:noFill/>
        </p:spPr>
        <p:txBody>
          <a:bodyPr wrap="square">
            <a:spAutoFit/>
          </a:bodyPr>
          <a:lstStyle/>
          <a:p>
            <a:r>
              <a:rPr lang="en-GB" sz="1800" dirty="0"/>
              <a:t>Find a country with which you are familiar on Hofstede’s website:</a:t>
            </a:r>
          </a:p>
          <a:p>
            <a:r>
              <a:rPr lang="en-GB" sz="1800" b="1" dirty="0">
                <a:hlinkClick r:id="rId2">
                  <a:extLst>
                    <a:ext uri="{A12FA001-AC4F-418D-AE19-62706E023703}">
                      <ahyp:hlinkClr xmlns:ahyp="http://schemas.microsoft.com/office/drawing/2018/hyperlinkcolor" val="tx"/>
                    </a:ext>
                  </a:extLst>
                </a:hlinkClick>
              </a:rPr>
              <a:t>https://www.hofstede-insights.com/product/compare-countries/</a:t>
            </a:r>
            <a:endParaRPr lang="en-GB" sz="1800" b="1" dirty="0"/>
          </a:p>
          <a:p>
            <a:r>
              <a:rPr lang="en-GB" sz="1800" dirty="0"/>
              <a:t>What values does Hofstede give the 6 six dimensions? Consider the following:</a:t>
            </a:r>
          </a:p>
          <a:p>
            <a:endParaRPr lang="en-GB" sz="1800" dirty="0"/>
          </a:p>
          <a:p>
            <a:pPr>
              <a:buFont typeface="Arial" panose="020B0604020202020204" pitchFamily="34" charset="0"/>
              <a:buChar char="•"/>
            </a:pPr>
            <a:r>
              <a:rPr lang="en-GB" sz="1800" dirty="0"/>
              <a:t>Do you agree with Hofstede’s values for the six dimensions?</a:t>
            </a:r>
          </a:p>
          <a:p>
            <a:pPr>
              <a:buFont typeface="Arial" panose="020B0604020202020204" pitchFamily="34" charset="0"/>
              <a:buChar char="•"/>
            </a:pPr>
            <a:r>
              <a:rPr lang="en-GB" sz="1800" dirty="0"/>
              <a:t>Is his work relevant today?</a:t>
            </a:r>
          </a:p>
          <a:p>
            <a:pPr>
              <a:buFont typeface="Arial" panose="020B0604020202020204" pitchFamily="34" charset="0"/>
              <a:buChar char="•"/>
            </a:pPr>
            <a:r>
              <a:rPr lang="en-GB" sz="1800" dirty="0"/>
              <a:t>Are there any limitations to his work?</a:t>
            </a:r>
          </a:p>
          <a:p>
            <a:pPr>
              <a:buFont typeface="Arial" panose="020B0604020202020204" pitchFamily="34" charset="0"/>
              <a:buChar char="•"/>
            </a:pPr>
            <a:r>
              <a:rPr lang="en-GB" sz="1800" dirty="0"/>
              <a:t>How might the dimensions influence communication across cultures? Give some examples.</a:t>
            </a:r>
          </a:p>
        </p:txBody>
      </p:sp>
      <p:pic>
        <p:nvPicPr>
          <p:cNvPr id="4" name="Picture 3">
            <a:extLst>
              <a:ext uri="{FF2B5EF4-FFF2-40B4-BE49-F238E27FC236}">
                <a16:creationId xmlns:a16="http://schemas.microsoft.com/office/drawing/2014/main" id="{5B0C28CF-EB08-FE27-B537-EDC813CDE971}"/>
              </a:ext>
            </a:extLst>
          </p:cNvPr>
          <p:cNvPicPr>
            <a:picLocks noChangeAspect="1"/>
          </p:cNvPicPr>
          <p:nvPr/>
        </p:nvPicPr>
        <p:blipFill>
          <a:blip r:embed="rId3"/>
          <a:stretch>
            <a:fillRect/>
          </a:stretch>
        </p:blipFill>
        <p:spPr>
          <a:xfrm>
            <a:off x="5059822" y="536689"/>
            <a:ext cx="6858000" cy="5143500"/>
          </a:xfrm>
          <a:prstGeom prst="rect">
            <a:avLst/>
          </a:prstGeom>
        </p:spPr>
      </p:pic>
    </p:spTree>
    <p:extLst>
      <p:ext uri="{BB962C8B-B14F-4D97-AF65-F5344CB8AC3E}">
        <p14:creationId xmlns:p14="http://schemas.microsoft.com/office/powerpoint/2010/main" val="1289198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3"/>
          <p:cNvSpPr>
            <a:spLocks noGrp="1"/>
          </p:cNvSpPr>
          <p:nvPr>
            <p:ph type="title"/>
          </p:nvPr>
        </p:nvSpPr>
        <p:spPr>
          <a:xfrm>
            <a:off x="125931" y="-106513"/>
            <a:ext cx="10515600" cy="1325563"/>
          </a:xfrm>
        </p:spPr>
        <p:txBody>
          <a:bodyPr/>
          <a:lstStyle/>
          <a:p>
            <a:pPr eaLnBrk="1" hangingPunct="1"/>
            <a:r>
              <a:rPr lang="en-GB" b="1" dirty="0">
                <a:latin typeface="+mn-lt"/>
              </a:rPr>
              <a:t>Organisational Culture</a:t>
            </a:r>
            <a:endParaRPr lang="en-US" b="1" dirty="0">
              <a:latin typeface="+mn-lt"/>
            </a:endParaRPr>
          </a:p>
        </p:txBody>
      </p:sp>
      <p:sp>
        <p:nvSpPr>
          <p:cNvPr id="24579" name="Rectangle 3"/>
          <p:cNvSpPr>
            <a:spLocks noGrp="1" noRot="1" noChangeArrowheads="1"/>
          </p:cNvSpPr>
          <p:nvPr>
            <p:ph idx="1"/>
          </p:nvPr>
        </p:nvSpPr>
        <p:spPr>
          <a:xfrm>
            <a:off x="229402" y="1005842"/>
            <a:ext cx="11022531" cy="4643967"/>
          </a:xfrm>
        </p:spPr>
        <p:txBody>
          <a:bodyPr rtlCol="0">
            <a:normAutofit/>
          </a:bodyPr>
          <a:lstStyle/>
          <a:p>
            <a:pPr>
              <a:buFont typeface="Wingdings" panose="05000000000000000000" pitchFamily="2" charset="2"/>
              <a:buChar char="Ø"/>
              <a:defRPr/>
            </a:pPr>
            <a:r>
              <a:rPr lang="en-US" sz="2400" dirty="0" err="1"/>
              <a:t>Organisational</a:t>
            </a:r>
            <a:r>
              <a:rPr lang="en-US" sz="2400" dirty="0"/>
              <a:t> Culture is a shared set of attitudes, beliefs, values </a:t>
            </a:r>
            <a:r>
              <a:rPr lang="en-GB" sz="2400" dirty="0"/>
              <a:t>about what is appropriate and inappropriate behaviour in a workplace</a:t>
            </a:r>
          </a:p>
          <a:p>
            <a:pPr>
              <a:buFont typeface="Wingdings" panose="05000000000000000000" pitchFamily="2" charset="2"/>
              <a:buChar char="Ø"/>
              <a:defRPr/>
            </a:pPr>
            <a:r>
              <a:rPr lang="en-GB" sz="2400" b="1" dirty="0"/>
              <a:t>Alvesson (2002) </a:t>
            </a:r>
            <a:r>
              <a:rPr lang="en-GB" sz="2400" dirty="0"/>
              <a:t>sees corporate culture as </a:t>
            </a:r>
            <a:r>
              <a:rPr lang="en-GB" altLang="en-US" sz="2400" dirty="0"/>
              <a:t>‘social glue’ which helps keep the organisation together</a:t>
            </a:r>
          </a:p>
          <a:p>
            <a:pPr>
              <a:buFont typeface="Wingdings" panose="05000000000000000000" pitchFamily="2" charset="2"/>
              <a:buChar char="Ø"/>
              <a:defRPr/>
            </a:pPr>
            <a:r>
              <a:rPr lang="en-GB" sz="2400" dirty="0"/>
              <a:t>A strong set of corporate values </a:t>
            </a:r>
            <a:r>
              <a:rPr lang="en-GB" altLang="en-US" sz="2400" dirty="0"/>
              <a:t>can set organisations apart and guide employees’ behaviour (Peters &amp; Waterman, 1982: 76) and provide a source of competitive advantage</a:t>
            </a:r>
          </a:p>
          <a:p>
            <a:pPr>
              <a:buFont typeface="Wingdings" panose="05000000000000000000" pitchFamily="2" charset="2"/>
              <a:buChar char="Ø"/>
              <a:defRPr/>
            </a:pPr>
            <a:r>
              <a:rPr lang="en-GB" sz="2400" dirty="0"/>
              <a:t>A weak culture is one in which there is little agreement among employees about their organisation’s core values, the way things are supposed to be, or what is expected of them (Buchanan &amp; Huczynski, 2010: 117) </a:t>
            </a:r>
          </a:p>
          <a:p>
            <a:pPr>
              <a:buFont typeface="Wingdings" panose="05000000000000000000" pitchFamily="2" charset="2"/>
              <a:buChar char="Ø"/>
              <a:defRPr/>
            </a:pPr>
            <a:endParaRPr lang="en-GB" altLang="en-US" sz="2400" dirty="0"/>
          </a:p>
          <a:p>
            <a:pPr>
              <a:buFont typeface="Wingdings" panose="05000000000000000000" pitchFamily="2" charset="2"/>
              <a:buChar char="Ø"/>
              <a:defRPr/>
            </a:pPr>
            <a:endParaRPr lang="en-GB" altLang="en-US" sz="2400" dirty="0"/>
          </a:p>
          <a:p>
            <a:pPr>
              <a:buFont typeface="Wingdings" panose="05000000000000000000" pitchFamily="2" charset="2"/>
              <a:buChar char="Ø"/>
              <a:defRPr/>
            </a:pPr>
            <a:endParaRPr lang="en-GB" sz="3600" dirty="0"/>
          </a:p>
          <a:p>
            <a:pPr>
              <a:buFont typeface="Wingdings" panose="05000000000000000000" pitchFamily="2" charset="2"/>
              <a:buChar char="Ø"/>
              <a:defRPr/>
            </a:pPr>
            <a:endParaRPr lang="en-GB" sz="3200" dirty="0"/>
          </a:p>
          <a:p>
            <a:pPr>
              <a:buFont typeface="Wingdings" panose="05000000000000000000" pitchFamily="2" charset="2"/>
              <a:buChar char="Ø"/>
              <a:defRPr/>
            </a:pPr>
            <a:endParaRPr lang="en-GB" sz="3200" dirty="0"/>
          </a:p>
          <a:p>
            <a:pPr marL="0" indent="0">
              <a:buNone/>
              <a:defRPr/>
            </a:pPr>
            <a:endParaRPr lang="en-US" dirty="0"/>
          </a:p>
          <a:p>
            <a:pPr>
              <a:buFont typeface="Wingdings" panose="05000000000000000000" pitchFamily="2" charset="2"/>
              <a:buChar char="Ø"/>
              <a:defRPr/>
            </a:pPr>
            <a:endParaRPr lang="en-GB" dirty="0"/>
          </a:p>
          <a:p>
            <a:pPr>
              <a:defRPr/>
            </a:pPr>
            <a:endParaRPr lang="en-GB" dirty="0"/>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117944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 calcmode="lin" valueType="num">
                                      <p:cBhvr additive="base">
                                        <p:cTn id="25"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3897" y="-206854"/>
            <a:ext cx="7524205" cy="1944216"/>
          </a:xfrm>
        </p:spPr>
        <p:txBody>
          <a:bodyPr>
            <a:normAutofit fontScale="90000"/>
          </a:bodyPr>
          <a:lstStyle/>
          <a:p>
            <a:pPr algn="ctr"/>
            <a:br>
              <a:rPr lang="en-GB" b="1" dirty="0"/>
            </a:br>
            <a:r>
              <a:rPr lang="en-GB" b="1" u="sng" dirty="0">
                <a:latin typeface="+mn-lt"/>
              </a:rPr>
              <a:t>Seminal Works on Organisational Culture</a:t>
            </a:r>
            <a:br>
              <a:rPr lang="en-GB" b="1" dirty="0"/>
            </a:br>
            <a:endParaRPr lang="en-GB" b="1" dirty="0"/>
          </a:p>
        </p:txBody>
      </p:sp>
      <p:sp>
        <p:nvSpPr>
          <p:cNvPr id="3" name="Content Placeholder 2"/>
          <p:cNvSpPr>
            <a:spLocks noGrp="1"/>
          </p:cNvSpPr>
          <p:nvPr>
            <p:ph idx="1"/>
          </p:nvPr>
        </p:nvSpPr>
        <p:spPr>
          <a:xfrm>
            <a:off x="306404" y="1334931"/>
            <a:ext cx="10366098" cy="4571959"/>
          </a:xfrm>
        </p:spPr>
        <p:txBody>
          <a:bodyPr>
            <a:noAutofit/>
          </a:bodyPr>
          <a:lstStyle/>
          <a:p>
            <a:pPr marL="0" indent="0">
              <a:lnSpc>
                <a:spcPct val="100000"/>
              </a:lnSpc>
              <a:spcBef>
                <a:spcPts val="0"/>
              </a:spcBef>
              <a:buNone/>
              <a:defRPr/>
            </a:pPr>
            <a:r>
              <a:rPr lang="en-GB" altLang="en-US" b="1" dirty="0"/>
              <a:t>Deal and Kennedy (1982)</a:t>
            </a:r>
          </a:p>
          <a:p>
            <a:pPr marL="0" indent="0">
              <a:lnSpc>
                <a:spcPct val="100000"/>
              </a:lnSpc>
              <a:spcBef>
                <a:spcPts val="0"/>
              </a:spcBef>
              <a:buNone/>
              <a:defRPr/>
            </a:pPr>
            <a:r>
              <a:rPr lang="en-GB" altLang="en-US" dirty="0"/>
              <a:t>Organization cultures: The rites and rituals of organization life </a:t>
            </a:r>
          </a:p>
          <a:p>
            <a:pPr marL="0" indent="0">
              <a:lnSpc>
                <a:spcPct val="100000"/>
              </a:lnSpc>
              <a:spcBef>
                <a:spcPts val="0"/>
              </a:spcBef>
              <a:buNone/>
              <a:defRPr/>
            </a:pPr>
            <a:endParaRPr lang="en-GB" altLang="en-US" b="1" dirty="0"/>
          </a:p>
          <a:p>
            <a:pPr marL="0" indent="0">
              <a:lnSpc>
                <a:spcPct val="100000"/>
              </a:lnSpc>
              <a:spcBef>
                <a:spcPts val="0"/>
              </a:spcBef>
              <a:buNone/>
              <a:defRPr/>
            </a:pPr>
            <a:r>
              <a:rPr lang="en-GB" altLang="en-US" b="1" dirty="0"/>
              <a:t>Edgar Schein (2010)</a:t>
            </a:r>
          </a:p>
          <a:p>
            <a:pPr marL="0" indent="0">
              <a:lnSpc>
                <a:spcPct val="100000"/>
              </a:lnSpc>
              <a:spcBef>
                <a:spcPts val="0"/>
              </a:spcBef>
              <a:buNone/>
              <a:defRPr/>
            </a:pPr>
            <a:r>
              <a:rPr lang="en-GB" dirty="0"/>
              <a:t>Organizational Culture and Leadership</a:t>
            </a:r>
          </a:p>
          <a:p>
            <a:pPr marL="0" indent="0">
              <a:lnSpc>
                <a:spcPct val="100000"/>
              </a:lnSpc>
              <a:spcBef>
                <a:spcPts val="0"/>
              </a:spcBef>
              <a:buNone/>
              <a:defRPr/>
            </a:pPr>
            <a:endParaRPr lang="en-GB" dirty="0"/>
          </a:p>
          <a:p>
            <a:pPr marL="0" indent="0">
              <a:lnSpc>
                <a:spcPct val="100000"/>
              </a:lnSpc>
              <a:spcBef>
                <a:spcPts val="0"/>
              </a:spcBef>
              <a:buNone/>
              <a:defRPr/>
            </a:pPr>
            <a:endParaRPr lang="en-GB" dirty="0"/>
          </a:p>
          <a:p>
            <a:pPr marL="0" indent="0">
              <a:lnSpc>
                <a:spcPct val="100000"/>
              </a:lnSpc>
              <a:spcBef>
                <a:spcPts val="0"/>
              </a:spcBef>
              <a:buNone/>
              <a:defRPr/>
            </a:pPr>
            <a:r>
              <a:rPr lang="en-GB" b="1" dirty="0"/>
              <a:t>Johnson et al. (2014) </a:t>
            </a:r>
          </a:p>
          <a:p>
            <a:pPr marL="0" indent="0">
              <a:lnSpc>
                <a:spcPct val="100000"/>
              </a:lnSpc>
              <a:spcBef>
                <a:spcPts val="0"/>
              </a:spcBef>
              <a:buNone/>
              <a:defRPr/>
            </a:pPr>
            <a:r>
              <a:rPr lang="en-GB" dirty="0"/>
              <a:t>Exploring Strategy</a:t>
            </a:r>
            <a:endParaRPr lang="en-GB" altLang="en-US" dirty="0"/>
          </a:p>
          <a:p>
            <a:pPr marL="0" indent="0">
              <a:lnSpc>
                <a:spcPct val="100000"/>
              </a:lnSpc>
              <a:spcBef>
                <a:spcPts val="0"/>
              </a:spcBef>
              <a:buNone/>
              <a:defRPr/>
            </a:pPr>
            <a:endParaRPr lang="en-GB" dirty="0"/>
          </a:p>
        </p:txBody>
      </p:sp>
      <p:sp>
        <p:nvSpPr>
          <p:cNvPr id="4" name="Rectangle 3">
            <a:extLst>
              <a:ext uri="{FF2B5EF4-FFF2-40B4-BE49-F238E27FC236}">
                <a16:creationId xmlns:a16="http://schemas.microsoft.com/office/drawing/2014/main" id="{EB7AF4B6-94F5-4EDE-868E-3D05BB3684EB}"/>
              </a:ext>
            </a:extLst>
          </p:cNvPr>
          <p:cNvSpPr/>
          <p:nvPr/>
        </p:nvSpPr>
        <p:spPr>
          <a:xfrm>
            <a:off x="1519498" y="4437112"/>
            <a:ext cx="9217024" cy="369332"/>
          </a:xfrm>
          <a:prstGeom prst="rect">
            <a:avLst/>
          </a:prstGeom>
        </p:spPr>
        <p:txBody>
          <a:bodyPr wrap="square">
            <a:spAutoFit/>
          </a:bodyPr>
          <a:lstStyle/>
          <a:p>
            <a:pPr algn="ctr"/>
            <a:r>
              <a:rPr lang="en-GB" dirty="0">
                <a:hlinkClick r:id="rId3"/>
              </a:rPr>
              <a:t>https://www.youtube.com/watch?v=4Fw5H7GWzog</a:t>
            </a:r>
            <a:endParaRPr lang="en-GB" dirty="0"/>
          </a:p>
        </p:txBody>
      </p:sp>
      <p:sp>
        <p:nvSpPr>
          <p:cNvPr id="5" name="TextBox 4">
            <a:extLst>
              <a:ext uri="{FF2B5EF4-FFF2-40B4-BE49-F238E27FC236}">
                <a16:creationId xmlns:a16="http://schemas.microsoft.com/office/drawing/2014/main" id="{B528CCE3-0811-413C-9CDA-389D671C4039}"/>
              </a:ext>
            </a:extLst>
          </p:cNvPr>
          <p:cNvSpPr txBox="1"/>
          <p:nvPr/>
        </p:nvSpPr>
        <p:spPr>
          <a:xfrm>
            <a:off x="8098782" y="2184414"/>
            <a:ext cx="3249223" cy="461665"/>
          </a:xfrm>
          <a:prstGeom prst="rect">
            <a:avLst/>
          </a:prstGeom>
          <a:noFill/>
        </p:spPr>
        <p:txBody>
          <a:bodyPr wrap="none" rtlCol="0">
            <a:spAutoFit/>
          </a:bodyPr>
          <a:lstStyle/>
          <a:p>
            <a:r>
              <a:rPr lang="en-GB" sz="2400" dirty="0">
                <a:highlight>
                  <a:srgbClr val="FF0000"/>
                </a:highlight>
              </a:rPr>
              <a:t>Generic Types of Culture</a:t>
            </a:r>
          </a:p>
        </p:txBody>
      </p:sp>
      <p:sp>
        <p:nvSpPr>
          <p:cNvPr id="6" name="TextBox 5">
            <a:extLst>
              <a:ext uri="{FF2B5EF4-FFF2-40B4-BE49-F238E27FC236}">
                <a16:creationId xmlns:a16="http://schemas.microsoft.com/office/drawing/2014/main" id="{DB5DE165-22EC-4E47-9750-4ED81C015ED6}"/>
              </a:ext>
            </a:extLst>
          </p:cNvPr>
          <p:cNvSpPr txBox="1"/>
          <p:nvPr/>
        </p:nvSpPr>
        <p:spPr>
          <a:xfrm>
            <a:off x="5970146" y="3033897"/>
            <a:ext cx="2280240" cy="461665"/>
          </a:xfrm>
          <a:prstGeom prst="rect">
            <a:avLst/>
          </a:prstGeom>
          <a:noFill/>
        </p:spPr>
        <p:txBody>
          <a:bodyPr wrap="none" rtlCol="0">
            <a:spAutoFit/>
          </a:bodyPr>
          <a:lstStyle/>
          <a:p>
            <a:r>
              <a:rPr lang="en-GB" sz="2400" dirty="0">
                <a:highlight>
                  <a:srgbClr val="FF0000"/>
                </a:highlight>
              </a:rPr>
              <a:t>Layers of Culture</a:t>
            </a:r>
          </a:p>
        </p:txBody>
      </p:sp>
      <p:sp>
        <p:nvSpPr>
          <p:cNvPr id="7" name="TextBox 6">
            <a:extLst>
              <a:ext uri="{FF2B5EF4-FFF2-40B4-BE49-F238E27FC236}">
                <a16:creationId xmlns:a16="http://schemas.microsoft.com/office/drawing/2014/main" id="{BBA39955-0F98-44F6-9E7E-DB999053726C}"/>
              </a:ext>
            </a:extLst>
          </p:cNvPr>
          <p:cNvSpPr txBox="1"/>
          <p:nvPr/>
        </p:nvSpPr>
        <p:spPr>
          <a:xfrm>
            <a:off x="3288604" y="4806444"/>
            <a:ext cx="1749903" cy="461665"/>
          </a:xfrm>
          <a:prstGeom prst="rect">
            <a:avLst/>
          </a:prstGeom>
          <a:noFill/>
        </p:spPr>
        <p:txBody>
          <a:bodyPr wrap="none" rtlCol="0">
            <a:spAutoFit/>
          </a:bodyPr>
          <a:lstStyle/>
          <a:p>
            <a:r>
              <a:rPr lang="en-GB" sz="2400" dirty="0">
                <a:highlight>
                  <a:srgbClr val="FF0000"/>
                </a:highlight>
              </a:rPr>
              <a:t>Culture Web</a:t>
            </a:r>
          </a:p>
        </p:txBody>
      </p:sp>
    </p:spTree>
    <p:extLst>
      <p:ext uri="{BB962C8B-B14F-4D97-AF65-F5344CB8AC3E}">
        <p14:creationId xmlns:p14="http://schemas.microsoft.com/office/powerpoint/2010/main" val="388373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par>
                                <p:cTn id="8" presetID="26" presetClass="emph" presetSubtype="0" fill="hold" nodeType="withEffect">
                                  <p:stCondLst>
                                    <p:cond delay="0"/>
                                  </p:stCondLst>
                                  <p:childTnLst>
                                    <p:animEffect transition="out" filter="fade">
                                      <p:cBhvr>
                                        <p:cTn id="9" dur="500" tmFilter="0, 0; .2, .5; .8, .5; 1, 0"/>
                                        <p:tgtEl>
                                          <p:spTgt spid="3">
                                            <p:txEl>
                                              <p:pRg st="4" end="4"/>
                                            </p:txEl>
                                          </p:spTgt>
                                        </p:tgtEl>
                                      </p:cBhvr>
                                    </p:animEffect>
                                    <p:animScale>
                                      <p:cBhvr>
                                        <p:cTn id="10" dur="250" autoRev="1" fill="hold"/>
                                        <p:tgtEl>
                                          <p:spTgt spid="3">
                                            <p:txEl>
                                              <p:pRg st="4" end="4"/>
                                            </p:txEl>
                                          </p:spTgt>
                                        </p:tgtEl>
                                      </p:cBhvr>
                                      <p:by x="105000" y="105000"/>
                                    </p:animScale>
                                  </p:childTnLst>
                                </p:cTn>
                              </p:par>
                              <p:par>
                                <p:cTn id="11" presetID="26" presetClass="emph" presetSubtype="0" fill="hold" nodeType="withEffect">
                                  <p:stCondLst>
                                    <p:cond delay="0"/>
                                  </p:stCondLst>
                                  <p:childTnLst>
                                    <p:animEffect transition="out" filter="fade">
                                      <p:cBhvr>
                                        <p:cTn id="12" dur="500" tmFilter="0, 0; .2, .5; .8, .5; 1, 0"/>
                                        <p:tgtEl>
                                          <p:spTgt spid="3">
                                            <p:txEl>
                                              <p:pRg st="7" end="7"/>
                                            </p:txEl>
                                          </p:spTgt>
                                        </p:tgtEl>
                                      </p:cBhvr>
                                    </p:animEffect>
                                    <p:animScale>
                                      <p:cBhvr>
                                        <p:cTn id="13" dur="250" autoRev="1" fill="hold"/>
                                        <p:tgtEl>
                                          <p:spTgt spid="3">
                                            <p:txEl>
                                              <p:pRg st="7" end="7"/>
                                            </p:txEl>
                                          </p:spTgt>
                                        </p:tgtEl>
                                      </p:cBhvr>
                                      <p:by x="105000" y="105000"/>
                                    </p:animScale>
                                  </p:childTnLst>
                                </p:cTn>
                              </p:par>
                              <p:par>
                                <p:cTn id="14" presetID="26" presetClass="emph" presetSubtype="0" fill="hold" nodeType="withEffect">
                                  <p:stCondLst>
                                    <p:cond delay="0"/>
                                  </p:stCondLst>
                                  <p:childTnLst>
                                    <p:animEffect transition="out" filter="fade">
                                      <p:cBhvr>
                                        <p:cTn id="15" dur="500" tmFilter="0, 0; .2, .5; .8, .5; 1, 0"/>
                                        <p:tgtEl>
                                          <p:spTgt spid="3">
                                            <p:txEl>
                                              <p:pRg st="8" end="8"/>
                                            </p:txEl>
                                          </p:spTgt>
                                        </p:tgtEl>
                                      </p:cBhvr>
                                    </p:animEffect>
                                    <p:animScale>
                                      <p:cBhvr>
                                        <p:cTn id="16" dur="250" autoRev="1" fill="hold"/>
                                        <p:tgtEl>
                                          <p:spTgt spid="3">
                                            <p:txEl>
                                              <p:pRg st="8" end="8"/>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178" y="707492"/>
            <a:ext cx="2790265" cy="4634494"/>
          </a:xfrm>
          <a:ln w="25400" cap="sq">
            <a:noFill/>
            <a:miter lim="800000"/>
          </a:ln>
        </p:spPr>
        <p:txBody>
          <a:bodyPr anchor="ctr">
            <a:normAutofit/>
          </a:bodyPr>
          <a:lstStyle/>
          <a:p>
            <a:pPr algn="ctr"/>
            <a:r>
              <a:rPr lang="en-GB" sz="2800" b="1" dirty="0"/>
              <a:t>Deal and Kennedy’s Generic Types of Culture</a:t>
            </a:r>
          </a:p>
        </p:txBody>
      </p:sp>
      <p:sp>
        <p:nvSpPr>
          <p:cNvPr id="7" name="Content Placeholder 2"/>
          <p:cNvSpPr>
            <a:spLocks noGrp="1"/>
          </p:cNvSpPr>
          <p:nvPr>
            <p:ph idx="1"/>
          </p:nvPr>
        </p:nvSpPr>
        <p:spPr>
          <a:xfrm>
            <a:off x="4035714" y="713711"/>
            <a:ext cx="6908210" cy="4628275"/>
          </a:xfrm>
        </p:spPr>
        <p:txBody>
          <a:bodyPr anchor="ctr">
            <a:normAutofit/>
          </a:bodyPr>
          <a:lstStyle/>
          <a:p>
            <a:r>
              <a:rPr lang="en-GB" altLang="en-US" dirty="0">
                <a:solidFill>
                  <a:schemeClr val="tx1">
                    <a:lumMod val="85000"/>
                    <a:lumOff val="15000"/>
                  </a:schemeClr>
                </a:solidFill>
              </a:rPr>
              <a:t>Based on an examination of hundreds of business organisations, Corporate Cultures were categorised according to: </a:t>
            </a:r>
          </a:p>
          <a:p>
            <a:pPr>
              <a:spcBef>
                <a:spcPct val="0"/>
              </a:spcBef>
              <a:buClrTx/>
              <a:buSzTx/>
              <a:buFontTx/>
              <a:buChar char="•"/>
            </a:pPr>
            <a:endParaRPr lang="en-GB" altLang="en-US" dirty="0">
              <a:solidFill>
                <a:schemeClr val="tx1">
                  <a:lumMod val="85000"/>
                  <a:lumOff val="15000"/>
                </a:schemeClr>
              </a:solidFill>
            </a:endParaRPr>
          </a:p>
          <a:p>
            <a:pPr lvl="1">
              <a:spcBef>
                <a:spcPct val="0"/>
              </a:spcBef>
              <a:buClrTx/>
              <a:buFont typeface="Arial" panose="020B0604020202020204" pitchFamily="34" charset="0"/>
              <a:buChar char="•"/>
            </a:pPr>
            <a:r>
              <a:rPr lang="en-GB" altLang="en-US" dirty="0">
                <a:solidFill>
                  <a:schemeClr val="tx1">
                    <a:lumMod val="85000"/>
                    <a:lumOff val="15000"/>
                  </a:schemeClr>
                </a:solidFill>
              </a:rPr>
              <a:t>How much risk does business take?</a:t>
            </a:r>
          </a:p>
          <a:p>
            <a:pPr lvl="1">
              <a:spcBef>
                <a:spcPct val="0"/>
              </a:spcBef>
              <a:buClrTx/>
              <a:buFont typeface="Arial" panose="020B0604020202020204" pitchFamily="34" charset="0"/>
              <a:buChar char="•"/>
            </a:pPr>
            <a:r>
              <a:rPr lang="en-GB" altLang="en-US" dirty="0">
                <a:solidFill>
                  <a:schemeClr val="tx1">
                    <a:lumMod val="85000"/>
                    <a:lumOff val="15000"/>
                  </a:schemeClr>
                </a:solidFill>
              </a:rPr>
              <a:t>Speed of feedback?</a:t>
            </a:r>
          </a:p>
          <a:p>
            <a:pPr>
              <a:spcBef>
                <a:spcPct val="0"/>
              </a:spcBef>
              <a:buClrTx/>
              <a:buSzTx/>
              <a:buFontTx/>
              <a:buChar char="•"/>
            </a:pPr>
            <a:endParaRPr lang="en-GB" altLang="en-US" dirty="0">
              <a:solidFill>
                <a:schemeClr val="tx1">
                  <a:lumMod val="85000"/>
                  <a:lumOff val="15000"/>
                </a:schemeClr>
              </a:solidFill>
            </a:endParaRPr>
          </a:p>
          <a:p>
            <a:pPr marL="0" indent="0">
              <a:spcBef>
                <a:spcPct val="0"/>
              </a:spcBef>
              <a:buNone/>
            </a:pPr>
            <a:r>
              <a:rPr lang="en-GB" altLang="en-US" dirty="0">
                <a:solidFill>
                  <a:schemeClr val="tx1">
                    <a:lumMod val="85000"/>
                    <a:lumOff val="15000"/>
                  </a:schemeClr>
                </a:solidFill>
              </a:rPr>
              <a:t>Gives rise to 4 generic types of culture</a:t>
            </a:r>
          </a:p>
          <a:p>
            <a:endParaRPr lang="en-GB" dirty="0">
              <a:solidFill>
                <a:schemeClr val="tx1">
                  <a:lumMod val="85000"/>
                  <a:lumOff val="15000"/>
                </a:schemeClr>
              </a:solidFill>
            </a:endParaRPr>
          </a:p>
        </p:txBody>
      </p:sp>
    </p:spTree>
    <p:extLst>
      <p:ext uri="{BB962C8B-B14F-4D97-AF65-F5344CB8AC3E}">
        <p14:creationId xmlns:p14="http://schemas.microsoft.com/office/powerpoint/2010/main" val="41607100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01" y="-523496"/>
            <a:ext cx="5013488" cy="1711361"/>
          </a:xfrm>
        </p:spPr>
        <p:txBody>
          <a:bodyPr>
            <a:normAutofit fontScale="90000"/>
          </a:bodyPr>
          <a:lstStyle/>
          <a:p>
            <a:br>
              <a:rPr lang="en-GB" altLang="en-US" sz="2400" dirty="0"/>
            </a:br>
            <a:br>
              <a:rPr lang="en-GB" altLang="en-US" sz="2400" dirty="0"/>
            </a:br>
            <a:br>
              <a:rPr lang="en-GB" altLang="en-US" sz="3600" b="1" u="sng" dirty="0">
                <a:latin typeface="+mn-lt"/>
              </a:rPr>
            </a:br>
            <a:r>
              <a:rPr lang="en-GB" altLang="en-US" sz="3600" b="1" u="sng" dirty="0">
                <a:latin typeface="+mn-lt"/>
              </a:rPr>
              <a:t>Tough-guy Macho Culture</a:t>
            </a:r>
            <a:br>
              <a:rPr lang="en-GB" altLang="en-US" sz="2400" b="1" dirty="0">
                <a:solidFill>
                  <a:srgbClr val="FFFFFF"/>
                </a:solidFill>
              </a:rPr>
            </a:br>
            <a:endParaRPr lang="en-GB" sz="2400" b="1" dirty="0">
              <a:solidFill>
                <a:srgbClr val="FFFFFF"/>
              </a:solidFill>
            </a:endParaRPr>
          </a:p>
        </p:txBody>
      </p:sp>
      <p:sp>
        <p:nvSpPr>
          <p:cNvPr id="3" name="Content Placeholder 2"/>
          <p:cNvSpPr>
            <a:spLocks noGrp="1"/>
          </p:cNvSpPr>
          <p:nvPr>
            <p:ph idx="1"/>
          </p:nvPr>
        </p:nvSpPr>
        <p:spPr>
          <a:xfrm>
            <a:off x="899752" y="1511269"/>
            <a:ext cx="4483453" cy="3652667"/>
          </a:xfrm>
        </p:spPr>
        <p:txBody>
          <a:bodyPr>
            <a:normAutofit/>
          </a:bodyPr>
          <a:lstStyle/>
          <a:p>
            <a:pPr marL="0" indent="0">
              <a:buNone/>
            </a:pP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Tough-guy macho culture</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p>
          <a:p>
            <a:pPr marL="0" indent="0">
              <a:buNone/>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This has rapid feedback/reward and high risk, resulting in the following: Stress coming from high risk and potential loss/gain of reward. Focus on the present rather than the longer-term future. Examples: police, surgeons, sports. </a:t>
            </a:r>
            <a:endParaRPr lang="en-GB" sz="1800" dirty="0">
              <a:solidFill>
                <a:srgbClr val="FFFFFF"/>
              </a:solidFill>
            </a:endParaRPr>
          </a:p>
          <a:p>
            <a:pPr>
              <a:buFont typeface="Wingdings" panose="05000000000000000000" pitchFamily="2" charset="2"/>
              <a:buChar char="Ø"/>
            </a:pPr>
            <a:endParaRPr lang="en-GB" sz="1600" dirty="0">
              <a:solidFill>
                <a:srgbClr val="FFFFFF"/>
              </a:solidFill>
            </a:endParaRPr>
          </a:p>
          <a:p>
            <a:pPr>
              <a:buFont typeface="Wingdings" panose="05000000000000000000" pitchFamily="2" charset="2"/>
              <a:buChar char="Ø"/>
            </a:pPr>
            <a:endParaRPr lang="en-GB" sz="1600" dirty="0">
              <a:solidFill>
                <a:srgbClr val="FFFFFF"/>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824" b="-1"/>
          <a:stretch/>
        </p:blipFill>
        <p:spPr>
          <a:xfrm>
            <a:off x="7485471" y="1511269"/>
            <a:ext cx="3435074" cy="2286000"/>
          </a:xfrm>
          <a:prstGeom prst="rect">
            <a:avLst/>
          </a:prstGeom>
        </p:spPr>
      </p:pic>
    </p:spTree>
    <p:extLst>
      <p:ext uri="{BB962C8B-B14F-4D97-AF65-F5344CB8AC3E}">
        <p14:creationId xmlns:p14="http://schemas.microsoft.com/office/powerpoint/2010/main" val="49170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961" y="-108031"/>
            <a:ext cx="7543800" cy="1450757"/>
          </a:xfrm>
        </p:spPr>
        <p:txBody>
          <a:bodyPr>
            <a:normAutofit/>
          </a:bodyPr>
          <a:lstStyle/>
          <a:p>
            <a:r>
              <a:rPr lang="en-GB" altLang="en-US" b="1" dirty="0"/>
              <a:t>Work-hard/Play Hard Culture</a:t>
            </a:r>
            <a:endParaRPr lang="en-GB" b="1" dirty="0"/>
          </a:p>
        </p:txBody>
      </p:sp>
      <p:grpSp>
        <p:nvGrpSpPr>
          <p:cNvPr id="4" name="Group 3">
            <a:extLst>
              <a:ext uri="{FF2B5EF4-FFF2-40B4-BE49-F238E27FC236}">
                <a16:creationId xmlns:a16="http://schemas.microsoft.com/office/drawing/2014/main" id="{7F8B50B0-9C06-70C8-E824-DAA01B0013D1}"/>
              </a:ext>
            </a:extLst>
          </p:cNvPr>
          <p:cNvGrpSpPr/>
          <p:nvPr/>
        </p:nvGrpSpPr>
        <p:grpSpPr>
          <a:xfrm>
            <a:off x="616017" y="1049154"/>
            <a:ext cx="5479983" cy="4338177"/>
            <a:chOff x="2411262" y="1916318"/>
            <a:chExt cx="3684738" cy="3471013"/>
          </a:xfrm>
        </p:grpSpPr>
        <p:pic>
          <p:nvPicPr>
            <p:cNvPr id="16398" name="Picture 14" descr="que é call center e contact center | Blog da DDS"/>
            <p:cNvPicPr>
              <a:picLocks noChangeAspect="1" noChangeArrowheads="1"/>
            </p:cNvPicPr>
            <p:nvPr/>
          </p:nvPicPr>
          <p:blipFill rotWithShape="1">
            <a:blip r:embed="rId3">
              <a:extLst>
                <a:ext uri="{28A0092B-C50C-407E-A947-70E740481C1C}">
                  <a14:useLocalDpi xmlns:a14="http://schemas.microsoft.com/office/drawing/2010/main" val="0"/>
                </a:ext>
              </a:extLst>
            </a:blip>
            <a:srcRect l="35409" r="26085"/>
            <a:stretch/>
          </p:blipFill>
          <p:spPr bwMode="auto">
            <a:xfrm>
              <a:off x="2411262" y="1916318"/>
              <a:ext cx="1782044" cy="3471012"/>
            </a:xfrm>
            <a:prstGeom prst="rect">
              <a:avLst/>
            </a:prstGeom>
            <a:noFill/>
            <a:extLst>
              <a:ext uri="{909E8E84-426E-40DD-AFC4-6F175D3DCCD1}">
                <a14:hiddenFill xmlns:a14="http://schemas.microsoft.com/office/drawing/2010/main">
                  <a:solidFill>
                    <a:srgbClr val="FFFFFF"/>
                  </a:solidFill>
                </a14:hiddenFill>
              </a:ext>
            </a:extLst>
          </p:spPr>
        </p:pic>
        <p:pic>
          <p:nvPicPr>
            <p:cNvPr id="16400" name="Picture 16" descr="Govt allows 51% FDI in retail - Rediff.com Business"/>
            <p:cNvPicPr>
              <a:picLocks noChangeAspect="1" noChangeArrowheads="1"/>
            </p:cNvPicPr>
            <p:nvPr/>
          </p:nvPicPr>
          <p:blipFill rotWithShape="1">
            <a:blip r:embed="rId4">
              <a:extLst>
                <a:ext uri="{28A0092B-C50C-407E-A947-70E740481C1C}">
                  <a14:useLocalDpi xmlns:a14="http://schemas.microsoft.com/office/drawing/2010/main" val="0"/>
                </a:ext>
              </a:extLst>
            </a:blip>
            <a:srcRect l="17319" r="10999" b="-4"/>
            <a:stretch/>
          </p:blipFill>
          <p:spPr bwMode="auto">
            <a:xfrm>
              <a:off x="4313956" y="1916318"/>
              <a:ext cx="1782043" cy="1655073"/>
            </a:xfrm>
            <a:prstGeom prst="rect">
              <a:avLst/>
            </a:prstGeom>
            <a:noFill/>
            <a:extLst>
              <a:ext uri="{909E8E84-426E-40DD-AFC4-6F175D3DCCD1}">
                <a14:hiddenFill xmlns:a14="http://schemas.microsoft.com/office/drawing/2010/main">
                  <a:solidFill>
                    <a:srgbClr val="FFFFFF"/>
                  </a:solidFill>
                </a14:hiddenFill>
              </a:ext>
            </a:extLst>
          </p:spPr>
        </p:pic>
        <p:pic>
          <p:nvPicPr>
            <p:cNvPr id="16396" name="Picture 12" descr="Fast Food, what does it do to your health, and what you can do if you ..."/>
            <p:cNvPicPr>
              <a:picLocks noChangeAspect="1" noChangeArrowheads="1"/>
            </p:cNvPicPr>
            <p:nvPr/>
          </p:nvPicPr>
          <p:blipFill rotWithShape="1">
            <a:blip r:embed="rId5">
              <a:extLst>
                <a:ext uri="{28A0092B-C50C-407E-A947-70E740481C1C}">
                  <a14:useLocalDpi xmlns:a14="http://schemas.microsoft.com/office/drawing/2010/main" val="0"/>
                </a:ext>
              </a:extLst>
            </a:blip>
            <a:srcRect l="17531" r="10601" b="4"/>
            <a:stretch/>
          </p:blipFill>
          <p:spPr bwMode="auto">
            <a:xfrm>
              <a:off x="4313957" y="3732259"/>
              <a:ext cx="1782043" cy="1655072"/>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Content Placeholder 2"/>
          <p:cNvSpPr>
            <a:spLocks noGrp="1"/>
          </p:cNvSpPr>
          <p:nvPr>
            <p:ph idx="1"/>
          </p:nvPr>
        </p:nvSpPr>
        <p:spPr>
          <a:xfrm>
            <a:off x="6544404" y="1845734"/>
            <a:ext cx="5647596" cy="4023360"/>
          </a:xfrm>
        </p:spPr>
        <p:txBody>
          <a:bodyPr>
            <a:normAutofit/>
          </a:bodyPr>
          <a:lstStyle/>
          <a:p>
            <a:pPr marL="0" indent="0">
              <a:buNone/>
            </a:pPr>
            <a:r>
              <a:rPr lang="en-GB" sz="18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Work-hard, play-hard culture</a:t>
            </a:r>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This has rapid feedback/reward and low risk resulting in: Stress coming from quantity of work rather than uncertainty. High-speed action leading to high-speed recreation. Examples: Restaurants, software companies.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7316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30" y="52940"/>
            <a:ext cx="10515600" cy="1325563"/>
          </a:xfrm>
        </p:spPr>
        <p:txBody>
          <a:bodyPr/>
          <a:lstStyle/>
          <a:p>
            <a:r>
              <a:rPr lang="en-GB" altLang="en-US" b="1" dirty="0"/>
              <a:t>Bet-your-company Culture</a:t>
            </a:r>
            <a:br>
              <a:rPr lang="en-GB" altLang="en-US" b="1" dirty="0"/>
            </a:br>
            <a:endParaRPr lang="en-GB" b="1" dirty="0"/>
          </a:p>
        </p:txBody>
      </p:sp>
      <p:sp>
        <p:nvSpPr>
          <p:cNvPr id="3" name="Content Placeholder 2"/>
          <p:cNvSpPr>
            <a:spLocks noGrp="1"/>
          </p:cNvSpPr>
          <p:nvPr>
            <p:ph idx="1"/>
          </p:nvPr>
        </p:nvSpPr>
        <p:spPr>
          <a:xfrm>
            <a:off x="484413" y="1187895"/>
            <a:ext cx="6185893" cy="2015314"/>
          </a:xfrm>
        </p:spPr>
        <p:txBody>
          <a:bodyPr>
            <a:normAutofit/>
          </a:bodyPr>
          <a:lstStyle/>
          <a:p>
            <a:pPr marL="0" indent="0">
              <a:buNone/>
            </a:pPr>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This has slow feedback/reward and high risk, resulting in the following: Stress coming from high risk and delay before knowing if actions have paid off. The long view is taken, but then much work is put into making sure things happen as planned. Examples: aircraft manufacturers, oil companies.</a:t>
            </a:r>
            <a:endParaRPr lang="en-GB" sz="2400" dirty="0"/>
          </a:p>
        </p:txBody>
      </p:sp>
      <p:grpSp>
        <p:nvGrpSpPr>
          <p:cNvPr id="4" name="Group 3">
            <a:extLst>
              <a:ext uri="{FF2B5EF4-FFF2-40B4-BE49-F238E27FC236}">
                <a16:creationId xmlns:a16="http://schemas.microsoft.com/office/drawing/2014/main" id="{43765419-C2BA-8F84-D04D-07B889B4B4C8}"/>
              </a:ext>
            </a:extLst>
          </p:cNvPr>
          <p:cNvGrpSpPr/>
          <p:nvPr/>
        </p:nvGrpSpPr>
        <p:grpSpPr>
          <a:xfrm>
            <a:off x="3203416" y="52940"/>
            <a:ext cx="8357066" cy="5370310"/>
            <a:chOff x="2567608" y="1737361"/>
            <a:chExt cx="7488832" cy="4583534"/>
          </a:xfrm>
        </p:grpSpPr>
        <p:pic>
          <p:nvPicPr>
            <p:cNvPr id="7" name="Picture 29" descr="Calculate the cost of your monthly repay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4131192"/>
              <a:ext cx="3063474" cy="218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4" descr="Senior Associate Scientist in Biomarker Resear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3828" y="4131192"/>
              <a:ext cx="3112612" cy="214812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oil gas industry"/>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07968" y="1737361"/>
              <a:ext cx="3240360" cy="2263842"/>
            </a:xfrm>
            <a:prstGeom prst="rect">
              <a:avLst/>
            </a:prstGeom>
            <a:noFill/>
            <a:ln>
              <a:noFill/>
            </a:ln>
          </p:spPr>
        </p:pic>
      </p:grpSp>
    </p:spTree>
    <p:extLst>
      <p:ext uri="{BB962C8B-B14F-4D97-AF65-F5344CB8AC3E}">
        <p14:creationId xmlns:p14="http://schemas.microsoft.com/office/powerpoint/2010/main" val="4112269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659" y="-1773"/>
            <a:ext cx="7543800" cy="982156"/>
          </a:xfrm>
        </p:spPr>
        <p:txBody>
          <a:bodyPr/>
          <a:lstStyle/>
          <a:p>
            <a:r>
              <a:rPr lang="en-GB" b="1" dirty="0"/>
              <a:t>Process Culture</a:t>
            </a:r>
          </a:p>
        </p:txBody>
      </p:sp>
      <p:sp>
        <p:nvSpPr>
          <p:cNvPr id="3" name="Content Placeholder 2"/>
          <p:cNvSpPr>
            <a:spLocks noGrp="1"/>
          </p:cNvSpPr>
          <p:nvPr>
            <p:ph idx="1"/>
          </p:nvPr>
        </p:nvSpPr>
        <p:spPr>
          <a:xfrm>
            <a:off x="150844" y="1273348"/>
            <a:ext cx="8136903" cy="4528768"/>
          </a:xfrm>
        </p:spPr>
        <p:txBody>
          <a:bodyPr/>
          <a:lstStyle/>
          <a:p>
            <a:pPr>
              <a:buFont typeface="Wingdings" panose="05000000000000000000" pitchFamily="2" charset="2"/>
              <a:buChar char="Ø"/>
            </a:pPr>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This has slow feedback/reward and low risk, resulting in the following: Low stress, plodding work, comfort and security. Stress that comes from internal politics and stupidity of the system. Development of bureaucracies and other ways of maintaining the status quo. Focus on security of the past and of the future. Examples: banks, insurance companies.</a:t>
            </a:r>
          </a:p>
          <a:p>
            <a:pPr>
              <a:buFont typeface="Wingdings" panose="05000000000000000000" pitchFamily="2" charset="2"/>
              <a:buChar char="Ø"/>
            </a:pPr>
            <a:r>
              <a:rPr lang="en-GB" dirty="0"/>
              <a:t>Bureaucratic, predictable, ‘cover your back’ culture</a:t>
            </a:r>
          </a:p>
          <a:p>
            <a:pPr marL="0" indent="0">
              <a:buNone/>
            </a:pPr>
            <a:endParaRPr lang="en-GB" sz="2400" dirty="0"/>
          </a:p>
        </p:txBody>
      </p:sp>
      <p:pic>
        <p:nvPicPr>
          <p:cNvPr id="14340" name="Picture 4" descr="The 4 types of Accountants - World leading higher education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5338" y="3609546"/>
            <a:ext cx="3069365" cy="2046244"/>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Claims Against Solicitors. Solicitors Professional Neglig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6657" y="3649437"/>
            <a:ext cx="3096344" cy="1935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81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Figure 1 — Based on &lt;b&gt;Schein&lt;/b&gt;, 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368" y="646332"/>
            <a:ext cx="6970939" cy="49737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9FD2AF-861B-4F31-91A8-2174E8FCFB4F}"/>
              </a:ext>
            </a:extLst>
          </p:cNvPr>
          <p:cNvSpPr txBox="1"/>
          <p:nvPr/>
        </p:nvSpPr>
        <p:spPr>
          <a:xfrm>
            <a:off x="4151785" y="1"/>
            <a:ext cx="3028137" cy="646331"/>
          </a:xfrm>
          <a:prstGeom prst="rect">
            <a:avLst/>
          </a:prstGeom>
          <a:noFill/>
        </p:spPr>
        <p:txBody>
          <a:bodyPr wrap="none" rtlCol="0">
            <a:spAutoFit/>
          </a:bodyPr>
          <a:lstStyle/>
          <a:p>
            <a:pPr algn="ctr"/>
            <a:r>
              <a:rPr lang="en-GB" sz="3600" b="1" dirty="0">
                <a:effectLst>
                  <a:outerShdw blurRad="38100" dist="38100" dir="2700000" algn="tl">
                    <a:srgbClr val="000000">
                      <a:alpha val="43137"/>
                    </a:srgbClr>
                  </a:outerShdw>
                </a:effectLst>
              </a:rPr>
              <a:t>Schein’s model</a:t>
            </a:r>
          </a:p>
        </p:txBody>
      </p:sp>
      <p:sp>
        <p:nvSpPr>
          <p:cNvPr id="6" name="TextBox 5">
            <a:extLst>
              <a:ext uri="{FF2B5EF4-FFF2-40B4-BE49-F238E27FC236}">
                <a16:creationId xmlns:a16="http://schemas.microsoft.com/office/drawing/2014/main" id="{A00D1A5C-F879-4E25-BE39-94635DD8609C}"/>
              </a:ext>
            </a:extLst>
          </p:cNvPr>
          <p:cNvSpPr txBox="1"/>
          <p:nvPr/>
        </p:nvSpPr>
        <p:spPr>
          <a:xfrm>
            <a:off x="4709170" y="5293310"/>
            <a:ext cx="4777205" cy="369332"/>
          </a:xfrm>
          <a:prstGeom prst="rect">
            <a:avLst/>
          </a:prstGeom>
          <a:noFill/>
        </p:spPr>
        <p:txBody>
          <a:bodyPr wrap="none" rtlCol="0">
            <a:spAutoFit/>
          </a:bodyPr>
          <a:lstStyle/>
          <a:p>
            <a:pPr algn="ctr"/>
            <a:r>
              <a:rPr lang="en-GB" dirty="0">
                <a:solidFill>
                  <a:schemeClr val="bg1"/>
                </a:solidFill>
                <a:hlinkClick r:id="rId4">
                  <a:extLst>
                    <a:ext uri="{A12FA001-AC4F-418D-AE19-62706E023703}">
                      <ahyp:hlinkClr xmlns:ahyp="http://schemas.microsoft.com/office/drawing/2018/hyperlinkcolor" val="tx"/>
                    </a:ext>
                  </a:extLst>
                </a:hlinkClick>
              </a:rPr>
              <a:t>https://www.youtube.com/watch?v=zR9giyTu4pI</a:t>
            </a:r>
            <a:endParaRPr lang="en-GB" dirty="0">
              <a:solidFill>
                <a:schemeClr val="bg1"/>
              </a:solidFill>
            </a:endParaRPr>
          </a:p>
        </p:txBody>
      </p:sp>
    </p:spTree>
    <p:extLst>
      <p:ext uri="{BB962C8B-B14F-4D97-AF65-F5344CB8AC3E}">
        <p14:creationId xmlns:p14="http://schemas.microsoft.com/office/powerpoint/2010/main" val="250737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A5DE4E-F117-4C3E-A0C1-033DC5AC96CE}"/>
              </a:ext>
            </a:extLst>
          </p:cNvPr>
          <p:cNvSpPr/>
          <p:nvPr/>
        </p:nvSpPr>
        <p:spPr>
          <a:xfrm>
            <a:off x="128199" y="-665327"/>
            <a:ext cx="7900066" cy="1666501"/>
          </a:xfrm>
          <a:prstGeom prst="rect">
            <a:avLst/>
          </a:prstGeom>
        </p:spPr>
        <p:txBody>
          <a:bodyPr vert="horz" lIns="91440" tIns="45720" rIns="91440" bIns="45720" rtlCol="0" anchor="b">
            <a:normAutofit/>
          </a:bodyPr>
          <a:lstStyle/>
          <a:p>
            <a:pPr>
              <a:lnSpc>
                <a:spcPct val="85000"/>
              </a:lnSpc>
              <a:spcBef>
                <a:spcPct val="0"/>
              </a:spcBef>
              <a:spcAft>
                <a:spcPts val="600"/>
              </a:spcAft>
            </a:pPr>
            <a:r>
              <a:rPr lang="en-US" sz="3500" b="1" spc="-50" dirty="0">
                <a:latin typeface="+mj-lt"/>
                <a:ea typeface="+mj-ea"/>
                <a:cs typeface="+mj-cs"/>
              </a:rPr>
              <a:t>Level 1: Artefacts</a:t>
            </a:r>
            <a:br>
              <a:rPr lang="en-US" sz="3500" b="1" spc="-50" dirty="0">
                <a:solidFill>
                  <a:srgbClr val="FFFFFF"/>
                </a:solidFill>
                <a:latin typeface="+mj-lt"/>
                <a:ea typeface="+mj-ea"/>
                <a:cs typeface="+mj-cs"/>
              </a:rPr>
            </a:br>
            <a:r>
              <a:rPr lang="en-US" sz="3500" b="1" spc="-50" dirty="0">
                <a:latin typeface="+mj-lt"/>
                <a:ea typeface="+mj-ea"/>
                <a:cs typeface="+mj-cs"/>
              </a:rPr>
              <a:t>The surface manifestations of culture</a:t>
            </a:r>
            <a:endParaRPr lang="en-US" sz="3500" spc="-50" dirty="0">
              <a:latin typeface="+mj-lt"/>
              <a:ea typeface="+mj-ea"/>
              <a:cs typeface="+mj-cs"/>
            </a:endParaRPr>
          </a:p>
        </p:txBody>
      </p:sp>
      <p:pic>
        <p:nvPicPr>
          <p:cNvPr id="7" name="Picture 6" descr="http://www.hku.hk/f/news/10990/IMGL7099.JPG">
            <a:extLst>
              <a:ext uri="{FF2B5EF4-FFF2-40B4-BE49-F238E27FC236}">
                <a16:creationId xmlns:a16="http://schemas.microsoft.com/office/drawing/2014/main" id="{F8E97EBF-3C23-4F38-9C66-3E6F4AA0EBC6}"/>
              </a:ext>
            </a:extLst>
          </p:cNvPr>
          <p:cNvPicPr/>
          <p:nvPr/>
        </p:nvPicPr>
        <p:blipFill rotWithShape="1">
          <a:blip r:embed="rId2" cstate="print">
            <a:extLst>
              <a:ext uri="{28A0092B-C50C-407E-A947-70E740481C1C}">
                <a14:useLocalDpi xmlns:a14="http://schemas.microsoft.com/office/drawing/2010/main" val="0"/>
              </a:ext>
            </a:extLst>
          </a:blip>
          <a:srcRect t="16699" r="4" b="4487"/>
          <a:stretch/>
        </p:blipFill>
        <p:spPr bwMode="auto">
          <a:xfrm>
            <a:off x="9439902" y="235212"/>
            <a:ext cx="2470690" cy="1762337"/>
          </a:xfrm>
          <a:prstGeom prst="rect">
            <a:avLst/>
          </a:prstGeom>
          <a:noFill/>
        </p:spPr>
      </p:pic>
      <p:pic>
        <p:nvPicPr>
          <p:cNvPr id="6" name="Picture 4" descr="http://www.glassslipperconcierge.com/images/uploads/features/Cast_Member_2.jpg">
            <a:extLst>
              <a:ext uri="{FF2B5EF4-FFF2-40B4-BE49-F238E27FC236}">
                <a16:creationId xmlns:a16="http://schemas.microsoft.com/office/drawing/2014/main" id="{ED1ED3BD-C324-43D4-9853-44B918106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619" r="-4" b="27913"/>
          <a:stretch/>
        </p:blipFill>
        <p:spPr bwMode="auto">
          <a:xfrm>
            <a:off x="6859340" y="2027138"/>
            <a:ext cx="2470690" cy="17623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www.myfitnessstudio.co.uk/wp-content/uploads/canary-wharf_01.jpg">
            <a:extLst>
              <a:ext uri="{FF2B5EF4-FFF2-40B4-BE49-F238E27FC236}">
                <a16:creationId xmlns:a16="http://schemas.microsoft.com/office/drawing/2014/main" id="{BBBC17A2-AD8F-4412-A4E0-8D7F3E6C28DA}"/>
              </a:ext>
            </a:extLst>
          </p:cNvPr>
          <p:cNvPicPr/>
          <p:nvPr/>
        </p:nvPicPr>
        <p:blipFill rotWithShape="1">
          <a:blip r:embed="rId4" cstate="print">
            <a:extLst>
              <a:ext uri="{28A0092B-C50C-407E-A947-70E740481C1C}">
                <a14:useLocalDpi xmlns:a14="http://schemas.microsoft.com/office/drawing/2010/main" val="0"/>
              </a:ext>
            </a:extLst>
          </a:blip>
          <a:srcRect t="16544" r="4" b="10859"/>
          <a:stretch/>
        </p:blipFill>
        <p:spPr bwMode="auto">
          <a:xfrm>
            <a:off x="9439902" y="3604785"/>
            <a:ext cx="2470690" cy="1762338"/>
          </a:xfrm>
          <a:prstGeom prst="rect">
            <a:avLst/>
          </a:prstGeom>
          <a:noFill/>
        </p:spPr>
      </p:pic>
      <p:sp>
        <p:nvSpPr>
          <p:cNvPr id="9" name="TextBox 8">
            <a:extLst>
              <a:ext uri="{FF2B5EF4-FFF2-40B4-BE49-F238E27FC236}">
                <a16:creationId xmlns:a16="http://schemas.microsoft.com/office/drawing/2014/main" id="{7F533BF8-5266-4C3D-A20C-6F7A3D5AFE2A}"/>
              </a:ext>
            </a:extLst>
          </p:cNvPr>
          <p:cNvSpPr txBox="1"/>
          <p:nvPr/>
        </p:nvSpPr>
        <p:spPr>
          <a:xfrm>
            <a:off x="128199" y="5411119"/>
            <a:ext cx="9083064" cy="369332"/>
          </a:xfrm>
          <a:prstGeom prst="rect">
            <a:avLst/>
          </a:prstGeom>
          <a:noFill/>
        </p:spPr>
        <p:txBody>
          <a:bodyPr wrap="none" rtlCol="0">
            <a:spAutoFit/>
          </a:bodyPr>
          <a:lstStyle/>
          <a:p>
            <a:pPr>
              <a:spcAft>
                <a:spcPts val="600"/>
              </a:spcAft>
            </a:pPr>
            <a:r>
              <a:rPr lang="en-GB" dirty="0" err="1"/>
              <a:t>Huczynski</a:t>
            </a:r>
            <a:r>
              <a:rPr lang="en-GB" dirty="0"/>
              <a:t>, A. A. &amp; Buchanan, D. A. (2007) Organizational Behaviour. Harlow: Pearson Education</a:t>
            </a:r>
          </a:p>
        </p:txBody>
      </p:sp>
      <p:grpSp>
        <p:nvGrpSpPr>
          <p:cNvPr id="11" name="Group 10">
            <a:extLst>
              <a:ext uri="{FF2B5EF4-FFF2-40B4-BE49-F238E27FC236}">
                <a16:creationId xmlns:a16="http://schemas.microsoft.com/office/drawing/2014/main" id="{BF9880CA-3FC5-4411-A395-9403FDB42FF7}"/>
              </a:ext>
            </a:extLst>
          </p:cNvPr>
          <p:cNvGrpSpPr/>
          <p:nvPr/>
        </p:nvGrpSpPr>
        <p:grpSpPr>
          <a:xfrm>
            <a:off x="577526" y="1541255"/>
            <a:ext cx="5780173" cy="3775489"/>
            <a:chOff x="183949" y="2181471"/>
            <a:chExt cx="5780173" cy="3775489"/>
          </a:xfrm>
        </p:grpSpPr>
        <p:sp>
          <p:nvSpPr>
            <p:cNvPr id="13" name="Freeform: Shape 12">
              <a:extLst>
                <a:ext uri="{FF2B5EF4-FFF2-40B4-BE49-F238E27FC236}">
                  <a16:creationId xmlns:a16="http://schemas.microsoft.com/office/drawing/2014/main" id="{F1050AED-F908-4A4B-BC4B-DC12FCB52145}"/>
                </a:ext>
              </a:extLst>
            </p:cNvPr>
            <p:cNvSpPr/>
            <p:nvPr/>
          </p:nvSpPr>
          <p:spPr>
            <a:xfrm>
              <a:off x="183949" y="2181471"/>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Physical objects e.g. architecture; office layout; uniforms</a:t>
              </a:r>
            </a:p>
          </p:txBody>
        </p:sp>
        <p:sp>
          <p:nvSpPr>
            <p:cNvPr id="16" name="Freeform: Shape 15">
              <a:extLst>
                <a:ext uri="{FF2B5EF4-FFF2-40B4-BE49-F238E27FC236}">
                  <a16:creationId xmlns:a16="http://schemas.microsoft.com/office/drawing/2014/main" id="{0BEAA69A-62EB-416B-AD2B-76DBA7031CAB}"/>
                </a:ext>
              </a:extLst>
            </p:cNvPr>
            <p:cNvSpPr/>
            <p:nvPr/>
          </p:nvSpPr>
          <p:spPr>
            <a:xfrm>
              <a:off x="2238750" y="2181471"/>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Gestures/ Codes of Behaviour</a:t>
              </a:r>
            </a:p>
          </p:txBody>
        </p:sp>
        <p:sp>
          <p:nvSpPr>
            <p:cNvPr id="20" name="Freeform: Shape 19">
              <a:extLst>
                <a:ext uri="{FF2B5EF4-FFF2-40B4-BE49-F238E27FC236}">
                  <a16:creationId xmlns:a16="http://schemas.microsoft.com/office/drawing/2014/main" id="{13DF200B-F730-47F2-9AA2-150C7D5864DA}"/>
                </a:ext>
              </a:extLst>
            </p:cNvPr>
            <p:cNvSpPr/>
            <p:nvPr/>
          </p:nvSpPr>
          <p:spPr>
            <a:xfrm>
              <a:off x="4293552" y="2181471"/>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dirty="0"/>
                <a:t>Ceremonies </a:t>
              </a:r>
            </a:p>
          </p:txBody>
        </p:sp>
        <p:sp>
          <p:nvSpPr>
            <p:cNvPr id="24" name="Freeform: Shape 23">
              <a:extLst>
                <a:ext uri="{FF2B5EF4-FFF2-40B4-BE49-F238E27FC236}">
                  <a16:creationId xmlns:a16="http://schemas.microsoft.com/office/drawing/2014/main" id="{12142B83-96FF-4958-8555-1F2CC161D95A}"/>
                </a:ext>
              </a:extLst>
            </p:cNvPr>
            <p:cNvSpPr/>
            <p:nvPr/>
          </p:nvSpPr>
          <p:spPr>
            <a:xfrm>
              <a:off x="183949" y="3568044"/>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Stories/ Legends/ Sagas/ Myths/Jokes</a:t>
              </a:r>
            </a:p>
          </p:txBody>
        </p:sp>
        <p:sp>
          <p:nvSpPr>
            <p:cNvPr id="28" name="Freeform: Shape 27">
              <a:extLst>
                <a:ext uri="{FF2B5EF4-FFF2-40B4-BE49-F238E27FC236}">
                  <a16:creationId xmlns:a16="http://schemas.microsoft.com/office/drawing/2014/main" id="{7FA5D6EF-7077-4404-9FEF-4479C6FF6BC3}"/>
                </a:ext>
              </a:extLst>
            </p:cNvPr>
            <p:cNvSpPr/>
            <p:nvPr/>
          </p:nvSpPr>
          <p:spPr>
            <a:xfrm>
              <a:off x="2238750" y="3568044"/>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Rituals</a:t>
              </a:r>
            </a:p>
          </p:txBody>
        </p:sp>
        <p:sp>
          <p:nvSpPr>
            <p:cNvPr id="30" name="Freeform: Shape 29">
              <a:extLst>
                <a:ext uri="{FF2B5EF4-FFF2-40B4-BE49-F238E27FC236}">
                  <a16:creationId xmlns:a16="http://schemas.microsoft.com/office/drawing/2014/main" id="{651964F2-2CD0-46F4-92FD-80D3AC51F8D7}"/>
                </a:ext>
              </a:extLst>
            </p:cNvPr>
            <p:cNvSpPr/>
            <p:nvPr/>
          </p:nvSpPr>
          <p:spPr>
            <a:xfrm>
              <a:off x="4293552" y="3568044"/>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Slogans </a:t>
              </a:r>
            </a:p>
          </p:txBody>
        </p:sp>
        <p:sp>
          <p:nvSpPr>
            <p:cNvPr id="32" name="Freeform: Shape 31">
              <a:extLst>
                <a:ext uri="{FF2B5EF4-FFF2-40B4-BE49-F238E27FC236}">
                  <a16:creationId xmlns:a16="http://schemas.microsoft.com/office/drawing/2014/main" id="{811D4844-A329-43AF-8EAD-9D7765A4B747}"/>
                </a:ext>
              </a:extLst>
            </p:cNvPr>
            <p:cNvSpPr/>
            <p:nvPr/>
          </p:nvSpPr>
          <p:spPr>
            <a:xfrm>
              <a:off x="183949" y="4954618"/>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Symbols</a:t>
              </a:r>
            </a:p>
          </p:txBody>
        </p:sp>
        <p:sp>
          <p:nvSpPr>
            <p:cNvPr id="34" name="Freeform: Shape 33">
              <a:extLst>
                <a:ext uri="{FF2B5EF4-FFF2-40B4-BE49-F238E27FC236}">
                  <a16:creationId xmlns:a16="http://schemas.microsoft.com/office/drawing/2014/main" id="{C9A273A1-F45D-48F0-BB60-9C3B9E0EC4A6}"/>
                </a:ext>
              </a:extLst>
            </p:cNvPr>
            <p:cNvSpPr/>
            <p:nvPr/>
          </p:nvSpPr>
          <p:spPr>
            <a:xfrm>
              <a:off x="2238750" y="4954618"/>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Language</a:t>
              </a:r>
            </a:p>
          </p:txBody>
        </p:sp>
        <p:sp>
          <p:nvSpPr>
            <p:cNvPr id="35" name="Freeform: Shape 34">
              <a:extLst>
                <a:ext uri="{FF2B5EF4-FFF2-40B4-BE49-F238E27FC236}">
                  <a16:creationId xmlns:a16="http://schemas.microsoft.com/office/drawing/2014/main" id="{FEE884F6-E921-4BE7-B470-254D228D7C29}"/>
                </a:ext>
              </a:extLst>
            </p:cNvPr>
            <p:cNvSpPr/>
            <p:nvPr/>
          </p:nvSpPr>
          <p:spPr>
            <a:xfrm>
              <a:off x="4293552" y="4954618"/>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Mission statements</a:t>
              </a:r>
            </a:p>
          </p:txBody>
        </p:sp>
      </p:grpSp>
      <p:sp>
        <p:nvSpPr>
          <p:cNvPr id="10" name="TextBox 9">
            <a:extLst>
              <a:ext uri="{FF2B5EF4-FFF2-40B4-BE49-F238E27FC236}">
                <a16:creationId xmlns:a16="http://schemas.microsoft.com/office/drawing/2014/main" id="{0AB9E7A5-4140-4A8E-8C9B-D3B2901B3D41}"/>
              </a:ext>
            </a:extLst>
          </p:cNvPr>
          <p:cNvSpPr txBox="1"/>
          <p:nvPr/>
        </p:nvSpPr>
        <p:spPr>
          <a:xfrm>
            <a:off x="169908" y="1077548"/>
            <a:ext cx="7215192" cy="369332"/>
          </a:xfrm>
          <a:prstGeom prst="rect">
            <a:avLst/>
          </a:prstGeom>
          <a:noFill/>
        </p:spPr>
        <p:txBody>
          <a:bodyPr wrap="square">
            <a:spAutoFit/>
          </a:bodyPr>
          <a:lstStyle/>
          <a:p>
            <a:pPr>
              <a:spcAft>
                <a:spcPts val="600"/>
              </a:spcAft>
            </a:pPr>
            <a:r>
              <a:rPr lang="en-GB" dirty="0"/>
              <a:t>An </a:t>
            </a:r>
            <a:r>
              <a:rPr lang="en-GB" b="1" dirty="0"/>
              <a:t>artifact</a:t>
            </a:r>
            <a:r>
              <a:rPr lang="en-GB" dirty="0"/>
              <a:t> is anything that can provide evidence of experiences.</a:t>
            </a:r>
          </a:p>
        </p:txBody>
      </p:sp>
    </p:spTree>
    <p:extLst>
      <p:ext uri="{BB962C8B-B14F-4D97-AF65-F5344CB8AC3E}">
        <p14:creationId xmlns:p14="http://schemas.microsoft.com/office/powerpoint/2010/main" val="4205317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01" y="-323838"/>
            <a:ext cx="8290573" cy="1450757"/>
          </a:xfrm>
        </p:spPr>
        <p:txBody>
          <a:bodyPr>
            <a:normAutofit/>
          </a:bodyPr>
          <a:lstStyle/>
          <a:p>
            <a:r>
              <a:rPr lang="en-GB" b="1" dirty="0">
                <a:latin typeface="+mn-lt"/>
              </a:rPr>
              <a:t>Level 2: Espoused belief/Values</a:t>
            </a:r>
            <a:endParaRPr lang="en-GB" dirty="0">
              <a:latin typeface="+mn-lt"/>
            </a:endParaRPr>
          </a:p>
        </p:txBody>
      </p:sp>
      <p:sp>
        <p:nvSpPr>
          <p:cNvPr id="3" name="Content Placeholder 2"/>
          <p:cNvSpPr>
            <a:spLocks noGrp="1"/>
          </p:cNvSpPr>
          <p:nvPr>
            <p:ph idx="1"/>
          </p:nvPr>
        </p:nvSpPr>
        <p:spPr>
          <a:xfrm>
            <a:off x="1811524" y="871087"/>
            <a:ext cx="8568951" cy="4719098"/>
          </a:xfrm>
        </p:spPr>
        <p:txBody>
          <a:bodyPr>
            <a:noAutofit/>
          </a:bodyPr>
          <a:lstStyle/>
          <a:p>
            <a:pPr>
              <a:lnSpc>
                <a:spcPct val="100000"/>
              </a:lnSpc>
              <a:spcBef>
                <a:spcPct val="0"/>
              </a:spcBef>
              <a:buClrTx/>
              <a:buSzTx/>
              <a:buFont typeface="Wingdings" panose="05000000000000000000" pitchFamily="2" charset="2"/>
              <a:buChar char="Ø"/>
            </a:pPr>
            <a:r>
              <a:rPr lang="en-GB" altLang="en-US" sz="3000" dirty="0"/>
              <a:t>Those things that have personal or organisational worth or meaning to the founders or  senior management</a:t>
            </a:r>
          </a:p>
          <a:p>
            <a:pPr>
              <a:lnSpc>
                <a:spcPct val="100000"/>
              </a:lnSpc>
              <a:spcBef>
                <a:spcPct val="0"/>
              </a:spcBef>
              <a:buClrTx/>
              <a:buSzTx/>
              <a:buFont typeface="Wingdings" panose="05000000000000000000" pitchFamily="2" charset="2"/>
              <a:buChar char="Ø"/>
            </a:pPr>
            <a:r>
              <a:rPr lang="en-GB" altLang="en-US" sz="3000" dirty="0"/>
              <a:t>Located just below the surface, underpinning the Artefacts</a:t>
            </a:r>
          </a:p>
          <a:p>
            <a:pPr>
              <a:lnSpc>
                <a:spcPct val="100000"/>
              </a:lnSpc>
              <a:spcBef>
                <a:spcPct val="0"/>
              </a:spcBef>
              <a:buClrTx/>
              <a:buSzTx/>
              <a:buFont typeface="Wingdings" panose="05000000000000000000" pitchFamily="2" charset="2"/>
              <a:buChar char="Ø"/>
            </a:pPr>
            <a:r>
              <a:rPr lang="en-GB" altLang="en-US" sz="3000" dirty="0"/>
              <a:t>People can be made aware of them through, for example, company </a:t>
            </a:r>
            <a:r>
              <a:rPr lang="en-GB" sz="3000" dirty="0"/>
              <a:t>reports or policies</a:t>
            </a:r>
          </a:p>
          <a:p>
            <a:pPr>
              <a:lnSpc>
                <a:spcPct val="100000"/>
              </a:lnSpc>
              <a:spcBef>
                <a:spcPct val="0"/>
              </a:spcBef>
              <a:buClrTx/>
              <a:buSzTx/>
              <a:buFont typeface="Wingdings" panose="05000000000000000000" pitchFamily="2" charset="2"/>
              <a:buChar char="Ø"/>
            </a:pPr>
            <a:r>
              <a:rPr lang="en-GB" altLang="en-US" sz="3000" dirty="0"/>
              <a:t>Organisational values guide employees’ behaviour and can set organisations apart (Peters &amp; Waterman, 1982:76)</a:t>
            </a:r>
          </a:p>
          <a:p>
            <a:pPr>
              <a:lnSpc>
                <a:spcPct val="100000"/>
              </a:lnSpc>
              <a:spcBef>
                <a:spcPct val="0"/>
              </a:spcBef>
              <a:buClrTx/>
              <a:buSzTx/>
              <a:buFont typeface="Wingdings" panose="05000000000000000000" pitchFamily="2" charset="2"/>
              <a:buChar char="Ø"/>
            </a:pPr>
            <a:endParaRPr lang="en-GB" dirty="0"/>
          </a:p>
          <a:p>
            <a:pPr>
              <a:lnSpc>
                <a:spcPct val="100000"/>
              </a:lnSpc>
              <a:spcBef>
                <a:spcPct val="0"/>
              </a:spcBef>
              <a:buClrTx/>
              <a:buSzTx/>
              <a:buNone/>
            </a:pPr>
            <a:endParaRPr lang="en-GB" dirty="0"/>
          </a:p>
        </p:txBody>
      </p:sp>
      <p:sp>
        <p:nvSpPr>
          <p:cNvPr id="4" name="TextBox 3"/>
          <p:cNvSpPr txBox="1"/>
          <p:nvPr/>
        </p:nvSpPr>
        <p:spPr>
          <a:xfrm>
            <a:off x="1626476" y="6456459"/>
            <a:ext cx="9083064" cy="369332"/>
          </a:xfrm>
          <a:prstGeom prst="rect">
            <a:avLst/>
          </a:prstGeom>
          <a:noFill/>
        </p:spPr>
        <p:txBody>
          <a:bodyPr wrap="none" rtlCol="0">
            <a:spAutoFit/>
          </a:bodyPr>
          <a:lstStyle/>
          <a:p>
            <a:r>
              <a:rPr lang="en-GB" dirty="0" err="1"/>
              <a:t>Huczynski</a:t>
            </a:r>
            <a:r>
              <a:rPr lang="en-GB" dirty="0"/>
              <a:t>, A. A. &amp; Buchanan, D. A. (2007) Organizational Behaviour. Harlow: Pearson Education</a:t>
            </a:r>
          </a:p>
        </p:txBody>
      </p:sp>
    </p:spTree>
    <p:extLst>
      <p:ext uri="{BB962C8B-B14F-4D97-AF65-F5344CB8AC3E}">
        <p14:creationId xmlns:p14="http://schemas.microsoft.com/office/powerpoint/2010/main" val="3002616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62E4479-AA26-49FE-A5E1-F4E2922BB201}"/>
              </a:ext>
            </a:extLst>
          </p:cNvPr>
          <p:cNvSpPr>
            <a:spLocks noGrp="1"/>
          </p:cNvSpPr>
          <p:nvPr>
            <p:ph type="title"/>
          </p:nvPr>
        </p:nvSpPr>
        <p:spPr>
          <a:xfrm>
            <a:off x="123525" y="-541169"/>
            <a:ext cx="7543800" cy="1450757"/>
          </a:xfrm>
        </p:spPr>
        <p:txBody>
          <a:bodyPr vert="horz" lIns="91440" tIns="45720" rIns="91440" bIns="45720" rtlCol="0" anchor="b">
            <a:normAutofit/>
          </a:bodyPr>
          <a:lstStyle/>
          <a:p>
            <a:r>
              <a:rPr lang="en-US" b="1" dirty="0"/>
              <a:t>Level 3: Underlying Assumptions</a:t>
            </a:r>
          </a:p>
        </p:txBody>
      </p:sp>
      <p:pic>
        <p:nvPicPr>
          <p:cNvPr id="1026" name="Picture 2" descr="Image result for underlying assumptions">
            <a:hlinkClick r:id="rId2"/>
            <a:extLst>
              <a:ext uri="{FF2B5EF4-FFF2-40B4-BE49-F238E27FC236}">
                <a16:creationId xmlns:a16="http://schemas.microsoft.com/office/drawing/2014/main" id="{C0123DC7-B063-4F8A-8E11-8C904C8B95D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2965" r="16135" b="1"/>
          <a:stretch/>
        </p:blipFill>
        <p:spPr bwMode="auto">
          <a:xfrm>
            <a:off x="501315" y="1255115"/>
            <a:ext cx="2321247" cy="34266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06F571D4-E0DD-43E7-914B-6C1B9ABA4D13}"/>
              </a:ext>
            </a:extLst>
          </p:cNvPr>
          <p:cNvSpPr>
            <a:spLocks noChangeArrowheads="1"/>
          </p:cNvSpPr>
          <p:nvPr/>
        </p:nvSpPr>
        <p:spPr bwMode="auto">
          <a:xfrm>
            <a:off x="5003800" y="1845734"/>
            <a:ext cx="4886961"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5720" rIns="0" bIns="45720" numCol="1" rtlCol="0" anchorCtr="0" compatLnSpc="1">
            <a:prstTxWarp prst="textNoShape">
              <a:avLst/>
            </a:prstTxWarp>
            <a:normAutofit/>
          </a:bodyPr>
          <a:lstStyle/>
          <a:p>
            <a:pPr fontAlgn="base">
              <a:lnSpc>
                <a:spcPct val="90000"/>
              </a:lnSpc>
              <a:spcBef>
                <a:spcPct val="0"/>
              </a:spcBef>
              <a:spcAft>
                <a:spcPts val="600"/>
              </a:spcAft>
              <a:buClr>
                <a:schemeClr val="accent1"/>
              </a:buClr>
            </a:pPr>
            <a:r>
              <a:rPr lang="en-US" altLang="en-US" dirty="0">
                <a:solidFill>
                  <a:schemeClr val="tx1">
                    <a:lumMod val="75000"/>
                    <a:lumOff val="25000"/>
                  </a:schemeClr>
                </a:solidFill>
              </a:rPr>
              <a:t>  </a:t>
            </a:r>
            <a:r>
              <a:rPr lang="en-US" altLang="en-US" dirty="0">
                <a:solidFill>
                  <a:schemeClr val="tx1">
                    <a:lumMod val="75000"/>
                    <a:lumOff val="25000"/>
                  </a:schemeClr>
                </a:solidFill>
                <a:hlinkClick r:id="rId2"/>
              </a:rPr>
              <a:t>        </a:t>
            </a:r>
          </a:p>
          <a:p>
            <a:pPr fontAlgn="base">
              <a:lnSpc>
                <a:spcPct val="90000"/>
              </a:lnSpc>
              <a:spcBef>
                <a:spcPct val="0"/>
              </a:spcBef>
              <a:spcAft>
                <a:spcPts val="600"/>
              </a:spcAft>
              <a:buClr>
                <a:schemeClr val="accent1"/>
              </a:buClr>
            </a:pPr>
            <a:r>
              <a:rPr lang="en-US" altLang="en-US" b="1" dirty="0">
                <a:solidFill>
                  <a:schemeClr val="tx1">
                    <a:lumMod val="75000"/>
                    <a:lumOff val="25000"/>
                  </a:schemeClr>
                </a:solidFill>
              </a:rPr>
              <a:t>Underlying assumptions</a:t>
            </a:r>
            <a:r>
              <a:rPr lang="en-US" altLang="en-US" dirty="0">
                <a:solidFill>
                  <a:schemeClr val="tx1">
                    <a:lumMod val="75000"/>
                    <a:lumOff val="25000"/>
                  </a:schemeClr>
                </a:solidFill>
              </a:rPr>
              <a:t> are the source of values in a culture and what causes actions within the organization. Organizational </a:t>
            </a:r>
            <a:r>
              <a:rPr lang="en-US" altLang="en-US" b="1" dirty="0">
                <a:solidFill>
                  <a:schemeClr val="tx1">
                    <a:lumMod val="75000"/>
                    <a:lumOff val="25000"/>
                  </a:schemeClr>
                </a:solidFill>
              </a:rPr>
              <a:t>assumptions</a:t>
            </a:r>
            <a:r>
              <a:rPr lang="en-US" altLang="en-US" dirty="0">
                <a:solidFill>
                  <a:schemeClr val="tx1">
                    <a:lumMod val="75000"/>
                    <a:lumOff val="25000"/>
                  </a:schemeClr>
                </a:solidFill>
              </a:rPr>
              <a:t> are usually “known,” but are not discussed, nor are they written or easily found. They are comprised of unconscious thoughts, beliefs, perceptions, and feelings (Schein, 2004)</a:t>
            </a:r>
          </a:p>
        </p:txBody>
      </p:sp>
    </p:spTree>
    <p:extLst>
      <p:ext uri="{BB962C8B-B14F-4D97-AF65-F5344CB8AC3E}">
        <p14:creationId xmlns:p14="http://schemas.microsoft.com/office/powerpoint/2010/main" val="3713863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AED4-CBA7-2829-9AE4-B935BC519026}"/>
              </a:ext>
            </a:extLst>
          </p:cNvPr>
          <p:cNvSpPr>
            <a:spLocks noGrp="1"/>
          </p:cNvSpPr>
          <p:nvPr>
            <p:ph type="title"/>
          </p:nvPr>
        </p:nvSpPr>
        <p:spPr>
          <a:xfrm>
            <a:off x="408709" y="-9381"/>
            <a:ext cx="10515600" cy="1325563"/>
          </a:xfrm>
        </p:spPr>
        <p:txBody>
          <a:bodyPr>
            <a:normAutofit/>
          </a:bodyPr>
          <a:lstStyle/>
          <a:p>
            <a:r>
              <a:rPr lang="en-GB" sz="4800" dirty="0"/>
              <a:t>Assignment – Four Element Portfolio</a:t>
            </a:r>
          </a:p>
        </p:txBody>
      </p:sp>
      <p:sp>
        <p:nvSpPr>
          <p:cNvPr id="3" name="Content Placeholder 2">
            <a:extLst>
              <a:ext uri="{FF2B5EF4-FFF2-40B4-BE49-F238E27FC236}">
                <a16:creationId xmlns:a16="http://schemas.microsoft.com/office/drawing/2014/main" id="{65988D97-3536-582E-AE70-FFD27ACAB9A5}"/>
              </a:ext>
            </a:extLst>
          </p:cNvPr>
          <p:cNvSpPr>
            <a:spLocks noGrp="1"/>
          </p:cNvSpPr>
          <p:nvPr>
            <p:ph idx="1"/>
          </p:nvPr>
        </p:nvSpPr>
        <p:spPr>
          <a:xfrm>
            <a:off x="408709" y="3674299"/>
            <a:ext cx="10515600" cy="3906549"/>
          </a:xfrm>
        </p:spPr>
        <p:txBody>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1 – Restaurant and Kitchen Structure</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2 – Standard Operating Procedures</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3 – Importance of Leadership </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4 – Employees’ Characteristics and Management  (Self-Reflection)</a:t>
            </a:r>
            <a:endParaRPr lang="en-GB" sz="1800" b="1" kern="0" dirty="0">
              <a:effectLst/>
              <a:latin typeface="Arial" panose="020B060402020202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8AD2AF20-DD87-A23B-6F5D-D91422586CD5}"/>
              </a:ext>
            </a:extLst>
          </p:cNvPr>
          <p:cNvSpPr txBox="1"/>
          <p:nvPr/>
        </p:nvSpPr>
        <p:spPr>
          <a:xfrm>
            <a:off x="454891" y="954443"/>
            <a:ext cx="11328400" cy="2694456"/>
          </a:xfrm>
          <a:prstGeom prst="rect">
            <a:avLst/>
          </a:prstGeom>
          <a:noFill/>
        </p:spPr>
        <p:txBody>
          <a:bodyPr wrap="square">
            <a:spAutoFit/>
          </a:bodyPr>
          <a:lstStyle/>
          <a:p>
            <a:pPr marL="0" marR="140335" lvl="0" indent="0" algn="just" defTabSz="914400" rtl="0" eaLnBrk="1" fontAlgn="auto" latinLnBrk="0" hangingPunct="1">
              <a:lnSpc>
                <a:spcPct val="150000"/>
              </a:lnSpc>
              <a:spcBef>
                <a:spcPts val="45"/>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Different restaurants have different management and organisation structure. Organisation structure is crucial for successful management. As </a:t>
            </a:r>
            <a:r>
              <a:rPr kumimoji="0" lang="en-GB" sz="1800" b="0" i="0" u="none" strike="noStrike" kern="0" cap="none" spc="0" normalizeH="0" baseline="0" noProof="0" dirty="0">
                <a:ln>
                  <a:noFill/>
                </a:ln>
                <a:solidFill>
                  <a:srgbClr val="000000"/>
                </a:solidFill>
                <a:effectLst/>
                <a:uLnTx/>
                <a:uFillTx/>
                <a:latin typeface="Calibri" panose="020F0502020204030204" pitchFamily="34" charset="0"/>
                <a:ea typeface="Arial" panose="020B0604020202020204" pitchFamily="34" charset="0"/>
                <a:cs typeface="+mn-cs"/>
              </a:rPr>
              <a:t> </a:t>
            </a:r>
            <a:r>
              <a:rPr kumimoji="0" lang="en-US"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As future professionals in the field of hospitality and service management, you will be tasked with identifying and discussing key skills that are vital for improving internal communication to achieve effective management. </a:t>
            </a:r>
            <a:endParaRPr kumimoji="0" lang="en-GB" sz="28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endParaRPr>
          </a:p>
          <a:p>
            <a:pPr marL="0" marR="140335" lvl="0" indent="0" algn="just" defTabSz="914400" rtl="0" eaLnBrk="1" fontAlgn="auto" latinLnBrk="0" hangingPunct="1">
              <a:lnSpc>
                <a:spcPct val="150000"/>
              </a:lnSpc>
              <a:spcBef>
                <a:spcPts val="45"/>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Research and discuss what the F&amp;B Director must employ to engage employees in four elements within a large F&amp;B department. </a:t>
            </a:r>
            <a:endParaRPr kumimoji="0" lang="en-GB" sz="28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endParaRPr>
          </a:p>
        </p:txBody>
      </p:sp>
    </p:spTree>
    <p:extLst>
      <p:ext uri="{BB962C8B-B14F-4D97-AF65-F5344CB8AC3E}">
        <p14:creationId xmlns:p14="http://schemas.microsoft.com/office/powerpoint/2010/main" val="5234756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a:bodyPr>
          <a:lstStyle/>
          <a:p>
            <a:pPr marL="0" indent="0">
              <a:buNone/>
            </a:pPr>
            <a:r>
              <a:rPr lang="en-GB" altLang="en-US" sz="2400" b="1" dirty="0">
                <a:solidFill>
                  <a:schemeClr val="bg1"/>
                </a:solidFill>
              </a:rPr>
              <a:t>Last week gave an overview of..</a:t>
            </a:r>
          </a:p>
          <a:p>
            <a:pPr marL="0" indent="0">
              <a:buNone/>
            </a:pPr>
            <a:endParaRPr lang="en-GB" altLang="en-US" sz="5500" b="1" dirty="0">
              <a:solidFill>
                <a:schemeClr val="bg1"/>
              </a:solidFill>
            </a:endParaRPr>
          </a:p>
          <a:p>
            <a:pPr marL="0" indent="0">
              <a:buNone/>
            </a:pPr>
            <a:endParaRPr lang="en-GB" altLang="en-US" sz="1900" dirty="0">
              <a:solidFill>
                <a:schemeClr val="bg1"/>
              </a:solidFill>
              <a:latin typeface="Trebuchet MS" panose="020B0603020202020204" pitchFamily="34" charset="0"/>
            </a:endParaRPr>
          </a:p>
        </p:txBody>
      </p:sp>
      <p:sp>
        <p:nvSpPr>
          <p:cNvPr id="15" name="TextBox 14">
            <a:extLst>
              <a:ext uri="{FF2B5EF4-FFF2-40B4-BE49-F238E27FC236}">
                <a16:creationId xmlns:a16="http://schemas.microsoft.com/office/drawing/2014/main" id="{CE882F72-B111-B686-C4BD-EB7B0A4DBA9C}"/>
              </a:ext>
            </a:extLst>
          </p:cNvPr>
          <p:cNvSpPr txBox="1"/>
          <p:nvPr/>
        </p:nvSpPr>
        <p:spPr>
          <a:xfrm>
            <a:off x="258108" y="428889"/>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‘Culture’. Provide a definition of ‘Culture’?</a:t>
            </a:r>
          </a:p>
        </p:txBody>
      </p:sp>
      <p:sp>
        <p:nvSpPr>
          <p:cNvPr id="14" name="TextBox 13">
            <a:extLst>
              <a:ext uri="{FF2B5EF4-FFF2-40B4-BE49-F238E27FC236}">
                <a16:creationId xmlns:a16="http://schemas.microsoft.com/office/drawing/2014/main" id="{93664293-B49B-2681-7AC9-6045DF1035DD}"/>
              </a:ext>
            </a:extLst>
          </p:cNvPr>
          <p:cNvSpPr txBox="1"/>
          <p:nvPr/>
        </p:nvSpPr>
        <p:spPr>
          <a:xfrm>
            <a:off x="4113123" y="2215249"/>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 were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Schien’s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3 levels of culture? </a:t>
            </a:r>
          </a:p>
        </p:txBody>
      </p:sp>
      <p:sp>
        <p:nvSpPr>
          <p:cNvPr id="5" name="TextBox 4">
            <a:extLst>
              <a:ext uri="{FF2B5EF4-FFF2-40B4-BE49-F238E27FC236}">
                <a16:creationId xmlns:a16="http://schemas.microsoft.com/office/drawing/2014/main" id="{CB32AACC-CC80-F649-8825-EED64491311C}"/>
              </a:ext>
            </a:extLst>
          </p:cNvPr>
          <p:cNvSpPr txBox="1"/>
          <p:nvPr/>
        </p:nvSpPr>
        <p:spPr>
          <a:xfrm>
            <a:off x="8331410" y="458569"/>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 ‘Dimensions’ of culture can you remember? </a:t>
            </a:r>
          </a:p>
        </p:txBody>
      </p:sp>
      <p:pic>
        <p:nvPicPr>
          <p:cNvPr id="8" name="Content Placeholder 3" descr="http://www.dfwhcfoundation.org/wp-content/uploads/2013/10/Cultural-and-linguistic-competence-in-Patient-care_Sushma-Sharma-1.jpg">
            <a:extLst>
              <a:ext uri="{FF2B5EF4-FFF2-40B4-BE49-F238E27FC236}">
                <a16:creationId xmlns:a16="http://schemas.microsoft.com/office/drawing/2014/main" id="{9DC77FA1-57CC-A21E-B5D6-85B4BE06ED4C}"/>
              </a:ext>
            </a:extLst>
          </p:cNvPr>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8108" y="1595187"/>
            <a:ext cx="3171717" cy="1413378"/>
          </a:xfrm>
          <a:prstGeom prst="rect">
            <a:avLst/>
          </a:prstGeom>
          <a:noFill/>
          <a:ln>
            <a:noFill/>
          </a:ln>
        </p:spPr>
      </p:pic>
      <p:pic>
        <p:nvPicPr>
          <p:cNvPr id="1026" name="Picture 2" descr="Harnessing Hofstede's Cultural Dimensions Model for Organizational Success">
            <a:extLst>
              <a:ext uri="{FF2B5EF4-FFF2-40B4-BE49-F238E27FC236}">
                <a16:creationId xmlns:a16="http://schemas.microsoft.com/office/drawing/2014/main" id="{0694C680-7328-EFA4-0BA7-CB5EE4C958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23671" y="1300809"/>
            <a:ext cx="2400206" cy="24752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provement Method Olympics Day 7 – NHS Horizons">
            <a:extLst>
              <a:ext uri="{FF2B5EF4-FFF2-40B4-BE49-F238E27FC236}">
                <a16:creationId xmlns:a16="http://schemas.microsoft.com/office/drawing/2014/main" id="{00341A58-61C6-CD49-313C-A215E47E58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2310" y="3008564"/>
            <a:ext cx="2181890" cy="2565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485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3A0A-C4BC-44BE-952C-9A52B8A4C228}"/>
              </a:ext>
            </a:extLst>
          </p:cNvPr>
          <p:cNvSpPr>
            <a:spLocks noGrp="1"/>
          </p:cNvSpPr>
          <p:nvPr>
            <p:ph type="title"/>
          </p:nvPr>
        </p:nvSpPr>
        <p:spPr>
          <a:xfrm>
            <a:off x="975801" y="1715029"/>
            <a:ext cx="9992748" cy="1028234"/>
          </a:xfrm>
        </p:spPr>
        <p:txBody>
          <a:bodyPr>
            <a:normAutofit/>
          </a:bodyPr>
          <a:lstStyle/>
          <a:p>
            <a:pPr algn="ctr"/>
            <a:r>
              <a:rPr lang="en-GB" b="1" dirty="0"/>
              <a:t>What is Quality Standard?</a:t>
            </a:r>
          </a:p>
        </p:txBody>
      </p:sp>
    </p:spTree>
    <p:extLst>
      <p:ext uri="{BB962C8B-B14F-4D97-AF65-F5344CB8AC3E}">
        <p14:creationId xmlns:p14="http://schemas.microsoft.com/office/powerpoint/2010/main" val="37013399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1FF2B-D0C0-4C0B-9484-5606C9685A75}"/>
              </a:ext>
            </a:extLst>
          </p:cNvPr>
          <p:cNvSpPr>
            <a:spLocks noGrp="1"/>
          </p:cNvSpPr>
          <p:nvPr>
            <p:ph type="title"/>
          </p:nvPr>
        </p:nvSpPr>
        <p:spPr>
          <a:xfrm>
            <a:off x="235092" y="-82205"/>
            <a:ext cx="10018713" cy="955828"/>
          </a:xfrm>
        </p:spPr>
        <p:txBody>
          <a:bodyPr/>
          <a:lstStyle/>
          <a:p>
            <a:r>
              <a:rPr lang="en-GB" dirty="0"/>
              <a:t>Quality standards</a:t>
            </a:r>
          </a:p>
        </p:txBody>
      </p:sp>
      <p:sp>
        <p:nvSpPr>
          <p:cNvPr id="3" name="Content Placeholder 2">
            <a:extLst>
              <a:ext uri="{FF2B5EF4-FFF2-40B4-BE49-F238E27FC236}">
                <a16:creationId xmlns:a16="http://schemas.microsoft.com/office/drawing/2014/main" id="{EE0744CF-140E-4C63-9BC4-02F43DF97A7E}"/>
              </a:ext>
            </a:extLst>
          </p:cNvPr>
          <p:cNvSpPr>
            <a:spLocks noGrp="1"/>
          </p:cNvSpPr>
          <p:nvPr>
            <p:ph idx="1"/>
          </p:nvPr>
        </p:nvSpPr>
        <p:spPr>
          <a:xfrm>
            <a:off x="235092" y="1887244"/>
            <a:ext cx="10018713" cy="2497584"/>
          </a:xfrm>
        </p:spPr>
        <p:txBody>
          <a:bodyPr>
            <a:normAutofit fontScale="25000" lnSpcReduction="20000"/>
          </a:bodyPr>
          <a:lstStyle/>
          <a:p>
            <a:pPr marL="0" indent="0" algn="just">
              <a:lnSpc>
                <a:spcPct val="150000"/>
              </a:lnSpc>
              <a:buNone/>
            </a:pPr>
            <a:r>
              <a:rPr lang="en-GB" sz="5600" dirty="0"/>
              <a:t>British Standards Institution (BSI)</a:t>
            </a:r>
          </a:p>
          <a:p>
            <a:pPr>
              <a:lnSpc>
                <a:spcPct val="160000"/>
              </a:lnSpc>
              <a:buFont typeface="Wingdings" panose="05000000000000000000" pitchFamily="2" charset="2"/>
              <a:buChar char="Ø"/>
            </a:pPr>
            <a:r>
              <a:rPr lang="en-GB" sz="5600" dirty="0">
                <a:solidFill>
                  <a:srgbClr val="333333"/>
                </a:solidFill>
              </a:rPr>
              <a:t>1901 by Sir John Wolfe-Barry, the world’s first National Standards organization</a:t>
            </a:r>
          </a:p>
          <a:p>
            <a:pPr>
              <a:lnSpc>
                <a:spcPct val="160000"/>
              </a:lnSpc>
              <a:buFont typeface="Wingdings" panose="05000000000000000000" pitchFamily="2" charset="2"/>
              <a:buChar char="Ø"/>
            </a:pPr>
            <a:r>
              <a:rPr lang="en-GB" sz="5600" dirty="0">
                <a:solidFill>
                  <a:srgbClr val="333333"/>
                </a:solidFill>
              </a:rPr>
              <a:t>Both people and organisations to perform at a high standard.</a:t>
            </a:r>
          </a:p>
          <a:p>
            <a:pPr>
              <a:lnSpc>
                <a:spcPct val="160000"/>
              </a:lnSpc>
              <a:buFont typeface="Wingdings" panose="05000000000000000000" pitchFamily="2" charset="2"/>
              <a:buChar char="Ø"/>
            </a:pPr>
            <a:r>
              <a:rPr lang="en-GB" sz="5600" dirty="0">
                <a:solidFill>
                  <a:srgbClr val="333333"/>
                </a:solidFill>
              </a:rPr>
              <a:t>They share market insights, knowledge, the latest innovations, </a:t>
            </a:r>
          </a:p>
          <a:p>
            <a:pPr>
              <a:lnSpc>
                <a:spcPct val="160000"/>
              </a:lnSpc>
              <a:buFont typeface="Wingdings" panose="05000000000000000000" pitchFamily="2" charset="2"/>
              <a:buChar char="Ø"/>
            </a:pPr>
            <a:r>
              <a:rPr lang="en-GB" sz="5600" dirty="0">
                <a:solidFill>
                  <a:srgbClr val="333333"/>
                </a:solidFill>
              </a:rPr>
              <a:t>and best practice with the aim of “making excellence a habit all over the world, every day” (BSI, 2021).</a:t>
            </a:r>
          </a:p>
          <a:p>
            <a:pPr>
              <a:lnSpc>
                <a:spcPct val="160000"/>
              </a:lnSpc>
              <a:buFont typeface="Wingdings" panose="05000000000000000000" pitchFamily="2" charset="2"/>
              <a:buChar char="Ø"/>
            </a:pPr>
            <a:r>
              <a:rPr lang="en-GB" sz="5600" dirty="0"/>
              <a:t>BS 7850-1:1992 Total Quality Management</a:t>
            </a:r>
          </a:p>
          <a:p>
            <a:pPr marL="0" indent="0">
              <a:lnSpc>
                <a:spcPct val="160000"/>
              </a:lnSpc>
              <a:buNone/>
            </a:pPr>
            <a:r>
              <a:rPr lang="en-GB" sz="6400" dirty="0">
                <a:hlinkClick r:id="rId3"/>
              </a:rPr>
              <a:t>Food &amp; Retail | BSI (bsigroup.com)</a:t>
            </a:r>
            <a:endParaRPr lang="en-GB" sz="6400" dirty="0"/>
          </a:p>
          <a:p>
            <a:pPr marL="0" indent="0">
              <a:lnSpc>
                <a:spcPct val="160000"/>
              </a:lnSpc>
              <a:buNone/>
            </a:pPr>
            <a:r>
              <a:rPr lang="en-GB" sz="6400" dirty="0">
                <a:hlinkClick r:id="rId4"/>
              </a:rPr>
              <a:t>Drive Quality Through our Assurance Services | BSI (bsigroup.com)</a:t>
            </a:r>
            <a:endParaRPr lang="en-GB" sz="6400" dirty="0"/>
          </a:p>
          <a:p>
            <a:pPr marL="0" indent="0" algn="just">
              <a:lnSpc>
                <a:spcPct val="150000"/>
              </a:lnSpc>
              <a:buNone/>
            </a:pPr>
            <a:endParaRPr lang="en-GB" dirty="0"/>
          </a:p>
        </p:txBody>
      </p:sp>
      <p:sp>
        <p:nvSpPr>
          <p:cNvPr id="4" name="Rectangle 3">
            <a:extLst>
              <a:ext uri="{FF2B5EF4-FFF2-40B4-BE49-F238E27FC236}">
                <a16:creationId xmlns:a16="http://schemas.microsoft.com/office/drawing/2014/main" id="{D86DB9A0-F560-4F7B-8B14-5B5A599B5A11}"/>
              </a:ext>
            </a:extLst>
          </p:cNvPr>
          <p:cNvSpPr/>
          <p:nvPr/>
        </p:nvSpPr>
        <p:spPr>
          <a:xfrm>
            <a:off x="295541" y="873623"/>
            <a:ext cx="5036649" cy="791179"/>
          </a:xfrm>
          <a:prstGeom prst="rect">
            <a:avLst/>
          </a:prstGeom>
        </p:spPr>
        <p:txBody>
          <a:bodyPr wrap="square">
            <a:spAutoFit/>
          </a:bodyPr>
          <a:lstStyle/>
          <a:p>
            <a:pPr algn="just">
              <a:lnSpc>
                <a:spcPct val="150000"/>
              </a:lnSpc>
            </a:pPr>
            <a:r>
              <a:rPr lang="en-GB" sz="1600" b="1" dirty="0">
                <a:latin typeface="arial" panose="020B0604020202020204" pitchFamily="34" charset="0"/>
              </a:rPr>
              <a:t>Quality management standards to help work more efficiently and reduce product failures (ISO, n.d.).</a:t>
            </a:r>
            <a:endParaRPr lang="en-GB" sz="1600" b="1" dirty="0"/>
          </a:p>
        </p:txBody>
      </p:sp>
      <p:pic>
        <p:nvPicPr>
          <p:cNvPr id="5" name="Online Media 4" title="ISO and food safety">
            <a:hlinkClick r:id="" action="ppaction://media"/>
            <a:extLst>
              <a:ext uri="{FF2B5EF4-FFF2-40B4-BE49-F238E27FC236}">
                <a16:creationId xmlns:a16="http://schemas.microsoft.com/office/drawing/2014/main" id="{E693219F-0E72-428E-2EF0-7B1354DCC605}"/>
              </a:ext>
            </a:extLst>
          </p:cNvPr>
          <p:cNvPicPr>
            <a:picLocks noRot="1" noChangeAspect="1"/>
          </p:cNvPicPr>
          <p:nvPr>
            <a:videoFile r:link="rId1"/>
          </p:nvPr>
        </p:nvPicPr>
        <p:blipFill>
          <a:blip r:embed="rId5"/>
          <a:stretch>
            <a:fillRect/>
          </a:stretch>
        </p:blipFill>
        <p:spPr>
          <a:xfrm>
            <a:off x="6152901" y="183882"/>
            <a:ext cx="5743558" cy="3245118"/>
          </a:xfrm>
          <a:prstGeom prst="rect">
            <a:avLst/>
          </a:prstGeom>
        </p:spPr>
      </p:pic>
      <p:sp>
        <p:nvSpPr>
          <p:cNvPr id="7" name="TextBox 6">
            <a:extLst>
              <a:ext uri="{FF2B5EF4-FFF2-40B4-BE49-F238E27FC236}">
                <a16:creationId xmlns:a16="http://schemas.microsoft.com/office/drawing/2014/main" id="{02D70011-6F15-6686-14A4-6EB56C80043B}"/>
              </a:ext>
            </a:extLst>
          </p:cNvPr>
          <p:cNvSpPr txBox="1"/>
          <p:nvPr/>
        </p:nvSpPr>
        <p:spPr>
          <a:xfrm>
            <a:off x="9424975" y="3313060"/>
            <a:ext cx="2767025" cy="880369"/>
          </a:xfrm>
          <a:prstGeom prst="rect">
            <a:avLst/>
          </a:prstGeom>
          <a:noFill/>
        </p:spPr>
        <p:txBody>
          <a:bodyPr wrap="square">
            <a:spAutoFit/>
          </a:bodyPr>
          <a:lstStyle/>
          <a:p>
            <a:pPr marL="0" indent="0" algn="just">
              <a:lnSpc>
                <a:spcPct val="150000"/>
              </a:lnSpc>
              <a:buNone/>
            </a:pPr>
            <a:r>
              <a:rPr lang="en-GB" dirty="0"/>
              <a:t>International Organization </a:t>
            </a:r>
          </a:p>
          <a:p>
            <a:pPr marL="0" indent="0" algn="just">
              <a:lnSpc>
                <a:spcPct val="150000"/>
              </a:lnSpc>
              <a:buNone/>
            </a:pPr>
            <a:r>
              <a:rPr lang="en-GB" dirty="0"/>
              <a:t>for Standardization (ISO)</a:t>
            </a:r>
          </a:p>
        </p:txBody>
      </p:sp>
      <p:sp>
        <p:nvSpPr>
          <p:cNvPr id="8" name="TextBox 7">
            <a:extLst>
              <a:ext uri="{FF2B5EF4-FFF2-40B4-BE49-F238E27FC236}">
                <a16:creationId xmlns:a16="http://schemas.microsoft.com/office/drawing/2014/main" id="{A8B5908C-E021-54FE-A757-958AF9EDA40F}"/>
              </a:ext>
            </a:extLst>
          </p:cNvPr>
          <p:cNvSpPr txBox="1"/>
          <p:nvPr/>
        </p:nvSpPr>
        <p:spPr>
          <a:xfrm>
            <a:off x="6901567" y="4503252"/>
            <a:ext cx="4642733"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With the resources provided, identify standards in operation at your placement? 20 mins</a:t>
            </a:r>
          </a:p>
        </p:txBody>
      </p:sp>
    </p:spTree>
    <p:extLst>
      <p:ext uri="{BB962C8B-B14F-4D97-AF65-F5344CB8AC3E}">
        <p14:creationId xmlns:p14="http://schemas.microsoft.com/office/powerpoint/2010/main" val="102586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3A0A-C4BC-44BE-952C-9A52B8A4C228}"/>
              </a:ext>
            </a:extLst>
          </p:cNvPr>
          <p:cNvSpPr>
            <a:spLocks noGrp="1"/>
          </p:cNvSpPr>
          <p:nvPr>
            <p:ph type="title"/>
          </p:nvPr>
        </p:nvSpPr>
        <p:spPr>
          <a:xfrm>
            <a:off x="2825684" y="2400766"/>
            <a:ext cx="6842298" cy="948609"/>
          </a:xfrm>
        </p:spPr>
        <p:txBody>
          <a:bodyPr>
            <a:normAutofit/>
          </a:bodyPr>
          <a:lstStyle/>
          <a:p>
            <a:r>
              <a:rPr lang="en-GB" b="1" dirty="0">
                <a:solidFill>
                  <a:srgbClr val="000000"/>
                </a:solidFill>
              </a:rPr>
              <a:t>Developing a Quality Culture</a:t>
            </a:r>
          </a:p>
        </p:txBody>
      </p:sp>
    </p:spTree>
    <p:extLst>
      <p:ext uri="{BB962C8B-B14F-4D97-AF65-F5344CB8AC3E}">
        <p14:creationId xmlns:p14="http://schemas.microsoft.com/office/powerpoint/2010/main" val="8839923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64288-78F1-4C34-B6D4-CAAE8DF07CC1}"/>
              </a:ext>
            </a:extLst>
          </p:cNvPr>
          <p:cNvSpPr>
            <a:spLocks noGrp="1"/>
          </p:cNvSpPr>
          <p:nvPr>
            <p:ph type="title"/>
          </p:nvPr>
        </p:nvSpPr>
        <p:spPr>
          <a:xfrm>
            <a:off x="208837" y="133456"/>
            <a:ext cx="10018713" cy="1080856"/>
          </a:xfrm>
        </p:spPr>
        <p:txBody>
          <a:bodyPr/>
          <a:lstStyle/>
          <a:p>
            <a:r>
              <a:rPr lang="en-GB" dirty="0"/>
              <a:t>QC &amp; QA</a:t>
            </a:r>
          </a:p>
        </p:txBody>
      </p:sp>
      <p:sp>
        <p:nvSpPr>
          <p:cNvPr id="3" name="Content Placeholder 2">
            <a:extLst>
              <a:ext uri="{FF2B5EF4-FFF2-40B4-BE49-F238E27FC236}">
                <a16:creationId xmlns:a16="http://schemas.microsoft.com/office/drawing/2014/main" id="{EDB48FC4-8B52-4B4C-893C-ED6B18A31887}"/>
              </a:ext>
            </a:extLst>
          </p:cNvPr>
          <p:cNvSpPr>
            <a:spLocks noGrp="1"/>
          </p:cNvSpPr>
          <p:nvPr>
            <p:ph idx="1"/>
          </p:nvPr>
        </p:nvSpPr>
        <p:spPr>
          <a:xfrm>
            <a:off x="293158" y="939871"/>
            <a:ext cx="10849510" cy="4749658"/>
          </a:xfrm>
        </p:spPr>
        <p:txBody>
          <a:bodyPr>
            <a:noAutofit/>
          </a:bodyPr>
          <a:lstStyle/>
          <a:p>
            <a:pPr marL="0" indent="0" algn="just">
              <a:lnSpc>
                <a:spcPct val="150000"/>
              </a:lnSpc>
              <a:buNone/>
            </a:pPr>
            <a:r>
              <a:rPr lang="en-GB" sz="3200" b="1" dirty="0"/>
              <a:t>Quality control (QC) </a:t>
            </a:r>
          </a:p>
          <a:p>
            <a:pPr marL="0" indent="0" algn="just">
              <a:lnSpc>
                <a:spcPct val="150000"/>
              </a:lnSpc>
              <a:buNone/>
            </a:pPr>
            <a:r>
              <a:rPr lang="en-GB" sz="3200" dirty="0"/>
              <a:t>Focuses on fulfilling quality requirements through operation techniques and activities. </a:t>
            </a:r>
          </a:p>
          <a:p>
            <a:pPr marL="0" indent="0" algn="just">
              <a:lnSpc>
                <a:spcPct val="150000"/>
              </a:lnSpc>
              <a:buNone/>
            </a:pPr>
            <a:r>
              <a:rPr lang="en-GB" sz="3200" b="1" dirty="0"/>
              <a:t>Quality assurance (QA)</a:t>
            </a:r>
          </a:p>
          <a:p>
            <a:pPr marL="0" indent="0" algn="just">
              <a:lnSpc>
                <a:spcPct val="150000"/>
              </a:lnSpc>
              <a:buNone/>
            </a:pPr>
            <a:r>
              <a:rPr lang="en-GB" sz="3200" dirty="0"/>
              <a:t>Focuses on how a process is performed or how a product is made and starts once production ends</a:t>
            </a:r>
          </a:p>
        </p:txBody>
      </p:sp>
      <p:sp>
        <p:nvSpPr>
          <p:cNvPr id="4" name="TextBox 3">
            <a:extLst>
              <a:ext uri="{FF2B5EF4-FFF2-40B4-BE49-F238E27FC236}">
                <a16:creationId xmlns:a16="http://schemas.microsoft.com/office/drawing/2014/main" id="{A6AA90E8-E015-F706-1AFD-74B81004F52E}"/>
              </a:ext>
            </a:extLst>
          </p:cNvPr>
          <p:cNvSpPr txBox="1"/>
          <p:nvPr/>
        </p:nvSpPr>
        <p:spPr>
          <a:xfrm>
            <a:off x="7399602" y="401262"/>
            <a:ext cx="4278048" cy="107721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Provide examples from your placement? </a:t>
            </a:r>
          </a:p>
        </p:txBody>
      </p:sp>
    </p:spTree>
    <p:extLst>
      <p:ext uri="{BB962C8B-B14F-4D97-AF65-F5344CB8AC3E}">
        <p14:creationId xmlns:p14="http://schemas.microsoft.com/office/powerpoint/2010/main" val="291545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17FC1-B400-4A31-8EDF-CAB9F2ECC68C}"/>
              </a:ext>
            </a:extLst>
          </p:cNvPr>
          <p:cNvSpPr>
            <a:spLocks noGrp="1"/>
          </p:cNvSpPr>
          <p:nvPr>
            <p:ph type="title"/>
          </p:nvPr>
        </p:nvSpPr>
        <p:spPr>
          <a:xfrm>
            <a:off x="624951" y="187418"/>
            <a:ext cx="10018713" cy="1150028"/>
          </a:xfrm>
        </p:spPr>
        <p:txBody>
          <a:bodyPr/>
          <a:lstStyle/>
          <a:p>
            <a:r>
              <a:rPr lang="en-GB" dirty="0"/>
              <a:t>Setting Quality Standards</a:t>
            </a:r>
          </a:p>
        </p:txBody>
      </p:sp>
      <p:sp>
        <p:nvSpPr>
          <p:cNvPr id="3" name="Content Placeholder 2">
            <a:extLst>
              <a:ext uri="{FF2B5EF4-FFF2-40B4-BE49-F238E27FC236}">
                <a16:creationId xmlns:a16="http://schemas.microsoft.com/office/drawing/2014/main" id="{5D7B9752-ECDC-4639-B275-70D9E27A2643}"/>
              </a:ext>
            </a:extLst>
          </p:cNvPr>
          <p:cNvSpPr>
            <a:spLocks noGrp="1"/>
          </p:cNvSpPr>
          <p:nvPr>
            <p:ph idx="1"/>
          </p:nvPr>
        </p:nvSpPr>
        <p:spPr>
          <a:xfrm>
            <a:off x="750079" y="1337446"/>
            <a:ext cx="8855934" cy="4023826"/>
          </a:xfrm>
        </p:spPr>
        <p:txBody>
          <a:bodyPr>
            <a:normAutofit fontScale="92500" lnSpcReduction="10000"/>
          </a:bodyPr>
          <a:lstStyle/>
          <a:p>
            <a:pPr marL="0" indent="0" algn="just">
              <a:lnSpc>
                <a:spcPct val="150000"/>
              </a:lnSpc>
              <a:buNone/>
            </a:pPr>
            <a:r>
              <a:rPr lang="en-GB" sz="2400" dirty="0">
                <a:solidFill>
                  <a:srgbClr val="333333"/>
                </a:solidFill>
              </a:rPr>
              <a:t>Clear policies and procedures</a:t>
            </a:r>
          </a:p>
          <a:p>
            <a:pPr marL="0" indent="0" algn="just">
              <a:lnSpc>
                <a:spcPct val="150000"/>
              </a:lnSpc>
              <a:buNone/>
            </a:pPr>
            <a:r>
              <a:rPr lang="en-GB" sz="2400" dirty="0">
                <a:solidFill>
                  <a:srgbClr val="333333"/>
                </a:solidFill>
              </a:rPr>
              <a:t>Examples:</a:t>
            </a:r>
          </a:p>
          <a:p>
            <a:pPr algn="just">
              <a:lnSpc>
                <a:spcPct val="150000"/>
              </a:lnSpc>
              <a:buFont typeface="Wingdings" panose="05000000000000000000" pitchFamily="2" charset="2"/>
              <a:buChar char="ü"/>
            </a:pPr>
            <a:r>
              <a:rPr lang="en-GB" sz="2400" dirty="0">
                <a:solidFill>
                  <a:srgbClr val="333333"/>
                </a:solidFill>
              </a:rPr>
              <a:t>Day Dots</a:t>
            </a:r>
          </a:p>
          <a:p>
            <a:pPr algn="just">
              <a:lnSpc>
                <a:spcPct val="150000"/>
              </a:lnSpc>
              <a:buFont typeface="Wingdings" panose="05000000000000000000" pitchFamily="2" charset="2"/>
              <a:buChar char="ü"/>
            </a:pPr>
            <a:r>
              <a:rPr lang="en-GB" sz="2400" dirty="0"/>
              <a:t>Service Operating Standards </a:t>
            </a:r>
          </a:p>
          <a:p>
            <a:pPr algn="just">
              <a:lnSpc>
                <a:spcPct val="150000"/>
              </a:lnSpc>
              <a:buFont typeface="Wingdings" panose="05000000000000000000" pitchFamily="2" charset="2"/>
              <a:buChar char="ü"/>
            </a:pPr>
            <a:r>
              <a:rPr lang="en-GB" sz="2400" dirty="0">
                <a:solidFill>
                  <a:srgbClr val="333333"/>
                </a:solidFill>
              </a:rPr>
              <a:t>Recruitment and selection policies </a:t>
            </a:r>
          </a:p>
          <a:p>
            <a:pPr algn="just">
              <a:lnSpc>
                <a:spcPct val="150000"/>
              </a:lnSpc>
              <a:buFont typeface="Wingdings" panose="05000000000000000000" pitchFamily="2" charset="2"/>
              <a:buChar char="ü"/>
            </a:pPr>
            <a:r>
              <a:rPr lang="en-GB" sz="2400" dirty="0">
                <a:solidFill>
                  <a:srgbClr val="333333"/>
                </a:solidFill>
              </a:rPr>
              <a:t>The process for operating machinery (ovens/fridge temperature records) etc..</a:t>
            </a:r>
          </a:p>
        </p:txBody>
      </p:sp>
      <p:pic>
        <p:nvPicPr>
          <p:cNvPr id="4" name="Picture 2" descr="5 QA Memes only a QA Tester would get • Salesforce QA Testing - QA Force">
            <a:extLst>
              <a:ext uri="{FF2B5EF4-FFF2-40B4-BE49-F238E27FC236}">
                <a16:creationId xmlns:a16="http://schemas.microsoft.com/office/drawing/2014/main" id="{773F4AC7-CAE4-7AFB-B6E2-40C383D320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1425" y="274471"/>
            <a:ext cx="4366682" cy="3700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0025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1FF2B-D0C0-4C0B-9484-5606C9685A75}"/>
              </a:ext>
            </a:extLst>
          </p:cNvPr>
          <p:cNvSpPr>
            <a:spLocks noGrp="1"/>
          </p:cNvSpPr>
          <p:nvPr>
            <p:ph type="title"/>
          </p:nvPr>
        </p:nvSpPr>
        <p:spPr>
          <a:xfrm>
            <a:off x="250365" y="159313"/>
            <a:ext cx="10018713" cy="955828"/>
          </a:xfrm>
        </p:spPr>
        <p:txBody>
          <a:bodyPr/>
          <a:lstStyle/>
          <a:p>
            <a:r>
              <a:rPr lang="en-GB" dirty="0"/>
              <a:t>Standard Operating Procedure (SOP)</a:t>
            </a:r>
          </a:p>
        </p:txBody>
      </p:sp>
      <p:sp>
        <p:nvSpPr>
          <p:cNvPr id="8" name="TextBox 7">
            <a:extLst>
              <a:ext uri="{FF2B5EF4-FFF2-40B4-BE49-F238E27FC236}">
                <a16:creationId xmlns:a16="http://schemas.microsoft.com/office/drawing/2014/main" id="{F4414B48-2E13-9F51-BB65-EBED64F66AD3}"/>
              </a:ext>
            </a:extLst>
          </p:cNvPr>
          <p:cNvSpPr txBox="1"/>
          <p:nvPr/>
        </p:nvSpPr>
        <p:spPr>
          <a:xfrm>
            <a:off x="365868" y="975437"/>
            <a:ext cx="6097712" cy="2237087"/>
          </a:xfrm>
          <a:prstGeom prst="rect">
            <a:avLst/>
          </a:prstGeom>
          <a:noFill/>
        </p:spPr>
        <p:txBody>
          <a:bodyPr wrap="square">
            <a:spAutoFit/>
          </a:bodyPr>
          <a:lstStyle/>
          <a:p>
            <a:pPr marL="457200" indent="-457200" algn="just">
              <a:lnSpc>
                <a:spcPct val="150000"/>
              </a:lnSpc>
              <a:buFont typeface="Wingdings" panose="05000000000000000000" pitchFamily="2" charset="2"/>
              <a:buChar char="ü"/>
            </a:pPr>
            <a:r>
              <a:rPr lang="en-GB" sz="3200" dirty="0">
                <a:solidFill>
                  <a:srgbClr val="001E40"/>
                </a:solidFill>
                <a:latin typeface="Poppins" panose="00000500000000000000" pitchFamily="2" charset="0"/>
              </a:rPr>
              <a:t>R</a:t>
            </a:r>
            <a:r>
              <a:rPr lang="en-GB" sz="3200" b="0" i="0" dirty="0">
                <a:solidFill>
                  <a:srgbClr val="001E40"/>
                </a:solidFill>
                <a:effectLst/>
                <a:latin typeface="Poppins" panose="00000500000000000000" pitchFamily="2" charset="0"/>
              </a:rPr>
              <a:t>ules</a:t>
            </a:r>
          </a:p>
          <a:p>
            <a:pPr marL="457200" indent="-457200" algn="just">
              <a:lnSpc>
                <a:spcPct val="150000"/>
              </a:lnSpc>
              <a:buFont typeface="Wingdings" panose="05000000000000000000" pitchFamily="2" charset="2"/>
              <a:buChar char="ü"/>
            </a:pPr>
            <a:r>
              <a:rPr lang="en-GB" sz="3200" dirty="0">
                <a:solidFill>
                  <a:srgbClr val="001E40"/>
                </a:solidFill>
                <a:latin typeface="Poppins" panose="00000500000000000000" pitchFamily="2" charset="0"/>
              </a:rPr>
              <a:t>S</a:t>
            </a:r>
            <a:r>
              <a:rPr lang="en-GB" sz="3200" b="0" i="0" dirty="0">
                <a:solidFill>
                  <a:srgbClr val="001E40"/>
                </a:solidFill>
                <a:effectLst/>
                <a:latin typeface="Poppins" panose="00000500000000000000" pitchFamily="2" charset="0"/>
              </a:rPr>
              <a:t>tandards</a:t>
            </a:r>
          </a:p>
          <a:p>
            <a:pPr marL="457200" indent="-457200" algn="just">
              <a:lnSpc>
                <a:spcPct val="150000"/>
              </a:lnSpc>
              <a:buFont typeface="Wingdings" panose="05000000000000000000" pitchFamily="2" charset="2"/>
              <a:buChar char="ü"/>
            </a:pPr>
            <a:r>
              <a:rPr lang="en-GB" sz="3200" dirty="0">
                <a:solidFill>
                  <a:srgbClr val="001E40"/>
                </a:solidFill>
                <a:latin typeface="Poppins" panose="00000500000000000000" pitchFamily="2" charset="0"/>
              </a:rPr>
              <a:t>N</a:t>
            </a:r>
            <a:r>
              <a:rPr lang="en-GB" sz="3200" b="0" i="0" dirty="0">
                <a:solidFill>
                  <a:srgbClr val="001E40"/>
                </a:solidFill>
                <a:effectLst/>
                <a:latin typeface="Poppins" panose="00000500000000000000" pitchFamily="2" charset="0"/>
              </a:rPr>
              <a:t>orms</a:t>
            </a:r>
            <a:endParaRPr lang="en-GB" sz="3200" dirty="0"/>
          </a:p>
        </p:txBody>
      </p:sp>
      <p:pic>
        <p:nvPicPr>
          <p:cNvPr id="3" name="Picture 2" descr="What is Standard Operating Procedure &amp; How to Write SOPs? - Cflow UK">
            <a:extLst>
              <a:ext uri="{FF2B5EF4-FFF2-40B4-BE49-F238E27FC236}">
                <a16:creationId xmlns:a16="http://schemas.microsoft.com/office/drawing/2014/main" id="{B6ECEC1C-F5E7-9ED0-9DCA-C710E4B725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7743" y="1115141"/>
            <a:ext cx="4774084" cy="26847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C76EEA0-689A-924D-48D6-33A419959595}"/>
              </a:ext>
            </a:extLst>
          </p:cNvPr>
          <p:cNvSpPr txBox="1"/>
          <p:nvPr/>
        </p:nvSpPr>
        <p:spPr>
          <a:xfrm>
            <a:off x="459606" y="3510890"/>
            <a:ext cx="7952874" cy="1200329"/>
          </a:xfrm>
          <a:prstGeom prst="rect">
            <a:avLst/>
          </a:prstGeom>
          <a:noFill/>
        </p:spPr>
        <p:txBody>
          <a:bodyPr wrap="square">
            <a:spAutoFit/>
          </a:bodyPr>
          <a:lstStyle/>
          <a:p>
            <a:r>
              <a:rPr lang="en-GB" b="0" i="0" dirty="0">
                <a:solidFill>
                  <a:srgbClr val="000000"/>
                </a:solidFill>
                <a:effectLst/>
                <a:latin typeface="PTCRaleway"/>
              </a:rPr>
              <a:t>A standard operating procedure (SOP) is a step-by-step set of instructions to help teams or members of an organization complete routine tasks. SOPs help teams achieve efficiency, improve quality and output, and comply with industry regulations. </a:t>
            </a:r>
            <a:r>
              <a:rPr lang="en-GB" dirty="0"/>
              <a:t>(</a:t>
            </a:r>
            <a:r>
              <a:rPr lang="en-GB" i="1" dirty="0"/>
              <a:t>Standard operating procedure,</a:t>
            </a:r>
            <a:r>
              <a:rPr lang="en-GB" dirty="0"/>
              <a:t> 2023)</a:t>
            </a:r>
          </a:p>
        </p:txBody>
      </p:sp>
    </p:spTree>
    <p:extLst>
      <p:ext uri="{BB962C8B-B14F-4D97-AF65-F5344CB8AC3E}">
        <p14:creationId xmlns:p14="http://schemas.microsoft.com/office/powerpoint/2010/main" val="20925188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73367-EC0D-A5F7-39A4-79F83CC5E037}"/>
              </a:ext>
            </a:extLst>
          </p:cNvPr>
          <p:cNvSpPr>
            <a:spLocks noGrp="1"/>
          </p:cNvSpPr>
          <p:nvPr>
            <p:ph type="title"/>
          </p:nvPr>
        </p:nvSpPr>
        <p:spPr>
          <a:xfrm>
            <a:off x="972954" y="355499"/>
            <a:ext cx="10515600" cy="1325563"/>
          </a:xfrm>
        </p:spPr>
        <p:txBody>
          <a:bodyPr/>
          <a:lstStyle/>
          <a:p>
            <a:r>
              <a:rPr lang="en-GB" b="1" dirty="0"/>
              <a:t>Hygiene</a:t>
            </a:r>
          </a:p>
        </p:txBody>
      </p:sp>
      <p:sp>
        <p:nvSpPr>
          <p:cNvPr id="3" name="Content Placeholder 2">
            <a:extLst>
              <a:ext uri="{FF2B5EF4-FFF2-40B4-BE49-F238E27FC236}">
                <a16:creationId xmlns:a16="http://schemas.microsoft.com/office/drawing/2014/main" id="{57757633-E960-62B8-26F1-4EBCA20DB1ED}"/>
              </a:ext>
            </a:extLst>
          </p:cNvPr>
          <p:cNvSpPr>
            <a:spLocks noGrp="1"/>
          </p:cNvSpPr>
          <p:nvPr>
            <p:ph idx="1"/>
          </p:nvPr>
        </p:nvSpPr>
        <p:spPr/>
        <p:txBody>
          <a:bodyPr>
            <a:normAutofit/>
          </a:bodyPr>
          <a:lstStyle/>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Handwashing practices</a:t>
            </a:r>
          </a:p>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Employee health and personal hygiene</a:t>
            </a:r>
          </a:p>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Use of utensils and gloves</a:t>
            </a:r>
          </a:p>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Staff contact with blood</a:t>
            </a:r>
          </a:p>
          <a:p>
            <a:endParaRPr lang="en-GB" sz="2400" dirty="0"/>
          </a:p>
        </p:txBody>
      </p:sp>
      <p:pic>
        <p:nvPicPr>
          <p:cNvPr id="1026" name="Picture 2" descr="Cute characters soap and sanitizer hold hands. Hand hygiene concept. Vector  illustration Stock Vector | Adobe Stock">
            <a:extLst>
              <a:ext uri="{FF2B5EF4-FFF2-40B4-BE49-F238E27FC236}">
                <a16:creationId xmlns:a16="http://schemas.microsoft.com/office/drawing/2014/main" id="{EF3821DF-81F4-31E8-F026-F85256F002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0540" y="1825625"/>
            <a:ext cx="2825015" cy="2825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0433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0E8DE-0ECB-1538-FEDA-1FFEC1D82811}"/>
              </a:ext>
            </a:extLst>
          </p:cNvPr>
          <p:cNvSpPr>
            <a:spLocks noGrp="1"/>
          </p:cNvSpPr>
          <p:nvPr>
            <p:ph type="title"/>
          </p:nvPr>
        </p:nvSpPr>
        <p:spPr>
          <a:xfrm>
            <a:off x="164432" y="34078"/>
            <a:ext cx="10515600" cy="1325563"/>
          </a:xfrm>
        </p:spPr>
        <p:txBody>
          <a:bodyPr/>
          <a:lstStyle/>
          <a:p>
            <a:r>
              <a:rPr lang="en-GB" sz="4000" b="1" i="0" dirty="0">
                <a:effectLst/>
                <a:latin typeface="+mn-lt"/>
              </a:rPr>
              <a:t>Facility and Equipment</a:t>
            </a:r>
            <a:br>
              <a:rPr lang="en-GB" b="1" i="0" dirty="0">
                <a:solidFill>
                  <a:srgbClr val="001E40"/>
                </a:solidFill>
                <a:effectLst/>
                <a:latin typeface="Poppins" panose="00000500000000000000" pitchFamily="2" charset="0"/>
              </a:rPr>
            </a:br>
            <a:endParaRPr lang="en-GB" dirty="0"/>
          </a:p>
        </p:txBody>
      </p:sp>
      <p:sp>
        <p:nvSpPr>
          <p:cNvPr id="3" name="Content Placeholder 2">
            <a:extLst>
              <a:ext uri="{FF2B5EF4-FFF2-40B4-BE49-F238E27FC236}">
                <a16:creationId xmlns:a16="http://schemas.microsoft.com/office/drawing/2014/main" id="{DF591E6D-3E80-3CBF-6EBC-03546D775E28}"/>
              </a:ext>
            </a:extLst>
          </p:cNvPr>
          <p:cNvSpPr>
            <a:spLocks noGrp="1"/>
          </p:cNvSpPr>
          <p:nvPr>
            <p:ph idx="1"/>
          </p:nvPr>
        </p:nvSpPr>
        <p:spPr>
          <a:xfrm>
            <a:off x="164432" y="828050"/>
            <a:ext cx="6610564" cy="5201899"/>
          </a:xfrm>
        </p:spPr>
        <p:txBody>
          <a:bodyPr>
            <a:normAutofit/>
          </a:bodyPr>
          <a:lstStyle/>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Laundry and linen use</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Dining area sanitation</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Thermometer calibration</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Ice machine cleaning</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Pest control</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Dishwashing</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Equipment cleaning and sanitizing</a:t>
            </a:r>
          </a:p>
          <a:p>
            <a:endParaRPr lang="en-GB" sz="2400" dirty="0"/>
          </a:p>
        </p:txBody>
      </p:sp>
      <p:pic>
        <p:nvPicPr>
          <p:cNvPr id="3074" name="Picture 2" descr="How to Wash Linen | Love2Laundry">
            <a:extLst>
              <a:ext uri="{FF2B5EF4-FFF2-40B4-BE49-F238E27FC236}">
                <a16:creationId xmlns:a16="http://schemas.microsoft.com/office/drawing/2014/main" id="{4458A384-3B43-5544-8DD1-2953ABE742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9912" y="956741"/>
            <a:ext cx="6035266" cy="4025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146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52825-90C1-E258-44B2-529E082AD7F7}"/>
              </a:ext>
            </a:extLst>
          </p:cNvPr>
          <p:cNvSpPr>
            <a:spLocks noGrp="1"/>
          </p:cNvSpPr>
          <p:nvPr>
            <p:ph type="title"/>
          </p:nvPr>
        </p:nvSpPr>
        <p:spPr>
          <a:xfrm>
            <a:off x="689344" y="395949"/>
            <a:ext cx="10515600" cy="816402"/>
          </a:xfrm>
        </p:spPr>
        <p:txBody>
          <a:bodyPr/>
          <a:lstStyle/>
          <a:p>
            <a:r>
              <a:rPr lang="en-GB" dirty="0"/>
              <a:t>Setting up SOP</a:t>
            </a:r>
          </a:p>
        </p:txBody>
      </p:sp>
      <p:sp>
        <p:nvSpPr>
          <p:cNvPr id="3" name="Content Placeholder 2">
            <a:extLst>
              <a:ext uri="{FF2B5EF4-FFF2-40B4-BE49-F238E27FC236}">
                <a16:creationId xmlns:a16="http://schemas.microsoft.com/office/drawing/2014/main" id="{9DF89BBA-5575-32C6-FB4B-632D5AA33883}"/>
              </a:ext>
            </a:extLst>
          </p:cNvPr>
          <p:cNvSpPr>
            <a:spLocks noGrp="1"/>
          </p:cNvSpPr>
          <p:nvPr>
            <p:ph idx="1"/>
          </p:nvPr>
        </p:nvSpPr>
        <p:spPr>
          <a:xfrm>
            <a:off x="689344" y="1360660"/>
            <a:ext cx="4252526" cy="4351338"/>
          </a:xfrm>
        </p:spPr>
        <p:txBody>
          <a:bodyPr>
            <a:normAutofit/>
          </a:bodyPr>
          <a:lstStyle/>
          <a:p>
            <a:pPr algn="just">
              <a:lnSpc>
                <a:spcPct val="150000"/>
              </a:lnSpc>
            </a:pPr>
            <a:r>
              <a:rPr lang="en-GB" sz="2400" dirty="0"/>
              <a:t>Rules and Regulation</a:t>
            </a:r>
          </a:p>
          <a:p>
            <a:pPr algn="just">
              <a:lnSpc>
                <a:spcPct val="150000"/>
              </a:lnSpc>
            </a:pPr>
            <a:r>
              <a:rPr lang="en-GB" sz="2400" dirty="0"/>
              <a:t>Health and Safety</a:t>
            </a:r>
          </a:p>
          <a:p>
            <a:pPr algn="just">
              <a:lnSpc>
                <a:spcPct val="150000"/>
              </a:lnSpc>
            </a:pPr>
            <a:r>
              <a:rPr lang="en-GB" sz="2400" dirty="0"/>
              <a:t>Company Policy </a:t>
            </a:r>
          </a:p>
          <a:p>
            <a:pPr algn="just">
              <a:lnSpc>
                <a:spcPct val="150000"/>
              </a:lnSpc>
            </a:pPr>
            <a:r>
              <a:rPr lang="en-GB" sz="2400" dirty="0"/>
              <a:t>Compliance </a:t>
            </a:r>
          </a:p>
          <a:p>
            <a:pPr algn="just">
              <a:lnSpc>
                <a:spcPct val="150000"/>
              </a:lnSpc>
            </a:pPr>
            <a:r>
              <a:rPr lang="en-GB" sz="2400" dirty="0"/>
              <a:t>Service Standard </a:t>
            </a:r>
          </a:p>
          <a:p>
            <a:pPr algn="just">
              <a:lnSpc>
                <a:spcPct val="150000"/>
              </a:lnSpc>
            </a:pPr>
            <a:r>
              <a:rPr lang="en-GB" sz="2400" dirty="0"/>
              <a:t>Cost &amp; Revenue</a:t>
            </a:r>
          </a:p>
          <a:p>
            <a:endParaRPr lang="en-GB" sz="2400" dirty="0"/>
          </a:p>
        </p:txBody>
      </p:sp>
      <p:sp>
        <p:nvSpPr>
          <p:cNvPr id="4" name="Rectangle 3">
            <a:extLst>
              <a:ext uri="{FF2B5EF4-FFF2-40B4-BE49-F238E27FC236}">
                <a16:creationId xmlns:a16="http://schemas.microsoft.com/office/drawing/2014/main" id="{48D1A5FC-D179-AF8C-D748-2FF7E1D29C6D}"/>
              </a:ext>
            </a:extLst>
          </p:cNvPr>
          <p:cNvSpPr/>
          <p:nvPr/>
        </p:nvSpPr>
        <p:spPr>
          <a:xfrm>
            <a:off x="5143737" y="2720755"/>
            <a:ext cx="6199133"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What is the purpose?</a:t>
            </a:r>
          </a:p>
        </p:txBody>
      </p:sp>
    </p:spTree>
    <p:extLst>
      <p:ext uri="{BB962C8B-B14F-4D97-AF65-F5344CB8AC3E}">
        <p14:creationId xmlns:p14="http://schemas.microsoft.com/office/powerpoint/2010/main" val="19612461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17E9D-8D9C-9E0C-90DD-20CF1D3EFCF5}"/>
              </a:ext>
            </a:extLst>
          </p:cNvPr>
          <p:cNvSpPr>
            <a:spLocks noGrp="1"/>
          </p:cNvSpPr>
          <p:nvPr>
            <p:ph type="title"/>
          </p:nvPr>
        </p:nvSpPr>
        <p:spPr>
          <a:xfrm>
            <a:off x="116305" y="0"/>
            <a:ext cx="10515600" cy="923457"/>
          </a:xfrm>
        </p:spPr>
        <p:txBody>
          <a:bodyPr/>
          <a:lstStyle/>
          <a:p>
            <a:r>
              <a:rPr lang="en-GB" dirty="0"/>
              <a:t>Example for Waiter/ Waitress</a:t>
            </a:r>
          </a:p>
        </p:txBody>
      </p:sp>
      <p:sp>
        <p:nvSpPr>
          <p:cNvPr id="3" name="Content Placeholder 2">
            <a:extLst>
              <a:ext uri="{FF2B5EF4-FFF2-40B4-BE49-F238E27FC236}">
                <a16:creationId xmlns:a16="http://schemas.microsoft.com/office/drawing/2014/main" id="{FE89ED5E-F657-CCE3-1A7B-20D92EA8B4B2}"/>
              </a:ext>
            </a:extLst>
          </p:cNvPr>
          <p:cNvSpPr>
            <a:spLocks noGrp="1"/>
          </p:cNvSpPr>
          <p:nvPr>
            <p:ph idx="1"/>
          </p:nvPr>
        </p:nvSpPr>
        <p:spPr>
          <a:xfrm>
            <a:off x="116305" y="749361"/>
            <a:ext cx="10515600" cy="5223818"/>
          </a:xfrm>
        </p:spPr>
        <p:txBody>
          <a:bodyPr>
            <a:normAutofit/>
          </a:bodyPr>
          <a:lstStyle/>
          <a:p>
            <a:pPr algn="just">
              <a:lnSpc>
                <a:spcPct val="150000"/>
              </a:lnSpc>
            </a:pPr>
            <a:r>
              <a:rPr lang="en-GB" dirty="0"/>
              <a:t>Welcoming the Guests</a:t>
            </a:r>
          </a:p>
          <a:p>
            <a:pPr algn="just">
              <a:lnSpc>
                <a:spcPct val="150000"/>
              </a:lnSpc>
            </a:pPr>
            <a:r>
              <a:rPr lang="en-GB" dirty="0"/>
              <a:t>Take Beverage Order</a:t>
            </a:r>
          </a:p>
          <a:p>
            <a:pPr algn="just">
              <a:lnSpc>
                <a:spcPct val="150000"/>
              </a:lnSpc>
            </a:pPr>
            <a:r>
              <a:rPr lang="en-GB" dirty="0"/>
              <a:t>Take Food Order</a:t>
            </a:r>
          </a:p>
          <a:p>
            <a:pPr algn="just">
              <a:lnSpc>
                <a:spcPct val="150000"/>
              </a:lnSpc>
            </a:pPr>
            <a:r>
              <a:rPr lang="en-GB" dirty="0"/>
              <a:t>Upselling</a:t>
            </a:r>
          </a:p>
          <a:p>
            <a:pPr algn="just">
              <a:lnSpc>
                <a:spcPct val="150000"/>
              </a:lnSpc>
            </a:pPr>
            <a:r>
              <a:rPr lang="en-GB" dirty="0"/>
              <a:t>Dealing with </a:t>
            </a:r>
            <a:r>
              <a:rPr lang="en-GB" dirty="0">
                <a:highlight>
                  <a:srgbClr val="FFFF00"/>
                </a:highlight>
              </a:rPr>
              <a:t>Food Allergies </a:t>
            </a:r>
            <a:r>
              <a:rPr lang="en-GB" dirty="0"/>
              <a:t>and Special Dietary Requirements</a:t>
            </a:r>
          </a:p>
          <a:p>
            <a:pPr algn="just">
              <a:lnSpc>
                <a:spcPct val="150000"/>
              </a:lnSpc>
            </a:pPr>
            <a:r>
              <a:rPr lang="en-GB" dirty="0"/>
              <a:t>Checking if everything all right </a:t>
            </a:r>
          </a:p>
          <a:p>
            <a:pPr marL="0" indent="0" algn="just">
              <a:lnSpc>
                <a:spcPct val="150000"/>
              </a:lnSpc>
              <a:buNone/>
            </a:pPr>
            <a:endParaRPr lang="en-GB" dirty="0"/>
          </a:p>
        </p:txBody>
      </p:sp>
    </p:spTree>
    <p:extLst>
      <p:ext uri="{BB962C8B-B14F-4D97-AF65-F5344CB8AC3E}">
        <p14:creationId xmlns:p14="http://schemas.microsoft.com/office/powerpoint/2010/main" val="13430622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98593-023C-A560-A4BE-1C1232A496F0}"/>
              </a:ext>
            </a:extLst>
          </p:cNvPr>
          <p:cNvSpPr>
            <a:spLocks noGrp="1"/>
          </p:cNvSpPr>
          <p:nvPr>
            <p:ph type="title"/>
          </p:nvPr>
        </p:nvSpPr>
        <p:spPr>
          <a:xfrm>
            <a:off x="749572" y="214025"/>
            <a:ext cx="6758871" cy="919488"/>
          </a:xfrm>
        </p:spPr>
        <p:txBody>
          <a:bodyPr/>
          <a:lstStyle/>
          <a:p>
            <a:r>
              <a:rPr lang="en-GB" dirty="0"/>
              <a:t>Why we need SOP?</a:t>
            </a:r>
          </a:p>
        </p:txBody>
      </p:sp>
      <p:sp>
        <p:nvSpPr>
          <p:cNvPr id="4" name="Content Placeholder 2">
            <a:extLst>
              <a:ext uri="{FF2B5EF4-FFF2-40B4-BE49-F238E27FC236}">
                <a16:creationId xmlns:a16="http://schemas.microsoft.com/office/drawing/2014/main" id="{B1D64F3D-4056-7639-DEC3-2DE49B023E08}"/>
              </a:ext>
            </a:extLst>
          </p:cNvPr>
          <p:cNvSpPr>
            <a:spLocks noGrp="1"/>
          </p:cNvSpPr>
          <p:nvPr>
            <p:ph idx="1"/>
          </p:nvPr>
        </p:nvSpPr>
        <p:spPr>
          <a:xfrm>
            <a:off x="749572" y="1133513"/>
            <a:ext cx="10515600" cy="4726112"/>
          </a:xfrm>
        </p:spPr>
        <p:txBody>
          <a:bodyPr>
            <a:normAutofit fontScale="92500" lnSpcReduction="10000"/>
          </a:bodyPr>
          <a:lstStyle/>
          <a:p>
            <a:pPr algn="just">
              <a:lnSpc>
                <a:spcPct val="150000"/>
              </a:lnSpc>
            </a:pPr>
            <a:r>
              <a:rPr lang="en-GB" sz="3200" dirty="0"/>
              <a:t>Standardise the procedures </a:t>
            </a:r>
          </a:p>
          <a:p>
            <a:pPr algn="just">
              <a:lnSpc>
                <a:spcPct val="150000"/>
              </a:lnSpc>
            </a:pPr>
            <a:r>
              <a:rPr lang="en-GB" sz="3200" i="0" dirty="0">
                <a:effectLst/>
              </a:rPr>
              <a:t>Simplify Regulatory Compliance</a:t>
            </a:r>
          </a:p>
          <a:p>
            <a:pPr algn="just">
              <a:lnSpc>
                <a:spcPct val="150000"/>
              </a:lnSpc>
            </a:pPr>
            <a:r>
              <a:rPr lang="en-GB" sz="3200" i="0" dirty="0">
                <a:effectLst/>
              </a:rPr>
              <a:t>Streamline Employee Onboarding</a:t>
            </a:r>
          </a:p>
          <a:p>
            <a:pPr algn="just">
              <a:lnSpc>
                <a:spcPct val="150000"/>
              </a:lnSpc>
            </a:pPr>
            <a:r>
              <a:rPr lang="en-GB" sz="3200" i="0" dirty="0">
                <a:effectLst/>
              </a:rPr>
              <a:t>Enhance Customer Service Fulfilment</a:t>
            </a:r>
          </a:p>
          <a:p>
            <a:pPr algn="just">
              <a:lnSpc>
                <a:spcPct val="150000"/>
              </a:lnSpc>
            </a:pPr>
            <a:r>
              <a:rPr lang="en-GB" sz="3200" i="0" dirty="0">
                <a:effectLst/>
              </a:rPr>
              <a:t>Standardise Recurring Operational Responsibilities </a:t>
            </a:r>
          </a:p>
          <a:p>
            <a:pPr algn="just">
              <a:lnSpc>
                <a:spcPct val="150000"/>
              </a:lnSpc>
            </a:pPr>
            <a:r>
              <a:rPr lang="en-GB" sz="3200" i="0" dirty="0">
                <a:effectLst/>
              </a:rPr>
              <a:t>Ensure Cleanliness and Personal Hygiene</a:t>
            </a:r>
          </a:p>
          <a:p>
            <a:pPr algn="just">
              <a:lnSpc>
                <a:spcPct val="150000"/>
              </a:lnSpc>
            </a:pPr>
            <a:endParaRPr lang="en-GB" dirty="0"/>
          </a:p>
        </p:txBody>
      </p:sp>
      <p:pic>
        <p:nvPicPr>
          <p:cNvPr id="5124" name="Picture 4" descr="Importance Of Standard Operating Procedures - 8 Key Benefits">
            <a:extLst>
              <a:ext uri="{FF2B5EF4-FFF2-40B4-BE49-F238E27FC236}">
                <a16:creationId xmlns:a16="http://schemas.microsoft.com/office/drawing/2014/main" id="{444C6C4D-CD76-9007-16A0-EAE910CB86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540" y="673769"/>
            <a:ext cx="3182632" cy="28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92625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41B78-E365-EB0A-53EE-F7A0A56A5136}"/>
              </a:ext>
            </a:extLst>
          </p:cNvPr>
          <p:cNvSpPr>
            <a:spLocks noGrp="1"/>
          </p:cNvSpPr>
          <p:nvPr>
            <p:ph type="title"/>
          </p:nvPr>
        </p:nvSpPr>
        <p:spPr>
          <a:xfrm>
            <a:off x="321067" y="45077"/>
            <a:ext cx="10515600" cy="1325563"/>
          </a:xfrm>
        </p:spPr>
        <p:txBody>
          <a:bodyPr/>
          <a:lstStyle/>
          <a:p>
            <a:r>
              <a:rPr lang="en-GB" dirty="0"/>
              <a:t>Measuring Performance</a:t>
            </a:r>
          </a:p>
        </p:txBody>
      </p:sp>
      <p:sp>
        <p:nvSpPr>
          <p:cNvPr id="3" name="Content Placeholder 2">
            <a:extLst>
              <a:ext uri="{FF2B5EF4-FFF2-40B4-BE49-F238E27FC236}">
                <a16:creationId xmlns:a16="http://schemas.microsoft.com/office/drawing/2014/main" id="{BF3C6118-0E6A-3FDB-5F8B-C3C5D955B496}"/>
              </a:ext>
            </a:extLst>
          </p:cNvPr>
          <p:cNvSpPr>
            <a:spLocks noGrp="1"/>
          </p:cNvSpPr>
          <p:nvPr>
            <p:ph idx="1"/>
          </p:nvPr>
        </p:nvSpPr>
        <p:spPr>
          <a:xfrm>
            <a:off x="838200" y="1825625"/>
            <a:ext cx="4740667" cy="4351338"/>
          </a:xfrm>
        </p:spPr>
        <p:txBody>
          <a:bodyPr/>
          <a:lstStyle/>
          <a:p>
            <a:pPr algn="just">
              <a:lnSpc>
                <a:spcPct val="150000"/>
              </a:lnSpc>
            </a:pPr>
            <a:r>
              <a:rPr lang="en-GB" dirty="0"/>
              <a:t>Appraisal </a:t>
            </a:r>
          </a:p>
          <a:p>
            <a:pPr algn="just">
              <a:lnSpc>
                <a:spcPct val="150000"/>
              </a:lnSpc>
            </a:pPr>
            <a:r>
              <a:rPr lang="en-GB" dirty="0"/>
              <a:t>Peer Review </a:t>
            </a:r>
          </a:p>
          <a:p>
            <a:pPr algn="just">
              <a:lnSpc>
                <a:spcPct val="150000"/>
              </a:lnSpc>
            </a:pPr>
            <a:r>
              <a:rPr lang="en-GB" b="1" dirty="0">
                <a:highlight>
                  <a:srgbClr val="FFFF00"/>
                </a:highlight>
              </a:rPr>
              <a:t>Key Performance indicator </a:t>
            </a:r>
          </a:p>
        </p:txBody>
      </p:sp>
      <p:pic>
        <p:nvPicPr>
          <p:cNvPr id="2050" name="Picture 2" descr="KPI - Key Performance Indicators Acronym Business Concept Background. Stock  Vector - Illustration of icons, banner: 198196507">
            <a:extLst>
              <a:ext uri="{FF2B5EF4-FFF2-40B4-BE49-F238E27FC236}">
                <a16:creationId xmlns:a16="http://schemas.microsoft.com/office/drawing/2014/main" id="{37112823-089B-985D-8BB4-427CDE7220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175"/>
          <a:stretch/>
        </p:blipFill>
        <p:spPr bwMode="auto">
          <a:xfrm>
            <a:off x="7020329" y="874101"/>
            <a:ext cx="5088721" cy="4351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1567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0821F-27B6-4FDA-B10E-618D06D77E00}"/>
              </a:ext>
            </a:extLst>
          </p:cNvPr>
          <p:cNvSpPr>
            <a:spLocks noGrp="1"/>
          </p:cNvSpPr>
          <p:nvPr>
            <p:ph type="title"/>
          </p:nvPr>
        </p:nvSpPr>
        <p:spPr/>
        <p:txBody>
          <a:bodyPr/>
          <a:lstStyle/>
          <a:p>
            <a:r>
              <a:rPr lang="en-GB" dirty="0"/>
              <a:t>Key Performance Indicators</a:t>
            </a:r>
          </a:p>
        </p:txBody>
      </p:sp>
      <p:sp>
        <p:nvSpPr>
          <p:cNvPr id="3" name="Content Placeholder 2">
            <a:extLst>
              <a:ext uri="{FF2B5EF4-FFF2-40B4-BE49-F238E27FC236}">
                <a16:creationId xmlns:a16="http://schemas.microsoft.com/office/drawing/2014/main" id="{A72C4097-1929-43A3-AB22-67CFB5603A09}"/>
              </a:ext>
            </a:extLst>
          </p:cNvPr>
          <p:cNvSpPr>
            <a:spLocks noGrp="1"/>
          </p:cNvSpPr>
          <p:nvPr>
            <p:ph idx="1"/>
          </p:nvPr>
        </p:nvSpPr>
        <p:spPr>
          <a:xfrm>
            <a:off x="838200" y="1882125"/>
            <a:ext cx="8915400" cy="3777622"/>
          </a:xfrm>
        </p:spPr>
        <p:txBody>
          <a:bodyPr>
            <a:normAutofit/>
          </a:bodyPr>
          <a:lstStyle/>
          <a:p>
            <a:pPr algn="just">
              <a:lnSpc>
                <a:spcPct val="150000"/>
              </a:lnSpc>
            </a:pPr>
            <a:r>
              <a:rPr lang="en-GB" sz="2400" dirty="0"/>
              <a:t>Reduction in numbers of complaints</a:t>
            </a:r>
          </a:p>
          <a:p>
            <a:pPr algn="just">
              <a:lnSpc>
                <a:spcPct val="150000"/>
              </a:lnSpc>
            </a:pPr>
            <a:r>
              <a:rPr lang="en-GB" sz="2400" dirty="0"/>
              <a:t>Increase in profit</a:t>
            </a:r>
          </a:p>
          <a:p>
            <a:pPr algn="just">
              <a:lnSpc>
                <a:spcPct val="150000"/>
              </a:lnSpc>
            </a:pPr>
            <a:r>
              <a:rPr lang="en-GB" sz="2400" dirty="0"/>
              <a:t>Reduction in turnover of staff</a:t>
            </a:r>
          </a:p>
          <a:p>
            <a:pPr algn="just">
              <a:lnSpc>
                <a:spcPct val="150000"/>
              </a:lnSpc>
            </a:pPr>
            <a:r>
              <a:rPr lang="en-GB" sz="2400" dirty="0"/>
              <a:t>Repeat business from loyal customers </a:t>
            </a:r>
          </a:p>
        </p:txBody>
      </p:sp>
      <p:pic>
        <p:nvPicPr>
          <p:cNvPr id="1026" name="Picture 2" descr="What is a KPI? - Definition, Benefits, Examples &amp; Steps to Measure Key  Performance Indicators | RingCentral UK Blog">
            <a:extLst>
              <a:ext uri="{FF2B5EF4-FFF2-40B4-BE49-F238E27FC236}">
                <a16:creationId xmlns:a16="http://schemas.microsoft.com/office/drawing/2014/main" id="{25187252-B1B6-4672-9A16-9931CACEDA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2875" y="1444471"/>
            <a:ext cx="4761951" cy="3969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60889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rain Your Brain: How to Start Thinking in a Foreign Language | FluentU  Language Learning">
            <a:extLst>
              <a:ext uri="{FF2B5EF4-FFF2-40B4-BE49-F238E27FC236}">
                <a16:creationId xmlns:a16="http://schemas.microsoft.com/office/drawing/2014/main" id="{9CF151F4-9C38-264C-828C-A945622A9A58}"/>
              </a:ext>
            </a:extLst>
          </p:cNvPr>
          <p:cNvPicPr>
            <a:picLocks noChangeAspect="1" noChangeArrowheads="1"/>
          </p:cNvPicPr>
          <p:nvPr/>
        </p:nvPicPr>
        <p:blipFill rotWithShape="1">
          <a:blip r:embed="rId3">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5480" r="26390"/>
          <a:stretch/>
        </p:blipFill>
        <p:spPr bwMode="auto">
          <a:xfrm>
            <a:off x="9303830" y="1768935"/>
            <a:ext cx="2888169" cy="3996527"/>
          </a:xfrm>
          <a:prstGeom prst="rect">
            <a:avLst/>
          </a:prstGeom>
          <a:noFill/>
          <a:extLst>
            <a:ext uri="{909E8E84-426E-40DD-AFC4-6F175D3DCCD1}">
              <a14:hiddenFill xmlns:a14="http://schemas.microsoft.com/office/drawing/2010/main">
                <a:solidFill>
                  <a:srgbClr val="FFFFFF"/>
                </a:solidFill>
              </a14:hiddenFill>
            </a:ext>
          </a:extLst>
        </p:spPr>
      </p:pic>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120117" y="59698"/>
            <a:ext cx="3958000" cy="1325563"/>
          </a:xfrm>
        </p:spPr>
        <p:txBody>
          <a:bodyPr>
            <a:normAutofit/>
          </a:bodyPr>
          <a:lstStyle/>
          <a:p>
            <a:pPr eaLnBrk="1" hangingPunct="1"/>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189103" y="1516614"/>
            <a:ext cx="3889014" cy="293831"/>
          </a:xfrm>
        </p:spPr>
        <p:txBody>
          <a:bodyPr anchor="t">
            <a:normAutofit lnSpcReduction="10000"/>
          </a:bodyPr>
          <a:lstStyle/>
          <a:p>
            <a:pPr marL="0" indent="0" eaLnBrk="1" hangingPunct="1">
              <a:buNone/>
            </a:pPr>
            <a:r>
              <a:rPr lang="en-US" altLang="en-US" sz="1600" dirty="0">
                <a:solidFill>
                  <a:srgbClr val="FF0000"/>
                </a:solidFill>
                <a:latin typeface="Trebuchet MS" panose="020B0603020202020204" pitchFamily="34" charset="0"/>
              </a:rPr>
              <a:t>Specific</a:t>
            </a: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p:txBody>
      </p:sp>
      <p:sp>
        <p:nvSpPr>
          <p:cNvPr id="4" name="Content Placeholder 1">
            <a:extLst>
              <a:ext uri="{FF2B5EF4-FFF2-40B4-BE49-F238E27FC236}">
                <a16:creationId xmlns:a16="http://schemas.microsoft.com/office/drawing/2014/main" id="{8CCECED7-34A2-B5E6-781A-871606FC9183}"/>
              </a:ext>
            </a:extLst>
          </p:cNvPr>
          <p:cNvSpPr txBox="1">
            <a:spLocks/>
          </p:cNvSpPr>
          <p:nvPr/>
        </p:nvSpPr>
        <p:spPr>
          <a:xfrm>
            <a:off x="1075327" y="1517905"/>
            <a:ext cx="4902094" cy="385901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Specific goals answer the following questions:</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Who:       Who is involved? </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What:      What do I want to accomplish?</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Where:    Identify a location.</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When:     Establish a time frame.</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Which:    Identify requirements/constraints. </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Why:       Specific reasons, purpose or 		     </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benefits of accomplishing the goal.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endParaRPr>
          </a:p>
        </p:txBody>
      </p:sp>
      <p:sp>
        <p:nvSpPr>
          <p:cNvPr id="6" name="Content Placeholder 1">
            <a:extLst>
              <a:ext uri="{FF2B5EF4-FFF2-40B4-BE49-F238E27FC236}">
                <a16:creationId xmlns:a16="http://schemas.microsoft.com/office/drawing/2014/main" id="{C46D3888-9A8E-CBA9-642D-8303F557FDB5}"/>
              </a:ext>
            </a:extLst>
          </p:cNvPr>
          <p:cNvSpPr txBox="1">
            <a:spLocks/>
          </p:cNvSpPr>
          <p:nvPr/>
        </p:nvSpPr>
        <p:spPr>
          <a:xfrm>
            <a:off x="6892281" y="1487215"/>
            <a:ext cx="3985908" cy="144586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To determine if your goal is measurable, ask questions such as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How much?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How many?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How will I know when it is accomplished?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16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endParaRPr>
          </a:p>
        </p:txBody>
      </p:sp>
      <p:sp>
        <p:nvSpPr>
          <p:cNvPr id="7" name="Content Placeholder 1">
            <a:extLst>
              <a:ext uri="{FF2B5EF4-FFF2-40B4-BE49-F238E27FC236}">
                <a16:creationId xmlns:a16="http://schemas.microsoft.com/office/drawing/2014/main" id="{7DA87453-D1F0-0BB5-A65C-7365EBE520C8}"/>
              </a:ext>
            </a:extLst>
          </p:cNvPr>
          <p:cNvSpPr txBox="1">
            <a:spLocks/>
          </p:cNvSpPr>
          <p:nvPr/>
        </p:nvSpPr>
        <p:spPr>
          <a:xfrm>
            <a:off x="6841739" y="3020603"/>
            <a:ext cx="2085847" cy="10224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The goal is “do-able”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It is action-oriented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It is “within reach”</a:t>
            </a:r>
          </a:p>
        </p:txBody>
      </p:sp>
      <p:sp>
        <p:nvSpPr>
          <p:cNvPr id="8" name="Content Placeholder 1">
            <a:extLst>
              <a:ext uri="{FF2B5EF4-FFF2-40B4-BE49-F238E27FC236}">
                <a16:creationId xmlns:a16="http://schemas.microsoft.com/office/drawing/2014/main" id="{B22E2CEC-44F1-F6AE-5031-62929E970EF6}"/>
              </a:ext>
            </a:extLst>
          </p:cNvPr>
          <p:cNvSpPr txBox="1">
            <a:spLocks/>
          </p:cNvSpPr>
          <p:nvPr/>
        </p:nvSpPr>
        <p:spPr>
          <a:xfrm>
            <a:off x="1092050" y="4434443"/>
            <a:ext cx="3753055" cy="116971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The goal must be an objective toward which you are both willing and able to work.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Again, it must be “do-able”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People must believe it can be accomplished</a:t>
            </a:r>
          </a:p>
        </p:txBody>
      </p:sp>
      <p:sp>
        <p:nvSpPr>
          <p:cNvPr id="9" name="Content Placeholder 1">
            <a:extLst>
              <a:ext uri="{FF2B5EF4-FFF2-40B4-BE49-F238E27FC236}">
                <a16:creationId xmlns:a16="http://schemas.microsoft.com/office/drawing/2014/main" id="{C3395DEB-1DA2-6BF9-D473-D4E1826EA756}"/>
              </a:ext>
            </a:extLst>
          </p:cNvPr>
          <p:cNvSpPr txBox="1">
            <a:spLocks/>
          </p:cNvSpPr>
          <p:nvPr/>
        </p:nvSpPr>
        <p:spPr>
          <a:xfrm>
            <a:off x="6455487" y="4411144"/>
            <a:ext cx="3078987" cy="1093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You should establish a timeframe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The timeframe </a:t>
            </a:r>
            <a:r>
              <a:rPr kumimoji="0" lang="en-US" altLang="en-US" sz="1200" b="1" i="1"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must  </a:t>
            </a: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be realistic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Everyone needs to know the timeframe…make it public</a:t>
            </a:r>
          </a:p>
        </p:txBody>
      </p:sp>
      <p:sp>
        <p:nvSpPr>
          <p:cNvPr id="11" name="TextBox 10">
            <a:extLst>
              <a:ext uri="{FF2B5EF4-FFF2-40B4-BE49-F238E27FC236}">
                <a16:creationId xmlns:a16="http://schemas.microsoft.com/office/drawing/2014/main" id="{935EC651-806B-E666-4DD1-32490B13B75B}"/>
              </a:ext>
            </a:extLst>
          </p:cNvPr>
          <p:cNvSpPr txBox="1"/>
          <p:nvPr/>
        </p:nvSpPr>
        <p:spPr>
          <a:xfrm>
            <a:off x="5759965" y="1430381"/>
            <a:ext cx="6294268"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92D050"/>
                </a:solidFill>
                <a:effectLst/>
                <a:uLnTx/>
                <a:uFillTx/>
                <a:latin typeface="Trebuchet MS" panose="020B0603020202020204" pitchFamily="34" charset="0"/>
                <a:ea typeface="+mn-ea"/>
                <a:cs typeface="+mn-cs"/>
              </a:rPr>
              <a:t>Measurable</a:t>
            </a:r>
          </a:p>
        </p:txBody>
      </p:sp>
      <p:sp>
        <p:nvSpPr>
          <p:cNvPr id="12" name="Content Placeholder 1">
            <a:extLst>
              <a:ext uri="{FF2B5EF4-FFF2-40B4-BE49-F238E27FC236}">
                <a16:creationId xmlns:a16="http://schemas.microsoft.com/office/drawing/2014/main" id="{1557807D-82FF-73E4-0C33-221B32F1CA0F}"/>
              </a:ext>
            </a:extLst>
          </p:cNvPr>
          <p:cNvSpPr txBox="1">
            <a:spLocks/>
          </p:cNvSpPr>
          <p:nvPr/>
        </p:nvSpPr>
        <p:spPr>
          <a:xfrm>
            <a:off x="5765548" y="2672243"/>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16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00B0F0"/>
                </a:solidFill>
                <a:effectLst/>
                <a:uLnTx/>
                <a:uFillTx/>
                <a:latin typeface="Trebuchet MS" panose="020B0603020202020204" pitchFamily="34" charset="0"/>
                <a:ea typeface="+mn-ea"/>
                <a:cs typeface="+mn-cs"/>
              </a:rPr>
              <a:t>Attainable</a:t>
            </a:r>
          </a:p>
        </p:txBody>
      </p:sp>
      <p:sp>
        <p:nvSpPr>
          <p:cNvPr id="13" name="Content Placeholder 1">
            <a:extLst>
              <a:ext uri="{FF2B5EF4-FFF2-40B4-BE49-F238E27FC236}">
                <a16:creationId xmlns:a16="http://schemas.microsoft.com/office/drawing/2014/main" id="{C43C5BC2-0FF5-DD9E-2E19-F5225757FF32}"/>
              </a:ext>
            </a:extLst>
          </p:cNvPr>
          <p:cNvSpPr txBox="1">
            <a:spLocks/>
          </p:cNvSpPr>
          <p:nvPr/>
        </p:nvSpPr>
        <p:spPr>
          <a:xfrm>
            <a:off x="227732" y="4413587"/>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7030A0"/>
                </a:solidFill>
                <a:effectLst/>
                <a:uLnTx/>
                <a:uFillTx/>
                <a:latin typeface="Trebuchet MS" panose="020B0603020202020204" pitchFamily="34" charset="0"/>
                <a:ea typeface="+mn-ea"/>
                <a:cs typeface="+mn-cs"/>
              </a:rPr>
              <a:t>Realistic</a:t>
            </a:r>
          </a:p>
        </p:txBody>
      </p:sp>
      <p:sp>
        <p:nvSpPr>
          <p:cNvPr id="14" name="Content Placeholder 1">
            <a:extLst>
              <a:ext uri="{FF2B5EF4-FFF2-40B4-BE49-F238E27FC236}">
                <a16:creationId xmlns:a16="http://schemas.microsoft.com/office/drawing/2014/main" id="{CFA1BF97-DB5E-43C7-6A26-53089BF7514D}"/>
              </a:ext>
            </a:extLst>
          </p:cNvPr>
          <p:cNvSpPr txBox="1">
            <a:spLocks/>
          </p:cNvSpPr>
          <p:nvPr/>
        </p:nvSpPr>
        <p:spPr>
          <a:xfrm>
            <a:off x="5759965" y="4434443"/>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ED7D31"/>
                </a:solidFill>
                <a:effectLst/>
                <a:uLnTx/>
                <a:uFillTx/>
                <a:latin typeface="Trebuchet MS" panose="020B0603020202020204" pitchFamily="34" charset="0"/>
                <a:ea typeface="+mn-ea"/>
                <a:cs typeface="+mn-cs"/>
              </a:rPr>
              <a:t>Timely</a:t>
            </a:r>
          </a:p>
        </p:txBody>
      </p:sp>
    </p:spTree>
    <p:extLst>
      <p:ext uri="{BB962C8B-B14F-4D97-AF65-F5344CB8AC3E}">
        <p14:creationId xmlns:p14="http://schemas.microsoft.com/office/powerpoint/2010/main" val="2833721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P spid="12" grpId="0"/>
      <p:bldP spid="13" grpId="0"/>
      <p:bldP spid="1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B5A9-9A51-6165-1051-CAEAA492D81D}"/>
              </a:ext>
            </a:extLst>
          </p:cNvPr>
          <p:cNvSpPr>
            <a:spLocks noGrp="1"/>
          </p:cNvSpPr>
          <p:nvPr>
            <p:ph type="title"/>
          </p:nvPr>
        </p:nvSpPr>
        <p:spPr>
          <a:xfrm>
            <a:off x="289561" y="0"/>
            <a:ext cx="10515600" cy="1325563"/>
          </a:xfrm>
        </p:spPr>
        <p:txBody>
          <a:bodyPr/>
          <a:lstStyle/>
          <a:p>
            <a:r>
              <a:rPr lang="en-GB" dirty="0"/>
              <a:t>Conditions for Effectiveness</a:t>
            </a:r>
          </a:p>
        </p:txBody>
      </p:sp>
      <p:sp>
        <p:nvSpPr>
          <p:cNvPr id="3" name="Content Placeholder 2">
            <a:extLst>
              <a:ext uri="{FF2B5EF4-FFF2-40B4-BE49-F238E27FC236}">
                <a16:creationId xmlns:a16="http://schemas.microsoft.com/office/drawing/2014/main" id="{A511A0E5-084C-2005-7EB3-9267EBF666C6}"/>
              </a:ext>
            </a:extLst>
          </p:cNvPr>
          <p:cNvSpPr>
            <a:spLocks noGrp="1"/>
          </p:cNvSpPr>
          <p:nvPr>
            <p:ph idx="1"/>
          </p:nvPr>
        </p:nvSpPr>
        <p:spPr>
          <a:xfrm>
            <a:off x="289562" y="1325562"/>
            <a:ext cx="8575306" cy="4208963"/>
          </a:xfrm>
        </p:spPr>
        <p:txBody>
          <a:bodyPr>
            <a:noAutofit/>
          </a:bodyPr>
          <a:lstStyle/>
          <a:p>
            <a:pPr algn="l">
              <a:buFont typeface="+mj-lt"/>
              <a:buAutoNum type="arabicPeriod"/>
            </a:pPr>
            <a:r>
              <a:rPr lang="en-GB" sz="1600" b="1" i="0" dirty="0">
                <a:solidFill>
                  <a:srgbClr val="242424"/>
                </a:solidFill>
                <a:effectLst/>
                <a:latin typeface="source-serif-pro"/>
              </a:rPr>
              <a:t>Real team.</a:t>
            </a:r>
            <a:r>
              <a:rPr lang="en-GB" sz="1600" b="0" i="0" dirty="0">
                <a:solidFill>
                  <a:srgbClr val="242424"/>
                </a:solidFill>
                <a:effectLst/>
                <a:latin typeface="source-serif-pro"/>
              </a:rPr>
              <a:t> Effective teams have clear boundaries and interdependence among members. The members may change slightly over time, but the teams have at least a moderate stability of membership.</a:t>
            </a:r>
          </a:p>
          <a:p>
            <a:pPr algn="l">
              <a:buFont typeface="+mj-lt"/>
              <a:buAutoNum type="arabicPeriod"/>
            </a:pPr>
            <a:r>
              <a:rPr lang="en-GB" sz="1600" b="1" i="0" dirty="0">
                <a:solidFill>
                  <a:srgbClr val="242424"/>
                </a:solidFill>
                <a:effectLst/>
                <a:latin typeface="source-serif-pro"/>
              </a:rPr>
              <a:t>Compelling direction.</a:t>
            </a:r>
            <a:r>
              <a:rPr lang="en-GB" sz="1600" b="0" i="0" dirty="0">
                <a:solidFill>
                  <a:srgbClr val="242424"/>
                </a:solidFill>
                <a:effectLst/>
                <a:latin typeface="source-serif-pro"/>
              </a:rPr>
              <a:t> To be effective, teams must have a clear purpose that is challenging and consequential. The members have to know what they are working towards instead of just following the steps and getting stuck in the process instead of the end result.</a:t>
            </a:r>
          </a:p>
          <a:p>
            <a:pPr algn="l">
              <a:buFont typeface="+mj-lt"/>
              <a:buAutoNum type="arabicPeriod"/>
            </a:pPr>
            <a:r>
              <a:rPr lang="en-GB" sz="1600" b="1" i="0" dirty="0">
                <a:solidFill>
                  <a:srgbClr val="242424"/>
                </a:solidFill>
                <a:effectLst/>
                <a:latin typeface="source-serif-pro"/>
              </a:rPr>
              <a:t>Enabling structure.</a:t>
            </a:r>
            <a:r>
              <a:rPr lang="en-GB" sz="1600" b="0" i="0" dirty="0">
                <a:solidFill>
                  <a:srgbClr val="242424"/>
                </a:solidFill>
                <a:effectLst/>
                <a:latin typeface="source-serif-pro"/>
              </a:rPr>
              <a:t> Effective teams have a structure that enables teamwork as opposed to hindering it. These teams have the right tools to collaborate, no matter where they are in the world, and a structure and hierarchy that encourages collaboration and respect.</a:t>
            </a:r>
          </a:p>
          <a:p>
            <a:pPr algn="l">
              <a:buFont typeface="+mj-lt"/>
              <a:buAutoNum type="arabicPeriod"/>
            </a:pPr>
            <a:r>
              <a:rPr lang="en-GB" sz="1600" b="1" i="0" dirty="0">
                <a:solidFill>
                  <a:srgbClr val="242424"/>
                </a:solidFill>
                <a:effectLst/>
                <a:latin typeface="source-serif-pro"/>
              </a:rPr>
              <a:t>Supportive context.</a:t>
            </a:r>
            <a:r>
              <a:rPr lang="en-GB" sz="1600" b="0" i="0" dirty="0">
                <a:solidFill>
                  <a:srgbClr val="242424"/>
                </a:solidFill>
                <a:effectLst/>
                <a:latin typeface="source-serif-pro"/>
              </a:rPr>
              <a:t> The best teams aren’t left on their own but have resources like training, rewards, and access to information to do their jobs well. The team members encourage each other to use these resources and continually learn and improve.</a:t>
            </a:r>
          </a:p>
          <a:p>
            <a:pPr algn="l">
              <a:buFont typeface="+mj-lt"/>
              <a:buAutoNum type="arabicPeriod"/>
            </a:pPr>
            <a:r>
              <a:rPr lang="en-GB" sz="1600" b="1" i="0" dirty="0">
                <a:solidFill>
                  <a:srgbClr val="242424"/>
                </a:solidFill>
                <a:effectLst/>
                <a:latin typeface="source-serif-pro"/>
              </a:rPr>
              <a:t>Competent coaching.</a:t>
            </a:r>
            <a:r>
              <a:rPr lang="en-GB" sz="1600" b="0" i="0" dirty="0">
                <a:solidFill>
                  <a:srgbClr val="242424"/>
                </a:solidFill>
                <a:effectLst/>
                <a:latin typeface="source-serif-pro"/>
              </a:rPr>
              <a:t> Either within the team or close by outside, effective teams have someone to act as a mentor and to answer questions and help in getting over obstacles and challenges.</a:t>
            </a:r>
          </a:p>
          <a:p>
            <a:pPr algn="l">
              <a:buFont typeface="+mj-lt"/>
              <a:buAutoNum type="arabicPeriod"/>
            </a:pPr>
            <a:r>
              <a:rPr lang="en-GB" sz="1600" b="1" i="0" dirty="0">
                <a:solidFill>
                  <a:srgbClr val="242424"/>
                </a:solidFill>
                <a:effectLst/>
                <a:latin typeface="source-serif-pro"/>
              </a:rPr>
              <a:t>Shared mindset.</a:t>
            </a:r>
            <a:r>
              <a:rPr lang="en-GB" sz="1600" b="0" i="0" dirty="0">
                <a:solidFill>
                  <a:srgbClr val="242424"/>
                </a:solidFill>
                <a:effectLst/>
                <a:latin typeface="source-serif-pro"/>
              </a:rPr>
              <a:t> Teams are becoming more dynamic and distributed. It’s tempting to adopt an “us versus them” mentality, but a shared mindset creates a common understanding and identity.</a:t>
            </a:r>
          </a:p>
        </p:txBody>
      </p:sp>
      <p:sp>
        <p:nvSpPr>
          <p:cNvPr id="4" name="Rectangle 3">
            <a:extLst>
              <a:ext uri="{FF2B5EF4-FFF2-40B4-BE49-F238E27FC236}">
                <a16:creationId xmlns:a16="http://schemas.microsoft.com/office/drawing/2014/main" id="{D51DB529-ABDF-EE81-6A8C-6F9F72A4A6A7}"/>
              </a:ext>
            </a:extLst>
          </p:cNvPr>
          <p:cNvSpPr/>
          <p:nvPr/>
        </p:nvSpPr>
        <p:spPr>
          <a:xfrm>
            <a:off x="7600489" y="5424414"/>
            <a:ext cx="2857577" cy="369332"/>
          </a:xfrm>
          <a:prstGeom prst="rect">
            <a:avLst/>
          </a:prstGeom>
        </p:spPr>
        <p:txBody>
          <a:bodyPr wrap="none">
            <a:spAutoFit/>
          </a:bodyPr>
          <a:lstStyle/>
          <a:p>
            <a:r>
              <a:rPr lang="en-GB" dirty="0"/>
              <a:t>(Haas and Mortensen, 2016)</a:t>
            </a:r>
          </a:p>
        </p:txBody>
      </p:sp>
      <p:pic>
        <p:nvPicPr>
          <p:cNvPr id="1026" name="Picture 2">
            <a:extLst>
              <a:ext uri="{FF2B5EF4-FFF2-40B4-BE49-F238E27FC236}">
                <a16:creationId xmlns:a16="http://schemas.microsoft.com/office/drawing/2014/main" id="{DA34C03A-A901-6FEE-648B-C8CD7C65A7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72"/>
          <a:stretch/>
        </p:blipFill>
        <p:spPr bwMode="auto">
          <a:xfrm>
            <a:off x="8491741" y="144379"/>
            <a:ext cx="3527003" cy="3284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0389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BC8D-C354-FBA6-8A43-C1F4DABBC7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1EC81D-B0E7-4A6C-DA4A-2363211F0960}"/>
              </a:ext>
            </a:extLst>
          </p:cNvPr>
          <p:cNvSpPr>
            <a:spLocks noGrp="1"/>
          </p:cNvSpPr>
          <p:nvPr>
            <p:ph type="ctrTitle"/>
          </p:nvPr>
        </p:nvSpPr>
        <p:spPr>
          <a:xfrm>
            <a:off x="1524000" y="1383620"/>
            <a:ext cx="9144000" cy="2387600"/>
          </a:xfrm>
        </p:spPr>
        <p:txBody>
          <a:bodyPr anchor="b">
            <a:normAutofit/>
          </a:bodyPr>
          <a:lstStyle/>
          <a:p>
            <a:r>
              <a:rPr lang="en-GB" dirty="0"/>
              <a:t>Communication</a:t>
            </a:r>
            <a:br>
              <a:rPr lang="en-GB" dirty="0"/>
            </a:br>
            <a:endParaRPr lang="en-GB" dirty="0"/>
          </a:p>
        </p:txBody>
      </p:sp>
      <p:sp>
        <p:nvSpPr>
          <p:cNvPr id="3" name="Content Placeholder 2">
            <a:extLst>
              <a:ext uri="{FF2B5EF4-FFF2-40B4-BE49-F238E27FC236}">
                <a16:creationId xmlns:a16="http://schemas.microsoft.com/office/drawing/2014/main" id="{73442F17-1375-D878-1FB6-CF1EA0CF09B1}"/>
              </a:ext>
            </a:extLst>
          </p:cNvPr>
          <p:cNvSpPr>
            <a:spLocks noGrp="1"/>
          </p:cNvSpPr>
          <p:nvPr>
            <p:ph type="subTitle" idx="1"/>
          </p:nvPr>
        </p:nvSpPr>
        <p:spPr>
          <a:xfrm>
            <a:off x="1524000" y="3602038"/>
            <a:ext cx="9144000" cy="1655762"/>
          </a:xfrm>
        </p:spPr>
        <p:txBody>
          <a:bodyPr>
            <a:normAutofit/>
          </a:bodyPr>
          <a:lstStyle/>
          <a:p>
            <a:pPr marL="0" indent="0">
              <a:buNone/>
            </a:pPr>
            <a:endParaRPr lang="en-GB" dirty="0"/>
          </a:p>
          <a:p>
            <a:endParaRPr lang="en-GB" baseline="0" dirty="0"/>
          </a:p>
          <a:p>
            <a:endParaRPr lang="en-GB" dirty="0"/>
          </a:p>
        </p:txBody>
      </p:sp>
    </p:spTree>
    <p:extLst>
      <p:ext uri="{BB962C8B-B14F-4D97-AF65-F5344CB8AC3E}">
        <p14:creationId xmlns:p14="http://schemas.microsoft.com/office/powerpoint/2010/main" val="22980103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48E26-3F33-5B90-186D-BA255016CE79}"/>
              </a:ext>
            </a:extLst>
          </p:cNvPr>
          <p:cNvSpPr>
            <a:spLocks noGrp="1"/>
          </p:cNvSpPr>
          <p:nvPr>
            <p:ph type="title"/>
          </p:nvPr>
        </p:nvSpPr>
        <p:spPr/>
        <p:txBody>
          <a:bodyPr/>
          <a:lstStyle/>
          <a:p>
            <a:r>
              <a:rPr lang="en-GB" dirty="0"/>
              <a:t>Communication </a:t>
            </a:r>
          </a:p>
        </p:txBody>
      </p:sp>
      <p:sp>
        <p:nvSpPr>
          <p:cNvPr id="3" name="Content Placeholder 2">
            <a:extLst>
              <a:ext uri="{FF2B5EF4-FFF2-40B4-BE49-F238E27FC236}">
                <a16:creationId xmlns:a16="http://schemas.microsoft.com/office/drawing/2014/main" id="{FF26F202-29C2-737C-0728-F71A74998EE4}"/>
              </a:ext>
            </a:extLst>
          </p:cNvPr>
          <p:cNvSpPr>
            <a:spLocks noGrp="1"/>
          </p:cNvSpPr>
          <p:nvPr>
            <p:ph idx="1"/>
          </p:nvPr>
        </p:nvSpPr>
        <p:spPr>
          <a:xfrm>
            <a:off x="838200" y="1902627"/>
            <a:ext cx="7853413" cy="3314266"/>
          </a:xfrm>
        </p:spPr>
        <p:txBody>
          <a:bodyPr>
            <a:normAutofit/>
          </a:bodyPr>
          <a:lstStyle/>
          <a:p>
            <a:pPr algn="just">
              <a:lnSpc>
                <a:spcPct val="150000"/>
              </a:lnSpc>
            </a:pPr>
            <a:r>
              <a:rPr lang="en-GB" sz="2400" dirty="0"/>
              <a:t>Verbal Communication </a:t>
            </a:r>
          </a:p>
          <a:p>
            <a:pPr algn="just">
              <a:lnSpc>
                <a:spcPct val="150000"/>
              </a:lnSpc>
            </a:pPr>
            <a:r>
              <a:rPr lang="en-GB" sz="2400" dirty="0"/>
              <a:t>Non-Verbal Communication</a:t>
            </a:r>
          </a:p>
          <a:p>
            <a:pPr algn="just">
              <a:lnSpc>
                <a:spcPct val="150000"/>
              </a:lnSpc>
            </a:pPr>
            <a:r>
              <a:rPr lang="en-GB" sz="2400" dirty="0"/>
              <a:t>Written Communication</a:t>
            </a:r>
          </a:p>
          <a:p>
            <a:pPr algn="just">
              <a:lnSpc>
                <a:spcPct val="150000"/>
              </a:lnSpc>
            </a:pPr>
            <a:r>
              <a:rPr lang="en-GB" sz="2400" dirty="0"/>
              <a:t>Visual Commination </a:t>
            </a:r>
          </a:p>
        </p:txBody>
      </p:sp>
      <p:pic>
        <p:nvPicPr>
          <p:cNvPr id="5122" name="Picture 2" descr="3 actionable communication tips!">
            <a:extLst>
              <a:ext uri="{FF2B5EF4-FFF2-40B4-BE49-F238E27FC236}">
                <a16:creationId xmlns:a16="http://schemas.microsoft.com/office/drawing/2014/main" id="{6E3E74EC-4DD0-787F-2676-D3B2E34424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5304" y="1641107"/>
            <a:ext cx="6236181" cy="3497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6546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E10D-2740-4E81-5595-6F789BC4817E}"/>
              </a:ext>
            </a:extLst>
          </p:cNvPr>
          <p:cNvSpPr>
            <a:spLocks noGrp="1"/>
          </p:cNvSpPr>
          <p:nvPr>
            <p:ph type="title"/>
          </p:nvPr>
        </p:nvSpPr>
        <p:spPr>
          <a:xfrm>
            <a:off x="579606" y="247500"/>
            <a:ext cx="10515600" cy="1325563"/>
          </a:xfrm>
        </p:spPr>
        <p:txBody>
          <a:bodyPr/>
          <a:lstStyle/>
          <a:p>
            <a:r>
              <a:rPr lang="en-GB" dirty="0"/>
              <a:t>Top Skills Employer Look For</a:t>
            </a:r>
          </a:p>
        </p:txBody>
      </p:sp>
      <p:sp>
        <p:nvSpPr>
          <p:cNvPr id="3" name="Content Placeholder 2">
            <a:extLst>
              <a:ext uri="{FF2B5EF4-FFF2-40B4-BE49-F238E27FC236}">
                <a16:creationId xmlns:a16="http://schemas.microsoft.com/office/drawing/2014/main" id="{CE7E95F2-BF91-927E-6FC1-3B0586992FC2}"/>
              </a:ext>
            </a:extLst>
          </p:cNvPr>
          <p:cNvSpPr>
            <a:spLocks noGrp="1"/>
          </p:cNvSpPr>
          <p:nvPr>
            <p:ph idx="1"/>
          </p:nvPr>
        </p:nvSpPr>
        <p:spPr>
          <a:xfrm>
            <a:off x="254866" y="1295989"/>
            <a:ext cx="10515600" cy="3822370"/>
          </a:xfrm>
        </p:spPr>
        <p:txBody>
          <a:bodyPr>
            <a:normAutofit/>
          </a:bodyPr>
          <a:lstStyle/>
          <a:p>
            <a:pPr algn="just">
              <a:lnSpc>
                <a:spcPct val="150000"/>
              </a:lnSpc>
            </a:pPr>
            <a:r>
              <a:rPr lang="en-GB" sz="2400" i="0" dirty="0">
                <a:solidFill>
                  <a:srgbClr val="FF0000"/>
                </a:solidFill>
                <a:effectLst/>
              </a:rPr>
              <a:t>Communication skill &amp; Interpersonal skill</a:t>
            </a:r>
          </a:p>
          <a:p>
            <a:pPr algn="just">
              <a:lnSpc>
                <a:spcPct val="150000"/>
              </a:lnSpc>
            </a:pPr>
            <a:r>
              <a:rPr lang="en-GB" sz="2400" i="0" dirty="0">
                <a:solidFill>
                  <a:srgbClr val="2D2D2D"/>
                </a:solidFill>
                <a:effectLst/>
              </a:rPr>
              <a:t>Time management skills</a:t>
            </a:r>
            <a:endParaRPr lang="en-GB" sz="2400" dirty="0"/>
          </a:p>
          <a:p>
            <a:pPr algn="just">
              <a:lnSpc>
                <a:spcPct val="150000"/>
              </a:lnSpc>
            </a:pPr>
            <a:r>
              <a:rPr lang="en-GB" sz="2400" i="0" dirty="0">
                <a:solidFill>
                  <a:srgbClr val="2D2D2D"/>
                </a:solidFill>
                <a:effectLst/>
              </a:rPr>
              <a:t>Problem-solving skill</a:t>
            </a:r>
            <a:endParaRPr lang="en-GB" sz="2400" dirty="0"/>
          </a:p>
          <a:p>
            <a:pPr algn="just">
              <a:lnSpc>
                <a:spcPct val="150000"/>
              </a:lnSpc>
            </a:pPr>
            <a:r>
              <a:rPr lang="en-GB" sz="2400" i="0" dirty="0">
                <a:solidFill>
                  <a:srgbClr val="FF0000"/>
                </a:solidFill>
                <a:effectLst/>
              </a:rPr>
              <a:t>Teamwork skills</a:t>
            </a:r>
            <a:endParaRPr lang="en-GB" sz="2400" dirty="0">
              <a:solidFill>
                <a:srgbClr val="FF0000"/>
              </a:solidFill>
            </a:endParaRPr>
          </a:p>
          <a:p>
            <a:endParaRPr lang="en-GB" sz="2400" dirty="0"/>
          </a:p>
        </p:txBody>
      </p:sp>
      <p:sp>
        <p:nvSpPr>
          <p:cNvPr id="4" name="Content Placeholder 2">
            <a:extLst>
              <a:ext uri="{FF2B5EF4-FFF2-40B4-BE49-F238E27FC236}">
                <a16:creationId xmlns:a16="http://schemas.microsoft.com/office/drawing/2014/main" id="{CACAF989-3DDD-0FCD-8656-D101A596CB67}"/>
              </a:ext>
            </a:extLst>
          </p:cNvPr>
          <p:cNvSpPr txBox="1">
            <a:spLocks/>
          </p:cNvSpPr>
          <p:nvPr/>
        </p:nvSpPr>
        <p:spPr>
          <a:xfrm>
            <a:off x="6502837" y="1573063"/>
            <a:ext cx="6381262" cy="32242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2400" dirty="0">
                <a:solidFill>
                  <a:srgbClr val="2D2D2D"/>
                </a:solidFill>
              </a:rPr>
              <a:t>Digital skills</a:t>
            </a:r>
          </a:p>
          <a:p>
            <a:pPr algn="just">
              <a:lnSpc>
                <a:spcPct val="150000"/>
              </a:lnSpc>
            </a:pPr>
            <a:r>
              <a:rPr lang="en-GB" sz="2400" dirty="0">
                <a:solidFill>
                  <a:srgbClr val="2D2D2D"/>
                </a:solidFill>
              </a:rPr>
              <a:t>Initiative</a:t>
            </a:r>
          </a:p>
          <a:p>
            <a:pPr algn="just">
              <a:lnSpc>
                <a:spcPct val="150000"/>
              </a:lnSpc>
            </a:pPr>
            <a:r>
              <a:rPr lang="en-GB" sz="2400" dirty="0">
                <a:solidFill>
                  <a:srgbClr val="2D2D2D"/>
                </a:solidFill>
              </a:rPr>
              <a:t>Project management skills</a:t>
            </a:r>
          </a:p>
          <a:p>
            <a:pPr algn="just">
              <a:lnSpc>
                <a:spcPct val="150000"/>
              </a:lnSpc>
            </a:pPr>
            <a:r>
              <a:rPr lang="en-GB" sz="2400" dirty="0">
                <a:solidFill>
                  <a:srgbClr val="FF0000"/>
                </a:solidFill>
              </a:rPr>
              <a:t>Emotional intelligence</a:t>
            </a:r>
          </a:p>
          <a:p>
            <a:endParaRPr lang="en-GB" sz="2400" dirty="0"/>
          </a:p>
        </p:txBody>
      </p:sp>
      <p:sp>
        <p:nvSpPr>
          <p:cNvPr id="5" name="Rectangle 4">
            <a:extLst>
              <a:ext uri="{FF2B5EF4-FFF2-40B4-BE49-F238E27FC236}">
                <a16:creationId xmlns:a16="http://schemas.microsoft.com/office/drawing/2014/main" id="{3694B53D-6BFC-DE8B-FF92-6DEC1C4CCE97}"/>
              </a:ext>
            </a:extLst>
          </p:cNvPr>
          <p:cNvSpPr/>
          <p:nvPr/>
        </p:nvSpPr>
        <p:spPr>
          <a:xfrm>
            <a:off x="9167836" y="5394973"/>
            <a:ext cx="2942922" cy="369332"/>
          </a:xfrm>
          <a:prstGeom prst="rect">
            <a:avLst/>
          </a:prstGeom>
        </p:spPr>
        <p:txBody>
          <a:bodyPr wrap="none">
            <a:spAutoFit/>
          </a:bodyPr>
          <a:lstStyle/>
          <a:p>
            <a:r>
              <a:rPr lang="en-GB" dirty="0"/>
              <a:t>(Indeed Editorial Team, 2023)</a:t>
            </a:r>
          </a:p>
        </p:txBody>
      </p:sp>
      <p:sp>
        <p:nvSpPr>
          <p:cNvPr id="8" name="TextBox 7">
            <a:extLst>
              <a:ext uri="{FF2B5EF4-FFF2-40B4-BE49-F238E27FC236}">
                <a16:creationId xmlns:a16="http://schemas.microsoft.com/office/drawing/2014/main" id="{922F0890-6287-89D2-D416-CE4FCA2DCF50}"/>
              </a:ext>
            </a:extLst>
          </p:cNvPr>
          <p:cNvSpPr txBox="1"/>
          <p:nvPr/>
        </p:nvSpPr>
        <p:spPr>
          <a:xfrm>
            <a:off x="254866" y="3979989"/>
            <a:ext cx="6030653" cy="171136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b="1" u="sng" dirty="0"/>
              <a:t>10 Minute Activity </a:t>
            </a:r>
          </a:p>
          <a:p>
            <a:pPr algn="just">
              <a:lnSpc>
                <a:spcPct val="150000"/>
              </a:lnSpc>
            </a:pPr>
            <a:r>
              <a:rPr lang="en-GB" dirty="0"/>
              <a:t>Why do employers and other professional bodies highly emphasize communication skills?</a:t>
            </a:r>
          </a:p>
          <a:p>
            <a:pPr algn="just">
              <a:lnSpc>
                <a:spcPct val="150000"/>
              </a:lnSpc>
            </a:pPr>
            <a:r>
              <a:rPr lang="en-GB" dirty="0"/>
              <a:t>Be prepared to feedback!</a:t>
            </a:r>
          </a:p>
        </p:txBody>
      </p:sp>
    </p:spTree>
    <p:extLst>
      <p:ext uri="{BB962C8B-B14F-4D97-AF65-F5344CB8AC3E}">
        <p14:creationId xmlns:p14="http://schemas.microsoft.com/office/powerpoint/2010/main" val="32970951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F0C35-8511-DF63-5662-ADCF66568DAB}"/>
              </a:ext>
            </a:extLst>
          </p:cNvPr>
          <p:cNvSpPr>
            <a:spLocks noGrp="1"/>
          </p:cNvSpPr>
          <p:nvPr>
            <p:ph type="title"/>
          </p:nvPr>
        </p:nvSpPr>
        <p:spPr>
          <a:xfrm>
            <a:off x="582147" y="386594"/>
            <a:ext cx="10515600" cy="1325563"/>
          </a:xfrm>
        </p:spPr>
        <p:txBody>
          <a:bodyPr/>
          <a:lstStyle/>
          <a:p>
            <a:r>
              <a:rPr lang="en-GB" dirty="0"/>
              <a:t>Understand Yourselves and Your Team</a:t>
            </a:r>
          </a:p>
        </p:txBody>
      </p:sp>
      <p:sp>
        <p:nvSpPr>
          <p:cNvPr id="3" name="Content Placeholder 2">
            <a:extLst>
              <a:ext uri="{FF2B5EF4-FFF2-40B4-BE49-F238E27FC236}">
                <a16:creationId xmlns:a16="http://schemas.microsoft.com/office/drawing/2014/main" id="{89010198-FA41-C3BB-7CB5-6A23813FBF38}"/>
              </a:ext>
            </a:extLst>
          </p:cNvPr>
          <p:cNvSpPr>
            <a:spLocks noGrp="1"/>
          </p:cNvSpPr>
          <p:nvPr>
            <p:ph idx="1"/>
          </p:nvPr>
        </p:nvSpPr>
        <p:spPr>
          <a:xfrm>
            <a:off x="1485662" y="1712157"/>
            <a:ext cx="3222646" cy="713113"/>
          </a:xfrm>
        </p:spPr>
        <p:txBody>
          <a:bodyPr/>
          <a:lstStyle/>
          <a:p>
            <a:pPr marL="0" indent="0" algn="just">
              <a:lnSpc>
                <a:spcPct val="150000"/>
              </a:lnSpc>
              <a:buNone/>
            </a:pPr>
            <a:r>
              <a:rPr lang="en-GB" dirty="0"/>
              <a:t>1. Know Your Team </a:t>
            </a:r>
          </a:p>
        </p:txBody>
      </p:sp>
      <p:sp>
        <p:nvSpPr>
          <p:cNvPr id="4" name="Content Placeholder 2">
            <a:extLst>
              <a:ext uri="{FF2B5EF4-FFF2-40B4-BE49-F238E27FC236}">
                <a16:creationId xmlns:a16="http://schemas.microsoft.com/office/drawing/2014/main" id="{34760B15-7A56-7A7D-9D87-C184CBD2D8B5}"/>
              </a:ext>
            </a:extLst>
          </p:cNvPr>
          <p:cNvSpPr txBox="1">
            <a:spLocks/>
          </p:cNvSpPr>
          <p:nvPr/>
        </p:nvSpPr>
        <p:spPr>
          <a:xfrm>
            <a:off x="3758309" y="2553179"/>
            <a:ext cx="3068454" cy="713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t>2. Assign the Tasks</a:t>
            </a:r>
          </a:p>
        </p:txBody>
      </p:sp>
      <p:sp>
        <p:nvSpPr>
          <p:cNvPr id="5" name="Content Placeholder 2">
            <a:extLst>
              <a:ext uri="{FF2B5EF4-FFF2-40B4-BE49-F238E27FC236}">
                <a16:creationId xmlns:a16="http://schemas.microsoft.com/office/drawing/2014/main" id="{DF469F3E-31D2-A5EF-BD18-1197430EE743}"/>
              </a:ext>
            </a:extLst>
          </p:cNvPr>
          <p:cNvSpPr txBox="1">
            <a:spLocks/>
          </p:cNvSpPr>
          <p:nvPr/>
        </p:nvSpPr>
        <p:spPr>
          <a:xfrm>
            <a:off x="5964896" y="3429000"/>
            <a:ext cx="3576669" cy="713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t>3. Complete the Work</a:t>
            </a:r>
          </a:p>
        </p:txBody>
      </p:sp>
      <p:sp>
        <p:nvSpPr>
          <p:cNvPr id="6" name="Arrow: Down 5">
            <a:extLst>
              <a:ext uri="{FF2B5EF4-FFF2-40B4-BE49-F238E27FC236}">
                <a16:creationId xmlns:a16="http://schemas.microsoft.com/office/drawing/2014/main" id="{7014091E-BFE6-17AF-2DCD-9E1947D2FD5B}"/>
              </a:ext>
            </a:extLst>
          </p:cNvPr>
          <p:cNvSpPr/>
          <p:nvPr/>
        </p:nvSpPr>
        <p:spPr>
          <a:xfrm>
            <a:off x="5316015" y="4469770"/>
            <a:ext cx="523932" cy="5736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2">
            <a:extLst>
              <a:ext uri="{FF2B5EF4-FFF2-40B4-BE49-F238E27FC236}">
                <a16:creationId xmlns:a16="http://schemas.microsoft.com/office/drawing/2014/main" id="{0DC6CAA8-435F-4F38-770F-7BE5C414C57F}"/>
              </a:ext>
            </a:extLst>
          </p:cNvPr>
          <p:cNvSpPr txBox="1">
            <a:spLocks/>
          </p:cNvSpPr>
          <p:nvPr/>
        </p:nvSpPr>
        <p:spPr>
          <a:xfrm>
            <a:off x="4051613" y="5145843"/>
            <a:ext cx="3576668" cy="7131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t>Effective Management</a:t>
            </a:r>
          </a:p>
        </p:txBody>
      </p:sp>
    </p:spTree>
    <p:extLst>
      <p:ext uri="{BB962C8B-B14F-4D97-AF65-F5344CB8AC3E}">
        <p14:creationId xmlns:p14="http://schemas.microsoft.com/office/powerpoint/2010/main" val="5421778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DCF738-D06C-EBCA-BC10-103B340BE936}"/>
              </a:ext>
            </a:extLst>
          </p:cNvPr>
          <p:cNvSpPr>
            <a:spLocks noGrp="1"/>
          </p:cNvSpPr>
          <p:nvPr>
            <p:ph idx="1"/>
          </p:nvPr>
        </p:nvSpPr>
        <p:spPr>
          <a:xfrm>
            <a:off x="0" y="2835157"/>
            <a:ext cx="12191999" cy="593843"/>
          </a:xfrm>
        </p:spPr>
        <p:txBody>
          <a:bodyPr>
            <a:normAutofit fontScale="92500" lnSpcReduction="20000"/>
          </a:bodyPr>
          <a:lstStyle/>
          <a:p>
            <a:pPr marL="0" indent="0" algn="ctr">
              <a:buNone/>
            </a:pPr>
            <a:r>
              <a:rPr lang="en-GB" sz="4400" i="1" dirty="0">
                <a:solidFill>
                  <a:srgbClr val="0070C0"/>
                </a:solidFill>
              </a:rPr>
              <a:t>How to analyse your team?</a:t>
            </a:r>
          </a:p>
        </p:txBody>
      </p:sp>
    </p:spTree>
    <p:extLst>
      <p:ext uri="{BB962C8B-B14F-4D97-AF65-F5344CB8AC3E}">
        <p14:creationId xmlns:p14="http://schemas.microsoft.com/office/powerpoint/2010/main" val="23480264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4893C-8363-2B57-9DD8-CA0DE27887B9}"/>
              </a:ext>
            </a:extLst>
          </p:cNvPr>
          <p:cNvSpPr>
            <a:spLocks noGrp="1"/>
          </p:cNvSpPr>
          <p:nvPr>
            <p:ph idx="1"/>
          </p:nvPr>
        </p:nvSpPr>
        <p:spPr>
          <a:xfrm>
            <a:off x="961138" y="1686827"/>
            <a:ext cx="5353035" cy="3619099"/>
          </a:xfrm>
        </p:spPr>
        <p:txBody>
          <a:bodyPr>
            <a:normAutofit fontScale="85000" lnSpcReduction="10000"/>
          </a:bodyPr>
          <a:lstStyle/>
          <a:p>
            <a:pPr marL="0" indent="0" algn="just" fontAlgn="b">
              <a:lnSpc>
                <a:spcPct val="150000"/>
              </a:lnSpc>
              <a:buNone/>
            </a:pPr>
            <a:r>
              <a:rPr lang="en-GB" sz="2400" b="1" i="0" dirty="0">
                <a:effectLst/>
                <a:latin typeface="Meta W01 Light"/>
              </a:rPr>
              <a:t>The types of behaviour in which people engage are infinite. But the range of useful behaviours, which make an effective contribution to team performance, is finite. These behaviours are grouped into a set number of related clusters, to which the term 'Team Role' is applied.“</a:t>
            </a:r>
          </a:p>
          <a:p>
            <a:pPr marL="0" indent="0" algn="r" fontAlgn="b">
              <a:lnSpc>
                <a:spcPct val="150000"/>
              </a:lnSpc>
              <a:buNone/>
            </a:pPr>
            <a:r>
              <a:rPr lang="en-GB" sz="2400" b="1" i="0" dirty="0">
                <a:effectLst/>
                <a:latin typeface="Meta W01 Light"/>
              </a:rPr>
              <a:t>(Belbin, 2010)</a:t>
            </a:r>
            <a:endParaRPr lang="en-GB" sz="2400" dirty="0"/>
          </a:p>
        </p:txBody>
      </p:sp>
      <p:sp>
        <p:nvSpPr>
          <p:cNvPr id="5" name="Title 1">
            <a:extLst>
              <a:ext uri="{FF2B5EF4-FFF2-40B4-BE49-F238E27FC236}">
                <a16:creationId xmlns:a16="http://schemas.microsoft.com/office/drawing/2014/main" id="{5354FAA4-AB1F-0F95-E7E2-DBB56FF0EA52}"/>
              </a:ext>
            </a:extLst>
          </p:cNvPr>
          <p:cNvSpPr>
            <a:spLocks noGrp="1"/>
          </p:cNvSpPr>
          <p:nvPr>
            <p:ph type="title"/>
          </p:nvPr>
        </p:nvSpPr>
        <p:spPr>
          <a:xfrm>
            <a:off x="961138" y="452339"/>
            <a:ext cx="10515600" cy="907093"/>
          </a:xfrm>
        </p:spPr>
        <p:txBody>
          <a:bodyPr/>
          <a:lstStyle/>
          <a:p>
            <a:r>
              <a:rPr lang="en-GB" dirty="0"/>
              <a:t>Belbin’s Theory</a:t>
            </a:r>
          </a:p>
        </p:txBody>
      </p:sp>
      <p:pic>
        <p:nvPicPr>
          <p:cNvPr id="4" name="Picture 3" descr="A qr code on a white background&#10;&#10;Description automatically generated">
            <a:extLst>
              <a:ext uri="{FF2B5EF4-FFF2-40B4-BE49-F238E27FC236}">
                <a16:creationId xmlns:a16="http://schemas.microsoft.com/office/drawing/2014/main" id="{F6C1D016-6FE2-38A1-CA83-C78779E01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498" y="519765"/>
            <a:ext cx="4538311" cy="4538311"/>
          </a:xfrm>
          <a:prstGeom prst="rect">
            <a:avLst/>
          </a:prstGeom>
        </p:spPr>
      </p:pic>
      <p:sp>
        <p:nvSpPr>
          <p:cNvPr id="6" name="TextBox 5">
            <a:extLst>
              <a:ext uri="{FF2B5EF4-FFF2-40B4-BE49-F238E27FC236}">
                <a16:creationId xmlns:a16="http://schemas.microsoft.com/office/drawing/2014/main" id="{1AA868DC-797A-C550-4117-A53BCD7D5DBE}"/>
              </a:ext>
            </a:extLst>
          </p:cNvPr>
          <p:cNvSpPr txBox="1"/>
          <p:nvPr/>
        </p:nvSpPr>
        <p:spPr>
          <a:xfrm>
            <a:off x="8704444" y="5125502"/>
            <a:ext cx="1530417" cy="46487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Take the test</a:t>
            </a:r>
          </a:p>
        </p:txBody>
      </p:sp>
      <p:pic>
        <p:nvPicPr>
          <p:cNvPr id="7" name="Picture 2" descr="Amazon.co.uk: Question of the Day : Alexa Skills">
            <a:extLst>
              <a:ext uri="{FF2B5EF4-FFF2-40B4-BE49-F238E27FC236}">
                <a16:creationId xmlns:a16="http://schemas.microsoft.com/office/drawing/2014/main" id="{1B3297B6-FC23-C1BE-8CCB-699A14497E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318" y="4861420"/>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59234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78AF-83D0-4553-3826-D170CB5E4ADF}"/>
              </a:ext>
            </a:extLst>
          </p:cNvPr>
          <p:cNvSpPr>
            <a:spLocks noGrp="1"/>
          </p:cNvSpPr>
          <p:nvPr>
            <p:ph type="title"/>
          </p:nvPr>
        </p:nvSpPr>
        <p:spPr>
          <a:xfrm>
            <a:off x="485588" y="298335"/>
            <a:ext cx="10515600" cy="907093"/>
          </a:xfrm>
        </p:spPr>
        <p:txBody>
          <a:bodyPr/>
          <a:lstStyle/>
          <a:p>
            <a:r>
              <a:rPr lang="en-GB" dirty="0"/>
              <a:t>The Nine Belbin Team Roles</a:t>
            </a:r>
          </a:p>
        </p:txBody>
      </p:sp>
      <p:sp>
        <p:nvSpPr>
          <p:cNvPr id="3" name="Content Placeholder 2">
            <a:extLst>
              <a:ext uri="{FF2B5EF4-FFF2-40B4-BE49-F238E27FC236}">
                <a16:creationId xmlns:a16="http://schemas.microsoft.com/office/drawing/2014/main" id="{A0B71E62-3F5F-A4CE-8E61-9224E6F3635E}"/>
              </a:ext>
            </a:extLst>
          </p:cNvPr>
          <p:cNvSpPr>
            <a:spLocks noGrp="1"/>
          </p:cNvSpPr>
          <p:nvPr>
            <p:ph idx="1"/>
          </p:nvPr>
        </p:nvSpPr>
        <p:spPr>
          <a:xfrm>
            <a:off x="485588" y="988920"/>
            <a:ext cx="5538694" cy="4351338"/>
          </a:xfrm>
        </p:spPr>
        <p:txBody>
          <a:bodyPr>
            <a:normAutofit fontScale="92500" lnSpcReduction="20000"/>
          </a:bodyPr>
          <a:lstStyle/>
          <a:p>
            <a:pPr algn="just">
              <a:lnSpc>
                <a:spcPct val="150000"/>
              </a:lnSpc>
            </a:pPr>
            <a:r>
              <a:rPr lang="en-GB" sz="4000" dirty="0">
                <a:effectLst/>
              </a:rPr>
              <a:t>Re</a:t>
            </a:r>
            <a:r>
              <a:rPr lang="en-GB" sz="4000" i="1" dirty="0">
                <a:effectLst/>
              </a:rPr>
              <a:t>source</a:t>
            </a:r>
            <a:r>
              <a:rPr lang="en-GB" sz="4000" i="0" dirty="0">
                <a:effectLst/>
              </a:rPr>
              <a:t> Investigator</a:t>
            </a:r>
          </a:p>
          <a:p>
            <a:pPr algn="just">
              <a:lnSpc>
                <a:spcPct val="150000"/>
              </a:lnSpc>
            </a:pPr>
            <a:r>
              <a:rPr lang="en-GB" sz="4000" i="0" dirty="0" err="1">
                <a:effectLst/>
              </a:rPr>
              <a:t>Teamworker</a:t>
            </a:r>
            <a:endParaRPr lang="en-GB" sz="4000" i="0" dirty="0">
              <a:effectLst/>
            </a:endParaRPr>
          </a:p>
          <a:p>
            <a:pPr algn="just">
              <a:lnSpc>
                <a:spcPct val="150000"/>
              </a:lnSpc>
            </a:pPr>
            <a:r>
              <a:rPr lang="en-GB" sz="4000" i="0" dirty="0">
                <a:effectLst/>
              </a:rPr>
              <a:t>Co-ordinator</a:t>
            </a:r>
          </a:p>
          <a:p>
            <a:pPr algn="just">
              <a:lnSpc>
                <a:spcPct val="150000"/>
              </a:lnSpc>
            </a:pPr>
            <a:r>
              <a:rPr lang="en-GB" sz="4000" i="0" dirty="0">
                <a:effectLst/>
              </a:rPr>
              <a:t>Plant</a:t>
            </a:r>
          </a:p>
          <a:p>
            <a:pPr algn="just">
              <a:lnSpc>
                <a:spcPct val="150000"/>
              </a:lnSpc>
            </a:pPr>
            <a:r>
              <a:rPr lang="en-GB" sz="4000" dirty="0"/>
              <a:t>Monitor Evaluator</a:t>
            </a:r>
          </a:p>
          <a:p>
            <a:pPr algn="just">
              <a:lnSpc>
                <a:spcPct val="150000"/>
              </a:lnSpc>
            </a:pPr>
            <a:endParaRPr lang="en-GB" sz="4000" i="0" dirty="0">
              <a:effectLst/>
              <a:latin typeface="Meta W01 Book"/>
            </a:endParaRPr>
          </a:p>
          <a:p>
            <a:endParaRPr lang="en-GB" dirty="0"/>
          </a:p>
        </p:txBody>
      </p:sp>
      <p:sp>
        <p:nvSpPr>
          <p:cNvPr id="4" name="Content Placeholder 2">
            <a:extLst>
              <a:ext uri="{FF2B5EF4-FFF2-40B4-BE49-F238E27FC236}">
                <a16:creationId xmlns:a16="http://schemas.microsoft.com/office/drawing/2014/main" id="{E0F6B4D3-55E1-1763-65D4-2FE910DDB89A}"/>
              </a:ext>
            </a:extLst>
          </p:cNvPr>
          <p:cNvSpPr txBox="1">
            <a:spLocks/>
          </p:cNvSpPr>
          <p:nvPr/>
        </p:nvSpPr>
        <p:spPr>
          <a:xfrm>
            <a:off x="5743388" y="1517742"/>
            <a:ext cx="6765784"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4000" dirty="0"/>
              <a:t>Specialist</a:t>
            </a:r>
          </a:p>
          <a:p>
            <a:pPr algn="just">
              <a:lnSpc>
                <a:spcPct val="150000"/>
              </a:lnSpc>
            </a:pPr>
            <a:r>
              <a:rPr lang="en-GB" sz="4000" dirty="0"/>
              <a:t>Shaper</a:t>
            </a:r>
          </a:p>
          <a:p>
            <a:pPr algn="just">
              <a:lnSpc>
                <a:spcPct val="150000"/>
              </a:lnSpc>
            </a:pPr>
            <a:r>
              <a:rPr lang="en-GB" sz="4000" dirty="0"/>
              <a:t>Implementer</a:t>
            </a:r>
          </a:p>
          <a:p>
            <a:pPr algn="just">
              <a:lnSpc>
                <a:spcPct val="150000"/>
              </a:lnSpc>
            </a:pPr>
            <a:r>
              <a:rPr lang="en-GB" sz="4000" dirty="0"/>
              <a:t>Completer Finisher</a:t>
            </a:r>
          </a:p>
          <a:p>
            <a:endParaRPr lang="en-GB" dirty="0"/>
          </a:p>
        </p:txBody>
      </p:sp>
    </p:spTree>
    <p:extLst>
      <p:ext uri="{BB962C8B-B14F-4D97-AF65-F5344CB8AC3E}">
        <p14:creationId xmlns:p14="http://schemas.microsoft.com/office/powerpoint/2010/main" val="97957597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E890F9-8697-0EA9-DC95-3E0E52D1C84C}"/>
              </a:ext>
            </a:extLst>
          </p:cNvPr>
          <p:cNvSpPr>
            <a:spLocks noGrp="1"/>
          </p:cNvSpPr>
          <p:nvPr>
            <p:ph type="title"/>
          </p:nvPr>
        </p:nvSpPr>
        <p:spPr/>
        <p:txBody>
          <a:bodyPr/>
          <a:lstStyle/>
          <a:p>
            <a:pPr algn="just">
              <a:lnSpc>
                <a:spcPct val="150000"/>
              </a:lnSpc>
            </a:pPr>
            <a:r>
              <a:rPr lang="en-GB" sz="4400" dirty="0">
                <a:effectLst/>
              </a:rPr>
              <a:t>Resource</a:t>
            </a:r>
            <a:r>
              <a:rPr lang="en-GB" sz="4400" i="0" dirty="0">
                <a:effectLst/>
              </a:rPr>
              <a:t> Investigator</a:t>
            </a:r>
          </a:p>
        </p:txBody>
      </p:sp>
      <p:sp>
        <p:nvSpPr>
          <p:cNvPr id="3" name="Content Placeholder 2">
            <a:extLst>
              <a:ext uri="{FF2B5EF4-FFF2-40B4-BE49-F238E27FC236}">
                <a16:creationId xmlns:a16="http://schemas.microsoft.com/office/drawing/2014/main" id="{20833500-201B-0D88-AA90-DA81FDC17ABD}"/>
              </a:ext>
            </a:extLst>
          </p:cNvPr>
          <p:cNvSpPr>
            <a:spLocks noGrp="1"/>
          </p:cNvSpPr>
          <p:nvPr>
            <p:ph idx="1"/>
          </p:nvPr>
        </p:nvSpPr>
        <p:spPr/>
        <p:txBody>
          <a:bodyPr/>
          <a:lstStyle/>
          <a:p>
            <a:pPr marL="0" indent="0" algn="l" fontAlgn="b">
              <a:buNone/>
            </a:pPr>
            <a:r>
              <a:rPr lang="en-GB" b="0" i="0" dirty="0">
                <a:solidFill>
                  <a:srgbClr val="545454"/>
                </a:solidFill>
                <a:effectLst/>
                <a:latin typeface="Meta W01 Light"/>
              </a:rPr>
              <a:t>Uses their inquisitive nature to find ideas to bring back to the team. </a:t>
            </a:r>
            <a:endParaRPr lang="en-GB" b="1" i="0" dirty="0">
              <a:solidFill>
                <a:srgbClr val="00833C"/>
              </a:solidFill>
              <a:effectLst/>
              <a:latin typeface="Meta W01 Book"/>
            </a:endParaRPr>
          </a:p>
          <a:p>
            <a:pPr marL="0" indent="0" algn="l" fontAlgn="b">
              <a:buNone/>
            </a:pPr>
            <a:endParaRPr lang="en-GB" b="1" dirty="0">
              <a:solidFill>
                <a:srgbClr val="00833C"/>
              </a:solidFill>
              <a:latin typeface="Meta W01 Book"/>
            </a:endParaRPr>
          </a:p>
          <a:p>
            <a:pPr marL="0" indent="0" algn="l" fontAlgn="b">
              <a:buNone/>
            </a:pPr>
            <a:r>
              <a:rPr lang="en-GB" b="1" i="0" dirty="0">
                <a:solidFill>
                  <a:srgbClr val="00833C"/>
                </a:solidFill>
                <a:effectLst/>
                <a:latin typeface="Meta W01 Book"/>
              </a:rPr>
              <a:t>Strengths:</a:t>
            </a:r>
            <a:r>
              <a:rPr lang="en-GB" b="0" i="0" dirty="0">
                <a:solidFill>
                  <a:srgbClr val="545454"/>
                </a:solidFill>
                <a:effectLst/>
                <a:latin typeface="Meta W01 Light"/>
              </a:rPr>
              <a:t> Outgoing, enthusiastic. Explores opportunities and develops contacts.</a:t>
            </a:r>
          </a:p>
          <a:p>
            <a:pPr marL="0" indent="0" algn="l" fontAlgn="b">
              <a:buNone/>
            </a:pPr>
            <a:r>
              <a:rPr lang="en-GB" b="1" i="0" dirty="0">
                <a:solidFill>
                  <a:srgbClr val="00833C"/>
                </a:solidFill>
                <a:effectLst/>
                <a:latin typeface="Meta W01 Book"/>
              </a:rPr>
              <a:t>Allowable weaknesses:</a:t>
            </a:r>
            <a:r>
              <a:rPr lang="en-GB" b="0" i="0" dirty="0">
                <a:solidFill>
                  <a:srgbClr val="545454"/>
                </a:solidFill>
                <a:effectLst/>
                <a:latin typeface="Meta W01 Light"/>
              </a:rPr>
              <a:t> Might be over-optimistic, and can lose interest once the initial enthusiasm has passed.</a:t>
            </a:r>
          </a:p>
          <a:p>
            <a:pPr marL="0" indent="0" algn="l" fontAlgn="b">
              <a:buNone/>
            </a:pPr>
            <a:r>
              <a:rPr lang="en-GB" b="1" i="0" dirty="0">
                <a:solidFill>
                  <a:srgbClr val="00833C"/>
                </a:solidFill>
                <a:effectLst/>
                <a:latin typeface="Meta W01 Book"/>
              </a:rPr>
              <a:t>Don't be surprised to find that:</a:t>
            </a:r>
            <a:r>
              <a:rPr lang="en-GB" b="0" i="0" dirty="0">
                <a:solidFill>
                  <a:srgbClr val="545454"/>
                </a:solidFill>
                <a:effectLst/>
                <a:latin typeface="Meta W01 Light"/>
              </a:rPr>
              <a:t> They might forget to follow up on a lead.</a:t>
            </a:r>
          </a:p>
          <a:p>
            <a:endParaRPr lang="en-GB" dirty="0"/>
          </a:p>
        </p:txBody>
      </p:sp>
      <p:sp>
        <p:nvSpPr>
          <p:cNvPr id="6" name="Rectangle 5">
            <a:extLst>
              <a:ext uri="{FF2B5EF4-FFF2-40B4-BE49-F238E27FC236}">
                <a16:creationId xmlns:a16="http://schemas.microsoft.com/office/drawing/2014/main" id="{27BBB3A5-C2FB-AEF6-52E2-0AF89E121CDB}"/>
              </a:ext>
            </a:extLst>
          </p:cNvPr>
          <p:cNvSpPr/>
          <p:nvPr/>
        </p:nvSpPr>
        <p:spPr>
          <a:xfrm>
            <a:off x="9282991" y="5627107"/>
            <a:ext cx="2857577" cy="369332"/>
          </a:xfrm>
          <a:prstGeom prst="rect">
            <a:avLst/>
          </a:prstGeom>
        </p:spPr>
        <p:txBody>
          <a:bodyPr wrap="none">
            <a:spAutoFit/>
          </a:bodyPr>
          <a:lstStyle/>
          <a:p>
            <a:r>
              <a:rPr lang="en-GB" dirty="0"/>
              <a:t>(Haas and Mortensen, 2016)</a:t>
            </a:r>
          </a:p>
        </p:txBody>
      </p:sp>
    </p:spTree>
    <p:extLst>
      <p:ext uri="{BB962C8B-B14F-4D97-AF65-F5344CB8AC3E}">
        <p14:creationId xmlns:p14="http://schemas.microsoft.com/office/powerpoint/2010/main" val="19848300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E890F9-8697-0EA9-DC95-3E0E52D1C84C}"/>
              </a:ext>
            </a:extLst>
          </p:cNvPr>
          <p:cNvSpPr>
            <a:spLocks noGrp="1"/>
          </p:cNvSpPr>
          <p:nvPr>
            <p:ph type="title"/>
          </p:nvPr>
        </p:nvSpPr>
        <p:spPr/>
        <p:txBody>
          <a:bodyPr/>
          <a:lstStyle/>
          <a:p>
            <a:pPr algn="just">
              <a:lnSpc>
                <a:spcPct val="150000"/>
              </a:lnSpc>
            </a:pPr>
            <a:r>
              <a:rPr lang="en-GB" sz="4400" dirty="0" err="1">
                <a:effectLst/>
              </a:rPr>
              <a:t>Teamworker</a:t>
            </a:r>
            <a:endParaRPr lang="en-GB" sz="4400" i="0" dirty="0">
              <a:effectLst/>
            </a:endParaRPr>
          </a:p>
        </p:txBody>
      </p:sp>
      <p:sp>
        <p:nvSpPr>
          <p:cNvPr id="3" name="Content Placeholder 2">
            <a:extLst>
              <a:ext uri="{FF2B5EF4-FFF2-40B4-BE49-F238E27FC236}">
                <a16:creationId xmlns:a16="http://schemas.microsoft.com/office/drawing/2014/main" id="{20833500-201B-0D88-AA90-DA81FDC17ABD}"/>
              </a:ext>
            </a:extLst>
          </p:cNvPr>
          <p:cNvSpPr>
            <a:spLocks noGrp="1"/>
          </p:cNvSpPr>
          <p:nvPr>
            <p:ph idx="1"/>
          </p:nvPr>
        </p:nvSpPr>
        <p:spPr>
          <a:xfrm>
            <a:off x="838200" y="1690689"/>
            <a:ext cx="10515600" cy="4351338"/>
          </a:xfrm>
        </p:spPr>
        <p:txBody>
          <a:bodyPr/>
          <a:lstStyle/>
          <a:p>
            <a:pPr marL="0" indent="0" algn="just" fontAlgn="b">
              <a:lnSpc>
                <a:spcPct val="150000"/>
              </a:lnSpc>
              <a:buNone/>
            </a:pPr>
            <a:r>
              <a:rPr lang="en-GB" b="0" i="0" dirty="0">
                <a:solidFill>
                  <a:srgbClr val="545454"/>
                </a:solidFill>
                <a:effectLst/>
              </a:rPr>
              <a:t>Helps the team to gel, using their versatility to identify the work required and complete it on behalf of the team.</a:t>
            </a:r>
            <a:endParaRPr lang="en-GB" b="1" i="0" dirty="0">
              <a:solidFill>
                <a:srgbClr val="00833C"/>
              </a:solidFill>
              <a:effectLst/>
            </a:endParaRPr>
          </a:p>
          <a:p>
            <a:pPr marL="0" indent="0" algn="l" fontAlgn="b">
              <a:buNone/>
            </a:pPr>
            <a:r>
              <a:rPr lang="en-GB" b="1" i="0" dirty="0">
                <a:solidFill>
                  <a:srgbClr val="00833C"/>
                </a:solidFill>
                <a:effectLst/>
              </a:rPr>
              <a:t>Strengths:</a:t>
            </a:r>
            <a:r>
              <a:rPr lang="en-GB" b="0" i="0" dirty="0">
                <a:solidFill>
                  <a:srgbClr val="545454"/>
                </a:solidFill>
                <a:effectLst/>
              </a:rPr>
              <a:t> Co-operative, perceptive and diplomatic. Listens and averts friction.</a:t>
            </a:r>
          </a:p>
          <a:p>
            <a:pPr marL="0" indent="0" algn="l" fontAlgn="b">
              <a:buNone/>
            </a:pPr>
            <a:r>
              <a:rPr lang="en-GB" b="1" i="0" dirty="0">
                <a:solidFill>
                  <a:srgbClr val="00833C"/>
                </a:solidFill>
                <a:effectLst/>
              </a:rPr>
              <a:t>Allowable weaknesses:</a:t>
            </a:r>
            <a:r>
              <a:rPr lang="en-GB" b="0" i="0" dirty="0">
                <a:solidFill>
                  <a:srgbClr val="545454"/>
                </a:solidFill>
                <a:effectLst/>
              </a:rPr>
              <a:t> Can be indecisive in crunch situations and tends to avoid confrontation.</a:t>
            </a:r>
          </a:p>
          <a:p>
            <a:pPr marL="0" indent="0" algn="l" fontAlgn="b">
              <a:buNone/>
            </a:pPr>
            <a:r>
              <a:rPr lang="en-GB" b="1" i="0" dirty="0">
                <a:solidFill>
                  <a:srgbClr val="00833C"/>
                </a:solidFill>
                <a:effectLst/>
              </a:rPr>
              <a:t>Don't be surprised to find that:</a:t>
            </a:r>
            <a:r>
              <a:rPr lang="en-GB" b="0" i="0" dirty="0">
                <a:solidFill>
                  <a:srgbClr val="545454"/>
                </a:solidFill>
                <a:effectLst/>
              </a:rPr>
              <a:t> They might be hesitant to make unpopular decisions.</a:t>
            </a:r>
          </a:p>
          <a:p>
            <a:endParaRPr lang="en-GB" dirty="0"/>
          </a:p>
        </p:txBody>
      </p:sp>
    </p:spTree>
    <p:extLst>
      <p:ext uri="{BB962C8B-B14F-4D97-AF65-F5344CB8AC3E}">
        <p14:creationId xmlns:p14="http://schemas.microsoft.com/office/powerpoint/2010/main" val="16997245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Co-ordinator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p:txBody>
          <a:bodyPr/>
          <a:lstStyle/>
          <a:p>
            <a:pPr marL="0" indent="0" algn="just" fontAlgn="b">
              <a:lnSpc>
                <a:spcPct val="150000"/>
              </a:lnSpc>
              <a:buNone/>
            </a:pPr>
            <a:r>
              <a:rPr lang="en-GB" b="0" i="0" dirty="0">
                <a:solidFill>
                  <a:srgbClr val="545454"/>
                </a:solidFill>
                <a:effectLst/>
              </a:rPr>
              <a:t>Needed to focus on the team's objectives, draw out team members and delegate work appropriately.</a:t>
            </a:r>
          </a:p>
          <a:p>
            <a:pPr algn="l" fontAlgn="b"/>
            <a:r>
              <a:rPr lang="en-GB" b="1" i="0" dirty="0">
                <a:solidFill>
                  <a:srgbClr val="00833C"/>
                </a:solidFill>
                <a:effectLst/>
              </a:rPr>
              <a:t>Strengths:</a:t>
            </a:r>
            <a:r>
              <a:rPr lang="en-GB" b="0" i="0" dirty="0">
                <a:solidFill>
                  <a:srgbClr val="545454"/>
                </a:solidFill>
                <a:effectLst/>
              </a:rPr>
              <a:t> Mature, confident, identifies talent. Clarifies goals.</a:t>
            </a:r>
          </a:p>
          <a:p>
            <a:pPr algn="l" fontAlgn="b"/>
            <a:r>
              <a:rPr lang="en-GB" b="1" i="0" dirty="0">
                <a:solidFill>
                  <a:srgbClr val="00833C"/>
                </a:solidFill>
                <a:effectLst/>
              </a:rPr>
              <a:t>Allowable weaknesses:</a:t>
            </a:r>
            <a:r>
              <a:rPr lang="en-GB" b="0" i="0" dirty="0">
                <a:solidFill>
                  <a:srgbClr val="545454"/>
                </a:solidFill>
                <a:effectLst/>
              </a:rPr>
              <a:t> Can be seen as manipulative and might offload their own share of the work.</a:t>
            </a:r>
          </a:p>
          <a:p>
            <a:pPr algn="l" fontAlgn="b"/>
            <a:r>
              <a:rPr lang="en-GB" b="1" i="0" dirty="0">
                <a:solidFill>
                  <a:srgbClr val="00833C"/>
                </a:solidFill>
                <a:effectLst/>
              </a:rPr>
              <a:t>Don't be surprised to find that:</a:t>
            </a:r>
            <a:r>
              <a:rPr lang="en-GB" b="0" i="0" dirty="0">
                <a:solidFill>
                  <a:srgbClr val="545454"/>
                </a:solidFill>
                <a:effectLst/>
              </a:rPr>
              <a:t> They might over-delegate, leaving themselves little work to do.</a:t>
            </a:r>
          </a:p>
          <a:p>
            <a:endParaRPr lang="en-GB" dirty="0"/>
          </a:p>
        </p:txBody>
      </p:sp>
    </p:spTree>
    <p:extLst>
      <p:ext uri="{BB962C8B-B14F-4D97-AF65-F5344CB8AC3E}">
        <p14:creationId xmlns:p14="http://schemas.microsoft.com/office/powerpoint/2010/main" val="41537584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Plant</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Tends to be highly creative and good at solving problems in unconventional ways.</a:t>
            </a:r>
          </a:p>
          <a:p>
            <a:pPr algn="l" fontAlgn="b"/>
            <a:r>
              <a:rPr lang="en-GB" b="1" i="0" dirty="0">
                <a:solidFill>
                  <a:srgbClr val="00833C"/>
                </a:solidFill>
                <a:effectLst/>
              </a:rPr>
              <a:t>Strengths:</a:t>
            </a:r>
            <a:r>
              <a:rPr lang="en-GB" b="0" i="0" dirty="0">
                <a:solidFill>
                  <a:srgbClr val="545454"/>
                </a:solidFill>
                <a:effectLst/>
              </a:rPr>
              <a:t> Creative, imaginative, free-thinking, generates ideas and solves difficult problems.</a:t>
            </a:r>
          </a:p>
          <a:p>
            <a:pPr algn="l" fontAlgn="b"/>
            <a:r>
              <a:rPr lang="en-GB" b="1" i="0" dirty="0">
                <a:solidFill>
                  <a:srgbClr val="00833C"/>
                </a:solidFill>
                <a:effectLst/>
              </a:rPr>
              <a:t>Allowable weaknesses:</a:t>
            </a:r>
            <a:r>
              <a:rPr lang="en-GB" b="0" i="0" dirty="0">
                <a:solidFill>
                  <a:srgbClr val="545454"/>
                </a:solidFill>
                <a:effectLst/>
              </a:rPr>
              <a:t> Might ignore incidentals, and may be too preoccupied to communicate effectively.</a:t>
            </a:r>
          </a:p>
          <a:p>
            <a:pPr algn="l" fontAlgn="b"/>
            <a:r>
              <a:rPr lang="en-GB" b="1" i="0" dirty="0">
                <a:solidFill>
                  <a:srgbClr val="00833C"/>
                </a:solidFill>
                <a:effectLst/>
              </a:rPr>
              <a:t>Don't be surprised to find that:</a:t>
            </a:r>
            <a:r>
              <a:rPr lang="en-GB" b="0" i="0" dirty="0">
                <a:solidFill>
                  <a:srgbClr val="545454"/>
                </a:solidFill>
                <a:effectLst/>
              </a:rPr>
              <a:t> They could be absent-minded or forgetful.</a:t>
            </a:r>
          </a:p>
          <a:p>
            <a:endParaRPr lang="en-GB" dirty="0"/>
          </a:p>
        </p:txBody>
      </p:sp>
    </p:spTree>
    <p:extLst>
      <p:ext uri="{BB962C8B-B14F-4D97-AF65-F5344CB8AC3E}">
        <p14:creationId xmlns:p14="http://schemas.microsoft.com/office/powerpoint/2010/main" val="11505586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Monitor Evaluator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Provides a logical eye, making impartial judgements where required and weighs up the team's options in a dispassionate way.</a:t>
            </a:r>
          </a:p>
          <a:p>
            <a:pPr algn="l" fontAlgn="b"/>
            <a:r>
              <a:rPr lang="en-GB" b="1" i="0" dirty="0">
                <a:solidFill>
                  <a:srgbClr val="00833C"/>
                </a:solidFill>
                <a:effectLst/>
              </a:rPr>
              <a:t>Strengths:</a:t>
            </a:r>
            <a:r>
              <a:rPr lang="en-GB" b="0" i="0" dirty="0">
                <a:solidFill>
                  <a:srgbClr val="545454"/>
                </a:solidFill>
                <a:effectLst/>
              </a:rPr>
              <a:t> Sober, strategic and discerning. Sees all options and judges accurately.</a:t>
            </a:r>
          </a:p>
          <a:p>
            <a:pPr algn="l" fontAlgn="b"/>
            <a:r>
              <a:rPr lang="en-GB" b="1" i="0" dirty="0">
                <a:solidFill>
                  <a:srgbClr val="00833C"/>
                </a:solidFill>
                <a:effectLst/>
              </a:rPr>
              <a:t>Allowable weaknesses:</a:t>
            </a:r>
            <a:r>
              <a:rPr lang="en-GB" b="0" i="0" dirty="0">
                <a:solidFill>
                  <a:srgbClr val="545454"/>
                </a:solidFill>
                <a:effectLst/>
              </a:rPr>
              <a:t> Sometimes lacks the drive and ability to inspire others and can be overly critical.</a:t>
            </a:r>
          </a:p>
          <a:p>
            <a:pPr algn="l" fontAlgn="b"/>
            <a:r>
              <a:rPr lang="en-GB" b="1" i="0" dirty="0">
                <a:solidFill>
                  <a:srgbClr val="00833C"/>
                </a:solidFill>
                <a:effectLst/>
              </a:rPr>
              <a:t>Don't be surprised to find that:</a:t>
            </a:r>
            <a:r>
              <a:rPr lang="en-GB" b="0" i="0" dirty="0">
                <a:solidFill>
                  <a:srgbClr val="545454"/>
                </a:solidFill>
                <a:effectLst/>
              </a:rPr>
              <a:t> They could be slow to come to decisions.</a:t>
            </a:r>
          </a:p>
          <a:p>
            <a:endParaRPr lang="en-GB" dirty="0"/>
          </a:p>
        </p:txBody>
      </p:sp>
    </p:spTree>
    <p:extLst>
      <p:ext uri="{BB962C8B-B14F-4D97-AF65-F5344CB8AC3E}">
        <p14:creationId xmlns:p14="http://schemas.microsoft.com/office/powerpoint/2010/main" val="12068740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Specialist</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Brings in-depth knowledge of a key area to the team.</a:t>
            </a:r>
          </a:p>
          <a:p>
            <a:pPr algn="just" fontAlgn="b">
              <a:lnSpc>
                <a:spcPct val="150000"/>
              </a:lnSpc>
            </a:pPr>
            <a:r>
              <a:rPr lang="en-GB" b="1" i="0" dirty="0">
                <a:solidFill>
                  <a:srgbClr val="00833C"/>
                </a:solidFill>
                <a:effectLst/>
              </a:rPr>
              <a:t>Strengths:</a:t>
            </a:r>
            <a:r>
              <a:rPr lang="en-GB" b="0" i="0" dirty="0">
                <a:solidFill>
                  <a:srgbClr val="545454"/>
                </a:solidFill>
                <a:effectLst/>
              </a:rPr>
              <a:t> Single-minded, self-starting and dedicated. They provide specialist knowledge and skills.</a:t>
            </a:r>
          </a:p>
          <a:p>
            <a:pPr algn="just" fontAlgn="b">
              <a:lnSpc>
                <a:spcPct val="150000"/>
              </a:lnSpc>
            </a:pPr>
            <a:r>
              <a:rPr lang="en-GB" b="1" i="0" dirty="0">
                <a:solidFill>
                  <a:srgbClr val="00833C"/>
                </a:solidFill>
                <a:effectLst/>
              </a:rPr>
              <a:t>Allowable weaknesses:</a:t>
            </a:r>
            <a:r>
              <a:rPr lang="en-GB" b="0" i="0" dirty="0">
                <a:solidFill>
                  <a:srgbClr val="545454"/>
                </a:solidFill>
                <a:effectLst/>
              </a:rPr>
              <a:t> Tends to contribute on a narrow front and can dwell on the technicalities.</a:t>
            </a:r>
          </a:p>
          <a:p>
            <a:pPr algn="just" fontAlgn="b">
              <a:lnSpc>
                <a:spcPct val="150000"/>
              </a:lnSpc>
            </a:pPr>
            <a:r>
              <a:rPr lang="en-GB" b="1" i="0" dirty="0">
                <a:solidFill>
                  <a:srgbClr val="00833C"/>
                </a:solidFill>
                <a:effectLst/>
              </a:rPr>
              <a:t>Don't be surprised to find that:</a:t>
            </a:r>
            <a:r>
              <a:rPr lang="en-GB" b="0" i="0" dirty="0">
                <a:solidFill>
                  <a:srgbClr val="545454"/>
                </a:solidFill>
                <a:effectLst/>
              </a:rPr>
              <a:t> They overload you with information.</a:t>
            </a:r>
          </a:p>
          <a:p>
            <a:endParaRPr lang="en-GB" dirty="0"/>
          </a:p>
        </p:txBody>
      </p:sp>
    </p:spTree>
    <p:extLst>
      <p:ext uri="{BB962C8B-B14F-4D97-AF65-F5344CB8AC3E}">
        <p14:creationId xmlns:p14="http://schemas.microsoft.com/office/powerpoint/2010/main" val="39203820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Shaper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Provides the necessary drive to ensure that the team keeps moving and does not lose focus or momentum.</a:t>
            </a:r>
          </a:p>
          <a:p>
            <a:pPr algn="l" fontAlgn="b"/>
            <a:r>
              <a:rPr lang="en-GB" b="1" i="0" dirty="0">
                <a:solidFill>
                  <a:srgbClr val="00833C"/>
                </a:solidFill>
                <a:effectLst/>
              </a:rPr>
              <a:t>Strengths:</a:t>
            </a:r>
            <a:r>
              <a:rPr lang="en-GB" b="0" i="0" dirty="0">
                <a:solidFill>
                  <a:srgbClr val="545454"/>
                </a:solidFill>
                <a:effectLst/>
              </a:rPr>
              <a:t> Challenging, dynamic, thrives on pressure. Has the drive and courage to overcome obstacles.</a:t>
            </a:r>
          </a:p>
          <a:p>
            <a:pPr algn="l" fontAlgn="b"/>
            <a:r>
              <a:rPr lang="en-GB" b="1" i="0" dirty="0">
                <a:solidFill>
                  <a:srgbClr val="00833C"/>
                </a:solidFill>
                <a:effectLst/>
              </a:rPr>
              <a:t>Allowable weaknesses:</a:t>
            </a:r>
            <a:r>
              <a:rPr lang="en-GB" b="0" i="0" dirty="0">
                <a:solidFill>
                  <a:srgbClr val="545454"/>
                </a:solidFill>
                <a:effectLst/>
              </a:rPr>
              <a:t> Can be prone to provocation, and may sometimes offend people's feelings.</a:t>
            </a:r>
          </a:p>
          <a:p>
            <a:pPr algn="l" fontAlgn="b"/>
            <a:r>
              <a:rPr lang="en-GB" b="1" i="0" dirty="0">
                <a:solidFill>
                  <a:srgbClr val="00833C"/>
                </a:solidFill>
                <a:effectLst/>
              </a:rPr>
              <a:t>Don't be surprised to find that:</a:t>
            </a:r>
            <a:r>
              <a:rPr lang="en-GB" b="0" i="0" dirty="0">
                <a:solidFill>
                  <a:srgbClr val="545454"/>
                </a:solidFill>
                <a:effectLst/>
              </a:rPr>
              <a:t> They could risk becoming aggressive and bad-humoured in their attempts to get things done.</a:t>
            </a:r>
          </a:p>
          <a:p>
            <a:endParaRPr lang="en-GB" dirty="0"/>
          </a:p>
        </p:txBody>
      </p:sp>
    </p:spTree>
    <p:extLst>
      <p:ext uri="{BB962C8B-B14F-4D97-AF65-F5344CB8AC3E}">
        <p14:creationId xmlns:p14="http://schemas.microsoft.com/office/powerpoint/2010/main" val="34808751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Implementer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Needed to plan a workable strategy and carry it out as efficiently as possible.</a:t>
            </a:r>
          </a:p>
          <a:p>
            <a:pPr algn="l" fontAlgn="b"/>
            <a:r>
              <a:rPr lang="en-GB" b="1" i="0" dirty="0">
                <a:solidFill>
                  <a:srgbClr val="00833C"/>
                </a:solidFill>
                <a:effectLst/>
              </a:rPr>
              <a:t>Strengths:</a:t>
            </a:r>
            <a:r>
              <a:rPr lang="en-GB" b="0" i="0" dirty="0">
                <a:solidFill>
                  <a:srgbClr val="545454"/>
                </a:solidFill>
                <a:effectLst/>
              </a:rPr>
              <a:t> Practical, reliable, efficient. Turns ideas into actions and organises work that needs to be done.</a:t>
            </a:r>
          </a:p>
          <a:p>
            <a:pPr algn="l" fontAlgn="b"/>
            <a:r>
              <a:rPr lang="en-GB" b="1" i="0" dirty="0">
                <a:solidFill>
                  <a:srgbClr val="00833C"/>
                </a:solidFill>
                <a:effectLst/>
              </a:rPr>
              <a:t>Allowable weaknesses:</a:t>
            </a:r>
            <a:r>
              <a:rPr lang="en-GB" b="0" i="0" dirty="0">
                <a:solidFill>
                  <a:srgbClr val="545454"/>
                </a:solidFill>
                <a:effectLst/>
              </a:rPr>
              <a:t> Can be a bit inflexible and slow to respond to new possibilities.</a:t>
            </a:r>
          </a:p>
          <a:p>
            <a:pPr algn="l" fontAlgn="b"/>
            <a:r>
              <a:rPr lang="en-GB" b="1" i="0" dirty="0">
                <a:solidFill>
                  <a:srgbClr val="00833C"/>
                </a:solidFill>
                <a:effectLst/>
              </a:rPr>
              <a:t>Don't be surprised to find that:</a:t>
            </a:r>
            <a:r>
              <a:rPr lang="en-GB" b="0" i="0" dirty="0">
                <a:solidFill>
                  <a:srgbClr val="545454"/>
                </a:solidFill>
                <a:effectLst/>
              </a:rPr>
              <a:t> They might be slow to relinquish their plans in favour of positive changes.</a:t>
            </a:r>
          </a:p>
          <a:p>
            <a:endParaRPr lang="en-GB" dirty="0"/>
          </a:p>
        </p:txBody>
      </p:sp>
    </p:spTree>
    <p:extLst>
      <p:ext uri="{BB962C8B-B14F-4D97-AF65-F5344CB8AC3E}">
        <p14:creationId xmlns:p14="http://schemas.microsoft.com/office/powerpoint/2010/main" val="350190540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427-9F0A-9F05-7ED2-95D63F091D25}"/>
              </a:ext>
            </a:extLst>
          </p:cNvPr>
          <p:cNvSpPr>
            <a:spLocks noGrp="1"/>
          </p:cNvSpPr>
          <p:nvPr>
            <p:ph type="title"/>
          </p:nvPr>
        </p:nvSpPr>
        <p:spPr/>
        <p:txBody>
          <a:bodyPr/>
          <a:lstStyle/>
          <a:p>
            <a:r>
              <a:rPr lang="en-GB" dirty="0"/>
              <a:t>Completer Finisher</a:t>
            </a:r>
          </a:p>
        </p:txBody>
      </p:sp>
      <p:sp>
        <p:nvSpPr>
          <p:cNvPr id="3" name="Content Placeholder 2">
            <a:extLst>
              <a:ext uri="{FF2B5EF4-FFF2-40B4-BE49-F238E27FC236}">
                <a16:creationId xmlns:a16="http://schemas.microsoft.com/office/drawing/2014/main" id="{7C263E28-9789-4762-6542-FD4C923240EB}"/>
              </a:ext>
            </a:extLst>
          </p:cNvPr>
          <p:cNvSpPr>
            <a:spLocks noGrp="1"/>
          </p:cNvSpPr>
          <p:nvPr>
            <p:ph idx="1"/>
          </p:nvPr>
        </p:nvSpPr>
        <p:spPr>
          <a:xfrm>
            <a:off x="838200" y="1502895"/>
            <a:ext cx="10515600" cy="4351338"/>
          </a:xfrm>
        </p:spPr>
        <p:txBody>
          <a:bodyPr/>
          <a:lstStyle/>
          <a:p>
            <a:pPr marL="0" indent="0" algn="just" fontAlgn="b">
              <a:lnSpc>
                <a:spcPct val="150000"/>
              </a:lnSpc>
              <a:buNone/>
            </a:pPr>
            <a:r>
              <a:rPr lang="en-GB" b="0" i="0" dirty="0">
                <a:solidFill>
                  <a:srgbClr val="545454"/>
                </a:solidFill>
                <a:effectLst/>
              </a:rPr>
              <a:t>Most effectively used at the end of tasks to polish and scrutinise the work for errors, subjecting it to the highest standards of quality control.</a:t>
            </a:r>
          </a:p>
          <a:p>
            <a:pPr algn="just" fontAlgn="b"/>
            <a:r>
              <a:rPr lang="en-GB" b="1" i="0" dirty="0">
                <a:solidFill>
                  <a:srgbClr val="00833C"/>
                </a:solidFill>
                <a:effectLst/>
              </a:rPr>
              <a:t>Strengths:</a:t>
            </a:r>
            <a:r>
              <a:rPr lang="en-GB" b="0" i="0" dirty="0">
                <a:solidFill>
                  <a:srgbClr val="545454"/>
                </a:solidFill>
                <a:effectLst/>
              </a:rPr>
              <a:t> Painstaking, conscientious, anxious. Searches out errors. Polishes and perfects.</a:t>
            </a:r>
          </a:p>
          <a:p>
            <a:pPr algn="just" fontAlgn="b"/>
            <a:r>
              <a:rPr lang="en-GB" b="1" i="0" dirty="0">
                <a:solidFill>
                  <a:srgbClr val="00833C"/>
                </a:solidFill>
                <a:effectLst/>
              </a:rPr>
              <a:t>Allowable weaknesses:</a:t>
            </a:r>
            <a:r>
              <a:rPr lang="en-GB" b="0" i="0" dirty="0">
                <a:solidFill>
                  <a:srgbClr val="545454"/>
                </a:solidFill>
                <a:effectLst/>
              </a:rPr>
              <a:t> Can be inclined to worry unduly, and reluctant to delegate.</a:t>
            </a:r>
          </a:p>
          <a:p>
            <a:pPr algn="just" fontAlgn="b"/>
            <a:r>
              <a:rPr lang="en-GB" b="1" i="0" dirty="0">
                <a:solidFill>
                  <a:srgbClr val="00833C"/>
                </a:solidFill>
                <a:effectLst/>
              </a:rPr>
              <a:t>Don't be surprised to find that:</a:t>
            </a:r>
            <a:r>
              <a:rPr lang="en-GB" b="0" i="0" dirty="0">
                <a:solidFill>
                  <a:srgbClr val="545454"/>
                </a:solidFill>
                <a:effectLst/>
              </a:rPr>
              <a:t> They could be accused of taking their perfectionism to extremes.</a:t>
            </a:r>
          </a:p>
          <a:p>
            <a:endParaRPr lang="en-GB" dirty="0"/>
          </a:p>
        </p:txBody>
      </p:sp>
    </p:spTree>
    <p:extLst>
      <p:ext uri="{BB962C8B-B14F-4D97-AF65-F5344CB8AC3E}">
        <p14:creationId xmlns:p14="http://schemas.microsoft.com/office/powerpoint/2010/main" val="9675552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74431-91F8-2315-9430-7AFC7B2ADB38}"/>
              </a:ext>
            </a:extLst>
          </p:cNvPr>
          <p:cNvSpPr>
            <a:spLocks noGrp="1"/>
          </p:cNvSpPr>
          <p:nvPr>
            <p:ph type="title"/>
          </p:nvPr>
        </p:nvSpPr>
        <p:spPr/>
        <p:txBody>
          <a:bodyPr/>
          <a:lstStyle/>
          <a:p>
            <a:r>
              <a:rPr lang="en-GB" dirty="0"/>
              <a:t>What is the purpose of Belbin’s Theory</a:t>
            </a:r>
          </a:p>
        </p:txBody>
      </p:sp>
      <p:sp>
        <p:nvSpPr>
          <p:cNvPr id="3" name="Content Placeholder 2">
            <a:extLst>
              <a:ext uri="{FF2B5EF4-FFF2-40B4-BE49-F238E27FC236}">
                <a16:creationId xmlns:a16="http://schemas.microsoft.com/office/drawing/2014/main" id="{F3569220-070C-C63A-606C-31100B743386}"/>
              </a:ext>
            </a:extLst>
          </p:cNvPr>
          <p:cNvSpPr>
            <a:spLocks noGrp="1"/>
          </p:cNvSpPr>
          <p:nvPr>
            <p:ph idx="1"/>
          </p:nvPr>
        </p:nvSpPr>
        <p:spPr>
          <a:xfrm>
            <a:off x="1119094" y="1713519"/>
            <a:ext cx="10515600" cy="2595516"/>
          </a:xfrm>
        </p:spPr>
        <p:txBody>
          <a:bodyPr/>
          <a:lstStyle/>
          <a:p>
            <a:r>
              <a:rPr lang="en-GB" dirty="0"/>
              <a:t>Identify </a:t>
            </a:r>
          </a:p>
          <a:p>
            <a:endParaRPr lang="en-GB" dirty="0"/>
          </a:p>
          <a:p>
            <a:r>
              <a:rPr lang="en-GB" dirty="0"/>
              <a:t>Right People for the Right job</a:t>
            </a:r>
          </a:p>
          <a:p>
            <a:endParaRPr lang="en-GB" dirty="0"/>
          </a:p>
          <a:p>
            <a:r>
              <a:rPr lang="en-GB" dirty="0"/>
              <a:t>Maximize the productivity and minimize the risk </a:t>
            </a:r>
          </a:p>
        </p:txBody>
      </p:sp>
      <p:sp>
        <p:nvSpPr>
          <p:cNvPr id="4" name="TextBox 3">
            <a:extLst>
              <a:ext uri="{FF2B5EF4-FFF2-40B4-BE49-F238E27FC236}">
                <a16:creationId xmlns:a16="http://schemas.microsoft.com/office/drawing/2014/main" id="{83146F6F-CB80-32FA-5F0E-E24BBCBBF7E1}"/>
              </a:ext>
            </a:extLst>
          </p:cNvPr>
          <p:cNvSpPr txBox="1"/>
          <p:nvPr/>
        </p:nvSpPr>
        <p:spPr>
          <a:xfrm>
            <a:off x="7382578" y="2488094"/>
            <a:ext cx="3031958"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Is the test accurate or worthwhile in your opinion?</a:t>
            </a:r>
          </a:p>
        </p:txBody>
      </p:sp>
      <p:pic>
        <p:nvPicPr>
          <p:cNvPr id="5" name="Picture 2" descr="Amazon.co.uk: Question of the Day : Alexa Skills">
            <a:extLst>
              <a:ext uri="{FF2B5EF4-FFF2-40B4-BE49-F238E27FC236}">
                <a16:creationId xmlns:a16="http://schemas.microsoft.com/office/drawing/2014/main" id="{C357001F-C66D-2E65-5C5F-6F35176371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2271" y="2570608"/>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51843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1E61-85F0-8662-9343-191DD4C8CD71}"/>
              </a:ext>
            </a:extLst>
          </p:cNvPr>
          <p:cNvSpPr>
            <a:spLocks noGrp="1"/>
          </p:cNvSpPr>
          <p:nvPr>
            <p:ph type="title"/>
          </p:nvPr>
        </p:nvSpPr>
        <p:spPr>
          <a:xfrm>
            <a:off x="736600" y="443120"/>
            <a:ext cx="10515600" cy="1325563"/>
          </a:xfrm>
        </p:spPr>
        <p:txBody>
          <a:bodyPr/>
          <a:lstStyle/>
          <a:p>
            <a:r>
              <a:rPr lang="en-GB" sz="4400" dirty="0"/>
              <a:t>MBTI - 16 Personality Test</a:t>
            </a:r>
            <a:endParaRPr lang="en-GB" dirty="0"/>
          </a:p>
        </p:txBody>
      </p:sp>
      <p:sp>
        <p:nvSpPr>
          <p:cNvPr id="3" name="Content Placeholder 2">
            <a:extLst>
              <a:ext uri="{FF2B5EF4-FFF2-40B4-BE49-F238E27FC236}">
                <a16:creationId xmlns:a16="http://schemas.microsoft.com/office/drawing/2014/main" id="{12C8789C-D5B7-B8DB-F07A-1B64A1A5C07C}"/>
              </a:ext>
            </a:extLst>
          </p:cNvPr>
          <p:cNvSpPr>
            <a:spLocks noGrp="1"/>
          </p:cNvSpPr>
          <p:nvPr>
            <p:ph idx="1"/>
          </p:nvPr>
        </p:nvSpPr>
        <p:spPr>
          <a:xfrm>
            <a:off x="787473" y="1508873"/>
            <a:ext cx="5691021" cy="3320115"/>
          </a:xfrm>
        </p:spPr>
        <p:txBody>
          <a:bodyPr/>
          <a:lstStyle/>
          <a:p>
            <a:pPr marL="0" indent="0" algn="just">
              <a:lnSpc>
                <a:spcPct val="150000"/>
              </a:lnSpc>
              <a:buNone/>
            </a:pPr>
            <a:r>
              <a:rPr lang="en-GB" b="0" i="0" dirty="0">
                <a:solidFill>
                  <a:srgbClr val="202124"/>
                </a:solidFill>
                <a:effectLst/>
                <a:latin typeface="Google Sans"/>
              </a:rPr>
              <a:t>The MBTI (Myers &amp; </a:t>
            </a:r>
            <a:r>
              <a:rPr lang="en-GB" b="0" i="0" dirty="0" err="1">
                <a:solidFill>
                  <a:srgbClr val="202124"/>
                </a:solidFill>
                <a:effectLst/>
                <a:latin typeface="Google Sans"/>
              </a:rPr>
              <a:t>McCaulley</a:t>
            </a:r>
            <a:r>
              <a:rPr lang="en-GB" b="0" i="0" dirty="0">
                <a:solidFill>
                  <a:srgbClr val="202124"/>
                </a:solidFill>
                <a:effectLst/>
                <a:latin typeface="Google Sans"/>
              </a:rPr>
              <a:t>, 1985), a short form of Myers-Briggs Type Indicator is</a:t>
            </a:r>
            <a:r>
              <a:rPr lang="en-GB" b="0" i="0" dirty="0">
                <a:solidFill>
                  <a:srgbClr val="040C28"/>
                </a:solidFill>
                <a:effectLst/>
                <a:latin typeface="Google Sans"/>
              </a:rPr>
              <a:t> based on a theory of psychological “types” developed by the Swiss psychologist Carl Jung</a:t>
            </a:r>
            <a:r>
              <a:rPr lang="en-GB" b="0" i="0" dirty="0">
                <a:solidFill>
                  <a:srgbClr val="202124"/>
                </a:solidFill>
                <a:effectLst/>
                <a:latin typeface="Google Sans"/>
              </a:rPr>
              <a:t>.</a:t>
            </a:r>
            <a:endParaRPr lang="en-GB" dirty="0"/>
          </a:p>
        </p:txBody>
      </p:sp>
      <p:sp>
        <p:nvSpPr>
          <p:cNvPr id="6" name="TextBox 5">
            <a:extLst>
              <a:ext uri="{FF2B5EF4-FFF2-40B4-BE49-F238E27FC236}">
                <a16:creationId xmlns:a16="http://schemas.microsoft.com/office/drawing/2014/main" id="{2D9C267A-DC90-5AFF-883F-31DB63C565BA}"/>
              </a:ext>
            </a:extLst>
          </p:cNvPr>
          <p:cNvSpPr txBox="1"/>
          <p:nvPr/>
        </p:nvSpPr>
        <p:spPr>
          <a:xfrm>
            <a:off x="9296594" y="5347997"/>
            <a:ext cx="2725271" cy="369332"/>
          </a:xfrm>
          <a:prstGeom prst="rect">
            <a:avLst/>
          </a:prstGeom>
          <a:noFill/>
        </p:spPr>
        <p:txBody>
          <a:bodyPr wrap="square">
            <a:spAutoFit/>
          </a:bodyPr>
          <a:lstStyle/>
          <a:p>
            <a:r>
              <a:rPr lang="en-GB" b="0" i="0" dirty="0">
                <a:effectLst/>
                <a:latin typeface="Open Sans" panose="020B0606030504020204" pitchFamily="34" charset="0"/>
              </a:rPr>
              <a:t>NERIS Analytics Limited</a:t>
            </a:r>
            <a:endParaRPr lang="en-GB" dirty="0"/>
          </a:p>
        </p:txBody>
      </p:sp>
      <p:pic>
        <p:nvPicPr>
          <p:cNvPr id="7" name="Picture 6" descr="A qr code on a white background&#10;&#10;Description automatically generated">
            <a:extLst>
              <a:ext uri="{FF2B5EF4-FFF2-40B4-BE49-F238E27FC236}">
                <a16:creationId xmlns:a16="http://schemas.microsoft.com/office/drawing/2014/main" id="{2CD7491C-CC54-6EB2-9DAB-A44A6D1333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9216" y="426276"/>
            <a:ext cx="4750067" cy="4750067"/>
          </a:xfrm>
          <a:prstGeom prst="rect">
            <a:avLst/>
          </a:prstGeom>
        </p:spPr>
      </p:pic>
    </p:spTree>
    <p:extLst>
      <p:ext uri="{BB962C8B-B14F-4D97-AF65-F5344CB8AC3E}">
        <p14:creationId xmlns:p14="http://schemas.microsoft.com/office/powerpoint/2010/main" val="18076931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5194</Words>
  <Application>Microsoft Office PowerPoint</Application>
  <PresentationFormat>Widescreen</PresentationFormat>
  <Paragraphs>480</Paragraphs>
  <Slides>69</Slides>
  <Notes>21</Notes>
  <HiddenSlides>0</HiddenSlides>
  <MMClips>1</MMClips>
  <ScaleCrop>false</ScaleCrop>
  <HeadingPairs>
    <vt:vector size="4" baseType="variant">
      <vt:variant>
        <vt:lpstr>Theme</vt:lpstr>
      </vt:variant>
      <vt:variant>
        <vt:i4>15</vt:i4>
      </vt:variant>
      <vt:variant>
        <vt:lpstr>Slide Titles</vt:lpstr>
      </vt:variant>
      <vt:variant>
        <vt:i4>69</vt:i4>
      </vt:variant>
    </vt:vector>
  </HeadingPairs>
  <TitlesOfParts>
    <vt:vector size="84" baseType="lpstr">
      <vt:lpstr>Title Slide 1</vt:lpstr>
      <vt:lpstr>Text 1</vt:lpstr>
      <vt:lpstr>Title Slide 3</vt:lpstr>
      <vt:lpstr>Sub Title 2</vt:lpstr>
      <vt:lpstr>Sub Title 1</vt:lpstr>
      <vt:lpstr>Text Break Info Slide 2</vt:lpstr>
      <vt:lpstr>Text Break / Info Slide 1</vt:lpstr>
      <vt:lpstr>Text 2</vt:lpstr>
      <vt:lpstr>1_Text 1</vt:lpstr>
      <vt:lpstr>1_Title Slide 3</vt:lpstr>
      <vt:lpstr>1_Sub Title 1</vt:lpstr>
      <vt:lpstr>1_Text Break Info Slide 2</vt:lpstr>
      <vt:lpstr>1_Title Slide 1</vt:lpstr>
      <vt:lpstr>IHM PPT Template_</vt:lpstr>
      <vt:lpstr>1_Office Theme</vt:lpstr>
      <vt:lpstr>PowerPoint Presentation</vt:lpstr>
      <vt:lpstr>Assignment – Four Element Portfolio</vt:lpstr>
      <vt:lpstr>Belbin’s Theory</vt:lpstr>
      <vt:lpstr>MBTI - 16 Personality Test</vt:lpstr>
      <vt:lpstr>Definitions of internal marketing</vt:lpstr>
      <vt:lpstr>Establishment of a service culture</vt:lpstr>
      <vt:lpstr>Upside down organisational structure</vt:lpstr>
      <vt:lpstr>  Key concepts of IM include: </vt:lpstr>
      <vt:lpstr>Management approaches to successful IM</vt:lpstr>
      <vt:lpstr>Problems affecting successful implementation of IM</vt:lpstr>
      <vt:lpstr>Markets and Analysis</vt:lpstr>
      <vt:lpstr>A Global War for Talent</vt:lpstr>
      <vt:lpstr>The contemporary context: the management challenge… </vt:lpstr>
      <vt:lpstr>Key challenges in the contemporary business environment: Disruption in all industry</vt:lpstr>
      <vt:lpstr>Culture </vt:lpstr>
      <vt:lpstr>PowerPoint Presentation</vt:lpstr>
      <vt:lpstr>What is Culture?</vt:lpstr>
      <vt:lpstr>What is Culture?</vt:lpstr>
      <vt:lpstr>Intercultural Communication</vt:lpstr>
      <vt:lpstr>The Cultural Context </vt:lpstr>
      <vt:lpstr>PowerPoint Presentation</vt:lpstr>
      <vt:lpstr>PowerPoint Presentation</vt:lpstr>
      <vt:lpstr>PowerPoint Presentation</vt:lpstr>
      <vt:lpstr>Organisational Culture</vt:lpstr>
      <vt:lpstr> Seminal Works on Organisational Culture </vt:lpstr>
      <vt:lpstr>Deal and Kennedy’s Generic Types of Culture</vt:lpstr>
      <vt:lpstr>   Tough-guy Macho Culture </vt:lpstr>
      <vt:lpstr>Work-hard/Play Hard Culture</vt:lpstr>
      <vt:lpstr>Bet-your-company Culture </vt:lpstr>
      <vt:lpstr>Process Culture</vt:lpstr>
      <vt:lpstr>PowerPoint Presentation</vt:lpstr>
      <vt:lpstr>PowerPoint Presentation</vt:lpstr>
      <vt:lpstr>Level 2: Espoused belief/Values</vt:lpstr>
      <vt:lpstr>Level 3: Underlying Assumptions</vt:lpstr>
      <vt:lpstr>Assignment – Four Element Portfolio</vt:lpstr>
      <vt:lpstr>Recap</vt:lpstr>
      <vt:lpstr>What is Quality Standard?</vt:lpstr>
      <vt:lpstr>Quality standards</vt:lpstr>
      <vt:lpstr>Developing a Quality Culture</vt:lpstr>
      <vt:lpstr>QC &amp; QA</vt:lpstr>
      <vt:lpstr>Setting Quality Standards</vt:lpstr>
      <vt:lpstr>Standard Operating Procedure (SOP)</vt:lpstr>
      <vt:lpstr>Hygiene</vt:lpstr>
      <vt:lpstr>Facility and Equipment </vt:lpstr>
      <vt:lpstr>Setting up SOP</vt:lpstr>
      <vt:lpstr>Example for Waiter/ Waitress</vt:lpstr>
      <vt:lpstr>Why we need SOP?</vt:lpstr>
      <vt:lpstr>Measuring Performance</vt:lpstr>
      <vt:lpstr>Key Performance Indicators</vt:lpstr>
      <vt:lpstr>S.M.A.R.T. Goals are…</vt:lpstr>
      <vt:lpstr>Conditions for Effectiveness</vt:lpstr>
      <vt:lpstr>Communication </vt:lpstr>
      <vt:lpstr>Communication </vt:lpstr>
      <vt:lpstr>Top Skills Employer Look For</vt:lpstr>
      <vt:lpstr>Understand Yourselves and Your Team</vt:lpstr>
      <vt:lpstr>PowerPoint Presentation</vt:lpstr>
      <vt:lpstr>Belbin’s Theory</vt:lpstr>
      <vt:lpstr>The Nine Belbin Team Roles</vt:lpstr>
      <vt:lpstr>Resource Investigator</vt:lpstr>
      <vt:lpstr>Teamworker</vt:lpstr>
      <vt:lpstr>Co-ordinator</vt:lpstr>
      <vt:lpstr>Plant</vt:lpstr>
      <vt:lpstr>Monitor Evaluator</vt:lpstr>
      <vt:lpstr>Specialist</vt:lpstr>
      <vt:lpstr>Shaper</vt:lpstr>
      <vt:lpstr>Implementer</vt:lpstr>
      <vt:lpstr>Completer Finisher</vt:lpstr>
      <vt:lpstr>What is the purpose of Belbin’s Theory</vt:lpstr>
      <vt:lpstr>MBTI - 16 Personality Test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Giulia Chifari</cp:lastModifiedBy>
  <cp:revision>78</cp:revision>
  <dcterms:created xsi:type="dcterms:W3CDTF">2022-09-15T13:13:50Z</dcterms:created>
  <dcterms:modified xsi:type="dcterms:W3CDTF">2025-03-31T11:23:22Z</dcterms:modified>
</cp:coreProperties>
</file>