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 id="2147483684" r:id="rId4"/>
    <p:sldMasterId id="2147483696" r:id="rId5"/>
  </p:sldMasterIdLst>
  <p:notesMasterIdLst>
    <p:notesMasterId r:id="rId72"/>
  </p:notesMasterIdLst>
  <p:sldIdLst>
    <p:sldId id="256" r:id="rId6"/>
    <p:sldId id="265" r:id="rId7"/>
    <p:sldId id="360" r:id="rId8"/>
    <p:sldId id="279" r:id="rId9"/>
    <p:sldId id="281" r:id="rId10"/>
    <p:sldId id="283" r:id="rId11"/>
    <p:sldId id="282" r:id="rId12"/>
    <p:sldId id="284" r:id="rId13"/>
    <p:sldId id="285" r:id="rId14"/>
    <p:sldId id="353" r:id="rId15"/>
    <p:sldId id="286" r:id="rId16"/>
    <p:sldId id="349" r:id="rId17"/>
    <p:sldId id="352" r:id="rId18"/>
    <p:sldId id="348" r:id="rId19"/>
    <p:sldId id="354" r:id="rId20"/>
    <p:sldId id="350" r:id="rId21"/>
    <p:sldId id="314" r:id="rId22"/>
    <p:sldId id="355" r:id="rId23"/>
    <p:sldId id="356" r:id="rId24"/>
    <p:sldId id="357" r:id="rId25"/>
    <p:sldId id="358" r:id="rId26"/>
    <p:sldId id="359" r:id="rId27"/>
    <p:sldId id="266" r:id="rId28"/>
    <p:sldId id="269" r:id="rId29"/>
    <p:sldId id="270" r:id="rId30"/>
    <p:sldId id="341" r:id="rId31"/>
    <p:sldId id="344" r:id="rId32"/>
    <p:sldId id="345" r:id="rId33"/>
    <p:sldId id="346" r:id="rId34"/>
    <p:sldId id="347" r:id="rId35"/>
    <p:sldId id="351" r:id="rId36"/>
    <p:sldId id="273" r:id="rId37"/>
    <p:sldId id="343" r:id="rId38"/>
    <p:sldId id="342" r:id="rId39"/>
    <p:sldId id="340" r:id="rId40"/>
    <p:sldId id="338" r:id="rId41"/>
    <p:sldId id="288" r:id="rId42"/>
    <p:sldId id="306" r:id="rId43"/>
    <p:sldId id="307" r:id="rId44"/>
    <p:sldId id="268" r:id="rId45"/>
    <p:sldId id="339" r:id="rId46"/>
    <p:sldId id="309" r:id="rId47"/>
    <p:sldId id="329" r:id="rId48"/>
    <p:sldId id="330" r:id="rId49"/>
    <p:sldId id="331" r:id="rId50"/>
    <p:sldId id="332" r:id="rId51"/>
    <p:sldId id="333" r:id="rId52"/>
    <p:sldId id="334" r:id="rId53"/>
    <p:sldId id="335" r:id="rId54"/>
    <p:sldId id="336" r:id="rId55"/>
    <p:sldId id="337" r:id="rId56"/>
    <p:sldId id="274" r:id="rId57"/>
    <p:sldId id="275" r:id="rId58"/>
    <p:sldId id="277" r:id="rId59"/>
    <p:sldId id="278" r:id="rId60"/>
    <p:sldId id="257" r:id="rId61"/>
    <p:sldId id="276" r:id="rId62"/>
    <p:sldId id="264" r:id="rId63"/>
    <p:sldId id="287" r:id="rId64"/>
    <p:sldId id="267" r:id="rId65"/>
    <p:sldId id="258" r:id="rId66"/>
    <p:sldId id="259" r:id="rId67"/>
    <p:sldId id="260" r:id="rId68"/>
    <p:sldId id="261" r:id="rId69"/>
    <p:sldId id="262" r:id="rId70"/>
    <p:sldId id="263" r:id="rId7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8197" autoAdjust="0"/>
    <p:restoredTop sz="94125" autoAdjust="0"/>
  </p:normalViewPr>
  <p:slideViewPr>
    <p:cSldViewPr snapToGrid="0">
      <p:cViewPr varScale="1">
        <p:scale>
          <a:sx n="56" d="100"/>
          <a:sy n="56" d="100"/>
        </p:scale>
        <p:origin x="564" y="52"/>
      </p:cViewPr>
      <p:guideLst/>
    </p:cSldViewPr>
  </p:slideViewPr>
  <p:notesTextViewPr>
    <p:cViewPr>
      <p:scale>
        <a:sx n="1" d="1"/>
        <a:sy n="1" d="1"/>
      </p:scale>
      <p:origin x="0" y="0"/>
    </p:cViewPr>
  </p:notesTextViewPr>
  <p:sorterViewPr>
    <p:cViewPr>
      <p:scale>
        <a:sx n="100" d="100"/>
        <a:sy n="100" d="100"/>
      </p:scale>
      <p:origin x="0" y="-14936"/>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2" Type="http://schemas.openxmlformats.org/officeDocument/2006/relationships/slideMaster" Target="slideMasters/slideMaster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slide" Target="slides/slide61.xml"/><Relationship Id="rId74" Type="http://schemas.openxmlformats.org/officeDocument/2006/relationships/viewProps" Target="viewProps.xml"/><Relationship Id="rId5" Type="http://schemas.openxmlformats.org/officeDocument/2006/relationships/slideMaster" Target="slideMasters/slideMaster5.xml"/><Relationship Id="rId61" Type="http://schemas.openxmlformats.org/officeDocument/2006/relationships/slide" Target="slides/slide56.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slide" Target="slides/slide59.xml"/><Relationship Id="rId69" Type="http://schemas.openxmlformats.org/officeDocument/2006/relationships/slide" Target="slides/slide64.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notesMaster" Target="notesMasters/notesMaster1.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tableStyles" Target="tableStyles.xml"/><Relationship Id="rId7" Type="http://schemas.openxmlformats.org/officeDocument/2006/relationships/slide" Target="slides/slide2.xml"/><Relationship Id="rId71" Type="http://schemas.openxmlformats.org/officeDocument/2006/relationships/slide" Target="slides/slide66.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3">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C6F7F7-E784-4719-B558-E43F8B468A43}" type="doc">
      <dgm:prSet loTypeId="urn:microsoft.com/office/officeart/2005/8/layout/StepDownProcess" loCatId="process" qsTypeId="urn:microsoft.com/office/officeart/2005/8/quickstyle/3d3" qsCatId="3D" csTypeId="urn:microsoft.com/office/officeart/2005/8/colors/colorful1" csCatId="colorful" phldr="1"/>
      <dgm:spPr/>
      <dgm:t>
        <a:bodyPr/>
        <a:lstStyle/>
        <a:p>
          <a:endParaRPr lang="en-GB"/>
        </a:p>
      </dgm:t>
    </dgm:pt>
    <dgm:pt modelId="{1C1FA5BC-3E6E-4BC8-BB4E-738B32AD6806}">
      <dgm:prSet phldrT="[Text]" custT="1"/>
      <dgm:spPr/>
      <dgm:t>
        <a:bodyPr/>
        <a:lstStyle/>
        <a:p>
          <a:r>
            <a:rPr lang="en-GB" sz="2400" dirty="0"/>
            <a:t>Governance issues</a:t>
          </a:r>
        </a:p>
      </dgm:t>
    </dgm:pt>
    <dgm:pt modelId="{D509A97D-9FBD-43E3-945D-7113CA949974}" type="parTrans" cxnId="{0BFFA434-C67E-4C3D-B98C-E1978FCD8BAE}">
      <dgm:prSet/>
      <dgm:spPr/>
      <dgm:t>
        <a:bodyPr/>
        <a:lstStyle/>
        <a:p>
          <a:endParaRPr lang="en-GB"/>
        </a:p>
      </dgm:t>
    </dgm:pt>
    <dgm:pt modelId="{1A995DEB-C35A-4F00-93CB-29707FF1CBE7}" type="sibTrans" cxnId="{0BFFA434-C67E-4C3D-B98C-E1978FCD8BAE}">
      <dgm:prSet/>
      <dgm:spPr/>
      <dgm:t>
        <a:bodyPr/>
        <a:lstStyle/>
        <a:p>
          <a:endParaRPr lang="en-GB"/>
        </a:p>
      </dgm:t>
    </dgm:pt>
    <dgm:pt modelId="{13A36810-E2F3-41E9-BBF5-2255C949AF18}">
      <dgm:prSet phldrT="[Text]" custT="1"/>
      <dgm:spPr/>
      <dgm:t>
        <a:bodyPr/>
        <a:lstStyle/>
        <a:p>
          <a:r>
            <a:rPr lang="en-GB" sz="2000" dirty="0"/>
            <a:t>Higher-level considerations</a:t>
          </a:r>
        </a:p>
      </dgm:t>
    </dgm:pt>
    <dgm:pt modelId="{E272F008-2637-43CB-861A-5390E312FF23}" type="parTrans" cxnId="{C8D42294-087F-4498-B811-396ADF5EBABD}">
      <dgm:prSet/>
      <dgm:spPr/>
      <dgm:t>
        <a:bodyPr/>
        <a:lstStyle/>
        <a:p>
          <a:endParaRPr lang="en-GB"/>
        </a:p>
      </dgm:t>
    </dgm:pt>
    <dgm:pt modelId="{175009E8-D1F1-48AA-B1AB-03BEC98C0E00}" type="sibTrans" cxnId="{C8D42294-087F-4498-B811-396ADF5EBABD}">
      <dgm:prSet/>
      <dgm:spPr/>
      <dgm:t>
        <a:bodyPr/>
        <a:lstStyle/>
        <a:p>
          <a:endParaRPr lang="en-GB"/>
        </a:p>
      </dgm:t>
    </dgm:pt>
    <dgm:pt modelId="{78A7C78F-6600-4DA6-A57D-C72A4DBD4A89}">
      <dgm:prSet phldrT="[Text]" custT="1"/>
      <dgm:spPr/>
      <dgm:t>
        <a:bodyPr/>
        <a:lstStyle/>
        <a:p>
          <a:r>
            <a:rPr lang="en-GB" sz="2400" dirty="0"/>
            <a:t>Public Outcomes</a:t>
          </a:r>
        </a:p>
      </dgm:t>
    </dgm:pt>
    <dgm:pt modelId="{46BA6A99-5BD0-4078-9AD3-D7CD4E811E4F}" type="parTrans" cxnId="{23039CF9-6E61-463F-AE2E-67A1BE763F33}">
      <dgm:prSet/>
      <dgm:spPr/>
      <dgm:t>
        <a:bodyPr/>
        <a:lstStyle/>
        <a:p>
          <a:endParaRPr lang="en-GB"/>
        </a:p>
      </dgm:t>
    </dgm:pt>
    <dgm:pt modelId="{D011DDC0-8B00-45CB-BC68-22B7C6810348}" type="sibTrans" cxnId="{23039CF9-6E61-463F-AE2E-67A1BE763F33}">
      <dgm:prSet/>
      <dgm:spPr/>
      <dgm:t>
        <a:bodyPr/>
        <a:lstStyle/>
        <a:p>
          <a:endParaRPr lang="en-GB"/>
        </a:p>
      </dgm:t>
    </dgm:pt>
    <dgm:pt modelId="{7C92C82D-5074-4AED-913D-029AED096BD5}">
      <dgm:prSet phldrT="[Text]" custT="1"/>
      <dgm:spPr/>
      <dgm:t>
        <a:bodyPr/>
        <a:lstStyle/>
        <a:p>
          <a:r>
            <a:rPr lang="en-GB" sz="2000" dirty="0"/>
            <a:t>Key challenges and implementation</a:t>
          </a:r>
        </a:p>
      </dgm:t>
    </dgm:pt>
    <dgm:pt modelId="{756F0D8D-2947-4753-9239-E1951F2D926A}" type="parTrans" cxnId="{DC27D7EB-7CE4-42F8-9EE9-DC8B65E6E102}">
      <dgm:prSet/>
      <dgm:spPr/>
      <dgm:t>
        <a:bodyPr/>
        <a:lstStyle/>
        <a:p>
          <a:endParaRPr lang="en-GB"/>
        </a:p>
      </dgm:t>
    </dgm:pt>
    <dgm:pt modelId="{C4860894-7818-4EDD-86D8-A8A48D8834E8}" type="sibTrans" cxnId="{DC27D7EB-7CE4-42F8-9EE9-DC8B65E6E102}">
      <dgm:prSet/>
      <dgm:spPr/>
      <dgm:t>
        <a:bodyPr/>
        <a:lstStyle/>
        <a:p>
          <a:endParaRPr lang="en-GB"/>
        </a:p>
      </dgm:t>
    </dgm:pt>
    <dgm:pt modelId="{40E4538F-9088-4080-844F-4AEF579E386C}">
      <dgm:prSet phldrT="[Text]" custT="1"/>
      <dgm:spPr/>
      <dgm:t>
        <a:bodyPr/>
        <a:lstStyle/>
        <a:p>
          <a:r>
            <a:rPr lang="en-GB" sz="2400" dirty="0"/>
            <a:t>Quality of life</a:t>
          </a:r>
        </a:p>
      </dgm:t>
    </dgm:pt>
    <dgm:pt modelId="{012E9733-B9EA-44F2-BC4D-7B48BD6DE641}" type="parTrans" cxnId="{634A1D6B-8974-42B0-B9E6-C0CA97FA8CC3}">
      <dgm:prSet/>
      <dgm:spPr/>
      <dgm:t>
        <a:bodyPr/>
        <a:lstStyle/>
        <a:p>
          <a:endParaRPr lang="en-GB"/>
        </a:p>
      </dgm:t>
    </dgm:pt>
    <dgm:pt modelId="{A005A054-961E-4728-BD45-4E2E0649AEC0}" type="sibTrans" cxnId="{634A1D6B-8974-42B0-B9E6-C0CA97FA8CC3}">
      <dgm:prSet/>
      <dgm:spPr/>
      <dgm:t>
        <a:bodyPr/>
        <a:lstStyle/>
        <a:p>
          <a:endParaRPr lang="en-GB"/>
        </a:p>
      </dgm:t>
    </dgm:pt>
    <dgm:pt modelId="{B718B731-B431-4A7B-BC18-083E5C1B5E44}">
      <dgm:prSet phldrT="[Text]" custT="1"/>
      <dgm:spPr/>
      <dgm:t>
        <a:bodyPr/>
        <a:lstStyle/>
        <a:p>
          <a:r>
            <a:rPr lang="en-GB" sz="2000" dirty="0"/>
            <a:t>Impact on the people</a:t>
          </a:r>
        </a:p>
      </dgm:t>
    </dgm:pt>
    <dgm:pt modelId="{17BFB243-0DF9-481D-A4B6-05A8BC86A89B}" type="parTrans" cxnId="{66B2F303-A37B-4057-8B9E-116AD861D4D9}">
      <dgm:prSet/>
      <dgm:spPr/>
      <dgm:t>
        <a:bodyPr/>
        <a:lstStyle/>
        <a:p>
          <a:endParaRPr lang="en-GB"/>
        </a:p>
      </dgm:t>
    </dgm:pt>
    <dgm:pt modelId="{2EC997F3-D930-45FF-8914-64678BDBC303}" type="sibTrans" cxnId="{66B2F303-A37B-4057-8B9E-116AD861D4D9}">
      <dgm:prSet/>
      <dgm:spPr/>
      <dgm:t>
        <a:bodyPr/>
        <a:lstStyle/>
        <a:p>
          <a:endParaRPr lang="en-GB"/>
        </a:p>
      </dgm:t>
    </dgm:pt>
    <dgm:pt modelId="{5675D81B-ED28-40E3-902A-910C9FDEA597}" type="pres">
      <dgm:prSet presAssocID="{51C6F7F7-E784-4719-B558-E43F8B468A43}" presName="rootnode" presStyleCnt="0">
        <dgm:presLayoutVars>
          <dgm:chMax/>
          <dgm:chPref/>
          <dgm:dir/>
          <dgm:animLvl val="lvl"/>
        </dgm:presLayoutVars>
      </dgm:prSet>
      <dgm:spPr/>
    </dgm:pt>
    <dgm:pt modelId="{AB65BC70-E75D-4536-B24E-447336686C05}" type="pres">
      <dgm:prSet presAssocID="{1C1FA5BC-3E6E-4BC8-BB4E-738B32AD6806}" presName="composite" presStyleCnt="0"/>
      <dgm:spPr/>
    </dgm:pt>
    <dgm:pt modelId="{354DAE50-730E-4BC4-A4A8-8995B71CFCB8}" type="pres">
      <dgm:prSet presAssocID="{1C1FA5BC-3E6E-4BC8-BB4E-738B32AD6806}" presName="bentUpArrow1" presStyleLbl="alignImgPlace1" presStyleIdx="0" presStyleCnt="2"/>
      <dgm:spPr/>
    </dgm:pt>
    <dgm:pt modelId="{A685EDC6-E065-4A93-A95A-BCF2028A5F05}" type="pres">
      <dgm:prSet presAssocID="{1C1FA5BC-3E6E-4BC8-BB4E-738B32AD6806}" presName="ParentText" presStyleLbl="node1" presStyleIdx="0" presStyleCnt="3">
        <dgm:presLayoutVars>
          <dgm:chMax val="1"/>
          <dgm:chPref val="1"/>
          <dgm:bulletEnabled val="1"/>
        </dgm:presLayoutVars>
      </dgm:prSet>
      <dgm:spPr/>
    </dgm:pt>
    <dgm:pt modelId="{5D45FC93-766D-49E8-B6C8-686D1DF354D0}" type="pres">
      <dgm:prSet presAssocID="{1C1FA5BC-3E6E-4BC8-BB4E-738B32AD6806}" presName="ChildText" presStyleLbl="revTx" presStyleIdx="0" presStyleCnt="3" custScaleX="134540" custLinFactNeighborX="37046" custLinFactNeighborY="-4643">
        <dgm:presLayoutVars>
          <dgm:chMax val="0"/>
          <dgm:chPref val="0"/>
          <dgm:bulletEnabled val="1"/>
        </dgm:presLayoutVars>
      </dgm:prSet>
      <dgm:spPr/>
    </dgm:pt>
    <dgm:pt modelId="{873E0E69-8702-4593-8E32-4F9CCB552F09}" type="pres">
      <dgm:prSet presAssocID="{1A995DEB-C35A-4F00-93CB-29707FF1CBE7}" presName="sibTrans" presStyleCnt="0"/>
      <dgm:spPr/>
    </dgm:pt>
    <dgm:pt modelId="{CE39BFB6-61FC-4358-B134-A285034A38D5}" type="pres">
      <dgm:prSet presAssocID="{78A7C78F-6600-4DA6-A57D-C72A4DBD4A89}" presName="composite" presStyleCnt="0"/>
      <dgm:spPr/>
    </dgm:pt>
    <dgm:pt modelId="{74352DB9-4F2A-43C8-B9F7-528E3007CD41}" type="pres">
      <dgm:prSet presAssocID="{78A7C78F-6600-4DA6-A57D-C72A4DBD4A89}" presName="bentUpArrow1" presStyleLbl="alignImgPlace1" presStyleIdx="1" presStyleCnt="2"/>
      <dgm:spPr/>
    </dgm:pt>
    <dgm:pt modelId="{57E54E36-3E76-4FCB-AE89-910755798C83}" type="pres">
      <dgm:prSet presAssocID="{78A7C78F-6600-4DA6-A57D-C72A4DBD4A89}" presName="ParentText" presStyleLbl="node1" presStyleIdx="1" presStyleCnt="3">
        <dgm:presLayoutVars>
          <dgm:chMax val="1"/>
          <dgm:chPref val="1"/>
          <dgm:bulletEnabled val="1"/>
        </dgm:presLayoutVars>
      </dgm:prSet>
      <dgm:spPr/>
    </dgm:pt>
    <dgm:pt modelId="{E953F3AD-AF87-4F22-B86F-06FE7A4D8C39}" type="pres">
      <dgm:prSet presAssocID="{78A7C78F-6600-4DA6-A57D-C72A4DBD4A89}" presName="ChildText" presStyleLbl="revTx" presStyleIdx="1" presStyleCnt="3" custScaleX="171832" custLinFactNeighborX="42687" custLinFactNeighborY="63">
        <dgm:presLayoutVars>
          <dgm:chMax val="0"/>
          <dgm:chPref val="0"/>
          <dgm:bulletEnabled val="1"/>
        </dgm:presLayoutVars>
      </dgm:prSet>
      <dgm:spPr/>
    </dgm:pt>
    <dgm:pt modelId="{0EF6308E-E831-4540-BBB4-43ADB90A01B6}" type="pres">
      <dgm:prSet presAssocID="{D011DDC0-8B00-45CB-BC68-22B7C6810348}" presName="sibTrans" presStyleCnt="0"/>
      <dgm:spPr/>
    </dgm:pt>
    <dgm:pt modelId="{F0E88767-7303-443E-96FB-C6B32FA1F97F}" type="pres">
      <dgm:prSet presAssocID="{40E4538F-9088-4080-844F-4AEF579E386C}" presName="composite" presStyleCnt="0"/>
      <dgm:spPr/>
    </dgm:pt>
    <dgm:pt modelId="{C2DFF490-09FB-46EB-9778-BA318C55D377}" type="pres">
      <dgm:prSet presAssocID="{40E4538F-9088-4080-844F-4AEF579E386C}" presName="ParentText" presStyleLbl="node1" presStyleIdx="2" presStyleCnt="3">
        <dgm:presLayoutVars>
          <dgm:chMax val="1"/>
          <dgm:chPref val="1"/>
          <dgm:bulletEnabled val="1"/>
        </dgm:presLayoutVars>
      </dgm:prSet>
      <dgm:spPr/>
    </dgm:pt>
    <dgm:pt modelId="{25C9E918-1C2E-4F88-910E-F2066EF4E57F}" type="pres">
      <dgm:prSet presAssocID="{40E4538F-9088-4080-844F-4AEF579E386C}" presName="FinalChildText" presStyleLbl="revTx" presStyleIdx="2" presStyleCnt="3" custScaleX="87907" custLinFactNeighborX="41894" custLinFactNeighborY="7711">
        <dgm:presLayoutVars>
          <dgm:chMax val="0"/>
          <dgm:chPref val="0"/>
          <dgm:bulletEnabled val="1"/>
        </dgm:presLayoutVars>
      </dgm:prSet>
      <dgm:spPr/>
    </dgm:pt>
  </dgm:ptLst>
  <dgm:cxnLst>
    <dgm:cxn modelId="{66B2F303-A37B-4057-8B9E-116AD861D4D9}" srcId="{40E4538F-9088-4080-844F-4AEF579E386C}" destId="{B718B731-B431-4A7B-BC18-083E5C1B5E44}" srcOrd="0" destOrd="0" parTransId="{17BFB243-0DF9-481D-A4B6-05A8BC86A89B}" sibTransId="{2EC997F3-D930-45FF-8914-64678BDBC303}"/>
    <dgm:cxn modelId="{D6C9A709-8EAF-48A5-8477-673DC784E3F5}" type="presOf" srcId="{13A36810-E2F3-41E9-BBF5-2255C949AF18}" destId="{5D45FC93-766D-49E8-B6C8-686D1DF354D0}" srcOrd="0" destOrd="0" presId="urn:microsoft.com/office/officeart/2005/8/layout/StepDownProcess"/>
    <dgm:cxn modelId="{65587328-6FBC-4679-A3F6-D1FE84D7EAD6}" type="presOf" srcId="{78A7C78F-6600-4DA6-A57D-C72A4DBD4A89}" destId="{57E54E36-3E76-4FCB-AE89-910755798C83}" srcOrd="0" destOrd="0" presId="urn:microsoft.com/office/officeart/2005/8/layout/StepDownProcess"/>
    <dgm:cxn modelId="{5212BA31-E6B3-4B1B-A033-F13637F9B176}" type="presOf" srcId="{B718B731-B431-4A7B-BC18-083E5C1B5E44}" destId="{25C9E918-1C2E-4F88-910E-F2066EF4E57F}" srcOrd="0" destOrd="0" presId="urn:microsoft.com/office/officeart/2005/8/layout/StepDownProcess"/>
    <dgm:cxn modelId="{0BFFA434-C67E-4C3D-B98C-E1978FCD8BAE}" srcId="{51C6F7F7-E784-4719-B558-E43F8B468A43}" destId="{1C1FA5BC-3E6E-4BC8-BB4E-738B32AD6806}" srcOrd="0" destOrd="0" parTransId="{D509A97D-9FBD-43E3-945D-7113CA949974}" sibTransId="{1A995DEB-C35A-4F00-93CB-29707FF1CBE7}"/>
    <dgm:cxn modelId="{634A1D6B-8974-42B0-B9E6-C0CA97FA8CC3}" srcId="{51C6F7F7-E784-4719-B558-E43F8B468A43}" destId="{40E4538F-9088-4080-844F-4AEF579E386C}" srcOrd="2" destOrd="0" parTransId="{012E9733-B9EA-44F2-BC4D-7B48BD6DE641}" sibTransId="{A005A054-961E-4728-BD45-4E2E0649AEC0}"/>
    <dgm:cxn modelId="{C42BDE84-AF9A-4864-9CEF-25255D125204}" type="presOf" srcId="{40E4538F-9088-4080-844F-4AEF579E386C}" destId="{C2DFF490-09FB-46EB-9778-BA318C55D377}" srcOrd="0" destOrd="0" presId="urn:microsoft.com/office/officeart/2005/8/layout/StepDownProcess"/>
    <dgm:cxn modelId="{89F51392-6175-48FA-B0FD-EA2B45402DDF}" type="presOf" srcId="{1C1FA5BC-3E6E-4BC8-BB4E-738B32AD6806}" destId="{A685EDC6-E065-4A93-A95A-BCF2028A5F05}" srcOrd="0" destOrd="0" presId="urn:microsoft.com/office/officeart/2005/8/layout/StepDownProcess"/>
    <dgm:cxn modelId="{C8D42294-087F-4498-B811-396ADF5EBABD}" srcId="{1C1FA5BC-3E6E-4BC8-BB4E-738B32AD6806}" destId="{13A36810-E2F3-41E9-BBF5-2255C949AF18}" srcOrd="0" destOrd="0" parTransId="{E272F008-2637-43CB-861A-5390E312FF23}" sibTransId="{175009E8-D1F1-48AA-B1AB-03BEC98C0E00}"/>
    <dgm:cxn modelId="{3DEFF99D-90B1-48A3-AEBD-72D9C5B628BA}" type="presOf" srcId="{7C92C82D-5074-4AED-913D-029AED096BD5}" destId="{E953F3AD-AF87-4F22-B86F-06FE7A4D8C39}" srcOrd="0" destOrd="0" presId="urn:microsoft.com/office/officeart/2005/8/layout/StepDownProcess"/>
    <dgm:cxn modelId="{5609ABD4-B277-48A9-8946-379B4E33C8A5}" type="presOf" srcId="{51C6F7F7-E784-4719-B558-E43F8B468A43}" destId="{5675D81B-ED28-40E3-902A-910C9FDEA597}" srcOrd="0" destOrd="0" presId="urn:microsoft.com/office/officeart/2005/8/layout/StepDownProcess"/>
    <dgm:cxn modelId="{DC27D7EB-7CE4-42F8-9EE9-DC8B65E6E102}" srcId="{78A7C78F-6600-4DA6-A57D-C72A4DBD4A89}" destId="{7C92C82D-5074-4AED-913D-029AED096BD5}" srcOrd="0" destOrd="0" parTransId="{756F0D8D-2947-4753-9239-E1951F2D926A}" sibTransId="{C4860894-7818-4EDD-86D8-A8A48D8834E8}"/>
    <dgm:cxn modelId="{23039CF9-6E61-463F-AE2E-67A1BE763F33}" srcId="{51C6F7F7-E784-4719-B558-E43F8B468A43}" destId="{78A7C78F-6600-4DA6-A57D-C72A4DBD4A89}" srcOrd="1" destOrd="0" parTransId="{46BA6A99-5BD0-4078-9AD3-D7CD4E811E4F}" sibTransId="{D011DDC0-8B00-45CB-BC68-22B7C6810348}"/>
    <dgm:cxn modelId="{3CFB524C-DAF2-4888-9E77-0BB9BD9698C8}" type="presParOf" srcId="{5675D81B-ED28-40E3-902A-910C9FDEA597}" destId="{AB65BC70-E75D-4536-B24E-447336686C05}" srcOrd="0" destOrd="0" presId="urn:microsoft.com/office/officeart/2005/8/layout/StepDownProcess"/>
    <dgm:cxn modelId="{4FF8FE2D-480E-41CD-9B39-50B82A0A63C0}" type="presParOf" srcId="{AB65BC70-E75D-4536-B24E-447336686C05}" destId="{354DAE50-730E-4BC4-A4A8-8995B71CFCB8}" srcOrd="0" destOrd="0" presId="urn:microsoft.com/office/officeart/2005/8/layout/StepDownProcess"/>
    <dgm:cxn modelId="{60118607-5C1C-4725-8DF5-2BC828B123C3}" type="presParOf" srcId="{AB65BC70-E75D-4536-B24E-447336686C05}" destId="{A685EDC6-E065-4A93-A95A-BCF2028A5F05}" srcOrd="1" destOrd="0" presId="urn:microsoft.com/office/officeart/2005/8/layout/StepDownProcess"/>
    <dgm:cxn modelId="{505A3822-4243-4E3A-B359-4F3DC7B7C8CE}" type="presParOf" srcId="{AB65BC70-E75D-4536-B24E-447336686C05}" destId="{5D45FC93-766D-49E8-B6C8-686D1DF354D0}" srcOrd="2" destOrd="0" presId="urn:microsoft.com/office/officeart/2005/8/layout/StepDownProcess"/>
    <dgm:cxn modelId="{F86EE985-E4A1-488C-BFE4-5B7CDB594BBB}" type="presParOf" srcId="{5675D81B-ED28-40E3-902A-910C9FDEA597}" destId="{873E0E69-8702-4593-8E32-4F9CCB552F09}" srcOrd="1" destOrd="0" presId="urn:microsoft.com/office/officeart/2005/8/layout/StepDownProcess"/>
    <dgm:cxn modelId="{DE114BE1-A776-4D04-A4BA-84DAAA081405}" type="presParOf" srcId="{5675D81B-ED28-40E3-902A-910C9FDEA597}" destId="{CE39BFB6-61FC-4358-B134-A285034A38D5}" srcOrd="2" destOrd="0" presId="urn:microsoft.com/office/officeart/2005/8/layout/StepDownProcess"/>
    <dgm:cxn modelId="{FBF3623C-8F45-47BF-8557-5D8C3BE3EAE7}" type="presParOf" srcId="{CE39BFB6-61FC-4358-B134-A285034A38D5}" destId="{74352DB9-4F2A-43C8-B9F7-528E3007CD41}" srcOrd="0" destOrd="0" presId="urn:microsoft.com/office/officeart/2005/8/layout/StepDownProcess"/>
    <dgm:cxn modelId="{B493AB04-DCE1-46CD-A752-EB3C0DB874CB}" type="presParOf" srcId="{CE39BFB6-61FC-4358-B134-A285034A38D5}" destId="{57E54E36-3E76-4FCB-AE89-910755798C83}" srcOrd="1" destOrd="0" presId="urn:microsoft.com/office/officeart/2005/8/layout/StepDownProcess"/>
    <dgm:cxn modelId="{4E7A11EF-4B66-4D48-998F-3E7003752BF6}" type="presParOf" srcId="{CE39BFB6-61FC-4358-B134-A285034A38D5}" destId="{E953F3AD-AF87-4F22-B86F-06FE7A4D8C39}" srcOrd="2" destOrd="0" presId="urn:microsoft.com/office/officeart/2005/8/layout/StepDownProcess"/>
    <dgm:cxn modelId="{FBBF4FD0-4179-4FB9-AC28-FAA775BB2BDB}" type="presParOf" srcId="{5675D81B-ED28-40E3-902A-910C9FDEA597}" destId="{0EF6308E-E831-4540-BBB4-43ADB90A01B6}" srcOrd="3" destOrd="0" presId="urn:microsoft.com/office/officeart/2005/8/layout/StepDownProcess"/>
    <dgm:cxn modelId="{E2BA1E90-F135-48B4-8E69-9958DB76AFA3}" type="presParOf" srcId="{5675D81B-ED28-40E3-902A-910C9FDEA597}" destId="{F0E88767-7303-443E-96FB-C6B32FA1F97F}" srcOrd="4" destOrd="0" presId="urn:microsoft.com/office/officeart/2005/8/layout/StepDownProcess"/>
    <dgm:cxn modelId="{2C3A545D-4F19-4E1D-AD01-F962EAEAB22C}" type="presParOf" srcId="{F0E88767-7303-443E-96FB-C6B32FA1F97F}" destId="{C2DFF490-09FB-46EB-9778-BA318C55D377}" srcOrd="0" destOrd="0" presId="urn:microsoft.com/office/officeart/2005/8/layout/StepDownProcess"/>
    <dgm:cxn modelId="{48411E4F-7A59-48D7-892E-8CA30EAC5648}" type="presParOf" srcId="{F0E88767-7303-443E-96FB-C6B32FA1F97F}" destId="{25C9E918-1C2E-4F88-910E-F2066EF4E57F}" srcOrd="1" destOrd="0" presId="urn:microsoft.com/office/officeart/2005/8/layout/StepDown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9DD4C28-23E1-492B-BA85-1D51C8380E3D}" type="doc">
      <dgm:prSet loTypeId="urn:microsoft.com/office/officeart/2005/8/layout/hProcess4" loCatId="process" qsTypeId="urn:microsoft.com/office/officeart/2005/8/quickstyle/3d3" qsCatId="3D" csTypeId="urn:microsoft.com/office/officeart/2005/8/colors/colorful1" csCatId="colorful" phldr="1"/>
      <dgm:spPr/>
      <dgm:t>
        <a:bodyPr/>
        <a:lstStyle/>
        <a:p>
          <a:endParaRPr lang="en-GB"/>
        </a:p>
      </dgm:t>
    </dgm:pt>
    <dgm:pt modelId="{A72AC2E9-3DAF-40BD-B83A-D616717F82CF}">
      <dgm:prSet phldrT="[Text]" custT="1"/>
      <dgm:spPr/>
      <dgm:t>
        <a:bodyPr/>
        <a:lstStyle/>
        <a:p>
          <a:r>
            <a:rPr lang="en-GB" sz="2800" dirty="0"/>
            <a:t>1. Raise Taxes</a:t>
          </a:r>
        </a:p>
      </dgm:t>
    </dgm:pt>
    <dgm:pt modelId="{5358F2B5-A0BB-42D2-BDD6-C2F452A93B6E}" type="parTrans" cxnId="{F3515EF2-9A52-43E5-ACE8-1D968E9F19C3}">
      <dgm:prSet/>
      <dgm:spPr/>
      <dgm:t>
        <a:bodyPr/>
        <a:lstStyle/>
        <a:p>
          <a:endParaRPr lang="en-GB"/>
        </a:p>
      </dgm:t>
    </dgm:pt>
    <dgm:pt modelId="{85F8C0BC-49B7-4F01-9E5F-E8C912F8EDEF}" type="sibTrans" cxnId="{F3515EF2-9A52-43E5-ACE8-1D968E9F19C3}">
      <dgm:prSet/>
      <dgm:spPr/>
      <dgm:t>
        <a:bodyPr/>
        <a:lstStyle/>
        <a:p>
          <a:endParaRPr lang="en-GB"/>
        </a:p>
      </dgm:t>
    </dgm:pt>
    <dgm:pt modelId="{A469BB20-321A-44D1-A0EB-4C5F1C8CB42E}">
      <dgm:prSet phldrT="[Text]"/>
      <dgm:spPr/>
      <dgm:t>
        <a:bodyPr/>
        <a:lstStyle/>
        <a:p>
          <a:r>
            <a:rPr lang="en-GB" dirty="0"/>
            <a:t>More money</a:t>
          </a:r>
        </a:p>
      </dgm:t>
    </dgm:pt>
    <dgm:pt modelId="{FCEE15C0-52C2-4225-B2D7-B412DF174EB7}" type="parTrans" cxnId="{4F502367-4CA6-4322-88C7-8BB73080749E}">
      <dgm:prSet/>
      <dgm:spPr/>
      <dgm:t>
        <a:bodyPr/>
        <a:lstStyle/>
        <a:p>
          <a:endParaRPr lang="en-GB"/>
        </a:p>
      </dgm:t>
    </dgm:pt>
    <dgm:pt modelId="{4F435F65-606A-4071-A194-F513627AD526}" type="sibTrans" cxnId="{4F502367-4CA6-4322-88C7-8BB73080749E}">
      <dgm:prSet/>
      <dgm:spPr/>
      <dgm:t>
        <a:bodyPr/>
        <a:lstStyle/>
        <a:p>
          <a:endParaRPr lang="en-GB"/>
        </a:p>
      </dgm:t>
    </dgm:pt>
    <dgm:pt modelId="{5EBFF84F-A0E3-4DFC-9318-D308124129C0}">
      <dgm:prSet phldrT="[Text]" custT="1"/>
      <dgm:spPr/>
      <dgm:t>
        <a:bodyPr/>
        <a:lstStyle/>
        <a:p>
          <a:r>
            <a:rPr lang="en-GB" sz="2800" dirty="0"/>
            <a:t>2. Cut Spending</a:t>
          </a:r>
        </a:p>
      </dgm:t>
    </dgm:pt>
    <dgm:pt modelId="{23069D0F-481C-4C5D-BD18-A5F283382844}" type="parTrans" cxnId="{03DB310D-4EF2-418E-98CA-AA57E069AEA3}">
      <dgm:prSet/>
      <dgm:spPr/>
      <dgm:t>
        <a:bodyPr/>
        <a:lstStyle/>
        <a:p>
          <a:endParaRPr lang="en-GB"/>
        </a:p>
      </dgm:t>
    </dgm:pt>
    <dgm:pt modelId="{ADD243AA-0C49-4D01-8D84-52FBD5566309}" type="sibTrans" cxnId="{03DB310D-4EF2-418E-98CA-AA57E069AEA3}">
      <dgm:prSet/>
      <dgm:spPr/>
      <dgm:t>
        <a:bodyPr/>
        <a:lstStyle/>
        <a:p>
          <a:endParaRPr lang="en-GB"/>
        </a:p>
      </dgm:t>
    </dgm:pt>
    <dgm:pt modelId="{F4168AB2-33E5-48F5-886D-653A90A7A25D}">
      <dgm:prSet phldrT="[Text]"/>
      <dgm:spPr/>
      <dgm:t>
        <a:bodyPr/>
        <a:lstStyle/>
        <a:p>
          <a:r>
            <a:rPr lang="en-GB" dirty="0"/>
            <a:t>Less spend</a:t>
          </a:r>
        </a:p>
      </dgm:t>
    </dgm:pt>
    <dgm:pt modelId="{B09F23C3-8F08-49E5-9F1B-E1429EBB10AE}" type="parTrans" cxnId="{DA84F15A-770E-4759-8DAB-4B24047EB604}">
      <dgm:prSet/>
      <dgm:spPr/>
      <dgm:t>
        <a:bodyPr/>
        <a:lstStyle/>
        <a:p>
          <a:endParaRPr lang="en-GB"/>
        </a:p>
      </dgm:t>
    </dgm:pt>
    <dgm:pt modelId="{94124BD6-C028-4574-BDB9-CED4FE1695C2}" type="sibTrans" cxnId="{DA84F15A-770E-4759-8DAB-4B24047EB604}">
      <dgm:prSet/>
      <dgm:spPr/>
      <dgm:t>
        <a:bodyPr/>
        <a:lstStyle/>
        <a:p>
          <a:endParaRPr lang="en-GB"/>
        </a:p>
      </dgm:t>
    </dgm:pt>
    <dgm:pt modelId="{9575F48D-8916-4D32-A6D6-AFB3A322F18D}">
      <dgm:prSet phldrT="[Text]" custT="1"/>
      <dgm:spPr/>
      <dgm:t>
        <a:bodyPr/>
        <a:lstStyle/>
        <a:p>
          <a:r>
            <a:rPr lang="en-GB" sz="2800" dirty="0"/>
            <a:t>3. Better Governance</a:t>
          </a:r>
        </a:p>
      </dgm:t>
    </dgm:pt>
    <dgm:pt modelId="{DA9FB239-0AEE-4F0A-81F2-A2AEB9EEBF8A}" type="parTrans" cxnId="{52B4A45A-6BE9-46E2-847B-54C235B8DE0F}">
      <dgm:prSet/>
      <dgm:spPr/>
      <dgm:t>
        <a:bodyPr/>
        <a:lstStyle/>
        <a:p>
          <a:endParaRPr lang="en-GB"/>
        </a:p>
      </dgm:t>
    </dgm:pt>
    <dgm:pt modelId="{1D13B832-05D0-4057-92A6-E11523E1C00E}" type="sibTrans" cxnId="{52B4A45A-6BE9-46E2-847B-54C235B8DE0F}">
      <dgm:prSet/>
      <dgm:spPr/>
      <dgm:t>
        <a:bodyPr/>
        <a:lstStyle/>
        <a:p>
          <a:endParaRPr lang="en-GB"/>
        </a:p>
      </dgm:t>
    </dgm:pt>
    <dgm:pt modelId="{CD03C52D-36E4-4AC9-8B70-AF6EE8138665}">
      <dgm:prSet phldrT="[Text]"/>
      <dgm:spPr/>
      <dgm:t>
        <a:bodyPr/>
        <a:lstStyle/>
        <a:p>
          <a:r>
            <a:rPr lang="en-GB" dirty="0"/>
            <a:t>Innovation</a:t>
          </a:r>
        </a:p>
      </dgm:t>
    </dgm:pt>
    <dgm:pt modelId="{30FD7334-4A84-4DC3-BDA5-D02914DF2D61}" type="parTrans" cxnId="{6C9B1EFF-15CF-4090-AE0A-57F0B0C74274}">
      <dgm:prSet/>
      <dgm:spPr/>
      <dgm:t>
        <a:bodyPr/>
        <a:lstStyle/>
        <a:p>
          <a:endParaRPr lang="en-GB"/>
        </a:p>
      </dgm:t>
    </dgm:pt>
    <dgm:pt modelId="{89C6025E-36C1-4FA6-9C47-6418F219CE45}" type="sibTrans" cxnId="{6C9B1EFF-15CF-4090-AE0A-57F0B0C74274}">
      <dgm:prSet/>
      <dgm:spPr/>
      <dgm:t>
        <a:bodyPr/>
        <a:lstStyle/>
        <a:p>
          <a:endParaRPr lang="en-GB"/>
        </a:p>
      </dgm:t>
    </dgm:pt>
    <dgm:pt modelId="{767088AE-FB2A-4237-BC30-9A0333476B57}">
      <dgm:prSet phldrT="[Text]"/>
      <dgm:spPr/>
      <dgm:t>
        <a:bodyPr/>
        <a:lstStyle/>
        <a:p>
          <a:endParaRPr lang="en-GB" dirty="0"/>
        </a:p>
      </dgm:t>
    </dgm:pt>
    <dgm:pt modelId="{62D81E73-F22C-4F17-9C77-EE1007250A6F}" type="parTrans" cxnId="{2ED04319-5ABA-4717-9886-C1CB3AC44442}">
      <dgm:prSet/>
      <dgm:spPr/>
      <dgm:t>
        <a:bodyPr/>
        <a:lstStyle/>
        <a:p>
          <a:endParaRPr lang="en-GB"/>
        </a:p>
      </dgm:t>
    </dgm:pt>
    <dgm:pt modelId="{F9E7FB06-FA93-450E-8562-8B853BC340C3}" type="sibTrans" cxnId="{2ED04319-5ABA-4717-9886-C1CB3AC44442}">
      <dgm:prSet/>
      <dgm:spPr/>
      <dgm:t>
        <a:bodyPr/>
        <a:lstStyle/>
        <a:p>
          <a:endParaRPr lang="en-GB"/>
        </a:p>
      </dgm:t>
    </dgm:pt>
    <dgm:pt modelId="{471C76C3-D643-44D2-99FF-F874F3F67C4F}" type="pres">
      <dgm:prSet presAssocID="{39DD4C28-23E1-492B-BA85-1D51C8380E3D}" presName="Name0" presStyleCnt="0">
        <dgm:presLayoutVars>
          <dgm:dir/>
          <dgm:animLvl val="lvl"/>
          <dgm:resizeHandles val="exact"/>
        </dgm:presLayoutVars>
      </dgm:prSet>
      <dgm:spPr/>
    </dgm:pt>
    <dgm:pt modelId="{80C42B3B-9C39-4116-A828-7438F56924BA}" type="pres">
      <dgm:prSet presAssocID="{39DD4C28-23E1-492B-BA85-1D51C8380E3D}" presName="tSp" presStyleCnt="0"/>
      <dgm:spPr/>
    </dgm:pt>
    <dgm:pt modelId="{2164918F-4258-4B9E-8F4E-2E576F540F83}" type="pres">
      <dgm:prSet presAssocID="{39DD4C28-23E1-492B-BA85-1D51C8380E3D}" presName="bSp" presStyleCnt="0"/>
      <dgm:spPr/>
    </dgm:pt>
    <dgm:pt modelId="{99D45688-2FC7-4712-9588-A6DADAB287A8}" type="pres">
      <dgm:prSet presAssocID="{39DD4C28-23E1-492B-BA85-1D51C8380E3D}" presName="process" presStyleCnt="0"/>
      <dgm:spPr/>
    </dgm:pt>
    <dgm:pt modelId="{E30F902C-27CB-4A19-8CFF-B4C2F68896C6}" type="pres">
      <dgm:prSet presAssocID="{A72AC2E9-3DAF-40BD-B83A-D616717F82CF}" presName="composite1" presStyleCnt="0"/>
      <dgm:spPr/>
    </dgm:pt>
    <dgm:pt modelId="{EC5B297B-4315-4385-B585-C799DD163F62}" type="pres">
      <dgm:prSet presAssocID="{A72AC2E9-3DAF-40BD-B83A-D616717F82CF}" presName="dummyNode1" presStyleLbl="node1" presStyleIdx="0" presStyleCnt="3"/>
      <dgm:spPr/>
    </dgm:pt>
    <dgm:pt modelId="{C6341EF0-74E5-4258-BCB7-43794865E1D9}" type="pres">
      <dgm:prSet presAssocID="{A72AC2E9-3DAF-40BD-B83A-D616717F82CF}" presName="childNode1" presStyleLbl="bgAcc1" presStyleIdx="0" presStyleCnt="3">
        <dgm:presLayoutVars>
          <dgm:bulletEnabled val="1"/>
        </dgm:presLayoutVars>
      </dgm:prSet>
      <dgm:spPr/>
    </dgm:pt>
    <dgm:pt modelId="{3CEB055D-74D3-4918-998C-395B7F9FF684}" type="pres">
      <dgm:prSet presAssocID="{A72AC2E9-3DAF-40BD-B83A-D616717F82CF}" presName="childNode1tx" presStyleLbl="bgAcc1" presStyleIdx="0" presStyleCnt="3">
        <dgm:presLayoutVars>
          <dgm:bulletEnabled val="1"/>
        </dgm:presLayoutVars>
      </dgm:prSet>
      <dgm:spPr/>
    </dgm:pt>
    <dgm:pt modelId="{C86BD848-1825-4791-BCBD-A3A83241779B}" type="pres">
      <dgm:prSet presAssocID="{A72AC2E9-3DAF-40BD-B83A-D616717F82CF}" presName="parentNode1" presStyleLbl="node1" presStyleIdx="0" presStyleCnt="3" custScaleX="133553" custScaleY="209787">
        <dgm:presLayoutVars>
          <dgm:chMax val="1"/>
          <dgm:bulletEnabled val="1"/>
        </dgm:presLayoutVars>
      </dgm:prSet>
      <dgm:spPr/>
    </dgm:pt>
    <dgm:pt modelId="{2FC4697E-398E-46D8-97D4-6ED877AB0A6D}" type="pres">
      <dgm:prSet presAssocID="{A72AC2E9-3DAF-40BD-B83A-D616717F82CF}" presName="connSite1" presStyleCnt="0"/>
      <dgm:spPr/>
    </dgm:pt>
    <dgm:pt modelId="{2214C8BD-A30C-4796-B49B-917D65CD5B1F}" type="pres">
      <dgm:prSet presAssocID="{85F8C0BC-49B7-4F01-9E5F-E8C912F8EDEF}" presName="Name9" presStyleLbl="sibTrans2D1" presStyleIdx="0" presStyleCnt="2"/>
      <dgm:spPr/>
    </dgm:pt>
    <dgm:pt modelId="{AE7DF2F9-822F-42F5-AC48-E362D4C4EA6F}" type="pres">
      <dgm:prSet presAssocID="{5EBFF84F-A0E3-4DFC-9318-D308124129C0}" presName="composite2" presStyleCnt="0"/>
      <dgm:spPr/>
    </dgm:pt>
    <dgm:pt modelId="{2788A0A0-CC83-4BCD-8BD6-4ECDC2D5C777}" type="pres">
      <dgm:prSet presAssocID="{5EBFF84F-A0E3-4DFC-9318-D308124129C0}" presName="dummyNode2" presStyleLbl="node1" presStyleIdx="0" presStyleCnt="3"/>
      <dgm:spPr/>
    </dgm:pt>
    <dgm:pt modelId="{D3D9576B-3299-4FAF-BD1B-4FB00204B659}" type="pres">
      <dgm:prSet presAssocID="{5EBFF84F-A0E3-4DFC-9318-D308124129C0}" presName="childNode2" presStyleLbl="bgAcc1" presStyleIdx="1" presStyleCnt="3">
        <dgm:presLayoutVars>
          <dgm:bulletEnabled val="1"/>
        </dgm:presLayoutVars>
      </dgm:prSet>
      <dgm:spPr/>
    </dgm:pt>
    <dgm:pt modelId="{A4C5799B-B80B-469A-ABCE-42FC8A7056FD}" type="pres">
      <dgm:prSet presAssocID="{5EBFF84F-A0E3-4DFC-9318-D308124129C0}" presName="childNode2tx" presStyleLbl="bgAcc1" presStyleIdx="1" presStyleCnt="3">
        <dgm:presLayoutVars>
          <dgm:bulletEnabled val="1"/>
        </dgm:presLayoutVars>
      </dgm:prSet>
      <dgm:spPr/>
    </dgm:pt>
    <dgm:pt modelId="{C4D1AA07-2115-401D-B5BD-E4FFB8B2F8FB}" type="pres">
      <dgm:prSet presAssocID="{5EBFF84F-A0E3-4DFC-9318-D308124129C0}" presName="parentNode2" presStyleLbl="node1" presStyleIdx="1" presStyleCnt="3" custScaleX="125966" custScaleY="217132">
        <dgm:presLayoutVars>
          <dgm:chMax val="0"/>
          <dgm:bulletEnabled val="1"/>
        </dgm:presLayoutVars>
      </dgm:prSet>
      <dgm:spPr/>
    </dgm:pt>
    <dgm:pt modelId="{84AA925C-BF83-41D6-9893-ACC31C090640}" type="pres">
      <dgm:prSet presAssocID="{5EBFF84F-A0E3-4DFC-9318-D308124129C0}" presName="connSite2" presStyleCnt="0"/>
      <dgm:spPr/>
    </dgm:pt>
    <dgm:pt modelId="{8F353A9C-BE99-4EF7-91CD-3E7599AD26F8}" type="pres">
      <dgm:prSet presAssocID="{ADD243AA-0C49-4D01-8D84-52FBD5566309}" presName="Name18" presStyleLbl="sibTrans2D1" presStyleIdx="1" presStyleCnt="2"/>
      <dgm:spPr/>
    </dgm:pt>
    <dgm:pt modelId="{D23A040F-389B-412E-A1CD-11FB2C1338DF}" type="pres">
      <dgm:prSet presAssocID="{9575F48D-8916-4D32-A6D6-AFB3A322F18D}" presName="composite1" presStyleCnt="0"/>
      <dgm:spPr/>
    </dgm:pt>
    <dgm:pt modelId="{78FD7728-429D-48C8-B1E2-FF1DFD3B889D}" type="pres">
      <dgm:prSet presAssocID="{9575F48D-8916-4D32-A6D6-AFB3A322F18D}" presName="dummyNode1" presStyleLbl="node1" presStyleIdx="1" presStyleCnt="3"/>
      <dgm:spPr/>
    </dgm:pt>
    <dgm:pt modelId="{F4FC1BDE-61E3-4E1C-B000-5DFCDCD8441D}" type="pres">
      <dgm:prSet presAssocID="{9575F48D-8916-4D32-A6D6-AFB3A322F18D}" presName="childNode1" presStyleLbl="bgAcc1" presStyleIdx="2" presStyleCnt="3">
        <dgm:presLayoutVars>
          <dgm:bulletEnabled val="1"/>
        </dgm:presLayoutVars>
      </dgm:prSet>
      <dgm:spPr/>
    </dgm:pt>
    <dgm:pt modelId="{C18F6EFD-6732-4763-8836-038B11A29181}" type="pres">
      <dgm:prSet presAssocID="{9575F48D-8916-4D32-A6D6-AFB3A322F18D}" presName="childNode1tx" presStyleLbl="bgAcc1" presStyleIdx="2" presStyleCnt="3">
        <dgm:presLayoutVars>
          <dgm:bulletEnabled val="1"/>
        </dgm:presLayoutVars>
      </dgm:prSet>
      <dgm:spPr/>
    </dgm:pt>
    <dgm:pt modelId="{9ADEB3BB-70B9-465D-9720-FAAE43E0D1E5}" type="pres">
      <dgm:prSet presAssocID="{9575F48D-8916-4D32-A6D6-AFB3A322F18D}" presName="parentNode1" presStyleLbl="node1" presStyleIdx="2" presStyleCnt="3" custScaleX="161997" custScaleY="197814">
        <dgm:presLayoutVars>
          <dgm:chMax val="1"/>
          <dgm:bulletEnabled val="1"/>
        </dgm:presLayoutVars>
      </dgm:prSet>
      <dgm:spPr/>
    </dgm:pt>
    <dgm:pt modelId="{71FA131E-FF1F-4675-ABB4-C7B72DEE342F}" type="pres">
      <dgm:prSet presAssocID="{9575F48D-8916-4D32-A6D6-AFB3A322F18D}" presName="connSite1" presStyleCnt="0"/>
      <dgm:spPr/>
    </dgm:pt>
  </dgm:ptLst>
  <dgm:cxnLst>
    <dgm:cxn modelId="{AA5BEB0A-AF65-4B9C-8FB4-CA97FCC5EC0D}" type="presOf" srcId="{A469BB20-321A-44D1-A0EB-4C5F1C8CB42E}" destId="{C6341EF0-74E5-4258-BCB7-43794865E1D9}" srcOrd="0" destOrd="0" presId="urn:microsoft.com/office/officeart/2005/8/layout/hProcess4"/>
    <dgm:cxn modelId="{03DB310D-4EF2-418E-98CA-AA57E069AEA3}" srcId="{39DD4C28-23E1-492B-BA85-1D51C8380E3D}" destId="{5EBFF84F-A0E3-4DFC-9318-D308124129C0}" srcOrd="1" destOrd="0" parTransId="{23069D0F-481C-4C5D-BD18-A5F283382844}" sibTransId="{ADD243AA-0C49-4D01-8D84-52FBD5566309}"/>
    <dgm:cxn modelId="{2ED04319-5ABA-4717-9886-C1CB3AC44442}" srcId="{5EBFF84F-A0E3-4DFC-9318-D308124129C0}" destId="{767088AE-FB2A-4237-BC30-9A0333476B57}" srcOrd="0" destOrd="0" parTransId="{62D81E73-F22C-4F17-9C77-EE1007250A6F}" sibTransId="{F9E7FB06-FA93-450E-8562-8B853BC340C3}"/>
    <dgm:cxn modelId="{24D6C11A-622F-4E38-86C9-23966EF5F924}" type="presOf" srcId="{F4168AB2-33E5-48F5-886D-653A90A7A25D}" destId="{D3D9576B-3299-4FAF-BD1B-4FB00204B659}" srcOrd="0" destOrd="1" presId="urn:microsoft.com/office/officeart/2005/8/layout/hProcess4"/>
    <dgm:cxn modelId="{8A762E1B-EE63-425F-86C5-520970EEE912}" type="presOf" srcId="{CD03C52D-36E4-4AC9-8B70-AF6EE8138665}" destId="{C18F6EFD-6732-4763-8836-038B11A29181}" srcOrd="1" destOrd="0" presId="urn:microsoft.com/office/officeart/2005/8/layout/hProcess4"/>
    <dgm:cxn modelId="{DEA6031C-C5C5-4DD1-9A3C-CD85DCDCD4A1}" type="presOf" srcId="{85F8C0BC-49B7-4F01-9E5F-E8C912F8EDEF}" destId="{2214C8BD-A30C-4796-B49B-917D65CD5B1F}" srcOrd="0" destOrd="0" presId="urn:microsoft.com/office/officeart/2005/8/layout/hProcess4"/>
    <dgm:cxn modelId="{5CD9BA27-A7BC-4F66-90B8-C325D15DD52A}" type="presOf" srcId="{F4168AB2-33E5-48F5-886D-653A90A7A25D}" destId="{A4C5799B-B80B-469A-ABCE-42FC8A7056FD}" srcOrd="1" destOrd="1" presId="urn:microsoft.com/office/officeart/2005/8/layout/hProcess4"/>
    <dgm:cxn modelId="{8C257128-FEE4-476C-848C-AEAFD4D78880}" type="presOf" srcId="{CD03C52D-36E4-4AC9-8B70-AF6EE8138665}" destId="{F4FC1BDE-61E3-4E1C-B000-5DFCDCD8441D}" srcOrd="0" destOrd="0" presId="urn:microsoft.com/office/officeart/2005/8/layout/hProcess4"/>
    <dgm:cxn modelId="{11FB8A3B-3C69-41F6-8212-A26BE36BABF2}" type="presOf" srcId="{ADD243AA-0C49-4D01-8D84-52FBD5566309}" destId="{8F353A9C-BE99-4EF7-91CD-3E7599AD26F8}" srcOrd="0" destOrd="0" presId="urn:microsoft.com/office/officeart/2005/8/layout/hProcess4"/>
    <dgm:cxn modelId="{C3805343-D5A3-4796-856B-DC6C9E8286EF}" type="presOf" srcId="{9575F48D-8916-4D32-A6D6-AFB3A322F18D}" destId="{9ADEB3BB-70B9-465D-9720-FAAE43E0D1E5}" srcOrd="0" destOrd="0" presId="urn:microsoft.com/office/officeart/2005/8/layout/hProcess4"/>
    <dgm:cxn modelId="{4F502367-4CA6-4322-88C7-8BB73080749E}" srcId="{A72AC2E9-3DAF-40BD-B83A-D616717F82CF}" destId="{A469BB20-321A-44D1-A0EB-4C5F1C8CB42E}" srcOrd="0" destOrd="0" parTransId="{FCEE15C0-52C2-4225-B2D7-B412DF174EB7}" sibTransId="{4F435F65-606A-4071-A194-F513627AD526}"/>
    <dgm:cxn modelId="{A65F026C-3C5A-4A4B-922B-EFDCE0CA860A}" type="presOf" srcId="{767088AE-FB2A-4237-BC30-9A0333476B57}" destId="{A4C5799B-B80B-469A-ABCE-42FC8A7056FD}" srcOrd="1" destOrd="0" presId="urn:microsoft.com/office/officeart/2005/8/layout/hProcess4"/>
    <dgm:cxn modelId="{4680C078-8E84-49F7-9320-C76AD52F1656}" type="presOf" srcId="{A469BB20-321A-44D1-A0EB-4C5F1C8CB42E}" destId="{3CEB055D-74D3-4918-998C-395B7F9FF684}" srcOrd="1" destOrd="0" presId="urn:microsoft.com/office/officeart/2005/8/layout/hProcess4"/>
    <dgm:cxn modelId="{52B4A45A-6BE9-46E2-847B-54C235B8DE0F}" srcId="{39DD4C28-23E1-492B-BA85-1D51C8380E3D}" destId="{9575F48D-8916-4D32-A6D6-AFB3A322F18D}" srcOrd="2" destOrd="0" parTransId="{DA9FB239-0AEE-4F0A-81F2-A2AEB9EEBF8A}" sibTransId="{1D13B832-05D0-4057-92A6-E11523E1C00E}"/>
    <dgm:cxn modelId="{DA84F15A-770E-4759-8DAB-4B24047EB604}" srcId="{5EBFF84F-A0E3-4DFC-9318-D308124129C0}" destId="{F4168AB2-33E5-48F5-886D-653A90A7A25D}" srcOrd="1" destOrd="0" parTransId="{B09F23C3-8F08-49E5-9F1B-E1429EBB10AE}" sibTransId="{94124BD6-C028-4574-BDB9-CED4FE1695C2}"/>
    <dgm:cxn modelId="{C9EECE7B-3970-4C4E-AD97-0C84B9E58E7A}" type="presOf" srcId="{5EBFF84F-A0E3-4DFC-9318-D308124129C0}" destId="{C4D1AA07-2115-401D-B5BD-E4FFB8B2F8FB}" srcOrd="0" destOrd="0" presId="urn:microsoft.com/office/officeart/2005/8/layout/hProcess4"/>
    <dgm:cxn modelId="{03E537C3-9A8F-4534-8BE0-1008F6F248B3}" type="presOf" srcId="{A72AC2E9-3DAF-40BD-B83A-D616717F82CF}" destId="{C86BD848-1825-4791-BCBD-A3A83241779B}" srcOrd="0" destOrd="0" presId="urn:microsoft.com/office/officeart/2005/8/layout/hProcess4"/>
    <dgm:cxn modelId="{141382F1-C336-4387-A1CA-7A65D38F3ADA}" type="presOf" srcId="{767088AE-FB2A-4237-BC30-9A0333476B57}" destId="{D3D9576B-3299-4FAF-BD1B-4FB00204B659}" srcOrd="0" destOrd="0" presId="urn:microsoft.com/office/officeart/2005/8/layout/hProcess4"/>
    <dgm:cxn modelId="{F3515EF2-9A52-43E5-ACE8-1D968E9F19C3}" srcId="{39DD4C28-23E1-492B-BA85-1D51C8380E3D}" destId="{A72AC2E9-3DAF-40BD-B83A-D616717F82CF}" srcOrd="0" destOrd="0" parTransId="{5358F2B5-A0BB-42D2-BDD6-C2F452A93B6E}" sibTransId="{85F8C0BC-49B7-4F01-9E5F-E8C912F8EDEF}"/>
    <dgm:cxn modelId="{EC4351F5-AC56-48B6-9455-4CC22A69C143}" type="presOf" srcId="{39DD4C28-23E1-492B-BA85-1D51C8380E3D}" destId="{471C76C3-D643-44D2-99FF-F874F3F67C4F}" srcOrd="0" destOrd="0" presId="urn:microsoft.com/office/officeart/2005/8/layout/hProcess4"/>
    <dgm:cxn modelId="{6C9B1EFF-15CF-4090-AE0A-57F0B0C74274}" srcId="{9575F48D-8916-4D32-A6D6-AFB3A322F18D}" destId="{CD03C52D-36E4-4AC9-8B70-AF6EE8138665}" srcOrd="0" destOrd="0" parTransId="{30FD7334-4A84-4DC3-BDA5-D02914DF2D61}" sibTransId="{89C6025E-36C1-4FA6-9C47-6418F219CE45}"/>
    <dgm:cxn modelId="{11447B96-6E6D-4EEC-AEFF-1656796A9FF4}" type="presParOf" srcId="{471C76C3-D643-44D2-99FF-F874F3F67C4F}" destId="{80C42B3B-9C39-4116-A828-7438F56924BA}" srcOrd="0" destOrd="0" presId="urn:microsoft.com/office/officeart/2005/8/layout/hProcess4"/>
    <dgm:cxn modelId="{194E7FB8-0902-456C-9C38-008E2E25DCE6}" type="presParOf" srcId="{471C76C3-D643-44D2-99FF-F874F3F67C4F}" destId="{2164918F-4258-4B9E-8F4E-2E576F540F83}" srcOrd="1" destOrd="0" presId="urn:microsoft.com/office/officeart/2005/8/layout/hProcess4"/>
    <dgm:cxn modelId="{B61BC2C7-BDFE-42BD-9BAE-D0FA6B8DE570}" type="presParOf" srcId="{471C76C3-D643-44D2-99FF-F874F3F67C4F}" destId="{99D45688-2FC7-4712-9588-A6DADAB287A8}" srcOrd="2" destOrd="0" presId="urn:microsoft.com/office/officeart/2005/8/layout/hProcess4"/>
    <dgm:cxn modelId="{2E2F067B-3B2F-4A05-B3AA-1CA1739D886B}" type="presParOf" srcId="{99D45688-2FC7-4712-9588-A6DADAB287A8}" destId="{E30F902C-27CB-4A19-8CFF-B4C2F68896C6}" srcOrd="0" destOrd="0" presId="urn:microsoft.com/office/officeart/2005/8/layout/hProcess4"/>
    <dgm:cxn modelId="{F5341A3D-3A56-48F8-A859-01A151F1CD29}" type="presParOf" srcId="{E30F902C-27CB-4A19-8CFF-B4C2F68896C6}" destId="{EC5B297B-4315-4385-B585-C799DD163F62}" srcOrd="0" destOrd="0" presId="urn:microsoft.com/office/officeart/2005/8/layout/hProcess4"/>
    <dgm:cxn modelId="{F06384DC-8525-4C15-B934-2772E684A619}" type="presParOf" srcId="{E30F902C-27CB-4A19-8CFF-B4C2F68896C6}" destId="{C6341EF0-74E5-4258-BCB7-43794865E1D9}" srcOrd="1" destOrd="0" presId="urn:microsoft.com/office/officeart/2005/8/layout/hProcess4"/>
    <dgm:cxn modelId="{F755C1B9-FECB-48DB-BE0E-0149C43F3ABE}" type="presParOf" srcId="{E30F902C-27CB-4A19-8CFF-B4C2F68896C6}" destId="{3CEB055D-74D3-4918-998C-395B7F9FF684}" srcOrd="2" destOrd="0" presId="urn:microsoft.com/office/officeart/2005/8/layout/hProcess4"/>
    <dgm:cxn modelId="{E967F853-6D43-40E4-A881-A44987D7C3BC}" type="presParOf" srcId="{E30F902C-27CB-4A19-8CFF-B4C2F68896C6}" destId="{C86BD848-1825-4791-BCBD-A3A83241779B}" srcOrd="3" destOrd="0" presId="urn:microsoft.com/office/officeart/2005/8/layout/hProcess4"/>
    <dgm:cxn modelId="{EB9DE717-6117-4BB8-A8A2-9580E971398C}" type="presParOf" srcId="{E30F902C-27CB-4A19-8CFF-B4C2F68896C6}" destId="{2FC4697E-398E-46D8-97D4-6ED877AB0A6D}" srcOrd="4" destOrd="0" presId="urn:microsoft.com/office/officeart/2005/8/layout/hProcess4"/>
    <dgm:cxn modelId="{1121303B-3C3C-4C46-A846-1CCDD65A5048}" type="presParOf" srcId="{99D45688-2FC7-4712-9588-A6DADAB287A8}" destId="{2214C8BD-A30C-4796-B49B-917D65CD5B1F}" srcOrd="1" destOrd="0" presId="urn:microsoft.com/office/officeart/2005/8/layout/hProcess4"/>
    <dgm:cxn modelId="{A9D10561-E62B-4992-9589-D031593E1629}" type="presParOf" srcId="{99D45688-2FC7-4712-9588-A6DADAB287A8}" destId="{AE7DF2F9-822F-42F5-AC48-E362D4C4EA6F}" srcOrd="2" destOrd="0" presId="urn:microsoft.com/office/officeart/2005/8/layout/hProcess4"/>
    <dgm:cxn modelId="{6E074BBC-70B1-4DE7-ACF8-B50D48473008}" type="presParOf" srcId="{AE7DF2F9-822F-42F5-AC48-E362D4C4EA6F}" destId="{2788A0A0-CC83-4BCD-8BD6-4ECDC2D5C777}" srcOrd="0" destOrd="0" presId="urn:microsoft.com/office/officeart/2005/8/layout/hProcess4"/>
    <dgm:cxn modelId="{BA4BECE2-4F82-4136-B6BF-B8A31794801F}" type="presParOf" srcId="{AE7DF2F9-822F-42F5-AC48-E362D4C4EA6F}" destId="{D3D9576B-3299-4FAF-BD1B-4FB00204B659}" srcOrd="1" destOrd="0" presId="urn:microsoft.com/office/officeart/2005/8/layout/hProcess4"/>
    <dgm:cxn modelId="{99871912-FAC3-4925-A790-E4AB30561533}" type="presParOf" srcId="{AE7DF2F9-822F-42F5-AC48-E362D4C4EA6F}" destId="{A4C5799B-B80B-469A-ABCE-42FC8A7056FD}" srcOrd="2" destOrd="0" presId="urn:microsoft.com/office/officeart/2005/8/layout/hProcess4"/>
    <dgm:cxn modelId="{414E58A3-736A-407E-83D9-88F3D80F6A01}" type="presParOf" srcId="{AE7DF2F9-822F-42F5-AC48-E362D4C4EA6F}" destId="{C4D1AA07-2115-401D-B5BD-E4FFB8B2F8FB}" srcOrd="3" destOrd="0" presId="urn:microsoft.com/office/officeart/2005/8/layout/hProcess4"/>
    <dgm:cxn modelId="{7A1E557B-C103-4A35-B367-1563BDD20C9D}" type="presParOf" srcId="{AE7DF2F9-822F-42F5-AC48-E362D4C4EA6F}" destId="{84AA925C-BF83-41D6-9893-ACC31C090640}" srcOrd="4" destOrd="0" presId="urn:microsoft.com/office/officeart/2005/8/layout/hProcess4"/>
    <dgm:cxn modelId="{7B85B9F8-AE88-454A-97C0-9C73619AD3BB}" type="presParOf" srcId="{99D45688-2FC7-4712-9588-A6DADAB287A8}" destId="{8F353A9C-BE99-4EF7-91CD-3E7599AD26F8}" srcOrd="3" destOrd="0" presId="urn:microsoft.com/office/officeart/2005/8/layout/hProcess4"/>
    <dgm:cxn modelId="{E805A8DD-278B-4EEC-9E76-992EFE7A10B8}" type="presParOf" srcId="{99D45688-2FC7-4712-9588-A6DADAB287A8}" destId="{D23A040F-389B-412E-A1CD-11FB2C1338DF}" srcOrd="4" destOrd="0" presId="urn:microsoft.com/office/officeart/2005/8/layout/hProcess4"/>
    <dgm:cxn modelId="{86407B68-F37A-4C8A-9208-4092365E1C99}" type="presParOf" srcId="{D23A040F-389B-412E-A1CD-11FB2C1338DF}" destId="{78FD7728-429D-48C8-B1E2-FF1DFD3B889D}" srcOrd="0" destOrd="0" presId="urn:microsoft.com/office/officeart/2005/8/layout/hProcess4"/>
    <dgm:cxn modelId="{59FA3FB2-1E97-4791-AF9D-F78261F3C010}" type="presParOf" srcId="{D23A040F-389B-412E-A1CD-11FB2C1338DF}" destId="{F4FC1BDE-61E3-4E1C-B000-5DFCDCD8441D}" srcOrd="1" destOrd="0" presId="urn:microsoft.com/office/officeart/2005/8/layout/hProcess4"/>
    <dgm:cxn modelId="{DB6EEF2D-720C-4E00-A228-5EF371E1A816}" type="presParOf" srcId="{D23A040F-389B-412E-A1CD-11FB2C1338DF}" destId="{C18F6EFD-6732-4763-8836-038B11A29181}" srcOrd="2" destOrd="0" presId="urn:microsoft.com/office/officeart/2005/8/layout/hProcess4"/>
    <dgm:cxn modelId="{FB665A5F-B440-420C-8858-94BE6EA2FA14}" type="presParOf" srcId="{D23A040F-389B-412E-A1CD-11FB2C1338DF}" destId="{9ADEB3BB-70B9-465D-9720-FAAE43E0D1E5}" srcOrd="3" destOrd="0" presId="urn:microsoft.com/office/officeart/2005/8/layout/hProcess4"/>
    <dgm:cxn modelId="{CA6E98AF-CBC1-4F73-ACFB-ADAB924ACECC}" type="presParOf" srcId="{D23A040F-389B-412E-A1CD-11FB2C1338DF}" destId="{71FA131E-FF1F-4675-ABB4-C7B72DEE342F}" srcOrd="4" destOrd="0" presId="urn:microsoft.com/office/officeart/2005/8/layout/h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6807665-5139-4394-9723-E7F67B9765F5}" type="doc">
      <dgm:prSet loTypeId="urn:microsoft.com/office/officeart/2005/8/layout/hProcess9" loCatId="process" qsTypeId="urn:microsoft.com/office/officeart/2005/8/quickstyle/simple5" qsCatId="simple" csTypeId="urn:microsoft.com/office/officeart/2005/8/colors/colorful1#1" csCatId="colorful" phldr="1"/>
      <dgm:spPr/>
    </dgm:pt>
    <dgm:pt modelId="{A23F703C-E5C2-4625-ADF6-77BA4F6B1463}">
      <dgm:prSet phldrT="[Text]"/>
      <dgm:spPr/>
      <dgm:t>
        <a:bodyPr/>
        <a:lstStyle/>
        <a:p>
          <a:r>
            <a:rPr lang="en-GB" dirty="0"/>
            <a:t>Good Politics</a:t>
          </a:r>
        </a:p>
      </dgm:t>
    </dgm:pt>
    <dgm:pt modelId="{F80B87D7-F9DB-4693-A905-86ACF371F522}" type="parTrans" cxnId="{940AA32A-EAEC-4142-972C-41D91C6D84FA}">
      <dgm:prSet/>
      <dgm:spPr/>
      <dgm:t>
        <a:bodyPr/>
        <a:lstStyle/>
        <a:p>
          <a:endParaRPr lang="en-GB"/>
        </a:p>
      </dgm:t>
    </dgm:pt>
    <dgm:pt modelId="{D49F622F-8B0F-4AD3-8C5B-315AA8719676}" type="sibTrans" cxnId="{940AA32A-EAEC-4142-972C-41D91C6D84FA}">
      <dgm:prSet/>
      <dgm:spPr/>
      <dgm:t>
        <a:bodyPr/>
        <a:lstStyle/>
        <a:p>
          <a:endParaRPr lang="en-GB"/>
        </a:p>
      </dgm:t>
    </dgm:pt>
    <dgm:pt modelId="{05D6783F-F34F-4FA4-A7A7-96B68723174A}">
      <dgm:prSet phldrT="[Text]"/>
      <dgm:spPr/>
      <dgm:t>
        <a:bodyPr/>
        <a:lstStyle/>
        <a:p>
          <a:r>
            <a:rPr lang="en-GB" dirty="0"/>
            <a:t>Good Policy</a:t>
          </a:r>
        </a:p>
      </dgm:t>
    </dgm:pt>
    <dgm:pt modelId="{99D1B6C3-B73E-4DAE-8D01-1A559A8CE602}" type="parTrans" cxnId="{612B47F9-15A7-413E-8FD4-BA6F9300102C}">
      <dgm:prSet/>
      <dgm:spPr/>
      <dgm:t>
        <a:bodyPr/>
        <a:lstStyle/>
        <a:p>
          <a:endParaRPr lang="en-GB"/>
        </a:p>
      </dgm:t>
    </dgm:pt>
    <dgm:pt modelId="{756FC2AB-3778-4A59-A2EA-A6A848DF2F61}" type="sibTrans" cxnId="{612B47F9-15A7-413E-8FD4-BA6F9300102C}">
      <dgm:prSet/>
      <dgm:spPr/>
      <dgm:t>
        <a:bodyPr/>
        <a:lstStyle/>
        <a:p>
          <a:endParaRPr lang="en-GB"/>
        </a:p>
      </dgm:t>
    </dgm:pt>
    <dgm:pt modelId="{E9E25B7A-42E4-4C13-87DC-913993FEBA99}">
      <dgm:prSet phldrT="[Text]"/>
      <dgm:spPr/>
      <dgm:t>
        <a:bodyPr/>
        <a:lstStyle/>
        <a:p>
          <a:r>
            <a:rPr lang="en-GB" dirty="0"/>
            <a:t>Good Management</a:t>
          </a:r>
        </a:p>
      </dgm:t>
    </dgm:pt>
    <dgm:pt modelId="{C729AB7C-5137-45B4-90F5-8AD8D7419392}" type="parTrans" cxnId="{A786E9D2-120B-43BA-95CB-FB67F20BE32E}">
      <dgm:prSet/>
      <dgm:spPr/>
      <dgm:t>
        <a:bodyPr/>
        <a:lstStyle/>
        <a:p>
          <a:endParaRPr lang="en-GB"/>
        </a:p>
      </dgm:t>
    </dgm:pt>
    <dgm:pt modelId="{F03BE231-3D48-4A84-A6F1-7B73B75CF203}" type="sibTrans" cxnId="{A786E9D2-120B-43BA-95CB-FB67F20BE32E}">
      <dgm:prSet/>
      <dgm:spPr/>
      <dgm:t>
        <a:bodyPr/>
        <a:lstStyle/>
        <a:p>
          <a:endParaRPr lang="en-GB"/>
        </a:p>
      </dgm:t>
    </dgm:pt>
    <dgm:pt modelId="{E0AFB442-C533-42FB-B54D-CAE186B88200}" type="pres">
      <dgm:prSet presAssocID="{36807665-5139-4394-9723-E7F67B9765F5}" presName="CompostProcess" presStyleCnt="0">
        <dgm:presLayoutVars>
          <dgm:dir/>
          <dgm:resizeHandles val="exact"/>
        </dgm:presLayoutVars>
      </dgm:prSet>
      <dgm:spPr/>
    </dgm:pt>
    <dgm:pt modelId="{573D802F-F274-4D14-95BD-303599DD2CA3}" type="pres">
      <dgm:prSet presAssocID="{36807665-5139-4394-9723-E7F67B9765F5}" presName="arrow" presStyleLbl="bgShp" presStyleIdx="0" presStyleCnt="1"/>
      <dgm:spPr/>
    </dgm:pt>
    <dgm:pt modelId="{B7D6D5E5-7788-4EDC-B85B-8C91386877F8}" type="pres">
      <dgm:prSet presAssocID="{36807665-5139-4394-9723-E7F67B9765F5}" presName="linearProcess" presStyleCnt="0"/>
      <dgm:spPr/>
    </dgm:pt>
    <dgm:pt modelId="{3215667F-10B9-4AA6-87D8-92285D7BA577}" type="pres">
      <dgm:prSet presAssocID="{A23F703C-E5C2-4625-ADF6-77BA4F6B1463}" presName="textNode" presStyleLbl="node1" presStyleIdx="0" presStyleCnt="3">
        <dgm:presLayoutVars>
          <dgm:bulletEnabled val="1"/>
        </dgm:presLayoutVars>
      </dgm:prSet>
      <dgm:spPr/>
    </dgm:pt>
    <dgm:pt modelId="{469FB2B4-967F-4E00-919F-87B0939013D2}" type="pres">
      <dgm:prSet presAssocID="{D49F622F-8B0F-4AD3-8C5B-315AA8719676}" presName="sibTrans" presStyleCnt="0"/>
      <dgm:spPr/>
    </dgm:pt>
    <dgm:pt modelId="{AE622707-1810-4BE2-AEDD-331AE1FD3DE5}" type="pres">
      <dgm:prSet presAssocID="{05D6783F-F34F-4FA4-A7A7-96B68723174A}" presName="textNode" presStyleLbl="node1" presStyleIdx="1" presStyleCnt="3">
        <dgm:presLayoutVars>
          <dgm:bulletEnabled val="1"/>
        </dgm:presLayoutVars>
      </dgm:prSet>
      <dgm:spPr/>
    </dgm:pt>
    <dgm:pt modelId="{C3DEAD0F-7B04-453F-9D9C-C36017A9726A}" type="pres">
      <dgm:prSet presAssocID="{756FC2AB-3778-4A59-A2EA-A6A848DF2F61}" presName="sibTrans" presStyleCnt="0"/>
      <dgm:spPr/>
    </dgm:pt>
    <dgm:pt modelId="{2812CC8E-7C21-4C79-8E7A-AD1B31E07B21}" type="pres">
      <dgm:prSet presAssocID="{E9E25B7A-42E4-4C13-87DC-913993FEBA99}" presName="textNode" presStyleLbl="node1" presStyleIdx="2" presStyleCnt="3">
        <dgm:presLayoutVars>
          <dgm:bulletEnabled val="1"/>
        </dgm:presLayoutVars>
      </dgm:prSet>
      <dgm:spPr/>
    </dgm:pt>
  </dgm:ptLst>
  <dgm:cxnLst>
    <dgm:cxn modelId="{826C6605-2439-4F3A-B01F-41F5B15672B8}" type="presOf" srcId="{36807665-5139-4394-9723-E7F67B9765F5}" destId="{E0AFB442-C533-42FB-B54D-CAE186B88200}" srcOrd="0" destOrd="0" presId="urn:microsoft.com/office/officeart/2005/8/layout/hProcess9"/>
    <dgm:cxn modelId="{940AA32A-EAEC-4142-972C-41D91C6D84FA}" srcId="{36807665-5139-4394-9723-E7F67B9765F5}" destId="{A23F703C-E5C2-4625-ADF6-77BA4F6B1463}" srcOrd="0" destOrd="0" parTransId="{F80B87D7-F9DB-4693-A905-86ACF371F522}" sibTransId="{D49F622F-8B0F-4AD3-8C5B-315AA8719676}"/>
    <dgm:cxn modelId="{703E0042-922A-4D80-86AA-2770CA881F6B}" type="presOf" srcId="{E9E25B7A-42E4-4C13-87DC-913993FEBA99}" destId="{2812CC8E-7C21-4C79-8E7A-AD1B31E07B21}" srcOrd="0" destOrd="0" presId="urn:microsoft.com/office/officeart/2005/8/layout/hProcess9"/>
    <dgm:cxn modelId="{1639E96F-192D-43BE-BDF6-DC17EC80E782}" type="presOf" srcId="{05D6783F-F34F-4FA4-A7A7-96B68723174A}" destId="{AE622707-1810-4BE2-AEDD-331AE1FD3DE5}" srcOrd="0" destOrd="0" presId="urn:microsoft.com/office/officeart/2005/8/layout/hProcess9"/>
    <dgm:cxn modelId="{3D892E54-6C05-4011-93CC-35240BA79C7C}" type="presOf" srcId="{A23F703C-E5C2-4625-ADF6-77BA4F6B1463}" destId="{3215667F-10B9-4AA6-87D8-92285D7BA577}" srcOrd="0" destOrd="0" presId="urn:microsoft.com/office/officeart/2005/8/layout/hProcess9"/>
    <dgm:cxn modelId="{A786E9D2-120B-43BA-95CB-FB67F20BE32E}" srcId="{36807665-5139-4394-9723-E7F67B9765F5}" destId="{E9E25B7A-42E4-4C13-87DC-913993FEBA99}" srcOrd="2" destOrd="0" parTransId="{C729AB7C-5137-45B4-90F5-8AD8D7419392}" sibTransId="{F03BE231-3D48-4A84-A6F1-7B73B75CF203}"/>
    <dgm:cxn modelId="{612B47F9-15A7-413E-8FD4-BA6F9300102C}" srcId="{36807665-5139-4394-9723-E7F67B9765F5}" destId="{05D6783F-F34F-4FA4-A7A7-96B68723174A}" srcOrd="1" destOrd="0" parTransId="{99D1B6C3-B73E-4DAE-8D01-1A559A8CE602}" sibTransId="{756FC2AB-3778-4A59-A2EA-A6A848DF2F61}"/>
    <dgm:cxn modelId="{A49AFB2F-8B4C-464D-83C1-B0D5FD7D4AF8}" type="presParOf" srcId="{E0AFB442-C533-42FB-B54D-CAE186B88200}" destId="{573D802F-F274-4D14-95BD-303599DD2CA3}" srcOrd="0" destOrd="0" presId="urn:microsoft.com/office/officeart/2005/8/layout/hProcess9"/>
    <dgm:cxn modelId="{11AEF4BE-E1F4-4E5F-8A28-5FAB8865686F}" type="presParOf" srcId="{E0AFB442-C533-42FB-B54D-CAE186B88200}" destId="{B7D6D5E5-7788-4EDC-B85B-8C91386877F8}" srcOrd="1" destOrd="0" presId="urn:microsoft.com/office/officeart/2005/8/layout/hProcess9"/>
    <dgm:cxn modelId="{205004AA-1861-49EB-B809-08579F3984E4}" type="presParOf" srcId="{B7D6D5E5-7788-4EDC-B85B-8C91386877F8}" destId="{3215667F-10B9-4AA6-87D8-92285D7BA577}" srcOrd="0" destOrd="0" presId="urn:microsoft.com/office/officeart/2005/8/layout/hProcess9"/>
    <dgm:cxn modelId="{FD17246B-67AE-4FD4-8C0E-16224D8958F4}" type="presParOf" srcId="{B7D6D5E5-7788-4EDC-B85B-8C91386877F8}" destId="{469FB2B4-967F-4E00-919F-87B0939013D2}" srcOrd="1" destOrd="0" presId="urn:microsoft.com/office/officeart/2005/8/layout/hProcess9"/>
    <dgm:cxn modelId="{A54A5C6A-958B-43CF-9877-7124CD5EE1DB}" type="presParOf" srcId="{B7D6D5E5-7788-4EDC-B85B-8C91386877F8}" destId="{AE622707-1810-4BE2-AEDD-331AE1FD3DE5}" srcOrd="2" destOrd="0" presId="urn:microsoft.com/office/officeart/2005/8/layout/hProcess9"/>
    <dgm:cxn modelId="{2E55F0EF-1EB1-46F3-84C9-AA2DAA70E4ED}" type="presParOf" srcId="{B7D6D5E5-7788-4EDC-B85B-8C91386877F8}" destId="{C3DEAD0F-7B04-453F-9D9C-C36017A9726A}" srcOrd="3" destOrd="0" presId="urn:microsoft.com/office/officeart/2005/8/layout/hProcess9"/>
    <dgm:cxn modelId="{AEA31AB2-3475-45DD-BCD0-90BE4055DED2}" type="presParOf" srcId="{B7D6D5E5-7788-4EDC-B85B-8C91386877F8}" destId="{2812CC8E-7C21-4C79-8E7A-AD1B31E07B21}"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87FA8F6-52F2-4CEA-9312-06E122AA22AB}" type="doc">
      <dgm:prSet loTypeId="urn:microsoft.com/office/officeart/2005/8/layout/hProcess9" loCatId="process" qsTypeId="urn:microsoft.com/office/officeart/2005/8/quickstyle/3d3" qsCatId="3D" csTypeId="urn:microsoft.com/office/officeart/2005/8/colors/colorful1#3" csCatId="colorful" phldr="1"/>
      <dgm:spPr/>
    </dgm:pt>
    <dgm:pt modelId="{0CD923B6-5562-4503-82EE-627297A6B34B}">
      <dgm:prSet phldrT="[Text]"/>
      <dgm:spPr/>
      <dgm:t>
        <a:bodyPr/>
        <a:lstStyle/>
        <a:p>
          <a:r>
            <a:rPr lang="en-GB" dirty="0"/>
            <a:t>What should be done?</a:t>
          </a:r>
        </a:p>
      </dgm:t>
    </dgm:pt>
    <dgm:pt modelId="{0992EECA-3BEA-4F83-9358-9C3E800C8373}" type="parTrans" cxnId="{6D3940F2-80AD-4251-B223-155E1C9AC92C}">
      <dgm:prSet/>
      <dgm:spPr/>
      <dgm:t>
        <a:bodyPr/>
        <a:lstStyle/>
        <a:p>
          <a:endParaRPr lang="en-GB"/>
        </a:p>
      </dgm:t>
    </dgm:pt>
    <dgm:pt modelId="{6A31F64E-CFBB-4A83-936B-4106CA5180AA}" type="sibTrans" cxnId="{6D3940F2-80AD-4251-B223-155E1C9AC92C}">
      <dgm:prSet/>
      <dgm:spPr/>
      <dgm:t>
        <a:bodyPr/>
        <a:lstStyle/>
        <a:p>
          <a:endParaRPr lang="en-GB"/>
        </a:p>
      </dgm:t>
    </dgm:pt>
    <dgm:pt modelId="{74FB897F-18C2-4C5D-B1E4-FEA9E5E99164}">
      <dgm:prSet phldrT="[Text]"/>
      <dgm:spPr/>
      <dgm:t>
        <a:bodyPr/>
        <a:lstStyle/>
        <a:p>
          <a:r>
            <a:rPr lang="en-GB" dirty="0"/>
            <a:t>Focus on welfare or well-being</a:t>
          </a:r>
        </a:p>
      </dgm:t>
    </dgm:pt>
    <dgm:pt modelId="{EFEBBDE9-5CA2-4B16-83B1-AAEFE763F0B3}" type="parTrans" cxnId="{9E8FCEE4-F398-4C87-A1AF-A7053D117BF2}">
      <dgm:prSet/>
      <dgm:spPr/>
      <dgm:t>
        <a:bodyPr/>
        <a:lstStyle/>
        <a:p>
          <a:endParaRPr lang="en-GB"/>
        </a:p>
      </dgm:t>
    </dgm:pt>
    <dgm:pt modelId="{D5315101-A1F6-4395-9C1F-58EC9791D836}" type="sibTrans" cxnId="{9E8FCEE4-F398-4C87-A1AF-A7053D117BF2}">
      <dgm:prSet/>
      <dgm:spPr/>
      <dgm:t>
        <a:bodyPr/>
        <a:lstStyle/>
        <a:p>
          <a:endParaRPr lang="en-GB"/>
        </a:p>
      </dgm:t>
    </dgm:pt>
    <dgm:pt modelId="{7817BC30-6456-45C9-93EA-41F2A86FDE8F}">
      <dgm:prSet phldrT="[Text]"/>
      <dgm:spPr/>
      <dgm:t>
        <a:bodyPr/>
        <a:lstStyle/>
        <a:p>
          <a:r>
            <a:rPr lang="en-GB" dirty="0"/>
            <a:t>Establish a common good</a:t>
          </a:r>
        </a:p>
      </dgm:t>
    </dgm:pt>
    <dgm:pt modelId="{48868E43-5EE5-4687-9A43-72B16F8ADAF7}" type="parTrans" cxnId="{09C69CF4-50AA-44F2-87CE-3D38C25EE829}">
      <dgm:prSet/>
      <dgm:spPr/>
      <dgm:t>
        <a:bodyPr/>
        <a:lstStyle/>
        <a:p>
          <a:endParaRPr lang="en-GB"/>
        </a:p>
      </dgm:t>
    </dgm:pt>
    <dgm:pt modelId="{61A8D036-8BDD-4062-9457-1F439F95F444}" type="sibTrans" cxnId="{09C69CF4-50AA-44F2-87CE-3D38C25EE829}">
      <dgm:prSet/>
      <dgm:spPr/>
      <dgm:t>
        <a:bodyPr/>
        <a:lstStyle/>
        <a:p>
          <a:endParaRPr lang="en-GB"/>
        </a:p>
      </dgm:t>
    </dgm:pt>
    <dgm:pt modelId="{5128818F-A7AF-405F-BE6B-8800691DD93B}" type="pres">
      <dgm:prSet presAssocID="{787FA8F6-52F2-4CEA-9312-06E122AA22AB}" presName="CompostProcess" presStyleCnt="0">
        <dgm:presLayoutVars>
          <dgm:dir/>
          <dgm:resizeHandles val="exact"/>
        </dgm:presLayoutVars>
      </dgm:prSet>
      <dgm:spPr/>
    </dgm:pt>
    <dgm:pt modelId="{D2224D36-C60B-4FFA-8334-C91FAAD75EDF}" type="pres">
      <dgm:prSet presAssocID="{787FA8F6-52F2-4CEA-9312-06E122AA22AB}" presName="arrow" presStyleLbl="bgShp" presStyleIdx="0" presStyleCnt="1"/>
      <dgm:spPr/>
    </dgm:pt>
    <dgm:pt modelId="{A5B9A366-076D-4461-9207-026FE223E5BB}" type="pres">
      <dgm:prSet presAssocID="{787FA8F6-52F2-4CEA-9312-06E122AA22AB}" presName="linearProcess" presStyleCnt="0"/>
      <dgm:spPr/>
    </dgm:pt>
    <dgm:pt modelId="{5EB1002B-0BEA-4E19-92BE-288C9C727C80}" type="pres">
      <dgm:prSet presAssocID="{0CD923B6-5562-4503-82EE-627297A6B34B}" presName="textNode" presStyleLbl="node1" presStyleIdx="0" presStyleCnt="3">
        <dgm:presLayoutVars>
          <dgm:bulletEnabled val="1"/>
        </dgm:presLayoutVars>
      </dgm:prSet>
      <dgm:spPr/>
    </dgm:pt>
    <dgm:pt modelId="{25B9527C-0387-403A-AD76-199844AD95F1}" type="pres">
      <dgm:prSet presAssocID="{6A31F64E-CFBB-4A83-936B-4106CA5180AA}" presName="sibTrans" presStyleCnt="0"/>
      <dgm:spPr/>
    </dgm:pt>
    <dgm:pt modelId="{5D2A7F01-31E3-44BB-A737-212D3B2C9B0F}" type="pres">
      <dgm:prSet presAssocID="{74FB897F-18C2-4C5D-B1E4-FEA9E5E99164}" presName="textNode" presStyleLbl="node1" presStyleIdx="1" presStyleCnt="3">
        <dgm:presLayoutVars>
          <dgm:bulletEnabled val="1"/>
        </dgm:presLayoutVars>
      </dgm:prSet>
      <dgm:spPr/>
    </dgm:pt>
    <dgm:pt modelId="{789D8FEA-86A8-4EB4-BB40-F045992C424B}" type="pres">
      <dgm:prSet presAssocID="{D5315101-A1F6-4395-9C1F-58EC9791D836}" presName="sibTrans" presStyleCnt="0"/>
      <dgm:spPr/>
    </dgm:pt>
    <dgm:pt modelId="{347FC33A-9577-4832-A6ED-9DC5EA3433A4}" type="pres">
      <dgm:prSet presAssocID="{7817BC30-6456-45C9-93EA-41F2A86FDE8F}" presName="textNode" presStyleLbl="node1" presStyleIdx="2" presStyleCnt="3">
        <dgm:presLayoutVars>
          <dgm:bulletEnabled val="1"/>
        </dgm:presLayoutVars>
      </dgm:prSet>
      <dgm:spPr/>
    </dgm:pt>
  </dgm:ptLst>
  <dgm:cxnLst>
    <dgm:cxn modelId="{634DA006-AF36-43D2-A83F-4F8A2C6BEB54}" type="presOf" srcId="{0CD923B6-5562-4503-82EE-627297A6B34B}" destId="{5EB1002B-0BEA-4E19-92BE-288C9C727C80}" srcOrd="0" destOrd="0" presId="urn:microsoft.com/office/officeart/2005/8/layout/hProcess9"/>
    <dgm:cxn modelId="{2649D44E-5F9A-4E49-B9D4-A1CA50AA99EB}" type="presOf" srcId="{7817BC30-6456-45C9-93EA-41F2A86FDE8F}" destId="{347FC33A-9577-4832-A6ED-9DC5EA3433A4}" srcOrd="0" destOrd="0" presId="urn:microsoft.com/office/officeart/2005/8/layout/hProcess9"/>
    <dgm:cxn modelId="{AC97EE70-52F1-41C1-813A-61378888C3E4}" type="presOf" srcId="{74FB897F-18C2-4C5D-B1E4-FEA9E5E99164}" destId="{5D2A7F01-31E3-44BB-A737-212D3B2C9B0F}" srcOrd="0" destOrd="0" presId="urn:microsoft.com/office/officeart/2005/8/layout/hProcess9"/>
    <dgm:cxn modelId="{72F8E679-621E-4023-99E1-FB1DAD2C722C}" type="presOf" srcId="{787FA8F6-52F2-4CEA-9312-06E122AA22AB}" destId="{5128818F-A7AF-405F-BE6B-8800691DD93B}" srcOrd="0" destOrd="0" presId="urn:microsoft.com/office/officeart/2005/8/layout/hProcess9"/>
    <dgm:cxn modelId="{9E8FCEE4-F398-4C87-A1AF-A7053D117BF2}" srcId="{787FA8F6-52F2-4CEA-9312-06E122AA22AB}" destId="{74FB897F-18C2-4C5D-B1E4-FEA9E5E99164}" srcOrd="1" destOrd="0" parTransId="{EFEBBDE9-5CA2-4B16-83B1-AAEFE763F0B3}" sibTransId="{D5315101-A1F6-4395-9C1F-58EC9791D836}"/>
    <dgm:cxn modelId="{6D3940F2-80AD-4251-B223-155E1C9AC92C}" srcId="{787FA8F6-52F2-4CEA-9312-06E122AA22AB}" destId="{0CD923B6-5562-4503-82EE-627297A6B34B}" srcOrd="0" destOrd="0" parTransId="{0992EECA-3BEA-4F83-9358-9C3E800C8373}" sibTransId="{6A31F64E-CFBB-4A83-936B-4106CA5180AA}"/>
    <dgm:cxn modelId="{09C69CF4-50AA-44F2-87CE-3D38C25EE829}" srcId="{787FA8F6-52F2-4CEA-9312-06E122AA22AB}" destId="{7817BC30-6456-45C9-93EA-41F2A86FDE8F}" srcOrd="2" destOrd="0" parTransId="{48868E43-5EE5-4687-9A43-72B16F8ADAF7}" sibTransId="{61A8D036-8BDD-4062-9457-1F439F95F444}"/>
    <dgm:cxn modelId="{3D7134C6-FFF8-47C0-BB13-9F4F997CC389}" type="presParOf" srcId="{5128818F-A7AF-405F-BE6B-8800691DD93B}" destId="{D2224D36-C60B-4FFA-8334-C91FAAD75EDF}" srcOrd="0" destOrd="0" presId="urn:microsoft.com/office/officeart/2005/8/layout/hProcess9"/>
    <dgm:cxn modelId="{DF6C8FFD-74E6-4F88-A867-26EA314C96CD}" type="presParOf" srcId="{5128818F-A7AF-405F-BE6B-8800691DD93B}" destId="{A5B9A366-076D-4461-9207-026FE223E5BB}" srcOrd="1" destOrd="0" presId="urn:microsoft.com/office/officeart/2005/8/layout/hProcess9"/>
    <dgm:cxn modelId="{1745547F-985D-4181-979C-CBF89D09BEE5}" type="presParOf" srcId="{A5B9A366-076D-4461-9207-026FE223E5BB}" destId="{5EB1002B-0BEA-4E19-92BE-288C9C727C80}" srcOrd="0" destOrd="0" presId="urn:microsoft.com/office/officeart/2005/8/layout/hProcess9"/>
    <dgm:cxn modelId="{F09C6BC5-5760-4431-B25A-8ED51FAD7327}" type="presParOf" srcId="{A5B9A366-076D-4461-9207-026FE223E5BB}" destId="{25B9527C-0387-403A-AD76-199844AD95F1}" srcOrd="1" destOrd="0" presId="urn:microsoft.com/office/officeart/2005/8/layout/hProcess9"/>
    <dgm:cxn modelId="{4B005C2A-0D18-4245-9684-1E40068CE6CA}" type="presParOf" srcId="{A5B9A366-076D-4461-9207-026FE223E5BB}" destId="{5D2A7F01-31E3-44BB-A737-212D3B2C9B0F}" srcOrd="2" destOrd="0" presId="urn:microsoft.com/office/officeart/2005/8/layout/hProcess9"/>
    <dgm:cxn modelId="{6132A557-4599-4BC0-9919-CEA089913A99}" type="presParOf" srcId="{A5B9A366-076D-4461-9207-026FE223E5BB}" destId="{789D8FEA-86A8-4EB4-BB40-F045992C424B}" srcOrd="3" destOrd="0" presId="urn:microsoft.com/office/officeart/2005/8/layout/hProcess9"/>
    <dgm:cxn modelId="{A2760C88-A8F5-41FC-9DDD-5BCDEAD875A1}" type="presParOf" srcId="{A5B9A366-076D-4461-9207-026FE223E5BB}" destId="{347FC33A-9577-4832-A6ED-9DC5EA3433A4}"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1C6F7F7-E784-4719-B558-E43F8B468A43}" type="doc">
      <dgm:prSet loTypeId="urn:microsoft.com/office/officeart/2005/8/layout/StepDownProcess" loCatId="process" qsTypeId="urn:microsoft.com/office/officeart/2005/8/quickstyle/3d3" qsCatId="3D" csTypeId="urn:microsoft.com/office/officeart/2005/8/colors/colorful1" csCatId="colorful" phldr="1"/>
      <dgm:spPr/>
      <dgm:t>
        <a:bodyPr/>
        <a:lstStyle/>
        <a:p>
          <a:endParaRPr lang="en-GB"/>
        </a:p>
      </dgm:t>
    </dgm:pt>
    <dgm:pt modelId="{1C1FA5BC-3E6E-4BC8-BB4E-738B32AD6806}">
      <dgm:prSet phldrT="[Text]" custT="1"/>
      <dgm:spPr/>
      <dgm:t>
        <a:bodyPr/>
        <a:lstStyle/>
        <a:p>
          <a:r>
            <a:rPr lang="en-GB" sz="2400" dirty="0"/>
            <a:t>Governance issues</a:t>
          </a:r>
        </a:p>
      </dgm:t>
    </dgm:pt>
    <dgm:pt modelId="{D509A97D-9FBD-43E3-945D-7113CA949974}" type="parTrans" cxnId="{0BFFA434-C67E-4C3D-B98C-E1978FCD8BAE}">
      <dgm:prSet/>
      <dgm:spPr/>
      <dgm:t>
        <a:bodyPr/>
        <a:lstStyle/>
        <a:p>
          <a:endParaRPr lang="en-GB"/>
        </a:p>
      </dgm:t>
    </dgm:pt>
    <dgm:pt modelId="{1A995DEB-C35A-4F00-93CB-29707FF1CBE7}" type="sibTrans" cxnId="{0BFFA434-C67E-4C3D-B98C-E1978FCD8BAE}">
      <dgm:prSet/>
      <dgm:spPr/>
      <dgm:t>
        <a:bodyPr/>
        <a:lstStyle/>
        <a:p>
          <a:endParaRPr lang="en-GB"/>
        </a:p>
      </dgm:t>
    </dgm:pt>
    <dgm:pt modelId="{13A36810-E2F3-41E9-BBF5-2255C949AF18}">
      <dgm:prSet phldrT="[Text]" custT="1"/>
      <dgm:spPr/>
      <dgm:t>
        <a:bodyPr/>
        <a:lstStyle/>
        <a:p>
          <a:r>
            <a:rPr lang="en-GB" sz="2000" dirty="0"/>
            <a:t>Higher-level considerations</a:t>
          </a:r>
        </a:p>
      </dgm:t>
    </dgm:pt>
    <dgm:pt modelId="{E272F008-2637-43CB-861A-5390E312FF23}" type="parTrans" cxnId="{C8D42294-087F-4498-B811-396ADF5EBABD}">
      <dgm:prSet/>
      <dgm:spPr/>
      <dgm:t>
        <a:bodyPr/>
        <a:lstStyle/>
        <a:p>
          <a:endParaRPr lang="en-GB"/>
        </a:p>
      </dgm:t>
    </dgm:pt>
    <dgm:pt modelId="{175009E8-D1F1-48AA-B1AB-03BEC98C0E00}" type="sibTrans" cxnId="{C8D42294-087F-4498-B811-396ADF5EBABD}">
      <dgm:prSet/>
      <dgm:spPr/>
      <dgm:t>
        <a:bodyPr/>
        <a:lstStyle/>
        <a:p>
          <a:endParaRPr lang="en-GB"/>
        </a:p>
      </dgm:t>
    </dgm:pt>
    <dgm:pt modelId="{78A7C78F-6600-4DA6-A57D-C72A4DBD4A89}">
      <dgm:prSet phldrT="[Text]" custT="1"/>
      <dgm:spPr/>
      <dgm:t>
        <a:bodyPr/>
        <a:lstStyle/>
        <a:p>
          <a:r>
            <a:rPr lang="en-GB" sz="2400" dirty="0"/>
            <a:t>Public Outcomes</a:t>
          </a:r>
        </a:p>
      </dgm:t>
    </dgm:pt>
    <dgm:pt modelId="{46BA6A99-5BD0-4078-9AD3-D7CD4E811E4F}" type="parTrans" cxnId="{23039CF9-6E61-463F-AE2E-67A1BE763F33}">
      <dgm:prSet/>
      <dgm:spPr/>
      <dgm:t>
        <a:bodyPr/>
        <a:lstStyle/>
        <a:p>
          <a:endParaRPr lang="en-GB"/>
        </a:p>
      </dgm:t>
    </dgm:pt>
    <dgm:pt modelId="{D011DDC0-8B00-45CB-BC68-22B7C6810348}" type="sibTrans" cxnId="{23039CF9-6E61-463F-AE2E-67A1BE763F33}">
      <dgm:prSet/>
      <dgm:spPr/>
      <dgm:t>
        <a:bodyPr/>
        <a:lstStyle/>
        <a:p>
          <a:endParaRPr lang="en-GB"/>
        </a:p>
      </dgm:t>
    </dgm:pt>
    <dgm:pt modelId="{7C92C82D-5074-4AED-913D-029AED096BD5}">
      <dgm:prSet phldrT="[Text]" custT="1"/>
      <dgm:spPr/>
      <dgm:t>
        <a:bodyPr/>
        <a:lstStyle/>
        <a:p>
          <a:r>
            <a:rPr lang="en-GB" sz="2000" dirty="0"/>
            <a:t>Key challenges and implementation</a:t>
          </a:r>
        </a:p>
      </dgm:t>
    </dgm:pt>
    <dgm:pt modelId="{756F0D8D-2947-4753-9239-E1951F2D926A}" type="parTrans" cxnId="{DC27D7EB-7CE4-42F8-9EE9-DC8B65E6E102}">
      <dgm:prSet/>
      <dgm:spPr/>
      <dgm:t>
        <a:bodyPr/>
        <a:lstStyle/>
        <a:p>
          <a:endParaRPr lang="en-GB"/>
        </a:p>
      </dgm:t>
    </dgm:pt>
    <dgm:pt modelId="{C4860894-7818-4EDD-86D8-A8A48D8834E8}" type="sibTrans" cxnId="{DC27D7EB-7CE4-42F8-9EE9-DC8B65E6E102}">
      <dgm:prSet/>
      <dgm:spPr/>
      <dgm:t>
        <a:bodyPr/>
        <a:lstStyle/>
        <a:p>
          <a:endParaRPr lang="en-GB"/>
        </a:p>
      </dgm:t>
    </dgm:pt>
    <dgm:pt modelId="{40E4538F-9088-4080-844F-4AEF579E386C}">
      <dgm:prSet phldrT="[Text]" custT="1"/>
      <dgm:spPr/>
      <dgm:t>
        <a:bodyPr/>
        <a:lstStyle/>
        <a:p>
          <a:r>
            <a:rPr lang="en-GB" sz="2400" dirty="0"/>
            <a:t>Quality of life</a:t>
          </a:r>
        </a:p>
      </dgm:t>
    </dgm:pt>
    <dgm:pt modelId="{012E9733-B9EA-44F2-BC4D-7B48BD6DE641}" type="parTrans" cxnId="{634A1D6B-8974-42B0-B9E6-C0CA97FA8CC3}">
      <dgm:prSet/>
      <dgm:spPr/>
      <dgm:t>
        <a:bodyPr/>
        <a:lstStyle/>
        <a:p>
          <a:endParaRPr lang="en-GB"/>
        </a:p>
      </dgm:t>
    </dgm:pt>
    <dgm:pt modelId="{A005A054-961E-4728-BD45-4E2E0649AEC0}" type="sibTrans" cxnId="{634A1D6B-8974-42B0-B9E6-C0CA97FA8CC3}">
      <dgm:prSet/>
      <dgm:spPr/>
      <dgm:t>
        <a:bodyPr/>
        <a:lstStyle/>
        <a:p>
          <a:endParaRPr lang="en-GB"/>
        </a:p>
      </dgm:t>
    </dgm:pt>
    <dgm:pt modelId="{B718B731-B431-4A7B-BC18-083E5C1B5E44}">
      <dgm:prSet phldrT="[Text]" custT="1"/>
      <dgm:spPr/>
      <dgm:t>
        <a:bodyPr/>
        <a:lstStyle/>
        <a:p>
          <a:r>
            <a:rPr lang="en-GB" sz="2000" dirty="0"/>
            <a:t>Impact on the people</a:t>
          </a:r>
        </a:p>
      </dgm:t>
    </dgm:pt>
    <dgm:pt modelId="{17BFB243-0DF9-481D-A4B6-05A8BC86A89B}" type="parTrans" cxnId="{66B2F303-A37B-4057-8B9E-116AD861D4D9}">
      <dgm:prSet/>
      <dgm:spPr/>
      <dgm:t>
        <a:bodyPr/>
        <a:lstStyle/>
        <a:p>
          <a:endParaRPr lang="en-GB"/>
        </a:p>
      </dgm:t>
    </dgm:pt>
    <dgm:pt modelId="{2EC997F3-D930-45FF-8914-64678BDBC303}" type="sibTrans" cxnId="{66B2F303-A37B-4057-8B9E-116AD861D4D9}">
      <dgm:prSet/>
      <dgm:spPr/>
      <dgm:t>
        <a:bodyPr/>
        <a:lstStyle/>
        <a:p>
          <a:endParaRPr lang="en-GB"/>
        </a:p>
      </dgm:t>
    </dgm:pt>
    <dgm:pt modelId="{5675D81B-ED28-40E3-902A-910C9FDEA597}" type="pres">
      <dgm:prSet presAssocID="{51C6F7F7-E784-4719-B558-E43F8B468A43}" presName="rootnode" presStyleCnt="0">
        <dgm:presLayoutVars>
          <dgm:chMax/>
          <dgm:chPref/>
          <dgm:dir/>
          <dgm:animLvl val="lvl"/>
        </dgm:presLayoutVars>
      </dgm:prSet>
      <dgm:spPr/>
    </dgm:pt>
    <dgm:pt modelId="{AB65BC70-E75D-4536-B24E-447336686C05}" type="pres">
      <dgm:prSet presAssocID="{1C1FA5BC-3E6E-4BC8-BB4E-738B32AD6806}" presName="composite" presStyleCnt="0"/>
      <dgm:spPr/>
    </dgm:pt>
    <dgm:pt modelId="{354DAE50-730E-4BC4-A4A8-8995B71CFCB8}" type="pres">
      <dgm:prSet presAssocID="{1C1FA5BC-3E6E-4BC8-BB4E-738B32AD6806}" presName="bentUpArrow1" presStyleLbl="alignImgPlace1" presStyleIdx="0" presStyleCnt="2"/>
      <dgm:spPr/>
    </dgm:pt>
    <dgm:pt modelId="{A685EDC6-E065-4A93-A95A-BCF2028A5F05}" type="pres">
      <dgm:prSet presAssocID="{1C1FA5BC-3E6E-4BC8-BB4E-738B32AD6806}" presName="ParentText" presStyleLbl="node1" presStyleIdx="0" presStyleCnt="3">
        <dgm:presLayoutVars>
          <dgm:chMax val="1"/>
          <dgm:chPref val="1"/>
          <dgm:bulletEnabled val="1"/>
        </dgm:presLayoutVars>
      </dgm:prSet>
      <dgm:spPr/>
    </dgm:pt>
    <dgm:pt modelId="{5D45FC93-766D-49E8-B6C8-686D1DF354D0}" type="pres">
      <dgm:prSet presAssocID="{1C1FA5BC-3E6E-4BC8-BB4E-738B32AD6806}" presName="ChildText" presStyleLbl="revTx" presStyleIdx="0" presStyleCnt="3" custScaleX="134540" custLinFactNeighborX="37046" custLinFactNeighborY="-4643">
        <dgm:presLayoutVars>
          <dgm:chMax val="0"/>
          <dgm:chPref val="0"/>
          <dgm:bulletEnabled val="1"/>
        </dgm:presLayoutVars>
      </dgm:prSet>
      <dgm:spPr/>
    </dgm:pt>
    <dgm:pt modelId="{873E0E69-8702-4593-8E32-4F9CCB552F09}" type="pres">
      <dgm:prSet presAssocID="{1A995DEB-C35A-4F00-93CB-29707FF1CBE7}" presName="sibTrans" presStyleCnt="0"/>
      <dgm:spPr/>
    </dgm:pt>
    <dgm:pt modelId="{CE39BFB6-61FC-4358-B134-A285034A38D5}" type="pres">
      <dgm:prSet presAssocID="{78A7C78F-6600-4DA6-A57D-C72A4DBD4A89}" presName="composite" presStyleCnt="0"/>
      <dgm:spPr/>
    </dgm:pt>
    <dgm:pt modelId="{74352DB9-4F2A-43C8-B9F7-528E3007CD41}" type="pres">
      <dgm:prSet presAssocID="{78A7C78F-6600-4DA6-A57D-C72A4DBD4A89}" presName="bentUpArrow1" presStyleLbl="alignImgPlace1" presStyleIdx="1" presStyleCnt="2"/>
      <dgm:spPr/>
    </dgm:pt>
    <dgm:pt modelId="{57E54E36-3E76-4FCB-AE89-910755798C83}" type="pres">
      <dgm:prSet presAssocID="{78A7C78F-6600-4DA6-A57D-C72A4DBD4A89}" presName="ParentText" presStyleLbl="node1" presStyleIdx="1" presStyleCnt="3">
        <dgm:presLayoutVars>
          <dgm:chMax val="1"/>
          <dgm:chPref val="1"/>
          <dgm:bulletEnabled val="1"/>
        </dgm:presLayoutVars>
      </dgm:prSet>
      <dgm:spPr/>
    </dgm:pt>
    <dgm:pt modelId="{E953F3AD-AF87-4F22-B86F-06FE7A4D8C39}" type="pres">
      <dgm:prSet presAssocID="{78A7C78F-6600-4DA6-A57D-C72A4DBD4A89}" presName="ChildText" presStyleLbl="revTx" presStyleIdx="1" presStyleCnt="3" custScaleX="171832" custLinFactNeighborX="42687" custLinFactNeighborY="63">
        <dgm:presLayoutVars>
          <dgm:chMax val="0"/>
          <dgm:chPref val="0"/>
          <dgm:bulletEnabled val="1"/>
        </dgm:presLayoutVars>
      </dgm:prSet>
      <dgm:spPr/>
    </dgm:pt>
    <dgm:pt modelId="{0EF6308E-E831-4540-BBB4-43ADB90A01B6}" type="pres">
      <dgm:prSet presAssocID="{D011DDC0-8B00-45CB-BC68-22B7C6810348}" presName="sibTrans" presStyleCnt="0"/>
      <dgm:spPr/>
    </dgm:pt>
    <dgm:pt modelId="{F0E88767-7303-443E-96FB-C6B32FA1F97F}" type="pres">
      <dgm:prSet presAssocID="{40E4538F-9088-4080-844F-4AEF579E386C}" presName="composite" presStyleCnt="0"/>
      <dgm:spPr/>
    </dgm:pt>
    <dgm:pt modelId="{C2DFF490-09FB-46EB-9778-BA318C55D377}" type="pres">
      <dgm:prSet presAssocID="{40E4538F-9088-4080-844F-4AEF579E386C}" presName="ParentText" presStyleLbl="node1" presStyleIdx="2" presStyleCnt="3">
        <dgm:presLayoutVars>
          <dgm:chMax val="1"/>
          <dgm:chPref val="1"/>
          <dgm:bulletEnabled val="1"/>
        </dgm:presLayoutVars>
      </dgm:prSet>
      <dgm:spPr/>
    </dgm:pt>
    <dgm:pt modelId="{25C9E918-1C2E-4F88-910E-F2066EF4E57F}" type="pres">
      <dgm:prSet presAssocID="{40E4538F-9088-4080-844F-4AEF579E386C}" presName="FinalChildText" presStyleLbl="revTx" presStyleIdx="2" presStyleCnt="3" custScaleX="87907" custLinFactNeighborX="41894" custLinFactNeighborY="7711">
        <dgm:presLayoutVars>
          <dgm:chMax val="0"/>
          <dgm:chPref val="0"/>
          <dgm:bulletEnabled val="1"/>
        </dgm:presLayoutVars>
      </dgm:prSet>
      <dgm:spPr/>
    </dgm:pt>
  </dgm:ptLst>
  <dgm:cxnLst>
    <dgm:cxn modelId="{66B2F303-A37B-4057-8B9E-116AD861D4D9}" srcId="{40E4538F-9088-4080-844F-4AEF579E386C}" destId="{B718B731-B431-4A7B-BC18-083E5C1B5E44}" srcOrd="0" destOrd="0" parTransId="{17BFB243-0DF9-481D-A4B6-05A8BC86A89B}" sibTransId="{2EC997F3-D930-45FF-8914-64678BDBC303}"/>
    <dgm:cxn modelId="{D6C9A709-8EAF-48A5-8477-673DC784E3F5}" type="presOf" srcId="{13A36810-E2F3-41E9-BBF5-2255C949AF18}" destId="{5D45FC93-766D-49E8-B6C8-686D1DF354D0}" srcOrd="0" destOrd="0" presId="urn:microsoft.com/office/officeart/2005/8/layout/StepDownProcess"/>
    <dgm:cxn modelId="{65587328-6FBC-4679-A3F6-D1FE84D7EAD6}" type="presOf" srcId="{78A7C78F-6600-4DA6-A57D-C72A4DBD4A89}" destId="{57E54E36-3E76-4FCB-AE89-910755798C83}" srcOrd="0" destOrd="0" presId="urn:microsoft.com/office/officeart/2005/8/layout/StepDownProcess"/>
    <dgm:cxn modelId="{5212BA31-E6B3-4B1B-A033-F13637F9B176}" type="presOf" srcId="{B718B731-B431-4A7B-BC18-083E5C1B5E44}" destId="{25C9E918-1C2E-4F88-910E-F2066EF4E57F}" srcOrd="0" destOrd="0" presId="urn:microsoft.com/office/officeart/2005/8/layout/StepDownProcess"/>
    <dgm:cxn modelId="{0BFFA434-C67E-4C3D-B98C-E1978FCD8BAE}" srcId="{51C6F7F7-E784-4719-B558-E43F8B468A43}" destId="{1C1FA5BC-3E6E-4BC8-BB4E-738B32AD6806}" srcOrd="0" destOrd="0" parTransId="{D509A97D-9FBD-43E3-945D-7113CA949974}" sibTransId="{1A995DEB-C35A-4F00-93CB-29707FF1CBE7}"/>
    <dgm:cxn modelId="{634A1D6B-8974-42B0-B9E6-C0CA97FA8CC3}" srcId="{51C6F7F7-E784-4719-B558-E43F8B468A43}" destId="{40E4538F-9088-4080-844F-4AEF579E386C}" srcOrd="2" destOrd="0" parTransId="{012E9733-B9EA-44F2-BC4D-7B48BD6DE641}" sibTransId="{A005A054-961E-4728-BD45-4E2E0649AEC0}"/>
    <dgm:cxn modelId="{C42BDE84-AF9A-4864-9CEF-25255D125204}" type="presOf" srcId="{40E4538F-9088-4080-844F-4AEF579E386C}" destId="{C2DFF490-09FB-46EB-9778-BA318C55D377}" srcOrd="0" destOrd="0" presId="urn:microsoft.com/office/officeart/2005/8/layout/StepDownProcess"/>
    <dgm:cxn modelId="{89F51392-6175-48FA-B0FD-EA2B45402DDF}" type="presOf" srcId="{1C1FA5BC-3E6E-4BC8-BB4E-738B32AD6806}" destId="{A685EDC6-E065-4A93-A95A-BCF2028A5F05}" srcOrd="0" destOrd="0" presId="urn:microsoft.com/office/officeart/2005/8/layout/StepDownProcess"/>
    <dgm:cxn modelId="{C8D42294-087F-4498-B811-396ADF5EBABD}" srcId="{1C1FA5BC-3E6E-4BC8-BB4E-738B32AD6806}" destId="{13A36810-E2F3-41E9-BBF5-2255C949AF18}" srcOrd="0" destOrd="0" parTransId="{E272F008-2637-43CB-861A-5390E312FF23}" sibTransId="{175009E8-D1F1-48AA-B1AB-03BEC98C0E00}"/>
    <dgm:cxn modelId="{3DEFF99D-90B1-48A3-AEBD-72D9C5B628BA}" type="presOf" srcId="{7C92C82D-5074-4AED-913D-029AED096BD5}" destId="{E953F3AD-AF87-4F22-B86F-06FE7A4D8C39}" srcOrd="0" destOrd="0" presId="urn:microsoft.com/office/officeart/2005/8/layout/StepDownProcess"/>
    <dgm:cxn modelId="{5609ABD4-B277-48A9-8946-379B4E33C8A5}" type="presOf" srcId="{51C6F7F7-E784-4719-B558-E43F8B468A43}" destId="{5675D81B-ED28-40E3-902A-910C9FDEA597}" srcOrd="0" destOrd="0" presId="urn:microsoft.com/office/officeart/2005/8/layout/StepDownProcess"/>
    <dgm:cxn modelId="{DC27D7EB-7CE4-42F8-9EE9-DC8B65E6E102}" srcId="{78A7C78F-6600-4DA6-A57D-C72A4DBD4A89}" destId="{7C92C82D-5074-4AED-913D-029AED096BD5}" srcOrd="0" destOrd="0" parTransId="{756F0D8D-2947-4753-9239-E1951F2D926A}" sibTransId="{C4860894-7818-4EDD-86D8-A8A48D8834E8}"/>
    <dgm:cxn modelId="{23039CF9-6E61-463F-AE2E-67A1BE763F33}" srcId="{51C6F7F7-E784-4719-B558-E43F8B468A43}" destId="{78A7C78F-6600-4DA6-A57D-C72A4DBD4A89}" srcOrd="1" destOrd="0" parTransId="{46BA6A99-5BD0-4078-9AD3-D7CD4E811E4F}" sibTransId="{D011DDC0-8B00-45CB-BC68-22B7C6810348}"/>
    <dgm:cxn modelId="{3CFB524C-DAF2-4888-9E77-0BB9BD9698C8}" type="presParOf" srcId="{5675D81B-ED28-40E3-902A-910C9FDEA597}" destId="{AB65BC70-E75D-4536-B24E-447336686C05}" srcOrd="0" destOrd="0" presId="urn:microsoft.com/office/officeart/2005/8/layout/StepDownProcess"/>
    <dgm:cxn modelId="{4FF8FE2D-480E-41CD-9B39-50B82A0A63C0}" type="presParOf" srcId="{AB65BC70-E75D-4536-B24E-447336686C05}" destId="{354DAE50-730E-4BC4-A4A8-8995B71CFCB8}" srcOrd="0" destOrd="0" presId="urn:microsoft.com/office/officeart/2005/8/layout/StepDownProcess"/>
    <dgm:cxn modelId="{60118607-5C1C-4725-8DF5-2BC828B123C3}" type="presParOf" srcId="{AB65BC70-E75D-4536-B24E-447336686C05}" destId="{A685EDC6-E065-4A93-A95A-BCF2028A5F05}" srcOrd="1" destOrd="0" presId="urn:microsoft.com/office/officeart/2005/8/layout/StepDownProcess"/>
    <dgm:cxn modelId="{505A3822-4243-4E3A-B359-4F3DC7B7C8CE}" type="presParOf" srcId="{AB65BC70-E75D-4536-B24E-447336686C05}" destId="{5D45FC93-766D-49E8-B6C8-686D1DF354D0}" srcOrd="2" destOrd="0" presId="urn:microsoft.com/office/officeart/2005/8/layout/StepDownProcess"/>
    <dgm:cxn modelId="{F86EE985-E4A1-488C-BFE4-5B7CDB594BBB}" type="presParOf" srcId="{5675D81B-ED28-40E3-902A-910C9FDEA597}" destId="{873E0E69-8702-4593-8E32-4F9CCB552F09}" srcOrd="1" destOrd="0" presId="urn:microsoft.com/office/officeart/2005/8/layout/StepDownProcess"/>
    <dgm:cxn modelId="{DE114BE1-A776-4D04-A4BA-84DAAA081405}" type="presParOf" srcId="{5675D81B-ED28-40E3-902A-910C9FDEA597}" destId="{CE39BFB6-61FC-4358-B134-A285034A38D5}" srcOrd="2" destOrd="0" presId="urn:microsoft.com/office/officeart/2005/8/layout/StepDownProcess"/>
    <dgm:cxn modelId="{FBF3623C-8F45-47BF-8557-5D8C3BE3EAE7}" type="presParOf" srcId="{CE39BFB6-61FC-4358-B134-A285034A38D5}" destId="{74352DB9-4F2A-43C8-B9F7-528E3007CD41}" srcOrd="0" destOrd="0" presId="urn:microsoft.com/office/officeart/2005/8/layout/StepDownProcess"/>
    <dgm:cxn modelId="{B493AB04-DCE1-46CD-A752-EB3C0DB874CB}" type="presParOf" srcId="{CE39BFB6-61FC-4358-B134-A285034A38D5}" destId="{57E54E36-3E76-4FCB-AE89-910755798C83}" srcOrd="1" destOrd="0" presId="urn:microsoft.com/office/officeart/2005/8/layout/StepDownProcess"/>
    <dgm:cxn modelId="{4E7A11EF-4B66-4D48-998F-3E7003752BF6}" type="presParOf" srcId="{CE39BFB6-61FC-4358-B134-A285034A38D5}" destId="{E953F3AD-AF87-4F22-B86F-06FE7A4D8C39}" srcOrd="2" destOrd="0" presId="urn:microsoft.com/office/officeart/2005/8/layout/StepDownProcess"/>
    <dgm:cxn modelId="{FBBF4FD0-4179-4FB9-AC28-FAA775BB2BDB}" type="presParOf" srcId="{5675D81B-ED28-40E3-902A-910C9FDEA597}" destId="{0EF6308E-E831-4540-BBB4-43ADB90A01B6}" srcOrd="3" destOrd="0" presId="urn:microsoft.com/office/officeart/2005/8/layout/StepDownProcess"/>
    <dgm:cxn modelId="{E2BA1E90-F135-48B4-8E69-9958DB76AFA3}" type="presParOf" srcId="{5675D81B-ED28-40E3-902A-910C9FDEA597}" destId="{F0E88767-7303-443E-96FB-C6B32FA1F97F}" srcOrd="4" destOrd="0" presId="urn:microsoft.com/office/officeart/2005/8/layout/StepDownProcess"/>
    <dgm:cxn modelId="{2C3A545D-4F19-4E1D-AD01-F962EAEAB22C}" type="presParOf" srcId="{F0E88767-7303-443E-96FB-C6B32FA1F97F}" destId="{C2DFF490-09FB-46EB-9778-BA318C55D377}" srcOrd="0" destOrd="0" presId="urn:microsoft.com/office/officeart/2005/8/layout/StepDownProcess"/>
    <dgm:cxn modelId="{48411E4F-7A59-48D7-892E-8CA30EAC5648}" type="presParOf" srcId="{F0E88767-7303-443E-96FB-C6B32FA1F97F}" destId="{25C9E918-1C2E-4F88-910E-F2066EF4E57F}" srcOrd="1" destOrd="0" presId="urn:microsoft.com/office/officeart/2005/8/layout/StepDown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4DAE50-730E-4BC4-A4A8-8995B71CFCB8}">
      <dsp:nvSpPr>
        <dsp:cNvPr id="0" name=""/>
        <dsp:cNvSpPr/>
      </dsp:nvSpPr>
      <dsp:spPr>
        <a:xfrm rot="5400000">
          <a:off x="545910" y="1398314"/>
          <a:ext cx="1236688" cy="1407926"/>
        </a:xfrm>
        <a:prstGeom prst="bentUpArrow">
          <a:avLst>
            <a:gd name="adj1" fmla="val 32840"/>
            <a:gd name="adj2" fmla="val 25000"/>
            <a:gd name="adj3" fmla="val 35780"/>
          </a:avLst>
        </a:prstGeom>
        <a:solidFill>
          <a:schemeClr val="accent1">
            <a:tint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flat">
          <a:bevelT w="177800" h="254000"/>
          <a:bevelB w="152400"/>
        </a:sp3d>
      </dsp:spPr>
      <dsp:style>
        <a:lnRef idx="0">
          <a:scrgbClr r="0" g="0" b="0"/>
        </a:lnRef>
        <a:fillRef idx="1">
          <a:scrgbClr r="0" g="0" b="0"/>
        </a:fillRef>
        <a:effectRef idx="1">
          <a:scrgbClr r="0" g="0" b="0"/>
        </a:effectRef>
        <a:fontRef idx="minor"/>
      </dsp:style>
    </dsp:sp>
    <dsp:sp modelId="{A685EDC6-E065-4A93-A95A-BCF2028A5F05}">
      <dsp:nvSpPr>
        <dsp:cNvPr id="0" name=""/>
        <dsp:cNvSpPr/>
      </dsp:nvSpPr>
      <dsp:spPr>
        <a:xfrm>
          <a:off x="218263" y="27420"/>
          <a:ext cx="2081855" cy="1457231"/>
        </a:xfrm>
        <a:prstGeom prst="roundRect">
          <a:avLst>
            <a:gd name="adj" fmla="val 16670"/>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Governance issues</a:t>
          </a:r>
        </a:p>
      </dsp:txBody>
      <dsp:txXfrm>
        <a:off x="289412" y="98569"/>
        <a:ext cx="1939557" cy="1314933"/>
      </dsp:txXfrm>
    </dsp:sp>
    <dsp:sp modelId="{5D45FC93-766D-49E8-B6C8-686D1DF354D0}">
      <dsp:nvSpPr>
        <dsp:cNvPr id="0" name=""/>
        <dsp:cNvSpPr/>
      </dsp:nvSpPr>
      <dsp:spPr>
        <a:xfrm>
          <a:off x="2599555" y="111715"/>
          <a:ext cx="2037128" cy="1177798"/>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t>Higher-level considerations</a:t>
          </a:r>
        </a:p>
      </dsp:txBody>
      <dsp:txXfrm>
        <a:off x="2599555" y="111715"/>
        <a:ext cx="2037128" cy="1177798"/>
      </dsp:txXfrm>
    </dsp:sp>
    <dsp:sp modelId="{74352DB9-4F2A-43C8-B9F7-528E3007CD41}">
      <dsp:nvSpPr>
        <dsp:cNvPr id="0" name=""/>
        <dsp:cNvSpPr/>
      </dsp:nvSpPr>
      <dsp:spPr>
        <a:xfrm rot="5400000">
          <a:off x="2397506" y="3035265"/>
          <a:ext cx="1236688" cy="1407926"/>
        </a:xfrm>
        <a:prstGeom prst="bentUpArrow">
          <a:avLst>
            <a:gd name="adj1" fmla="val 32840"/>
            <a:gd name="adj2" fmla="val 25000"/>
            <a:gd name="adj3" fmla="val 35780"/>
          </a:avLst>
        </a:prstGeom>
        <a:solidFill>
          <a:schemeClr val="accent1">
            <a:tint val="50000"/>
            <a:hueOff val="-12719064"/>
            <a:satOff val="34075"/>
            <a:lumOff val="12376"/>
            <a:alphaOff val="0"/>
          </a:schemeClr>
        </a:solidFill>
        <a:ln>
          <a:noFill/>
        </a:ln>
        <a:effectLst/>
        <a:scene3d>
          <a:camera prst="orthographicFront">
            <a:rot lat="0" lon="0" rev="0"/>
          </a:camera>
          <a:lightRig rig="contrasting" dir="t">
            <a:rot lat="0" lon="0" rev="1200000"/>
          </a:lightRig>
        </a:scene3d>
        <a:sp3d contourW="12700" prstMaterial="flat">
          <a:bevelT w="177800" h="254000"/>
          <a:bevelB w="152400"/>
        </a:sp3d>
      </dsp:spPr>
      <dsp:style>
        <a:lnRef idx="0">
          <a:scrgbClr r="0" g="0" b="0"/>
        </a:lnRef>
        <a:fillRef idx="1">
          <a:scrgbClr r="0" g="0" b="0"/>
        </a:fillRef>
        <a:effectRef idx="1">
          <a:scrgbClr r="0" g="0" b="0"/>
        </a:effectRef>
        <a:fontRef idx="minor"/>
      </dsp:style>
    </dsp:sp>
    <dsp:sp modelId="{57E54E36-3E76-4FCB-AE89-910755798C83}">
      <dsp:nvSpPr>
        <dsp:cNvPr id="0" name=""/>
        <dsp:cNvSpPr/>
      </dsp:nvSpPr>
      <dsp:spPr>
        <a:xfrm>
          <a:off x="2069859" y="1664371"/>
          <a:ext cx="2081855" cy="1457231"/>
        </a:xfrm>
        <a:prstGeom prst="roundRect">
          <a:avLst>
            <a:gd name="adj" fmla="val 16670"/>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Public Outcomes</a:t>
          </a:r>
        </a:p>
      </dsp:txBody>
      <dsp:txXfrm>
        <a:off x="2141008" y="1735520"/>
        <a:ext cx="1939557" cy="1314933"/>
      </dsp:txXfrm>
    </dsp:sp>
    <dsp:sp modelId="{E953F3AD-AF87-4F22-B86F-06FE7A4D8C39}">
      <dsp:nvSpPr>
        <dsp:cNvPr id="0" name=""/>
        <dsp:cNvSpPr/>
      </dsp:nvSpPr>
      <dsp:spPr>
        <a:xfrm>
          <a:off x="4254237" y="1804094"/>
          <a:ext cx="2601782" cy="1177798"/>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t>Key challenges and implementation</a:t>
          </a:r>
        </a:p>
      </dsp:txBody>
      <dsp:txXfrm>
        <a:off x="4254237" y="1804094"/>
        <a:ext cx="2601782" cy="1177798"/>
      </dsp:txXfrm>
    </dsp:sp>
    <dsp:sp modelId="{C2DFF490-09FB-46EB-9778-BA318C55D377}">
      <dsp:nvSpPr>
        <dsp:cNvPr id="0" name=""/>
        <dsp:cNvSpPr/>
      </dsp:nvSpPr>
      <dsp:spPr>
        <a:xfrm>
          <a:off x="3921454" y="3301323"/>
          <a:ext cx="2081855" cy="1457231"/>
        </a:xfrm>
        <a:prstGeom prst="roundRect">
          <a:avLst>
            <a:gd name="adj" fmla="val 16670"/>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Quality of life</a:t>
          </a:r>
        </a:p>
      </dsp:txBody>
      <dsp:txXfrm>
        <a:off x="3992603" y="3372472"/>
        <a:ext cx="1939557" cy="1314933"/>
      </dsp:txXfrm>
    </dsp:sp>
    <dsp:sp modelId="{25C9E918-1C2E-4F88-910E-F2066EF4E57F}">
      <dsp:nvSpPr>
        <dsp:cNvPr id="0" name=""/>
        <dsp:cNvSpPr/>
      </dsp:nvSpPr>
      <dsp:spPr>
        <a:xfrm>
          <a:off x="6313126" y="3531123"/>
          <a:ext cx="1331037" cy="1177798"/>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t>Impact on the people</a:t>
          </a:r>
        </a:p>
      </dsp:txBody>
      <dsp:txXfrm>
        <a:off x="6313126" y="3531123"/>
        <a:ext cx="1331037" cy="11777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341EF0-74E5-4258-BCB7-43794865E1D9}">
      <dsp:nvSpPr>
        <dsp:cNvPr id="0" name=""/>
        <dsp:cNvSpPr/>
      </dsp:nvSpPr>
      <dsp:spPr>
        <a:xfrm>
          <a:off x="826" y="1607011"/>
          <a:ext cx="1738125" cy="1433589"/>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45720" tIns="45720" rIns="45720" bIns="45720"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More money</a:t>
          </a:r>
        </a:p>
      </dsp:txBody>
      <dsp:txXfrm>
        <a:off x="33817" y="1640002"/>
        <a:ext cx="1672143" cy="1060409"/>
      </dsp:txXfrm>
    </dsp:sp>
    <dsp:sp modelId="{2214C8BD-A30C-4796-B49B-917D65CD5B1F}">
      <dsp:nvSpPr>
        <dsp:cNvPr id="0" name=""/>
        <dsp:cNvSpPr/>
      </dsp:nvSpPr>
      <dsp:spPr>
        <a:xfrm>
          <a:off x="984065" y="2150280"/>
          <a:ext cx="2094421" cy="2094421"/>
        </a:xfrm>
        <a:prstGeom prst="leftCircularArrow">
          <a:avLst>
            <a:gd name="adj1" fmla="val 2134"/>
            <a:gd name="adj2" fmla="val 256446"/>
            <a:gd name="adj3" fmla="val 2054285"/>
            <a:gd name="adj4" fmla="val 9046817"/>
            <a:gd name="adj5" fmla="val 2490"/>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sp>
    <dsp:sp modelId="{C86BD848-1825-4791-BCBD-A3A83241779B}">
      <dsp:nvSpPr>
        <dsp:cNvPr id="0" name=""/>
        <dsp:cNvSpPr/>
      </dsp:nvSpPr>
      <dsp:spPr>
        <a:xfrm>
          <a:off x="127879" y="2396139"/>
          <a:ext cx="2063393" cy="1288922"/>
        </a:xfrm>
        <a:prstGeom prst="roundRect">
          <a:avLst>
            <a:gd name="adj" fmla="val 10000"/>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3340" tIns="35560" rIns="5334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1. Raise Taxes</a:t>
          </a:r>
        </a:p>
      </dsp:txBody>
      <dsp:txXfrm>
        <a:off x="165630" y="2433890"/>
        <a:ext cx="1987891" cy="1213420"/>
      </dsp:txXfrm>
    </dsp:sp>
    <dsp:sp modelId="{D3D9576B-3299-4FAF-BD1B-4FB00204B659}">
      <dsp:nvSpPr>
        <dsp:cNvPr id="0" name=""/>
        <dsp:cNvSpPr/>
      </dsp:nvSpPr>
      <dsp:spPr>
        <a:xfrm>
          <a:off x="2404101" y="1955556"/>
          <a:ext cx="1738125" cy="1433589"/>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45720" tIns="45720" rIns="45720" bIns="45720" numCol="1" spcCol="1270" anchor="t" anchorCtr="0">
          <a:noAutofit/>
        </a:bodyPr>
        <a:lstStyle/>
        <a:p>
          <a:pPr marL="228600" lvl="1" indent="-228600" algn="l" defTabSz="1066800">
            <a:lnSpc>
              <a:spcPct val="90000"/>
            </a:lnSpc>
            <a:spcBef>
              <a:spcPct val="0"/>
            </a:spcBef>
            <a:spcAft>
              <a:spcPct val="15000"/>
            </a:spcAft>
            <a:buChar char="•"/>
          </a:pPr>
          <a:endParaRPr lang="en-GB" sz="2400" kern="1200" dirty="0"/>
        </a:p>
        <a:p>
          <a:pPr marL="228600" lvl="1" indent="-228600" algn="l" defTabSz="1066800">
            <a:lnSpc>
              <a:spcPct val="90000"/>
            </a:lnSpc>
            <a:spcBef>
              <a:spcPct val="0"/>
            </a:spcBef>
            <a:spcAft>
              <a:spcPct val="15000"/>
            </a:spcAft>
            <a:buChar char="•"/>
          </a:pPr>
          <a:r>
            <a:rPr lang="en-GB" sz="2400" kern="1200" dirty="0"/>
            <a:t>Less spend</a:t>
          </a:r>
        </a:p>
      </dsp:txBody>
      <dsp:txXfrm>
        <a:off x="2437092" y="2295744"/>
        <a:ext cx="1672143" cy="1060409"/>
      </dsp:txXfrm>
    </dsp:sp>
    <dsp:sp modelId="{8F353A9C-BE99-4EF7-91CD-3E7599AD26F8}">
      <dsp:nvSpPr>
        <dsp:cNvPr id="0" name=""/>
        <dsp:cNvSpPr/>
      </dsp:nvSpPr>
      <dsp:spPr>
        <a:xfrm>
          <a:off x="3358564" y="683134"/>
          <a:ext cx="2355908" cy="2355908"/>
        </a:xfrm>
        <a:prstGeom prst="circularArrow">
          <a:avLst>
            <a:gd name="adj1" fmla="val 1897"/>
            <a:gd name="adj2" fmla="val 226751"/>
            <a:gd name="adj3" fmla="val 19649667"/>
            <a:gd name="adj4" fmla="val 12627440"/>
            <a:gd name="adj5" fmla="val 2213"/>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sp>
    <dsp:sp modelId="{C4D1AA07-2115-401D-B5BD-E4FFB8B2F8FB}">
      <dsp:nvSpPr>
        <dsp:cNvPr id="0" name=""/>
        <dsp:cNvSpPr/>
      </dsp:nvSpPr>
      <dsp:spPr>
        <a:xfrm>
          <a:off x="2589764" y="1288531"/>
          <a:ext cx="1946174" cy="1334049"/>
        </a:xfrm>
        <a:prstGeom prst="roundRect">
          <a:avLst>
            <a:gd name="adj" fmla="val 10000"/>
          </a:avLst>
        </a:prstGeom>
        <a:solidFill>
          <a:schemeClr val="accent3">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3340" tIns="35560" rIns="5334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2. Cut Spending</a:t>
          </a:r>
        </a:p>
      </dsp:txBody>
      <dsp:txXfrm>
        <a:off x="2628837" y="1327604"/>
        <a:ext cx="1868028" cy="1255903"/>
      </dsp:txXfrm>
    </dsp:sp>
    <dsp:sp modelId="{F4FC1BDE-61E3-4E1C-B000-5DFCDCD8441D}">
      <dsp:nvSpPr>
        <dsp:cNvPr id="0" name=""/>
        <dsp:cNvSpPr/>
      </dsp:nvSpPr>
      <dsp:spPr>
        <a:xfrm>
          <a:off x="4841443" y="1625401"/>
          <a:ext cx="1738125" cy="1433589"/>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45720" tIns="45720" rIns="45720" bIns="45720"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Innovation</a:t>
          </a:r>
        </a:p>
      </dsp:txBody>
      <dsp:txXfrm>
        <a:off x="4874434" y="1658392"/>
        <a:ext cx="1672143" cy="1060409"/>
      </dsp:txXfrm>
    </dsp:sp>
    <dsp:sp modelId="{9ADEB3BB-70B9-465D-9720-FAAE43E0D1E5}">
      <dsp:nvSpPr>
        <dsp:cNvPr id="0" name=""/>
        <dsp:cNvSpPr/>
      </dsp:nvSpPr>
      <dsp:spPr>
        <a:xfrm>
          <a:off x="4748767" y="2451310"/>
          <a:ext cx="2502853" cy="1215360"/>
        </a:xfrm>
        <a:prstGeom prst="roundRect">
          <a:avLst>
            <a:gd name="adj" fmla="val 10000"/>
          </a:avLst>
        </a:prstGeom>
        <a:solidFill>
          <a:schemeClr val="accent4">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3340" tIns="35560" rIns="5334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3. Better Governance</a:t>
          </a:r>
        </a:p>
      </dsp:txBody>
      <dsp:txXfrm>
        <a:off x="4784364" y="2486907"/>
        <a:ext cx="2431659" cy="11441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3D802F-F274-4D14-95BD-303599DD2CA3}">
      <dsp:nvSpPr>
        <dsp:cNvPr id="0" name=""/>
        <dsp:cNvSpPr/>
      </dsp:nvSpPr>
      <dsp:spPr>
        <a:xfrm>
          <a:off x="689024" y="0"/>
          <a:ext cx="7808946" cy="5121859"/>
        </a:xfrm>
        <a:prstGeom prst="rightArrow">
          <a:avLst/>
        </a:prstGeom>
        <a:solidFill>
          <a:schemeClr val="accent2">
            <a:tint val="40000"/>
            <a:hueOff val="0"/>
            <a:satOff val="0"/>
            <a:lumOff val="0"/>
            <a:alphaOff val="0"/>
          </a:schemeClr>
        </a:solid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3215667F-10B9-4AA6-87D8-92285D7BA577}">
      <dsp:nvSpPr>
        <dsp:cNvPr id="0" name=""/>
        <dsp:cNvSpPr/>
      </dsp:nvSpPr>
      <dsp:spPr>
        <a:xfrm>
          <a:off x="1240" y="1536557"/>
          <a:ext cx="2938293" cy="2048743"/>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t>Good Politics</a:t>
          </a:r>
        </a:p>
      </dsp:txBody>
      <dsp:txXfrm>
        <a:off x="101251" y="1636568"/>
        <a:ext cx="2738271" cy="1848721"/>
      </dsp:txXfrm>
    </dsp:sp>
    <dsp:sp modelId="{AE622707-1810-4BE2-AEDD-331AE1FD3DE5}">
      <dsp:nvSpPr>
        <dsp:cNvPr id="0" name=""/>
        <dsp:cNvSpPr/>
      </dsp:nvSpPr>
      <dsp:spPr>
        <a:xfrm>
          <a:off x="3124351" y="1536557"/>
          <a:ext cx="2938293" cy="2048743"/>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t>Good Policy</a:t>
          </a:r>
        </a:p>
      </dsp:txBody>
      <dsp:txXfrm>
        <a:off x="3224362" y="1636568"/>
        <a:ext cx="2738271" cy="1848721"/>
      </dsp:txXfrm>
    </dsp:sp>
    <dsp:sp modelId="{2812CC8E-7C21-4C79-8E7A-AD1B31E07B21}">
      <dsp:nvSpPr>
        <dsp:cNvPr id="0" name=""/>
        <dsp:cNvSpPr/>
      </dsp:nvSpPr>
      <dsp:spPr>
        <a:xfrm>
          <a:off x="6247461" y="1536557"/>
          <a:ext cx="2938293" cy="2048743"/>
        </a:xfrm>
        <a:prstGeom prst="round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t>Good Management</a:t>
          </a:r>
        </a:p>
      </dsp:txBody>
      <dsp:txXfrm>
        <a:off x="6347472" y="1636568"/>
        <a:ext cx="2738271" cy="184872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224D36-C60B-4FFA-8334-C91FAAD75EDF}">
      <dsp:nvSpPr>
        <dsp:cNvPr id="0" name=""/>
        <dsp:cNvSpPr/>
      </dsp:nvSpPr>
      <dsp:spPr>
        <a:xfrm>
          <a:off x="507656" y="0"/>
          <a:ext cx="5753439" cy="3877891"/>
        </a:xfrm>
        <a:prstGeom prst="rightArrow">
          <a:avLst/>
        </a:prstGeom>
        <a:solidFill>
          <a:schemeClr val="accent2">
            <a:tint val="40000"/>
            <a:hueOff val="0"/>
            <a:satOff val="0"/>
            <a:lumOff val="0"/>
            <a:alphaOff val="0"/>
          </a:schemeClr>
        </a:solidFill>
        <a:ln w="9525" cap="flat" cmpd="sng" algn="ctr">
          <a:solidFill>
            <a:schemeClr val="dk1">
              <a:hueOff val="0"/>
              <a:satOff val="0"/>
              <a:lumOff val="0"/>
              <a:alphaOff val="0"/>
            </a:schemeClr>
          </a:solidFill>
          <a:prstDash val="solid"/>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5EB1002B-0BEA-4E19-92BE-288C9C727C80}">
      <dsp:nvSpPr>
        <dsp:cNvPr id="0" name=""/>
        <dsp:cNvSpPr/>
      </dsp:nvSpPr>
      <dsp:spPr>
        <a:xfrm>
          <a:off x="229370" y="1163367"/>
          <a:ext cx="2030625" cy="1551156"/>
        </a:xfrm>
        <a:prstGeom prst="roundRect">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What should be done?</a:t>
          </a:r>
        </a:p>
      </dsp:txBody>
      <dsp:txXfrm>
        <a:off x="305091" y="1239088"/>
        <a:ext cx="1879183" cy="1399714"/>
      </dsp:txXfrm>
    </dsp:sp>
    <dsp:sp modelId="{5D2A7F01-31E3-44BB-A737-212D3B2C9B0F}">
      <dsp:nvSpPr>
        <dsp:cNvPr id="0" name=""/>
        <dsp:cNvSpPr/>
      </dsp:nvSpPr>
      <dsp:spPr>
        <a:xfrm>
          <a:off x="2369063" y="1163367"/>
          <a:ext cx="2030625" cy="1551156"/>
        </a:xfrm>
        <a:prstGeom prst="roundRect">
          <a:avLst/>
        </a:prstGeom>
        <a:solidFill>
          <a:schemeClr val="accent3">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Focus on welfare or well-being</a:t>
          </a:r>
        </a:p>
      </dsp:txBody>
      <dsp:txXfrm>
        <a:off x="2444784" y="1239088"/>
        <a:ext cx="1879183" cy="1399714"/>
      </dsp:txXfrm>
    </dsp:sp>
    <dsp:sp modelId="{347FC33A-9577-4832-A6ED-9DC5EA3433A4}">
      <dsp:nvSpPr>
        <dsp:cNvPr id="0" name=""/>
        <dsp:cNvSpPr/>
      </dsp:nvSpPr>
      <dsp:spPr>
        <a:xfrm>
          <a:off x="4508755" y="1163367"/>
          <a:ext cx="2030625" cy="1551156"/>
        </a:xfrm>
        <a:prstGeom prst="roundRect">
          <a:avLst/>
        </a:prstGeom>
        <a:solidFill>
          <a:schemeClr val="accent4">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Establish a common good</a:t>
          </a:r>
        </a:p>
      </dsp:txBody>
      <dsp:txXfrm>
        <a:off x="4584476" y="1239088"/>
        <a:ext cx="1879183" cy="139971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4DAE50-730E-4BC4-A4A8-8995B71CFCB8}">
      <dsp:nvSpPr>
        <dsp:cNvPr id="0" name=""/>
        <dsp:cNvSpPr/>
      </dsp:nvSpPr>
      <dsp:spPr>
        <a:xfrm rot="5400000">
          <a:off x="545910" y="1398314"/>
          <a:ext cx="1236688" cy="1407926"/>
        </a:xfrm>
        <a:prstGeom prst="bentUpArrow">
          <a:avLst>
            <a:gd name="adj1" fmla="val 32840"/>
            <a:gd name="adj2" fmla="val 25000"/>
            <a:gd name="adj3" fmla="val 35780"/>
          </a:avLst>
        </a:prstGeom>
        <a:solidFill>
          <a:schemeClr val="accent1">
            <a:tint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flat">
          <a:bevelT w="177800" h="254000"/>
          <a:bevelB w="152400"/>
        </a:sp3d>
      </dsp:spPr>
      <dsp:style>
        <a:lnRef idx="0">
          <a:scrgbClr r="0" g="0" b="0"/>
        </a:lnRef>
        <a:fillRef idx="1">
          <a:scrgbClr r="0" g="0" b="0"/>
        </a:fillRef>
        <a:effectRef idx="1">
          <a:scrgbClr r="0" g="0" b="0"/>
        </a:effectRef>
        <a:fontRef idx="minor"/>
      </dsp:style>
    </dsp:sp>
    <dsp:sp modelId="{A685EDC6-E065-4A93-A95A-BCF2028A5F05}">
      <dsp:nvSpPr>
        <dsp:cNvPr id="0" name=""/>
        <dsp:cNvSpPr/>
      </dsp:nvSpPr>
      <dsp:spPr>
        <a:xfrm>
          <a:off x="218263" y="27420"/>
          <a:ext cx="2081855" cy="1457231"/>
        </a:xfrm>
        <a:prstGeom prst="roundRect">
          <a:avLst>
            <a:gd name="adj" fmla="val 16670"/>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Governance issues</a:t>
          </a:r>
        </a:p>
      </dsp:txBody>
      <dsp:txXfrm>
        <a:off x="289412" y="98569"/>
        <a:ext cx="1939557" cy="1314933"/>
      </dsp:txXfrm>
    </dsp:sp>
    <dsp:sp modelId="{5D45FC93-766D-49E8-B6C8-686D1DF354D0}">
      <dsp:nvSpPr>
        <dsp:cNvPr id="0" name=""/>
        <dsp:cNvSpPr/>
      </dsp:nvSpPr>
      <dsp:spPr>
        <a:xfrm>
          <a:off x="2599555" y="111715"/>
          <a:ext cx="2037128" cy="1177798"/>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t>Higher-level considerations</a:t>
          </a:r>
        </a:p>
      </dsp:txBody>
      <dsp:txXfrm>
        <a:off x="2599555" y="111715"/>
        <a:ext cx="2037128" cy="1177798"/>
      </dsp:txXfrm>
    </dsp:sp>
    <dsp:sp modelId="{74352DB9-4F2A-43C8-B9F7-528E3007CD41}">
      <dsp:nvSpPr>
        <dsp:cNvPr id="0" name=""/>
        <dsp:cNvSpPr/>
      </dsp:nvSpPr>
      <dsp:spPr>
        <a:xfrm rot="5400000">
          <a:off x="2397506" y="3035265"/>
          <a:ext cx="1236688" cy="1407926"/>
        </a:xfrm>
        <a:prstGeom prst="bentUpArrow">
          <a:avLst>
            <a:gd name="adj1" fmla="val 32840"/>
            <a:gd name="adj2" fmla="val 25000"/>
            <a:gd name="adj3" fmla="val 35780"/>
          </a:avLst>
        </a:prstGeom>
        <a:solidFill>
          <a:schemeClr val="accent1">
            <a:tint val="50000"/>
            <a:hueOff val="-12719064"/>
            <a:satOff val="34075"/>
            <a:lumOff val="12376"/>
            <a:alphaOff val="0"/>
          </a:schemeClr>
        </a:solidFill>
        <a:ln>
          <a:noFill/>
        </a:ln>
        <a:effectLst/>
        <a:scene3d>
          <a:camera prst="orthographicFront">
            <a:rot lat="0" lon="0" rev="0"/>
          </a:camera>
          <a:lightRig rig="contrasting" dir="t">
            <a:rot lat="0" lon="0" rev="1200000"/>
          </a:lightRig>
        </a:scene3d>
        <a:sp3d contourW="12700" prstMaterial="flat">
          <a:bevelT w="177800" h="254000"/>
          <a:bevelB w="152400"/>
        </a:sp3d>
      </dsp:spPr>
      <dsp:style>
        <a:lnRef idx="0">
          <a:scrgbClr r="0" g="0" b="0"/>
        </a:lnRef>
        <a:fillRef idx="1">
          <a:scrgbClr r="0" g="0" b="0"/>
        </a:fillRef>
        <a:effectRef idx="1">
          <a:scrgbClr r="0" g="0" b="0"/>
        </a:effectRef>
        <a:fontRef idx="minor"/>
      </dsp:style>
    </dsp:sp>
    <dsp:sp modelId="{57E54E36-3E76-4FCB-AE89-910755798C83}">
      <dsp:nvSpPr>
        <dsp:cNvPr id="0" name=""/>
        <dsp:cNvSpPr/>
      </dsp:nvSpPr>
      <dsp:spPr>
        <a:xfrm>
          <a:off x="2069859" y="1664371"/>
          <a:ext cx="2081855" cy="1457231"/>
        </a:xfrm>
        <a:prstGeom prst="roundRect">
          <a:avLst>
            <a:gd name="adj" fmla="val 16670"/>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Public Outcomes</a:t>
          </a:r>
        </a:p>
      </dsp:txBody>
      <dsp:txXfrm>
        <a:off x="2141008" y="1735520"/>
        <a:ext cx="1939557" cy="1314933"/>
      </dsp:txXfrm>
    </dsp:sp>
    <dsp:sp modelId="{E953F3AD-AF87-4F22-B86F-06FE7A4D8C39}">
      <dsp:nvSpPr>
        <dsp:cNvPr id="0" name=""/>
        <dsp:cNvSpPr/>
      </dsp:nvSpPr>
      <dsp:spPr>
        <a:xfrm>
          <a:off x="4254237" y="1804094"/>
          <a:ext cx="2601782" cy="1177798"/>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t>Key challenges and implementation</a:t>
          </a:r>
        </a:p>
      </dsp:txBody>
      <dsp:txXfrm>
        <a:off x="4254237" y="1804094"/>
        <a:ext cx="2601782" cy="1177798"/>
      </dsp:txXfrm>
    </dsp:sp>
    <dsp:sp modelId="{C2DFF490-09FB-46EB-9778-BA318C55D377}">
      <dsp:nvSpPr>
        <dsp:cNvPr id="0" name=""/>
        <dsp:cNvSpPr/>
      </dsp:nvSpPr>
      <dsp:spPr>
        <a:xfrm>
          <a:off x="3921454" y="3301323"/>
          <a:ext cx="2081855" cy="1457231"/>
        </a:xfrm>
        <a:prstGeom prst="roundRect">
          <a:avLst>
            <a:gd name="adj" fmla="val 16670"/>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Quality of life</a:t>
          </a:r>
        </a:p>
      </dsp:txBody>
      <dsp:txXfrm>
        <a:off x="3992603" y="3372472"/>
        <a:ext cx="1939557" cy="1314933"/>
      </dsp:txXfrm>
    </dsp:sp>
    <dsp:sp modelId="{25C9E918-1C2E-4F88-910E-F2066EF4E57F}">
      <dsp:nvSpPr>
        <dsp:cNvPr id="0" name=""/>
        <dsp:cNvSpPr/>
      </dsp:nvSpPr>
      <dsp:spPr>
        <a:xfrm>
          <a:off x="6313126" y="3531123"/>
          <a:ext cx="1331037" cy="1177798"/>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t>Impact on the people</a:t>
          </a:r>
        </a:p>
      </dsp:txBody>
      <dsp:txXfrm>
        <a:off x="6313126" y="3531123"/>
        <a:ext cx="1331037" cy="1177798"/>
      </dsp:txXfrm>
    </dsp:sp>
  </dsp:spTree>
</dsp:drawing>
</file>

<file path=ppt/diagrams/layout1.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3EB0D5-A193-42B1-B25E-0076290B2B19}" type="datetimeFigureOut">
              <a:rPr lang="en-GB" smtClean="0"/>
              <a:t>15/10/2024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9528562-EFE6-4DF3-A77F-E50E1D1E878C}" type="slidenum">
              <a:rPr lang="en-GB" smtClean="0"/>
              <a:t>‹#›</a:t>
            </a:fld>
            <a:endParaRPr lang="en-GB"/>
          </a:p>
        </p:txBody>
      </p:sp>
    </p:spTree>
    <p:extLst>
      <p:ext uri="{BB962C8B-B14F-4D97-AF65-F5344CB8AC3E}">
        <p14:creationId xmlns:p14="http://schemas.microsoft.com/office/powerpoint/2010/main" val="12376169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528562-EFE6-4DF3-A77F-E50E1D1E878C}" type="slidenum">
              <a:rPr lang="en-GB" smtClean="0"/>
              <a:t>23</a:t>
            </a:fld>
            <a:endParaRPr lang="en-GB"/>
          </a:p>
        </p:txBody>
      </p:sp>
    </p:spTree>
    <p:extLst>
      <p:ext uri="{BB962C8B-B14F-4D97-AF65-F5344CB8AC3E}">
        <p14:creationId xmlns:p14="http://schemas.microsoft.com/office/powerpoint/2010/main" val="27483348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DC1F7-C084-4CCD-AED9-E21E68FD598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F8E7160-8F44-4324-A844-DF01370FF7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7807A26-C2DD-4FAB-9C83-F4BE43510BAA}"/>
              </a:ext>
            </a:extLst>
          </p:cNvPr>
          <p:cNvSpPr>
            <a:spLocks noGrp="1"/>
          </p:cNvSpPr>
          <p:nvPr>
            <p:ph type="dt" sz="half" idx="10"/>
          </p:nvPr>
        </p:nvSpPr>
        <p:spPr/>
        <p:txBody>
          <a:bodyPr/>
          <a:lstStyle/>
          <a:p>
            <a:fld id="{2E176C69-2F41-4816-8161-9F399950AC54}" type="datetime1">
              <a:rPr lang="en-GB" smtClean="0"/>
              <a:t>15/10/2024</a:t>
            </a:fld>
            <a:endParaRPr lang="en-GB"/>
          </a:p>
        </p:txBody>
      </p:sp>
      <p:sp>
        <p:nvSpPr>
          <p:cNvPr id="5" name="Footer Placeholder 4">
            <a:extLst>
              <a:ext uri="{FF2B5EF4-FFF2-40B4-BE49-F238E27FC236}">
                <a16:creationId xmlns:a16="http://schemas.microsoft.com/office/drawing/2014/main" id="{B45BD1A7-1DC5-4995-B56D-686D28C4AF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ECE277-ED18-4C07-95BA-CB7409766A68}"/>
              </a:ext>
            </a:extLst>
          </p:cNvPr>
          <p:cNvSpPr>
            <a:spLocks noGrp="1"/>
          </p:cNvSpPr>
          <p:nvPr>
            <p:ph type="sldNum" sz="quarter" idx="12"/>
          </p:nvPr>
        </p:nvSpPr>
        <p:spPr/>
        <p:txBody>
          <a:bodyPr/>
          <a:lstStyle/>
          <a:p>
            <a:fld id="{2633C1E9-BBC2-4CC6-BA8F-42C76672DF1C}" type="slidenum">
              <a:rPr lang="en-GB" smtClean="0"/>
              <a:t>‹#›</a:t>
            </a:fld>
            <a:endParaRPr lang="en-GB"/>
          </a:p>
        </p:txBody>
      </p:sp>
    </p:spTree>
    <p:extLst>
      <p:ext uri="{BB962C8B-B14F-4D97-AF65-F5344CB8AC3E}">
        <p14:creationId xmlns:p14="http://schemas.microsoft.com/office/powerpoint/2010/main" val="19525317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6676A-ADE9-447A-8544-F2ACC330B90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BEF2827-F070-4A3A-AA1B-7370A30744D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B3F72E-F034-41C5-BC36-7F54338AC1A4}"/>
              </a:ext>
            </a:extLst>
          </p:cNvPr>
          <p:cNvSpPr>
            <a:spLocks noGrp="1"/>
          </p:cNvSpPr>
          <p:nvPr>
            <p:ph type="dt" sz="half" idx="10"/>
          </p:nvPr>
        </p:nvSpPr>
        <p:spPr/>
        <p:txBody>
          <a:bodyPr/>
          <a:lstStyle/>
          <a:p>
            <a:fld id="{4C8D9018-9BBA-48AA-AB4C-89EDBE804497}" type="datetime1">
              <a:rPr lang="en-GB" smtClean="0"/>
              <a:t>15/10/2024</a:t>
            </a:fld>
            <a:endParaRPr lang="en-GB"/>
          </a:p>
        </p:txBody>
      </p:sp>
      <p:sp>
        <p:nvSpPr>
          <p:cNvPr id="5" name="Footer Placeholder 4">
            <a:extLst>
              <a:ext uri="{FF2B5EF4-FFF2-40B4-BE49-F238E27FC236}">
                <a16:creationId xmlns:a16="http://schemas.microsoft.com/office/drawing/2014/main" id="{10ACD804-5347-4B26-A808-062EB5CF2E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39201E-36B3-43A0-9867-CD9226E420B8}"/>
              </a:ext>
            </a:extLst>
          </p:cNvPr>
          <p:cNvSpPr>
            <a:spLocks noGrp="1"/>
          </p:cNvSpPr>
          <p:nvPr>
            <p:ph type="sldNum" sz="quarter" idx="12"/>
          </p:nvPr>
        </p:nvSpPr>
        <p:spPr/>
        <p:txBody>
          <a:bodyPr/>
          <a:lstStyle/>
          <a:p>
            <a:fld id="{2633C1E9-BBC2-4CC6-BA8F-42C76672DF1C}" type="slidenum">
              <a:rPr lang="en-GB" smtClean="0"/>
              <a:t>‹#›</a:t>
            </a:fld>
            <a:endParaRPr lang="en-GB"/>
          </a:p>
        </p:txBody>
      </p:sp>
    </p:spTree>
    <p:extLst>
      <p:ext uri="{BB962C8B-B14F-4D97-AF65-F5344CB8AC3E}">
        <p14:creationId xmlns:p14="http://schemas.microsoft.com/office/powerpoint/2010/main" val="20364248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5A937-E649-499E-9937-B67B6619A33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D2A8FA4-2644-4EDC-BF03-D9119DC1E16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9FF714B-E475-4869-A0DA-ECEB675ABAF2}"/>
              </a:ext>
            </a:extLst>
          </p:cNvPr>
          <p:cNvSpPr>
            <a:spLocks noGrp="1"/>
          </p:cNvSpPr>
          <p:nvPr>
            <p:ph type="dt" sz="half" idx="10"/>
          </p:nvPr>
        </p:nvSpPr>
        <p:spPr/>
        <p:txBody>
          <a:bodyPr/>
          <a:lstStyle/>
          <a:p>
            <a:fld id="{43004EF5-D4BA-459B-8FDA-78D317D6F909}" type="datetime1">
              <a:rPr lang="en-GB" smtClean="0"/>
              <a:t>15/10/2024</a:t>
            </a:fld>
            <a:endParaRPr lang="en-GB"/>
          </a:p>
        </p:txBody>
      </p:sp>
      <p:sp>
        <p:nvSpPr>
          <p:cNvPr id="5" name="Footer Placeholder 4">
            <a:extLst>
              <a:ext uri="{FF2B5EF4-FFF2-40B4-BE49-F238E27FC236}">
                <a16:creationId xmlns:a16="http://schemas.microsoft.com/office/drawing/2014/main" id="{8B4F9132-70AE-44F7-B568-B7407BFC76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5DB697-F21B-4D10-9CF9-0031717E06A5}"/>
              </a:ext>
            </a:extLst>
          </p:cNvPr>
          <p:cNvSpPr>
            <a:spLocks noGrp="1"/>
          </p:cNvSpPr>
          <p:nvPr>
            <p:ph type="sldNum" sz="quarter" idx="12"/>
          </p:nvPr>
        </p:nvSpPr>
        <p:spPr/>
        <p:txBody>
          <a:bodyPr/>
          <a:lstStyle/>
          <a:p>
            <a:fld id="{2633C1E9-BBC2-4CC6-BA8F-42C76672DF1C}" type="slidenum">
              <a:rPr lang="en-GB" smtClean="0"/>
              <a:t>‹#›</a:t>
            </a:fld>
            <a:endParaRPr lang="en-GB"/>
          </a:p>
        </p:txBody>
      </p:sp>
    </p:spTree>
    <p:extLst>
      <p:ext uri="{BB962C8B-B14F-4D97-AF65-F5344CB8AC3E}">
        <p14:creationId xmlns:p14="http://schemas.microsoft.com/office/powerpoint/2010/main" val="41413001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6C2F5-8F2C-4CE8-B12B-A53DD7BB56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EE3567D-1537-4BFF-96BD-F64EEDE51A7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090A077-A281-4A6C-A3A0-79E94E73F9F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60D3D85-53B7-4ABD-A7D2-8BE8C18722B8}"/>
              </a:ext>
            </a:extLst>
          </p:cNvPr>
          <p:cNvSpPr>
            <a:spLocks noGrp="1"/>
          </p:cNvSpPr>
          <p:nvPr>
            <p:ph type="dt" sz="half" idx="10"/>
          </p:nvPr>
        </p:nvSpPr>
        <p:spPr/>
        <p:txBody>
          <a:bodyPr/>
          <a:lstStyle/>
          <a:p>
            <a:fld id="{39D7A6E3-A1B4-451C-8DA1-F0B9578771C9}" type="datetime1">
              <a:rPr lang="en-GB" smtClean="0"/>
              <a:t>15/10/2024</a:t>
            </a:fld>
            <a:endParaRPr lang="en-GB"/>
          </a:p>
        </p:txBody>
      </p:sp>
      <p:sp>
        <p:nvSpPr>
          <p:cNvPr id="6" name="Footer Placeholder 5">
            <a:extLst>
              <a:ext uri="{FF2B5EF4-FFF2-40B4-BE49-F238E27FC236}">
                <a16:creationId xmlns:a16="http://schemas.microsoft.com/office/drawing/2014/main" id="{6BD76E3C-22CE-4038-AB0D-C493330C6C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FD8DD5-99A9-43AA-835D-ADB20154DA1F}"/>
              </a:ext>
            </a:extLst>
          </p:cNvPr>
          <p:cNvSpPr>
            <a:spLocks noGrp="1"/>
          </p:cNvSpPr>
          <p:nvPr>
            <p:ph type="sldNum" sz="quarter" idx="12"/>
          </p:nvPr>
        </p:nvSpPr>
        <p:spPr/>
        <p:txBody>
          <a:bodyPr/>
          <a:lstStyle/>
          <a:p>
            <a:fld id="{2633C1E9-BBC2-4CC6-BA8F-42C76672DF1C}" type="slidenum">
              <a:rPr lang="en-GB" smtClean="0"/>
              <a:t>‹#›</a:t>
            </a:fld>
            <a:endParaRPr lang="en-GB"/>
          </a:p>
        </p:txBody>
      </p:sp>
    </p:spTree>
    <p:extLst>
      <p:ext uri="{BB962C8B-B14F-4D97-AF65-F5344CB8AC3E}">
        <p14:creationId xmlns:p14="http://schemas.microsoft.com/office/powerpoint/2010/main" val="21957936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ECA2A-DFFC-4F45-BA5F-8E091FA60A1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618AFC9-8CD5-497C-834C-D89513517A2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2D0E0B9-02C2-4C6D-AAAB-3DE00501A1E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9FB15B6-C07C-4766-B4AE-F56D8304449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3482183-DF47-4AD4-A1C7-3B5E3CDCE9E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4A87AAD-EE4E-4754-B1DE-4D55E686E607}"/>
              </a:ext>
            </a:extLst>
          </p:cNvPr>
          <p:cNvSpPr>
            <a:spLocks noGrp="1"/>
          </p:cNvSpPr>
          <p:nvPr>
            <p:ph type="dt" sz="half" idx="10"/>
          </p:nvPr>
        </p:nvSpPr>
        <p:spPr/>
        <p:txBody>
          <a:bodyPr/>
          <a:lstStyle/>
          <a:p>
            <a:fld id="{8E3BE4DC-C2B7-48F4-BCFB-5709566B0320}" type="datetime1">
              <a:rPr lang="en-GB" smtClean="0"/>
              <a:t>15/10/2024</a:t>
            </a:fld>
            <a:endParaRPr lang="en-GB"/>
          </a:p>
        </p:txBody>
      </p:sp>
      <p:sp>
        <p:nvSpPr>
          <p:cNvPr id="8" name="Footer Placeholder 7">
            <a:extLst>
              <a:ext uri="{FF2B5EF4-FFF2-40B4-BE49-F238E27FC236}">
                <a16:creationId xmlns:a16="http://schemas.microsoft.com/office/drawing/2014/main" id="{CE338F13-A64A-402D-84E8-D5D474364F7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E681F35-11EA-4022-9BD2-CFC930055BF0}"/>
              </a:ext>
            </a:extLst>
          </p:cNvPr>
          <p:cNvSpPr>
            <a:spLocks noGrp="1"/>
          </p:cNvSpPr>
          <p:nvPr>
            <p:ph type="sldNum" sz="quarter" idx="12"/>
          </p:nvPr>
        </p:nvSpPr>
        <p:spPr/>
        <p:txBody>
          <a:bodyPr/>
          <a:lstStyle/>
          <a:p>
            <a:fld id="{2633C1E9-BBC2-4CC6-BA8F-42C76672DF1C}" type="slidenum">
              <a:rPr lang="en-GB" smtClean="0"/>
              <a:t>‹#›</a:t>
            </a:fld>
            <a:endParaRPr lang="en-GB"/>
          </a:p>
        </p:txBody>
      </p:sp>
    </p:spTree>
    <p:extLst>
      <p:ext uri="{BB962C8B-B14F-4D97-AF65-F5344CB8AC3E}">
        <p14:creationId xmlns:p14="http://schemas.microsoft.com/office/powerpoint/2010/main" val="20430316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06ADA-114A-489E-8ACA-B366ED457B6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92E8FB5-D3DF-4E49-AA49-B052FFC9502C}"/>
              </a:ext>
            </a:extLst>
          </p:cNvPr>
          <p:cNvSpPr>
            <a:spLocks noGrp="1"/>
          </p:cNvSpPr>
          <p:nvPr>
            <p:ph type="dt" sz="half" idx="10"/>
          </p:nvPr>
        </p:nvSpPr>
        <p:spPr/>
        <p:txBody>
          <a:bodyPr/>
          <a:lstStyle/>
          <a:p>
            <a:fld id="{972EFEEB-2F7D-4725-9D57-AE00D955B432}" type="datetime1">
              <a:rPr lang="en-GB" smtClean="0"/>
              <a:t>15/10/2024</a:t>
            </a:fld>
            <a:endParaRPr lang="en-GB"/>
          </a:p>
        </p:txBody>
      </p:sp>
      <p:sp>
        <p:nvSpPr>
          <p:cNvPr id="4" name="Footer Placeholder 3">
            <a:extLst>
              <a:ext uri="{FF2B5EF4-FFF2-40B4-BE49-F238E27FC236}">
                <a16:creationId xmlns:a16="http://schemas.microsoft.com/office/drawing/2014/main" id="{3C614FCA-A110-4A56-AA53-9F0B19EDF54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606888E-E6AF-4329-ACC0-6969EE102DC8}"/>
              </a:ext>
            </a:extLst>
          </p:cNvPr>
          <p:cNvSpPr>
            <a:spLocks noGrp="1"/>
          </p:cNvSpPr>
          <p:nvPr>
            <p:ph type="sldNum" sz="quarter" idx="12"/>
          </p:nvPr>
        </p:nvSpPr>
        <p:spPr/>
        <p:txBody>
          <a:bodyPr/>
          <a:lstStyle/>
          <a:p>
            <a:fld id="{2633C1E9-BBC2-4CC6-BA8F-42C76672DF1C}" type="slidenum">
              <a:rPr lang="en-GB" smtClean="0"/>
              <a:t>‹#›</a:t>
            </a:fld>
            <a:endParaRPr lang="en-GB"/>
          </a:p>
        </p:txBody>
      </p:sp>
    </p:spTree>
    <p:extLst>
      <p:ext uri="{BB962C8B-B14F-4D97-AF65-F5344CB8AC3E}">
        <p14:creationId xmlns:p14="http://schemas.microsoft.com/office/powerpoint/2010/main" val="4120646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A428AE7-8E35-4056-BCBD-64E7ACD952E5}"/>
              </a:ext>
            </a:extLst>
          </p:cNvPr>
          <p:cNvSpPr>
            <a:spLocks noGrp="1"/>
          </p:cNvSpPr>
          <p:nvPr>
            <p:ph type="dt" sz="half" idx="10"/>
          </p:nvPr>
        </p:nvSpPr>
        <p:spPr/>
        <p:txBody>
          <a:bodyPr/>
          <a:lstStyle/>
          <a:p>
            <a:fld id="{195B131D-675F-41C5-AC82-26B72CC5F8E0}" type="datetime1">
              <a:rPr lang="en-GB" smtClean="0"/>
              <a:t>15/10/2024</a:t>
            </a:fld>
            <a:endParaRPr lang="en-GB"/>
          </a:p>
        </p:txBody>
      </p:sp>
      <p:sp>
        <p:nvSpPr>
          <p:cNvPr id="3" name="Footer Placeholder 2">
            <a:extLst>
              <a:ext uri="{FF2B5EF4-FFF2-40B4-BE49-F238E27FC236}">
                <a16:creationId xmlns:a16="http://schemas.microsoft.com/office/drawing/2014/main" id="{19B5F4A1-C144-4DAF-B44F-F3A33BFFACD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D28B99A-5E30-489D-BDBF-CA1D62C5C236}"/>
              </a:ext>
            </a:extLst>
          </p:cNvPr>
          <p:cNvSpPr>
            <a:spLocks noGrp="1"/>
          </p:cNvSpPr>
          <p:nvPr>
            <p:ph type="sldNum" sz="quarter" idx="12"/>
          </p:nvPr>
        </p:nvSpPr>
        <p:spPr/>
        <p:txBody>
          <a:bodyPr/>
          <a:lstStyle/>
          <a:p>
            <a:fld id="{2633C1E9-BBC2-4CC6-BA8F-42C76672DF1C}" type="slidenum">
              <a:rPr lang="en-GB" smtClean="0"/>
              <a:t>‹#›</a:t>
            </a:fld>
            <a:endParaRPr lang="en-GB"/>
          </a:p>
        </p:txBody>
      </p:sp>
    </p:spTree>
    <p:extLst>
      <p:ext uri="{BB962C8B-B14F-4D97-AF65-F5344CB8AC3E}">
        <p14:creationId xmlns:p14="http://schemas.microsoft.com/office/powerpoint/2010/main" val="25957949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84434-A859-4A2B-8DAF-9F755EE796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D9EF37F-B447-4E71-80BD-17900B89BD0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0F70D22-C295-46FF-B948-BEA211379E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DF7BF04-B79C-4381-BD3A-767C86A906B7}"/>
              </a:ext>
            </a:extLst>
          </p:cNvPr>
          <p:cNvSpPr>
            <a:spLocks noGrp="1"/>
          </p:cNvSpPr>
          <p:nvPr>
            <p:ph type="dt" sz="half" idx="10"/>
          </p:nvPr>
        </p:nvSpPr>
        <p:spPr/>
        <p:txBody>
          <a:bodyPr/>
          <a:lstStyle/>
          <a:p>
            <a:fld id="{AB01FDEF-8BD6-4BED-96F1-29F58A1AB99B}" type="datetime1">
              <a:rPr lang="en-GB" smtClean="0"/>
              <a:t>15/10/2024</a:t>
            </a:fld>
            <a:endParaRPr lang="en-GB"/>
          </a:p>
        </p:txBody>
      </p:sp>
      <p:sp>
        <p:nvSpPr>
          <p:cNvPr id="6" name="Footer Placeholder 5">
            <a:extLst>
              <a:ext uri="{FF2B5EF4-FFF2-40B4-BE49-F238E27FC236}">
                <a16:creationId xmlns:a16="http://schemas.microsoft.com/office/drawing/2014/main" id="{B287369E-5CB8-47D3-903A-7619C4ABA34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E06BE38-C2C1-486F-8A94-1264C95FD764}"/>
              </a:ext>
            </a:extLst>
          </p:cNvPr>
          <p:cNvSpPr>
            <a:spLocks noGrp="1"/>
          </p:cNvSpPr>
          <p:nvPr>
            <p:ph type="sldNum" sz="quarter" idx="12"/>
          </p:nvPr>
        </p:nvSpPr>
        <p:spPr/>
        <p:txBody>
          <a:bodyPr/>
          <a:lstStyle/>
          <a:p>
            <a:fld id="{2633C1E9-BBC2-4CC6-BA8F-42C76672DF1C}" type="slidenum">
              <a:rPr lang="en-GB" smtClean="0"/>
              <a:t>‹#›</a:t>
            </a:fld>
            <a:endParaRPr lang="en-GB"/>
          </a:p>
        </p:txBody>
      </p:sp>
    </p:spTree>
    <p:extLst>
      <p:ext uri="{BB962C8B-B14F-4D97-AF65-F5344CB8AC3E}">
        <p14:creationId xmlns:p14="http://schemas.microsoft.com/office/powerpoint/2010/main" val="290287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C54BB-6178-46DB-AC90-245F8FD84AE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33E0317-D469-4710-8B82-B118913AB95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FB221D2-E470-427B-96DE-D0F0FE6A4CF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F9C11D0-AC78-40AE-906D-7EB4EBDE3620}"/>
              </a:ext>
            </a:extLst>
          </p:cNvPr>
          <p:cNvSpPr>
            <a:spLocks noGrp="1"/>
          </p:cNvSpPr>
          <p:nvPr>
            <p:ph type="dt" sz="half" idx="10"/>
          </p:nvPr>
        </p:nvSpPr>
        <p:spPr/>
        <p:txBody>
          <a:bodyPr/>
          <a:lstStyle/>
          <a:p>
            <a:fld id="{9B63F5FD-763E-42AC-9374-6CF286F0187E}" type="datetime1">
              <a:rPr lang="en-GB" smtClean="0"/>
              <a:t>15/10/2024</a:t>
            </a:fld>
            <a:endParaRPr lang="en-GB"/>
          </a:p>
        </p:txBody>
      </p:sp>
      <p:sp>
        <p:nvSpPr>
          <p:cNvPr id="6" name="Footer Placeholder 5">
            <a:extLst>
              <a:ext uri="{FF2B5EF4-FFF2-40B4-BE49-F238E27FC236}">
                <a16:creationId xmlns:a16="http://schemas.microsoft.com/office/drawing/2014/main" id="{E17B8118-E469-49B8-9443-131B26809C8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1CB5BE5-8379-429B-8F61-4E1B23CB91BD}"/>
              </a:ext>
            </a:extLst>
          </p:cNvPr>
          <p:cNvSpPr>
            <a:spLocks noGrp="1"/>
          </p:cNvSpPr>
          <p:nvPr>
            <p:ph type="sldNum" sz="quarter" idx="12"/>
          </p:nvPr>
        </p:nvSpPr>
        <p:spPr/>
        <p:txBody>
          <a:bodyPr/>
          <a:lstStyle/>
          <a:p>
            <a:fld id="{2633C1E9-BBC2-4CC6-BA8F-42C76672DF1C}" type="slidenum">
              <a:rPr lang="en-GB" smtClean="0"/>
              <a:t>‹#›</a:t>
            </a:fld>
            <a:endParaRPr lang="en-GB"/>
          </a:p>
        </p:txBody>
      </p:sp>
    </p:spTree>
    <p:extLst>
      <p:ext uri="{BB962C8B-B14F-4D97-AF65-F5344CB8AC3E}">
        <p14:creationId xmlns:p14="http://schemas.microsoft.com/office/powerpoint/2010/main" val="32892866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715B7-D28F-4831-B39E-A904DDB4FDD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C588EEC-423E-4164-BB1D-9258291CDE6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3FBCCD-DC2D-4E1F-B26F-E88B8FA6C0C5}"/>
              </a:ext>
            </a:extLst>
          </p:cNvPr>
          <p:cNvSpPr>
            <a:spLocks noGrp="1"/>
          </p:cNvSpPr>
          <p:nvPr>
            <p:ph type="dt" sz="half" idx="10"/>
          </p:nvPr>
        </p:nvSpPr>
        <p:spPr/>
        <p:txBody>
          <a:bodyPr/>
          <a:lstStyle/>
          <a:p>
            <a:fld id="{B1EFD253-A5C2-44DE-995A-A334A9C9FDBD}" type="datetime1">
              <a:rPr lang="en-GB" smtClean="0"/>
              <a:t>15/10/2024</a:t>
            </a:fld>
            <a:endParaRPr lang="en-GB"/>
          </a:p>
        </p:txBody>
      </p:sp>
      <p:sp>
        <p:nvSpPr>
          <p:cNvPr id="5" name="Footer Placeholder 4">
            <a:extLst>
              <a:ext uri="{FF2B5EF4-FFF2-40B4-BE49-F238E27FC236}">
                <a16:creationId xmlns:a16="http://schemas.microsoft.com/office/drawing/2014/main" id="{0C847502-A765-42C0-B6CD-1C152752F2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38E824-35ED-4A9A-A6B1-7F5958E55D85}"/>
              </a:ext>
            </a:extLst>
          </p:cNvPr>
          <p:cNvSpPr>
            <a:spLocks noGrp="1"/>
          </p:cNvSpPr>
          <p:nvPr>
            <p:ph type="sldNum" sz="quarter" idx="12"/>
          </p:nvPr>
        </p:nvSpPr>
        <p:spPr/>
        <p:txBody>
          <a:bodyPr/>
          <a:lstStyle/>
          <a:p>
            <a:fld id="{2633C1E9-BBC2-4CC6-BA8F-42C76672DF1C}" type="slidenum">
              <a:rPr lang="en-GB" smtClean="0"/>
              <a:t>‹#›</a:t>
            </a:fld>
            <a:endParaRPr lang="en-GB"/>
          </a:p>
        </p:txBody>
      </p:sp>
    </p:spTree>
    <p:extLst>
      <p:ext uri="{BB962C8B-B14F-4D97-AF65-F5344CB8AC3E}">
        <p14:creationId xmlns:p14="http://schemas.microsoft.com/office/powerpoint/2010/main" val="20067100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42257F3-DE83-4166-A59D-A6CCA34EC0E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8125F1B-76BD-44C4-A93C-EF90974BBDC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91B471-17E8-43FC-ADE8-8A52EEB4D5D0}"/>
              </a:ext>
            </a:extLst>
          </p:cNvPr>
          <p:cNvSpPr>
            <a:spLocks noGrp="1"/>
          </p:cNvSpPr>
          <p:nvPr>
            <p:ph type="dt" sz="half" idx="10"/>
          </p:nvPr>
        </p:nvSpPr>
        <p:spPr/>
        <p:txBody>
          <a:bodyPr/>
          <a:lstStyle/>
          <a:p>
            <a:fld id="{B081A28A-819B-4248-90A7-F38216641DC7}" type="datetime1">
              <a:rPr lang="en-GB" smtClean="0"/>
              <a:t>15/10/2024</a:t>
            </a:fld>
            <a:endParaRPr lang="en-GB"/>
          </a:p>
        </p:txBody>
      </p:sp>
      <p:sp>
        <p:nvSpPr>
          <p:cNvPr id="5" name="Footer Placeholder 4">
            <a:extLst>
              <a:ext uri="{FF2B5EF4-FFF2-40B4-BE49-F238E27FC236}">
                <a16:creationId xmlns:a16="http://schemas.microsoft.com/office/drawing/2014/main" id="{EF01C791-5EFA-483E-BF80-69E6BBDAC9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7D51E7-34A0-45AC-9F45-5BB44E57989B}"/>
              </a:ext>
            </a:extLst>
          </p:cNvPr>
          <p:cNvSpPr>
            <a:spLocks noGrp="1"/>
          </p:cNvSpPr>
          <p:nvPr>
            <p:ph type="sldNum" sz="quarter" idx="12"/>
          </p:nvPr>
        </p:nvSpPr>
        <p:spPr/>
        <p:txBody>
          <a:bodyPr/>
          <a:lstStyle/>
          <a:p>
            <a:fld id="{2633C1E9-BBC2-4CC6-BA8F-42C76672DF1C}" type="slidenum">
              <a:rPr lang="en-GB" smtClean="0"/>
              <a:t>‹#›</a:t>
            </a:fld>
            <a:endParaRPr lang="en-GB"/>
          </a:p>
        </p:txBody>
      </p:sp>
    </p:spTree>
    <p:extLst>
      <p:ext uri="{BB962C8B-B14F-4D97-AF65-F5344CB8AC3E}">
        <p14:creationId xmlns:p14="http://schemas.microsoft.com/office/powerpoint/2010/main" val="41486895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952B1992-85E7-49CC-B4BD-1006B7C2BBD7}" type="datetime1">
              <a:rPr lang="en-GB" smtClean="0"/>
              <a:t>15/10/2024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4194474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58FB7AC-FD84-4E58-81FE-90E56AA7F1A6}" type="datetime1">
              <a:rPr lang="en-GB" smtClean="0"/>
              <a:t>15/10/2024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0500254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53A27E0-0F90-4F1C-99A9-66C7746E2247}" type="datetime1">
              <a:rPr lang="en-GB" smtClean="0"/>
              <a:t>15/10/2024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6417434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65333AE-B76F-41E9-A1E0-052CF35109F3}" type="datetime1">
              <a:rPr lang="en-GB" smtClean="0"/>
              <a:t>15/10/2024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5530855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6A446E3-C8A4-4CA7-B530-25479D8F5783}" type="datetime1">
              <a:rPr lang="en-GB" smtClean="0"/>
              <a:t>15/10/2024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6203452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B219B8C-4AAA-4A3D-BEDC-E365F841AD6B}" type="datetime1">
              <a:rPr lang="en-GB" smtClean="0"/>
              <a:t>15/10/2024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30980224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86EB1F-D3DE-454F-9560-CCFFB570FBE0}" type="datetime1">
              <a:rPr lang="en-GB" smtClean="0"/>
              <a:t>15/10/2024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66666112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48B91BE-AF44-4105-9A0C-5946BC8E1E6E}" type="datetime1">
              <a:rPr lang="en-GB" smtClean="0"/>
              <a:t>15/10/2024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13764950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590B0C1-0D1E-40D3-96F3-54A3BA97B790}" type="datetime1">
              <a:rPr lang="en-GB" smtClean="0"/>
              <a:t>15/10/2024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39786429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9CFC7D8-A94D-4711-99CA-BE451A8006C9}" type="datetime1">
              <a:rPr lang="en-GB" smtClean="0"/>
              <a:t>15/10/2024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25122928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88767B-ECE1-4312-943C-43626A9BF93B}" type="datetime1">
              <a:rPr lang="en-GB" smtClean="0"/>
              <a:t>15/10/2024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1439622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4508053E-D389-47B2-96FC-8A644B509663}" type="datetime1">
              <a:rPr lang="en-GB" smtClean="0"/>
              <a:t>15/10/2024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DC02FD-F513-4C01-8E82-24CCD5E3281F}" type="slidenum">
              <a:rPr lang="en-GB" smtClean="0"/>
              <a:pPr/>
              <a:t>‹#›</a:t>
            </a:fld>
            <a:endParaRPr lang="en-GB"/>
          </a:p>
        </p:txBody>
      </p:sp>
    </p:spTree>
    <p:extLst>
      <p:ext uri="{BB962C8B-B14F-4D97-AF65-F5344CB8AC3E}">
        <p14:creationId xmlns:p14="http://schemas.microsoft.com/office/powerpoint/2010/main" val="12476788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DA22548-0072-4E5A-A3B5-CD27B50E0F0C}" type="datetime1">
              <a:rPr lang="en-GB" smtClean="0"/>
              <a:t>15/10/2024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DC02FD-F513-4C01-8E82-24CCD5E3281F}" type="slidenum">
              <a:rPr lang="en-GB" smtClean="0"/>
              <a:pPr/>
              <a:t>‹#›</a:t>
            </a:fld>
            <a:endParaRPr lang="en-GB"/>
          </a:p>
        </p:txBody>
      </p:sp>
    </p:spTree>
    <p:extLst>
      <p:ext uri="{BB962C8B-B14F-4D97-AF65-F5344CB8AC3E}">
        <p14:creationId xmlns:p14="http://schemas.microsoft.com/office/powerpoint/2010/main" val="411206098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BFE5127-6841-4864-876C-F4DB81AD85F5}" type="datetime1">
              <a:rPr lang="en-GB" smtClean="0"/>
              <a:t>15/10/2024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DC02FD-F513-4C01-8E82-24CCD5E3281F}" type="slidenum">
              <a:rPr lang="en-GB" smtClean="0"/>
              <a:pPr/>
              <a:t>‹#›</a:t>
            </a:fld>
            <a:endParaRPr lang="en-GB"/>
          </a:p>
        </p:txBody>
      </p:sp>
    </p:spTree>
    <p:extLst>
      <p:ext uri="{BB962C8B-B14F-4D97-AF65-F5344CB8AC3E}">
        <p14:creationId xmlns:p14="http://schemas.microsoft.com/office/powerpoint/2010/main" val="134575677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DA96726-3E3E-4C4D-A738-AD703413C937}" type="datetime1">
              <a:rPr lang="en-GB" smtClean="0"/>
              <a:t>15/10/2024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7DC02FD-F513-4C01-8E82-24CCD5E3281F}" type="slidenum">
              <a:rPr lang="en-GB" smtClean="0"/>
              <a:pPr/>
              <a:t>‹#›</a:t>
            </a:fld>
            <a:endParaRPr lang="en-GB"/>
          </a:p>
        </p:txBody>
      </p:sp>
    </p:spTree>
    <p:extLst>
      <p:ext uri="{BB962C8B-B14F-4D97-AF65-F5344CB8AC3E}">
        <p14:creationId xmlns:p14="http://schemas.microsoft.com/office/powerpoint/2010/main" val="145927783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519DA8D-AC0F-44B7-AE5F-ADFEFE3191FB}" type="datetime1">
              <a:rPr lang="en-GB" smtClean="0"/>
              <a:t>15/10/2024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7DC02FD-F513-4C01-8E82-24CCD5E3281F}" type="slidenum">
              <a:rPr lang="en-GB" smtClean="0"/>
              <a:pPr/>
              <a:t>‹#›</a:t>
            </a:fld>
            <a:endParaRPr lang="en-GB"/>
          </a:p>
        </p:txBody>
      </p:sp>
    </p:spTree>
    <p:extLst>
      <p:ext uri="{BB962C8B-B14F-4D97-AF65-F5344CB8AC3E}">
        <p14:creationId xmlns:p14="http://schemas.microsoft.com/office/powerpoint/2010/main" val="312286032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4B5CCFC-18E1-4402-A6A8-8CAAD38A8913}" type="datetime1">
              <a:rPr lang="en-GB" smtClean="0"/>
              <a:t>15/10/2024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7DC02FD-F513-4C01-8E82-24CCD5E3281F}" type="slidenum">
              <a:rPr lang="en-GB" smtClean="0"/>
              <a:pPr/>
              <a:t>‹#›</a:t>
            </a:fld>
            <a:endParaRPr lang="en-GB"/>
          </a:p>
        </p:txBody>
      </p:sp>
    </p:spTree>
    <p:extLst>
      <p:ext uri="{BB962C8B-B14F-4D97-AF65-F5344CB8AC3E}">
        <p14:creationId xmlns:p14="http://schemas.microsoft.com/office/powerpoint/2010/main" val="86228725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800E56A-8E92-42EC-AD89-28EF55F0705A}" type="datetime1">
              <a:rPr lang="en-GB" smtClean="0"/>
              <a:t>15/10/2024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7DC02FD-F513-4C01-8E82-24CCD5E3281F}" type="slidenum">
              <a:rPr lang="en-GB" smtClean="0"/>
              <a:pPr/>
              <a:t>‹#›</a:t>
            </a:fld>
            <a:endParaRPr lang="en-GB"/>
          </a:p>
        </p:txBody>
      </p:sp>
    </p:spTree>
    <p:extLst>
      <p:ext uri="{BB962C8B-B14F-4D97-AF65-F5344CB8AC3E}">
        <p14:creationId xmlns:p14="http://schemas.microsoft.com/office/powerpoint/2010/main" val="357890033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EE36AF9-1198-4C61-9F26-999ACAC25FF5}" type="datetime1">
              <a:rPr lang="en-GB" smtClean="0"/>
              <a:t>15/10/2024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7DC02FD-F513-4C01-8E82-24CCD5E3281F}" type="slidenum">
              <a:rPr lang="en-GB" smtClean="0"/>
              <a:pPr/>
              <a:t>‹#›</a:t>
            </a:fld>
            <a:endParaRPr lang="en-GB"/>
          </a:p>
        </p:txBody>
      </p:sp>
    </p:spTree>
    <p:extLst>
      <p:ext uri="{BB962C8B-B14F-4D97-AF65-F5344CB8AC3E}">
        <p14:creationId xmlns:p14="http://schemas.microsoft.com/office/powerpoint/2010/main" val="344790558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0B6FBF6-19BC-440D-B0DB-D3E0E377E334}" type="datetime1">
              <a:rPr lang="en-GB" smtClean="0"/>
              <a:t>15/10/2024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7DC02FD-F513-4C01-8E82-24CCD5E3281F}" type="slidenum">
              <a:rPr lang="en-GB" smtClean="0"/>
              <a:pPr/>
              <a:t>‹#›</a:t>
            </a:fld>
            <a:endParaRPr lang="en-GB"/>
          </a:p>
        </p:txBody>
      </p:sp>
    </p:spTree>
    <p:extLst>
      <p:ext uri="{BB962C8B-B14F-4D97-AF65-F5344CB8AC3E}">
        <p14:creationId xmlns:p14="http://schemas.microsoft.com/office/powerpoint/2010/main" val="163413326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61B408E-BCEF-475B-A78A-E51BCF9D0587}" type="datetime1">
              <a:rPr lang="en-GB" smtClean="0"/>
              <a:t>15/10/2024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DC02FD-F513-4C01-8E82-24CCD5E3281F}" type="slidenum">
              <a:rPr lang="en-GB" smtClean="0"/>
              <a:pPr/>
              <a:t>‹#›</a:t>
            </a:fld>
            <a:endParaRPr lang="en-GB"/>
          </a:p>
        </p:txBody>
      </p:sp>
    </p:spTree>
    <p:extLst>
      <p:ext uri="{BB962C8B-B14F-4D97-AF65-F5344CB8AC3E}">
        <p14:creationId xmlns:p14="http://schemas.microsoft.com/office/powerpoint/2010/main" val="183438398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E7C175C-EA5D-4085-A448-8511EBDC712D}" type="datetime1">
              <a:rPr lang="en-GB" smtClean="0"/>
              <a:t>15/10/2024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DC02FD-F513-4C01-8E82-24CCD5E3281F}" type="slidenum">
              <a:rPr lang="en-GB" smtClean="0"/>
              <a:pPr/>
              <a:t>‹#›</a:t>
            </a:fld>
            <a:endParaRPr lang="en-GB"/>
          </a:p>
        </p:txBody>
      </p:sp>
    </p:spTree>
    <p:extLst>
      <p:ext uri="{BB962C8B-B14F-4D97-AF65-F5344CB8AC3E}">
        <p14:creationId xmlns:p14="http://schemas.microsoft.com/office/powerpoint/2010/main" val="385197763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52BFC-052D-4B03-B449-BA1B667A29B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65160FD-C0F0-4AEB-AF5C-4BDFE8FA56E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EA3CDBE-D2D4-4E86-9A5D-C0E442F028E3}"/>
              </a:ext>
            </a:extLst>
          </p:cNvPr>
          <p:cNvSpPr>
            <a:spLocks noGrp="1"/>
          </p:cNvSpPr>
          <p:nvPr>
            <p:ph type="dt" sz="half" idx="10"/>
          </p:nvPr>
        </p:nvSpPr>
        <p:spPr/>
        <p:txBody>
          <a:bodyPr/>
          <a:lstStyle/>
          <a:p>
            <a:fld id="{583D8D86-09AD-484C-96AF-567A594B3D44}" type="datetimeFigureOut">
              <a:rPr lang="en-GB" smtClean="0"/>
              <a:t>15/10/2024</a:t>
            </a:fld>
            <a:endParaRPr lang="en-GB"/>
          </a:p>
        </p:txBody>
      </p:sp>
      <p:sp>
        <p:nvSpPr>
          <p:cNvPr id="5" name="Footer Placeholder 4">
            <a:extLst>
              <a:ext uri="{FF2B5EF4-FFF2-40B4-BE49-F238E27FC236}">
                <a16:creationId xmlns:a16="http://schemas.microsoft.com/office/drawing/2014/main" id="{E1C5A5A9-B457-4DAC-8653-68A421DAAC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2AE809-8219-440C-80EE-21DCE4EF83C7}"/>
              </a:ext>
            </a:extLst>
          </p:cNvPr>
          <p:cNvSpPr>
            <a:spLocks noGrp="1"/>
          </p:cNvSpPr>
          <p:nvPr>
            <p:ph type="sldNum" sz="quarter" idx="12"/>
          </p:nvPr>
        </p:nvSpPr>
        <p:spPr/>
        <p:txBody>
          <a:bodyPr/>
          <a:lstStyle/>
          <a:p>
            <a:fld id="{9DE5E01F-C641-4E35-8A4B-2424484DD9D4}" type="slidenum">
              <a:rPr lang="en-GB" smtClean="0"/>
              <a:t>‹#›</a:t>
            </a:fld>
            <a:endParaRPr lang="en-GB"/>
          </a:p>
        </p:txBody>
      </p:sp>
    </p:spTree>
    <p:extLst>
      <p:ext uri="{BB962C8B-B14F-4D97-AF65-F5344CB8AC3E}">
        <p14:creationId xmlns:p14="http://schemas.microsoft.com/office/powerpoint/2010/main" val="305515823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4B077-8003-4A12-9607-57AEB28431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E8A2B79-DC38-4454-A530-3469B47908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C8DA3C-FF3B-48A7-88AC-07202E71E88E}"/>
              </a:ext>
            </a:extLst>
          </p:cNvPr>
          <p:cNvSpPr>
            <a:spLocks noGrp="1"/>
          </p:cNvSpPr>
          <p:nvPr>
            <p:ph type="dt" sz="half" idx="10"/>
          </p:nvPr>
        </p:nvSpPr>
        <p:spPr/>
        <p:txBody>
          <a:bodyPr/>
          <a:lstStyle/>
          <a:p>
            <a:fld id="{583D8D86-09AD-484C-96AF-567A594B3D44}" type="datetimeFigureOut">
              <a:rPr lang="en-GB" smtClean="0"/>
              <a:t>15/10/2024</a:t>
            </a:fld>
            <a:endParaRPr lang="en-GB"/>
          </a:p>
        </p:txBody>
      </p:sp>
      <p:sp>
        <p:nvSpPr>
          <p:cNvPr id="5" name="Footer Placeholder 4">
            <a:extLst>
              <a:ext uri="{FF2B5EF4-FFF2-40B4-BE49-F238E27FC236}">
                <a16:creationId xmlns:a16="http://schemas.microsoft.com/office/drawing/2014/main" id="{01A3BA31-BB2F-45FA-A629-0D3F919014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2AC95A-3A6E-4045-8AF2-1EC3FB0E0139}"/>
              </a:ext>
            </a:extLst>
          </p:cNvPr>
          <p:cNvSpPr>
            <a:spLocks noGrp="1"/>
          </p:cNvSpPr>
          <p:nvPr>
            <p:ph type="sldNum" sz="quarter" idx="12"/>
          </p:nvPr>
        </p:nvSpPr>
        <p:spPr/>
        <p:txBody>
          <a:bodyPr/>
          <a:lstStyle/>
          <a:p>
            <a:fld id="{9DE5E01F-C641-4E35-8A4B-2424484DD9D4}" type="slidenum">
              <a:rPr lang="en-GB" smtClean="0"/>
              <a:t>‹#›</a:t>
            </a:fld>
            <a:endParaRPr lang="en-GB"/>
          </a:p>
        </p:txBody>
      </p:sp>
    </p:spTree>
    <p:extLst>
      <p:ext uri="{BB962C8B-B14F-4D97-AF65-F5344CB8AC3E}">
        <p14:creationId xmlns:p14="http://schemas.microsoft.com/office/powerpoint/2010/main" val="34362146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B69F6-3D67-4B32-834E-5B0EC8C216D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BF805B3-8EF9-487B-8353-78A0306EA2B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593B4BC-8C63-4E8D-9FA5-9D4DD4748C2D}"/>
              </a:ext>
            </a:extLst>
          </p:cNvPr>
          <p:cNvSpPr>
            <a:spLocks noGrp="1"/>
          </p:cNvSpPr>
          <p:nvPr>
            <p:ph type="dt" sz="half" idx="10"/>
          </p:nvPr>
        </p:nvSpPr>
        <p:spPr/>
        <p:txBody>
          <a:bodyPr/>
          <a:lstStyle/>
          <a:p>
            <a:fld id="{583D8D86-09AD-484C-96AF-567A594B3D44}" type="datetimeFigureOut">
              <a:rPr lang="en-GB" smtClean="0"/>
              <a:t>15/10/2024</a:t>
            </a:fld>
            <a:endParaRPr lang="en-GB"/>
          </a:p>
        </p:txBody>
      </p:sp>
      <p:sp>
        <p:nvSpPr>
          <p:cNvPr id="5" name="Footer Placeholder 4">
            <a:extLst>
              <a:ext uri="{FF2B5EF4-FFF2-40B4-BE49-F238E27FC236}">
                <a16:creationId xmlns:a16="http://schemas.microsoft.com/office/drawing/2014/main" id="{C27D7CA0-9AB5-4085-B9E7-55E7393106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EC1975-8322-44DD-8718-290348AD7DEC}"/>
              </a:ext>
            </a:extLst>
          </p:cNvPr>
          <p:cNvSpPr>
            <a:spLocks noGrp="1"/>
          </p:cNvSpPr>
          <p:nvPr>
            <p:ph type="sldNum" sz="quarter" idx="12"/>
          </p:nvPr>
        </p:nvSpPr>
        <p:spPr/>
        <p:txBody>
          <a:bodyPr/>
          <a:lstStyle/>
          <a:p>
            <a:fld id="{9DE5E01F-C641-4E35-8A4B-2424484DD9D4}" type="slidenum">
              <a:rPr lang="en-GB" smtClean="0"/>
              <a:t>‹#›</a:t>
            </a:fld>
            <a:endParaRPr lang="en-GB"/>
          </a:p>
        </p:txBody>
      </p:sp>
    </p:spTree>
    <p:extLst>
      <p:ext uri="{BB962C8B-B14F-4D97-AF65-F5344CB8AC3E}">
        <p14:creationId xmlns:p14="http://schemas.microsoft.com/office/powerpoint/2010/main" val="42119736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E0725-25D0-404A-82A9-29BCA8AABA1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9758E91-5FCB-470A-ACAA-CB9AAE732CC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FAB3280-1F8C-4A39-84A6-56D903FFE84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6C306CA-18FF-4957-AA95-C11491297CCD}"/>
              </a:ext>
            </a:extLst>
          </p:cNvPr>
          <p:cNvSpPr>
            <a:spLocks noGrp="1"/>
          </p:cNvSpPr>
          <p:nvPr>
            <p:ph type="dt" sz="half" idx="10"/>
          </p:nvPr>
        </p:nvSpPr>
        <p:spPr/>
        <p:txBody>
          <a:bodyPr/>
          <a:lstStyle/>
          <a:p>
            <a:fld id="{583D8D86-09AD-484C-96AF-567A594B3D44}" type="datetimeFigureOut">
              <a:rPr lang="en-GB" smtClean="0"/>
              <a:t>15/10/2024</a:t>
            </a:fld>
            <a:endParaRPr lang="en-GB"/>
          </a:p>
        </p:txBody>
      </p:sp>
      <p:sp>
        <p:nvSpPr>
          <p:cNvPr id="6" name="Footer Placeholder 5">
            <a:extLst>
              <a:ext uri="{FF2B5EF4-FFF2-40B4-BE49-F238E27FC236}">
                <a16:creationId xmlns:a16="http://schemas.microsoft.com/office/drawing/2014/main" id="{D1F65343-78B8-4B75-9B13-9BBC253E97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2ABD0D9-FAC0-42B9-B081-64BE396F00E2}"/>
              </a:ext>
            </a:extLst>
          </p:cNvPr>
          <p:cNvSpPr>
            <a:spLocks noGrp="1"/>
          </p:cNvSpPr>
          <p:nvPr>
            <p:ph type="sldNum" sz="quarter" idx="12"/>
          </p:nvPr>
        </p:nvSpPr>
        <p:spPr/>
        <p:txBody>
          <a:bodyPr/>
          <a:lstStyle/>
          <a:p>
            <a:fld id="{9DE5E01F-C641-4E35-8A4B-2424484DD9D4}" type="slidenum">
              <a:rPr lang="en-GB" smtClean="0"/>
              <a:t>‹#›</a:t>
            </a:fld>
            <a:endParaRPr lang="en-GB"/>
          </a:p>
        </p:txBody>
      </p:sp>
    </p:spTree>
    <p:extLst>
      <p:ext uri="{BB962C8B-B14F-4D97-AF65-F5344CB8AC3E}">
        <p14:creationId xmlns:p14="http://schemas.microsoft.com/office/powerpoint/2010/main" val="267471201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8BB9D-CAFD-4488-855D-3C5D8E5D507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90CD784-76CF-44F3-915D-A9A926EDFEB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6CB6003-D728-49D8-BD96-6C4A324C99F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DB4D41F-9BA5-4E7D-972B-B42D84A2CEB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2C48603-818B-4C99-BB55-BC9CF4258AF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3765244-8BAB-4831-A542-5CF93993DE40}"/>
              </a:ext>
            </a:extLst>
          </p:cNvPr>
          <p:cNvSpPr>
            <a:spLocks noGrp="1"/>
          </p:cNvSpPr>
          <p:nvPr>
            <p:ph type="dt" sz="half" idx="10"/>
          </p:nvPr>
        </p:nvSpPr>
        <p:spPr/>
        <p:txBody>
          <a:bodyPr/>
          <a:lstStyle/>
          <a:p>
            <a:fld id="{583D8D86-09AD-484C-96AF-567A594B3D44}" type="datetimeFigureOut">
              <a:rPr lang="en-GB" smtClean="0"/>
              <a:t>15/10/2024</a:t>
            </a:fld>
            <a:endParaRPr lang="en-GB"/>
          </a:p>
        </p:txBody>
      </p:sp>
      <p:sp>
        <p:nvSpPr>
          <p:cNvPr id="8" name="Footer Placeholder 7">
            <a:extLst>
              <a:ext uri="{FF2B5EF4-FFF2-40B4-BE49-F238E27FC236}">
                <a16:creationId xmlns:a16="http://schemas.microsoft.com/office/drawing/2014/main" id="{529C29BE-F9BC-4E67-87FC-7BF2CB8A66F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0AF9294-22E1-439E-AF10-A8DCDF852172}"/>
              </a:ext>
            </a:extLst>
          </p:cNvPr>
          <p:cNvSpPr>
            <a:spLocks noGrp="1"/>
          </p:cNvSpPr>
          <p:nvPr>
            <p:ph type="sldNum" sz="quarter" idx="12"/>
          </p:nvPr>
        </p:nvSpPr>
        <p:spPr/>
        <p:txBody>
          <a:bodyPr/>
          <a:lstStyle/>
          <a:p>
            <a:fld id="{9DE5E01F-C641-4E35-8A4B-2424484DD9D4}" type="slidenum">
              <a:rPr lang="en-GB" smtClean="0"/>
              <a:t>‹#›</a:t>
            </a:fld>
            <a:endParaRPr lang="en-GB"/>
          </a:p>
        </p:txBody>
      </p:sp>
    </p:spTree>
    <p:extLst>
      <p:ext uri="{BB962C8B-B14F-4D97-AF65-F5344CB8AC3E}">
        <p14:creationId xmlns:p14="http://schemas.microsoft.com/office/powerpoint/2010/main" val="340859193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11373-71D8-492A-9611-7015778CD02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2D5A718-F201-40EB-B862-047573FF2F0B}"/>
              </a:ext>
            </a:extLst>
          </p:cNvPr>
          <p:cNvSpPr>
            <a:spLocks noGrp="1"/>
          </p:cNvSpPr>
          <p:nvPr>
            <p:ph type="dt" sz="half" idx="10"/>
          </p:nvPr>
        </p:nvSpPr>
        <p:spPr/>
        <p:txBody>
          <a:bodyPr/>
          <a:lstStyle/>
          <a:p>
            <a:fld id="{583D8D86-09AD-484C-96AF-567A594B3D44}" type="datetimeFigureOut">
              <a:rPr lang="en-GB" smtClean="0"/>
              <a:t>15/10/2024</a:t>
            </a:fld>
            <a:endParaRPr lang="en-GB"/>
          </a:p>
        </p:txBody>
      </p:sp>
      <p:sp>
        <p:nvSpPr>
          <p:cNvPr id="4" name="Footer Placeholder 3">
            <a:extLst>
              <a:ext uri="{FF2B5EF4-FFF2-40B4-BE49-F238E27FC236}">
                <a16:creationId xmlns:a16="http://schemas.microsoft.com/office/drawing/2014/main" id="{6975C69E-71EA-4239-9027-86F0CA41432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E86BE19-2AE6-44B6-B834-0B994ACBBAB5}"/>
              </a:ext>
            </a:extLst>
          </p:cNvPr>
          <p:cNvSpPr>
            <a:spLocks noGrp="1"/>
          </p:cNvSpPr>
          <p:nvPr>
            <p:ph type="sldNum" sz="quarter" idx="12"/>
          </p:nvPr>
        </p:nvSpPr>
        <p:spPr/>
        <p:txBody>
          <a:bodyPr/>
          <a:lstStyle/>
          <a:p>
            <a:fld id="{9DE5E01F-C641-4E35-8A4B-2424484DD9D4}" type="slidenum">
              <a:rPr lang="en-GB" smtClean="0"/>
              <a:t>‹#›</a:t>
            </a:fld>
            <a:endParaRPr lang="en-GB"/>
          </a:p>
        </p:txBody>
      </p:sp>
    </p:spTree>
    <p:extLst>
      <p:ext uri="{BB962C8B-B14F-4D97-AF65-F5344CB8AC3E}">
        <p14:creationId xmlns:p14="http://schemas.microsoft.com/office/powerpoint/2010/main" val="277073455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8A5A7B6-28CC-41DD-A2BD-639542094D4B}"/>
              </a:ext>
            </a:extLst>
          </p:cNvPr>
          <p:cNvSpPr>
            <a:spLocks noGrp="1"/>
          </p:cNvSpPr>
          <p:nvPr>
            <p:ph type="dt" sz="half" idx="10"/>
          </p:nvPr>
        </p:nvSpPr>
        <p:spPr/>
        <p:txBody>
          <a:bodyPr/>
          <a:lstStyle/>
          <a:p>
            <a:fld id="{583D8D86-09AD-484C-96AF-567A594B3D44}" type="datetimeFigureOut">
              <a:rPr lang="en-GB" smtClean="0"/>
              <a:t>15/10/2024</a:t>
            </a:fld>
            <a:endParaRPr lang="en-GB"/>
          </a:p>
        </p:txBody>
      </p:sp>
      <p:sp>
        <p:nvSpPr>
          <p:cNvPr id="3" name="Footer Placeholder 2">
            <a:extLst>
              <a:ext uri="{FF2B5EF4-FFF2-40B4-BE49-F238E27FC236}">
                <a16:creationId xmlns:a16="http://schemas.microsoft.com/office/drawing/2014/main" id="{5AF0F5DB-FEC7-46AF-8E80-5E7199B9180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EEACE65-589B-48F7-A66F-464737A1940A}"/>
              </a:ext>
            </a:extLst>
          </p:cNvPr>
          <p:cNvSpPr>
            <a:spLocks noGrp="1"/>
          </p:cNvSpPr>
          <p:nvPr>
            <p:ph type="sldNum" sz="quarter" idx="12"/>
          </p:nvPr>
        </p:nvSpPr>
        <p:spPr/>
        <p:txBody>
          <a:bodyPr/>
          <a:lstStyle/>
          <a:p>
            <a:fld id="{9DE5E01F-C641-4E35-8A4B-2424484DD9D4}" type="slidenum">
              <a:rPr lang="en-GB" smtClean="0"/>
              <a:t>‹#›</a:t>
            </a:fld>
            <a:endParaRPr lang="en-GB"/>
          </a:p>
        </p:txBody>
      </p:sp>
    </p:spTree>
    <p:extLst>
      <p:ext uri="{BB962C8B-B14F-4D97-AF65-F5344CB8AC3E}">
        <p14:creationId xmlns:p14="http://schemas.microsoft.com/office/powerpoint/2010/main" val="274006514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AF1B0-37C7-41CB-9D21-CCDEF4E6AF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646FFB0-15BE-40AC-9D44-A1F55BFF0FC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412A333-7E1E-4C4D-BED9-EE65679A81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BF9EB0-E8FA-4B25-BD75-5CF371A29206}"/>
              </a:ext>
            </a:extLst>
          </p:cNvPr>
          <p:cNvSpPr>
            <a:spLocks noGrp="1"/>
          </p:cNvSpPr>
          <p:nvPr>
            <p:ph type="dt" sz="half" idx="10"/>
          </p:nvPr>
        </p:nvSpPr>
        <p:spPr/>
        <p:txBody>
          <a:bodyPr/>
          <a:lstStyle/>
          <a:p>
            <a:fld id="{583D8D86-09AD-484C-96AF-567A594B3D44}" type="datetimeFigureOut">
              <a:rPr lang="en-GB" smtClean="0"/>
              <a:t>15/10/2024</a:t>
            </a:fld>
            <a:endParaRPr lang="en-GB"/>
          </a:p>
        </p:txBody>
      </p:sp>
      <p:sp>
        <p:nvSpPr>
          <p:cNvPr id="6" name="Footer Placeholder 5">
            <a:extLst>
              <a:ext uri="{FF2B5EF4-FFF2-40B4-BE49-F238E27FC236}">
                <a16:creationId xmlns:a16="http://schemas.microsoft.com/office/drawing/2014/main" id="{C3311FBD-21BF-4873-8CDA-E6CEB61EB92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D56273-8305-47E5-BEB9-6768E893D730}"/>
              </a:ext>
            </a:extLst>
          </p:cNvPr>
          <p:cNvSpPr>
            <a:spLocks noGrp="1"/>
          </p:cNvSpPr>
          <p:nvPr>
            <p:ph type="sldNum" sz="quarter" idx="12"/>
          </p:nvPr>
        </p:nvSpPr>
        <p:spPr/>
        <p:txBody>
          <a:bodyPr/>
          <a:lstStyle/>
          <a:p>
            <a:fld id="{9DE5E01F-C641-4E35-8A4B-2424484DD9D4}" type="slidenum">
              <a:rPr lang="en-GB" smtClean="0"/>
              <a:t>‹#›</a:t>
            </a:fld>
            <a:endParaRPr lang="en-GB"/>
          </a:p>
        </p:txBody>
      </p:sp>
    </p:spTree>
    <p:extLst>
      <p:ext uri="{BB962C8B-B14F-4D97-AF65-F5344CB8AC3E}">
        <p14:creationId xmlns:p14="http://schemas.microsoft.com/office/powerpoint/2010/main" val="25011454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AD245-8BF3-4B31-B99F-42FD2C2C08A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01D8F2-E720-4606-BC1E-E2175D54B00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BC49A50-0DB8-4900-8BCD-A59C8906E9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6C75D38-2B43-46EB-9A15-3D5621A4B8C8}"/>
              </a:ext>
            </a:extLst>
          </p:cNvPr>
          <p:cNvSpPr>
            <a:spLocks noGrp="1"/>
          </p:cNvSpPr>
          <p:nvPr>
            <p:ph type="dt" sz="half" idx="10"/>
          </p:nvPr>
        </p:nvSpPr>
        <p:spPr/>
        <p:txBody>
          <a:bodyPr/>
          <a:lstStyle/>
          <a:p>
            <a:fld id="{583D8D86-09AD-484C-96AF-567A594B3D44}" type="datetimeFigureOut">
              <a:rPr lang="en-GB" smtClean="0"/>
              <a:t>15/10/2024</a:t>
            </a:fld>
            <a:endParaRPr lang="en-GB"/>
          </a:p>
        </p:txBody>
      </p:sp>
      <p:sp>
        <p:nvSpPr>
          <p:cNvPr id="6" name="Footer Placeholder 5">
            <a:extLst>
              <a:ext uri="{FF2B5EF4-FFF2-40B4-BE49-F238E27FC236}">
                <a16:creationId xmlns:a16="http://schemas.microsoft.com/office/drawing/2014/main" id="{E2CC7F40-C597-4E48-B563-F498C12232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38F564-00EE-413C-A39E-3459CEA3F68E}"/>
              </a:ext>
            </a:extLst>
          </p:cNvPr>
          <p:cNvSpPr>
            <a:spLocks noGrp="1"/>
          </p:cNvSpPr>
          <p:nvPr>
            <p:ph type="sldNum" sz="quarter" idx="12"/>
          </p:nvPr>
        </p:nvSpPr>
        <p:spPr/>
        <p:txBody>
          <a:bodyPr/>
          <a:lstStyle/>
          <a:p>
            <a:fld id="{9DE5E01F-C641-4E35-8A4B-2424484DD9D4}" type="slidenum">
              <a:rPr lang="en-GB" smtClean="0"/>
              <a:t>‹#›</a:t>
            </a:fld>
            <a:endParaRPr lang="en-GB"/>
          </a:p>
        </p:txBody>
      </p:sp>
    </p:spTree>
    <p:extLst>
      <p:ext uri="{BB962C8B-B14F-4D97-AF65-F5344CB8AC3E}">
        <p14:creationId xmlns:p14="http://schemas.microsoft.com/office/powerpoint/2010/main" val="284540348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BB311-67C9-4D0C-96DD-EB5DECE8816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6547107-5726-464B-BBDD-D5A4F90E7FA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F3EA25-A5A4-46F0-8C42-C07A04547A2E}"/>
              </a:ext>
            </a:extLst>
          </p:cNvPr>
          <p:cNvSpPr>
            <a:spLocks noGrp="1"/>
          </p:cNvSpPr>
          <p:nvPr>
            <p:ph type="dt" sz="half" idx="10"/>
          </p:nvPr>
        </p:nvSpPr>
        <p:spPr/>
        <p:txBody>
          <a:bodyPr/>
          <a:lstStyle/>
          <a:p>
            <a:fld id="{583D8D86-09AD-484C-96AF-567A594B3D44}" type="datetimeFigureOut">
              <a:rPr lang="en-GB" smtClean="0"/>
              <a:t>15/10/2024</a:t>
            </a:fld>
            <a:endParaRPr lang="en-GB"/>
          </a:p>
        </p:txBody>
      </p:sp>
      <p:sp>
        <p:nvSpPr>
          <p:cNvPr id="5" name="Footer Placeholder 4">
            <a:extLst>
              <a:ext uri="{FF2B5EF4-FFF2-40B4-BE49-F238E27FC236}">
                <a16:creationId xmlns:a16="http://schemas.microsoft.com/office/drawing/2014/main" id="{2ACB97D0-9F81-4443-B89A-8C81C488AA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EFEC1D-FD9B-4EC2-9207-E4EA3E6A8FD8}"/>
              </a:ext>
            </a:extLst>
          </p:cNvPr>
          <p:cNvSpPr>
            <a:spLocks noGrp="1"/>
          </p:cNvSpPr>
          <p:nvPr>
            <p:ph type="sldNum" sz="quarter" idx="12"/>
          </p:nvPr>
        </p:nvSpPr>
        <p:spPr/>
        <p:txBody>
          <a:bodyPr/>
          <a:lstStyle/>
          <a:p>
            <a:fld id="{9DE5E01F-C641-4E35-8A4B-2424484DD9D4}" type="slidenum">
              <a:rPr lang="en-GB" smtClean="0"/>
              <a:t>‹#›</a:t>
            </a:fld>
            <a:endParaRPr lang="en-GB"/>
          </a:p>
        </p:txBody>
      </p:sp>
    </p:spTree>
    <p:extLst>
      <p:ext uri="{BB962C8B-B14F-4D97-AF65-F5344CB8AC3E}">
        <p14:creationId xmlns:p14="http://schemas.microsoft.com/office/powerpoint/2010/main" val="308603096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DFE34D-F9BA-4018-B6B4-CC25215F0CA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30CE6C5-055F-4C07-86A2-699BD57F603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C32329-B815-49B6-BCD5-00CFB077C0AC}"/>
              </a:ext>
            </a:extLst>
          </p:cNvPr>
          <p:cNvSpPr>
            <a:spLocks noGrp="1"/>
          </p:cNvSpPr>
          <p:nvPr>
            <p:ph type="dt" sz="half" idx="10"/>
          </p:nvPr>
        </p:nvSpPr>
        <p:spPr/>
        <p:txBody>
          <a:bodyPr/>
          <a:lstStyle/>
          <a:p>
            <a:fld id="{583D8D86-09AD-484C-96AF-567A594B3D44}" type="datetimeFigureOut">
              <a:rPr lang="en-GB" smtClean="0"/>
              <a:t>15/10/2024</a:t>
            </a:fld>
            <a:endParaRPr lang="en-GB"/>
          </a:p>
        </p:txBody>
      </p:sp>
      <p:sp>
        <p:nvSpPr>
          <p:cNvPr id="5" name="Footer Placeholder 4">
            <a:extLst>
              <a:ext uri="{FF2B5EF4-FFF2-40B4-BE49-F238E27FC236}">
                <a16:creationId xmlns:a16="http://schemas.microsoft.com/office/drawing/2014/main" id="{D4F7C3CA-9319-4B8D-B9FE-2F58BE0A27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32F037-44B5-4359-B5A0-E8D5A3AC75AB}"/>
              </a:ext>
            </a:extLst>
          </p:cNvPr>
          <p:cNvSpPr>
            <a:spLocks noGrp="1"/>
          </p:cNvSpPr>
          <p:nvPr>
            <p:ph type="sldNum" sz="quarter" idx="12"/>
          </p:nvPr>
        </p:nvSpPr>
        <p:spPr/>
        <p:txBody>
          <a:bodyPr/>
          <a:lstStyle/>
          <a:p>
            <a:fld id="{9DE5E01F-C641-4E35-8A4B-2424484DD9D4}" type="slidenum">
              <a:rPr lang="en-GB" smtClean="0"/>
              <a:t>‹#›</a:t>
            </a:fld>
            <a:endParaRPr lang="en-GB"/>
          </a:p>
        </p:txBody>
      </p:sp>
    </p:spTree>
    <p:extLst>
      <p:ext uri="{BB962C8B-B14F-4D97-AF65-F5344CB8AC3E}">
        <p14:creationId xmlns:p14="http://schemas.microsoft.com/office/powerpoint/2010/main" val="353407285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14BFDEE-1C85-4EF5-8266-E94F949E60E3}" type="datetimeFigureOut">
              <a:rPr lang="en-GB" smtClean="0"/>
              <a:t>15/10/2024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752F17-9D9F-4D85-8B40-F92AA684F761}" type="slidenum">
              <a:rPr lang="en-GB" smtClean="0"/>
              <a:t>‹#›</a:t>
            </a:fld>
            <a:endParaRPr lang="en-GB"/>
          </a:p>
        </p:txBody>
      </p:sp>
    </p:spTree>
    <p:extLst>
      <p:ext uri="{BB962C8B-B14F-4D97-AF65-F5344CB8AC3E}">
        <p14:creationId xmlns:p14="http://schemas.microsoft.com/office/powerpoint/2010/main" val="255180263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14BFDEE-1C85-4EF5-8266-E94F949E60E3}" type="datetimeFigureOut">
              <a:rPr lang="en-GB" smtClean="0"/>
              <a:t>15/10/2024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752F17-9D9F-4D85-8B40-F92AA684F761}" type="slidenum">
              <a:rPr lang="en-GB" smtClean="0"/>
              <a:t>‹#›</a:t>
            </a:fld>
            <a:endParaRPr lang="en-GB"/>
          </a:p>
        </p:txBody>
      </p:sp>
    </p:spTree>
    <p:extLst>
      <p:ext uri="{BB962C8B-B14F-4D97-AF65-F5344CB8AC3E}">
        <p14:creationId xmlns:p14="http://schemas.microsoft.com/office/powerpoint/2010/main" val="429291296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14BFDEE-1C85-4EF5-8266-E94F949E60E3}" type="datetimeFigureOut">
              <a:rPr lang="en-GB" smtClean="0"/>
              <a:t>15/10/2024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752F17-9D9F-4D85-8B40-F92AA684F761}" type="slidenum">
              <a:rPr lang="en-GB" smtClean="0"/>
              <a:t>‹#›</a:t>
            </a:fld>
            <a:endParaRPr lang="en-GB"/>
          </a:p>
        </p:txBody>
      </p:sp>
    </p:spTree>
    <p:extLst>
      <p:ext uri="{BB962C8B-B14F-4D97-AF65-F5344CB8AC3E}">
        <p14:creationId xmlns:p14="http://schemas.microsoft.com/office/powerpoint/2010/main" val="399026000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14BFDEE-1C85-4EF5-8266-E94F949E60E3}" type="datetimeFigureOut">
              <a:rPr lang="en-GB" smtClean="0"/>
              <a:t>15/10/2024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752F17-9D9F-4D85-8B40-F92AA684F761}" type="slidenum">
              <a:rPr lang="en-GB" smtClean="0"/>
              <a:t>‹#›</a:t>
            </a:fld>
            <a:endParaRPr lang="en-GB"/>
          </a:p>
        </p:txBody>
      </p:sp>
    </p:spTree>
    <p:extLst>
      <p:ext uri="{BB962C8B-B14F-4D97-AF65-F5344CB8AC3E}">
        <p14:creationId xmlns:p14="http://schemas.microsoft.com/office/powerpoint/2010/main" val="385425324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14BFDEE-1C85-4EF5-8266-E94F949E60E3}" type="datetimeFigureOut">
              <a:rPr lang="en-GB" smtClean="0"/>
              <a:t>15/10/2024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F752F17-9D9F-4D85-8B40-F92AA684F761}" type="slidenum">
              <a:rPr lang="en-GB" smtClean="0"/>
              <a:t>‹#›</a:t>
            </a:fld>
            <a:endParaRPr lang="en-GB"/>
          </a:p>
        </p:txBody>
      </p:sp>
    </p:spTree>
    <p:extLst>
      <p:ext uri="{BB962C8B-B14F-4D97-AF65-F5344CB8AC3E}">
        <p14:creationId xmlns:p14="http://schemas.microsoft.com/office/powerpoint/2010/main" val="315523742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14BFDEE-1C85-4EF5-8266-E94F949E60E3}" type="datetimeFigureOut">
              <a:rPr lang="en-GB" smtClean="0"/>
              <a:t>15/10/2024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F752F17-9D9F-4D85-8B40-F92AA684F761}" type="slidenum">
              <a:rPr lang="en-GB" smtClean="0"/>
              <a:t>‹#›</a:t>
            </a:fld>
            <a:endParaRPr lang="en-GB"/>
          </a:p>
        </p:txBody>
      </p:sp>
    </p:spTree>
    <p:extLst>
      <p:ext uri="{BB962C8B-B14F-4D97-AF65-F5344CB8AC3E}">
        <p14:creationId xmlns:p14="http://schemas.microsoft.com/office/powerpoint/2010/main" val="35454972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14BFDEE-1C85-4EF5-8266-E94F949E60E3}" type="datetimeFigureOut">
              <a:rPr lang="en-GB" smtClean="0"/>
              <a:t>15/10/2024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F752F17-9D9F-4D85-8B40-F92AA684F761}" type="slidenum">
              <a:rPr lang="en-GB" smtClean="0"/>
              <a:t>‹#›</a:t>
            </a:fld>
            <a:endParaRPr lang="en-GB"/>
          </a:p>
        </p:txBody>
      </p:sp>
    </p:spTree>
    <p:extLst>
      <p:ext uri="{BB962C8B-B14F-4D97-AF65-F5344CB8AC3E}">
        <p14:creationId xmlns:p14="http://schemas.microsoft.com/office/powerpoint/2010/main" val="280341276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14BFDEE-1C85-4EF5-8266-E94F949E60E3}" type="datetimeFigureOut">
              <a:rPr lang="en-GB" smtClean="0"/>
              <a:t>15/10/2024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752F17-9D9F-4D85-8B40-F92AA684F761}" type="slidenum">
              <a:rPr lang="en-GB" smtClean="0"/>
              <a:t>‹#›</a:t>
            </a:fld>
            <a:endParaRPr lang="en-GB"/>
          </a:p>
        </p:txBody>
      </p:sp>
    </p:spTree>
    <p:extLst>
      <p:ext uri="{BB962C8B-B14F-4D97-AF65-F5344CB8AC3E}">
        <p14:creationId xmlns:p14="http://schemas.microsoft.com/office/powerpoint/2010/main" val="242302717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14BFDEE-1C85-4EF5-8266-E94F949E60E3}" type="datetimeFigureOut">
              <a:rPr lang="en-GB" smtClean="0"/>
              <a:t>15/10/2024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752F17-9D9F-4D85-8B40-F92AA684F761}" type="slidenum">
              <a:rPr lang="en-GB" smtClean="0"/>
              <a:t>‹#›</a:t>
            </a:fld>
            <a:endParaRPr lang="en-GB"/>
          </a:p>
        </p:txBody>
      </p:sp>
    </p:spTree>
    <p:extLst>
      <p:ext uri="{BB962C8B-B14F-4D97-AF65-F5344CB8AC3E}">
        <p14:creationId xmlns:p14="http://schemas.microsoft.com/office/powerpoint/2010/main" val="44550843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14BFDEE-1C85-4EF5-8266-E94F949E60E3}" type="datetimeFigureOut">
              <a:rPr lang="en-GB" smtClean="0"/>
              <a:t>15/10/2024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752F17-9D9F-4D85-8B40-F92AA684F761}" type="slidenum">
              <a:rPr lang="en-GB" smtClean="0"/>
              <a:t>‹#›</a:t>
            </a:fld>
            <a:endParaRPr lang="en-GB"/>
          </a:p>
        </p:txBody>
      </p:sp>
    </p:spTree>
    <p:extLst>
      <p:ext uri="{BB962C8B-B14F-4D97-AF65-F5344CB8AC3E}">
        <p14:creationId xmlns:p14="http://schemas.microsoft.com/office/powerpoint/2010/main" val="21265530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14BFDEE-1C85-4EF5-8266-E94F949E60E3}" type="datetimeFigureOut">
              <a:rPr lang="en-GB" smtClean="0"/>
              <a:t>15/10/2024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752F17-9D9F-4D85-8B40-F92AA684F761}" type="slidenum">
              <a:rPr lang="en-GB" smtClean="0"/>
              <a:t>‹#›</a:t>
            </a:fld>
            <a:endParaRPr lang="en-GB"/>
          </a:p>
        </p:txBody>
      </p:sp>
    </p:spTree>
    <p:extLst>
      <p:ext uri="{BB962C8B-B14F-4D97-AF65-F5344CB8AC3E}">
        <p14:creationId xmlns:p14="http://schemas.microsoft.com/office/powerpoint/2010/main" val="40517449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B890E39-CD35-4738-B561-1C9829C611D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581F8EA-86DD-4E92-8515-7390399F9DF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E1EF54-65E8-466A-8812-1BEF0168938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4B0BB13-7910-4352-8D62-CAC9A31DCAB6}" type="datetime1">
              <a:rPr lang="en-GB" smtClean="0"/>
              <a:t>15/10/2024</a:t>
            </a:fld>
            <a:endParaRPr lang="en-GB"/>
          </a:p>
        </p:txBody>
      </p:sp>
      <p:sp>
        <p:nvSpPr>
          <p:cNvPr id="5" name="Footer Placeholder 4">
            <a:extLst>
              <a:ext uri="{FF2B5EF4-FFF2-40B4-BE49-F238E27FC236}">
                <a16:creationId xmlns:a16="http://schemas.microsoft.com/office/drawing/2014/main" id="{97522CBC-C764-4E4C-A76F-823B68BD05A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EA23807-07C1-4258-B2CE-AE4B668D093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633C1E9-BBC2-4CC6-BA8F-42C76672DF1C}" type="slidenum">
              <a:rPr lang="en-GB" smtClean="0"/>
              <a:t>‹#›</a:t>
            </a:fld>
            <a:endParaRPr lang="en-GB"/>
          </a:p>
        </p:txBody>
      </p:sp>
    </p:spTree>
    <p:extLst>
      <p:ext uri="{BB962C8B-B14F-4D97-AF65-F5344CB8AC3E}">
        <p14:creationId xmlns:p14="http://schemas.microsoft.com/office/powerpoint/2010/main" val="31592007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C898293-0D86-4BB1-8AE1-CFB661550772}" type="datetime1">
              <a:rPr lang="en-GB" smtClean="0"/>
              <a:t>15/10/2024</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146773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9A6C179-C30B-4F3E-87F4-F4F4930A8E9A}" type="datetime1">
              <a:rPr lang="en-GB" smtClean="0"/>
              <a:t>15/10/2024</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7DC02FD-F513-4C01-8E82-24CCD5E3281F}" type="slidenum">
              <a:rPr lang="en-GB" smtClean="0"/>
              <a:pPr/>
              <a:t>‹#›</a:t>
            </a:fld>
            <a:endParaRPr lang="en-GB"/>
          </a:p>
        </p:txBody>
      </p:sp>
    </p:spTree>
    <p:extLst>
      <p:ext uri="{BB962C8B-B14F-4D97-AF65-F5344CB8AC3E}">
        <p14:creationId xmlns:p14="http://schemas.microsoft.com/office/powerpoint/2010/main" val="224428698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E8B8419-5B6C-43A0-907D-FC8BEF40830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32382E4-3637-40AE-8979-624890EBEB1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CF2907-CE33-4273-9DA1-139EEED6FF4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83D8D86-09AD-484C-96AF-567A594B3D44}" type="datetimeFigureOut">
              <a:rPr lang="en-GB" smtClean="0"/>
              <a:t>15/10/2024</a:t>
            </a:fld>
            <a:endParaRPr lang="en-GB"/>
          </a:p>
        </p:txBody>
      </p:sp>
      <p:sp>
        <p:nvSpPr>
          <p:cNvPr id="5" name="Footer Placeholder 4">
            <a:extLst>
              <a:ext uri="{FF2B5EF4-FFF2-40B4-BE49-F238E27FC236}">
                <a16:creationId xmlns:a16="http://schemas.microsoft.com/office/drawing/2014/main" id="{0CB8FEFC-F326-4BCD-A169-5C0E8EBF01F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59FD1E4-C4EE-4ABB-8F9F-A21B8D1F9FF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DE5E01F-C641-4E35-8A4B-2424484DD9D4}" type="slidenum">
              <a:rPr lang="en-GB" smtClean="0"/>
              <a:t>‹#›</a:t>
            </a:fld>
            <a:endParaRPr lang="en-GB"/>
          </a:p>
        </p:txBody>
      </p:sp>
    </p:spTree>
    <p:extLst>
      <p:ext uri="{BB962C8B-B14F-4D97-AF65-F5344CB8AC3E}">
        <p14:creationId xmlns:p14="http://schemas.microsoft.com/office/powerpoint/2010/main" val="217758751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14BFDEE-1C85-4EF5-8266-E94F949E60E3}" type="datetimeFigureOut">
              <a:rPr lang="en-GB" smtClean="0"/>
              <a:t>15/10/2024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F752F17-9D9F-4D85-8B40-F92AA684F761}" type="slidenum">
              <a:rPr lang="en-GB" smtClean="0"/>
              <a:t>‹#›</a:t>
            </a:fld>
            <a:endParaRPr lang="en-GB"/>
          </a:p>
        </p:txBody>
      </p:sp>
    </p:spTree>
    <p:extLst>
      <p:ext uri="{BB962C8B-B14F-4D97-AF65-F5344CB8AC3E}">
        <p14:creationId xmlns:p14="http://schemas.microsoft.com/office/powerpoint/2010/main" val="1363822754"/>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iep.utm.edu/aristotl/" TargetMode="External"/><Relationship Id="rId7" Type="http://schemas.openxmlformats.org/officeDocument/2006/relationships/image" Target="../media/image11.png"/><Relationship Id="rId2" Type="http://schemas.openxmlformats.org/officeDocument/2006/relationships/hyperlink" Target="https://iep.utm.edu/socrates/" TargetMode="Externa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hyperlink" Target="https://iep.utm.edu/plato/"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6.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www.theguardian.com/world/2016/oct/09/call-me-a-racist-but-dont-say-im-a-buddhist-meet-the-alt-right" TargetMode="External"/><Relationship Id="rId1" Type="http://schemas.openxmlformats.org/officeDocument/2006/relationships/slideLayout" Target="../slideLayouts/slideLayout35.xml"/><Relationship Id="rId4" Type="http://schemas.openxmlformats.org/officeDocument/2006/relationships/image" Target="../media/image21.png"/></Relationships>
</file>

<file path=ppt/slides/_rels/slide1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6.xml"/></Relationships>
</file>

<file path=ppt/slides/_rels/slide1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1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46.xml"/></Relationships>
</file>

<file path=ppt/slides/_rels/slide1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46.xml"/></Relationships>
</file>

<file path=ppt/slides/_rels/slide1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s://youtu.be/trE_bkWUFsE" TargetMode="External"/><Relationship Id="rId1" Type="http://schemas.openxmlformats.org/officeDocument/2006/relationships/slideLayout" Target="../slideLayouts/slideLayout46.xml"/></Relationships>
</file>

<file path=ppt/slides/_rels/slide2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46.xml"/></Relationships>
</file>

<file path=ppt/slides/_rels/slide2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hyperlink" Target="https://youtu.be/jkghtyxZ6rc" TargetMode="External"/><Relationship Id="rId1" Type="http://schemas.openxmlformats.org/officeDocument/2006/relationships/slideLayout" Target="../slideLayouts/slideLayout46.xml"/></Relationships>
</file>

<file path=ppt/slides/_rels/slide2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50.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www.govint.org/"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3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7.xml"/><Relationship Id="rId5" Type="http://schemas.openxmlformats.org/officeDocument/2006/relationships/image" Target="../media/image42.png"/><Relationship Id="rId4" Type="http://schemas.openxmlformats.org/officeDocument/2006/relationships/image" Target="../media/image41.png"/></Relationships>
</file>

<file path=ppt/slides/_rels/slide34.xml.rels><?xml version="1.0" encoding="UTF-8" standalone="yes"?>
<Relationships xmlns="http://schemas.openxmlformats.org/package/2006/relationships"><Relationship Id="rId3" Type="http://schemas.openxmlformats.org/officeDocument/2006/relationships/hyperlink" Target="https://www.gov.uk/government/publications/the-7-principles-of-public-life" TargetMode="External"/><Relationship Id="rId2" Type="http://schemas.openxmlformats.org/officeDocument/2006/relationships/image" Target="../media/image43.png"/><Relationship Id="rId1" Type="http://schemas.openxmlformats.org/officeDocument/2006/relationships/slideLayout" Target="../slideLayouts/slideLayout2.xml"/><Relationship Id="rId5" Type="http://schemas.openxmlformats.org/officeDocument/2006/relationships/image" Target="../media/image45.png"/><Relationship Id="rId4" Type="http://schemas.openxmlformats.org/officeDocument/2006/relationships/image" Target="../media/image44.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2.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4.xml"/></Relationships>
</file>

<file path=ppt/slides/_rels/slide43.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4.xml"/></Relationships>
</file>

<file path=ppt/slides/_rels/slide44.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9.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9.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4.xml"/></Relationships>
</file>

<file path=ppt/slides/_rels/slide5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4.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52.xml.rels><?xml version="1.0" encoding="UTF-8" standalone="yes"?>
<Relationships xmlns="http://schemas.openxmlformats.org/package/2006/relationships"><Relationship Id="rId3" Type="http://schemas.openxmlformats.org/officeDocument/2006/relationships/hyperlink" Target="https://www.coe.int/en/web/good-governance/eloge" TargetMode="External"/><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9">
            <a:extLst>
              <a:ext uri="{FF2B5EF4-FFF2-40B4-BE49-F238E27FC236}">
                <a16:creationId xmlns:a16="http://schemas.microsoft.com/office/drawing/2014/main" id="{16F9E488-0718-4E1E-9D12-26779F606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1">
            <a:extLst>
              <a:ext uri="{FF2B5EF4-FFF2-40B4-BE49-F238E27FC236}">
                <a16:creationId xmlns:a16="http://schemas.microsoft.com/office/drawing/2014/main" id="{CE708407-D01D-4E57-8998-FF799DBC3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727E07-301F-46EF-ADB7-D3AC33E07C21}"/>
              </a:ext>
            </a:extLst>
          </p:cNvPr>
          <p:cNvSpPr>
            <a:spLocks noGrp="1"/>
          </p:cNvSpPr>
          <p:nvPr>
            <p:ph type="ctrTitle"/>
          </p:nvPr>
        </p:nvSpPr>
        <p:spPr>
          <a:xfrm>
            <a:off x="233082" y="1622066"/>
            <a:ext cx="4461465" cy="2152075"/>
          </a:xfrm>
        </p:spPr>
        <p:txBody>
          <a:bodyPr anchor="b">
            <a:normAutofit/>
          </a:bodyPr>
          <a:lstStyle/>
          <a:p>
            <a:pPr algn="l"/>
            <a:r>
              <a:rPr lang="en-GB" sz="6600" dirty="0">
                <a:solidFill>
                  <a:schemeClr val="bg1"/>
                </a:solidFill>
              </a:rPr>
              <a:t>Governance </a:t>
            </a:r>
          </a:p>
        </p:txBody>
      </p:sp>
      <p:sp>
        <p:nvSpPr>
          <p:cNvPr id="3" name="Subtitle 2">
            <a:extLst>
              <a:ext uri="{FF2B5EF4-FFF2-40B4-BE49-F238E27FC236}">
                <a16:creationId xmlns:a16="http://schemas.microsoft.com/office/drawing/2014/main" id="{C5BC428B-C0D4-47A0-A04A-4F5FCEAE5AF4}"/>
              </a:ext>
            </a:extLst>
          </p:cNvPr>
          <p:cNvSpPr>
            <a:spLocks noGrp="1"/>
          </p:cNvSpPr>
          <p:nvPr>
            <p:ph type="subTitle" idx="1"/>
          </p:nvPr>
        </p:nvSpPr>
        <p:spPr>
          <a:xfrm>
            <a:off x="767290" y="4532243"/>
            <a:ext cx="3300457" cy="1256307"/>
          </a:xfrm>
        </p:spPr>
        <p:txBody>
          <a:bodyPr anchor="t">
            <a:normAutofit/>
          </a:bodyPr>
          <a:lstStyle/>
          <a:p>
            <a:pPr algn="l"/>
            <a:endParaRPr lang="en-GB" dirty="0">
              <a:solidFill>
                <a:schemeClr val="bg1"/>
              </a:solidFill>
            </a:endParaRPr>
          </a:p>
        </p:txBody>
      </p:sp>
      <p:grpSp>
        <p:nvGrpSpPr>
          <p:cNvPr id="19" name="Group 13">
            <a:extLst>
              <a:ext uri="{FF2B5EF4-FFF2-40B4-BE49-F238E27FC236}">
                <a16:creationId xmlns:a16="http://schemas.microsoft.com/office/drawing/2014/main" id="{7F963B07-5C9E-478C-A53E-B6F5B4A789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15" name="Freeform 5">
              <a:extLst>
                <a:ext uri="{FF2B5EF4-FFF2-40B4-BE49-F238E27FC236}">
                  <a16:creationId xmlns:a16="http://schemas.microsoft.com/office/drawing/2014/main" id="{A152F29E-C625-4313-96BF-5675B357C0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C2A5CB78-6497-4151-83B6-568BD27EC5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pic>
        <p:nvPicPr>
          <p:cNvPr id="5" name="Picture 4">
            <a:extLst>
              <a:ext uri="{FF2B5EF4-FFF2-40B4-BE49-F238E27FC236}">
                <a16:creationId xmlns:a16="http://schemas.microsoft.com/office/drawing/2014/main" id="{F37B56D0-6611-41FB-9419-5F3C73C77362}"/>
              </a:ext>
            </a:extLst>
          </p:cNvPr>
          <p:cNvPicPr>
            <a:picLocks noChangeAspect="1"/>
          </p:cNvPicPr>
          <p:nvPr/>
        </p:nvPicPr>
        <p:blipFill>
          <a:blip r:embed="rId2"/>
          <a:stretch>
            <a:fillRect/>
          </a:stretch>
        </p:blipFill>
        <p:spPr>
          <a:xfrm>
            <a:off x="5208104" y="975923"/>
            <a:ext cx="6472362" cy="4320301"/>
          </a:xfrm>
          <a:prstGeom prst="rect">
            <a:avLst/>
          </a:prstGeom>
        </p:spPr>
      </p:pic>
      <p:sp>
        <p:nvSpPr>
          <p:cNvPr id="4" name="Slide Number Placeholder 3">
            <a:extLst>
              <a:ext uri="{FF2B5EF4-FFF2-40B4-BE49-F238E27FC236}">
                <a16:creationId xmlns:a16="http://schemas.microsoft.com/office/drawing/2014/main" id="{408FADE1-B8EB-4E4A-8F0A-3281E8DB8416}"/>
              </a:ext>
            </a:extLst>
          </p:cNvPr>
          <p:cNvSpPr>
            <a:spLocks noGrp="1"/>
          </p:cNvSpPr>
          <p:nvPr>
            <p:ph type="sldNum" sz="quarter" idx="12"/>
          </p:nvPr>
        </p:nvSpPr>
        <p:spPr/>
        <p:txBody>
          <a:bodyPr/>
          <a:lstStyle/>
          <a:p>
            <a:fld id="{2633C1E9-BBC2-4CC6-BA8F-42C76672DF1C}" type="slidenum">
              <a:rPr lang="en-GB" smtClean="0"/>
              <a:t>1</a:t>
            </a:fld>
            <a:endParaRPr lang="en-GB"/>
          </a:p>
        </p:txBody>
      </p:sp>
    </p:spTree>
    <p:extLst>
      <p:ext uri="{BB962C8B-B14F-4D97-AF65-F5344CB8AC3E}">
        <p14:creationId xmlns:p14="http://schemas.microsoft.com/office/powerpoint/2010/main" val="8318946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419D1-1157-4D61-BA7A-A8AB1BDBE3EB}"/>
              </a:ext>
            </a:extLst>
          </p:cNvPr>
          <p:cNvSpPr>
            <a:spLocks noGrp="1"/>
          </p:cNvSpPr>
          <p:nvPr>
            <p:ph type="title"/>
          </p:nvPr>
        </p:nvSpPr>
        <p:spPr/>
        <p:txBody>
          <a:bodyPr>
            <a:normAutofit/>
          </a:bodyPr>
          <a:lstStyle/>
          <a:p>
            <a:r>
              <a:rPr lang="en-GB" sz="6000" dirty="0"/>
              <a:t>Aims</a:t>
            </a:r>
          </a:p>
        </p:txBody>
      </p:sp>
      <p:sp>
        <p:nvSpPr>
          <p:cNvPr id="3" name="Content Placeholder 2">
            <a:extLst>
              <a:ext uri="{FF2B5EF4-FFF2-40B4-BE49-F238E27FC236}">
                <a16:creationId xmlns:a16="http://schemas.microsoft.com/office/drawing/2014/main" id="{E9366938-381A-427C-BAAD-7D3854DAF153}"/>
              </a:ext>
            </a:extLst>
          </p:cNvPr>
          <p:cNvSpPr>
            <a:spLocks noGrp="1"/>
          </p:cNvSpPr>
          <p:nvPr>
            <p:ph idx="1"/>
          </p:nvPr>
        </p:nvSpPr>
        <p:spPr>
          <a:xfrm>
            <a:off x="838199" y="1840675"/>
            <a:ext cx="5051961" cy="2673573"/>
          </a:xfrm>
        </p:spPr>
        <p:txBody>
          <a:bodyPr/>
          <a:lstStyle/>
          <a:p>
            <a:pPr marL="0" indent="0">
              <a:buNone/>
            </a:pPr>
            <a:r>
              <a:rPr lang="en-GB" sz="3200" dirty="0"/>
              <a:t>Clarify the nature of:</a:t>
            </a:r>
          </a:p>
          <a:p>
            <a:pPr marL="0" indent="0">
              <a:buNone/>
            </a:pPr>
            <a:endParaRPr lang="en-GB" sz="3200" dirty="0"/>
          </a:p>
          <a:p>
            <a:endParaRPr lang="en-GB" dirty="0"/>
          </a:p>
        </p:txBody>
      </p:sp>
      <p:pic>
        <p:nvPicPr>
          <p:cNvPr id="5" name="Picture 4">
            <a:extLst>
              <a:ext uri="{FF2B5EF4-FFF2-40B4-BE49-F238E27FC236}">
                <a16:creationId xmlns:a16="http://schemas.microsoft.com/office/drawing/2014/main" id="{06A1FFD3-A3EF-4EDF-8AD7-FC209837C1CE}"/>
              </a:ext>
            </a:extLst>
          </p:cNvPr>
          <p:cNvPicPr>
            <a:picLocks noChangeAspect="1"/>
          </p:cNvPicPr>
          <p:nvPr/>
        </p:nvPicPr>
        <p:blipFill>
          <a:blip r:embed="rId2"/>
          <a:stretch>
            <a:fillRect/>
          </a:stretch>
        </p:blipFill>
        <p:spPr>
          <a:xfrm>
            <a:off x="6772089" y="381000"/>
            <a:ext cx="4276725" cy="6096000"/>
          </a:xfrm>
          <a:prstGeom prst="rect">
            <a:avLst/>
          </a:prstGeom>
        </p:spPr>
      </p:pic>
      <p:sp>
        <p:nvSpPr>
          <p:cNvPr id="7" name="TextBox 6">
            <a:extLst>
              <a:ext uri="{FF2B5EF4-FFF2-40B4-BE49-F238E27FC236}">
                <a16:creationId xmlns:a16="http://schemas.microsoft.com/office/drawing/2014/main" id="{E8B6B294-1026-4836-9223-D7C55F8DDB1C}"/>
              </a:ext>
            </a:extLst>
          </p:cNvPr>
          <p:cNvSpPr txBox="1"/>
          <p:nvPr/>
        </p:nvSpPr>
        <p:spPr>
          <a:xfrm>
            <a:off x="1360394" y="2721114"/>
            <a:ext cx="3253040" cy="707886"/>
          </a:xfrm>
          <a:prstGeom prst="rect">
            <a:avLst/>
          </a:prstGeom>
          <a:noFill/>
          <a:ln w="38100">
            <a:solidFill>
              <a:schemeClr val="tx1"/>
            </a:solidFill>
          </a:ln>
        </p:spPr>
        <p:txBody>
          <a:bodyPr wrap="square">
            <a:spAutoFit/>
          </a:bodyPr>
          <a:lstStyle/>
          <a:p>
            <a:r>
              <a:rPr lang="en-GB" sz="4000" dirty="0"/>
              <a:t>Governance</a:t>
            </a:r>
          </a:p>
        </p:txBody>
      </p:sp>
      <p:sp>
        <p:nvSpPr>
          <p:cNvPr id="9" name="TextBox 8">
            <a:extLst>
              <a:ext uri="{FF2B5EF4-FFF2-40B4-BE49-F238E27FC236}">
                <a16:creationId xmlns:a16="http://schemas.microsoft.com/office/drawing/2014/main" id="{AD619F4F-8E5E-4424-A834-FB28F9C290EC}"/>
              </a:ext>
            </a:extLst>
          </p:cNvPr>
          <p:cNvSpPr txBox="1"/>
          <p:nvPr/>
        </p:nvSpPr>
        <p:spPr>
          <a:xfrm>
            <a:off x="1972627" y="3955496"/>
            <a:ext cx="4190750" cy="707886"/>
          </a:xfrm>
          <a:prstGeom prst="rect">
            <a:avLst/>
          </a:prstGeom>
          <a:noFill/>
          <a:ln w="38100">
            <a:solidFill>
              <a:schemeClr val="tx1"/>
            </a:solidFill>
          </a:ln>
        </p:spPr>
        <p:txBody>
          <a:bodyPr wrap="square">
            <a:spAutoFit/>
          </a:bodyPr>
          <a:lstStyle/>
          <a:p>
            <a:r>
              <a:rPr lang="en-GB" sz="4000" dirty="0"/>
              <a:t>Public governance</a:t>
            </a:r>
          </a:p>
        </p:txBody>
      </p:sp>
      <p:cxnSp>
        <p:nvCxnSpPr>
          <p:cNvPr id="6" name="Straight Arrow Connector 5">
            <a:extLst>
              <a:ext uri="{FF2B5EF4-FFF2-40B4-BE49-F238E27FC236}">
                <a16:creationId xmlns:a16="http://schemas.microsoft.com/office/drawing/2014/main" id="{91B9C44C-0724-49EA-9D31-A659A3217DF1}"/>
              </a:ext>
            </a:extLst>
          </p:cNvPr>
          <p:cNvCxnSpPr>
            <a:cxnSpLocks/>
            <a:endCxn id="10" idx="3"/>
          </p:cNvCxnSpPr>
          <p:nvPr/>
        </p:nvCxnSpPr>
        <p:spPr>
          <a:xfrm flipH="1">
            <a:off x="3915052" y="5823750"/>
            <a:ext cx="2743200" cy="1"/>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E5F96F25-019B-4B44-BC8D-5E3230FE8404}"/>
              </a:ext>
            </a:extLst>
          </p:cNvPr>
          <p:cNvSpPr txBox="1"/>
          <p:nvPr/>
        </p:nvSpPr>
        <p:spPr>
          <a:xfrm>
            <a:off x="340270" y="5223586"/>
            <a:ext cx="3574782" cy="1200329"/>
          </a:xfrm>
          <a:prstGeom prst="rect">
            <a:avLst/>
          </a:prstGeom>
          <a:noFill/>
          <a:ln w="38100">
            <a:solidFill>
              <a:schemeClr val="tx1"/>
            </a:solidFill>
          </a:ln>
        </p:spPr>
        <p:txBody>
          <a:bodyPr wrap="square" rtlCol="0">
            <a:spAutoFit/>
          </a:bodyPr>
          <a:lstStyle/>
          <a:p>
            <a:r>
              <a:rPr lang="en-GB" dirty="0"/>
              <a:t>Remember to look out for citations which might appear on some slides. They relate to sources with the full references listed at the back</a:t>
            </a:r>
          </a:p>
        </p:txBody>
      </p:sp>
      <p:sp>
        <p:nvSpPr>
          <p:cNvPr id="13" name="Slide Number Placeholder 12">
            <a:extLst>
              <a:ext uri="{FF2B5EF4-FFF2-40B4-BE49-F238E27FC236}">
                <a16:creationId xmlns:a16="http://schemas.microsoft.com/office/drawing/2014/main" id="{6D31B915-2DDF-4FBE-83B3-9C9EA1D74F71}"/>
              </a:ext>
            </a:extLst>
          </p:cNvPr>
          <p:cNvSpPr>
            <a:spLocks noGrp="1"/>
          </p:cNvSpPr>
          <p:nvPr>
            <p:ph type="sldNum" sz="quarter" idx="12"/>
          </p:nvPr>
        </p:nvSpPr>
        <p:spPr/>
        <p:txBody>
          <a:bodyPr/>
          <a:lstStyle/>
          <a:p>
            <a:fld id="{2633C1E9-BBC2-4CC6-BA8F-42C76672DF1C}" type="slidenum">
              <a:rPr lang="en-GB" smtClean="0"/>
              <a:t>2</a:t>
            </a:fld>
            <a:endParaRPr lang="en-GB"/>
          </a:p>
        </p:txBody>
      </p:sp>
    </p:spTree>
    <p:extLst>
      <p:ext uri="{BB962C8B-B14F-4D97-AF65-F5344CB8AC3E}">
        <p14:creationId xmlns:p14="http://schemas.microsoft.com/office/powerpoint/2010/main" val="2275293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P spid="10"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B1753-E08E-2A69-2D76-2FDFC647FE52}"/>
              </a:ext>
            </a:extLst>
          </p:cNvPr>
          <p:cNvSpPr>
            <a:spLocks noGrp="1"/>
          </p:cNvSpPr>
          <p:nvPr>
            <p:ph type="title"/>
          </p:nvPr>
        </p:nvSpPr>
        <p:spPr/>
        <p:txBody>
          <a:bodyPr>
            <a:normAutofit/>
          </a:bodyPr>
          <a:lstStyle/>
          <a:p>
            <a:r>
              <a:rPr lang="en-GB" sz="6000" dirty="0"/>
              <a:t>Contents</a:t>
            </a:r>
          </a:p>
        </p:txBody>
      </p:sp>
      <p:sp>
        <p:nvSpPr>
          <p:cNvPr id="3" name="Content Placeholder 2">
            <a:extLst>
              <a:ext uri="{FF2B5EF4-FFF2-40B4-BE49-F238E27FC236}">
                <a16:creationId xmlns:a16="http://schemas.microsoft.com/office/drawing/2014/main" id="{2D89A6B3-8419-D988-24F2-20BC17343508}"/>
              </a:ext>
            </a:extLst>
          </p:cNvPr>
          <p:cNvSpPr>
            <a:spLocks noGrp="1"/>
          </p:cNvSpPr>
          <p:nvPr>
            <p:ph idx="1"/>
          </p:nvPr>
        </p:nvSpPr>
        <p:spPr>
          <a:xfrm>
            <a:off x="5452110" y="845820"/>
            <a:ext cx="6195060" cy="5394960"/>
          </a:xfrm>
        </p:spPr>
        <p:txBody>
          <a:bodyPr>
            <a:normAutofit/>
          </a:bodyPr>
          <a:lstStyle/>
          <a:p>
            <a:pPr marL="0" indent="0">
              <a:buNone/>
            </a:pPr>
            <a:r>
              <a:rPr lang="en-GB" dirty="0"/>
              <a:t>People, political power and manipulation</a:t>
            </a:r>
          </a:p>
          <a:p>
            <a:pPr lvl="1"/>
            <a:r>
              <a:rPr lang="en-GB" dirty="0"/>
              <a:t>Ancient Greek origins and Roman insights</a:t>
            </a:r>
          </a:p>
          <a:p>
            <a:pPr lvl="1"/>
            <a:r>
              <a:rPr lang="en-GB" dirty="0"/>
              <a:t>Truth, lies and fake news – modern comparisons</a:t>
            </a:r>
          </a:p>
          <a:p>
            <a:r>
              <a:rPr lang="en-GB" dirty="0"/>
              <a:t>Public profile and popularity</a:t>
            </a:r>
          </a:p>
          <a:p>
            <a:r>
              <a:rPr lang="en-GB" dirty="0"/>
              <a:t>Governance definitions – who has the power to steer?</a:t>
            </a:r>
          </a:p>
          <a:p>
            <a:r>
              <a:rPr lang="en-GB" dirty="0"/>
              <a:t>Public governance today</a:t>
            </a:r>
          </a:p>
          <a:p>
            <a:r>
              <a:rPr lang="en-GB" dirty="0"/>
              <a:t>Public scandal and the rise of governance (good governance)</a:t>
            </a:r>
          </a:p>
          <a:p>
            <a:r>
              <a:rPr lang="en-GB" dirty="0"/>
              <a:t>Ethics, reinventing and reimagining</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Slide Number Placeholder 3">
            <a:extLst>
              <a:ext uri="{FF2B5EF4-FFF2-40B4-BE49-F238E27FC236}">
                <a16:creationId xmlns:a16="http://schemas.microsoft.com/office/drawing/2014/main" id="{E040F34A-63D3-38C3-BF01-6FC39B8489B5}"/>
              </a:ext>
            </a:extLst>
          </p:cNvPr>
          <p:cNvSpPr>
            <a:spLocks noGrp="1"/>
          </p:cNvSpPr>
          <p:nvPr>
            <p:ph type="sldNum" sz="quarter" idx="12"/>
          </p:nvPr>
        </p:nvSpPr>
        <p:spPr/>
        <p:txBody>
          <a:bodyPr/>
          <a:lstStyle/>
          <a:p>
            <a:fld id="{2633C1E9-BBC2-4CC6-BA8F-42C76672DF1C}" type="slidenum">
              <a:rPr lang="en-GB" smtClean="0"/>
              <a:t>3</a:t>
            </a:fld>
            <a:endParaRPr lang="en-GB"/>
          </a:p>
        </p:txBody>
      </p:sp>
      <p:pic>
        <p:nvPicPr>
          <p:cNvPr id="5" name="Picture 4">
            <a:extLst>
              <a:ext uri="{FF2B5EF4-FFF2-40B4-BE49-F238E27FC236}">
                <a16:creationId xmlns:a16="http://schemas.microsoft.com/office/drawing/2014/main" id="{75B926D7-1B61-D78C-2D15-8D2DEC47030E}"/>
              </a:ext>
            </a:extLst>
          </p:cNvPr>
          <p:cNvPicPr>
            <a:picLocks noChangeAspect="1"/>
          </p:cNvPicPr>
          <p:nvPr/>
        </p:nvPicPr>
        <p:blipFill>
          <a:blip r:embed="rId2"/>
          <a:stretch>
            <a:fillRect/>
          </a:stretch>
        </p:blipFill>
        <p:spPr>
          <a:xfrm>
            <a:off x="400050" y="2000250"/>
            <a:ext cx="4514850" cy="2857500"/>
          </a:xfrm>
          <a:prstGeom prst="rect">
            <a:avLst/>
          </a:prstGeom>
        </p:spPr>
      </p:pic>
    </p:spTree>
    <p:extLst>
      <p:ext uri="{BB962C8B-B14F-4D97-AF65-F5344CB8AC3E}">
        <p14:creationId xmlns:p14="http://schemas.microsoft.com/office/powerpoint/2010/main" val="3215996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 calcmode="lin" valueType="num">
                                      <p:cBhvr additive="base">
                                        <p:cTn id="3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 calcmode="lin" valueType="num">
                                      <p:cBhvr additive="base">
                                        <p:cTn id="3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grpId="0" nodeType="clickEffect">
                                  <p:stCondLst>
                                    <p:cond delay="0"/>
                                  </p:stCondLst>
                                  <p:childTnLst>
                                    <p:set>
                                      <p:cBhvr>
                                        <p:cTn id="44" dur="1" fill="hold">
                                          <p:stCondLst>
                                            <p:cond delay="0"/>
                                          </p:stCondLst>
                                        </p:cTn>
                                        <p:tgtEl>
                                          <p:spTgt spid="3">
                                            <p:txEl>
                                              <p:pRg st="7" end="7"/>
                                            </p:txEl>
                                          </p:spTgt>
                                        </p:tgtEl>
                                        <p:attrNameLst>
                                          <p:attrName>style.visibility</p:attrName>
                                        </p:attrNameLst>
                                      </p:cBhvr>
                                      <p:to>
                                        <p:strVal val="visible"/>
                                      </p:to>
                                    </p:set>
                                    <p:anim calcmode="lin" valueType="num">
                                      <p:cBhvr additive="base">
                                        <p:cTn id="4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9FB77-9046-4CE7-A89F-64557EF9E0D0}"/>
              </a:ext>
            </a:extLst>
          </p:cNvPr>
          <p:cNvSpPr>
            <a:spLocks noGrp="1"/>
          </p:cNvSpPr>
          <p:nvPr>
            <p:ph type="title"/>
          </p:nvPr>
        </p:nvSpPr>
        <p:spPr/>
        <p:txBody>
          <a:bodyPr>
            <a:normAutofit/>
          </a:bodyPr>
          <a:lstStyle/>
          <a:p>
            <a:r>
              <a:rPr lang="en-GB" sz="6000" dirty="0"/>
              <a:t>Governance?</a:t>
            </a:r>
          </a:p>
        </p:txBody>
      </p:sp>
      <p:sp>
        <p:nvSpPr>
          <p:cNvPr id="3" name="Content Placeholder 2">
            <a:extLst>
              <a:ext uri="{FF2B5EF4-FFF2-40B4-BE49-F238E27FC236}">
                <a16:creationId xmlns:a16="http://schemas.microsoft.com/office/drawing/2014/main" id="{280FA52B-F5BE-44BA-BC1B-AAC678296C94}"/>
              </a:ext>
            </a:extLst>
          </p:cNvPr>
          <p:cNvSpPr>
            <a:spLocks noGrp="1"/>
          </p:cNvSpPr>
          <p:nvPr>
            <p:ph idx="1"/>
          </p:nvPr>
        </p:nvSpPr>
        <p:spPr>
          <a:xfrm>
            <a:off x="838200" y="2121763"/>
            <a:ext cx="4381870" cy="4055200"/>
          </a:xfrm>
        </p:spPr>
        <p:txBody>
          <a:bodyPr>
            <a:normAutofit/>
          </a:bodyPr>
          <a:lstStyle/>
          <a:p>
            <a:r>
              <a:rPr lang="en-US" i="1" dirty="0" err="1"/>
              <a:t>Gubernare</a:t>
            </a:r>
            <a:r>
              <a:rPr lang="en-US" dirty="0"/>
              <a:t> is the Latin root of the word governance, it means to steer </a:t>
            </a:r>
          </a:p>
          <a:p>
            <a:r>
              <a:rPr lang="en-US" dirty="0"/>
              <a:t>Corporate governance is the system by which companies are directed and controlled </a:t>
            </a:r>
          </a:p>
          <a:p>
            <a:endParaRPr lang="en-GB" dirty="0"/>
          </a:p>
        </p:txBody>
      </p:sp>
      <p:sp>
        <p:nvSpPr>
          <p:cNvPr id="4" name="TextBox 3">
            <a:extLst>
              <a:ext uri="{FF2B5EF4-FFF2-40B4-BE49-F238E27FC236}">
                <a16:creationId xmlns:a16="http://schemas.microsoft.com/office/drawing/2014/main" id="{DE0486D1-1121-4CC7-B11E-568BA9D28176}"/>
              </a:ext>
            </a:extLst>
          </p:cNvPr>
          <p:cNvSpPr txBox="1"/>
          <p:nvPr/>
        </p:nvSpPr>
        <p:spPr>
          <a:xfrm>
            <a:off x="8495930" y="6176963"/>
            <a:ext cx="2857870" cy="369332"/>
          </a:xfrm>
          <a:prstGeom prst="rect">
            <a:avLst/>
          </a:prstGeom>
          <a:noFill/>
        </p:spPr>
        <p:txBody>
          <a:bodyPr wrap="square" rtlCol="0">
            <a:spAutoFit/>
          </a:bodyPr>
          <a:lstStyle/>
          <a:p>
            <a:r>
              <a:rPr lang="en-GB" dirty="0"/>
              <a:t>Cadbury 2002: 1</a:t>
            </a:r>
          </a:p>
        </p:txBody>
      </p:sp>
      <p:sp>
        <p:nvSpPr>
          <p:cNvPr id="6" name="TextBox 5">
            <a:extLst>
              <a:ext uri="{FF2B5EF4-FFF2-40B4-BE49-F238E27FC236}">
                <a16:creationId xmlns:a16="http://schemas.microsoft.com/office/drawing/2014/main" id="{55BBACAB-9B7E-4179-8C7D-C5DFBEB016AB}"/>
              </a:ext>
            </a:extLst>
          </p:cNvPr>
          <p:cNvSpPr txBox="1"/>
          <p:nvPr/>
        </p:nvSpPr>
        <p:spPr>
          <a:xfrm>
            <a:off x="5776542" y="4389464"/>
            <a:ext cx="6094520" cy="1383969"/>
          </a:xfrm>
          <a:prstGeom prst="rect">
            <a:avLst/>
          </a:prstGeom>
          <a:solidFill>
            <a:srgbClr val="FFFF00"/>
          </a:solidFill>
          <a:ln w="38100">
            <a:solidFill>
              <a:schemeClr val="tx1"/>
            </a:solidFill>
          </a:ln>
        </p:spPr>
        <p:txBody>
          <a:bodyPr wrap="square">
            <a:spAutoFit/>
          </a:bodyPr>
          <a:lstStyle/>
          <a:p>
            <a:pPr marL="228600" lvl="0" indent="-228600">
              <a:lnSpc>
                <a:spcPct val="90000"/>
              </a:lnSpc>
              <a:spcBef>
                <a:spcPts val="1000"/>
              </a:spcBef>
              <a:buFont typeface="Arial" panose="020B0604020202020204" pitchFamily="34" charset="0"/>
              <a:buChar char="•"/>
              <a:defRPr/>
            </a:pPr>
            <a:r>
              <a:rPr lang="en-US" sz="2800" dirty="0">
                <a:solidFill>
                  <a:prstClr val="black"/>
                </a:solidFill>
                <a:latin typeface="Calibri" panose="020F0502020204030204"/>
              </a:rPr>
              <a:t>“</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He that governs sits quietly at the stern and scarce is seen to move</a:t>
            </a:r>
            <a:r>
              <a:rPr lang="en-US" sz="2800" noProof="0" dirty="0">
                <a:solidFill>
                  <a:prstClr val="black"/>
                </a:solidFill>
              </a:rPr>
              <a:t>”</a:t>
            </a:r>
            <a:endParaRPr lang="en-US" sz="2800" dirty="0">
              <a:solidFill>
                <a:prstClr val="black"/>
              </a:solidFill>
            </a:endParaRPr>
          </a:p>
          <a:p>
            <a:pPr lvl="0">
              <a:lnSpc>
                <a:spcPct val="90000"/>
              </a:lnSpc>
              <a:spcBef>
                <a:spcPts val="1000"/>
              </a:spcBef>
              <a:defRPr/>
            </a:pPr>
            <a:r>
              <a:rPr lang="en-US" sz="2800" dirty="0">
                <a:solidFill>
                  <a:prstClr val="black"/>
                </a:solidFill>
              </a:rPr>
              <a:t> Marcus Tullius Cicero (106-43 BC) </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107F6174-C86A-47E5-AD43-99325D0516F5}"/>
              </a:ext>
            </a:extLst>
          </p:cNvPr>
          <p:cNvPicPr>
            <a:picLocks noChangeAspect="1"/>
          </p:cNvPicPr>
          <p:nvPr/>
        </p:nvPicPr>
        <p:blipFill>
          <a:blip r:embed="rId2"/>
          <a:stretch>
            <a:fillRect/>
          </a:stretch>
        </p:blipFill>
        <p:spPr>
          <a:xfrm>
            <a:off x="5776542" y="528360"/>
            <a:ext cx="5438775" cy="3457575"/>
          </a:xfrm>
          <a:prstGeom prst="rect">
            <a:avLst/>
          </a:prstGeom>
        </p:spPr>
      </p:pic>
      <p:sp>
        <p:nvSpPr>
          <p:cNvPr id="9" name="Slide Number Placeholder 8">
            <a:extLst>
              <a:ext uri="{FF2B5EF4-FFF2-40B4-BE49-F238E27FC236}">
                <a16:creationId xmlns:a16="http://schemas.microsoft.com/office/drawing/2014/main" id="{59F4F27B-261C-494A-B4BF-A0187FC02A37}"/>
              </a:ext>
            </a:extLst>
          </p:cNvPr>
          <p:cNvSpPr>
            <a:spLocks noGrp="1"/>
          </p:cNvSpPr>
          <p:nvPr>
            <p:ph type="sldNum" sz="quarter" idx="12"/>
          </p:nvPr>
        </p:nvSpPr>
        <p:spPr/>
        <p:txBody>
          <a:bodyPr/>
          <a:lstStyle/>
          <a:p>
            <a:fld id="{2633C1E9-BBC2-4CC6-BA8F-42C76672DF1C}" type="slidenum">
              <a:rPr lang="en-GB" smtClean="0"/>
              <a:t>4</a:t>
            </a:fld>
            <a:endParaRPr lang="en-GB"/>
          </a:p>
        </p:txBody>
      </p:sp>
    </p:spTree>
    <p:extLst>
      <p:ext uri="{BB962C8B-B14F-4D97-AF65-F5344CB8AC3E}">
        <p14:creationId xmlns:p14="http://schemas.microsoft.com/office/powerpoint/2010/main" val="1538397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47D4DEC9-7F48-4FF5-A47B-47E3F5B5EECC}"/>
              </a:ext>
            </a:extLst>
          </p:cNvPr>
          <p:cNvPicPr>
            <a:picLocks noChangeAspect="1"/>
          </p:cNvPicPr>
          <p:nvPr/>
        </p:nvPicPr>
        <p:blipFill>
          <a:blip r:embed="rId2"/>
          <a:stretch>
            <a:fillRect/>
          </a:stretch>
        </p:blipFill>
        <p:spPr>
          <a:xfrm>
            <a:off x="6685821" y="2183140"/>
            <a:ext cx="5438775" cy="3457575"/>
          </a:xfrm>
          <a:prstGeom prst="rect">
            <a:avLst/>
          </a:prstGeom>
        </p:spPr>
      </p:pic>
      <p:pic>
        <p:nvPicPr>
          <p:cNvPr id="5" name="Picture 4">
            <a:extLst>
              <a:ext uri="{FF2B5EF4-FFF2-40B4-BE49-F238E27FC236}">
                <a16:creationId xmlns:a16="http://schemas.microsoft.com/office/drawing/2014/main" id="{56EE6789-3BB9-421E-A648-9FC4D370AA5D}"/>
              </a:ext>
            </a:extLst>
          </p:cNvPr>
          <p:cNvPicPr>
            <a:picLocks noChangeAspect="1"/>
          </p:cNvPicPr>
          <p:nvPr/>
        </p:nvPicPr>
        <p:blipFill>
          <a:blip r:embed="rId3"/>
          <a:stretch>
            <a:fillRect/>
          </a:stretch>
        </p:blipFill>
        <p:spPr>
          <a:xfrm>
            <a:off x="-1341083" y="1368206"/>
            <a:ext cx="10575170" cy="6102220"/>
          </a:xfrm>
          <a:prstGeom prst="rect">
            <a:avLst/>
          </a:prstGeom>
        </p:spPr>
      </p:pic>
      <p:sp>
        <p:nvSpPr>
          <p:cNvPr id="2" name="Title 1">
            <a:extLst>
              <a:ext uri="{FF2B5EF4-FFF2-40B4-BE49-F238E27FC236}">
                <a16:creationId xmlns:a16="http://schemas.microsoft.com/office/drawing/2014/main" id="{6596E75B-92E2-44D6-A7A7-65DD663F7114}"/>
              </a:ext>
            </a:extLst>
          </p:cNvPr>
          <p:cNvSpPr>
            <a:spLocks noGrp="1"/>
          </p:cNvSpPr>
          <p:nvPr>
            <p:ph type="title"/>
          </p:nvPr>
        </p:nvSpPr>
        <p:spPr>
          <a:xfrm>
            <a:off x="101082" y="-93306"/>
            <a:ext cx="10515600" cy="1548882"/>
          </a:xfrm>
        </p:spPr>
        <p:txBody>
          <a:bodyPr>
            <a:normAutofit/>
          </a:bodyPr>
          <a:lstStyle/>
          <a:p>
            <a:r>
              <a:rPr lang="en-GB" sz="6000" dirty="0"/>
              <a:t>Cicero – a quotable Roman</a:t>
            </a:r>
          </a:p>
        </p:txBody>
      </p:sp>
      <p:sp>
        <p:nvSpPr>
          <p:cNvPr id="8" name="Slide Number Placeholder 7">
            <a:extLst>
              <a:ext uri="{FF2B5EF4-FFF2-40B4-BE49-F238E27FC236}">
                <a16:creationId xmlns:a16="http://schemas.microsoft.com/office/drawing/2014/main" id="{91E434BE-572C-4F37-94C1-7BE11AABC647}"/>
              </a:ext>
            </a:extLst>
          </p:cNvPr>
          <p:cNvSpPr>
            <a:spLocks noGrp="1"/>
          </p:cNvSpPr>
          <p:nvPr>
            <p:ph type="sldNum" sz="quarter" idx="12"/>
          </p:nvPr>
        </p:nvSpPr>
        <p:spPr/>
        <p:txBody>
          <a:bodyPr/>
          <a:lstStyle/>
          <a:p>
            <a:fld id="{2633C1E9-BBC2-4CC6-BA8F-42C76672DF1C}" type="slidenum">
              <a:rPr lang="en-GB" smtClean="0"/>
              <a:t>5</a:t>
            </a:fld>
            <a:endParaRPr lang="en-GB"/>
          </a:p>
        </p:txBody>
      </p:sp>
    </p:spTree>
    <p:extLst>
      <p:ext uri="{BB962C8B-B14F-4D97-AF65-F5344CB8AC3E}">
        <p14:creationId xmlns:p14="http://schemas.microsoft.com/office/powerpoint/2010/main" val="1664663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E860015-FC44-4303-A7F2-58A501C0D5EC}"/>
              </a:ext>
            </a:extLst>
          </p:cNvPr>
          <p:cNvPicPr>
            <a:picLocks noChangeAspect="1"/>
          </p:cNvPicPr>
          <p:nvPr/>
        </p:nvPicPr>
        <p:blipFill rotWithShape="1">
          <a:blip r:embed="rId2"/>
          <a:srcRect t="4918" r="-1" b="24751"/>
          <a:stretch/>
        </p:blipFill>
        <p:spPr>
          <a:xfrm>
            <a:off x="20" y="10"/>
            <a:ext cx="12188932" cy="6857990"/>
          </a:xfrm>
          <a:prstGeom prst="rect">
            <a:avLst/>
          </a:prstGeom>
        </p:spPr>
      </p:pic>
      <p:sp>
        <p:nvSpPr>
          <p:cNvPr id="18" name="Freeform: Shape 9">
            <a:extLst>
              <a:ext uri="{FF2B5EF4-FFF2-40B4-BE49-F238E27FC236}">
                <a16:creationId xmlns:a16="http://schemas.microsoft.com/office/drawing/2014/main" id="{5E8D2E83-FB3A-40E7-A9E5-7AB389D612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23809"/>
            <a:ext cx="11016943" cy="2262375"/>
          </a:xfrm>
          <a:custGeom>
            <a:avLst/>
            <a:gdLst>
              <a:gd name="connsiteX0" fmla="*/ 0 w 11016943"/>
              <a:gd name="connsiteY0" fmla="*/ 0 h 2262375"/>
              <a:gd name="connsiteX1" fmla="*/ 9969166 w 11016943"/>
              <a:gd name="connsiteY1" fmla="*/ 0 h 2262375"/>
              <a:gd name="connsiteX2" fmla="*/ 11016943 w 11016943"/>
              <a:gd name="connsiteY2" fmla="*/ 2262375 h 2262375"/>
              <a:gd name="connsiteX3" fmla="*/ 4942050 w 11016943"/>
              <a:gd name="connsiteY3" fmla="*/ 2262375 h 2262375"/>
              <a:gd name="connsiteX4" fmla="*/ 4582160 w 11016943"/>
              <a:gd name="connsiteY4" fmla="*/ 2262375 h 2262375"/>
              <a:gd name="connsiteX5" fmla="*/ 0 w 11016943"/>
              <a:gd name="connsiteY5" fmla="*/ 2262375 h 2262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16943" h="2262375">
                <a:moveTo>
                  <a:pt x="0" y="0"/>
                </a:moveTo>
                <a:lnTo>
                  <a:pt x="9969166" y="0"/>
                </a:lnTo>
                <a:lnTo>
                  <a:pt x="11016943" y="2262375"/>
                </a:lnTo>
                <a:lnTo>
                  <a:pt x="4942050" y="2262375"/>
                </a:lnTo>
                <a:lnTo>
                  <a:pt x="4582160" y="2262375"/>
                </a:lnTo>
                <a:lnTo>
                  <a:pt x="0" y="2262375"/>
                </a:lnTo>
                <a:close/>
              </a:path>
            </a:pathLst>
          </a:custGeom>
          <a:solidFill>
            <a:schemeClr val="bg1">
              <a:lumMod val="85000"/>
              <a:lumOff val="15000"/>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7911EF5-6F4B-46E7-B374-8BB4E13FAED9}"/>
              </a:ext>
            </a:extLst>
          </p:cNvPr>
          <p:cNvSpPr>
            <a:spLocks noGrp="1"/>
          </p:cNvSpPr>
          <p:nvPr>
            <p:ph type="title"/>
          </p:nvPr>
        </p:nvSpPr>
        <p:spPr>
          <a:xfrm>
            <a:off x="618062" y="4185749"/>
            <a:ext cx="9265771" cy="622836"/>
          </a:xfrm>
        </p:spPr>
        <p:txBody>
          <a:bodyPr>
            <a:noAutofit/>
          </a:bodyPr>
          <a:lstStyle/>
          <a:p>
            <a:r>
              <a:rPr lang="en-GB" dirty="0"/>
              <a:t>Raphael’s School of Athens (1509-1511)</a:t>
            </a:r>
          </a:p>
        </p:txBody>
      </p:sp>
      <p:sp>
        <p:nvSpPr>
          <p:cNvPr id="3" name="Content Placeholder 2">
            <a:extLst>
              <a:ext uri="{FF2B5EF4-FFF2-40B4-BE49-F238E27FC236}">
                <a16:creationId xmlns:a16="http://schemas.microsoft.com/office/drawing/2014/main" id="{F455A8DD-4360-40A3-929B-8D587438511E}"/>
              </a:ext>
            </a:extLst>
          </p:cNvPr>
          <p:cNvSpPr>
            <a:spLocks noGrp="1"/>
          </p:cNvSpPr>
          <p:nvPr>
            <p:ph idx="1"/>
          </p:nvPr>
        </p:nvSpPr>
        <p:spPr>
          <a:xfrm>
            <a:off x="618063" y="4856921"/>
            <a:ext cx="9565028" cy="1249240"/>
          </a:xfrm>
        </p:spPr>
        <p:txBody>
          <a:bodyPr>
            <a:normAutofit/>
          </a:bodyPr>
          <a:lstStyle/>
          <a:p>
            <a:r>
              <a:rPr lang="en-GB" dirty="0"/>
              <a:t>In the Raphael Rooms, Apostolic Palace, Vatican City</a:t>
            </a:r>
          </a:p>
        </p:txBody>
      </p:sp>
      <p:sp>
        <p:nvSpPr>
          <p:cNvPr id="6" name="Slide Number Placeholder 5">
            <a:extLst>
              <a:ext uri="{FF2B5EF4-FFF2-40B4-BE49-F238E27FC236}">
                <a16:creationId xmlns:a16="http://schemas.microsoft.com/office/drawing/2014/main" id="{5EC06491-9F34-46D9-A33C-0F4338EE1217}"/>
              </a:ext>
            </a:extLst>
          </p:cNvPr>
          <p:cNvSpPr>
            <a:spLocks noGrp="1"/>
          </p:cNvSpPr>
          <p:nvPr>
            <p:ph type="sldNum" sz="quarter" idx="12"/>
          </p:nvPr>
        </p:nvSpPr>
        <p:spPr/>
        <p:txBody>
          <a:bodyPr/>
          <a:lstStyle/>
          <a:p>
            <a:fld id="{2633C1E9-BBC2-4CC6-BA8F-42C76672DF1C}" type="slidenum">
              <a:rPr lang="en-GB" smtClean="0"/>
              <a:t>6</a:t>
            </a:fld>
            <a:endParaRPr lang="en-GB"/>
          </a:p>
        </p:txBody>
      </p:sp>
    </p:spTree>
    <p:extLst>
      <p:ext uri="{BB962C8B-B14F-4D97-AF65-F5344CB8AC3E}">
        <p14:creationId xmlns:p14="http://schemas.microsoft.com/office/powerpoint/2010/main" val="3938343496"/>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D873D-3BE1-4EDC-9CF7-D8A844FAD734}"/>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CEF52EC1-22AE-426C-9B50-71454BCB6F0E}"/>
              </a:ext>
            </a:extLst>
          </p:cNvPr>
          <p:cNvSpPr>
            <a:spLocks noGrp="1"/>
          </p:cNvSpPr>
          <p:nvPr>
            <p:ph idx="1"/>
          </p:nvPr>
        </p:nvSpPr>
        <p:spPr/>
        <p:txBody>
          <a:bodyPr/>
          <a:lstStyle/>
          <a:p>
            <a:endParaRPr lang="en-GB"/>
          </a:p>
        </p:txBody>
      </p:sp>
      <p:pic>
        <p:nvPicPr>
          <p:cNvPr id="7" name="Picture 6">
            <a:extLst>
              <a:ext uri="{FF2B5EF4-FFF2-40B4-BE49-F238E27FC236}">
                <a16:creationId xmlns:a16="http://schemas.microsoft.com/office/drawing/2014/main" id="{26EDAE7B-78A7-4AF7-940A-C5C77F13B62B}"/>
              </a:ext>
            </a:extLst>
          </p:cNvPr>
          <p:cNvPicPr>
            <a:picLocks noChangeAspect="1"/>
          </p:cNvPicPr>
          <p:nvPr/>
        </p:nvPicPr>
        <p:blipFill>
          <a:blip r:embed="rId2"/>
          <a:stretch>
            <a:fillRect/>
          </a:stretch>
        </p:blipFill>
        <p:spPr>
          <a:xfrm>
            <a:off x="844544" y="0"/>
            <a:ext cx="10502911" cy="6858000"/>
          </a:xfrm>
          <a:prstGeom prst="rect">
            <a:avLst/>
          </a:prstGeom>
        </p:spPr>
      </p:pic>
      <p:pic>
        <p:nvPicPr>
          <p:cNvPr id="5" name="Picture 4">
            <a:extLst>
              <a:ext uri="{FF2B5EF4-FFF2-40B4-BE49-F238E27FC236}">
                <a16:creationId xmlns:a16="http://schemas.microsoft.com/office/drawing/2014/main" id="{2E22BAE8-8F84-4161-8FE8-4CBA91C8191E}"/>
              </a:ext>
            </a:extLst>
          </p:cNvPr>
          <p:cNvPicPr>
            <a:picLocks noChangeAspect="1"/>
          </p:cNvPicPr>
          <p:nvPr/>
        </p:nvPicPr>
        <p:blipFill>
          <a:blip r:embed="rId3"/>
          <a:stretch>
            <a:fillRect/>
          </a:stretch>
        </p:blipFill>
        <p:spPr>
          <a:xfrm>
            <a:off x="2808514" y="650082"/>
            <a:ext cx="6096000" cy="2762250"/>
          </a:xfrm>
          <a:prstGeom prst="rect">
            <a:avLst/>
          </a:prstGeom>
        </p:spPr>
      </p:pic>
      <p:sp>
        <p:nvSpPr>
          <p:cNvPr id="8" name="Slide Number Placeholder 7">
            <a:extLst>
              <a:ext uri="{FF2B5EF4-FFF2-40B4-BE49-F238E27FC236}">
                <a16:creationId xmlns:a16="http://schemas.microsoft.com/office/drawing/2014/main" id="{555ABCFB-68DB-4821-A461-0D68BFBBD0E1}"/>
              </a:ext>
            </a:extLst>
          </p:cNvPr>
          <p:cNvSpPr>
            <a:spLocks noGrp="1"/>
          </p:cNvSpPr>
          <p:nvPr>
            <p:ph type="sldNum" sz="quarter" idx="12"/>
          </p:nvPr>
        </p:nvSpPr>
        <p:spPr/>
        <p:txBody>
          <a:bodyPr/>
          <a:lstStyle/>
          <a:p>
            <a:fld id="{2633C1E9-BBC2-4CC6-BA8F-42C76672DF1C}" type="slidenum">
              <a:rPr lang="en-GB" smtClean="0"/>
              <a:t>7</a:t>
            </a:fld>
            <a:endParaRPr lang="en-GB"/>
          </a:p>
        </p:txBody>
      </p:sp>
    </p:spTree>
    <p:extLst>
      <p:ext uri="{BB962C8B-B14F-4D97-AF65-F5344CB8AC3E}">
        <p14:creationId xmlns:p14="http://schemas.microsoft.com/office/powerpoint/2010/main" val="3421512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6C056-98DC-4D98-843D-A0F364799184}"/>
              </a:ext>
            </a:extLst>
          </p:cNvPr>
          <p:cNvSpPr>
            <a:spLocks noGrp="1"/>
          </p:cNvSpPr>
          <p:nvPr>
            <p:ph type="title"/>
          </p:nvPr>
        </p:nvSpPr>
        <p:spPr>
          <a:xfrm>
            <a:off x="-946475" y="269242"/>
            <a:ext cx="10515600" cy="1683845"/>
          </a:xfrm>
        </p:spPr>
        <p:txBody>
          <a:bodyPr/>
          <a:lstStyle/>
          <a:p>
            <a:r>
              <a:rPr lang="en-GB" dirty="0"/>
              <a:t>and</a:t>
            </a:r>
          </a:p>
        </p:txBody>
      </p:sp>
      <p:sp>
        <p:nvSpPr>
          <p:cNvPr id="6" name="Content Placeholder 5">
            <a:extLst>
              <a:ext uri="{FF2B5EF4-FFF2-40B4-BE49-F238E27FC236}">
                <a16:creationId xmlns:a16="http://schemas.microsoft.com/office/drawing/2014/main" id="{FD780739-69D9-4F0E-B422-38DF88B77EF1}"/>
              </a:ext>
            </a:extLst>
          </p:cNvPr>
          <p:cNvSpPr>
            <a:spLocks noGrp="1"/>
          </p:cNvSpPr>
          <p:nvPr>
            <p:ph idx="1"/>
          </p:nvPr>
        </p:nvSpPr>
        <p:spPr>
          <a:xfrm>
            <a:off x="321925" y="419016"/>
            <a:ext cx="3320249" cy="5573281"/>
          </a:xfrm>
        </p:spPr>
        <p:txBody>
          <a:bodyPr>
            <a:normAutofit/>
          </a:bodyPr>
          <a:lstStyle/>
          <a:p>
            <a:r>
              <a:rPr lang="en-GB" sz="2000" dirty="0"/>
              <a:t>Socrates is such an important figure in the foundation of Western intellectual thoughts that it is difficult for us to consider Western societies without him</a:t>
            </a:r>
          </a:p>
          <a:p>
            <a:r>
              <a:rPr lang="en-GB" sz="2000" dirty="0"/>
              <a:t>Plato was a disciple of Socrates who recorded his dialogues. Established the Academy</a:t>
            </a:r>
          </a:p>
          <a:p>
            <a:r>
              <a:rPr lang="en-GB" sz="2000" dirty="0"/>
              <a:t>Aristotle was a student of Plato and an intellectual giant - </a:t>
            </a:r>
            <a:r>
              <a:rPr lang="en-US" sz="2000" dirty="0"/>
              <a:t>logic, criticism, rhetoric, physics, biology, psychology, mathematics, metaphysics, ethics, and politics.</a:t>
            </a:r>
            <a:endParaRPr lang="en-GB" sz="2000" dirty="0"/>
          </a:p>
          <a:p>
            <a:endParaRPr lang="en-GB" dirty="0"/>
          </a:p>
        </p:txBody>
      </p:sp>
      <p:sp>
        <p:nvSpPr>
          <p:cNvPr id="8" name="TextBox 7">
            <a:extLst>
              <a:ext uri="{FF2B5EF4-FFF2-40B4-BE49-F238E27FC236}">
                <a16:creationId xmlns:a16="http://schemas.microsoft.com/office/drawing/2014/main" id="{E2828EE5-F94C-4598-96F6-09626984F722}"/>
              </a:ext>
            </a:extLst>
          </p:cNvPr>
          <p:cNvSpPr txBox="1"/>
          <p:nvPr/>
        </p:nvSpPr>
        <p:spPr>
          <a:xfrm>
            <a:off x="838200" y="6311900"/>
            <a:ext cx="3047222" cy="369332"/>
          </a:xfrm>
          <a:prstGeom prst="rect">
            <a:avLst/>
          </a:prstGeom>
          <a:noFill/>
        </p:spPr>
        <p:txBody>
          <a:bodyPr wrap="square">
            <a:spAutoFit/>
          </a:bodyPr>
          <a:lstStyle/>
          <a:p>
            <a:r>
              <a:rPr lang="en-GB" dirty="0">
                <a:hlinkClick r:id="rId2"/>
              </a:rPr>
              <a:t>https://iep.utm.edu/socrates/</a:t>
            </a:r>
            <a:r>
              <a:rPr lang="en-GB" dirty="0"/>
              <a:t> </a:t>
            </a:r>
          </a:p>
        </p:txBody>
      </p:sp>
      <p:sp>
        <p:nvSpPr>
          <p:cNvPr id="10" name="TextBox 9">
            <a:extLst>
              <a:ext uri="{FF2B5EF4-FFF2-40B4-BE49-F238E27FC236}">
                <a16:creationId xmlns:a16="http://schemas.microsoft.com/office/drawing/2014/main" id="{3063500D-016D-411E-B5B9-84F74E21555B}"/>
              </a:ext>
            </a:extLst>
          </p:cNvPr>
          <p:cNvSpPr txBox="1"/>
          <p:nvPr/>
        </p:nvSpPr>
        <p:spPr>
          <a:xfrm>
            <a:off x="8533660" y="6308209"/>
            <a:ext cx="2918534" cy="369332"/>
          </a:xfrm>
          <a:prstGeom prst="rect">
            <a:avLst/>
          </a:prstGeom>
          <a:noFill/>
        </p:spPr>
        <p:txBody>
          <a:bodyPr wrap="square">
            <a:spAutoFit/>
          </a:bodyPr>
          <a:lstStyle/>
          <a:p>
            <a:r>
              <a:rPr lang="en-GB" dirty="0">
                <a:hlinkClick r:id="rId3"/>
              </a:rPr>
              <a:t>https://iep.utm.edu/aristotl/</a:t>
            </a:r>
            <a:r>
              <a:rPr lang="en-GB" dirty="0"/>
              <a:t> </a:t>
            </a:r>
          </a:p>
        </p:txBody>
      </p:sp>
      <p:sp>
        <p:nvSpPr>
          <p:cNvPr id="12" name="TextBox 11">
            <a:extLst>
              <a:ext uri="{FF2B5EF4-FFF2-40B4-BE49-F238E27FC236}">
                <a16:creationId xmlns:a16="http://schemas.microsoft.com/office/drawing/2014/main" id="{CEFFB889-6B8B-4904-A835-FB7B29CF8F24}"/>
              </a:ext>
            </a:extLst>
          </p:cNvPr>
          <p:cNvSpPr txBox="1"/>
          <p:nvPr/>
        </p:nvSpPr>
        <p:spPr>
          <a:xfrm>
            <a:off x="4556464" y="6308209"/>
            <a:ext cx="2740981" cy="369332"/>
          </a:xfrm>
          <a:prstGeom prst="rect">
            <a:avLst/>
          </a:prstGeom>
          <a:noFill/>
        </p:spPr>
        <p:txBody>
          <a:bodyPr wrap="square">
            <a:spAutoFit/>
          </a:bodyPr>
          <a:lstStyle/>
          <a:p>
            <a:r>
              <a:rPr lang="en-GB" dirty="0">
                <a:hlinkClick r:id="rId4"/>
              </a:rPr>
              <a:t>https://iep.utm.edu/plato/</a:t>
            </a:r>
            <a:r>
              <a:rPr lang="en-GB" dirty="0"/>
              <a:t> </a:t>
            </a:r>
          </a:p>
        </p:txBody>
      </p:sp>
      <p:pic>
        <p:nvPicPr>
          <p:cNvPr id="14" name="Picture 13">
            <a:extLst>
              <a:ext uri="{FF2B5EF4-FFF2-40B4-BE49-F238E27FC236}">
                <a16:creationId xmlns:a16="http://schemas.microsoft.com/office/drawing/2014/main" id="{F575FBCF-28F2-482F-AD74-222D7332703D}"/>
              </a:ext>
            </a:extLst>
          </p:cNvPr>
          <p:cNvPicPr>
            <a:picLocks noChangeAspect="1"/>
          </p:cNvPicPr>
          <p:nvPr/>
        </p:nvPicPr>
        <p:blipFill>
          <a:blip r:embed="rId5"/>
          <a:stretch>
            <a:fillRect/>
          </a:stretch>
        </p:blipFill>
        <p:spPr>
          <a:xfrm>
            <a:off x="3709757" y="1665831"/>
            <a:ext cx="2767380" cy="3897719"/>
          </a:xfrm>
          <a:prstGeom prst="rect">
            <a:avLst/>
          </a:prstGeom>
        </p:spPr>
      </p:pic>
      <p:pic>
        <p:nvPicPr>
          <p:cNvPr id="16" name="Picture 15">
            <a:extLst>
              <a:ext uri="{FF2B5EF4-FFF2-40B4-BE49-F238E27FC236}">
                <a16:creationId xmlns:a16="http://schemas.microsoft.com/office/drawing/2014/main" id="{5E817493-014E-44FE-950C-FC1EBD7D427F}"/>
              </a:ext>
            </a:extLst>
          </p:cNvPr>
          <p:cNvPicPr>
            <a:picLocks noChangeAspect="1"/>
          </p:cNvPicPr>
          <p:nvPr/>
        </p:nvPicPr>
        <p:blipFill>
          <a:blip r:embed="rId6"/>
          <a:stretch>
            <a:fillRect/>
          </a:stretch>
        </p:blipFill>
        <p:spPr>
          <a:xfrm>
            <a:off x="9294972" y="2066593"/>
            <a:ext cx="2767380" cy="3866193"/>
          </a:xfrm>
          <a:prstGeom prst="rect">
            <a:avLst/>
          </a:prstGeom>
        </p:spPr>
      </p:pic>
      <p:pic>
        <p:nvPicPr>
          <p:cNvPr id="18" name="Picture 17">
            <a:extLst>
              <a:ext uri="{FF2B5EF4-FFF2-40B4-BE49-F238E27FC236}">
                <a16:creationId xmlns:a16="http://schemas.microsoft.com/office/drawing/2014/main" id="{F1D37B3F-0C88-4B52-AA63-8DC956C07C8E}"/>
              </a:ext>
            </a:extLst>
          </p:cNvPr>
          <p:cNvPicPr>
            <a:picLocks noChangeAspect="1"/>
          </p:cNvPicPr>
          <p:nvPr/>
        </p:nvPicPr>
        <p:blipFill>
          <a:blip r:embed="rId7"/>
          <a:stretch>
            <a:fillRect/>
          </a:stretch>
        </p:blipFill>
        <p:spPr>
          <a:xfrm>
            <a:off x="6553993" y="0"/>
            <a:ext cx="2740980" cy="4043958"/>
          </a:xfrm>
          <a:prstGeom prst="rect">
            <a:avLst/>
          </a:prstGeom>
        </p:spPr>
      </p:pic>
      <p:sp>
        <p:nvSpPr>
          <p:cNvPr id="20" name="TextBox 19">
            <a:extLst>
              <a:ext uri="{FF2B5EF4-FFF2-40B4-BE49-F238E27FC236}">
                <a16:creationId xmlns:a16="http://schemas.microsoft.com/office/drawing/2014/main" id="{66084285-D9E2-4ADD-AAB7-2E9997BA93CD}"/>
              </a:ext>
            </a:extLst>
          </p:cNvPr>
          <p:cNvSpPr txBox="1"/>
          <p:nvPr/>
        </p:nvSpPr>
        <p:spPr>
          <a:xfrm>
            <a:off x="6808116" y="3999690"/>
            <a:ext cx="2430029" cy="369332"/>
          </a:xfrm>
          <a:prstGeom prst="rect">
            <a:avLst/>
          </a:prstGeom>
          <a:noFill/>
        </p:spPr>
        <p:txBody>
          <a:bodyPr wrap="square">
            <a:spAutoFit/>
          </a:bodyPr>
          <a:lstStyle/>
          <a:p>
            <a:r>
              <a:rPr lang="en-GB" dirty="0"/>
              <a:t>Socrates (469-399 BCE) </a:t>
            </a:r>
          </a:p>
        </p:txBody>
      </p:sp>
      <p:sp>
        <p:nvSpPr>
          <p:cNvPr id="22" name="TextBox 21">
            <a:extLst>
              <a:ext uri="{FF2B5EF4-FFF2-40B4-BE49-F238E27FC236}">
                <a16:creationId xmlns:a16="http://schemas.microsoft.com/office/drawing/2014/main" id="{78B03DCB-F830-4C6A-830F-BD9C19E6B4CB}"/>
              </a:ext>
            </a:extLst>
          </p:cNvPr>
          <p:cNvSpPr txBox="1"/>
          <p:nvPr/>
        </p:nvSpPr>
        <p:spPr>
          <a:xfrm>
            <a:off x="3885422" y="5622965"/>
            <a:ext cx="2173996" cy="369332"/>
          </a:xfrm>
          <a:prstGeom prst="rect">
            <a:avLst/>
          </a:prstGeom>
          <a:noFill/>
        </p:spPr>
        <p:txBody>
          <a:bodyPr wrap="square">
            <a:spAutoFit/>
          </a:bodyPr>
          <a:lstStyle/>
          <a:p>
            <a:r>
              <a:rPr lang="en-GB" dirty="0"/>
              <a:t>Plato (427 – 327 BCE) </a:t>
            </a:r>
          </a:p>
        </p:txBody>
      </p:sp>
      <p:sp>
        <p:nvSpPr>
          <p:cNvPr id="24" name="TextBox 23">
            <a:extLst>
              <a:ext uri="{FF2B5EF4-FFF2-40B4-BE49-F238E27FC236}">
                <a16:creationId xmlns:a16="http://schemas.microsoft.com/office/drawing/2014/main" id="{9DE406FF-6C66-4A38-B35D-0E19B411BA32}"/>
              </a:ext>
            </a:extLst>
          </p:cNvPr>
          <p:cNvSpPr txBox="1"/>
          <p:nvPr/>
        </p:nvSpPr>
        <p:spPr>
          <a:xfrm>
            <a:off x="9294972" y="5938877"/>
            <a:ext cx="2658862" cy="369332"/>
          </a:xfrm>
          <a:prstGeom prst="rect">
            <a:avLst/>
          </a:prstGeom>
          <a:noFill/>
        </p:spPr>
        <p:txBody>
          <a:bodyPr wrap="square">
            <a:spAutoFit/>
          </a:bodyPr>
          <a:lstStyle/>
          <a:p>
            <a:r>
              <a:rPr lang="en-GB" dirty="0"/>
              <a:t>Aristotle (384 – 322 BCE)</a:t>
            </a:r>
          </a:p>
        </p:txBody>
      </p:sp>
      <p:sp>
        <p:nvSpPr>
          <p:cNvPr id="25" name="Slide Number Placeholder 24">
            <a:extLst>
              <a:ext uri="{FF2B5EF4-FFF2-40B4-BE49-F238E27FC236}">
                <a16:creationId xmlns:a16="http://schemas.microsoft.com/office/drawing/2014/main" id="{A3972DBA-13C2-4D55-91DF-DD7CDA099C5A}"/>
              </a:ext>
            </a:extLst>
          </p:cNvPr>
          <p:cNvSpPr>
            <a:spLocks noGrp="1"/>
          </p:cNvSpPr>
          <p:nvPr>
            <p:ph type="sldNum" sz="quarter" idx="12"/>
          </p:nvPr>
        </p:nvSpPr>
        <p:spPr/>
        <p:txBody>
          <a:bodyPr/>
          <a:lstStyle/>
          <a:p>
            <a:fld id="{2633C1E9-BBC2-4CC6-BA8F-42C76672DF1C}" type="slidenum">
              <a:rPr lang="en-GB" smtClean="0"/>
              <a:t>8</a:t>
            </a:fld>
            <a:endParaRPr lang="en-GB"/>
          </a:p>
        </p:txBody>
      </p:sp>
    </p:spTree>
    <p:extLst>
      <p:ext uri="{BB962C8B-B14F-4D97-AF65-F5344CB8AC3E}">
        <p14:creationId xmlns:p14="http://schemas.microsoft.com/office/powerpoint/2010/main" val="118304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 calcmode="lin" valueType="num">
                                      <p:cBhvr additive="base">
                                        <p:cTn id="13"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anim calcmode="lin" valueType="num">
                                      <p:cBhvr additive="base">
                                        <p:cTn id="19"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xEl>
                                              <p:pRg st="2" end="2"/>
                                            </p:txEl>
                                          </p:spTgt>
                                        </p:tgtEl>
                                        <p:attrNameLst>
                                          <p:attrName>style.visibility</p:attrName>
                                        </p:attrNameLst>
                                      </p:cBhvr>
                                      <p:to>
                                        <p:strVal val="visible"/>
                                      </p:to>
                                    </p:set>
                                    <p:anim calcmode="lin" valueType="num">
                                      <p:cBhvr additive="base">
                                        <p:cTn id="25"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3343B-6808-44C3-BA57-61784BC7BFF9}"/>
              </a:ext>
            </a:extLst>
          </p:cNvPr>
          <p:cNvSpPr>
            <a:spLocks noGrp="1"/>
          </p:cNvSpPr>
          <p:nvPr>
            <p:ph type="title"/>
          </p:nvPr>
        </p:nvSpPr>
        <p:spPr>
          <a:xfrm>
            <a:off x="500109" y="296006"/>
            <a:ext cx="4744244" cy="1325563"/>
          </a:xfrm>
        </p:spPr>
        <p:txBody>
          <a:bodyPr/>
          <a:lstStyle/>
          <a:p>
            <a:r>
              <a:rPr lang="en-GB" dirty="0"/>
              <a:t>Platonic dialogues: </a:t>
            </a:r>
            <a:br>
              <a:rPr lang="en-GB" dirty="0"/>
            </a:br>
            <a:r>
              <a:rPr lang="en-GB" dirty="0"/>
              <a:t>the Republic</a:t>
            </a:r>
          </a:p>
        </p:txBody>
      </p:sp>
      <p:sp>
        <p:nvSpPr>
          <p:cNvPr id="3" name="Content Placeholder 2">
            <a:extLst>
              <a:ext uri="{FF2B5EF4-FFF2-40B4-BE49-F238E27FC236}">
                <a16:creationId xmlns:a16="http://schemas.microsoft.com/office/drawing/2014/main" id="{FEB00F86-F159-4A72-92E4-04E27F8D4762}"/>
              </a:ext>
            </a:extLst>
          </p:cNvPr>
          <p:cNvSpPr>
            <a:spLocks noGrp="1"/>
          </p:cNvSpPr>
          <p:nvPr>
            <p:ph idx="1"/>
          </p:nvPr>
        </p:nvSpPr>
        <p:spPr>
          <a:xfrm>
            <a:off x="390619" y="1825229"/>
            <a:ext cx="5194393" cy="4557815"/>
          </a:xfrm>
        </p:spPr>
        <p:txBody>
          <a:bodyPr>
            <a:normAutofit/>
          </a:bodyPr>
          <a:lstStyle/>
          <a:p>
            <a:r>
              <a:rPr lang="en-GB" sz="2400" dirty="0"/>
              <a:t>The nature of justice, how we ought to live together in society, and the link between happiness, and living in the just city or the </a:t>
            </a:r>
            <a:r>
              <a:rPr lang="en-GB" sz="2400" i="1" dirty="0" err="1"/>
              <a:t>Kallipolis</a:t>
            </a:r>
            <a:endParaRPr lang="en-GB" sz="2400" i="1" dirty="0"/>
          </a:p>
          <a:p>
            <a:r>
              <a:rPr lang="en-GB" sz="2400" dirty="0"/>
              <a:t>Justice, happiness, education, how society should function the right way, the best way</a:t>
            </a:r>
          </a:p>
          <a:p>
            <a:r>
              <a:rPr lang="en-US" sz="2400" dirty="0"/>
              <a:t>The virtues and vices, good and bad souls, good and bad political regimes, the family, the role of women in society, the role of art in society, and even the afterlife</a:t>
            </a:r>
            <a:endParaRPr lang="en-GB" sz="2400" dirty="0"/>
          </a:p>
        </p:txBody>
      </p:sp>
      <p:sp>
        <p:nvSpPr>
          <p:cNvPr id="4" name="Rectangle 3">
            <a:extLst>
              <a:ext uri="{FF2B5EF4-FFF2-40B4-BE49-F238E27FC236}">
                <a16:creationId xmlns:a16="http://schemas.microsoft.com/office/drawing/2014/main" id="{4D06BC75-27CB-4168-B7B8-3E1E3B63C5CD}"/>
              </a:ext>
            </a:extLst>
          </p:cNvPr>
          <p:cNvSpPr/>
          <p:nvPr/>
        </p:nvSpPr>
        <p:spPr>
          <a:xfrm>
            <a:off x="6096000" y="1455897"/>
            <a:ext cx="2111754" cy="1189608"/>
          </a:xfrm>
          <a:prstGeom prst="rect">
            <a:avLst/>
          </a:prstGeom>
          <a:ln w="38100">
            <a:solidFill>
              <a:schemeClr val="tx1"/>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2400" dirty="0"/>
              <a:t>Gold People</a:t>
            </a:r>
          </a:p>
        </p:txBody>
      </p:sp>
      <p:sp>
        <p:nvSpPr>
          <p:cNvPr id="5" name="Rectangle 4">
            <a:extLst>
              <a:ext uri="{FF2B5EF4-FFF2-40B4-BE49-F238E27FC236}">
                <a16:creationId xmlns:a16="http://schemas.microsoft.com/office/drawing/2014/main" id="{637CC672-2F4E-4049-9141-331B338E196C}"/>
              </a:ext>
            </a:extLst>
          </p:cNvPr>
          <p:cNvSpPr/>
          <p:nvPr/>
        </p:nvSpPr>
        <p:spPr>
          <a:xfrm>
            <a:off x="6096000" y="3022888"/>
            <a:ext cx="2111754" cy="1189608"/>
          </a:xfrm>
          <a:prstGeom prst="rect">
            <a:avLst/>
          </a:prstGeom>
          <a:solidFill>
            <a:schemeClr val="bg2">
              <a:lumMod val="75000"/>
            </a:schemeClr>
          </a:solidFill>
          <a:ln w="38100">
            <a:solidFill>
              <a:schemeClr val="tx1"/>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2400" dirty="0"/>
              <a:t>Silver People</a:t>
            </a:r>
          </a:p>
        </p:txBody>
      </p:sp>
      <p:sp>
        <p:nvSpPr>
          <p:cNvPr id="6" name="Rectangle 5">
            <a:extLst>
              <a:ext uri="{FF2B5EF4-FFF2-40B4-BE49-F238E27FC236}">
                <a16:creationId xmlns:a16="http://schemas.microsoft.com/office/drawing/2014/main" id="{52AA3B60-9120-4E78-BB16-5AD83B348BA9}"/>
              </a:ext>
            </a:extLst>
          </p:cNvPr>
          <p:cNvSpPr/>
          <p:nvPr/>
        </p:nvSpPr>
        <p:spPr>
          <a:xfrm>
            <a:off x="6096000" y="4589879"/>
            <a:ext cx="2111754" cy="1189608"/>
          </a:xfrm>
          <a:prstGeom prst="rect">
            <a:avLst/>
          </a:prstGeom>
          <a:solidFill>
            <a:schemeClr val="accent2">
              <a:lumMod val="75000"/>
            </a:schemeClr>
          </a:solidFill>
          <a:ln w="38100">
            <a:solidFill>
              <a:schemeClr val="tx1"/>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2400" dirty="0"/>
              <a:t>Bronze People</a:t>
            </a:r>
          </a:p>
        </p:txBody>
      </p:sp>
      <p:sp>
        <p:nvSpPr>
          <p:cNvPr id="7" name="TextBox 6">
            <a:extLst>
              <a:ext uri="{FF2B5EF4-FFF2-40B4-BE49-F238E27FC236}">
                <a16:creationId xmlns:a16="http://schemas.microsoft.com/office/drawing/2014/main" id="{DF1FD7CC-0B40-4638-9D24-B12E789F9676}"/>
              </a:ext>
            </a:extLst>
          </p:cNvPr>
          <p:cNvSpPr txBox="1"/>
          <p:nvPr/>
        </p:nvSpPr>
        <p:spPr>
          <a:xfrm>
            <a:off x="8399862" y="1756073"/>
            <a:ext cx="2187453" cy="646331"/>
          </a:xfrm>
          <a:prstGeom prst="rect">
            <a:avLst/>
          </a:prstGeom>
          <a:noFill/>
          <a:ln w="38100">
            <a:solidFill>
              <a:schemeClr val="tx1"/>
            </a:solidFill>
          </a:ln>
        </p:spPr>
        <p:txBody>
          <a:bodyPr wrap="square" rtlCol="0">
            <a:spAutoFit/>
          </a:bodyPr>
          <a:lstStyle/>
          <a:p>
            <a:r>
              <a:rPr lang="en-GB" dirty="0"/>
              <a:t>Philosopher-kings</a:t>
            </a:r>
          </a:p>
          <a:p>
            <a:r>
              <a:rPr lang="en-GB" dirty="0"/>
              <a:t>Rational, virtuous</a:t>
            </a:r>
          </a:p>
        </p:txBody>
      </p:sp>
      <p:sp>
        <p:nvSpPr>
          <p:cNvPr id="8" name="TextBox 7">
            <a:extLst>
              <a:ext uri="{FF2B5EF4-FFF2-40B4-BE49-F238E27FC236}">
                <a16:creationId xmlns:a16="http://schemas.microsoft.com/office/drawing/2014/main" id="{E92452FC-20D2-462A-B4A6-16D7DA2907AA}"/>
              </a:ext>
            </a:extLst>
          </p:cNvPr>
          <p:cNvSpPr txBox="1"/>
          <p:nvPr/>
        </p:nvSpPr>
        <p:spPr>
          <a:xfrm>
            <a:off x="8399863" y="3232838"/>
            <a:ext cx="2187454" cy="923330"/>
          </a:xfrm>
          <a:prstGeom prst="rect">
            <a:avLst/>
          </a:prstGeom>
          <a:noFill/>
          <a:ln w="38100">
            <a:solidFill>
              <a:schemeClr val="tx1"/>
            </a:solidFill>
          </a:ln>
        </p:spPr>
        <p:txBody>
          <a:bodyPr wrap="square" rtlCol="0">
            <a:spAutoFit/>
          </a:bodyPr>
          <a:lstStyle/>
          <a:p>
            <a:r>
              <a:rPr lang="en-GB" dirty="0"/>
              <a:t>Guardians</a:t>
            </a:r>
          </a:p>
          <a:p>
            <a:r>
              <a:rPr lang="en-GB" dirty="0"/>
              <a:t>Spirited, honour, victory, truth</a:t>
            </a:r>
          </a:p>
        </p:txBody>
      </p:sp>
      <p:sp>
        <p:nvSpPr>
          <p:cNvPr id="9" name="TextBox 8">
            <a:extLst>
              <a:ext uri="{FF2B5EF4-FFF2-40B4-BE49-F238E27FC236}">
                <a16:creationId xmlns:a16="http://schemas.microsoft.com/office/drawing/2014/main" id="{C9D37659-7A21-4C51-B87C-46948CD06B24}"/>
              </a:ext>
            </a:extLst>
          </p:cNvPr>
          <p:cNvSpPr txBox="1"/>
          <p:nvPr/>
        </p:nvSpPr>
        <p:spPr>
          <a:xfrm>
            <a:off x="8399862" y="4584518"/>
            <a:ext cx="2187455" cy="1200329"/>
          </a:xfrm>
          <a:prstGeom prst="rect">
            <a:avLst/>
          </a:prstGeom>
          <a:noFill/>
          <a:ln w="38100">
            <a:solidFill>
              <a:schemeClr val="tx1"/>
            </a:solidFill>
          </a:ln>
        </p:spPr>
        <p:txBody>
          <a:bodyPr wrap="square" rtlCol="0">
            <a:spAutoFit/>
          </a:bodyPr>
          <a:lstStyle/>
          <a:p>
            <a:r>
              <a:rPr lang="en-GB" dirty="0"/>
              <a:t>Producers</a:t>
            </a:r>
          </a:p>
          <a:p>
            <a:r>
              <a:rPr lang="en-GB" dirty="0"/>
              <a:t>Money-lovers intent on satisfying basic needs</a:t>
            </a:r>
          </a:p>
        </p:txBody>
      </p:sp>
      <p:sp>
        <p:nvSpPr>
          <p:cNvPr id="10" name="TextBox 9">
            <a:extLst>
              <a:ext uri="{FF2B5EF4-FFF2-40B4-BE49-F238E27FC236}">
                <a16:creationId xmlns:a16="http://schemas.microsoft.com/office/drawing/2014/main" id="{5EF45590-DAD2-47B7-93E4-70C5F833B4BC}"/>
              </a:ext>
            </a:extLst>
          </p:cNvPr>
          <p:cNvSpPr txBox="1"/>
          <p:nvPr/>
        </p:nvSpPr>
        <p:spPr>
          <a:xfrm>
            <a:off x="6096000" y="272232"/>
            <a:ext cx="5495233" cy="830997"/>
          </a:xfrm>
          <a:prstGeom prst="rect">
            <a:avLst/>
          </a:prstGeom>
          <a:noFill/>
          <a:ln w="28575">
            <a:solidFill>
              <a:schemeClr val="tx1"/>
            </a:solidFill>
          </a:ln>
        </p:spPr>
        <p:txBody>
          <a:bodyPr wrap="square" rtlCol="0">
            <a:spAutoFit/>
          </a:bodyPr>
          <a:lstStyle/>
          <a:p>
            <a:pPr algn="ctr"/>
            <a:r>
              <a:rPr lang="en-GB" sz="2400" dirty="0"/>
              <a:t>We are all driven by different desires which sometimes are too strong to change</a:t>
            </a:r>
          </a:p>
        </p:txBody>
      </p:sp>
      <p:sp>
        <p:nvSpPr>
          <p:cNvPr id="11" name="Slide Number Placeholder 10">
            <a:extLst>
              <a:ext uri="{FF2B5EF4-FFF2-40B4-BE49-F238E27FC236}">
                <a16:creationId xmlns:a16="http://schemas.microsoft.com/office/drawing/2014/main" id="{0680D36D-F337-4A48-AF20-E099802EC623}"/>
              </a:ext>
            </a:extLst>
          </p:cNvPr>
          <p:cNvSpPr>
            <a:spLocks noGrp="1"/>
          </p:cNvSpPr>
          <p:nvPr>
            <p:ph type="sldNum" sz="quarter" idx="12"/>
          </p:nvPr>
        </p:nvSpPr>
        <p:spPr/>
        <p:txBody>
          <a:bodyPr/>
          <a:lstStyle/>
          <a:p>
            <a:fld id="{2633C1E9-BBC2-4CC6-BA8F-42C76672DF1C}" type="slidenum">
              <a:rPr lang="en-GB" smtClean="0"/>
              <a:t>9</a:t>
            </a:fld>
            <a:endParaRPr lang="en-GB"/>
          </a:p>
        </p:txBody>
      </p:sp>
    </p:spTree>
    <p:extLst>
      <p:ext uri="{BB962C8B-B14F-4D97-AF65-F5344CB8AC3E}">
        <p14:creationId xmlns:p14="http://schemas.microsoft.com/office/powerpoint/2010/main" val="4103127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 calcmode="lin" valueType="num">
                                      <p:cBhvr additive="base">
                                        <p:cTn id="25" dur="500" fill="hold"/>
                                        <p:tgtEl>
                                          <p:spTgt spid="4"/>
                                        </p:tgtEl>
                                        <p:attrNameLst>
                                          <p:attrName>ppt_x</p:attrName>
                                        </p:attrNameLst>
                                      </p:cBhvr>
                                      <p:tavLst>
                                        <p:tav tm="0">
                                          <p:val>
                                            <p:strVal val="#ppt_x"/>
                                          </p:val>
                                        </p:tav>
                                        <p:tav tm="100000">
                                          <p:val>
                                            <p:strVal val="#ppt_x"/>
                                          </p:val>
                                        </p:tav>
                                      </p:tavLst>
                                    </p:anim>
                                    <p:anim calcmode="lin" valueType="num">
                                      <p:cBhvr additive="base">
                                        <p:cTn id="2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anim calcmode="lin" valueType="num">
                                      <p:cBhvr additive="base">
                                        <p:cTn id="31" dur="500" fill="hold"/>
                                        <p:tgtEl>
                                          <p:spTgt spid="5"/>
                                        </p:tgtEl>
                                        <p:attrNameLst>
                                          <p:attrName>ppt_x</p:attrName>
                                        </p:attrNameLst>
                                      </p:cBhvr>
                                      <p:tavLst>
                                        <p:tav tm="0">
                                          <p:val>
                                            <p:strVal val="#ppt_x"/>
                                          </p:val>
                                        </p:tav>
                                        <p:tav tm="100000">
                                          <p:val>
                                            <p:strVal val="#ppt_x"/>
                                          </p:val>
                                        </p:tav>
                                      </p:tavLst>
                                    </p:anim>
                                    <p:anim calcmode="lin" valueType="num">
                                      <p:cBhvr additive="base">
                                        <p:cTn id="3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tgtEl>
                                        <p:attrNameLst>
                                          <p:attrName>style.visibility</p:attrName>
                                        </p:attrNameLst>
                                      </p:cBhvr>
                                      <p:to>
                                        <p:strVal val="visible"/>
                                      </p:to>
                                    </p:set>
                                    <p:anim calcmode="lin" valueType="num">
                                      <p:cBhvr additive="base">
                                        <p:cTn id="37" dur="500" fill="hold"/>
                                        <p:tgtEl>
                                          <p:spTgt spid="6"/>
                                        </p:tgtEl>
                                        <p:attrNameLst>
                                          <p:attrName>ppt_x</p:attrName>
                                        </p:attrNameLst>
                                      </p:cBhvr>
                                      <p:tavLst>
                                        <p:tav tm="0">
                                          <p:val>
                                            <p:strVal val="#ppt_x"/>
                                          </p:val>
                                        </p:tav>
                                        <p:tav tm="100000">
                                          <p:val>
                                            <p:strVal val="#ppt_x"/>
                                          </p:val>
                                        </p:tav>
                                      </p:tavLst>
                                    </p:anim>
                                    <p:anim calcmode="lin" valueType="num">
                                      <p:cBhvr additive="base">
                                        <p:cTn id="3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0"/>
                                        </p:tgtEl>
                                        <p:attrNameLst>
                                          <p:attrName>style.visibility</p:attrName>
                                        </p:attrNameLst>
                                      </p:cBhvr>
                                      <p:to>
                                        <p:strVal val="visible"/>
                                      </p:to>
                                    </p:set>
                                    <p:anim calcmode="lin" valueType="num">
                                      <p:cBhvr additive="base">
                                        <p:cTn id="43" dur="500" fill="hold"/>
                                        <p:tgtEl>
                                          <p:spTgt spid="10"/>
                                        </p:tgtEl>
                                        <p:attrNameLst>
                                          <p:attrName>ppt_x</p:attrName>
                                        </p:attrNameLst>
                                      </p:cBhvr>
                                      <p:tavLst>
                                        <p:tav tm="0">
                                          <p:val>
                                            <p:strVal val="#ppt_x"/>
                                          </p:val>
                                        </p:tav>
                                        <p:tav tm="100000">
                                          <p:val>
                                            <p:strVal val="#ppt_x"/>
                                          </p:val>
                                        </p:tav>
                                      </p:tavLst>
                                    </p:anim>
                                    <p:anim calcmode="lin" valueType="num">
                                      <p:cBhvr additive="base">
                                        <p:cTn id="4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7"/>
                                        </p:tgtEl>
                                        <p:attrNameLst>
                                          <p:attrName>style.visibility</p:attrName>
                                        </p:attrNameLst>
                                      </p:cBhvr>
                                      <p:to>
                                        <p:strVal val="visible"/>
                                      </p:to>
                                    </p:set>
                                    <p:animEffect transition="in" filter="fade">
                                      <p:cBhvr>
                                        <p:cTn id="49" dur="1000"/>
                                        <p:tgtEl>
                                          <p:spTgt spid="7"/>
                                        </p:tgtEl>
                                      </p:cBhvr>
                                    </p:animEffect>
                                    <p:anim calcmode="lin" valueType="num">
                                      <p:cBhvr>
                                        <p:cTn id="50" dur="1000" fill="hold"/>
                                        <p:tgtEl>
                                          <p:spTgt spid="7"/>
                                        </p:tgtEl>
                                        <p:attrNameLst>
                                          <p:attrName>ppt_x</p:attrName>
                                        </p:attrNameLst>
                                      </p:cBhvr>
                                      <p:tavLst>
                                        <p:tav tm="0">
                                          <p:val>
                                            <p:strVal val="#ppt_x"/>
                                          </p:val>
                                        </p:tav>
                                        <p:tav tm="100000">
                                          <p:val>
                                            <p:strVal val="#ppt_x"/>
                                          </p:val>
                                        </p:tav>
                                      </p:tavLst>
                                    </p:anim>
                                    <p:anim calcmode="lin" valueType="num">
                                      <p:cBhvr>
                                        <p:cTn id="51"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8"/>
                                        </p:tgtEl>
                                        <p:attrNameLst>
                                          <p:attrName>style.visibility</p:attrName>
                                        </p:attrNameLst>
                                      </p:cBhvr>
                                      <p:to>
                                        <p:strVal val="visible"/>
                                      </p:to>
                                    </p:set>
                                    <p:animEffect transition="in" filter="fade">
                                      <p:cBhvr>
                                        <p:cTn id="56" dur="1000"/>
                                        <p:tgtEl>
                                          <p:spTgt spid="8"/>
                                        </p:tgtEl>
                                      </p:cBhvr>
                                    </p:animEffect>
                                    <p:anim calcmode="lin" valueType="num">
                                      <p:cBhvr>
                                        <p:cTn id="57" dur="1000" fill="hold"/>
                                        <p:tgtEl>
                                          <p:spTgt spid="8"/>
                                        </p:tgtEl>
                                        <p:attrNameLst>
                                          <p:attrName>ppt_x</p:attrName>
                                        </p:attrNameLst>
                                      </p:cBhvr>
                                      <p:tavLst>
                                        <p:tav tm="0">
                                          <p:val>
                                            <p:strVal val="#ppt_x"/>
                                          </p:val>
                                        </p:tav>
                                        <p:tav tm="100000">
                                          <p:val>
                                            <p:strVal val="#ppt_x"/>
                                          </p:val>
                                        </p:tav>
                                      </p:tavLst>
                                    </p:anim>
                                    <p:anim calcmode="lin" valueType="num">
                                      <p:cBhvr>
                                        <p:cTn id="58"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9"/>
                                        </p:tgtEl>
                                        <p:attrNameLst>
                                          <p:attrName>style.visibility</p:attrName>
                                        </p:attrNameLst>
                                      </p:cBhvr>
                                      <p:to>
                                        <p:strVal val="visible"/>
                                      </p:to>
                                    </p:set>
                                    <p:animEffect transition="in" filter="fade">
                                      <p:cBhvr>
                                        <p:cTn id="63" dur="1000"/>
                                        <p:tgtEl>
                                          <p:spTgt spid="9"/>
                                        </p:tgtEl>
                                      </p:cBhvr>
                                    </p:animEffect>
                                    <p:anim calcmode="lin" valueType="num">
                                      <p:cBhvr>
                                        <p:cTn id="64" dur="1000" fill="hold"/>
                                        <p:tgtEl>
                                          <p:spTgt spid="9"/>
                                        </p:tgtEl>
                                        <p:attrNameLst>
                                          <p:attrName>ppt_x</p:attrName>
                                        </p:attrNameLst>
                                      </p:cBhvr>
                                      <p:tavLst>
                                        <p:tav tm="0">
                                          <p:val>
                                            <p:strVal val="#ppt_x"/>
                                          </p:val>
                                        </p:tav>
                                        <p:tav tm="100000">
                                          <p:val>
                                            <p:strVal val="#ppt_x"/>
                                          </p:val>
                                        </p:tav>
                                      </p:tavLst>
                                    </p:anim>
                                    <p:anim calcmode="lin" valueType="num">
                                      <p:cBhvr>
                                        <p:cTn id="65"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P spid="5" grpId="0" animBg="1"/>
      <p:bldP spid="6" grpId="0" animBg="1"/>
      <p:bldP spid="7" grpId="0" animBg="1"/>
      <p:bldP spid="8" grpId="0" animBg="1"/>
      <p:bldP spid="9" grpId="0" animBg="1"/>
      <p:bldP spid="10"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D455D-7B95-46B7-85B9-20540386AAFE}"/>
              </a:ext>
            </a:extLst>
          </p:cNvPr>
          <p:cNvSpPr>
            <a:spLocks noGrp="1"/>
          </p:cNvSpPr>
          <p:nvPr>
            <p:ph type="title"/>
          </p:nvPr>
        </p:nvSpPr>
        <p:spPr/>
        <p:txBody>
          <a:bodyPr>
            <a:normAutofit/>
          </a:bodyPr>
          <a:lstStyle/>
          <a:p>
            <a:r>
              <a:rPr lang="en-GB" sz="5400" dirty="0">
                <a:solidFill>
                  <a:schemeClr val="bg1"/>
                </a:solidFill>
              </a:rPr>
              <a:t>Athens, 2,500 years ago </a:t>
            </a:r>
          </a:p>
        </p:txBody>
      </p:sp>
      <p:sp>
        <p:nvSpPr>
          <p:cNvPr id="3" name="Content Placeholder 2">
            <a:extLst>
              <a:ext uri="{FF2B5EF4-FFF2-40B4-BE49-F238E27FC236}">
                <a16:creationId xmlns:a16="http://schemas.microsoft.com/office/drawing/2014/main" id="{8A16D81D-BD8E-4475-9DDC-8A90EE65DA09}"/>
              </a:ext>
            </a:extLst>
          </p:cNvPr>
          <p:cNvSpPr>
            <a:spLocks noGrp="1"/>
          </p:cNvSpPr>
          <p:nvPr>
            <p:ph idx="1"/>
          </p:nvPr>
        </p:nvSpPr>
        <p:spPr>
          <a:xfrm>
            <a:off x="838200" y="1825625"/>
            <a:ext cx="7354078" cy="4351338"/>
          </a:xfrm>
        </p:spPr>
        <p:txBody>
          <a:bodyPr/>
          <a:lstStyle/>
          <a:p>
            <a:r>
              <a:rPr lang="en-GB" dirty="0">
                <a:solidFill>
                  <a:schemeClr val="bg1"/>
                </a:solidFill>
              </a:rPr>
              <a:t>Socrates in conversation with Sophists – Gorgias, Callicles and Alcibiades </a:t>
            </a:r>
          </a:p>
          <a:p>
            <a:r>
              <a:rPr lang="en-GB" dirty="0">
                <a:solidFill>
                  <a:schemeClr val="bg1"/>
                </a:solidFill>
              </a:rPr>
              <a:t>Gorgias was a Sicilian teacher of oratory (the art of public speaking)</a:t>
            </a:r>
          </a:p>
          <a:p>
            <a:r>
              <a:rPr lang="en-GB" dirty="0">
                <a:solidFill>
                  <a:schemeClr val="bg1"/>
                </a:solidFill>
              </a:rPr>
              <a:t>Sophists were paid, skilled teachers</a:t>
            </a:r>
          </a:p>
          <a:p>
            <a:r>
              <a:rPr lang="en-GB" dirty="0">
                <a:solidFill>
                  <a:schemeClr val="bg1"/>
                </a:solidFill>
              </a:rPr>
              <a:t>The Sophists were skilled at making bad news look good, at making politicians popular, at appearance, and at helping people to win</a:t>
            </a:r>
          </a:p>
        </p:txBody>
      </p:sp>
      <p:pic>
        <p:nvPicPr>
          <p:cNvPr id="5" name="Picture 4">
            <a:extLst>
              <a:ext uri="{FF2B5EF4-FFF2-40B4-BE49-F238E27FC236}">
                <a16:creationId xmlns:a16="http://schemas.microsoft.com/office/drawing/2014/main" id="{81B07F0D-0241-421F-A392-A1C83A04BA45}"/>
              </a:ext>
            </a:extLst>
          </p:cNvPr>
          <p:cNvPicPr>
            <a:picLocks noChangeAspect="1"/>
          </p:cNvPicPr>
          <p:nvPr/>
        </p:nvPicPr>
        <p:blipFill>
          <a:blip r:embed="rId2"/>
          <a:stretch>
            <a:fillRect/>
          </a:stretch>
        </p:blipFill>
        <p:spPr>
          <a:xfrm>
            <a:off x="8192278" y="215834"/>
            <a:ext cx="3861390" cy="6369303"/>
          </a:xfrm>
          <a:prstGeom prst="rect">
            <a:avLst/>
          </a:prstGeom>
        </p:spPr>
      </p:pic>
    </p:spTree>
    <p:extLst>
      <p:ext uri="{BB962C8B-B14F-4D97-AF65-F5344CB8AC3E}">
        <p14:creationId xmlns:p14="http://schemas.microsoft.com/office/powerpoint/2010/main" val="11023386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3343B-6808-44C3-BA57-61784BC7BFF9}"/>
              </a:ext>
            </a:extLst>
          </p:cNvPr>
          <p:cNvSpPr>
            <a:spLocks noGrp="1"/>
          </p:cNvSpPr>
          <p:nvPr>
            <p:ph type="title"/>
          </p:nvPr>
        </p:nvSpPr>
        <p:spPr>
          <a:xfrm>
            <a:off x="5069940" y="365124"/>
            <a:ext cx="6172200" cy="1828800"/>
          </a:xfrm>
        </p:spPr>
        <p:txBody>
          <a:bodyPr>
            <a:normAutofit/>
          </a:bodyPr>
          <a:lstStyle/>
          <a:p>
            <a:r>
              <a:rPr lang="en-GB" sz="5400" dirty="0"/>
              <a:t>Platonic dialogues:</a:t>
            </a:r>
            <a:br>
              <a:rPr lang="en-GB" sz="5400" dirty="0"/>
            </a:br>
            <a:r>
              <a:rPr lang="en-GB" sz="5400" dirty="0"/>
              <a:t>Gorgias</a:t>
            </a:r>
          </a:p>
        </p:txBody>
      </p:sp>
      <p:pic>
        <p:nvPicPr>
          <p:cNvPr id="7" name="Picture 6">
            <a:extLst>
              <a:ext uri="{FF2B5EF4-FFF2-40B4-BE49-F238E27FC236}">
                <a16:creationId xmlns:a16="http://schemas.microsoft.com/office/drawing/2014/main" id="{78FA778B-2491-493C-9F68-D9F3785FF926}"/>
              </a:ext>
            </a:extLst>
          </p:cNvPr>
          <p:cNvPicPr>
            <a:picLocks noChangeAspect="1"/>
          </p:cNvPicPr>
          <p:nvPr/>
        </p:nvPicPr>
        <p:blipFill rotWithShape="1">
          <a:blip r:embed="rId2"/>
          <a:srcRect t="3285" r="2" b="3596"/>
          <a:stretch/>
        </p:blipFill>
        <p:spPr>
          <a:xfrm>
            <a:off x="20" y="10"/>
            <a:ext cx="4639713" cy="6857990"/>
          </a:xfrm>
          <a:prstGeom prst="rect">
            <a:avLst/>
          </a:prstGeom>
        </p:spPr>
      </p:pic>
      <p:sp>
        <p:nvSpPr>
          <p:cNvPr id="3" name="Content Placeholder 2">
            <a:extLst>
              <a:ext uri="{FF2B5EF4-FFF2-40B4-BE49-F238E27FC236}">
                <a16:creationId xmlns:a16="http://schemas.microsoft.com/office/drawing/2014/main" id="{FEB00F86-F159-4A72-92E4-04E27F8D4762}"/>
              </a:ext>
            </a:extLst>
          </p:cNvPr>
          <p:cNvSpPr>
            <a:spLocks noGrp="1"/>
          </p:cNvSpPr>
          <p:nvPr>
            <p:ph idx="1"/>
          </p:nvPr>
        </p:nvSpPr>
        <p:spPr>
          <a:xfrm>
            <a:off x="5069939" y="2411730"/>
            <a:ext cx="6920131" cy="3944620"/>
          </a:xfrm>
        </p:spPr>
        <p:txBody>
          <a:bodyPr>
            <a:normAutofit/>
          </a:bodyPr>
          <a:lstStyle/>
          <a:p>
            <a:r>
              <a:rPr lang="en-GB" dirty="0"/>
              <a:t>Truth, reason, ethics, replaced by winning the argument</a:t>
            </a:r>
          </a:p>
          <a:p>
            <a:r>
              <a:rPr lang="en-GB" dirty="0"/>
              <a:t>The means justifies the ends</a:t>
            </a:r>
          </a:p>
          <a:p>
            <a:r>
              <a:rPr lang="en-GB" dirty="0"/>
              <a:t>Might is right</a:t>
            </a:r>
          </a:p>
          <a:p>
            <a:r>
              <a:rPr lang="en-GB" dirty="0"/>
              <a:t>Ethics, doing the right thing, were not relevant</a:t>
            </a:r>
          </a:p>
          <a:p>
            <a:r>
              <a:rPr lang="en-GB" dirty="0"/>
              <a:t>Niccolo Machiavelli’s (1469-1527)  </a:t>
            </a:r>
            <a:r>
              <a:rPr lang="en-GB" i="1" dirty="0"/>
              <a:t>The Prince</a:t>
            </a:r>
          </a:p>
        </p:txBody>
      </p:sp>
      <p:pic>
        <p:nvPicPr>
          <p:cNvPr id="11" name="Picture 10">
            <a:extLst>
              <a:ext uri="{FF2B5EF4-FFF2-40B4-BE49-F238E27FC236}">
                <a16:creationId xmlns:a16="http://schemas.microsoft.com/office/drawing/2014/main" id="{8A5D0F31-04C9-412F-82D7-0AA3525099E6}"/>
              </a:ext>
            </a:extLst>
          </p:cNvPr>
          <p:cNvPicPr>
            <a:picLocks noChangeAspect="1"/>
          </p:cNvPicPr>
          <p:nvPr/>
        </p:nvPicPr>
        <p:blipFill>
          <a:blip r:embed="rId3"/>
          <a:stretch>
            <a:fillRect/>
          </a:stretch>
        </p:blipFill>
        <p:spPr>
          <a:xfrm>
            <a:off x="0" y="3565899"/>
            <a:ext cx="4725617" cy="3155576"/>
          </a:xfrm>
          <a:prstGeom prst="rect">
            <a:avLst/>
          </a:prstGeom>
        </p:spPr>
      </p:pic>
      <p:sp>
        <p:nvSpPr>
          <p:cNvPr id="13" name="Slide Number Placeholder 12">
            <a:extLst>
              <a:ext uri="{FF2B5EF4-FFF2-40B4-BE49-F238E27FC236}">
                <a16:creationId xmlns:a16="http://schemas.microsoft.com/office/drawing/2014/main" id="{58023911-1EAD-4347-9C22-DA553F31E4D5}"/>
              </a:ext>
            </a:extLst>
          </p:cNvPr>
          <p:cNvSpPr>
            <a:spLocks noGrp="1"/>
          </p:cNvSpPr>
          <p:nvPr>
            <p:ph type="sldNum" sz="quarter" idx="12"/>
          </p:nvPr>
        </p:nvSpPr>
        <p:spPr/>
        <p:txBody>
          <a:bodyPr/>
          <a:lstStyle/>
          <a:p>
            <a:fld id="{2633C1E9-BBC2-4CC6-BA8F-42C76672DF1C}" type="slidenum">
              <a:rPr lang="en-GB" smtClean="0"/>
              <a:t>11</a:t>
            </a:fld>
            <a:endParaRPr lang="en-GB"/>
          </a:p>
        </p:txBody>
      </p:sp>
    </p:spTree>
    <p:extLst>
      <p:ext uri="{BB962C8B-B14F-4D97-AF65-F5344CB8AC3E}">
        <p14:creationId xmlns:p14="http://schemas.microsoft.com/office/powerpoint/2010/main" val="68351667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additive="base">
                                        <p:cTn id="37" dur="500" fill="hold"/>
                                        <p:tgtEl>
                                          <p:spTgt spid="11"/>
                                        </p:tgtEl>
                                        <p:attrNameLst>
                                          <p:attrName>ppt_x</p:attrName>
                                        </p:attrNameLst>
                                      </p:cBhvr>
                                      <p:tavLst>
                                        <p:tav tm="0">
                                          <p:val>
                                            <p:strVal val="#ppt_x"/>
                                          </p:val>
                                        </p:tav>
                                        <p:tav tm="100000">
                                          <p:val>
                                            <p:strVal val="#ppt_x"/>
                                          </p:val>
                                        </p:tav>
                                      </p:tavLst>
                                    </p:anim>
                                    <p:anim calcmode="lin" valueType="num">
                                      <p:cBhvr additive="base">
                                        <p:cTn id="3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55696FBF-BBD3-6BA8-78FA-60B4A6E283C5}"/>
              </a:ext>
            </a:extLst>
          </p:cNvPr>
          <p:cNvPicPr>
            <a:picLocks noChangeAspect="1"/>
          </p:cNvPicPr>
          <p:nvPr/>
        </p:nvPicPr>
        <p:blipFill>
          <a:blip r:embed="rId2"/>
          <a:srcRect b="25014"/>
          <a:stretch/>
        </p:blipFill>
        <p:spPr>
          <a:xfrm>
            <a:off x="20" y="1282"/>
            <a:ext cx="12191980" cy="6856718"/>
          </a:xfrm>
          <a:prstGeom prst="rect">
            <a:avLst/>
          </a:prstGeom>
        </p:spPr>
      </p:pic>
      <p:sp>
        <p:nvSpPr>
          <p:cNvPr id="4" name="Slide Number Placeholder 3">
            <a:extLst>
              <a:ext uri="{FF2B5EF4-FFF2-40B4-BE49-F238E27FC236}">
                <a16:creationId xmlns:a16="http://schemas.microsoft.com/office/drawing/2014/main" id="{15CFAE3A-660E-FD7F-FFA6-28B80FC6E07A}"/>
              </a:ext>
            </a:extLst>
          </p:cNvPr>
          <p:cNvSpPr>
            <a:spLocks noGrp="1"/>
          </p:cNvSpPr>
          <p:nvPr>
            <p:ph type="sldNum" sz="quarter" idx="12"/>
          </p:nvPr>
        </p:nvSpPr>
        <p:spPr>
          <a:xfrm>
            <a:off x="8610600" y="6356350"/>
            <a:ext cx="2743200" cy="365125"/>
          </a:xfrm>
        </p:spPr>
        <p:txBody>
          <a:bodyPr>
            <a:normAutofit/>
          </a:bodyPr>
          <a:lstStyle/>
          <a:p>
            <a:pPr>
              <a:spcAft>
                <a:spcPts val="600"/>
              </a:spcAft>
            </a:pPr>
            <a:fld id="{2633C1E9-BBC2-4CC6-BA8F-42C76672DF1C}" type="slidenum">
              <a:rPr lang="en-GB">
                <a:solidFill>
                  <a:srgbClr val="FFFFFF"/>
                </a:solidFill>
              </a:rPr>
              <a:pPr>
                <a:spcAft>
                  <a:spcPts val="600"/>
                </a:spcAft>
              </a:pPr>
              <a:t>12</a:t>
            </a:fld>
            <a:endParaRPr lang="en-GB">
              <a:solidFill>
                <a:srgbClr val="FFFFFF"/>
              </a:solidFill>
            </a:endParaRPr>
          </a:p>
        </p:txBody>
      </p:sp>
      <p:pic>
        <p:nvPicPr>
          <p:cNvPr id="7" name="Picture 6">
            <a:extLst>
              <a:ext uri="{FF2B5EF4-FFF2-40B4-BE49-F238E27FC236}">
                <a16:creationId xmlns:a16="http://schemas.microsoft.com/office/drawing/2014/main" id="{7023F973-C386-45A9-165F-7DE42F7DF89E}"/>
              </a:ext>
            </a:extLst>
          </p:cNvPr>
          <p:cNvPicPr>
            <a:picLocks noChangeAspect="1"/>
          </p:cNvPicPr>
          <p:nvPr/>
        </p:nvPicPr>
        <p:blipFill>
          <a:blip r:embed="rId3"/>
          <a:stretch>
            <a:fillRect/>
          </a:stretch>
        </p:blipFill>
        <p:spPr>
          <a:xfrm>
            <a:off x="215641" y="-1282"/>
            <a:ext cx="5007793" cy="6858000"/>
          </a:xfrm>
          <a:prstGeom prst="rect">
            <a:avLst/>
          </a:prstGeom>
        </p:spPr>
      </p:pic>
      <p:pic>
        <p:nvPicPr>
          <p:cNvPr id="9" name="Picture 8">
            <a:extLst>
              <a:ext uri="{FF2B5EF4-FFF2-40B4-BE49-F238E27FC236}">
                <a16:creationId xmlns:a16="http://schemas.microsoft.com/office/drawing/2014/main" id="{C73CF3D9-4E97-61B0-A9BC-7E426AE39E13}"/>
              </a:ext>
            </a:extLst>
          </p:cNvPr>
          <p:cNvPicPr>
            <a:picLocks noChangeAspect="1"/>
          </p:cNvPicPr>
          <p:nvPr/>
        </p:nvPicPr>
        <p:blipFill>
          <a:blip r:embed="rId4"/>
          <a:stretch>
            <a:fillRect/>
          </a:stretch>
        </p:blipFill>
        <p:spPr>
          <a:xfrm>
            <a:off x="262793" y="4760394"/>
            <a:ext cx="4960641" cy="1139892"/>
          </a:xfrm>
          <a:prstGeom prst="rect">
            <a:avLst/>
          </a:prstGeom>
        </p:spPr>
      </p:pic>
      <p:pic>
        <p:nvPicPr>
          <p:cNvPr id="12" name="Picture 11">
            <a:extLst>
              <a:ext uri="{FF2B5EF4-FFF2-40B4-BE49-F238E27FC236}">
                <a16:creationId xmlns:a16="http://schemas.microsoft.com/office/drawing/2014/main" id="{A20707D3-D8D5-F699-B52E-C334FF18CC96}"/>
              </a:ext>
            </a:extLst>
          </p:cNvPr>
          <p:cNvPicPr>
            <a:picLocks noChangeAspect="1"/>
          </p:cNvPicPr>
          <p:nvPr/>
        </p:nvPicPr>
        <p:blipFill>
          <a:blip r:embed="rId5"/>
          <a:stretch>
            <a:fillRect/>
          </a:stretch>
        </p:blipFill>
        <p:spPr>
          <a:xfrm>
            <a:off x="-1524" y="1158452"/>
            <a:ext cx="12192000" cy="2645510"/>
          </a:xfrm>
          <a:prstGeom prst="rect">
            <a:avLst/>
          </a:prstGeom>
        </p:spPr>
      </p:pic>
      <p:pic>
        <p:nvPicPr>
          <p:cNvPr id="14" name="Picture 13">
            <a:extLst>
              <a:ext uri="{FF2B5EF4-FFF2-40B4-BE49-F238E27FC236}">
                <a16:creationId xmlns:a16="http://schemas.microsoft.com/office/drawing/2014/main" id="{D50475C0-93F2-3CBD-0247-84826EB3A771}"/>
              </a:ext>
            </a:extLst>
          </p:cNvPr>
          <p:cNvPicPr>
            <a:picLocks noChangeAspect="1"/>
          </p:cNvPicPr>
          <p:nvPr/>
        </p:nvPicPr>
        <p:blipFill>
          <a:blip r:embed="rId6"/>
          <a:stretch>
            <a:fillRect/>
          </a:stretch>
        </p:blipFill>
        <p:spPr>
          <a:xfrm>
            <a:off x="5376979" y="3724024"/>
            <a:ext cx="6659951" cy="2072740"/>
          </a:xfrm>
          <a:prstGeom prst="rect">
            <a:avLst/>
          </a:prstGeom>
        </p:spPr>
      </p:pic>
    </p:spTree>
    <p:extLst>
      <p:ext uri="{BB962C8B-B14F-4D97-AF65-F5344CB8AC3E}">
        <p14:creationId xmlns:p14="http://schemas.microsoft.com/office/powerpoint/2010/main" val="2949840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animEffect transition="in" filter="fade">
                                      <p:cBhvr>
                                        <p:cTn id="19" dur="1000"/>
                                        <p:tgtEl>
                                          <p:spTgt spid="12"/>
                                        </p:tgtEl>
                                      </p:cBhvr>
                                    </p:animEffect>
                                    <p:anim calcmode="lin" valueType="num">
                                      <p:cBhvr>
                                        <p:cTn id="20" dur="1000" fill="hold"/>
                                        <p:tgtEl>
                                          <p:spTgt spid="12"/>
                                        </p:tgtEl>
                                        <p:attrNameLst>
                                          <p:attrName>ppt_x</p:attrName>
                                        </p:attrNameLst>
                                      </p:cBhvr>
                                      <p:tavLst>
                                        <p:tav tm="0">
                                          <p:val>
                                            <p:strVal val="#ppt_x"/>
                                          </p:val>
                                        </p:tav>
                                        <p:tav tm="100000">
                                          <p:val>
                                            <p:strVal val="#ppt_x"/>
                                          </p:val>
                                        </p:tav>
                                      </p:tavLst>
                                    </p:anim>
                                    <p:anim calcmode="lin" valueType="num">
                                      <p:cBhvr>
                                        <p:cTn id="21"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14"/>
                                        </p:tgtEl>
                                        <p:attrNameLst>
                                          <p:attrName>style.visibility</p:attrName>
                                        </p:attrNameLst>
                                      </p:cBhvr>
                                      <p:to>
                                        <p:strVal val="visible"/>
                                      </p:to>
                                    </p:set>
                                    <p:animEffect transition="in" filter="fade">
                                      <p:cBhvr>
                                        <p:cTn id="26" dur="1000"/>
                                        <p:tgtEl>
                                          <p:spTgt spid="14"/>
                                        </p:tgtEl>
                                      </p:cBhvr>
                                    </p:animEffect>
                                    <p:anim calcmode="lin" valueType="num">
                                      <p:cBhvr>
                                        <p:cTn id="27" dur="1000" fill="hold"/>
                                        <p:tgtEl>
                                          <p:spTgt spid="14"/>
                                        </p:tgtEl>
                                        <p:attrNameLst>
                                          <p:attrName>ppt_x</p:attrName>
                                        </p:attrNameLst>
                                      </p:cBhvr>
                                      <p:tavLst>
                                        <p:tav tm="0">
                                          <p:val>
                                            <p:strVal val="#ppt_x"/>
                                          </p:val>
                                        </p:tav>
                                        <p:tav tm="100000">
                                          <p:val>
                                            <p:strVal val="#ppt_x"/>
                                          </p:val>
                                        </p:tav>
                                      </p:tavLst>
                                    </p:anim>
                                    <p:anim calcmode="lin" valueType="num">
                                      <p:cBhvr>
                                        <p:cTn id="28"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B335B-5B61-4A8E-A061-5E4AD3FC22F8}"/>
              </a:ext>
            </a:extLst>
          </p:cNvPr>
          <p:cNvSpPr>
            <a:spLocks noGrp="1"/>
          </p:cNvSpPr>
          <p:nvPr>
            <p:ph type="title"/>
          </p:nvPr>
        </p:nvSpPr>
        <p:spPr>
          <a:xfrm>
            <a:off x="458383" y="98154"/>
            <a:ext cx="4912423" cy="1325563"/>
          </a:xfrm>
        </p:spPr>
        <p:txBody>
          <a:bodyPr>
            <a:noAutofit/>
          </a:bodyPr>
          <a:lstStyle/>
          <a:p>
            <a:r>
              <a:rPr lang="en-GB" sz="5400" dirty="0"/>
              <a:t>Alt-right – 2016</a:t>
            </a:r>
          </a:p>
        </p:txBody>
      </p:sp>
      <p:sp>
        <p:nvSpPr>
          <p:cNvPr id="3" name="Content Placeholder 2">
            <a:extLst>
              <a:ext uri="{FF2B5EF4-FFF2-40B4-BE49-F238E27FC236}">
                <a16:creationId xmlns:a16="http://schemas.microsoft.com/office/drawing/2014/main" id="{1DD83352-0C6C-4A9A-B5A4-D0802AF107C4}"/>
              </a:ext>
            </a:extLst>
          </p:cNvPr>
          <p:cNvSpPr>
            <a:spLocks noGrp="1"/>
          </p:cNvSpPr>
          <p:nvPr>
            <p:ph idx="1"/>
          </p:nvPr>
        </p:nvSpPr>
        <p:spPr>
          <a:xfrm>
            <a:off x="458384" y="1518082"/>
            <a:ext cx="5010261" cy="5028768"/>
          </a:xfrm>
        </p:spPr>
        <p:txBody>
          <a:bodyPr>
            <a:normAutofit/>
          </a:bodyPr>
          <a:lstStyle/>
          <a:p>
            <a:r>
              <a:rPr lang="en-GB" dirty="0"/>
              <a:t>Trump election as a first step to white domination in the USA</a:t>
            </a:r>
          </a:p>
          <a:p>
            <a:r>
              <a:rPr lang="en-US" dirty="0"/>
              <a:t>Racism has to have an acceptable face</a:t>
            </a:r>
          </a:p>
          <a:p>
            <a:r>
              <a:rPr lang="en-US" dirty="0"/>
              <a:t>Mark </a:t>
            </a:r>
            <a:r>
              <a:rPr lang="en-US" dirty="0" err="1"/>
              <a:t>Potok</a:t>
            </a:r>
            <a:r>
              <a:rPr lang="en-US" dirty="0"/>
              <a:t> (Southern Poverty Law Center) - Racism 2.0, “a rebranding for the digital generation”. It’s a trendy reboot – “alt right” makes white supremacy sound like an art collective. </a:t>
            </a:r>
            <a:endParaRPr lang="en-GB" dirty="0"/>
          </a:p>
        </p:txBody>
      </p:sp>
      <p:pic>
        <p:nvPicPr>
          <p:cNvPr id="7" name="Picture 6">
            <a:hlinkClick r:id="rId2"/>
            <a:extLst>
              <a:ext uri="{FF2B5EF4-FFF2-40B4-BE49-F238E27FC236}">
                <a16:creationId xmlns:a16="http://schemas.microsoft.com/office/drawing/2014/main" id="{C0D30844-008F-4DA7-A93A-AB83E10EBAFE}"/>
              </a:ext>
            </a:extLst>
          </p:cNvPr>
          <p:cNvPicPr>
            <a:picLocks noChangeAspect="1"/>
          </p:cNvPicPr>
          <p:nvPr/>
        </p:nvPicPr>
        <p:blipFill>
          <a:blip r:embed="rId3"/>
          <a:stretch>
            <a:fillRect/>
          </a:stretch>
        </p:blipFill>
        <p:spPr>
          <a:xfrm>
            <a:off x="5372621" y="311150"/>
            <a:ext cx="6619875" cy="6181725"/>
          </a:xfrm>
          <a:prstGeom prst="rect">
            <a:avLst/>
          </a:prstGeom>
        </p:spPr>
      </p:pic>
      <p:pic>
        <p:nvPicPr>
          <p:cNvPr id="9" name="Picture 8">
            <a:extLst>
              <a:ext uri="{FF2B5EF4-FFF2-40B4-BE49-F238E27FC236}">
                <a16:creationId xmlns:a16="http://schemas.microsoft.com/office/drawing/2014/main" id="{A0D13B10-B17B-4E75-9A92-A2D94D1A4810}"/>
              </a:ext>
            </a:extLst>
          </p:cNvPr>
          <p:cNvPicPr>
            <a:picLocks noChangeAspect="1"/>
          </p:cNvPicPr>
          <p:nvPr/>
        </p:nvPicPr>
        <p:blipFill>
          <a:blip r:embed="rId4"/>
          <a:stretch>
            <a:fillRect/>
          </a:stretch>
        </p:blipFill>
        <p:spPr>
          <a:xfrm>
            <a:off x="5370807" y="3274781"/>
            <a:ext cx="1733550" cy="1381125"/>
          </a:xfrm>
          <a:prstGeom prst="rect">
            <a:avLst/>
          </a:prstGeom>
        </p:spPr>
      </p:pic>
    </p:spTree>
    <p:extLst>
      <p:ext uri="{BB962C8B-B14F-4D97-AF65-F5344CB8AC3E}">
        <p14:creationId xmlns:p14="http://schemas.microsoft.com/office/powerpoint/2010/main" val="326086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ppt_x"/>
                                          </p:val>
                                        </p:tav>
                                        <p:tav tm="100000">
                                          <p:val>
                                            <p:strVal val="#ppt_x"/>
                                          </p:val>
                                        </p:tav>
                                      </p:tavLst>
                                    </p:anim>
                                    <p:anim calcmode="lin" valueType="num">
                                      <p:cBhvr additive="base">
                                        <p:cTn id="2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3CD02-6A25-DA8B-7223-BE6B8952884E}"/>
              </a:ext>
            </a:extLst>
          </p:cNvPr>
          <p:cNvSpPr>
            <a:spLocks noGrp="1"/>
          </p:cNvSpPr>
          <p:nvPr>
            <p:ph type="title"/>
          </p:nvPr>
        </p:nvSpPr>
        <p:spPr>
          <a:xfrm>
            <a:off x="5582652" y="33337"/>
            <a:ext cx="6609348" cy="1325563"/>
          </a:xfrm>
        </p:spPr>
        <p:txBody>
          <a:bodyPr>
            <a:noAutofit/>
          </a:bodyPr>
          <a:lstStyle/>
          <a:p>
            <a:r>
              <a:rPr lang="en-GB" sz="5400" dirty="0"/>
              <a:t>Political Manipulation</a:t>
            </a:r>
          </a:p>
        </p:txBody>
      </p:sp>
      <p:sp>
        <p:nvSpPr>
          <p:cNvPr id="3" name="Content Placeholder 2">
            <a:extLst>
              <a:ext uri="{FF2B5EF4-FFF2-40B4-BE49-F238E27FC236}">
                <a16:creationId xmlns:a16="http://schemas.microsoft.com/office/drawing/2014/main" id="{165CE525-BF2B-1B75-020C-944091891591}"/>
              </a:ext>
            </a:extLst>
          </p:cNvPr>
          <p:cNvSpPr>
            <a:spLocks noGrp="1"/>
          </p:cNvSpPr>
          <p:nvPr>
            <p:ph idx="1"/>
          </p:nvPr>
        </p:nvSpPr>
        <p:spPr>
          <a:xfrm>
            <a:off x="5582653" y="1358900"/>
            <a:ext cx="5771147" cy="2908300"/>
          </a:xfrm>
        </p:spPr>
        <p:txBody>
          <a:bodyPr>
            <a:normAutofit/>
          </a:bodyPr>
          <a:lstStyle/>
          <a:p>
            <a:r>
              <a:rPr lang="en-US" sz="2400" dirty="0"/>
              <a:t>Facebook owner Meta has agreed to pay $725m (£600m) to settle legal action over a data breach linked to political consultancy Cambridge Analytica.</a:t>
            </a:r>
          </a:p>
          <a:p>
            <a:r>
              <a:rPr lang="en-US" sz="2400" dirty="0"/>
              <a:t>The long-running dispute accused the social media giant of allowing third parties, including the British firm, to access Facebook users' personal data.</a:t>
            </a:r>
            <a:endParaRPr lang="en-GB" sz="2400" dirty="0"/>
          </a:p>
        </p:txBody>
      </p:sp>
      <p:sp>
        <p:nvSpPr>
          <p:cNvPr id="4" name="Slide Number Placeholder 3">
            <a:extLst>
              <a:ext uri="{FF2B5EF4-FFF2-40B4-BE49-F238E27FC236}">
                <a16:creationId xmlns:a16="http://schemas.microsoft.com/office/drawing/2014/main" id="{870DA045-EDB4-C079-75C9-656BC19101C4}"/>
              </a:ext>
            </a:extLst>
          </p:cNvPr>
          <p:cNvSpPr>
            <a:spLocks noGrp="1"/>
          </p:cNvSpPr>
          <p:nvPr>
            <p:ph type="sldNum" sz="quarter" idx="12"/>
          </p:nvPr>
        </p:nvSpPr>
        <p:spPr/>
        <p:txBody>
          <a:bodyPr/>
          <a:lstStyle/>
          <a:p>
            <a:fld id="{2633C1E9-BBC2-4CC6-BA8F-42C76672DF1C}" type="slidenum">
              <a:rPr lang="en-GB" smtClean="0"/>
              <a:t>14</a:t>
            </a:fld>
            <a:endParaRPr lang="en-GB" dirty="0"/>
          </a:p>
        </p:txBody>
      </p:sp>
      <p:pic>
        <p:nvPicPr>
          <p:cNvPr id="6" name="Picture 5">
            <a:extLst>
              <a:ext uri="{FF2B5EF4-FFF2-40B4-BE49-F238E27FC236}">
                <a16:creationId xmlns:a16="http://schemas.microsoft.com/office/drawing/2014/main" id="{16D1F1E5-B6D1-2294-4123-ADF87F2EA0DC}"/>
              </a:ext>
            </a:extLst>
          </p:cNvPr>
          <p:cNvPicPr>
            <a:picLocks noChangeAspect="1"/>
          </p:cNvPicPr>
          <p:nvPr/>
        </p:nvPicPr>
        <p:blipFill>
          <a:blip r:embed="rId2"/>
          <a:stretch>
            <a:fillRect/>
          </a:stretch>
        </p:blipFill>
        <p:spPr>
          <a:xfrm>
            <a:off x="451031" y="152550"/>
            <a:ext cx="4977606" cy="638636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8" name="TextBox 7">
            <a:extLst>
              <a:ext uri="{FF2B5EF4-FFF2-40B4-BE49-F238E27FC236}">
                <a16:creationId xmlns:a16="http://schemas.microsoft.com/office/drawing/2014/main" id="{232FA707-DCF7-2367-FC1E-1B990E788141}"/>
              </a:ext>
            </a:extLst>
          </p:cNvPr>
          <p:cNvSpPr txBox="1"/>
          <p:nvPr/>
        </p:nvSpPr>
        <p:spPr>
          <a:xfrm>
            <a:off x="5791200" y="4267200"/>
            <a:ext cx="6096000" cy="2308324"/>
          </a:xfrm>
          <a:prstGeom prst="rect">
            <a:avLst/>
          </a:prstGeom>
          <a:solidFill>
            <a:srgbClr val="7030A0"/>
          </a:solidFill>
        </p:spPr>
        <p:txBody>
          <a:bodyPr wrap="square">
            <a:spAutoFit/>
          </a:bodyPr>
          <a:lstStyle/>
          <a:p>
            <a:pPr algn="ctr"/>
            <a:r>
              <a:rPr lang="en-US" sz="2400" dirty="0">
                <a:solidFill>
                  <a:schemeClr val="bg1"/>
                </a:solidFill>
              </a:rPr>
              <a:t>“The consulting firm, now defunct, worked for Donald Trump's successful presidential campaign in 2016, and used personal information from millions of US Facebook accounts for the purposes of voter profiling and targeting.”</a:t>
            </a:r>
            <a:endParaRPr lang="en-GB" sz="2400" dirty="0">
              <a:solidFill>
                <a:schemeClr val="bg1"/>
              </a:solidFill>
            </a:endParaRPr>
          </a:p>
        </p:txBody>
      </p:sp>
    </p:spTree>
    <p:extLst>
      <p:ext uri="{BB962C8B-B14F-4D97-AF65-F5344CB8AC3E}">
        <p14:creationId xmlns:p14="http://schemas.microsoft.com/office/powerpoint/2010/main" val="105274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1000"/>
                                        <p:tgtEl>
                                          <p:spTgt spid="8"/>
                                        </p:tgtEl>
                                      </p:cBhvr>
                                    </p:animEffect>
                                    <p:anim calcmode="lin" valueType="num">
                                      <p:cBhvr>
                                        <p:cTn id="20" dur="1000" fill="hold"/>
                                        <p:tgtEl>
                                          <p:spTgt spid="8"/>
                                        </p:tgtEl>
                                        <p:attrNameLst>
                                          <p:attrName>ppt_x</p:attrName>
                                        </p:attrNameLst>
                                      </p:cBhvr>
                                      <p:tavLst>
                                        <p:tav tm="0">
                                          <p:val>
                                            <p:strVal val="#ppt_x"/>
                                          </p:val>
                                        </p:tav>
                                        <p:tav tm="100000">
                                          <p:val>
                                            <p:strVal val="#ppt_x"/>
                                          </p:val>
                                        </p:tav>
                                      </p:tavLst>
                                    </p:anim>
                                    <p:anim calcmode="lin" valueType="num">
                                      <p:cBhvr>
                                        <p:cTn id="21"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8"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7DF4F06-3D06-4065-9F03-10E742AEBB50}"/>
              </a:ext>
            </a:extLst>
          </p:cNvPr>
          <p:cNvSpPr>
            <a:spLocks noGrp="1"/>
          </p:cNvSpPr>
          <p:nvPr>
            <p:ph idx="1"/>
          </p:nvPr>
        </p:nvSpPr>
        <p:spPr>
          <a:xfrm>
            <a:off x="838200" y="1127464"/>
            <a:ext cx="7318407" cy="5049499"/>
          </a:xfrm>
        </p:spPr>
        <p:txBody>
          <a:bodyPr/>
          <a:lstStyle/>
          <a:p>
            <a:r>
              <a:rPr lang="en-GB" dirty="0"/>
              <a:t>BBC journalist Evan Davies (BBC Radio 4, Newsnight)</a:t>
            </a:r>
          </a:p>
          <a:p>
            <a:r>
              <a:rPr lang="en-GB" dirty="0"/>
              <a:t>Lies and politeness</a:t>
            </a:r>
          </a:p>
          <a:p>
            <a:r>
              <a:rPr lang="en-GB" dirty="0"/>
              <a:t>President Clinton and Monica Lewinsky</a:t>
            </a:r>
          </a:p>
          <a:p>
            <a:r>
              <a:rPr lang="en-GB" dirty="0"/>
              <a:t>The £350 million Brexit bus</a:t>
            </a:r>
          </a:p>
          <a:p>
            <a:r>
              <a:rPr lang="en-GB" dirty="0"/>
              <a:t>Being economic with the truth</a:t>
            </a:r>
          </a:p>
          <a:p>
            <a:r>
              <a:rPr lang="en-GB" dirty="0"/>
              <a:t>President Trump’s 30% unemployment (official figures are wrong!)</a:t>
            </a:r>
          </a:p>
          <a:p>
            <a:r>
              <a:rPr lang="en-GB" dirty="0"/>
              <a:t>Prime Minister Blair and weapons of mass destruction</a:t>
            </a:r>
          </a:p>
          <a:p>
            <a:endParaRPr lang="en-GB" dirty="0"/>
          </a:p>
          <a:p>
            <a:endParaRPr lang="en-GB" dirty="0"/>
          </a:p>
        </p:txBody>
      </p:sp>
      <p:pic>
        <p:nvPicPr>
          <p:cNvPr id="5" name="Picture 4">
            <a:extLst>
              <a:ext uri="{FF2B5EF4-FFF2-40B4-BE49-F238E27FC236}">
                <a16:creationId xmlns:a16="http://schemas.microsoft.com/office/drawing/2014/main" id="{041D7BB3-2056-4A26-AF59-B982411F841C}"/>
              </a:ext>
            </a:extLst>
          </p:cNvPr>
          <p:cNvPicPr>
            <a:picLocks noChangeAspect="1"/>
          </p:cNvPicPr>
          <p:nvPr/>
        </p:nvPicPr>
        <p:blipFill>
          <a:blip r:embed="rId2"/>
          <a:stretch>
            <a:fillRect/>
          </a:stretch>
        </p:blipFill>
        <p:spPr>
          <a:xfrm>
            <a:off x="8008017" y="800261"/>
            <a:ext cx="3898544" cy="5257478"/>
          </a:xfrm>
          <a:prstGeom prst="rect">
            <a:avLst/>
          </a:prstGeom>
        </p:spPr>
      </p:pic>
    </p:spTree>
    <p:extLst>
      <p:ext uri="{BB962C8B-B14F-4D97-AF65-F5344CB8AC3E}">
        <p14:creationId xmlns:p14="http://schemas.microsoft.com/office/powerpoint/2010/main" val="2167603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C12A691A-5190-7848-EA5C-DBF9A33242FB}"/>
              </a:ext>
            </a:extLst>
          </p:cNvPr>
          <p:cNvPicPr>
            <a:picLocks noChangeAspect="1"/>
          </p:cNvPicPr>
          <p:nvPr/>
        </p:nvPicPr>
        <p:blipFill>
          <a:blip r:embed="rId2"/>
          <a:stretch>
            <a:fillRect/>
          </a:stretch>
        </p:blipFill>
        <p:spPr>
          <a:xfrm>
            <a:off x="4787266" y="1732449"/>
            <a:ext cx="5857875" cy="3905250"/>
          </a:xfrm>
          <a:prstGeom prst="rect">
            <a:avLst/>
          </a:prstGeom>
        </p:spPr>
      </p:pic>
      <p:sp>
        <p:nvSpPr>
          <p:cNvPr id="2" name="Title 1">
            <a:extLst>
              <a:ext uri="{FF2B5EF4-FFF2-40B4-BE49-F238E27FC236}">
                <a16:creationId xmlns:a16="http://schemas.microsoft.com/office/drawing/2014/main" id="{A1307625-246B-0AC2-F11A-D8022B2B4C34}"/>
              </a:ext>
            </a:extLst>
          </p:cNvPr>
          <p:cNvSpPr>
            <a:spLocks noGrp="1"/>
          </p:cNvSpPr>
          <p:nvPr>
            <p:ph type="title"/>
          </p:nvPr>
        </p:nvSpPr>
        <p:spPr>
          <a:xfrm>
            <a:off x="4787266" y="791062"/>
            <a:ext cx="2337674" cy="941387"/>
          </a:xfrm>
        </p:spPr>
        <p:txBody>
          <a:bodyPr>
            <a:normAutofit/>
          </a:bodyPr>
          <a:lstStyle/>
          <a:p>
            <a:pPr algn="r"/>
            <a:r>
              <a:rPr lang="en-GB" sz="6000" dirty="0"/>
              <a:t>2018</a:t>
            </a:r>
          </a:p>
        </p:txBody>
      </p:sp>
      <p:sp>
        <p:nvSpPr>
          <p:cNvPr id="3" name="Content Placeholder 2">
            <a:extLst>
              <a:ext uri="{FF2B5EF4-FFF2-40B4-BE49-F238E27FC236}">
                <a16:creationId xmlns:a16="http://schemas.microsoft.com/office/drawing/2014/main" id="{A0BDFBC2-0106-9673-ED8E-8E70007C75D7}"/>
              </a:ext>
            </a:extLst>
          </p:cNvPr>
          <p:cNvSpPr>
            <a:spLocks noGrp="1"/>
          </p:cNvSpPr>
          <p:nvPr>
            <p:ph idx="1"/>
          </p:nvPr>
        </p:nvSpPr>
        <p:spPr>
          <a:xfrm>
            <a:off x="194310" y="212723"/>
            <a:ext cx="4592956" cy="6508751"/>
          </a:xfrm>
        </p:spPr>
        <p:txBody>
          <a:bodyPr>
            <a:normAutofit fontScale="92500" lnSpcReduction="10000"/>
          </a:bodyPr>
          <a:lstStyle/>
          <a:p>
            <a:r>
              <a:rPr lang="en-GB" dirty="0"/>
              <a:t>Populism</a:t>
            </a:r>
          </a:p>
          <a:p>
            <a:r>
              <a:rPr lang="en-GB" dirty="0"/>
              <a:t>What do people want to hear, to think and to believe</a:t>
            </a:r>
          </a:p>
          <a:p>
            <a:r>
              <a:rPr lang="en-GB" dirty="0"/>
              <a:t>The world was better ‘before’ and ‘they’ have ruined everything</a:t>
            </a:r>
          </a:p>
          <a:p>
            <a:r>
              <a:rPr lang="en-GB" dirty="0"/>
              <a:t>Social media/ mass media opportunities</a:t>
            </a:r>
          </a:p>
          <a:p>
            <a:r>
              <a:rPr lang="en-GB" dirty="0"/>
              <a:t>Lack of control mechanisms – a good and bad thing</a:t>
            </a:r>
          </a:p>
          <a:p>
            <a:r>
              <a:rPr lang="en-GB" dirty="0"/>
              <a:t>Truth as an outdated concept</a:t>
            </a:r>
          </a:p>
          <a:p>
            <a:r>
              <a:rPr lang="en-GB" dirty="0"/>
              <a:t>Winning is everything</a:t>
            </a:r>
          </a:p>
          <a:p>
            <a:r>
              <a:rPr lang="en-GB" dirty="0"/>
              <a:t>Some people will believe anything</a:t>
            </a:r>
          </a:p>
          <a:p>
            <a:r>
              <a:rPr lang="en-GB" dirty="0"/>
              <a:t>The genius of “FAKE NEWS”</a:t>
            </a:r>
          </a:p>
          <a:p>
            <a:r>
              <a:rPr lang="en-GB" dirty="0"/>
              <a:t>They might be enough to win!</a:t>
            </a:r>
          </a:p>
          <a:p>
            <a:endParaRPr lang="en-GB" dirty="0"/>
          </a:p>
        </p:txBody>
      </p:sp>
      <p:sp>
        <p:nvSpPr>
          <p:cNvPr id="4" name="Slide Number Placeholder 3">
            <a:extLst>
              <a:ext uri="{FF2B5EF4-FFF2-40B4-BE49-F238E27FC236}">
                <a16:creationId xmlns:a16="http://schemas.microsoft.com/office/drawing/2014/main" id="{CB6ADE63-056D-56AD-5A39-33BF2763C647}"/>
              </a:ext>
            </a:extLst>
          </p:cNvPr>
          <p:cNvSpPr>
            <a:spLocks noGrp="1"/>
          </p:cNvSpPr>
          <p:nvPr>
            <p:ph type="sldNum" sz="quarter" idx="12"/>
          </p:nvPr>
        </p:nvSpPr>
        <p:spPr/>
        <p:txBody>
          <a:bodyPr/>
          <a:lstStyle/>
          <a:p>
            <a:fld id="{2633C1E9-BBC2-4CC6-BA8F-42C76672DF1C}" type="slidenum">
              <a:rPr lang="en-GB" smtClean="0"/>
              <a:t>16</a:t>
            </a:fld>
            <a:endParaRPr lang="en-GB"/>
          </a:p>
        </p:txBody>
      </p:sp>
      <p:pic>
        <p:nvPicPr>
          <p:cNvPr id="6" name="Picture 5">
            <a:extLst>
              <a:ext uri="{FF2B5EF4-FFF2-40B4-BE49-F238E27FC236}">
                <a16:creationId xmlns:a16="http://schemas.microsoft.com/office/drawing/2014/main" id="{71547439-7B02-51A4-E6A6-C7EB16D852CB}"/>
              </a:ext>
            </a:extLst>
          </p:cNvPr>
          <p:cNvPicPr>
            <a:picLocks noChangeAspect="1"/>
          </p:cNvPicPr>
          <p:nvPr/>
        </p:nvPicPr>
        <p:blipFill>
          <a:blip r:embed="rId3"/>
          <a:stretch>
            <a:fillRect/>
          </a:stretch>
        </p:blipFill>
        <p:spPr>
          <a:xfrm>
            <a:off x="7997796" y="799316"/>
            <a:ext cx="3999894" cy="5557034"/>
          </a:xfrm>
          <a:prstGeom prst="rect">
            <a:avLst/>
          </a:prstGeom>
        </p:spPr>
      </p:pic>
      <p:pic>
        <p:nvPicPr>
          <p:cNvPr id="9" name="Picture 8">
            <a:extLst>
              <a:ext uri="{FF2B5EF4-FFF2-40B4-BE49-F238E27FC236}">
                <a16:creationId xmlns:a16="http://schemas.microsoft.com/office/drawing/2014/main" id="{076851B0-C404-4AE9-AB2A-4B4C6FEB5954}"/>
              </a:ext>
            </a:extLst>
          </p:cNvPr>
          <p:cNvPicPr>
            <a:picLocks noChangeAspect="1"/>
          </p:cNvPicPr>
          <p:nvPr/>
        </p:nvPicPr>
        <p:blipFill>
          <a:blip r:embed="rId4"/>
          <a:stretch>
            <a:fillRect/>
          </a:stretch>
        </p:blipFill>
        <p:spPr>
          <a:xfrm rot="217918">
            <a:off x="5751131" y="3761560"/>
            <a:ext cx="2508409" cy="2952842"/>
          </a:xfrm>
          <a:prstGeom prst="rect">
            <a:avLst/>
          </a:prstGeom>
        </p:spPr>
      </p:pic>
    </p:spTree>
    <p:extLst>
      <p:ext uri="{BB962C8B-B14F-4D97-AF65-F5344CB8AC3E}">
        <p14:creationId xmlns:p14="http://schemas.microsoft.com/office/powerpoint/2010/main" val="3707385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E1FC7B4-E4A7-4452-B413-1A623E3A7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bg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13">
            <a:extLst>
              <a:ext uri="{FF2B5EF4-FFF2-40B4-BE49-F238E27FC236}">
                <a16:creationId xmlns:a16="http://schemas.microsoft.com/office/drawing/2014/main" id="{E0709AF0-24F0-4486-B189-BE6386BD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11">
            <a:extLst>
              <a:ext uri="{FF2B5EF4-FFF2-40B4-BE49-F238E27FC236}">
                <a16:creationId xmlns:a16="http://schemas.microsoft.com/office/drawing/2014/main" id="{FBE3B62F-5853-4A3C-B050-6186351A7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452D70F-8DC3-4828-9823-0D8A109A10AF}"/>
              </a:ext>
            </a:extLst>
          </p:cNvPr>
          <p:cNvSpPr>
            <a:spLocks noGrp="1"/>
          </p:cNvSpPr>
          <p:nvPr>
            <p:ph type="title"/>
          </p:nvPr>
        </p:nvSpPr>
        <p:spPr>
          <a:xfrm>
            <a:off x="6096000" y="152842"/>
            <a:ext cx="5257704" cy="1888393"/>
          </a:xfrm>
        </p:spPr>
        <p:txBody>
          <a:bodyPr>
            <a:normAutofit/>
          </a:bodyPr>
          <a:lstStyle/>
          <a:p>
            <a:pPr algn="r"/>
            <a:r>
              <a:rPr lang="en-GB" sz="6000" dirty="0"/>
              <a:t>Is fake news malicious?</a:t>
            </a:r>
          </a:p>
        </p:txBody>
      </p:sp>
      <p:sp>
        <p:nvSpPr>
          <p:cNvPr id="3" name="Content Placeholder 2">
            <a:extLst>
              <a:ext uri="{FF2B5EF4-FFF2-40B4-BE49-F238E27FC236}">
                <a16:creationId xmlns:a16="http://schemas.microsoft.com/office/drawing/2014/main" id="{67A22562-1DD4-4F58-A5F9-CEEE97EBFEE5}"/>
              </a:ext>
            </a:extLst>
          </p:cNvPr>
          <p:cNvSpPr>
            <a:spLocks noGrp="1"/>
          </p:cNvSpPr>
          <p:nvPr>
            <p:ph idx="1"/>
          </p:nvPr>
        </p:nvSpPr>
        <p:spPr>
          <a:xfrm>
            <a:off x="598714" y="656098"/>
            <a:ext cx="5497286" cy="5542480"/>
          </a:xfrm>
        </p:spPr>
        <p:txBody>
          <a:bodyPr>
            <a:noAutofit/>
          </a:bodyPr>
          <a:lstStyle/>
          <a:p>
            <a:r>
              <a:rPr lang="en-US" sz="2400" dirty="0"/>
              <a:t>A writer who became notorious for peddling "fake news" during the 2016 US election campaign has died at 38.</a:t>
            </a:r>
          </a:p>
          <a:p>
            <a:r>
              <a:rPr lang="en-US" sz="2400" dirty="0"/>
              <a:t>Paul Horner was found dead in his bed in Laveen, Arizona, on 18 September, after a suspected drug overdose, officials said.</a:t>
            </a:r>
          </a:p>
          <a:p>
            <a:r>
              <a:rPr lang="en-US" sz="2400" dirty="0"/>
              <a:t>Horner, who published fraudulent articles on Facebook and websites he set up, claimed he was the reason Donald Trump was elected in November.</a:t>
            </a:r>
          </a:p>
          <a:p>
            <a:r>
              <a:rPr lang="en-US" sz="2400" dirty="0"/>
              <a:t>Fake news was a major concern during and after the US presidential campaign.</a:t>
            </a:r>
          </a:p>
          <a:p>
            <a:r>
              <a:rPr lang="en-US" sz="2400" dirty="0"/>
              <a:t>A surge of made-up stories has been accused by some of influencing the outcome of the vote.</a:t>
            </a:r>
            <a:endParaRPr lang="en-GB" sz="2400" dirty="0"/>
          </a:p>
        </p:txBody>
      </p:sp>
      <p:pic>
        <p:nvPicPr>
          <p:cNvPr id="5" name="Picture 4">
            <a:extLst>
              <a:ext uri="{FF2B5EF4-FFF2-40B4-BE49-F238E27FC236}">
                <a16:creationId xmlns:a16="http://schemas.microsoft.com/office/drawing/2014/main" id="{54AD761E-E490-4B75-B20E-834AFF0385F0}"/>
              </a:ext>
            </a:extLst>
          </p:cNvPr>
          <p:cNvPicPr>
            <a:picLocks noChangeAspect="1"/>
          </p:cNvPicPr>
          <p:nvPr/>
        </p:nvPicPr>
        <p:blipFill>
          <a:blip r:embed="rId2"/>
          <a:stretch>
            <a:fillRect/>
          </a:stretch>
        </p:blipFill>
        <p:spPr>
          <a:xfrm>
            <a:off x="6567024" y="2222069"/>
            <a:ext cx="4935970" cy="2566704"/>
          </a:xfrm>
          <a:prstGeom prst="rect">
            <a:avLst/>
          </a:prstGeom>
        </p:spPr>
      </p:pic>
      <p:sp>
        <p:nvSpPr>
          <p:cNvPr id="4" name="Oval 3">
            <a:extLst>
              <a:ext uri="{FF2B5EF4-FFF2-40B4-BE49-F238E27FC236}">
                <a16:creationId xmlns:a16="http://schemas.microsoft.com/office/drawing/2014/main" id="{D63D8730-D8A3-4BE2-A4EE-F4BCC05EBC83}"/>
              </a:ext>
            </a:extLst>
          </p:cNvPr>
          <p:cNvSpPr/>
          <p:nvPr/>
        </p:nvSpPr>
        <p:spPr>
          <a:xfrm>
            <a:off x="8977745" y="4206882"/>
            <a:ext cx="2068408" cy="875180"/>
          </a:xfrm>
          <a:prstGeom prst="ellipse">
            <a:avLst/>
          </a:prstGeom>
          <a:noFill/>
          <a:ln w="139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noFill/>
              <a:effectLst/>
              <a:uLnTx/>
              <a:uFillTx/>
              <a:latin typeface="Calibri" panose="020F0502020204030204"/>
              <a:ea typeface="+mn-ea"/>
              <a:cs typeface="+mn-cs"/>
            </a:endParaRPr>
          </a:p>
        </p:txBody>
      </p:sp>
    </p:spTree>
    <p:extLst>
      <p:ext uri="{BB962C8B-B14F-4D97-AF65-F5344CB8AC3E}">
        <p14:creationId xmlns:p14="http://schemas.microsoft.com/office/powerpoint/2010/main" val="236090932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gtEl>
                                        <p:attrNameLst>
                                          <p:attrName>style.visibility</p:attrName>
                                        </p:attrNameLst>
                                      </p:cBhvr>
                                      <p:to>
                                        <p:strVal val="visible"/>
                                      </p:to>
                                    </p:set>
                                    <p:anim calcmode="lin" valueType="num">
                                      <p:cBhvr additive="base">
                                        <p:cTn id="37" dur="500" fill="hold"/>
                                        <p:tgtEl>
                                          <p:spTgt spid="4"/>
                                        </p:tgtEl>
                                        <p:attrNameLst>
                                          <p:attrName>ppt_x</p:attrName>
                                        </p:attrNameLst>
                                      </p:cBhvr>
                                      <p:tavLst>
                                        <p:tav tm="0">
                                          <p:val>
                                            <p:strVal val="#ppt_x"/>
                                          </p:val>
                                        </p:tav>
                                        <p:tav tm="100000">
                                          <p:val>
                                            <p:strVal val="#ppt_x"/>
                                          </p:val>
                                        </p:tav>
                                      </p:tavLst>
                                    </p:anim>
                                    <p:anim calcmode="lin" valueType="num">
                                      <p:cBhvr additive="base">
                                        <p:cTn id="3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EAA8ABB-E28C-4BD6-B2CD-376882E92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267DE9A-7CD1-4D53-B746-4C16756DFE42}"/>
              </a:ext>
            </a:extLst>
          </p:cNvPr>
          <p:cNvSpPr>
            <a:spLocks noGrp="1"/>
          </p:cNvSpPr>
          <p:nvPr>
            <p:ph type="title"/>
          </p:nvPr>
        </p:nvSpPr>
        <p:spPr>
          <a:xfrm>
            <a:off x="8537510" y="1252555"/>
            <a:ext cx="3470988" cy="4028571"/>
          </a:xfrm>
        </p:spPr>
        <p:txBody>
          <a:bodyPr vert="horz" lIns="91440" tIns="45720" rIns="91440" bIns="45720" rtlCol="0" anchor="b">
            <a:normAutofit fontScale="90000"/>
          </a:bodyPr>
          <a:lstStyle/>
          <a:p>
            <a:r>
              <a:rPr lang="en-US" kern="1200" dirty="0">
                <a:solidFill>
                  <a:schemeClr val="tx1"/>
                </a:solidFill>
              </a:rPr>
              <a:t>Popularity and power</a:t>
            </a:r>
            <a:br>
              <a:rPr lang="en-US" kern="1200" dirty="0">
                <a:solidFill>
                  <a:schemeClr val="tx1"/>
                </a:solidFill>
              </a:rPr>
            </a:br>
            <a:br>
              <a:rPr lang="en-US" dirty="0"/>
            </a:br>
            <a:r>
              <a:rPr lang="en-US" dirty="0"/>
              <a:t>Reagan – a former actor and </a:t>
            </a:r>
            <a:br>
              <a:rPr lang="en-US" kern="1200" dirty="0">
                <a:solidFill>
                  <a:schemeClr val="tx1"/>
                </a:solidFill>
              </a:rPr>
            </a:br>
            <a:r>
              <a:rPr lang="en-US" dirty="0"/>
              <a:t>40</a:t>
            </a:r>
            <a:r>
              <a:rPr lang="en-US" baseline="30000" dirty="0"/>
              <a:t>th</a:t>
            </a:r>
            <a:r>
              <a:rPr lang="en-US" dirty="0"/>
              <a:t> President of the USA</a:t>
            </a:r>
            <a:endParaRPr lang="en-US" kern="1200" dirty="0">
              <a:solidFill>
                <a:schemeClr val="tx1"/>
              </a:solidFill>
            </a:endParaRPr>
          </a:p>
        </p:txBody>
      </p:sp>
      <p:grpSp>
        <p:nvGrpSpPr>
          <p:cNvPr id="14" name="Group 13">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184" y="1"/>
            <a:ext cx="2446384" cy="5777808"/>
            <a:chOff x="329184" y="1"/>
            <a:chExt cx="524256" cy="5777808"/>
          </a:xfrm>
        </p:grpSpPr>
        <p:cxnSp>
          <p:nvCxnSpPr>
            <p:cNvPr id="15" name="Straight Connector 14">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8" name="Rectangle 17">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23" y="679731"/>
            <a:ext cx="7682293" cy="56628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person wearing a suit and tie&#10;&#10;Description automatically generated">
            <a:extLst>
              <a:ext uri="{FF2B5EF4-FFF2-40B4-BE49-F238E27FC236}">
                <a16:creationId xmlns:a16="http://schemas.microsoft.com/office/drawing/2014/main" id="{81633530-6FF8-427D-B697-2066AA83171D}"/>
              </a:ext>
            </a:extLst>
          </p:cNvPr>
          <p:cNvPicPr>
            <a:picLocks noChangeAspect="1"/>
          </p:cNvPicPr>
          <p:nvPr/>
        </p:nvPicPr>
        <p:blipFill rotWithShape="1">
          <a:blip r:embed="rId2"/>
          <a:srcRect l="4063" r="14937" b="-3"/>
          <a:stretch/>
        </p:blipFill>
        <p:spPr>
          <a:xfrm>
            <a:off x="996363" y="972235"/>
            <a:ext cx="3383280" cy="5047735"/>
          </a:xfrm>
          <a:prstGeom prst="rect">
            <a:avLst/>
          </a:prstGeom>
        </p:spPr>
      </p:pic>
      <p:pic>
        <p:nvPicPr>
          <p:cNvPr id="7" name="Picture 6" descr="Text&#10;&#10;Description automatically generated">
            <a:extLst>
              <a:ext uri="{FF2B5EF4-FFF2-40B4-BE49-F238E27FC236}">
                <a16:creationId xmlns:a16="http://schemas.microsoft.com/office/drawing/2014/main" id="{83E449D6-A9DD-49D7-BA1B-990EB442832D}"/>
              </a:ext>
            </a:extLst>
          </p:cNvPr>
          <p:cNvPicPr>
            <a:picLocks noChangeAspect="1"/>
          </p:cNvPicPr>
          <p:nvPr/>
        </p:nvPicPr>
        <p:blipFill rotWithShape="1">
          <a:blip r:embed="rId3"/>
          <a:srcRect l="9545" r="6408" b="-3"/>
          <a:stretch/>
        </p:blipFill>
        <p:spPr>
          <a:xfrm>
            <a:off x="4683639" y="972235"/>
            <a:ext cx="3383280" cy="5047735"/>
          </a:xfrm>
          <a:prstGeom prst="rect">
            <a:avLst/>
          </a:prstGeom>
        </p:spPr>
      </p:pic>
    </p:spTree>
    <p:extLst>
      <p:ext uri="{BB962C8B-B14F-4D97-AF65-F5344CB8AC3E}">
        <p14:creationId xmlns:p14="http://schemas.microsoft.com/office/powerpoint/2010/main" val="2686458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EAA8ABB-E28C-4BD6-B2CD-376882E92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267DE9A-7CD1-4D53-B746-4C16756DFE42}"/>
              </a:ext>
            </a:extLst>
          </p:cNvPr>
          <p:cNvSpPr>
            <a:spLocks noGrp="1"/>
          </p:cNvSpPr>
          <p:nvPr>
            <p:ph type="title"/>
          </p:nvPr>
        </p:nvSpPr>
        <p:spPr>
          <a:xfrm>
            <a:off x="8866337" y="1478870"/>
            <a:ext cx="3090345" cy="3736540"/>
          </a:xfrm>
        </p:spPr>
        <p:txBody>
          <a:bodyPr vert="horz" lIns="91440" tIns="45720" rIns="91440" bIns="45720" rtlCol="0" anchor="b">
            <a:normAutofit fontScale="90000"/>
          </a:bodyPr>
          <a:lstStyle/>
          <a:p>
            <a:r>
              <a:rPr lang="en-US" sz="4600" kern="1200" dirty="0">
                <a:solidFill>
                  <a:schemeClr val="tx1"/>
                </a:solidFill>
                <a:latin typeface="+mj-lt"/>
                <a:ea typeface="+mj-ea"/>
                <a:cs typeface="+mj-cs"/>
              </a:rPr>
              <a:t>Popularity and power:</a:t>
            </a:r>
            <a:br>
              <a:rPr lang="en-US" sz="4600" kern="1200" dirty="0">
                <a:solidFill>
                  <a:schemeClr val="tx1"/>
                </a:solidFill>
                <a:latin typeface="+mj-lt"/>
                <a:ea typeface="+mj-ea"/>
                <a:cs typeface="+mj-cs"/>
              </a:rPr>
            </a:br>
            <a:br>
              <a:rPr lang="en-US" sz="4600" dirty="0"/>
            </a:br>
            <a:r>
              <a:rPr lang="en-US" sz="4600" dirty="0"/>
              <a:t>Johnson - Have I Got News for You 1999</a:t>
            </a:r>
            <a:endParaRPr lang="en-US" sz="4600" kern="1200" dirty="0">
              <a:solidFill>
                <a:schemeClr val="tx1"/>
              </a:solidFill>
              <a:latin typeface="+mj-lt"/>
              <a:ea typeface="+mj-ea"/>
              <a:cs typeface="+mj-cs"/>
            </a:endParaRPr>
          </a:p>
        </p:txBody>
      </p:sp>
      <p:grpSp>
        <p:nvGrpSpPr>
          <p:cNvPr id="14" name="Group 13">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184" y="1"/>
            <a:ext cx="2446384" cy="5777808"/>
            <a:chOff x="329184" y="1"/>
            <a:chExt cx="524256" cy="5777808"/>
          </a:xfrm>
        </p:grpSpPr>
        <p:cxnSp>
          <p:nvCxnSpPr>
            <p:cNvPr id="15" name="Straight Connector 14">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8" name="Rectangle 17">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23" y="679731"/>
            <a:ext cx="7682293" cy="56628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hlinkClick r:id="rId2"/>
            <a:extLst>
              <a:ext uri="{FF2B5EF4-FFF2-40B4-BE49-F238E27FC236}">
                <a16:creationId xmlns:a16="http://schemas.microsoft.com/office/drawing/2014/main" id="{30C99A51-62B1-403A-A703-46F813DB1931}"/>
              </a:ext>
            </a:extLst>
          </p:cNvPr>
          <p:cNvPicPr>
            <a:picLocks noChangeAspect="1"/>
          </p:cNvPicPr>
          <p:nvPr/>
        </p:nvPicPr>
        <p:blipFill>
          <a:blip r:embed="rId3"/>
          <a:stretch>
            <a:fillRect/>
          </a:stretch>
        </p:blipFill>
        <p:spPr>
          <a:xfrm>
            <a:off x="824605" y="1080190"/>
            <a:ext cx="7905750" cy="4533900"/>
          </a:xfrm>
          <a:prstGeom prst="rect">
            <a:avLst/>
          </a:prstGeom>
        </p:spPr>
      </p:pic>
    </p:spTree>
    <p:extLst>
      <p:ext uri="{BB962C8B-B14F-4D97-AF65-F5344CB8AC3E}">
        <p14:creationId xmlns:p14="http://schemas.microsoft.com/office/powerpoint/2010/main" val="9798722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58153EC8-8E01-4D70-B575-24ABD35A1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388129"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267DE9A-7CD1-4D53-B746-4C16756DFE42}"/>
              </a:ext>
            </a:extLst>
          </p:cNvPr>
          <p:cNvSpPr>
            <a:spLocks noGrp="1"/>
          </p:cNvSpPr>
          <p:nvPr>
            <p:ph type="title"/>
          </p:nvPr>
        </p:nvSpPr>
        <p:spPr>
          <a:xfrm>
            <a:off x="282474" y="1606731"/>
            <a:ext cx="5745102" cy="3644537"/>
          </a:xfrm>
          <a:noFill/>
        </p:spPr>
        <p:txBody>
          <a:bodyPr vert="horz" lIns="91440" tIns="45720" rIns="91440" bIns="45720" rtlCol="0" anchor="b">
            <a:normAutofit/>
          </a:bodyPr>
          <a:lstStyle/>
          <a:p>
            <a:r>
              <a:rPr lang="en-US" sz="5000" dirty="0">
                <a:solidFill>
                  <a:schemeClr val="bg1"/>
                </a:solidFill>
              </a:rPr>
              <a:t>Popularity and power:</a:t>
            </a:r>
            <a:br>
              <a:rPr lang="en-US" sz="5000" dirty="0">
                <a:solidFill>
                  <a:schemeClr val="bg1"/>
                </a:solidFill>
              </a:rPr>
            </a:br>
            <a:br>
              <a:rPr lang="en-US" sz="5000" dirty="0">
                <a:solidFill>
                  <a:schemeClr val="bg1"/>
                </a:solidFill>
              </a:rPr>
            </a:br>
            <a:r>
              <a:rPr lang="en-US" sz="5000" dirty="0">
                <a:solidFill>
                  <a:schemeClr val="bg1"/>
                </a:solidFill>
              </a:rPr>
              <a:t>President Obama – best selling author</a:t>
            </a:r>
          </a:p>
        </p:txBody>
      </p:sp>
      <p:pic>
        <p:nvPicPr>
          <p:cNvPr id="5" name="Picture 4">
            <a:extLst>
              <a:ext uri="{FF2B5EF4-FFF2-40B4-BE49-F238E27FC236}">
                <a16:creationId xmlns:a16="http://schemas.microsoft.com/office/drawing/2014/main" id="{D21E6014-69E2-41C8-A00A-3EF0CEB872CE}"/>
              </a:ext>
            </a:extLst>
          </p:cNvPr>
          <p:cNvPicPr>
            <a:picLocks noChangeAspect="1"/>
          </p:cNvPicPr>
          <p:nvPr/>
        </p:nvPicPr>
        <p:blipFill rotWithShape="1">
          <a:blip r:embed="rId2"/>
          <a:srcRect r="1" b="11828"/>
          <a:stretch/>
        </p:blipFill>
        <p:spPr>
          <a:xfrm>
            <a:off x="6095999" y="10"/>
            <a:ext cx="6105655" cy="6857990"/>
          </a:xfrm>
          <a:prstGeom prst="rect">
            <a:avLst/>
          </a:prstGeom>
        </p:spPr>
      </p:pic>
    </p:spTree>
    <p:extLst>
      <p:ext uri="{BB962C8B-B14F-4D97-AF65-F5344CB8AC3E}">
        <p14:creationId xmlns:p14="http://schemas.microsoft.com/office/powerpoint/2010/main" val="10336790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hlinkClick r:id="rId2"/>
            <a:extLst>
              <a:ext uri="{FF2B5EF4-FFF2-40B4-BE49-F238E27FC236}">
                <a16:creationId xmlns:a16="http://schemas.microsoft.com/office/drawing/2014/main" id="{3CB55E1E-201C-4273-94A3-63FE8FB51471}"/>
              </a:ext>
            </a:extLst>
          </p:cNvPr>
          <p:cNvPicPr>
            <a:picLocks noChangeAspect="1"/>
          </p:cNvPicPr>
          <p:nvPr/>
        </p:nvPicPr>
        <p:blipFill rotWithShape="1">
          <a:blip r:embed="rId3"/>
          <a:srcRect l="3284" t="15126" r="5807"/>
          <a:stretch/>
        </p:blipFill>
        <p:spPr>
          <a:xfrm>
            <a:off x="20" y="10"/>
            <a:ext cx="12191980" cy="6857990"/>
          </a:xfrm>
          <a:prstGeom prst="rect">
            <a:avLst/>
          </a:prstGeom>
        </p:spPr>
      </p:pic>
      <p:sp>
        <p:nvSpPr>
          <p:cNvPr id="39" name="Rectangle 38">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267DE9A-7CD1-4D53-B746-4C16756DFE42}"/>
              </a:ext>
            </a:extLst>
          </p:cNvPr>
          <p:cNvSpPr>
            <a:spLocks noGrp="1"/>
          </p:cNvSpPr>
          <p:nvPr>
            <p:ph type="title"/>
          </p:nvPr>
        </p:nvSpPr>
        <p:spPr>
          <a:xfrm>
            <a:off x="404553" y="3091928"/>
            <a:ext cx="10044464" cy="2387600"/>
          </a:xfrm>
        </p:spPr>
        <p:txBody>
          <a:bodyPr vert="horz" lIns="91440" tIns="45720" rIns="91440" bIns="45720" rtlCol="0" anchor="b">
            <a:normAutofit fontScale="90000"/>
          </a:bodyPr>
          <a:lstStyle/>
          <a:p>
            <a:r>
              <a:rPr lang="en-US" sz="6100" dirty="0"/>
              <a:t>Popularity and power:</a:t>
            </a:r>
            <a:br>
              <a:rPr lang="en-US" sz="6100" dirty="0"/>
            </a:br>
            <a:r>
              <a:rPr lang="en-US" sz="6100" dirty="0"/>
              <a:t>President Trump and WWE 2007</a:t>
            </a:r>
          </a:p>
        </p:txBody>
      </p:sp>
      <p:sp>
        <p:nvSpPr>
          <p:cNvPr id="41" name="Rectangle: Rounded Corners 40">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15669158"/>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76DB8FF-D6F1-49F8-B3AF-DACD7030FC24}"/>
              </a:ext>
            </a:extLst>
          </p:cNvPr>
          <p:cNvPicPr>
            <a:picLocks noChangeAspect="1"/>
          </p:cNvPicPr>
          <p:nvPr/>
        </p:nvPicPr>
        <p:blipFill rotWithShape="1">
          <a:blip r:embed="rId2"/>
          <a:srcRect/>
          <a:stretch/>
        </p:blipFill>
        <p:spPr>
          <a:xfrm>
            <a:off x="20" y="10"/>
            <a:ext cx="12191980" cy="6857990"/>
          </a:xfrm>
          <a:prstGeom prst="rect">
            <a:avLst/>
          </a:prstGeom>
        </p:spPr>
      </p:pic>
      <p:sp>
        <p:nvSpPr>
          <p:cNvPr id="11"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marL="0" marR="0" lvl="0" indent="0" algn="ctr" defTabSz="914400" rtl="0" eaLnBrk="1" fontAlgn="auto" latinLnBrk="0" hangingPunct="1">
              <a:lnSpc>
                <a:spcPct val="100000"/>
              </a:lnSpc>
              <a:spcBef>
                <a:spcPts val="0"/>
              </a:spcBef>
              <a:spcAft>
                <a:spcPts val="1000"/>
              </a:spcAft>
              <a:buClr>
                <a:prstClr val="black"/>
              </a:buClr>
              <a:buSzPct val="100000"/>
              <a:buFont typeface="Arial"/>
              <a:buNone/>
              <a:tabLst/>
              <a:defRPr/>
            </a:pPr>
            <a:endParaRPr kumimoji="0" lang="en-US" sz="1600" b="0" i="0" u="none" strike="noStrike" kern="1200" cap="all" spc="0" normalizeH="0" baseline="0" noProof="0">
              <a:ln>
                <a:noFill/>
              </a:ln>
              <a:solidFill>
                <a:prstClr val="black"/>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5D983F43-0520-43D9-A13D-A8AA450B0141}"/>
              </a:ext>
            </a:extLst>
          </p:cNvPr>
          <p:cNvSpPr>
            <a:spLocks noGrp="1"/>
          </p:cNvSpPr>
          <p:nvPr>
            <p:ph type="title"/>
          </p:nvPr>
        </p:nvSpPr>
        <p:spPr>
          <a:xfrm>
            <a:off x="8022021" y="3231931"/>
            <a:ext cx="3852041" cy="1834056"/>
          </a:xfrm>
        </p:spPr>
        <p:txBody>
          <a:bodyPr vert="horz" lIns="91440" tIns="45720" rIns="91440" bIns="45720" rtlCol="0" anchor="b">
            <a:normAutofit/>
          </a:bodyPr>
          <a:lstStyle/>
          <a:p>
            <a:pPr algn="ctr"/>
            <a:r>
              <a:rPr lang="en-US" sz="4000"/>
              <a:t>Popularity provides a great platform</a:t>
            </a:r>
          </a:p>
        </p:txBody>
      </p:sp>
      <p:cxnSp>
        <p:nvCxnSpPr>
          <p:cNvPr id="13" name="Straight Connector 12">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940954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25BFA-597E-454A-9E47-D8538B5A2329}"/>
              </a:ext>
            </a:extLst>
          </p:cNvPr>
          <p:cNvSpPr>
            <a:spLocks noGrp="1"/>
          </p:cNvSpPr>
          <p:nvPr>
            <p:ph type="title"/>
          </p:nvPr>
        </p:nvSpPr>
        <p:spPr>
          <a:xfrm>
            <a:off x="1455420" y="82459"/>
            <a:ext cx="10515600" cy="1325563"/>
          </a:xfrm>
        </p:spPr>
        <p:txBody>
          <a:bodyPr>
            <a:normAutofit/>
          </a:bodyPr>
          <a:lstStyle/>
          <a:p>
            <a:pPr algn="r"/>
            <a:r>
              <a:rPr lang="en-GB" sz="6000" dirty="0"/>
              <a:t>Governance?</a:t>
            </a:r>
          </a:p>
        </p:txBody>
      </p:sp>
      <p:sp>
        <p:nvSpPr>
          <p:cNvPr id="3" name="Content Placeholder 2">
            <a:extLst>
              <a:ext uri="{FF2B5EF4-FFF2-40B4-BE49-F238E27FC236}">
                <a16:creationId xmlns:a16="http://schemas.microsoft.com/office/drawing/2014/main" id="{9C58D89C-4C1F-4DD9-8D26-94B66E4B89E8}"/>
              </a:ext>
            </a:extLst>
          </p:cNvPr>
          <p:cNvSpPr>
            <a:spLocks noGrp="1"/>
          </p:cNvSpPr>
          <p:nvPr>
            <p:ph idx="1"/>
          </p:nvPr>
        </p:nvSpPr>
        <p:spPr>
          <a:xfrm>
            <a:off x="441308" y="1076918"/>
            <a:ext cx="3783330" cy="4897412"/>
          </a:xfrm>
        </p:spPr>
        <p:txBody>
          <a:bodyPr>
            <a:normAutofit lnSpcReduction="10000"/>
          </a:bodyPr>
          <a:lstStyle/>
          <a:p>
            <a:r>
              <a:rPr lang="en-GB" dirty="0"/>
              <a:t>Referred to the seat of government in 14</a:t>
            </a:r>
            <a:r>
              <a:rPr lang="en-GB" baseline="30000" dirty="0"/>
              <a:t>th</a:t>
            </a:r>
            <a:r>
              <a:rPr lang="en-GB" dirty="0"/>
              <a:t> century France</a:t>
            </a:r>
          </a:p>
          <a:p>
            <a:r>
              <a:rPr lang="en-GB" dirty="0"/>
              <a:t>Often used without careful reflection</a:t>
            </a:r>
          </a:p>
          <a:p>
            <a:r>
              <a:rPr lang="en-GB" dirty="0"/>
              <a:t>Not about abstract concepts </a:t>
            </a:r>
          </a:p>
          <a:p>
            <a:r>
              <a:rPr lang="en-GB" dirty="0"/>
              <a:t>A critically important area</a:t>
            </a:r>
          </a:p>
          <a:p>
            <a:r>
              <a:rPr lang="en-GB" dirty="0"/>
              <a:t>Who is allowed to steer?</a:t>
            </a:r>
          </a:p>
          <a:p>
            <a:r>
              <a:rPr lang="en-GB" dirty="0"/>
              <a:t>Who is obliged to?</a:t>
            </a:r>
          </a:p>
          <a:p>
            <a:pPr marL="0" indent="0">
              <a:buNone/>
            </a:pPr>
            <a:endParaRPr lang="en-GB" dirty="0"/>
          </a:p>
        </p:txBody>
      </p:sp>
      <p:sp>
        <p:nvSpPr>
          <p:cNvPr id="4" name="TextBox 3">
            <a:extLst>
              <a:ext uri="{FF2B5EF4-FFF2-40B4-BE49-F238E27FC236}">
                <a16:creationId xmlns:a16="http://schemas.microsoft.com/office/drawing/2014/main" id="{908825CA-207C-4D85-B8C7-DC5950BB4BE5}"/>
              </a:ext>
            </a:extLst>
          </p:cNvPr>
          <p:cNvSpPr txBox="1"/>
          <p:nvPr/>
        </p:nvSpPr>
        <p:spPr>
          <a:xfrm>
            <a:off x="838200" y="6248115"/>
            <a:ext cx="1722268" cy="369332"/>
          </a:xfrm>
          <a:prstGeom prst="rect">
            <a:avLst/>
          </a:prstGeom>
          <a:noFill/>
        </p:spPr>
        <p:txBody>
          <a:bodyPr wrap="square" rtlCol="0">
            <a:spAutoFit/>
          </a:bodyPr>
          <a:lstStyle/>
          <a:p>
            <a:r>
              <a:rPr lang="en-GB" dirty="0"/>
              <a:t>Loeffler 2016</a:t>
            </a:r>
          </a:p>
        </p:txBody>
      </p:sp>
      <p:graphicFrame>
        <p:nvGraphicFramePr>
          <p:cNvPr id="5" name="Diagram 4">
            <a:extLst>
              <a:ext uri="{FF2B5EF4-FFF2-40B4-BE49-F238E27FC236}">
                <a16:creationId xmlns:a16="http://schemas.microsoft.com/office/drawing/2014/main" id="{643722CF-29D9-4794-9676-569A04AE080F}"/>
              </a:ext>
            </a:extLst>
          </p:cNvPr>
          <p:cNvGraphicFramePr/>
          <p:nvPr>
            <p:extLst>
              <p:ext uri="{D42A27DB-BD31-4B8C-83A1-F6EECF244321}">
                <p14:modId xmlns:p14="http://schemas.microsoft.com/office/powerpoint/2010/main" val="1810561215"/>
              </p:ext>
            </p:extLst>
          </p:nvPr>
        </p:nvGraphicFramePr>
        <p:xfrm>
          <a:off x="4106528" y="1188355"/>
          <a:ext cx="7644164" cy="47859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Slide Number Placeholder 5">
            <a:extLst>
              <a:ext uri="{FF2B5EF4-FFF2-40B4-BE49-F238E27FC236}">
                <a16:creationId xmlns:a16="http://schemas.microsoft.com/office/drawing/2014/main" id="{2CE83B15-AB38-46F0-8C8D-46E96237E682}"/>
              </a:ext>
            </a:extLst>
          </p:cNvPr>
          <p:cNvSpPr>
            <a:spLocks noGrp="1"/>
          </p:cNvSpPr>
          <p:nvPr>
            <p:ph type="sldNum" sz="quarter" idx="12"/>
          </p:nvPr>
        </p:nvSpPr>
        <p:spPr/>
        <p:txBody>
          <a:bodyPr/>
          <a:lstStyle/>
          <a:p>
            <a:fld id="{2633C1E9-BBC2-4CC6-BA8F-42C76672DF1C}" type="slidenum">
              <a:rPr lang="en-GB" smtClean="0"/>
              <a:t>23</a:t>
            </a:fld>
            <a:endParaRPr lang="en-GB"/>
          </a:p>
        </p:txBody>
      </p:sp>
    </p:spTree>
    <p:extLst>
      <p:ext uri="{BB962C8B-B14F-4D97-AF65-F5344CB8AC3E}">
        <p14:creationId xmlns:p14="http://schemas.microsoft.com/office/powerpoint/2010/main" val="171316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graphicEl>
                                              <a:dgm id="{354DAE50-730E-4BC4-A4A8-8995B71CFCB8}"/>
                                            </p:graphicEl>
                                          </p:spTgt>
                                        </p:tgtEl>
                                        <p:attrNameLst>
                                          <p:attrName>style.visibility</p:attrName>
                                        </p:attrNameLst>
                                      </p:cBhvr>
                                      <p:to>
                                        <p:strVal val="visible"/>
                                      </p:to>
                                    </p:set>
                                    <p:anim calcmode="lin" valueType="num">
                                      <p:cBhvr additive="base">
                                        <p:cTn id="43" dur="500" fill="hold"/>
                                        <p:tgtEl>
                                          <p:spTgt spid="5">
                                            <p:graphicEl>
                                              <a:dgm id="{354DAE50-730E-4BC4-A4A8-8995B71CFCB8}"/>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graphicEl>
                                              <a:dgm id="{354DAE50-730E-4BC4-A4A8-8995B71CFCB8}"/>
                                            </p:graphicEl>
                                          </p:spTgt>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5">
                                            <p:graphicEl>
                                              <a:dgm id="{A685EDC6-E065-4A93-A95A-BCF2028A5F05}"/>
                                            </p:graphicEl>
                                          </p:spTgt>
                                        </p:tgtEl>
                                        <p:attrNameLst>
                                          <p:attrName>style.visibility</p:attrName>
                                        </p:attrNameLst>
                                      </p:cBhvr>
                                      <p:to>
                                        <p:strVal val="visible"/>
                                      </p:to>
                                    </p:set>
                                    <p:anim calcmode="lin" valueType="num">
                                      <p:cBhvr additive="base">
                                        <p:cTn id="47" dur="500" fill="hold"/>
                                        <p:tgtEl>
                                          <p:spTgt spid="5">
                                            <p:graphicEl>
                                              <a:dgm id="{A685EDC6-E065-4A93-A95A-BCF2028A5F05}"/>
                                            </p:graphicEl>
                                          </p:spTgt>
                                        </p:tgtEl>
                                        <p:attrNameLst>
                                          <p:attrName>ppt_x</p:attrName>
                                        </p:attrNameLst>
                                      </p:cBhvr>
                                      <p:tavLst>
                                        <p:tav tm="0">
                                          <p:val>
                                            <p:strVal val="#ppt_x"/>
                                          </p:val>
                                        </p:tav>
                                        <p:tav tm="100000">
                                          <p:val>
                                            <p:strVal val="#ppt_x"/>
                                          </p:val>
                                        </p:tav>
                                      </p:tavLst>
                                    </p:anim>
                                    <p:anim calcmode="lin" valueType="num">
                                      <p:cBhvr additive="base">
                                        <p:cTn id="48" dur="500" fill="hold"/>
                                        <p:tgtEl>
                                          <p:spTgt spid="5">
                                            <p:graphicEl>
                                              <a:dgm id="{A685EDC6-E065-4A93-A95A-BCF2028A5F05}"/>
                                            </p:graphic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5">
                                            <p:graphicEl>
                                              <a:dgm id="{74352DB9-4F2A-43C8-B9F7-528E3007CD41}"/>
                                            </p:graphicEl>
                                          </p:spTgt>
                                        </p:tgtEl>
                                        <p:attrNameLst>
                                          <p:attrName>style.visibility</p:attrName>
                                        </p:attrNameLst>
                                      </p:cBhvr>
                                      <p:to>
                                        <p:strVal val="visible"/>
                                      </p:to>
                                    </p:set>
                                    <p:anim calcmode="lin" valueType="num">
                                      <p:cBhvr additive="base">
                                        <p:cTn id="53" dur="500" fill="hold"/>
                                        <p:tgtEl>
                                          <p:spTgt spid="5">
                                            <p:graphicEl>
                                              <a:dgm id="{74352DB9-4F2A-43C8-B9F7-528E3007CD41}"/>
                                            </p:graphicEl>
                                          </p:spTgt>
                                        </p:tgtEl>
                                        <p:attrNameLst>
                                          <p:attrName>ppt_x</p:attrName>
                                        </p:attrNameLst>
                                      </p:cBhvr>
                                      <p:tavLst>
                                        <p:tav tm="0">
                                          <p:val>
                                            <p:strVal val="#ppt_x"/>
                                          </p:val>
                                        </p:tav>
                                        <p:tav tm="100000">
                                          <p:val>
                                            <p:strVal val="#ppt_x"/>
                                          </p:val>
                                        </p:tav>
                                      </p:tavLst>
                                    </p:anim>
                                    <p:anim calcmode="lin" valueType="num">
                                      <p:cBhvr additive="base">
                                        <p:cTn id="54" dur="500" fill="hold"/>
                                        <p:tgtEl>
                                          <p:spTgt spid="5">
                                            <p:graphicEl>
                                              <a:dgm id="{74352DB9-4F2A-43C8-B9F7-528E3007CD41}"/>
                                            </p:graphicEl>
                                          </p:spTgt>
                                        </p:tgtEl>
                                        <p:attrNameLst>
                                          <p:attrName>ppt_y</p:attrName>
                                        </p:attrNameLst>
                                      </p:cBhvr>
                                      <p:tavLst>
                                        <p:tav tm="0">
                                          <p:val>
                                            <p:strVal val="1+#ppt_h/2"/>
                                          </p:val>
                                        </p:tav>
                                        <p:tav tm="100000">
                                          <p:val>
                                            <p:strVal val="#ppt_y"/>
                                          </p:val>
                                        </p:tav>
                                      </p:tavLst>
                                    </p:anim>
                                  </p:childTnLst>
                                </p:cTn>
                              </p:par>
                              <p:par>
                                <p:cTn id="55" presetID="2" presetClass="entr" presetSubtype="4" fill="hold" grpId="0" nodeType="withEffect">
                                  <p:stCondLst>
                                    <p:cond delay="0"/>
                                  </p:stCondLst>
                                  <p:childTnLst>
                                    <p:set>
                                      <p:cBhvr>
                                        <p:cTn id="56" dur="1" fill="hold">
                                          <p:stCondLst>
                                            <p:cond delay="0"/>
                                          </p:stCondLst>
                                        </p:cTn>
                                        <p:tgtEl>
                                          <p:spTgt spid="5">
                                            <p:graphicEl>
                                              <a:dgm id="{57E54E36-3E76-4FCB-AE89-910755798C83}"/>
                                            </p:graphicEl>
                                          </p:spTgt>
                                        </p:tgtEl>
                                        <p:attrNameLst>
                                          <p:attrName>style.visibility</p:attrName>
                                        </p:attrNameLst>
                                      </p:cBhvr>
                                      <p:to>
                                        <p:strVal val="visible"/>
                                      </p:to>
                                    </p:set>
                                    <p:anim calcmode="lin" valueType="num">
                                      <p:cBhvr additive="base">
                                        <p:cTn id="57" dur="500" fill="hold"/>
                                        <p:tgtEl>
                                          <p:spTgt spid="5">
                                            <p:graphicEl>
                                              <a:dgm id="{57E54E36-3E76-4FCB-AE89-910755798C83}"/>
                                            </p:graphicEl>
                                          </p:spTgt>
                                        </p:tgtEl>
                                        <p:attrNameLst>
                                          <p:attrName>ppt_x</p:attrName>
                                        </p:attrNameLst>
                                      </p:cBhvr>
                                      <p:tavLst>
                                        <p:tav tm="0">
                                          <p:val>
                                            <p:strVal val="#ppt_x"/>
                                          </p:val>
                                        </p:tav>
                                        <p:tav tm="100000">
                                          <p:val>
                                            <p:strVal val="#ppt_x"/>
                                          </p:val>
                                        </p:tav>
                                      </p:tavLst>
                                    </p:anim>
                                    <p:anim calcmode="lin" valueType="num">
                                      <p:cBhvr additive="base">
                                        <p:cTn id="58" dur="500" fill="hold"/>
                                        <p:tgtEl>
                                          <p:spTgt spid="5">
                                            <p:graphicEl>
                                              <a:dgm id="{57E54E36-3E76-4FCB-AE89-910755798C83}"/>
                                            </p:graphicEl>
                                          </p:spTgt>
                                        </p:tgtEl>
                                        <p:attrNameLst>
                                          <p:attrName>ppt_y</p:attrName>
                                        </p:attrNameLst>
                                      </p:cBhvr>
                                      <p:tavLst>
                                        <p:tav tm="0">
                                          <p:val>
                                            <p:strVal val="1+#ppt_h/2"/>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fill="hold" grpId="0" nodeType="clickEffect">
                                  <p:stCondLst>
                                    <p:cond delay="0"/>
                                  </p:stCondLst>
                                  <p:childTnLst>
                                    <p:set>
                                      <p:cBhvr>
                                        <p:cTn id="62" dur="1" fill="hold">
                                          <p:stCondLst>
                                            <p:cond delay="0"/>
                                          </p:stCondLst>
                                        </p:cTn>
                                        <p:tgtEl>
                                          <p:spTgt spid="5">
                                            <p:graphicEl>
                                              <a:dgm id="{C2DFF490-09FB-46EB-9778-BA318C55D377}"/>
                                            </p:graphicEl>
                                          </p:spTgt>
                                        </p:tgtEl>
                                        <p:attrNameLst>
                                          <p:attrName>style.visibility</p:attrName>
                                        </p:attrNameLst>
                                      </p:cBhvr>
                                      <p:to>
                                        <p:strVal val="visible"/>
                                      </p:to>
                                    </p:set>
                                    <p:anim calcmode="lin" valueType="num">
                                      <p:cBhvr additive="base">
                                        <p:cTn id="63" dur="500" fill="hold"/>
                                        <p:tgtEl>
                                          <p:spTgt spid="5">
                                            <p:graphicEl>
                                              <a:dgm id="{C2DFF490-09FB-46EB-9778-BA318C55D377}"/>
                                            </p:graphicEl>
                                          </p:spTgt>
                                        </p:tgtEl>
                                        <p:attrNameLst>
                                          <p:attrName>ppt_x</p:attrName>
                                        </p:attrNameLst>
                                      </p:cBhvr>
                                      <p:tavLst>
                                        <p:tav tm="0">
                                          <p:val>
                                            <p:strVal val="#ppt_x"/>
                                          </p:val>
                                        </p:tav>
                                        <p:tav tm="100000">
                                          <p:val>
                                            <p:strVal val="#ppt_x"/>
                                          </p:val>
                                        </p:tav>
                                      </p:tavLst>
                                    </p:anim>
                                    <p:anim calcmode="lin" valueType="num">
                                      <p:cBhvr additive="base">
                                        <p:cTn id="64" dur="500" fill="hold"/>
                                        <p:tgtEl>
                                          <p:spTgt spid="5">
                                            <p:graphicEl>
                                              <a:dgm id="{C2DFF490-09FB-46EB-9778-BA318C55D377}"/>
                                            </p:graphicEl>
                                          </p:spTgt>
                                        </p:tgtEl>
                                        <p:attrNameLst>
                                          <p:attrName>ppt_y</p:attrName>
                                        </p:attrNameLst>
                                      </p:cBhvr>
                                      <p:tavLst>
                                        <p:tav tm="0">
                                          <p:val>
                                            <p:strVal val="1+#ppt_h/2"/>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2" presetClass="entr" presetSubtype="4" fill="hold" grpId="0" nodeType="clickEffect">
                                  <p:stCondLst>
                                    <p:cond delay="0"/>
                                  </p:stCondLst>
                                  <p:childTnLst>
                                    <p:set>
                                      <p:cBhvr>
                                        <p:cTn id="68" dur="1" fill="hold">
                                          <p:stCondLst>
                                            <p:cond delay="0"/>
                                          </p:stCondLst>
                                        </p:cTn>
                                        <p:tgtEl>
                                          <p:spTgt spid="5">
                                            <p:graphicEl>
                                              <a:dgm id="{5D45FC93-766D-49E8-B6C8-686D1DF354D0}"/>
                                            </p:graphicEl>
                                          </p:spTgt>
                                        </p:tgtEl>
                                        <p:attrNameLst>
                                          <p:attrName>style.visibility</p:attrName>
                                        </p:attrNameLst>
                                      </p:cBhvr>
                                      <p:to>
                                        <p:strVal val="visible"/>
                                      </p:to>
                                    </p:set>
                                    <p:anim calcmode="lin" valueType="num">
                                      <p:cBhvr additive="base">
                                        <p:cTn id="69" dur="500" fill="hold"/>
                                        <p:tgtEl>
                                          <p:spTgt spid="5">
                                            <p:graphicEl>
                                              <a:dgm id="{5D45FC93-766D-49E8-B6C8-686D1DF354D0}"/>
                                            </p:graphicEl>
                                          </p:spTgt>
                                        </p:tgtEl>
                                        <p:attrNameLst>
                                          <p:attrName>ppt_x</p:attrName>
                                        </p:attrNameLst>
                                      </p:cBhvr>
                                      <p:tavLst>
                                        <p:tav tm="0">
                                          <p:val>
                                            <p:strVal val="#ppt_x"/>
                                          </p:val>
                                        </p:tav>
                                        <p:tav tm="100000">
                                          <p:val>
                                            <p:strVal val="#ppt_x"/>
                                          </p:val>
                                        </p:tav>
                                      </p:tavLst>
                                    </p:anim>
                                    <p:anim calcmode="lin" valueType="num">
                                      <p:cBhvr additive="base">
                                        <p:cTn id="70" dur="500" fill="hold"/>
                                        <p:tgtEl>
                                          <p:spTgt spid="5">
                                            <p:graphicEl>
                                              <a:dgm id="{5D45FC93-766D-49E8-B6C8-686D1DF354D0}"/>
                                            </p:graphicEl>
                                          </p:spTgt>
                                        </p:tgtEl>
                                        <p:attrNameLst>
                                          <p:attrName>ppt_y</p:attrName>
                                        </p:attrNameLst>
                                      </p:cBhvr>
                                      <p:tavLst>
                                        <p:tav tm="0">
                                          <p:val>
                                            <p:strVal val="1+#ppt_h/2"/>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2" presetClass="entr" presetSubtype="4" fill="hold" grpId="0" nodeType="clickEffect">
                                  <p:stCondLst>
                                    <p:cond delay="0"/>
                                  </p:stCondLst>
                                  <p:childTnLst>
                                    <p:set>
                                      <p:cBhvr>
                                        <p:cTn id="74" dur="1" fill="hold">
                                          <p:stCondLst>
                                            <p:cond delay="0"/>
                                          </p:stCondLst>
                                        </p:cTn>
                                        <p:tgtEl>
                                          <p:spTgt spid="5">
                                            <p:graphicEl>
                                              <a:dgm id="{E953F3AD-AF87-4F22-B86F-06FE7A4D8C39}"/>
                                            </p:graphicEl>
                                          </p:spTgt>
                                        </p:tgtEl>
                                        <p:attrNameLst>
                                          <p:attrName>style.visibility</p:attrName>
                                        </p:attrNameLst>
                                      </p:cBhvr>
                                      <p:to>
                                        <p:strVal val="visible"/>
                                      </p:to>
                                    </p:set>
                                    <p:anim calcmode="lin" valueType="num">
                                      <p:cBhvr additive="base">
                                        <p:cTn id="75" dur="500" fill="hold"/>
                                        <p:tgtEl>
                                          <p:spTgt spid="5">
                                            <p:graphicEl>
                                              <a:dgm id="{E953F3AD-AF87-4F22-B86F-06FE7A4D8C39}"/>
                                            </p:graphicEl>
                                          </p:spTgt>
                                        </p:tgtEl>
                                        <p:attrNameLst>
                                          <p:attrName>ppt_x</p:attrName>
                                        </p:attrNameLst>
                                      </p:cBhvr>
                                      <p:tavLst>
                                        <p:tav tm="0">
                                          <p:val>
                                            <p:strVal val="#ppt_x"/>
                                          </p:val>
                                        </p:tav>
                                        <p:tav tm="100000">
                                          <p:val>
                                            <p:strVal val="#ppt_x"/>
                                          </p:val>
                                        </p:tav>
                                      </p:tavLst>
                                    </p:anim>
                                    <p:anim calcmode="lin" valueType="num">
                                      <p:cBhvr additive="base">
                                        <p:cTn id="76" dur="500" fill="hold"/>
                                        <p:tgtEl>
                                          <p:spTgt spid="5">
                                            <p:graphicEl>
                                              <a:dgm id="{E953F3AD-AF87-4F22-B86F-06FE7A4D8C39}"/>
                                            </p:graphicEl>
                                          </p:spTgt>
                                        </p:tgtEl>
                                        <p:attrNameLst>
                                          <p:attrName>ppt_y</p:attrName>
                                        </p:attrNameLst>
                                      </p:cBhvr>
                                      <p:tavLst>
                                        <p:tav tm="0">
                                          <p:val>
                                            <p:strVal val="1+#ppt_h/2"/>
                                          </p:val>
                                        </p:tav>
                                        <p:tav tm="100000">
                                          <p:val>
                                            <p:strVal val="#ppt_y"/>
                                          </p:val>
                                        </p:tav>
                                      </p:tavLst>
                                    </p:anim>
                                  </p:childTnLst>
                                </p:cTn>
                              </p:par>
                            </p:childTnLst>
                          </p:cTn>
                        </p:par>
                      </p:childTnLst>
                    </p:cTn>
                  </p:par>
                  <p:par>
                    <p:cTn id="77" fill="hold">
                      <p:stCondLst>
                        <p:cond delay="indefinite"/>
                      </p:stCondLst>
                      <p:childTnLst>
                        <p:par>
                          <p:cTn id="78" fill="hold">
                            <p:stCondLst>
                              <p:cond delay="0"/>
                            </p:stCondLst>
                            <p:childTnLst>
                              <p:par>
                                <p:cTn id="79" presetID="2" presetClass="entr" presetSubtype="4" fill="hold" grpId="0" nodeType="clickEffect">
                                  <p:stCondLst>
                                    <p:cond delay="0"/>
                                  </p:stCondLst>
                                  <p:childTnLst>
                                    <p:set>
                                      <p:cBhvr>
                                        <p:cTn id="80" dur="1" fill="hold">
                                          <p:stCondLst>
                                            <p:cond delay="0"/>
                                          </p:stCondLst>
                                        </p:cTn>
                                        <p:tgtEl>
                                          <p:spTgt spid="5">
                                            <p:graphicEl>
                                              <a:dgm id="{25C9E918-1C2E-4F88-910E-F2066EF4E57F}"/>
                                            </p:graphicEl>
                                          </p:spTgt>
                                        </p:tgtEl>
                                        <p:attrNameLst>
                                          <p:attrName>style.visibility</p:attrName>
                                        </p:attrNameLst>
                                      </p:cBhvr>
                                      <p:to>
                                        <p:strVal val="visible"/>
                                      </p:to>
                                    </p:set>
                                    <p:anim calcmode="lin" valueType="num">
                                      <p:cBhvr additive="base">
                                        <p:cTn id="81" dur="500" fill="hold"/>
                                        <p:tgtEl>
                                          <p:spTgt spid="5">
                                            <p:graphicEl>
                                              <a:dgm id="{25C9E918-1C2E-4F88-910E-F2066EF4E57F}"/>
                                            </p:graphicEl>
                                          </p:spTgt>
                                        </p:tgtEl>
                                        <p:attrNameLst>
                                          <p:attrName>ppt_x</p:attrName>
                                        </p:attrNameLst>
                                      </p:cBhvr>
                                      <p:tavLst>
                                        <p:tav tm="0">
                                          <p:val>
                                            <p:strVal val="#ppt_x"/>
                                          </p:val>
                                        </p:tav>
                                        <p:tav tm="100000">
                                          <p:val>
                                            <p:strVal val="#ppt_x"/>
                                          </p:val>
                                        </p:tav>
                                      </p:tavLst>
                                    </p:anim>
                                    <p:anim calcmode="lin" valueType="num">
                                      <p:cBhvr additive="base">
                                        <p:cTn id="82" dur="500" fill="hold"/>
                                        <p:tgtEl>
                                          <p:spTgt spid="5">
                                            <p:graphicEl>
                                              <a:dgm id="{25C9E918-1C2E-4F88-910E-F2066EF4E57F}"/>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Sub>
          <a:bldDgm bld="lvl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55447D8-B923-6174-948C-B8C38061709E}"/>
              </a:ext>
            </a:extLst>
          </p:cNvPr>
          <p:cNvPicPr>
            <a:picLocks noChangeAspect="1"/>
          </p:cNvPicPr>
          <p:nvPr/>
        </p:nvPicPr>
        <p:blipFill>
          <a:blip r:embed="rId2"/>
          <a:stretch>
            <a:fillRect/>
          </a:stretch>
        </p:blipFill>
        <p:spPr>
          <a:xfrm>
            <a:off x="166932" y="136525"/>
            <a:ext cx="11294140" cy="6858000"/>
          </a:xfrm>
          <a:prstGeom prst="rect">
            <a:avLst/>
          </a:prstGeom>
        </p:spPr>
      </p:pic>
      <p:sp>
        <p:nvSpPr>
          <p:cNvPr id="2" name="Title 1">
            <a:extLst>
              <a:ext uri="{FF2B5EF4-FFF2-40B4-BE49-F238E27FC236}">
                <a16:creationId xmlns:a16="http://schemas.microsoft.com/office/drawing/2014/main" id="{89EDE4AE-22AB-4A33-B748-33C04769D341}"/>
              </a:ext>
            </a:extLst>
          </p:cNvPr>
          <p:cNvSpPr>
            <a:spLocks noGrp="1"/>
          </p:cNvSpPr>
          <p:nvPr>
            <p:ph type="title"/>
          </p:nvPr>
        </p:nvSpPr>
        <p:spPr>
          <a:xfrm>
            <a:off x="838200" y="681037"/>
            <a:ext cx="10515600" cy="1325563"/>
          </a:xfrm>
        </p:spPr>
        <p:txBody>
          <a:bodyPr>
            <a:normAutofit/>
          </a:bodyPr>
          <a:lstStyle/>
          <a:p>
            <a:r>
              <a:rPr lang="en-GB" sz="6000" dirty="0">
                <a:solidFill>
                  <a:schemeClr val="bg1"/>
                </a:solidFill>
              </a:rPr>
              <a:t>Governance?</a:t>
            </a:r>
          </a:p>
        </p:txBody>
      </p:sp>
      <p:sp>
        <p:nvSpPr>
          <p:cNvPr id="3" name="Content Placeholder 2">
            <a:extLst>
              <a:ext uri="{FF2B5EF4-FFF2-40B4-BE49-F238E27FC236}">
                <a16:creationId xmlns:a16="http://schemas.microsoft.com/office/drawing/2014/main" id="{23363AEC-2B82-42A8-87D2-3882C7FA77FB}"/>
              </a:ext>
            </a:extLst>
          </p:cNvPr>
          <p:cNvSpPr>
            <a:spLocks noGrp="1"/>
          </p:cNvSpPr>
          <p:nvPr>
            <p:ph idx="1"/>
          </p:nvPr>
        </p:nvSpPr>
        <p:spPr>
          <a:xfrm>
            <a:off x="3669030" y="2006600"/>
            <a:ext cx="7792042" cy="2599690"/>
          </a:xfrm>
        </p:spPr>
        <p:txBody>
          <a:bodyPr>
            <a:normAutofit/>
          </a:bodyPr>
          <a:lstStyle/>
          <a:p>
            <a:pPr algn="r"/>
            <a:r>
              <a:rPr lang="en-GB" sz="3200" dirty="0">
                <a:solidFill>
                  <a:schemeClr val="bg1"/>
                </a:solidFill>
              </a:rPr>
              <a:t>World Bank 1989 – “the exercise of political power to manage a nation’s affairs”</a:t>
            </a:r>
          </a:p>
          <a:p>
            <a:pPr algn="r"/>
            <a:r>
              <a:rPr lang="en-GB" sz="3200" dirty="0">
                <a:solidFill>
                  <a:schemeClr val="bg1"/>
                </a:solidFill>
              </a:rPr>
              <a:t> A process for societies or organisations make decisions, decide who to involve and how to call to account</a:t>
            </a:r>
          </a:p>
        </p:txBody>
      </p:sp>
      <p:sp>
        <p:nvSpPr>
          <p:cNvPr id="4" name="TextBox 3">
            <a:extLst>
              <a:ext uri="{FF2B5EF4-FFF2-40B4-BE49-F238E27FC236}">
                <a16:creationId xmlns:a16="http://schemas.microsoft.com/office/drawing/2014/main" id="{3BF971FC-45D4-4536-A872-2C9E65EFFD5D}"/>
              </a:ext>
            </a:extLst>
          </p:cNvPr>
          <p:cNvSpPr txBox="1"/>
          <p:nvPr/>
        </p:nvSpPr>
        <p:spPr>
          <a:xfrm>
            <a:off x="9738804" y="6063449"/>
            <a:ext cx="1722268" cy="369332"/>
          </a:xfrm>
          <a:prstGeom prst="rect">
            <a:avLst/>
          </a:prstGeom>
          <a:noFill/>
        </p:spPr>
        <p:txBody>
          <a:bodyPr wrap="square" rtlCol="0">
            <a:spAutoFit/>
          </a:bodyPr>
          <a:lstStyle/>
          <a:p>
            <a:r>
              <a:rPr lang="en-GB" dirty="0"/>
              <a:t>Loeffler 2016</a:t>
            </a:r>
          </a:p>
        </p:txBody>
      </p:sp>
      <p:sp>
        <p:nvSpPr>
          <p:cNvPr id="5" name="Slide Number Placeholder 4">
            <a:extLst>
              <a:ext uri="{FF2B5EF4-FFF2-40B4-BE49-F238E27FC236}">
                <a16:creationId xmlns:a16="http://schemas.microsoft.com/office/drawing/2014/main" id="{4BEC94BC-83A7-47D4-B9A4-793318A1A8B6}"/>
              </a:ext>
            </a:extLst>
          </p:cNvPr>
          <p:cNvSpPr>
            <a:spLocks noGrp="1"/>
          </p:cNvSpPr>
          <p:nvPr>
            <p:ph type="sldNum" sz="quarter" idx="12"/>
          </p:nvPr>
        </p:nvSpPr>
        <p:spPr/>
        <p:txBody>
          <a:bodyPr/>
          <a:lstStyle/>
          <a:p>
            <a:fld id="{2633C1E9-BBC2-4CC6-BA8F-42C76672DF1C}" type="slidenum">
              <a:rPr lang="en-GB" smtClean="0"/>
              <a:t>24</a:t>
            </a:fld>
            <a:endParaRPr lang="en-GB"/>
          </a:p>
        </p:txBody>
      </p:sp>
    </p:spTree>
    <p:extLst>
      <p:ext uri="{BB962C8B-B14F-4D97-AF65-F5344CB8AC3E}">
        <p14:creationId xmlns:p14="http://schemas.microsoft.com/office/powerpoint/2010/main" val="1357423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41EB8-0E07-465C-9E08-45D59820A60C}"/>
              </a:ext>
            </a:extLst>
          </p:cNvPr>
          <p:cNvSpPr>
            <a:spLocks noGrp="1"/>
          </p:cNvSpPr>
          <p:nvPr>
            <p:ph type="title"/>
          </p:nvPr>
        </p:nvSpPr>
        <p:spPr>
          <a:xfrm>
            <a:off x="838200" y="635712"/>
            <a:ext cx="10515600" cy="1325563"/>
          </a:xfrm>
        </p:spPr>
        <p:txBody>
          <a:bodyPr>
            <a:normAutofit/>
          </a:bodyPr>
          <a:lstStyle/>
          <a:p>
            <a:pPr algn="r"/>
            <a:r>
              <a:rPr lang="en-GB" sz="6000" dirty="0"/>
              <a:t>Governance?</a:t>
            </a:r>
          </a:p>
        </p:txBody>
      </p:sp>
      <p:sp>
        <p:nvSpPr>
          <p:cNvPr id="3" name="Content Placeholder 2">
            <a:extLst>
              <a:ext uri="{FF2B5EF4-FFF2-40B4-BE49-F238E27FC236}">
                <a16:creationId xmlns:a16="http://schemas.microsoft.com/office/drawing/2014/main" id="{D6FC9232-6790-483B-B8AE-E2B80170AF68}"/>
              </a:ext>
            </a:extLst>
          </p:cNvPr>
          <p:cNvSpPr>
            <a:spLocks noGrp="1"/>
          </p:cNvSpPr>
          <p:nvPr>
            <p:ph idx="1"/>
          </p:nvPr>
        </p:nvSpPr>
        <p:spPr>
          <a:xfrm>
            <a:off x="548640" y="411480"/>
            <a:ext cx="5715000" cy="6149340"/>
          </a:xfrm>
          <a:solidFill>
            <a:srgbClr val="FFFF00"/>
          </a:solidFill>
          <a:ln w="38100">
            <a:solidFill>
              <a:schemeClr val="tx1"/>
            </a:solidFill>
          </a:ln>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rPr>
              <a:t>The pattern or structure that emerges in a socio-political system as a ‘common’ result or outcome of the interacting intervention efforts of all involved actors. This pattern cannot be reduced to [the outcome produced by] one actor or groups of actors in particular.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Kooiman (1993: 258 as cited in Loeffler 2016: 208)</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000" dirty="0">
              <a:solidFill>
                <a:prstClr val="black"/>
              </a:solidFill>
              <a:latin typeface="Calibri" panose="020F0502020204030204"/>
            </a:endParaRPr>
          </a:p>
        </p:txBody>
      </p:sp>
      <p:sp>
        <p:nvSpPr>
          <p:cNvPr id="5" name="Slide Number Placeholder 4">
            <a:extLst>
              <a:ext uri="{FF2B5EF4-FFF2-40B4-BE49-F238E27FC236}">
                <a16:creationId xmlns:a16="http://schemas.microsoft.com/office/drawing/2014/main" id="{EA90C993-9241-4C59-A645-0395186712D9}"/>
              </a:ext>
            </a:extLst>
          </p:cNvPr>
          <p:cNvSpPr>
            <a:spLocks noGrp="1"/>
          </p:cNvSpPr>
          <p:nvPr>
            <p:ph type="sldNum" sz="quarter" idx="12"/>
          </p:nvPr>
        </p:nvSpPr>
        <p:spPr/>
        <p:txBody>
          <a:bodyPr/>
          <a:lstStyle/>
          <a:p>
            <a:fld id="{2633C1E9-BBC2-4CC6-BA8F-42C76672DF1C}" type="slidenum">
              <a:rPr lang="en-GB" smtClean="0"/>
              <a:t>25</a:t>
            </a:fld>
            <a:endParaRPr lang="en-GB"/>
          </a:p>
        </p:txBody>
      </p:sp>
      <p:sp>
        <p:nvSpPr>
          <p:cNvPr id="6" name="Rectangle: Rounded Corners 5">
            <a:extLst>
              <a:ext uri="{FF2B5EF4-FFF2-40B4-BE49-F238E27FC236}">
                <a16:creationId xmlns:a16="http://schemas.microsoft.com/office/drawing/2014/main" id="{867F6B6B-5304-802D-6868-44E0A90ED311}"/>
              </a:ext>
            </a:extLst>
          </p:cNvPr>
          <p:cNvSpPr/>
          <p:nvPr/>
        </p:nvSpPr>
        <p:spPr>
          <a:xfrm>
            <a:off x="7212330" y="2091690"/>
            <a:ext cx="4423410" cy="413059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Pattern, structure</a:t>
            </a:r>
          </a:p>
          <a:p>
            <a:pPr algn="ctr"/>
            <a:r>
              <a:rPr lang="en-GB" sz="3200" dirty="0"/>
              <a:t>Socio-political systems</a:t>
            </a:r>
          </a:p>
          <a:p>
            <a:pPr algn="ctr"/>
            <a:r>
              <a:rPr lang="en-GB" sz="3200" dirty="0"/>
              <a:t>Outcome of interacting interventions</a:t>
            </a:r>
          </a:p>
          <a:p>
            <a:pPr algn="ctr"/>
            <a:r>
              <a:rPr lang="en-GB" sz="3200" dirty="0"/>
              <a:t>All involved actors</a:t>
            </a:r>
          </a:p>
          <a:p>
            <a:pPr algn="ctr"/>
            <a:r>
              <a:rPr lang="en-GB" sz="3200" dirty="0"/>
              <a:t>Never reduced to one</a:t>
            </a:r>
          </a:p>
          <a:p>
            <a:pPr algn="ctr"/>
            <a:endParaRPr lang="en-GB" dirty="0"/>
          </a:p>
        </p:txBody>
      </p:sp>
    </p:spTree>
    <p:extLst>
      <p:ext uri="{BB962C8B-B14F-4D97-AF65-F5344CB8AC3E}">
        <p14:creationId xmlns:p14="http://schemas.microsoft.com/office/powerpoint/2010/main" val="2087850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bg/>
                                          </p:spTgt>
                                        </p:tgtEl>
                                        <p:attrNameLst>
                                          <p:attrName>style.visibility</p:attrName>
                                        </p:attrNameLst>
                                      </p:cBhvr>
                                      <p:to>
                                        <p:strVal val="visible"/>
                                      </p:to>
                                    </p:set>
                                    <p:anim calcmode="lin" valueType="num">
                                      <p:cBhvr additive="base">
                                        <p:cTn id="7" dur="500" fill="hold"/>
                                        <p:tgtEl>
                                          <p:spTgt spid="6">
                                            <p:bg/>
                                          </p:spTgt>
                                        </p:tgtEl>
                                        <p:attrNameLst>
                                          <p:attrName>ppt_x</p:attrName>
                                        </p:attrNameLst>
                                      </p:cBhvr>
                                      <p:tavLst>
                                        <p:tav tm="0">
                                          <p:val>
                                            <p:strVal val="#ppt_x"/>
                                          </p:val>
                                        </p:tav>
                                        <p:tav tm="100000">
                                          <p:val>
                                            <p:strVal val="#ppt_x"/>
                                          </p:val>
                                        </p:tav>
                                      </p:tavLst>
                                    </p:anim>
                                    <p:anim calcmode="lin" valueType="num">
                                      <p:cBhvr additive="base">
                                        <p:cTn id="8" dur="500" fill="hold"/>
                                        <p:tgtEl>
                                          <p:spTgt spid="6">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 calcmode="lin" valueType="num">
                                      <p:cBhvr additive="base">
                                        <p:cTn id="13"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anim calcmode="lin" valueType="num">
                                      <p:cBhvr additive="base">
                                        <p:cTn id="19"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xEl>
                                              <p:pRg st="2" end="2"/>
                                            </p:txEl>
                                          </p:spTgt>
                                        </p:tgtEl>
                                        <p:attrNameLst>
                                          <p:attrName>style.visibility</p:attrName>
                                        </p:attrNameLst>
                                      </p:cBhvr>
                                      <p:to>
                                        <p:strVal val="visible"/>
                                      </p:to>
                                    </p:set>
                                    <p:anim calcmode="lin" valueType="num">
                                      <p:cBhvr additive="base">
                                        <p:cTn id="25"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txEl>
                                              <p:pRg st="3" end="3"/>
                                            </p:txEl>
                                          </p:spTgt>
                                        </p:tgtEl>
                                        <p:attrNameLst>
                                          <p:attrName>style.visibility</p:attrName>
                                        </p:attrNameLst>
                                      </p:cBhvr>
                                      <p:to>
                                        <p:strVal val="visible"/>
                                      </p:to>
                                    </p:set>
                                    <p:anim calcmode="lin" valueType="num">
                                      <p:cBhvr additive="base">
                                        <p:cTn id="31"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txEl>
                                              <p:pRg st="4" end="4"/>
                                            </p:txEl>
                                          </p:spTgt>
                                        </p:tgtEl>
                                        <p:attrNameLst>
                                          <p:attrName>style.visibility</p:attrName>
                                        </p:attrNameLst>
                                      </p:cBhvr>
                                      <p:to>
                                        <p:strVal val="visible"/>
                                      </p:to>
                                    </p:set>
                                    <p:anim calcmode="lin" valueType="num">
                                      <p:cBhvr additive="base">
                                        <p:cTn id="37"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F67C64-1FB6-60C5-8638-E699B56C91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B13F65F-B49E-6FA4-BCEB-7B4199854C04}"/>
              </a:ext>
            </a:extLst>
          </p:cNvPr>
          <p:cNvSpPr>
            <a:spLocks noGrp="1"/>
          </p:cNvSpPr>
          <p:nvPr>
            <p:ph type="title"/>
          </p:nvPr>
        </p:nvSpPr>
        <p:spPr>
          <a:xfrm>
            <a:off x="838200" y="635712"/>
            <a:ext cx="10515600" cy="1325563"/>
          </a:xfrm>
        </p:spPr>
        <p:txBody>
          <a:bodyPr>
            <a:normAutofit fontScale="90000"/>
          </a:bodyPr>
          <a:lstStyle/>
          <a:p>
            <a:r>
              <a:rPr lang="en-GB" sz="6000" dirty="0"/>
              <a:t>Governance – particular resonance?</a:t>
            </a:r>
          </a:p>
        </p:txBody>
      </p:sp>
      <p:sp>
        <p:nvSpPr>
          <p:cNvPr id="3" name="Content Placeholder 2">
            <a:extLst>
              <a:ext uri="{FF2B5EF4-FFF2-40B4-BE49-F238E27FC236}">
                <a16:creationId xmlns:a16="http://schemas.microsoft.com/office/drawing/2014/main" id="{1D6786D6-20B7-8F32-F0FB-9ADD290F7155}"/>
              </a:ext>
            </a:extLst>
          </p:cNvPr>
          <p:cNvSpPr>
            <a:spLocks noGrp="1"/>
          </p:cNvSpPr>
          <p:nvPr>
            <p:ph idx="1"/>
          </p:nvPr>
        </p:nvSpPr>
        <p:spPr>
          <a:xfrm>
            <a:off x="838200" y="2296142"/>
            <a:ext cx="10515600" cy="3007378"/>
          </a:xfrm>
          <a:solidFill>
            <a:srgbClr val="FFFF00"/>
          </a:solidFill>
          <a:ln w="38100">
            <a:solidFill>
              <a:schemeClr val="tx1"/>
            </a:solidFill>
          </a:ln>
        </p:spPr>
        <p:txBody>
          <a:bodyPr>
            <a:normAutofit fontScale="92500" lnSpcReduction="10000"/>
          </a:bodyPr>
          <a:lstStyle/>
          <a:p>
            <a:pPr marL="0" indent="0" algn="ctr">
              <a:lnSpc>
                <a:spcPct val="100000"/>
              </a:lnSpc>
              <a:spcBef>
                <a:spcPts val="0"/>
              </a:spcBef>
              <a:buNone/>
              <a:defRPr/>
            </a:pPr>
            <a:r>
              <a:rPr lang="en-US" sz="3600" dirty="0">
                <a:solidFill>
                  <a:prstClr val="black"/>
                </a:solidFill>
                <a:latin typeface="Calibri" panose="020F0502020204030204"/>
              </a:rPr>
              <a:t>How an organization works with its partners, stakeholders and networks to influence the outcomes of public policies</a:t>
            </a:r>
          </a:p>
          <a:p>
            <a:pPr marL="0" indent="0" algn="ctr">
              <a:lnSpc>
                <a:spcPct val="100000"/>
              </a:lnSpc>
              <a:spcBef>
                <a:spcPts val="0"/>
              </a:spcBef>
              <a:buNone/>
              <a:defRPr/>
            </a:pPr>
            <a:endParaRPr lang="en-US" sz="3600" dirty="0">
              <a:solidFill>
                <a:prstClr val="black"/>
              </a:solidFill>
              <a:latin typeface="Calibri" panose="020F0502020204030204"/>
            </a:endParaRPr>
          </a:p>
          <a:p>
            <a:pPr marL="0" indent="0" algn="ctr">
              <a:lnSpc>
                <a:spcPct val="100000"/>
              </a:lnSpc>
              <a:spcBef>
                <a:spcPts val="0"/>
              </a:spcBef>
              <a:buNone/>
              <a:defRPr/>
            </a:pPr>
            <a:r>
              <a:rPr lang="en-US" sz="3600" dirty="0">
                <a:solidFill>
                  <a:prstClr val="black"/>
                </a:solidFill>
                <a:latin typeface="Calibri" panose="020F0502020204030204"/>
              </a:rPr>
              <a:t>Governance International, UK</a:t>
            </a:r>
          </a:p>
          <a:p>
            <a:pPr marL="0" indent="0" algn="ctr">
              <a:lnSpc>
                <a:spcPct val="100000"/>
              </a:lnSpc>
              <a:spcBef>
                <a:spcPts val="0"/>
              </a:spcBef>
              <a:buNone/>
              <a:defRPr/>
            </a:pPr>
            <a:endParaRPr lang="en-US" sz="3600" dirty="0">
              <a:solidFill>
                <a:prstClr val="black"/>
              </a:solidFill>
              <a:latin typeface="Calibri" panose="020F0502020204030204"/>
            </a:endParaRPr>
          </a:p>
          <a:p>
            <a:pPr marL="0" indent="0" algn="ctr">
              <a:lnSpc>
                <a:spcPct val="100000"/>
              </a:lnSpc>
              <a:spcBef>
                <a:spcPts val="0"/>
              </a:spcBef>
              <a:buNone/>
              <a:defRPr/>
            </a:pPr>
            <a:r>
              <a:rPr lang="en-US" sz="3600" dirty="0">
                <a:solidFill>
                  <a:prstClr val="black"/>
                </a:solidFill>
                <a:latin typeface="Calibri" panose="020F0502020204030204"/>
                <a:hlinkClick r:id="rId2"/>
              </a:rPr>
              <a:t>www.govint.org</a:t>
            </a:r>
            <a:r>
              <a:rPr lang="en-US" sz="3600" dirty="0">
                <a:solidFill>
                  <a:prstClr val="black"/>
                </a:solidFill>
                <a:latin typeface="Calibri" panose="020F0502020204030204"/>
              </a:rPr>
              <a:t> </a:t>
            </a:r>
          </a:p>
          <a:p>
            <a:pPr marL="0" indent="0" algn="ctr">
              <a:lnSpc>
                <a:spcPct val="100000"/>
              </a:lnSpc>
              <a:spcBef>
                <a:spcPts val="0"/>
              </a:spcBef>
              <a:buNone/>
              <a:defRPr/>
            </a:pPr>
            <a:endParaRPr lang="en-GB" sz="36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000" dirty="0">
              <a:solidFill>
                <a:prstClr val="black"/>
              </a:solidFill>
              <a:latin typeface="Calibri" panose="020F0502020204030204"/>
            </a:endParaRPr>
          </a:p>
        </p:txBody>
      </p:sp>
      <p:sp>
        <p:nvSpPr>
          <p:cNvPr id="4" name="TextBox 3">
            <a:extLst>
              <a:ext uri="{FF2B5EF4-FFF2-40B4-BE49-F238E27FC236}">
                <a16:creationId xmlns:a16="http://schemas.microsoft.com/office/drawing/2014/main" id="{48233975-5CCD-5790-2448-B91181953732}"/>
              </a:ext>
            </a:extLst>
          </p:cNvPr>
          <p:cNvSpPr txBox="1"/>
          <p:nvPr/>
        </p:nvSpPr>
        <p:spPr>
          <a:xfrm>
            <a:off x="8729302" y="6063449"/>
            <a:ext cx="2743200" cy="369332"/>
          </a:xfrm>
          <a:prstGeom prst="rect">
            <a:avLst/>
          </a:prstGeom>
          <a:noFill/>
        </p:spPr>
        <p:txBody>
          <a:bodyPr wrap="square" rtlCol="0">
            <a:spAutoFit/>
          </a:bodyPr>
          <a:lstStyle/>
          <a:p>
            <a:r>
              <a:rPr lang="en-GB" dirty="0"/>
              <a:t>Loeffler 2016:208</a:t>
            </a:r>
          </a:p>
        </p:txBody>
      </p:sp>
      <p:sp>
        <p:nvSpPr>
          <p:cNvPr id="5" name="Slide Number Placeholder 4">
            <a:extLst>
              <a:ext uri="{FF2B5EF4-FFF2-40B4-BE49-F238E27FC236}">
                <a16:creationId xmlns:a16="http://schemas.microsoft.com/office/drawing/2014/main" id="{8A0EC80B-B6D5-35BF-7023-2A57CC4AAE09}"/>
              </a:ext>
            </a:extLst>
          </p:cNvPr>
          <p:cNvSpPr>
            <a:spLocks noGrp="1"/>
          </p:cNvSpPr>
          <p:nvPr>
            <p:ph type="sldNum" sz="quarter" idx="12"/>
          </p:nvPr>
        </p:nvSpPr>
        <p:spPr/>
        <p:txBody>
          <a:bodyPr/>
          <a:lstStyle/>
          <a:p>
            <a:fld id="{2633C1E9-BBC2-4CC6-BA8F-42C76672DF1C}" type="slidenum">
              <a:rPr lang="en-GB" smtClean="0"/>
              <a:t>26</a:t>
            </a:fld>
            <a:endParaRPr lang="en-GB"/>
          </a:p>
        </p:txBody>
      </p:sp>
    </p:spTree>
    <p:extLst>
      <p:ext uri="{BB962C8B-B14F-4D97-AF65-F5344CB8AC3E}">
        <p14:creationId xmlns:p14="http://schemas.microsoft.com/office/powerpoint/2010/main" val="18525572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D7686-9C42-D154-6F14-ADE97EBC8E4F}"/>
              </a:ext>
            </a:extLst>
          </p:cNvPr>
          <p:cNvSpPr>
            <a:spLocks noGrp="1"/>
          </p:cNvSpPr>
          <p:nvPr>
            <p:ph type="title"/>
          </p:nvPr>
        </p:nvSpPr>
        <p:spPr>
          <a:xfrm>
            <a:off x="838200" y="658574"/>
            <a:ext cx="10515600" cy="1516617"/>
          </a:xfrm>
        </p:spPr>
        <p:txBody>
          <a:bodyPr>
            <a:normAutofit fontScale="90000"/>
          </a:bodyPr>
          <a:lstStyle/>
          <a:p>
            <a:r>
              <a:rPr lang="en-GB" sz="6000" dirty="0">
                <a:solidFill>
                  <a:schemeClr val="bg1"/>
                </a:solidFill>
              </a:rPr>
              <a:t>Common Elements of Public Governance</a:t>
            </a:r>
          </a:p>
        </p:txBody>
      </p:sp>
      <p:sp>
        <p:nvSpPr>
          <p:cNvPr id="3" name="Content Placeholder 2">
            <a:extLst>
              <a:ext uri="{FF2B5EF4-FFF2-40B4-BE49-F238E27FC236}">
                <a16:creationId xmlns:a16="http://schemas.microsoft.com/office/drawing/2014/main" id="{FD81E0FA-4D8C-F22A-ACF0-011E77006049}"/>
              </a:ext>
            </a:extLst>
          </p:cNvPr>
          <p:cNvSpPr>
            <a:spLocks noGrp="1"/>
          </p:cNvSpPr>
          <p:nvPr>
            <p:ph idx="1"/>
          </p:nvPr>
        </p:nvSpPr>
        <p:spPr>
          <a:xfrm>
            <a:off x="838200" y="2606040"/>
            <a:ext cx="10763250" cy="3570922"/>
          </a:xfrm>
        </p:spPr>
        <p:txBody>
          <a:bodyPr>
            <a:normAutofit/>
          </a:bodyPr>
          <a:lstStyle/>
          <a:p>
            <a:pPr marL="514350" indent="-514350">
              <a:buFont typeface="+mj-lt"/>
              <a:buAutoNum type="arabicPeriod"/>
            </a:pPr>
            <a:r>
              <a:rPr lang="en-GB" sz="3200" dirty="0">
                <a:solidFill>
                  <a:schemeClr val="bg1"/>
                </a:solidFill>
              </a:rPr>
              <a:t>Assumes collective problems can no longer be solved by public bodies</a:t>
            </a:r>
          </a:p>
          <a:p>
            <a:pPr marL="514350" indent="-514350">
              <a:buFont typeface="+mj-lt"/>
              <a:buAutoNum type="arabicPeriod"/>
            </a:pPr>
            <a:r>
              <a:rPr lang="en-GB" sz="3200" dirty="0">
                <a:solidFill>
                  <a:schemeClr val="bg1"/>
                </a:solidFill>
              </a:rPr>
              <a:t>Recognition of formal and informal rules </a:t>
            </a:r>
          </a:p>
          <a:p>
            <a:pPr marL="514350" indent="-514350">
              <a:buFont typeface="+mj-lt"/>
              <a:buAutoNum type="arabicPeriod"/>
            </a:pPr>
            <a:r>
              <a:rPr lang="en-GB" sz="3200" dirty="0">
                <a:solidFill>
                  <a:schemeClr val="bg1"/>
                </a:solidFill>
              </a:rPr>
              <a:t>Not just market structures but also hierarchies (bureaucracies) and co-operative networks</a:t>
            </a:r>
          </a:p>
        </p:txBody>
      </p:sp>
      <p:sp>
        <p:nvSpPr>
          <p:cNvPr id="4" name="Slide Number Placeholder 3">
            <a:extLst>
              <a:ext uri="{FF2B5EF4-FFF2-40B4-BE49-F238E27FC236}">
                <a16:creationId xmlns:a16="http://schemas.microsoft.com/office/drawing/2014/main" id="{4229A506-EFCF-74CD-E1BC-3F3E6A4E5AEC}"/>
              </a:ext>
            </a:extLst>
          </p:cNvPr>
          <p:cNvSpPr>
            <a:spLocks noGrp="1"/>
          </p:cNvSpPr>
          <p:nvPr>
            <p:ph type="sldNum" sz="quarter" idx="12"/>
          </p:nvPr>
        </p:nvSpPr>
        <p:spPr/>
        <p:txBody>
          <a:bodyPr/>
          <a:lstStyle/>
          <a:p>
            <a:fld id="{2633C1E9-BBC2-4CC6-BA8F-42C76672DF1C}" type="slidenum">
              <a:rPr lang="en-GB" smtClean="0"/>
              <a:t>27</a:t>
            </a:fld>
            <a:endParaRPr lang="en-GB"/>
          </a:p>
        </p:txBody>
      </p:sp>
      <p:sp>
        <p:nvSpPr>
          <p:cNvPr id="5" name="TextBox 4">
            <a:extLst>
              <a:ext uri="{FF2B5EF4-FFF2-40B4-BE49-F238E27FC236}">
                <a16:creationId xmlns:a16="http://schemas.microsoft.com/office/drawing/2014/main" id="{A4163B72-C352-A4BA-3544-9F31C1DE788D}"/>
              </a:ext>
            </a:extLst>
          </p:cNvPr>
          <p:cNvSpPr txBox="1"/>
          <p:nvPr/>
        </p:nvSpPr>
        <p:spPr>
          <a:xfrm>
            <a:off x="8294962" y="6033373"/>
            <a:ext cx="2743200" cy="369332"/>
          </a:xfrm>
          <a:prstGeom prst="rect">
            <a:avLst/>
          </a:prstGeom>
          <a:noFill/>
        </p:spPr>
        <p:txBody>
          <a:bodyPr wrap="square" rtlCol="0">
            <a:spAutoFit/>
          </a:bodyPr>
          <a:lstStyle/>
          <a:p>
            <a:r>
              <a:rPr lang="en-GB" dirty="0">
                <a:solidFill>
                  <a:schemeClr val="bg1"/>
                </a:solidFill>
              </a:rPr>
              <a:t>Loeffler 2016:210</a:t>
            </a:r>
          </a:p>
        </p:txBody>
      </p:sp>
    </p:spTree>
    <p:extLst>
      <p:ext uri="{BB962C8B-B14F-4D97-AF65-F5344CB8AC3E}">
        <p14:creationId xmlns:p14="http://schemas.microsoft.com/office/powerpoint/2010/main" val="1161701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400C70DB-56A4-A568-0A7A-3902B0A2AC5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35E2980-DB29-8A30-30B1-45D0F9D6D144}"/>
              </a:ext>
            </a:extLst>
          </p:cNvPr>
          <p:cNvSpPr>
            <a:spLocks noGrp="1"/>
          </p:cNvSpPr>
          <p:nvPr>
            <p:ph type="title"/>
          </p:nvPr>
        </p:nvSpPr>
        <p:spPr>
          <a:xfrm>
            <a:off x="838200" y="365125"/>
            <a:ext cx="10515600" cy="1792128"/>
          </a:xfrm>
        </p:spPr>
        <p:txBody>
          <a:bodyPr>
            <a:normAutofit/>
          </a:bodyPr>
          <a:lstStyle/>
          <a:p>
            <a:r>
              <a:rPr lang="en-GB" sz="6000" dirty="0">
                <a:solidFill>
                  <a:schemeClr val="bg1"/>
                </a:solidFill>
              </a:rPr>
              <a:t>Common Elements of Public Governance</a:t>
            </a:r>
          </a:p>
        </p:txBody>
      </p:sp>
      <p:sp>
        <p:nvSpPr>
          <p:cNvPr id="3" name="Content Placeholder 2">
            <a:extLst>
              <a:ext uri="{FF2B5EF4-FFF2-40B4-BE49-F238E27FC236}">
                <a16:creationId xmlns:a16="http://schemas.microsoft.com/office/drawing/2014/main" id="{0EF9506B-53D4-50BA-036A-B3A5D1268B3F}"/>
              </a:ext>
            </a:extLst>
          </p:cNvPr>
          <p:cNvSpPr>
            <a:spLocks noGrp="1"/>
          </p:cNvSpPr>
          <p:nvPr>
            <p:ph idx="1"/>
          </p:nvPr>
        </p:nvSpPr>
        <p:spPr>
          <a:xfrm>
            <a:off x="838200" y="2336641"/>
            <a:ext cx="10900410" cy="3840321"/>
          </a:xfrm>
        </p:spPr>
        <p:txBody>
          <a:bodyPr>
            <a:normAutofit/>
          </a:bodyPr>
          <a:lstStyle/>
          <a:p>
            <a:pPr marL="514350" indent="-514350">
              <a:buFont typeface="+mj-lt"/>
              <a:buAutoNum type="arabicPeriod" startAt="4"/>
            </a:pPr>
            <a:r>
              <a:rPr lang="en-GB" sz="3200" dirty="0">
                <a:solidFill>
                  <a:schemeClr val="bg1"/>
                </a:solidFill>
              </a:rPr>
              <a:t>Employs reasoning – logic of ends and means, inputs, outputs; and values key social interactions and processes (transparency, integrity, inclusion etc)</a:t>
            </a:r>
          </a:p>
          <a:p>
            <a:pPr marL="514350" indent="-514350">
              <a:buFont typeface="+mj-lt"/>
              <a:buAutoNum type="arabicPeriod" startAt="4"/>
            </a:pPr>
            <a:r>
              <a:rPr lang="en-GB" sz="3200" dirty="0">
                <a:solidFill>
                  <a:schemeClr val="bg1"/>
                </a:solidFill>
              </a:rPr>
              <a:t>Inherently political – interplay of stakeholders seeking to exercise power over each other</a:t>
            </a:r>
          </a:p>
          <a:p>
            <a:pPr marL="514350" indent="-514350">
              <a:buFont typeface="+mj-lt"/>
              <a:buAutoNum type="arabicPeriod" startAt="4"/>
            </a:pPr>
            <a:r>
              <a:rPr lang="en-GB" sz="3200" dirty="0">
                <a:solidFill>
                  <a:schemeClr val="bg1"/>
                </a:solidFill>
              </a:rPr>
              <a:t>Therefore, cannot be left to decision-making elites (managers and professionals)</a:t>
            </a:r>
          </a:p>
        </p:txBody>
      </p:sp>
      <p:sp>
        <p:nvSpPr>
          <p:cNvPr id="4" name="Slide Number Placeholder 3">
            <a:extLst>
              <a:ext uri="{FF2B5EF4-FFF2-40B4-BE49-F238E27FC236}">
                <a16:creationId xmlns:a16="http://schemas.microsoft.com/office/drawing/2014/main" id="{3C17155F-4F30-3859-14B1-5B02E824AA31}"/>
              </a:ext>
            </a:extLst>
          </p:cNvPr>
          <p:cNvSpPr>
            <a:spLocks noGrp="1"/>
          </p:cNvSpPr>
          <p:nvPr>
            <p:ph type="sldNum" sz="quarter" idx="12"/>
          </p:nvPr>
        </p:nvSpPr>
        <p:spPr/>
        <p:txBody>
          <a:bodyPr/>
          <a:lstStyle/>
          <a:p>
            <a:fld id="{2633C1E9-BBC2-4CC6-BA8F-42C76672DF1C}" type="slidenum">
              <a:rPr lang="en-GB" smtClean="0"/>
              <a:t>28</a:t>
            </a:fld>
            <a:endParaRPr lang="en-GB"/>
          </a:p>
        </p:txBody>
      </p:sp>
      <p:sp>
        <p:nvSpPr>
          <p:cNvPr id="5" name="TextBox 4">
            <a:extLst>
              <a:ext uri="{FF2B5EF4-FFF2-40B4-BE49-F238E27FC236}">
                <a16:creationId xmlns:a16="http://schemas.microsoft.com/office/drawing/2014/main" id="{35A47E7F-2145-3654-B15B-EC727856ABAF}"/>
              </a:ext>
            </a:extLst>
          </p:cNvPr>
          <p:cNvSpPr txBox="1"/>
          <p:nvPr/>
        </p:nvSpPr>
        <p:spPr>
          <a:xfrm>
            <a:off x="8294962" y="6033373"/>
            <a:ext cx="2743200" cy="369332"/>
          </a:xfrm>
          <a:prstGeom prst="rect">
            <a:avLst/>
          </a:prstGeom>
          <a:noFill/>
        </p:spPr>
        <p:txBody>
          <a:bodyPr wrap="square" rtlCol="0">
            <a:spAutoFit/>
          </a:bodyPr>
          <a:lstStyle/>
          <a:p>
            <a:r>
              <a:rPr lang="en-GB" dirty="0">
                <a:solidFill>
                  <a:schemeClr val="bg1"/>
                </a:solidFill>
              </a:rPr>
              <a:t>Loeffler 2016:210</a:t>
            </a:r>
          </a:p>
        </p:txBody>
      </p:sp>
    </p:spTree>
    <p:extLst>
      <p:ext uri="{BB962C8B-B14F-4D97-AF65-F5344CB8AC3E}">
        <p14:creationId xmlns:p14="http://schemas.microsoft.com/office/powerpoint/2010/main" val="856100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8A94EE-F6E8-D06A-7C61-AAF576BCEA60}"/>
              </a:ext>
            </a:extLst>
          </p:cNvPr>
          <p:cNvSpPr>
            <a:spLocks noGrp="1"/>
          </p:cNvSpPr>
          <p:nvPr>
            <p:ph type="title"/>
          </p:nvPr>
        </p:nvSpPr>
        <p:spPr>
          <a:xfrm>
            <a:off x="589559" y="856180"/>
            <a:ext cx="5364083" cy="1128068"/>
          </a:xfrm>
        </p:spPr>
        <p:txBody>
          <a:bodyPr anchor="ctr">
            <a:noAutofit/>
          </a:bodyPr>
          <a:lstStyle/>
          <a:p>
            <a:r>
              <a:rPr lang="en-GB" sz="5400" dirty="0"/>
              <a:t>Not easy!</a:t>
            </a:r>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3E13743-F330-6A34-8CF5-F9C5B784EE1B}"/>
              </a:ext>
            </a:extLst>
          </p:cNvPr>
          <p:cNvSpPr>
            <a:spLocks noGrp="1"/>
          </p:cNvSpPr>
          <p:nvPr>
            <p:ph idx="1"/>
          </p:nvPr>
        </p:nvSpPr>
        <p:spPr>
          <a:xfrm>
            <a:off x="590719" y="2330505"/>
            <a:ext cx="5095090" cy="3979585"/>
          </a:xfrm>
        </p:spPr>
        <p:txBody>
          <a:bodyPr anchor="ctr">
            <a:normAutofit lnSpcReduction="10000"/>
          </a:bodyPr>
          <a:lstStyle/>
          <a:p>
            <a:r>
              <a:rPr lang="en-GB" sz="3200" dirty="0"/>
              <a:t>Complex and challenging</a:t>
            </a:r>
          </a:p>
          <a:p>
            <a:r>
              <a:rPr lang="en-GB" sz="3200" dirty="0"/>
              <a:t>Professional blinkers</a:t>
            </a:r>
          </a:p>
          <a:p>
            <a:r>
              <a:rPr lang="en-GB" sz="3200" dirty="0"/>
              <a:t>Hierarchy</a:t>
            </a:r>
          </a:p>
          <a:p>
            <a:r>
              <a:rPr lang="en-GB" sz="3200" dirty="0"/>
              <a:t>Training and qualifications</a:t>
            </a:r>
          </a:p>
          <a:p>
            <a:r>
              <a:rPr lang="en-GB" sz="3200" dirty="0"/>
              <a:t>We look after what is in our gift</a:t>
            </a:r>
          </a:p>
          <a:p>
            <a:r>
              <a:rPr lang="en-GB" sz="3200" dirty="0"/>
              <a:t>Executive skills</a:t>
            </a:r>
          </a:p>
          <a:p>
            <a:r>
              <a:rPr lang="en-GB" sz="3200" dirty="0"/>
              <a:t>Political nous</a:t>
            </a:r>
          </a:p>
          <a:p>
            <a:pPr marL="0" indent="0">
              <a:buNone/>
            </a:pPr>
            <a:endParaRPr lang="en-GB" sz="2000" dirty="0"/>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4F19018-101C-0A14-7501-03B389CC41B4}"/>
              </a:ext>
            </a:extLst>
          </p:cNvPr>
          <p:cNvPicPr>
            <a:picLocks noChangeAspect="1"/>
          </p:cNvPicPr>
          <p:nvPr/>
        </p:nvPicPr>
        <p:blipFill>
          <a:blip r:embed="rId2"/>
          <a:srcRect l="17808" r="13335" b="1"/>
          <a:stretch/>
        </p:blipFill>
        <p:spPr>
          <a:xfrm>
            <a:off x="5977788" y="799352"/>
            <a:ext cx="5425410" cy="5259296"/>
          </a:xfrm>
          <a:prstGeom prst="rect">
            <a:avLst/>
          </a:prstGeom>
        </p:spPr>
      </p:pic>
      <p:sp>
        <p:nvSpPr>
          <p:cNvPr id="4" name="Slide Number Placeholder 3">
            <a:extLst>
              <a:ext uri="{FF2B5EF4-FFF2-40B4-BE49-F238E27FC236}">
                <a16:creationId xmlns:a16="http://schemas.microsoft.com/office/drawing/2014/main" id="{A44C4D18-BC0E-7838-36BB-311F94E0E413}"/>
              </a:ext>
            </a:extLst>
          </p:cNvPr>
          <p:cNvSpPr>
            <a:spLocks noGrp="1"/>
          </p:cNvSpPr>
          <p:nvPr>
            <p:ph type="sldNum" sz="quarter" idx="12"/>
          </p:nvPr>
        </p:nvSpPr>
        <p:spPr>
          <a:xfrm>
            <a:off x="9385070" y="6492240"/>
            <a:ext cx="1055716" cy="365125"/>
          </a:xfrm>
        </p:spPr>
        <p:txBody>
          <a:bodyPr>
            <a:normAutofit/>
          </a:bodyPr>
          <a:lstStyle/>
          <a:p>
            <a:pPr>
              <a:spcAft>
                <a:spcPts val="600"/>
              </a:spcAft>
            </a:pPr>
            <a:fld id="{2633C1E9-BBC2-4CC6-BA8F-42C76672DF1C}" type="slidenum">
              <a:rPr lang="en-GB" smtClean="0"/>
              <a:pPr>
                <a:spcAft>
                  <a:spcPts val="600"/>
                </a:spcAft>
              </a:pPr>
              <a:t>29</a:t>
            </a:fld>
            <a:endParaRPr lang="en-GB"/>
          </a:p>
        </p:txBody>
      </p:sp>
    </p:spTree>
    <p:extLst>
      <p:ext uri="{BB962C8B-B14F-4D97-AF65-F5344CB8AC3E}">
        <p14:creationId xmlns:p14="http://schemas.microsoft.com/office/powerpoint/2010/main" val="29686373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12ED1-46AC-9FAD-2628-8F4BAAB999A5}"/>
              </a:ext>
            </a:extLst>
          </p:cNvPr>
          <p:cNvSpPr>
            <a:spLocks noGrp="1"/>
          </p:cNvSpPr>
          <p:nvPr>
            <p:ph type="title"/>
          </p:nvPr>
        </p:nvSpPr>
        <p:spPr>
          <a:xfrm>
            <a:off x="838200" y="0"/>
            <a:ext cx="10515600" cy="2346641"/>
          </a:xfrm>
        </p:spPr>
        <p:txBody>
          <a:bodyPr>
            <a:normAutofit/>
          </a:bodyPr>
          <a:lstStyle/>
          <a:p>
            <a:r>
              <a:rPr lang="en-GB" sz="5400" dirty="0"/>
              <a:t>Good Government does not bring about Good Governance</a:t>
            </a:r>
          </a:p>
        </p:txBody>
      </p:sp>
      <p:sp>
        <p:nvSpPr>
          <p:cNvPr id="3" name="Content Placeholder 2">
            <a:extLst>
              <a:ext uri="{FF2B5EF4-FFF2-40B4-BE49-F238E27FC236}">
                <a16:creationId xmlns:a16="http://schemas.microsoft.com/office/drawing/2014/main" id="{0894F9A1-43C1-5C99-2BA2-D32C169FB271}"/>
              </a:ext>
            </a:extLst>
          </p:cNvPr>
          <p:cNvSpPr>
            <a:spLocks noGrp="1"/>
          </p:cNvSpPr>
          <p:nvPr>
            <p:ph idx="1"/>
          </p:nvPr>
        </p:nvSpPr>
        <p:spPr>
          <a:xfrm>
            <a:off x="838200" y="2346641"/>
            <a:ext cx="6031230" cy="3642679"/>
          </a:xfrm>
        </p:spPr>
        <p:txBody>
          <a:bodyPr>
            <a:normAutofit lnSpcReduction="10000"/>
          </a:bodyPr>
          <a:lstStyle/>
          <a:p>
            <a:r>
              <a:rPr lang="en-GB" dirty="0"/>
              <a:t>Let’s reduce crime … Operation </a:t>
            </a:r>
            <a:r>
              <a:rPr lang="en-GB" dirty="0" err="1"/>
              <a:t>Smashem</a:t>
            </a:r>
            <a:endParaRPr lang="en-GB" dirty="0"/>
          </a:p>
          <a:p>
            <a:r>
              <a:rPr lang="en-GB" dirty="0"/>
              <a:t>Hierarchy?</a:t>
            </a:r>
          </a:p>
          <a:p>
            <a:r>
              <a:rPr lang="en-GB" dirty="0"/>
              <a:t>Sufficient resources? </a:t>
            </a:r>
          </a:p>
          <a:p>
            <a:r>
              <a:rPr lang="en-GB" dirty="0"/>
              <a:t>Efficient management, fairness and honesty, avoiding misogyny, racial, gender discrimination etc</a:t>
            </a:r>
          </a:p>
          <a:p>
            <a:r>
              <a:rPr lang="en-GB" dirty="0"/>
              <a:t>Measurement … Success … Publicity …</a:t>
            </a:r>
          </a:p>
        </p:txBody>
      </p:sp>
      <p:sp>
        <p:nvSpPr>
          <p:cNvPr id="4" name="Slide Number Placeholder 3">
            <a:extLst>
              <a:ext uri="{FF2B5EF4-FFF2-40B4-BE49-F238E27FC236}">
                <a16:creationId xmlns:a16="http://schemas.microsoft.com/office/drawing/2014/main" id="{FD1C6271-AD82-391F-95F0-B22F31B607DD}"/>
              </a:ext>
            </a:extLst>
          </p:cNvPr>
          <p:cNvSpPr>
            <a:spLocks noGrp="1"/>
          </p:cNvSpPr>
          <p:nvPr>
            <p:ph type="sldNum" sz="quarter" idx="12"/>
          </p:nvPr>
        </p:nvSpPr>
        <p:spPr/>
        <p:txBody>
          <a:bodyPr/>
          <a:lstStyle/>
          <a:p>
            <a:fld id="{2633C1E9-BBC2-4CC6-BA8F-42C76672DF1C}" type="slidenum">
              <a:rPr lang="en-GB" smtClean="0"/>
              <a:t>30</a:t>
            </a:fld>
            <a:endParaRPr lang="en-GB"/>
          </a:p>
        </p:txBody>
      </p:sp>
      <p:sp>
        <p:nvSpPr>
          <p:cNvPr id="7" name="TextBox 6">
            <a:extLst>
              <a:ext uri="{FF2B5EF4-FFF2-40B4-BE49-F238E27FC236}">
                <a16:creationId xmlns:a16="http://schemas.microsoft.com/office/drawing/2014/main" id="{3F6A5867-E7D6-830F-0361-DCE62BB79B49}"/>
              </a:ext>
            </a:extLst>
          </p:cNvPr>
          <p:cNvSpPr txBox="1"/>
          <p:nvPr/>
        </p:nvSpPr>
        <p:spPr>
          <a:xfrm>
            <a:off x="7833359" y="2506661"/>
            <a:ext cx="3520441" cy="2246769"/>
          </a:xfrm>
          <a:prstGeom prst="rect">
            <a:avLst/>
          </a:prstGeom>
          <a:noFill/>
        </p:spPr>
        <p:txBody>
          <a:bodyPr wrap="square">
            <a:spAutoFit/>
          </a:bodyPr>
          <a:lstStyle/>
          <a:p>
            <a:r>
              <a:rPr lang="en-US" sz="2800" dirty="0"/>
              <a:t>Without these chaos could be the result</a:t>
            </a:r>
          </a:p>
          <a:p>
            <a:endParaRPr lang="en-US" sz="2800" dirty="0"/>
          </a:p>
          <a:p>
            <a:r>
              <a:rPr lang="en-US" sz="2800" dirty="0"/>
              <a:t>What about the longer-term solutions?</a:t>
            </a:r>
          </a:p>
        </p:txBody>
      </p:sp>
    </p:spTree>
    <p:extLst>
      <p:ext uri="{BB962C8B-B14F-4D97-AF65-F5344CB8AC3E}">
        <p14:creationId xmlns:p14="http://schemas.microsoft.com/office/powerpoint/2010/main" val="2822204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743C89-5A1E-57A7-2863-DD3167DE9C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45EDAA-5E24-4C5C-2A5F-A5BF8EB3A5ED}"/>
              </a:ext>
            </a:extLst>
          </p:cNvPr>
          <p:cNvSpPr>
            <a:spLocks noGrp="1"/>
          </p:cNvSpPr>
          <p:nvPr>
            <p:ph type="title"/>
          </p:nvPr>
        </p:nvSpPr>
        <p:spPr>
          <a:xfrm>
            <a:off x="838200" y="0"/>
            <a:ext cx="10515600" cy="2346641"/>
          </a:xfrm>
        </p:spPr>
        <p:txBody>
          <a:bodyPr>
            <a:normAutofit/>
          </a:bodyPr>
          <a:lstStyle/>
          <a:p>
            <a:r>
              <a:rPr lang="en-GB" sz="5400" dirty="0"/>
              <a:t>Good Government does not bring about Good Governance</a:t>
            </a:r>
          </a:p>
        </p:txBody>
      </p:sp>
      <p:sp>
        <p:nvSpPr>
          <p:cNvPr id="3" name="Content Placeholder 2">
            <a:extLst>
              <a:ext uri="{FF2B5EF4-FFF2-40B4-BE49-F238E27FC236}">
                <a16:creationId xmlns:a16="http://schemas.microsoft.com/office/drawing/2014/main" id="{99A6D51F-8C2D-C05F-9D84-2E899DDBFD39}"/>
              </a:ext>
            </a:extLst>
          </p:cNvPr>
          <p:cNvSpPr>
            <a:spLocks noGrp="1"/>
          </p:cNvSpPr>
          <p:nvPr>
            <p:ph idx="1"/>
          </p:nvPr>
        </p:nvSpPr>
        <p:spPr>
          <a:xfrm>
            <a:off x="838200" y="2066763"/>
            <a:ext cx="10515600" cy="785179"/>
          </a:xfrm>
        </p:spPr>
        <p:txBody>
          <a:bodyPr/>
          <a:lstStyle/>
          <a:p>
            <a:r>
              <a:rPr lang="en-GB" dirty="0"/>
              <a:t>Reducing crime longer term?</a:t>
            </a:r>
          </a:p>
        </p:txBody>
      </p:sp>
      <p:sp>
        <p:nvSpPr>
          <p:cNvPr id="4" name="Slide Number Placeholder 3">
            <a:extLst>
              <a:ext uri="{FF2B5EF4-FFF2-40B4-BE49-F238E27FC236}">
                <a16:creationId xmlns:a16="http://schemas.microsoft.com/office/drawing/2014/main" id="{32FFBF4C-2D1C-2595-0507-4E3520B2AEC7}"/>
              </a:ext>
            </a:extLst>
          </p:cNvPr>
          <p:cNvSpPr>
            <a:spLocks noGrp="1"/>
          </p:cNvSpPr>
          <p:nvPr>
            <p:ph type="sldNum" sz="quarter" idx="12"/>
          </p:nvPr>
        </p:nvSpPr>
        <p:spPr/>
        <p:txBody>
          <a:bodyPr/>
          <a:lstStyle/>
          <a:p>
            <a:fld id="{2633C1E9-BBC2-4CC6-BA8F-42C76672DF1C}" type="slidenum">
              <a:rPr lang="en-GB" smtClean="0"/>
              <a:t>31</a:t>
            </a:fld>
            <a:endParaRPr lang="en-GB" dirty="0"/>
          </a:p>
        </p:txBody>
      </p:sp>
      <p:sp>
        <p:nvSpPr>
          <p:cNvPr id="5" name="Rectangle: Rounded Corners 4">
            <a:extLst>
              <a:ext uri="{FF2B5EF4-FFF2-40B4-BE49-F238E27FC236}">
                <a16:creationId xmlns:a16="http://schemas.microsoft.com/office/drawing/2014/main" id="{98A0BB5F-7891-71DA-AC23-02904DA7E7C0}"/>
              </a:ext>
            </a:extLst>
          </p:cNvPr>
          <p:cNvSpPr/>
          <p:nvPr/>
        </p:nvSpPr>
        <p:spPr>
          <a:xfrm>
            <a:off x="838200" y="2754631"/>
            <a:ext cx="10980420" cy="380619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Not within the power of the police or other public sector organisations working in isolation</a:t>
            </a:r>
          </a:p>
          <a:p>
            <a:pPr algn="ctr"/>
            <a:r>
              <a:rPr lang="en-GB" sz="2800" dirty="0"/>
              <a:t>Worklessness, low educational attainment, social disaffection, poor health, bad lifestyle choices, inter-generational issues, homelessness, substance misuse</a:t>
            </a:r>
          </a:p>
          <a:p>
            <a:pPr algn="ctr"/>
            <a:r>
              <a:rPr lang="en-GB" sz="2800" dirty="0"/>
              <a:t>Partnership and collaboration across the different sectors</a:t>
            </a:r>
          </a:p>
          <a:p>
            <a:pPr algn="ctr"/>
            <a:r>
              <a:rPr lang="en-GB" sz="3200" b="1" dirty="0"/>
              <a:t>Where should policing fit into this complex picture?</a:t>
            </a:r>
          </a:p>
          <a:p>
            <a:pPr algn="ctr"/>
            <a:endParaRPr lang="en-GB" sz="3200" b="1" dirty="0"/>
          </a:p>
        </p:txBody>
      </p:sp>
    </p:spTree>
    <p:extLst>
      <p:ext uri="{BB962C8B-B14F-4D97-AF65-F5344CB8AC3E}">
        <p14:creationId xmlns:p14="http://schemas.microsoft.com/office/powerpoint/2010/main" val="2725558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41EB8-0E07-465C-9E08-45D59820A60C}"/>
              </a:ext>
            </a:extLst>
          </p:cNvPr>
          <p:cNvSpPr>
            <a:spLocks noGrp="1"/>
          </p:cNvSpPr>
          <p:nvPr>
            <p:ph type="title"/>
          </p:nvPr>
        </p:nvSpPr>
        <p:spPr>
          <a:xfrm>
            <a:off x="838200" y="365125"/>
            <a:ext cx="6762750" cy="1325563"/>
          </a:xfrm>
        </p:spPr>
        <p:txBody>
          <a:bodyPr>
            <a:normAutofit/>
          </a:bodyPr>
          <a:lstStyle/>
          <a:p>
            <a:r>
              <a:rPr lang="en-GB" sz="5400" dirty="0"/>
              <a:t>Undervalued until …</a:t>
            </a:r>
          </a:p>
        </p:txBody>
      </p:sp>
      <p:sp>
        <p:nvSpPr>
          <p:cNvPr id="3" name="Content Placeholder 2">
            <a:extLst>
              <a:ext uri="{FF2B5EF4-FFF2-40B4-BE49-F238E27FC236}">
                <a16:creationId xmlns:a16="http://schemas.microsoft.com/office/drawing/2014/main" id="{D6FC9232-6790-483B-B8AE-E2B80170AF68}"/>
              </a:ext>
            </a:extLst>
          </p:cNvPr>
          <p:cNvSpPr>
            <a:spLocks noGrp="1"/>
          </p:cNvSpPr>
          <p:nvPr>
            <p:ph idx="1"/>
          </p:nvPr>
        </p:nvSpPr>
        <p:spPr>
          <a:xfrm>
            <a:off x="838201" y="1690688"/>
            <a:ext cx="6019800" cy="4665662"/>
          </a:xfrm>
        </p:spPr>
        <p:txBody>
          <a:bodyPr>
            <a:normAutofit/>
          </a:bodyPr>
          <a:lstStyle/>
          <a:p>
            <a:r>
              <a:rPr lang="en-US" dirty="0"/>
              <a:t>… issues hit the headlines and the political agenda</a:t>
            </a:r>
          </a:p>
          <a:p>
            <a:r>
              <a:rPr lang="en-US" dirty="0"/>
              <a:t>Corruption scandals </a:t>
            </a:r>
          </a:p>
          <a:p>
            <a:r>
              <a:rPr lang="en-US" dirty="0"/>
              <a:t>Clear high-level need to address unethical conduct</a:t>
            </a:r>
          </a:p>
          <a:p>
            <a:r>
              <a:rPr lang="en-US" dirty="0"/>
              <a:t>Governance to keep order</a:t>
            </a:r>
          </a:p>
          <a:p>
            <a:r>
              <a:rPr lang="en-US" dirty="0"/>
              <a:t>UK government gave a high profile to the Nolan Public Standards Committee after issues of ‘sleaze’ in public life achieved high media attention </a:t>
            </a:r>
            <a:endParaRPr lang="en-GB" dirty="0"/>
          </a:p>
        </p:txBody>
      </p:sp>
      <p:sp>
        <p:nvSpPr>
          <p:cNvPr id="4" name="TextBox 3">
            <a:extLst>
              <a:ext uri="{FF2B5EF4-FFF2-40B4-BE49-F238E27FC236}">
                <a16:creationId xmlns:a16="http://schemas.microsoft.com/office/drawing/2014/main" id="{7AD590D3-3C18-45EE-AD05-1FF9517321BD}"/>
              </a:ext>
            </a:extLst>
          </p:cNvPr>
          <p:cNvSpPr txBox="1"/>
          <p:nvPr/>
        </p:nvSpPr>
        <p:spPr>
          <a:xfrm>
            <a:off x="232410" y="6308209"/>
            <a:ext cx="1722268" cy="369332"/>
          </a:xfrm>
          <a:prstGeom prst="rect">
            <a:avLst/>
          </a:prstGeom>
          <a:noFill/>
        </p:spPr>
        <p:txBody>
          <a:bodyPr wrap="square" rtlCol="0">
            <a:spAutoFit/>
          </a:bodyPr>
          <a:lstStyle/>
          <a:p>
            <a:r>
              <a:rPr lang="en-GB" dirty="0"/>
              <a:t>Loeffler 2016</a:t>
            </a:r>
          </a:p>
        </p:txBody>
      </p:sp>
      <p:sp>
        <p:nvSpPr>
          <p:cNvPr id="5" name="Slide Number Placeholder 4">
            <a:extLst>
              <a:ext uri="{FF2B5EF4-FFF2-40B4-BE49-F238E27FC236}">
                <a16:creationId xmlns:a16="http://schemas.microsoft.com/office/drawing/2014/main" id="{436C2E8A-F4F9-4D6A-AA6C-76BF303502E0}"/>
              </a:ext>
            </a:extLst>
          </p:cNvPr>
          <p:cNvSpPr>
            <a:spLocks noGrp="1"/>
          </p:cNvSpPr>
          <p:nvPr>
            <p:ph type="sldNum" sz="quarter" idx="12"/>
          </p:nvPr>
        </p:nvSpPr>
        <p:spPr/>
        <p:txBody>
          <a:bodyPr/>
          <a:lstStyle/>
          <a:p>
            <a:fld id="{2633C1E9-BBC2-4CC6-BA8F-42C76672DF1C}" type="slidenum">
              <a:rPr lang="en-GB" smtClean="0"/>
              <a:t>32</a:t>
            </a:fld>
            <a:endParaRPr lang="en-GB"/>
          </a:p>
        </p:txBody>
      </p:sp>
      <p:pic>
        <p:nvPicPr>
          <p:cNvPr id="7" name="Picture 6">
            <a:extLst>
              <a:ext uri="{FF2B5EF4-FFF2-40B4-BE49-F238E27FC236}">
                <a16:creationId xmlns:a16="http://schemas.microsoft.com/office/drawing/2014/main" id="{3C7386B6-32ED-444A-C339-30E3F25DA937}"/>
              </a:ext>
            </a:extLst>
          </p:cNvPr>
          <p:cNvPicPr>
            <a:picLocks noChangeAspect="1"/>
          </p:cNvPicPr>
          <p:nvPr/>
        </p:nvPicPr>
        <p:blipFill>
          <a:blip r:embed="rId2"/>
          <a:stretch>
            <a:fillRect/>
          </a:stretch>
        </p:blipFill>
        <p:spPr>
          <a:xfrm>
            <a:off x="7321160" y="0"/>
            <a:ext cx="4870840" cy="7088459"/>
          </a:xfrm>
          <a:prstGeom prst="rect">
            <a:avLst/>
          </a:prstGeom>
        </p:spPr>
      </p:pic>
      <p:pic>
        <p:nvPicPr>
          <p:cNvPr id="11" name="Picture 10">
            <a:extLst>
              <a:ext uri="{FF2B5EF4-FFF2-40B4-BE49-F238E27FC236}">
                <a16:creationId xmlns:a16="http://schemas.microsoft.com/office/drawing/2014/main" id="{9CA74CFC-6C9E-2EAC-DD85-DEDE351F0333}"/>
              </a:ext>
            </a:extLst>
          </p:cNvPr>
          <p:cNvPicPr>
            <a:picLocks noChangeAspect="1"/>
          </p:cNvPicPr>
          <p:nvPr/>
        </p:nvPicPr>
        <p:blipFill>
          <a:blip r:embed="rId3"/>
          <a:stretch>
            <a:fillRect/>
          </a:stretch>
        </p:blipFill>
        <p:spPr>
          <a:xfrm>
            <a:off x="6951254" y="1328182"/>
            <a:ext cx="4777740" cy="4777740"/>
          </a:xfrm>
          <a:prstGeom prst="rect">
            <a:avLst/>
          </a:prstGeom>
        </p:spPr>
      </p:pic>
      <p:pic>
        <p:nvPicPr>
          <p:cNvPr id="9" name="Picture 8">
            <a:extLst>
              <a:ext uri="{FF2B5EF4-FFF2-40B4-BE49-F238E27FC236}">
                <a16:creationId xmlns:a16="http://schemas.microsoft.com/office/drawing/2014/main" id="{14CE4352-12F1-318C-7340-E73BE036D8CC}"/>
              </a:ext>
            </a:extLst>
          </p:cNvPr>
          <p:cNvPicPr>
            <a:picLocks noChangeAspect="1"/>
          </p:cNvPicPr>
          <p:nvPr/>
        </p:nvPicPr>
        <p:blipFill>
          <a:blip r:embed="rId4"/>
          <a:stretch>
            <a:fillRect/>
          </a:stretch>
        </p:blipFill>
        <p:spPr>
          <a:xfrm>
            <a:off x="7201312" y="1216025"/>
            <a:ext cx="4114800" cy="5276850"/>
          </a:xfrm>
          <a:prstGeom prst="rect">
            <a:avLst/>
          </a:prstGeom>
        </p:spPr>
      </p:pic>
    </p:spTree>
    <p:extLst>
      <p:ext uri="{BB962C8B-B14F-4D97-AF65-F5344CB8AC3E}">
        <p14:creationId xmlns:p14="http://schemas.microsoft.com/office/powerpoint/2010/main" val="3896908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additive="base">
                                        <p:cTn id="37" dur="500" fill="hold"/>
                                        <p:tgtEl>
                                          <p:spTgt spid="11"/>
                                        </p:tgtEl>
                                        <p:attrNameLst>
                                          <p:attrName>ppt_x</p:attrName>
                                        </p:attrNameLst>
                                      </p:cBhvr>
                                      <p:tavLst>
                                        <p:tav tm="0">
                                          <p:val>
                                            <p:strVal val="#ppt_x"/>
                                          </p:val>
                                        </p:tav>
                                        <p:tav tm="100000">
                                          <p:val>
                                            <p:strVal val="#ppt_x"/>
                                          </p:val>
                                        </p:tav>
                                      </p:tavLst>
                                    </p:anim>
                                    <p:anim calcmode="lin" valueType="num">
                                      <p:cBhvr additive="base">
                                        <p:cTn id="3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9"/>
                                        </p:tgtEl>
                                        <p:attrNameLst>
                                          <p:attrName>style.visibility</p:attrName>
                                        </p:attrNameLst>
                                      </p:cBhvr>
                                      <p:to>
                                        <p:strVal val="visible"/>
                                      </p:to>
                                    </p:set>
                                    <p:anim calcmode="lin" valueType="num">
                                      <p:cBhvr additive="base">
                                        <p:cTn id="43" dur="500" fill="hold"/>
                                        <p:tgtEl>
                                          <p:spTgt spid="9"/>
                                        </p:tgtEl>
                                        <p:attrNameLst>
                                          <p:attrName>ppt_x</p:attrName>
                                        </p:attrNameLst>
                                      </p:cBhvr>
                                      <p:tavLst>
                                        <p:tav tm="0">
                                          <p:val>
                                            <p:strVal val="#ppt_x"/>
                                          </p:val>
                                        </p:tav>
                                        <p:tav tm="100000">
                                          <p:val>
                                            <p:strVal val="#ppt_x"/>
                                          </p:val>
                                        </p:tav>
                                      </p:tavLst>
                                    </p:anim>
                                    <p:anim calcmode="lin" valueType="num">
                                      <p:cBhvr additive="base">
                                        <p:cTn id="4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6F0B6A-6079-D1B0-7460-8E11C937330B}"/>
            </a:ext>
          </a:extLst>
        </p:cNvPr>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EB0AEE30-B349-C352-A29C-AE70A18DF37F}"/>
              </a:ext>
            </a:extLst>
          </p:cNvPr>
          <p:cNvSpPr>
            <a:spLocks noGrp="1"/>
          </p:cNvSpPr>
          <p:nvPr>
            <p:ph type="sldNum" sz="quarter" idx="12"/>
          </p:nvPr>
        </p:nvSpPr>
        <p:spPr/>
        <p:txBody>
          <a:bodyPr/>
          <a:lstStyle/>
          <a:p>
            <a:fld id="{2633C1E9-BBC2-4CC6-BA8F-42C76672DF1C}" type="slidenum">
              <a:rPr lang="en-GB" smtClean="0"/>
              <a:t>33</a:t>
            </a:fld>
            <a:endParaRPr lang="en-GB"/>
          </a:p>
        </p:txBody>
      </p:sp>
      <p:pic>
        <p:nvPicPr>
          <p:cNvPr id="11" name="Picture 10">
            <a:extLst>
              <a:ext uri="{FF2B5EF4-FFF2-40B4-BE49-F238E27FC236}">
                <a16:creationId xmlns:a16="http://schemas.microsoft.com/office/drawing/2014/main" id="{BF825BED-3373-E601-DCF4-8918F2B14F61}"/>
              </a:ext>
            </a:extLst>
          </p:cNvPr>
          <p:cNvPicPr>
            <a:picLocks noChangeAspect="1"/>
          </p:cNvPicPr>
          <p:nvPr/>
        </p:nvPicPr>
        <p:blipFill>
          <a:blip r:embed="rId2"/>
          <a:stretch>
            <a:fillRect/>
          </a:stretch>
        </p:blipFill>
        <p:spPr>
          <a:xfrm>
            <a:off x="177164" y="218655"/>
            <a:ext cx="9435465" cy="6502820"/>
          </a:xfrm>
          <a:prstGeom prst="rect">
            <a:avLst/>
          </a:prstGeom>
        </p:spPr>
      </p:pic>
      <p:pic>
        <p:nvPicPr>
          <p:cNvPr id="10" name="Picture 9">
            <a:extLst>
              <a:ext uri="{FF2B5EF4-FFF2-40B4-BE49-F238E27FC236}">
                <a16:creationId xmlns:a16="http://schemas.microsoft.com/office/drawing/2014/main" id="{520A1C4A-8CF5-5864-E67E-0B1E0CD5812C}"/>
              </a:ext>
            </a:extLst>
          </p:cNvPr>
          <p:cNvPicPr>
            <a:picLocks noChangeAspect="1"/>
          </p:cNvPicPr>
          <p:nvPr/>
        </p:nvPicPr>
        <p:blipFill>
          <a:blip r:embed="rId3"/>
          <a:stretch>
            <a:fillRect/>
          </a:stretch>
        </p:blipFill>
        <p:spPr>
          <a:xfrm>
            <a:off x="7042786" y="0"/>
            <a:ext cx="4972050" cy="4619625"/>
          </a:xfrm>
          <a:prstGeom prst="rect">
            <a:avLst/>
          </a:prstGeom>
        </p:spPr>
      </p:pic>
      <p:pic>
        <p:nvPicPr>
          <p:cNvPr id="14" name="Picture 13">
            <a:extLst>
              <a:ext uri="{FF2B5EF4-FFF2-40B4-BE49-F238E27FC236}">
                <a16:creationId xmlns:a16="http://schemas.microsoft.com/office/drawing/2014/main" id="{2F9387DB-6BAE-C07D-4E4C-53B45A30DD81}"/>
              </a:ext>
            </a:extLst>
          </p:cNvPr>
          <p:cNvPicPr>
            <a:picLocks noChangeAspect="1"/>
          </p:cNvPicPr>
          <p:nvPr/>
        </p:nvPicPr>
        <p:blipFill>
          <a:blip r:embed="rId4"/>
          <a:stretch>
            <a:fillRect/>
          </a:stretch>
        </p:blipFill>
        <p:spPr>
          <a:xfrm>
            <a:off x="177164" y="0"/>
            <a:ext cx="5910349" cy="6858000"/>
          </a:xfrm>
          <a:prstGeom prst="rect">
            <a:avLst/>
          </a:prstGeom>
        </p:spPr>
      </p:pic>
      <p:pic>
        <p:nvPicPr>
          <p:cNvPr id="12" name="Picture 11">
            <a:extLst>
              <a:ext uri="{FF2B5EF4-FFF2-40B4-BE49-F238E27FC236}">
                <a16:creationId xmlns:a16="http://schemas.microsoft.com/office/drawing/2014/main" id="{E2332F62-AF9A-59FA-DA00-F79A70777839}"/>
              </a:ext>
            </a:extLst>
          </p:cNvPr>
          <p:cNvPicPr>
            <a:picLocks noChangeAspect="1"/>
          </p:cNvPicPr>
          <p:nvPr/>
        </p:nvPicPr>
        <p:blipFill>
          <a:blip r:embed="rId5"/>
          <a:stretch>
            <a:fillRect/>
          </a:stretch>
        </p:blipFill>
        <p:spPr>
          <a:xfrm>
            <a:off x="4583430" y="1962757"/>
            <a:ext cx="7608570" cy="4429788"/>
          </a:xfrm>
          <a:prstGeom prst="rect">
            <a:avLst/>
          </a:prstGeom>
        </p:spPr>
      </p:pic>
    </p:spTree>
    <p:extLst>
      <p:ext uri="{BB962C8B-B14F-4D97-AF65-F5344CB8AC3E}">
        <p14:creationId xmlns:p14="http://schemas.microsoft.com/office/powerpoint/2010/main" val="2092566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 fill="hold"/>
                                        <p:tgtEl>
                                          <p:spTgt spid="14"/>
                                        </p:tgtEl>
                                        <p:attrNameLst>
                                          <p:attrName>ppt_x</p:attrName>
                                        </p:attrNameLst>
                                      </p:cBhvr>
                                      <p:tavLst>
                                        <p:tav tm="0">
                                          <p:val>
                                            <p:strVal val="#ppt_x"/>
                                          </p:val>
                                        </p:tav>
                                        <p:tav tm="100000">
                                          <p:val>
                                            <p:strVal val="#ppt_x"/>
                                          </p:val>
                                        </p:tav>
                                      </p:tavLst>
                                    </p:anim>
                                    <p:anim calcmode="lin" valueType="num">
                                      <p:cBhvr additive="base">
                                        <p:cTn id="1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ppt_x"/>
                                          </p:val>
                                        </p:tav>
                                        <p:tav tm="100000">
                                          <p:val>
                                            <p:strVal val="#ppt_x"/>
                                          </p:val>
                                        </p:tav>
                                      </p:tavLst>
                                    </p:anim>
                                    <p:anim calcmode="lin" valueType="num">
                                      <p:cBhvr additive="base">
                                        <p:cTn id="2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085175-A939-214E-3958-4462325E1BFC}"/>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F29AF00A-5AC1-0835-4DFD-7A156C213BC8}"/>
              </a:ext>
            </a:extLst>
          </p:cNvPr>
          <p:cNvPicPr>
            <a:picLocks noChangeAspect="1"/>
          </p:cNvPicPr>
          <p:nvPr/>
        </p:nvPicPr>
        <p:blipFill>
          <a:blip r:embed="rId2"/>
          <a:stretch>
            <a:fillRect/>
          </a:stretch>
        </p:blipFill>
        <p:spPr>
          <a:xfrm>
            <a:off x="2711938" y="1600822"/>
            <a:ext cx="6768123" cy="3941229"/>
          </a:xfrm>
          <a:prstGeom prst="rect">
            <a:avLst/>
          </a:prstGeom>
        </p:spPr>
      </p:pic>
      <p:sp>
        <p:nvSpPr>
          <p:cNvPr id="8" name="TextBox 7">
            <a:extLst>
              <a:ext uri="{FF2B5EF4-FFF2-40B4-BE49-F238E27FC236}">
                <a16:creationId xmlns:a16="http://schemas.microsoft.com/office/drawing/2014/main" id="{A2377DEF-A5B4-FFA3-B985-FA85B2E7B338}"/>
              </a:ext>
            </a:extLst>
          </p:cNvPr>
          <p:cNvSpPr txBox="1"/>
          <p:nvPr/>
        </p:nvSpPr>
        <p:spPr>
          <a:xfrm>
            <a:off x="838200" y="6177832"/>
            <a:ext cx="9860872" cy="369332"/>
          </a:xfrm>
          <a:prstGeom prst="rect">
            <a:avLst/>
          </a:prstGeom>
          <a:noFill/>
        </p:spPr>
        <p:txBody>
          <a:bodyPr wrap="square">
            <a:spAutoFit/>
          </a:bodyPr>
          <a:lstStyle/>
          <a:p>
            <a:r>
              <a:rPr lang="en-GB" dirty="0"/>
              <a:t>See also, </a:t>
            </a:r>
            <a:r>
              <a:rPr lang="en-GB" dirty="0">
                <a:hlinkClick r:id="rId3"/>
              </a:rPr>
              <a:t>https://www.gov.uk/government/publications/the-7-principles-of-public-life</a:t>
            </a:r>
            <a:r>
              <a:rPr lang="en-GB" dirty="0"/>
              <a:t> </a:t>
            </a:r>
          </a:p>
        </p:txBody>
      </p:sp>
      <p:sp>
        <p:nvSpPr>
          <p:cNvPr id="5" name="Slide Number Placeholder 4">
            <a:extLst>
              <a:ext uri="{FF2B5EF4-FFF2-40B4-BE49-F238E27FC236}">
                <a16:creationId xmlns:a16="http://schemas.microsoft.com/office/drawing/2014/main" id="{4AFDF144-91C2-BAAB-B2F5-E4644A93A65B}"/>
              </a:ext>
            </a:extLst>
          </p:cNvPr>
          <p:cNvSpPr>
            <a:spLocks noGrp="1"/>
          </p:cNvSpPr>
          <p:nvPr>
            <p:ph type="sldNum" sz="quarter" idx="12"/>
          </p:nvPr>
        </p:nvSpPr>
        <p:spPr/>
        <p:txBody>
          <a:bodyPr/>
          <a:lstStyle/>
          <a:p>
            <a:fld id="{2633C1E9-BBC2-4CC6-BA8F-42C76672DF1C}" type="slidenum">
              <a:rPr lang="en-GB" smtClean="0"/>
              <a:t>34</a:t>
            </a:fld>
            <a:endParaRPr lang="en-GB"/>
          </a:p>
        </p:txBody>
      </p:sp>
      <p:pic>
        <p:nvPicPr>
          <p:cNvPr id="9" name="Picture 8">
            <a:extLst>
              <a:ext uri="{FF2B5EF4-FFF2-40B4-BE49-F238E27FC236}">
                <a16:creationId xmlns:a16="http://schemas.microsoft.com/office/drawing/2014/main" id="{F48A0B47-6B05-155D-3CEE-CA94F3D4218E}"/>
              </a:ext>
            </a:extLst>
          </p:cNvPr>
          <p:cNvPicPr>
            <a:picLocks noChangeAspect="1"/>
          </p:cNvPicPr>
          <p:nvPr/>
        </p:nvPicPr>
        <p:blipFill>
          <a:blip r:embed="rId4"/>
          <a:stretch>
            <a:fillRect/>
          </a:stretch>
        </p:blipFill>
        <p:spPr>
          <a:xfrm>
            <a:off x="1654428" y="276593"/>
            <a:ext cx="9044644" cy="1580264"/>
          </a:xfrm>
          <a:prstGeom prst="rect">
            <a:avLst/>
          </a:prstGeom>
        </p:spPr>
      </p:pic>
      <p:pic>
        <p:nvPicPr>
          <p:cNvPr id="16" name="Picture 15">
            <a:extLst>
              <a:ext uri="{FF2B5EF4-FFF2-40B4-BE49-F238E27FC236}">
                <a16:creationId xmlns:a16="http://schemas.microsoft.com/office/drawing/2014/main" id="{B71BBF00-030E-F36C-6194-6C9230C8E409}"/>
              </a:ext>
            </a:extLst>
          </p:cNvPr>
          <p:cNvPicPr>
            <a:picLocks noChangeAspect="1"/>
          </p:cNvPicPr>
          <p:nvPr/>
        </p:nvPicPr>
        <p:blipFill>
          <a:blip r:embed="rId5"/>
          <a:stretch>
            <a:fillRect/>
          </a:stretch>
        </p:blipFill>
        <p:spPr>
          <a:xfrm>
            <a:off x="7623468" y="5196757"/>
            <a:ext cx="4362450" cy="981075"/>
          </a:xfrm>
          <a:prstGeom prst="rect">
            <a:avLst/>
          </a:prstGeom>
        </p:spPr>
      </p:pic>
    </p:spTree>
    <p:extLst>
      <p:ext uri="{BB962C8B-B14F-4D97-AF65-F5344CB8AC3E}">
        <p14:creationId xmlns:p14="http://schemas.microsoft.com/office/powerpoint/2010/main" val="4051308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barn(inVertical)">
                                      <p:cBhvr>
                                        <p:cTn id="13" dur="5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16"/>
                                        </p:tgtEl>
                                        <p:attrNameLst>
                                          <p:attrName>style.visibility</p:attrName>
                                        </p:attrNameLst>
                                      </p:cBhvr>
                                      <p:to>
                                        <p:strVal val="visible"/>
                                      </p:to>
                                    </p:set>
                                    <p:animEffect transition="in" filter="fade">
                                      <p:cBhvr>
                                        <p:cTn id="18" dur="1000"/>
                                        <p:tgtEl>
                                          <p:spTgt spid="16"/>
                                        </p:tgtEl>
                                      </p:cBhvr>
                                    </p:animEffect>
                                    <p:anim calcmode="lin" valueType="num">
                                      <p:cBhvr>
                                        <p:cTn id="19" dur="1000" fill="hold"/>
                                        <p:tgtEl>
                                          <p:spTgt spid="16"/>
                                        </p:tgtEl>
                                        <p:attrNameLst>
                                          <p:attrName>ppt_x</p:attrName>
                                        </p:attrNameLst>
                                      </p:cBhvr>
                                      <p:tavLst>
                                        <p:tav tm="0">
                                          <p:val>
                                            <p:strVal val="#ppt_x"/>
                                          </p:val>
                                        </p:tav>
                                        <p:tav tm="100000">
                                          <p:val>
                                            <p:strVal val="#ppt_x"/>
                                          </p:val>
                                        </p:tav>
                                      </p:tavLst>
                                    </p:anim>
                                    <p:anim calcmode="lin" valueType="num">
                                      <p:cBhvr>
                                        <p:cTn id="20"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50326-D5A8-9618-D535-D38B249C62A9}"/>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B51C6F92-FD18-7011-1913-968FA5E7E57F}"/>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0F4B4272-CD16-5217-0487-FF888350C5F6}"/>
              </a:ext>
            </a:extLst>
          </p:cNvPr>
          <p:cNvSpPr>
            <a:spLocks noGrp="1"/>
          </p:cNvSpPr>
          <p:nvPr>
            <p:ph type="sldNum" sz="quarter" idx="12"/>
          </p:nvPr>
        </p:nvSpPr>
        <p:spPr/>
        <p:txBody>
          <a:bodyPr/>
          <a:lstStyle/>
          <a:p>
            <a:fld id="{2633C1E9-BBC2-4CC6-BA8F-42C76672DF1C}" type="slidenum">
              <a:rPr lang="en-GB" smtClean="0"/>
              <a:t>35</a:t>
            </a:fld>
            <a:endParaRPr lang="en-GB"/>
          </a:p>
        </p:txBody>
      </p:sp>
    </p:spTree>
    <p:extLst>
      <p:ext uri="{BB962C8B-B14F-4D97-AF65-F5344CB8AC3E}">
        <p14:creationId xmlns:p14="http://schemas.microsoft.com/office/powerpoint/2010/main" val="241044786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7FB2B-61C6-4355-B8B7-E6983D047BE2}"/>
              </a:ext>
            </a:extLst>
          </p:cNvPr>
          <p:cNvSpPr>
            <a:spLocks noGrp="1"/>
          </p:cNvSpPr>
          <p:nvPr>
            <p:ph type="title"/>
          </p:nvPr>
        </p:nvSpPr>
        <p:spPr>
          <a:xfrm>
            <a:off x="849630" y="1963270"/>
            <a:ext cx="6259830" cy="2643655"/>
          </a:xfrm>
        </p:spPr>
        <p:txBody>
          <a:bodyPr>
            <a:noAutofit/>
          </a:bodyPr>
          <a:lstStyle/>
          <a:p>
            <a:r>
              <a:rPr lang="en-GB" sz="4800" dirty="0">
                <a:solidFill>
                  <a:schemeClr val="bg1"/>
                </a:solidFill>
              </a:rPr>
              <a:t>Osborne and </a:t>
            </a:r>
            <a:r>
              <a:rPr lang="en-GB" sz="4800" dirty="0" err="1">
                <a:solidFill>
                  <a:schemeClr val="bg1"/>
                </a:solidFill>
              </a:rPr>
              <a:t>Gaebler</a:t>
            </a:r>
            <a:r>
              <a:rPr lang="en-GB" sz="4800" dirty="0">
                <a:solidFill>
                  <a:schemeClr val="bg1"/>
                </a:solidFill>
              </a:rPr>
              <a:t> (1992) took us in a new, innovative direction …</a:t>
            </a:r>
          </a:p>
        </p:txBody>
      </p:sp>
      <p:sp>
        <p:nvSpPr>
          <p:cNvPr id="4" name="Slide Number Placeholder 3">
            <a:extLst>
              <a:ext uri="{FF2B5EF4-FFF2-40B4-BE49-F238E27FC236}">
                <a16:creationId xmlns:a16="http://schemas.microsoft.com/office/drawing/2014/main" id="{3174EC49-950B-4043-9464-66C007237A2E}"/>
              </a:ext>
            </a:extLst>
          </p:cNvPr>
          <p:cNvSpPr>
            <a:spLocks noGrp="1"/>
          </p:cNvSpPr>
          <p:nvPr>
            <p:ph type="sldNum" sz="quarter" idx="12"/>
          </p:nvPr>
        </p:nvSpPr>
        <p:spPr/>
        <p:txBody>
          <a:bodyPr/>
          <a:lstStyle/>
          <a:p>
            <a:fld id="{2633C1E9-BBC2-4CC6-BA8F-42C76672DF1C}" type="slidenum">
              <a:rPr lang="en-GB" smtClean="0"/>
              <a:t>36</a:t>
            </a:fld>
            <a:endParaRPr lang="en-GB"/>
          </a:p>
        </p:txBody>
      </p:sp>
      <p:pic>
        <p:nvPicPr>
          <p:cNvPr id="5" name="Picture 4">
            <a:extLst>
              <a:ext uri="{FF2B5EF4-FFF2-40B4-BE49-F238E27FC236}">
                <a16:creationId xmlns:a16="http://schemas.microsoft.com/office/drawing/2014/main" id="{F6652B28-7468-430C-B963-339B808A9543}"/>
              </a:ext>
            </a:extLst>
          </p:cNvPr>
          <p:cNvPicPr>
            <a:picLocks noChangeAspect="1"/>
          </p:cNvPicPr>
          <p:nvPr/>
        </p:nvPicPr>
        <p:blipFill>
          <a:blip r:embed="rId2"/>
          <a:stretch>
            <a:fillRect/>
          </a:stretch>
        </p:blipFill>
        <p:spPr>
          <a:xfrm>
            <a:off x="7408545" y="189472"/>
            <a:ext cx="4124325" cy="6191250"/>
          </a:xfrm>
          <a:prstGeom prst="rect">
            <a:avLst/>
          </a:prstGeom>
        </p:spPr>
      </p:pic>
    </p:spTree>
    <p:extLst>
      <p:ext uri="{BB962C8B-B14F-4D97-AF65-F5344CB8AC3E}">
        <p14:creationId xmlns:p14="http://schemas.microsoft.com/office/powerpoint/2010/main" val="55342151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9621" y="424851"/>
            <a:ext cx="11842379" cy="1111491"/>
          </a:xfrm>
        </p:spPr>
        <p:txBody>
          <a:bodyPr>
            <a:noAutofit/>
          </a:bodyPr>
          <a:lstStyle/>
          <a:p>
            <a:pPr algn="l"/>
            <a:r>
              <a:rPr lang="en-GB" sz="6000" dirty="0">
                <a:latin typeface="Calibri Light" panose="020F0302020204030204" pitchFamily="34" charset="0"/>
                <a:cs typeface="Calibri Light" panose="020F0302020204030204" pitchFamily="34" charset="0"/>
              </a:rPr>
              <a:t>Underlying beliefs of a new approach</a:t>
            </a:r>
          </a:p>
        </p:txBody>
      </p:sp>
      <p:sp>
        <p:nvSpPr>
          <p:cNvPr id="3" name="Content Placeholder 2"/>
          <p:cNvSpPr>
            <a:spLocks noGrp="1"/>
          </p:cNvSpPr>
          <p:nvPr>
            <p:ph idx="1"/>
          </p:nvPr>
        </p:nvSpPr>
        <p:spPr>
          <a:xfrm>
            <a:off x="609600" y="1918447"/>
            <a:ext cx="5105400" cy="4516485"/>
          </a:xfrm>
        </p:spPr>
        <p:txBody>
          <a:bodyPr>
            <a:normAutofit/>
          </a:bodyPr>
          <a:lstStyle/>
          <a:p>
            <a:r>
              <a:rPr lang="en-GB" sz="2400" dirty="0"/>
              <a:t>First, we believe in government</a:t>
            </a:r>
          </a:p>
          <a:p>
            <a:r>
              <a:rPr lang="en-GB" sz="2400" dirty="0"/>
              <a:t>Second, we believe that civilised society cannot function effectively without effective government – something that is all too rare today</a:t>
            </a:r>
          </a:p>
          <a:p>
            <a:r>
              <a:rPr lang="en-GB" sz="2400" dirty="0"/>
              <a:t>Third, we believe that the people who work in government are not the problem; the systems in which they work are the problem</a:t>
            </a:r>
          </a:p>
        </p:txBody>
      </p:sp>
      <p:sp>
        <p:nvSpPr>
          <p:cNvPr id="4" name="Slide Number Placeholder 3"/>
          <p:cNvSpPr>
            <a:spLocks noGrp="1"/>
          </p:cNvSpPr>
          <p:nvPr>
            <p:ph type="sldNum" sz="quarter" idx="12"/>
          </p:nvPr>
        </p:nvSpPr>
        <p:spPr/>
        <p:txBody>
          <a:bodyPr/>
          <a:lstStyle/>
          <a:p>
            <a:fld id="{B6F15528-21DE-4FAA-801E-634DDDAF4B2B}" type="slidenum">
              <a:rPr lang="en-US">
                <a:solidFill>
                  <a:prstClr val="black">
                    <a:tint val="75000"/>
                  </a:prstClr>
                </a:solidFill>
                <a:latin typeface="Calibri"/>
              </a:rPr>
              <a:pPr/>
              <a:t>37</a:t>
            </a:fld>
            <a:endParaRPr lang="en-US">
              <a:solidFill>
                <a:prstClr val="black">
                  <a:tint val="75000"/>
                </a:prstClr>
              </a:solidFill>
              <a:latin typeface="Calibri"/>
            </a:endParaRPr>
          </a:p>
        </p:txBody>
      </p:sp>
      <p:pic>
        <p:nvPicPr>
          <p:cNvPr id="5" name="Picture 4"/>
          <p:cNvPicPr>
            <a:picLocks noChangeAspect="1"/>
          </p:cNvPicPr>
          <p:nvPr/>
        </p:nvPicPr>
        <p:blipFill>
          <a:blip r:embed="rId2"/>
          <a:stretch>
            <a:fillRect/>
          </a:stretch>
        </p:blipFill>
        <p:spPr>
          <a:xfrm>
            <a:off x="6211560" y="1536342"/>
            <a:ext cx="5281192" cy="4300851"/>
          </a:xfrm>
          <a:prstGeom prst="rect">
            <a:avLst/>
          </a:prstGeom>
        </p:spPr>
      </p:pic>
      <p:sp>
        <p:nvSpPr>
          <p:cNvPr id="6" name="TextBox 5">
            <a:extLst>
              <a:ext uri="{FF2B5EF4-FFF2-40B4-BE49-F238E27FC236}">
                <a16:creationId xmlns:a16="http://schemas.microsoft.com/office/drawing/2014/main" id="{F8FD45E2-484A-4EBB-8DA0-B1ECCF6164FF}"/>
              </a:ext>
            </a:extLst>
          </p:cNvPr>
          <p:cNvSpPr txBox="1"/>
          <p:nvPr/>
        </p:nvSpPr>
        <p:spPr>
          <a:xfrm>
            <a:off x="7159811" y="6169581"/>
            <a:ext cx="3155577" cy="369332"/>
          </a:xfrm>
          <a:prstGeom prst="rect">
            <a:avLst/>
          </a:prstGeom>
          <a:noFill/>
        </p:spPr>
        <p:txBody>
          <a:bodyPr wrap="square" rtlCol="0">
            <a:spAutoFit/>
          </a:bodyPr>
          <a:lstStyle/>
          <a:p>
            <a:r>
              <a:rPr lang="en-GB" dirty="0"/>
              <a:t>Osborne and </a:t>
            </a:r>
            <a:r>
              <a:rPr lang="en-GB" dirty="0" err="1"/>
              <a:t>Gaebler</a:t>
            </a:r>
            <a:r>
              <a:rPr lang="en-GB" dirty="0"/>
              <a:t> 1992</a:t>
            </a:r>
          </a:p>
        </p:txBody>
      </p:sp>
    </p:spTree>
    <p:extLst>
      <p:ext uri="{BB962C8B-B14F-4D97-AF65-F5344CB8AC3E}">
        <p14:creationId xmlns:p14="http://schemas.microsoft.com/office/powerpoint/2010/main" val="4155010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28447" y="279971"/>
            <a:ext cx="6239435" cy="1495041"/>
          </a:xfrm>
        </p:spPr>
        <p:txBody>
          <a:bodyPr>
            <a:noAutofit/>
          </a:bodyPr>
          <a:lstStyle/>
          <a:p>
            <a:pPr algn="l"/>
            <a:r>
              <a:rPr lang="en-GB" sz="6000" dirty="0">
                <a:latin typeface="+mn-lt"/>
              </a:rPr>
              <a:t>Underlying beliefs</a:t>
            </a:r>
          </a:p>
        </p:txBody>
      </p:sp>
      <p:sp>
        <p:nvSpPr>
          <p:cNvPr id="3" name="Content Placeholder 2"/>
          <p:cNvSpPr>
            <a:spLocks noGrp="1"/>
          </p:cNvSpPr>
          <p:nvPr>
            <p:ph idx="1"/>
          </p:nvPr>
        </p:nvSpPr>
        <p:spPr>
          <a:xfrm>
            <a:off x="358588" y="1407459"/>
            <a:ext cx="5585012" cy="5295729"/>
          </a:xfrm>
        </p:spPr>
        <p:txBody>
          <a:bodyPr>
            <a:normAutofit/>
          </a:bodyPr>
          <a:lstStyle/>
          <a:p>
            <a:r>
              <a:rPr lang="en-GB" dirty="0"/>
              <a:t>Fourth, we believe that neither traditional liberalism not traditional conservatism has much relevance to the problems our governments face today</a:t>
            </a:r>
          </a:p>
          <a:p>
            <a:r>
              <a:rPr lang="en-GB" dirty="0"/>
              <a:t>Finally, we believe deeply in equity – in equal opportunity for all Americans</a:t>
            </a:r>
          </a:p>
        </p:txBody>
      </p:sp>
      <p:sp>
        <p:nvSpPr>
          <p:cNvPr id="4" name="Slide Number Placeholder 3"/>
          <p:cNvSpPr>
            <a:spLocks noGrp="1"/>
          </p:cNvSpPr>
          <p:nvPr>
            <p:ph type="sldNum" sz="quarter" idx="12"/>
          </p:nvPr>
        </p:nvSpPr>
        <p:spPr/>
        <p:txBody>
          <a:bodyPr/>
          <a:lstStyle/>
          <a:p>
            <a:fld id="{B6F15528-21DE-4FAA-801E-634DDDAF4B2B}" type="slidenum">
              <a:rPr lang="en-US">
                <a:solidFill>
                  <a:prstClr val="black">
                    <a:tint val="75000"/>
                  </a:prstClr>
                </a:solidFill>
                <a:latin typeface="Calibri"/>
              </a:rPr>
              <a:pPr/>
              <a:t>38</a:t>
            </a:fld>
            <a:endParaRPr lang="en-US">
              <a:solidFill>
                <a:prstClr val="black">
                  <a:tint val="75000"/>
                </a:prstClr>
              </a:solidFill>
              <a:latin typeface="Calibri"/>
            </a:endParaRPr>
          </a:p>
        </p:txBody>
      </p:sp>
      <p:pic>
        <p:nvPicPr>
          <p:cNvPr id="5" name="Picture 4"/>
          <p:cNvPicPr>
            <a:picLocks noChangeAspect="1"/>
          </p:cNvPicPr>
          <p:nvPr/>
        </p:nvPicPr>
        <p:blipFill>
          <a:blip r:embed="rId2"/>
          <a:stretch>
            <a:fillRect/>
          </a:stretch>
        </p:blipFill>
        <p:spPr>
          <a:xfrm>
            <a:off x="6248402" y="2231003"/>
            <a:ext cx="5230906" cy="2989089"/>
          </a:xfrm>
          <a:prstGeom prst="rect">
            <a:avLst/>
          </a:prstGeom>
        </p:spPr>
      </p:pic>
      <p:sp>
        <p:nvSpPr>
          <p:cNvPr id="6" name="TextBox 5">
            <a:extLst>
              <a:ext uri="{FF2B5EF4-FFF2-40B4-BE49-F238E27FC236}">
                <a16:creationId xmlns:a16="http://schemas.microsoft.com/office/drawing/2014/main" id="{54DE17E0-C710-4655-8C69-90FE45C41BB0}"/>
              </a:ext>
            </a:extLst>
          </p:cNvPr>
          <p:cNvSpPr txBox="1"/>
          <p:nvPr/>
        </p:nvSpPr>
        <p:spPr>
          <a:xfrm>
            <a:off x="7126941" y="5961529"/>
            <a:ext cx="3155577" cy="369332"/>
          </a:xfrm>
          <a:prstGeom prst="rect">
            <a:avLst/>
          </a:prstGeom>
          <a:noFill/>
        </p:spPr>
        <p:txBody>
          <a:bodyPr wrap="square" rtlCol="0">
            <a:spAutoFit/>
          </a:bodyPr>
          <a:lstStyle/>
          <a:p>
            <a:r>
              <a:rPr lang="en-GB" dirty="0"/>
              <a:t>Osborne and </a:t>
            </a:r>
            <a:r>
              <a:rPr lang="en-GB" dirty="0" err="1"/>
              <a:t>Gaebler</a:t>
            </a:r>
            <a:r>
              <a:rPr lang="en-GB" dirty="0"/>
              <a:t> 1992</a:t>
            </a:r>
          </a:p>
        </p:txBody>
      </p:sp>
    </p:spTree>
    <p:extLst>
      <p:ext uri="{BB962C8B-B14F-4D97-AF65-F5344CB8AC3E}">
        <p14:creationId xmlns:p14="http://schemas.microsoft.com/office/powerpoint/2010/main" val="4080747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527268"/>
          </a:xfrm>
        </p:spPr>
        <p:txBody>
          <a:bodyPr>
            <a:normAutofit/>
          </a:bodyPr>
          <a:lstStyle/>
          <a:p>
            <a:pPr algn="l"/>
            <a:r>
              <a:rPr lang="en-GB" dirty="0"/>
              <a:t>Public Entrepreneurial Management</a:t>
            </a:r>
          </a:p>
        </p:txBody>
      </p:sp>
      <p:sp>
        <p:nvSpPr>
          <p:cNvPr id="3" name="Content Placeholder 2"/>
          <p:cNvSpPr>
            <a:spLocks noGrp="1"/>
          </p:cNvSpPr>
          <p:nvPr>
            <p:ph idx="1"/>
          </p:nvPr>
        </p:nvSpPr>
        <p:spPr>
          <a:xfrm>
            <a:off x="233082" y="2137242"/>
            <a:ext cx="6364941" cy="3499505"/>
          </a:xfrm>
        </p:spPr>
        <p:txBody>
          <a:bodyPr>
            <a:normAutofit/>
          </a:bodyPr>
          <a:lstStyle/>
          <a:p>
            <a:r>
              <a:rPr lang="en-GB" sz="2800" dirty="0"/>
              <a:t>Bureaucracy, tiers of government and red tape do not inspire the entrepreneurial approach, but rules can change …</a:t>
            </a:r>
          </a:p>
          <a:p>
            <a:r>
              <a:rPr lang="en-GB" sz="2800" dirty="0"/>
              <a:t>How do we approach major threats and crises?</a:t>
            </a:r>
          </a:p>
          <a:p>
            <a:r>
              <a:rPr lang="en-GB" sz="2800" dirty="0"/>
              <a:t>How ought we to?</a:t>
            </a:r>
          </a:p>
        </p:txBody>
      </p:sp>
      <p:sp>
        <p:nvSpPr>
          <p:cNvPr id="4" name="Slide Number Placeholder 3"/>
          <p:cNvSpPr>
            <a:spLocks noGrp="1"/>
          </p:cNvSpPr>
          <p:nvPr>
            <p:ph type="sldNum" sz="quarter" idx="12"/>
          </p:nvPr>
        </p:nvSpPr>
        <p:spPr/>
        <p:txBody>
          <a:bodyPr/>
          <a:lstStyle/>
          <a:p>
            <a:fld id="{B6F15528-21DE-4FAA-801E-634DDDAF4B2B}" type="slidenum">
              <a:rPr lang="en-US">
                <a:solidFill>
                  <a:prstClr val="black">
                    <a:tint val="75000"/>
                  </a:prstClr>
                </a:solidFill>
                <a:latin typeface="Calibri"/>
              </a:rPr>
              <a:pPr/>
              <a:t>39</a:t>
            </a:fld>
            <a:endParaRPr lang="en-US">
              <a:solidFill>
                <a:prstClr val="black">
                  <a:tint val="75000"/>
                </a:prstClr>
              </a:solidFill>
              <a:latin typeface="Calibri"/>
            </a:endParaRPr>
          </a:p>
        </p:txBody>
      </p:sp>
      <p:pic>
        <p:nvPicPr>
          <p:cNvPr id="5" name="Picture 4"/>
          <p:cNvPicPr>
            <a:picLocks noChangeAspect="1"/>
          </p:cNvPicPr>
          <p:nvPr/>
        </p:nvPicPr>
        <p:blipFill>
          <a:blip r:embed="rId2"/>
          <a:stretch>
            <a:fillRect/>
          </a:stretch>
        </p:blipFill>
        <p:spPr>
          <a:xfrm>
            <a:off x="6995160" y="1417638"/>
            <a:ext cx="3230880" cy="4876800"/>
          </a:xfrm>
          <a:prstGeom prst="rect">
            <a:avLst/>
          </a:prstGeom>
        </p:spPr>
      </p:pic>
      <p:sp>
        <p:nvSpPr>
          <p:cNvPr id="6" name="TextBox 5">
            <a:extLst>
              <a:ext uri="{FF2B5EF4-FFF2-40B4-BE49-F238E27FC236}">
                <a16:creationId xmlns:a16="http://schemas.microsoft.com/office/drawing/2014/main" id="{BC426FA6-177D-4214-838D-16E451503B8E}"/>
              </a:ext>
            </a:extLst>
          </p:cNvPr>
          <p:cNvSpPr txBox="1"/>
          <p:nvPr/>
        </p:nvSpPr>
        <p:spPr>
          <a:xfrm>
            <a:off x="609600" y="5754404"/>
            <a:ext cx="3155577" cy="369332"/>
          </a:xfrm>
          <a:prstGeom prst="rect">
            <a:avLst/>
          </a:prstGeom>
          <a:noFill/>
        </p:spPr>
        <p:txBody>
          <a:bodyPr wrap="square" rtlCol="0">
            <a:spAutoFit/>
          </a:bodyPr>
          <a:lstStyle/>
          <a:p>
            <a:r>
              <a:rPr lang="en-GB" dirty="0"/>
              <a:t>Osborne and </a:t>
            </a:r>
            <a:r>
              <a:rPr lang="en-GB" dirty="0" err="1"/>
              <a:t>Gaebler</a:t>
            </a:r>
            <a:r>
              <a:rPr lang="en-GB" dirty="0"/>
              <a:t> 1992</a:t>
            </a:r>
          </a:p>
        </p:txBody>
      </p:sp>
    </p:spTree>
    <p:extLst>
      <p:ext uri="{BB962C8B-B14F-4D97-AF65-F5344CB8AC3E}">
        <p14:creationId xmlns:p14="http://schemas.microsoft.com/office/powerpoint/2010/main" val="1230428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1646572320"/>
              </p:ext>
            </p:extLst>
          </p:nvPr>
        </p:nvGraphicFramePr>
        <p:xfrm>
          <a:off x="546847" y="1193177"/>
          <a:ext cx="7252447" cy="49848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7879976" y="1414354"/>
            <a:ext cx="3935506" cy="4031873"/>
          </a:xfrm>
          <a:prstGeom prst="rect">
            <a:avLst/>
          </a:prstGeom>
          <a:noFill/>
        </p:spPr>
        <p:txBody>
          <a:bodyPr wrap="square" rtlCol="0">
            <a:spAutoFit/>
          </a:bodyPr>
          <a:lstStyle/>
          <a:p>
            <a:pPr marL="457200" indent="-457200">
              <a:buFont typeface="Arial" panose="020B0604020202020204" pitchFamily="34" charset="0"/>
              <a:buChar char="•"/>
            </a:pPr>
            <a:r>
              <a:rPr lang="en-GB" sz="3200" b="1" dirty="0">
                <a:solidFill>
                  <a:prstClr val="black"/>
                </a:solidFill>
                <a:latin typeface="Calibri"/>
              </a:rPr>
              <a:t>Governance</a:t>
            </a:r>
            <a:r>
              <a:rPr lang="en-GB" sz="3200" dirty="0">
                <a:solidFill>
                  <a:prstClr val="black"/>
                </a:solidFill>
                <a:latin typeface="Calibri"/>
              </a:rPr>
              <a:t> is the process by which we collectively solve our problems and meet society’s needs</a:t>
            </a:r>
          </a:p>
          <a:p>
            <a:pPr marL="457200" indent="-457200">
              <a:buFont typeface="Arial" panose="020B0604020202020204" pitchFamily="34" charset="0"/>
              <a:buChar char="•"/>
            </a:pPr>
            <a:r>
              <a:rPr lang="en-GB" sz="3200" b="1" dirty="0">
                <a:solidFill>
                  <a:prstClr val="black"/>
                </a:solidFill>
                <a:latin typeface="Calibri"/>
              </a:rPr>
              <a:t>Government</a:t>
            </a:r>
            <a:r>
              <a:rPr lang="en-GB" sz="3200" dirty="0">
                <a:solidFill>
                  <a:prstClr val="black"/>
                </a:solidFill>
                <a:latin typeface="Calibri"/>
              </a:rPr>
              <a:t> is the instrument we use</a:t>
            </a:r>
          </a:p>
        </p:txBody>
      </p:sp>
      <p:sp>
        <p:nvSpPr>
          <p:cNvPr id="9" name="Title 8">
            <a:extLst>
              <a:ext uri="{FF2B5EF4-FFF2-40B4-BE49-F238E27FC236}">
                <a16:creationId xmlns:a16="http://schemas.microsoft.com/office/drawing/2014/main" id="{539B2667-502F-4033-9D67-B2F169B9E105}"/>
              </a:ext>
            </a:extLst>
          </p:cNvPr>
          <p:cNvSpPr>
            <a:spLocks noGrp="1"/>
          </p:cNvSpPr>
          <p:nvPr>
            <p:ph type="title"/>
          </p:nvPr>
        </p:nvSpPr>
        <p:spPr/>
        <p:txBody>
          <a:bodyPr/>
          <a:lstStyle/>
          <a:p>
            <a:pPr algn="l"/>
            <a:r>
              <a:rPr lang="en-GB" dirty="0"/>
              <a:t>Remember the third choice!</a:t>
            </a:r>
          </a:p>
        </p:txBody>
      </p:sp>
      <p:sp>
        <p:nvSpPr>
          <p:cNvPr id="3" name="Slide Number Placeholder 2"/>
          <p:cNvSpPr>
            <a:spLocks noGrp="1"/>
          </p:cNvSpPr>
          <p:nvPr>
            <p:ph type="sldNum" sz="quarter" idx="12"/>
          </p:nvPr>
        </p:nvSpPr>
        <p:spPr/>
        <p:txBody>
          <a:bodyPr/>
          <a:lstStyle/>
          <a:p>
            <a:fld id="{B6F15528-21DE-4FAA-801E-634DDDAF4B2B}" type="slidenum">
              <a:rPr lang="en-US">
                <a:solidFill>
                  <a:prstClr val="black">
                    <a:tint val="75000"/>
                  </a:prstClr>
                </a:solidFill>
                <a:latin typeface="Calibri"/>
              </a:rPr>
              <a:pPr/>
              <a:t>40</a:t>
            </a:fld>
            <a:endParaRPr lang="en-US">
              <a:solidFill>
                <a:prstClr val="black">
                  <a:tint val="75000"/>
                </a:prstClr>
              </a:solidFill>
              <a:latin typeface="Calibri"/>
            </a:endParaRPr>
          </a:p>
        </p:txBody>
      </p:sp>
      <p:sp>
        <p:nvSpPr>
          <p:cNvPr id="6" name="TextBox 5">
            <a:extLst>
              <a:ext uri="{FF2B5EF4-FFF2-40B4-BE49-F238E27FC236}">
                <a16:creationId xmlns:a16="http://schemas.microsoft.com/office/drawing/2014/main" id="{9AEE7941-9202-4127-8ACC-BC6EAA189AAC}"/>
              </a:ext>
            </a:extLst>
          </p:cNvPr>
          <p:cNvSpPr txBox="1"/>
          <p:nvPr/>
        </p:nvSpPr>
        <p:spPr>
          <a:xfrm>
            <a:off x="8937811" y="5899647"/>
            <a:ext cx="3155577" cy="369332"/>
          </a:xfrm>
          <a:prstGeom prst="rect">
            <a:avLst/>
          </a:prstGeom>
          <a:noFill/>
        </p:spPr>
        <p:txBody>
          <a:bodyPr wrap="square" rtlCol="0">
            <a:spAutoFit/>
          </a:bodyPr>
          <a:lstStyle/>
          <a:p>
            <a:r>
              <a:rPr lang="en-GB" dirty="0"/>
              <a:t>Osborne and </a:t>
            </a:r>
            <a:r>
              <a:rPr lang="en-GB" dirty="0" err="1"/>
              <a:t>Gaebler</a:t>
            </a:r>
            <a:r>
              <a:rPr lang="en-GB" dirty="0"/>
              <a:t> 1992: 22</a:t>
            </a:r>
          </a:p>
        </p:txBody>
      </p:sp>
    </p:spTree>
    <p:extLst>
      <p:ext uri="{BB962C8B-B14F-4D97-AF65-F5344CB8AC3E}">
        <p14:creationId xmlns:p14="http://schemas.microsoft.com/office/powerpoint/2010/main" val="42174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C86BD848-1825-4791-BCBD-A3A83241779B}"/>
                                            </p:graphicEl>
                                          </p:spTgt>
                                        </p:tgtEl>
                                        <p:attrNameLst>
                                          <p:attrName>style.visibility</p:attrName>
                                        </p:attrNameLst>
                                      </p:cBhvr>
                                      <p:to>
                                        <p:strVal val="visible"/>
                                      </p:to>
                                    </p:set>
                                    <p:animEffect transition="in" filter="fade">
                                      <p:cBhvr>
                                        <p:cTn id="7" dur="500"/>
                                        <p:tgtEl>
                                          <p:spTgt spid="4">
                                            <p:graphicEl>
                                              <a:dgm id="{C86BD848-1825-4791-BCBD-A3A83241779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C6341EF0-74E5-4258-BCB7-43794865E1D9}"/>
                                            </p:graphicEl>
                                          </p:spTgt>
                                        </p:tgtEl>
                                        <p:attrNameLst>
                                          <p:attrName>style.visibility</p:attrName>
                                        </p:attrNameLst>
                                      </p:cBhvr>
                                      <p:to>
                                        <p:strVal val="visible"/>
                                      </p:to>
                                    </p:set>
                                    <p:animEffect transition="in" filter="fade">
                                      <p:cBhvr>
                                        <p:cTn id="12" dur="500"/>
                                        <p:tgtEl>
                                          <p:spTgt spid="4">
                                            <p:graphicEl>
                                              <a:dgm id="{C6341EF0-74E5-4258-BCB7-43794865E1D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2214C8BD-A30C-4796-B49B-917D65CD5B1F}"/>
                                            </p:graphicEl>
                                          </p:spTgt>
                                        </p:tgtEl>
                                        <p:attrNameLst>
                                          <p:attrName>style.visibility</p:attrName>
                                        </p:attrNameLst>
                                      </p:cBhvr>
                                      <p:to>
                                        <p:strVal val="visible"/>
                                      </p:to>
                                    </p:set>
                                    <p:animEffect transition="in" filter="fade">
                                      <p:cBhvr>
                                        <p:cTn id="17" dur="500"/>
                                        <p:tgtEl>
                                          <p:spTgt spid="4">
                                            <p:graphicEl>
                                              <a:dgm id="{2214C8BD-A30C-4796-B49B-917D65CD5B1F}"/>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4">
                                            <p:graphicEl>
                                              <a:dgm id="{C4D1AA07-2115-401D-B5BD-E4FFB8B2F8FB}"/>
                                            </p:graphicEl>
                                          </p:spTgt>
                                        </p:tgtEl>
                                        <p:attrNameLst>
                                          <p:attrName>style.visibility</p:attrName>
                                        </p:attrNameLst>
                                      </p:cBhvr>
                                      <p:to>
                                        <p:strVal val="visible"/>
                                      </p:to>
                                    </p:set>
                                    <p:animEffect transition="in" filter="fade">
                                      <p:cBhvr>
                                        <p:cTn id="20" dur="500"/>
                                        <p:tgtEl>
                                          <p:spTgt spid="4">
                                            <p:graphicEl>
                                              <a:dgm id="{C4D1AA07-2115-401D-B5BD-E4FFB8B2F8FB}"/>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
                                            <p:graphicEl>
                                              <a:dgm id="{D3D9576B-3299-4FAF-BD1B-4FB00204B659}"/>
                                            </p:graphicEl>
                                          </p:spTgt>
                                        </p:tgtEl>
                                        <p:attrNameLst>
                                          <p:attrName>style.visibility</p:attrName>
                                        </p:attrNameLst>
                                      </p:cBhvr>
                                      <p:to>
                                        <p:strVal val="visible"/>
                                      </p:to>
                                    </p:set>
                                    <p:animEffect transition="in" filter="fade">
                                      <p:cBhvr>
                                        <p:cTn id="25" dur="500"/>
                                        <p:tgtEl>
                                          <p:spTgt spid="4">
                                            <p:graphicEl>
                                              <a:dgm id="{D3D9576B-3299-4FAF-BD1B-4FB00204B659}"/>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4">
                                            <p:graphicEl>
                                              <a:dgm id="{8F353A9C-BE99-4EF7-91CD-3E7599AD26F8}"/>
                                            </p:graphicEl>
                                          </p:spTgt>
                                        </p:tgtEl>
                                        <p:attrNameLst>
                                          <p:attrName>style.visibility</p:attrName>
                                        </p:attrNameLst>
                                      </p:cBhvr>
                                      <p:to>
                                        <p:strVal val="visible"/>
                                      </p:to>
                                    </p:set>
                                    <p:animEffect transition="in" filter="fade">
                                      <p:cBhvr>
                                        <p:cTn id="30" dur="500"/>
                                        <p:tgtEl>
                                          <p:spTgt spid="4">
                                            <p:graphicEl>
                                              <a:dgm id="{8F353A9C-BE99-4EF7-91CD-3E7599AD26F8}"/>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4">
                                            <p:graphicEl>
                                              <a:dgm id="{9ADEB3BB-70B9-465D-9720-FAAE43E0D1E5}"/>
                                            </p:graphicEl>
                                          </p:spTgt>
                                        </p:tgtEl>
                                        <p:attrNameLst>
                                          <p:attrName>style.visibility</p:attrName>
                                        </p:attrNameLst>
                                      </p:cBhvr>
                                      <p:to>
                                        <p:strVal val="visible"/>
                                      </p:to>
                                    </p:set>
                                    <p:animEffect transition="in" filter="fade">
                                      <p:cBhvr>
                                        <p:cTn id="33" dur="500"/>
                                        <p:tgtEl>
                                          <p:spTgt spid="4">
                                            <p:graphicEl>
                                              <a:dgm id="{9ADEB3BB-70B9-465D-9720-FAAE43E0D1E5}"/>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4">
                                            <p:graphicEl>
                                              <a:dgm id="{F4FC1BDE-61E3-4E1C-B000-5DFCDCD8441D}"/>
                                            </p:graphicEl>
                                          </p:spTgt>
                                        </p:tgtEl>
                                        <p:attrNameLst>
                                          <p:attrName>style.visibility</p:attrName>
                                        </p:attrNameLst>
                                      </p:cBhvr>
                                      <p:to>
                                        <p:strVal val="visible"/>
                                      </p:to>
                                    </p:set>
                                    <p:animEffect transition="in" filter="fade">
                                      <p:cBhvr>
                                        <p:cTn id="38" dur="500"/>
                                        <p:tgtEl>
                                          <p:spTgt spid="4">
                                            <p:graphicEl>
                                              <a:dgm id="{F4FC1BDE-61E3-4E1C-B000-5DFCDCD8441D}"/>
                                            </p:graphicEl>
                                          </p:spTgt>
                                        </p:tgtEl>
                                      </p:cBhvr>
                                    </p:animEffect>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5">
                                            <p:txEl>
                                              <p:pRg st="0" end="0"/>
                                            </p:txEl>
                                          </p:spTgt>
                                        </p:tgtEl>
                                        <p:attrNameLst>
                                          <p:attrName>style.visibility</p:attrName>
                                        </p:attrNameLst>
                                      </p:cBhvr>
                                      <p:to>
                                        <p:strVal val="visible"/>
                                      </p:to>
                                    </p:set>
                                    <p:anim calcmode="lin" valueType="num">
                                      <p:cBhvr additive="base">
                                        <p:cTn id="4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5">
                                            <p:txEl>
                                              <p:pRg st="1" end="1"/>
                                            </p:txEl>
                                          </p:spTgt>
                                        </p:tgtEl>
                                        <p:attrNameLst>
                                          <p:attrName>style.visibility</p:attrName>
                                        </p:attrNameLst>
                                      </p:cBhvr>
                                      <p:to>
                                        <p:strVal val="visible"/>
                                      </p:to>
                                    </p:set>
                                    <p:anim calcmode="lin" valueType="num">
                                      <p:cBhvr additive="base">
                                        <p:cTn id="49"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78E36-1B22-4725-9ADB-1613F201AA9B}"/>
              </a:ext>
            </a:extLst>
          </p:cNvPr>
          <p:cNvSpPr>
            <a:spLocks noGrp="1"/>
          </p:cNvSpPr>
          <p:nvPr>
            <p:ph type="title"/>
          </p:nvPr>
        </p:nvSpPr>
        <p:spPr>
          <a:xfrm>
            <a:off x="742950" y="1337899"/>
            <a:ext cx="11224260" cy="4182202"/>
          </a:xfrm>
        </p:spPr>
        <p:txBody>
          <a:bodyPr>
            <a:normAutofit/>
          </a:bodyPr>
          <a:lstStyle/>
          <a:p>
            <a:pPr algn="l"/>
            <a:r>
              <a:rPr lang="en-GB" dirty="0">
                <a:solidFill>
                  <a:schemeClr val="bg1"/>
                </a:solidFill>
              </a:rPr>
              <a:t>Former London Council CEO Barry Quirk (2011) presents a clear challenge and experienced-based insight … </a:t>
            </a:r>
            <a:br>
              <a:rPr lang="en-GB" dirty="0">
                <a:solidFill>
                  <a:schemeClr val="bg1"/>
                </a:solidFill>
              </a:rPr>
            </a:br>
            <a:br>
              <a:rPr lang="en-GB" dirty="0">
                <a:solidFill>
                  <a:schemeClr val="bg1"/>
                </a:solidFill>
              </a:rPr>
            </a:br>
            <a:r>
              <a:rPr lang="en-GB" dirty="0">
                <a:solidFill>
                  <a:schemeClr val="bg1"/>
                </a:solidFill>
              </a:rPr>
              <a:t>Re-Imagining Government; public leadership and management in challenging times</a:t>
            </a:r>
          </a:p>
        </p:txBody>
      </p:sp>
      <p:sp>
        <p:nvSpPr>
          <p:cNvPr id="4" name="Slide Number Placeholder 3">
            <a:extLst>
              <a:ext uri="{FF2B5EF4-FFF2-40B4-BE49-F238E27FC236}">
                <a16:creationId xmlns:a16="http://schemas.microsoft.com/office/drawing/2014/main" id="{10F8590E-F4D8-4B1A-909C-5121281485B7}"/>
              </a:ext>
            </a:extLst>
          </p:cNvPr>
          <p:cNvSpPr>
            <a:spLocks noGrp="1"/>
          </p:cNvSpPr>
          <p:nvPr>
            <p:ph type="sldNum" sz="quarter" idx="12"/>
          </p:nvPr>
        </p:nvSpPr>
        <p:spPr/>
        <p:txBody>
          <a:bodyPr/>
          <a:lstStyle/>
          <a:p>
            <a:fld id="{E7DC02FD-F513-4C01-8E82-24CCD5E3281F}" type="slidenum">
              <a:rPr lang="en-GB" smtClean="0"/>
              <a:pPr/>
              <a:t>41</a:t>
            </a:fld>
            <a:endParaRPr lang="en-GB"/>
          </a:p>
        </p:txBody>
      </p:sp>
    </p:spTree>
    <p:extLst>
      <p:ext uri="{BB962C8B-B14F-4D97-AF65-F5344CB8AC3E}">
        <p14:creationId xmlns:p14="http://schemas.microsoft.com/office/powerpoint/2010/main" val="170243888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Origins of Democracy</a:t>
            </a:r>
          </a:p>
        </p:txBody>
      </p:sp>
      <p:sp>
        <p:nvSpPr>
          <p:cNvPr id="3" name="Content Placeholder 2"/>
          <p:cNvSpPr>
            <a:spLocks noGrp="1"/>
          </p:cNvSpPr>
          <p:nvPr>
            <p:ph idx="1"/>
          </p:nvPr>
        </p:nvSpPr>
        <p:spPr>
          <a:xfrm>
            <a:off x="779930" y="1417638"/>
            <a:ext cx="5200090" cy="5251721"/>
          </a:xfrm>
        </p:spPr>
        <p:txBody>
          <a:bodyPr>
            <a:normAutofit/>
          </a:bodyPr>
          <a:lstStyle/>
          <a:p>
            <a:r>
              <a:rPr lang="en-GB" dirty="0"/>
              <a:t>Ancient Greek assemblies where a community could govern itself</a:t>
            </a:r>
          </a:p>
          <a:p>
            <a:r>
              <a:rPr lang="en-GB" dirty="0"/>
              <a:t>Romans limited the powers of those who govern, claimed their ‘Republic’ as a ‘public possession’ (</a:t>
            </a:r>
            <a:r>
              <a:rPr lang="en-GB" i="1" dirty="0"/>
              <a:t>res </a:t>
            </a:r>
            <a:r>
              <a:rPr lang="en-GB" i="1" dirty="0" err="1"/>
              <a:t>publica</a:t>
            </a:r>
            <a:r>
              <a:rPr lang="en-GB" dirty="0"/>
              <a:t>) and introduced the rule of law</a:t>
            </a:r>
          </a:p>
        </p:txBody>
      </p:sp>
      <p:sp>
        <p:nvSpPr>
          <p:cNvPr id="5" name="TextBox 4"/>
          <p:cNvSpPr txBox="1"/>
          <p:nvPr/>
        </p:nvSpPr>
        <p:spPr>
          <a:xfrm>
            <a:off x="8400256" y="6093296"/>
            <a:ext cx="1728192" cy="369332"/>
          </a:xfrm>
          <a:prstGeom prst="rect">
            <a:avLst/>
          </a:prstGeom>
          <a:noFill/>
        </p:spPr>
        <p:txBody>
          <a:bodyPr wrap="square" rtlCol="0">
            <a:spAutoFit/>
          </a:bodyPr>
          <a:lstStyle/>
          <a:p>
            <a:r>
              <a:rPr lang="en-GB" dirty="0">
                <a:solidFill>
                  <a:prstClr val="black"/>
                </a:solidFill>
                <a:latin typeface="Calibri"/>
              </a:rPr>
              <a:t>Quirk (2011:3)</a:t>
            </a:r>
          </a:p>
        </p:txBody>
      </p:sp>
      <p:sp>
        <p:nvSpPr>
          <p:cNvPr id="4" name="Slide Number Placeholder 3"/>
          <p:cNvSpPr>
            <a:spLocks noGrp="1"/>
          </p:cNvSpPr>
          <p:nvPr>
            <p:ph type="sldNum" sz="quarter" idx="12"/>
          </p:nvPr>
        </p:nvSpPr>
        <p:spPr/>
        <p:txBody>
          <a:bodyPr/>
          <a:lstStyle/>
          <a:p>
            <a:fld id="{E7DC02FD-F513-4C01-8E82-24CCD5E3281F}" type="slidenum">
              <a:rPr lang="en-GB">
                <a:solidFill>
                  <a:prstClr val="black">
                    <a:tint val="75000"/>
                  </a:prstClr>
                </a:solidFill>
                <a:latin typeface="Calibri"/>
              </a:rPr>
              <a:pPr/>
              <a:t>42</a:t>
            </a:fld>
            <a:endParaRPr lang="en-GB">
              <a:solidFill>
                <a:prstClr val="black">
                  <a:tint val="75000"/>
                </a:prstClr>
              </a:solidFill>
              <a:latin typeface="Calibri"/>
            </a:endParaRPr>
          </a:p>
        </p:txBody>
      </p:sp>
      <p:pic>
        <p:nvPicPr>
          <p:cNvPr id="8" name="Picture 7">
            <a:extLst>
              <a:ext uri="{FF2B5EF4-FFF2-40B4-BE49-F238E27FC236}">
                <a16:creationId xmlns:a16="http://schemas.microsoft.com/office/drawing/2014/main" id="{365CFCC8-0DA3-4024-ACBC-BBF52F3D02DD}"/>
              </a:ext>
            </a:extLst>
          </p:cNvPr>
          <p:cNvPicPr>
            <a:picLocks noChangeAspect="1"/>
          </p:cNvPicPr>
          <p:nvPr/>
        </p:nvPicPr>
        <p:blipFill>
          <a:blip r:embed="rId2"/>
          <a:stretch>
            <a:fillRect/>
          </a:stretch>
        </p:blipFill>
        <p:spPr>
          <a:xfrm>
            <a:off x="5980019" y="1022256"/>
            <a:ext cx="6076950" cy="4562475"/>
          </a:xfrm>
          <a:prstGeom prst="rect">
            <a:avLst/>
          </a:prstGeom>
        </p:spPr>
      </p:pic>
    </p:spTree>
    <p:extLst>
      <p:ext uri="{BB962C8B-B14F-4D97-AF65-F5344CB8AC3E}">
        <p14:creationId xmlns:p14="http://schemas.microsoft.com/office/powerpoint/2010/main" val="2531957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6528048" y="1760159"/>
            <a:ext cx="4873960" cy="3655470"/>
          </a:xfrm>
          <a:prstGeom prst="rect">
            <a:avLst/>
          </a:prstGeom>
        </p:spPr>
      </p:pic>
      <p:sp>
        <p:nvSpPr>
          <p:cNvPr id="2" name="Title 1"/>
          <p:cNvSpPr>
            <a:spLocks noGrp="1"/>
          </p:cNvSpPr>
          <p:nvPr>
            <p:ph type="title"/>
          </p:nvPr>
        </p:nvSpPr>
        <p:spPr>
          <a:xfrm>
            <a:off x="609600" y="274637"/>
            <a:ext cx="10972800" cy="1572823"/>
          </a:xfrm>
        </p:spPr>
        <p:txBody>
          <a:bodyPr>
            <a:normAutofit/>
          </a:bodyPr>
          <a:lstStyle/>
          <a:p>
            <a:pPr algn="l"/>
            <a:r>
              <a:rPr lang="en-GB" sz="6000" dirty="0"/>
              <a:t>Origins of Democracy</a:t>
            </a:r>
          </a:p>
        </p:txBody>
      </p:sp>
      <p:sp>
        <p:nvSpPr>
          <p:cNvPr id="3" name="Content Placeholder 2"/>
          <p:cNvSpPr>
            <a:spLocks noGrp="1"/>
          </p:cNvSpPr>
          <p:nvPr>
            <p:ph idx="1"/>
          </p:nvPr>
        </p:nvSpPr>
        <p:spPr>
          <a:xfrm>
            <a:off x="609600" y="2220686"/>
            <a:ext cx="6134472" cy="3890875"/>
          </a:xfrm>
        </p:spPr>
        <p:txBody>
          <a:bodyPr>
            <a:normAutofit/>
          </a:bodyPr>
          <a:lstStyle/>
          <a:p>
            <a:pPr marL="0" indent="0">
              <a:buNone/>
            </a:pPr>
            <a:r>
              <a:rPr lang="en-GB" sz="3600" dirty="0"/>
              <a:t>Foundations of democracy</a:t>
            </a:r>
          </a:p>
          <a:p>
            <a:r>
              <a:rPr lang="en-GB" dirty="0"/>
              <a:t>Ideas of self-government </a:t>
            </a:r>
          </a:p>
          <a:p>
            <a:r>
              <a:rPr lang="en-GB" dirty="0"/>
              <a:t>Through elected representation </a:t>
            </a:r>
          </a:p>
          <a:p>
            <a:r>
              <a:rPr lang="en-GB" dirty="0"/>
              <a:t>Equality before the law </a:t>
            </a:r>
          </a:p>
        </p:txBody>
      </p:sp>
      <p:sp>
        <p:nvSpPr>
          <p:cNvPr id="5" name="TextBox 4"/>
          <p:cNvSpPr txBox="1"/>
          <p:nvPr/>
        </p:nvSpPr>
        <p:spPr>
          <a:xfrm>
            <a:off x="8400256" y="6093296"/>
            <a:ext cx="1728192" cy="369332"/>
          </a:xfrm>
          <a:prstGeom prst="rect">
            <a:avLst/>
          </a:prstGeom>
          <a:noFill/>
        </p:spPr>
        <p:txBody>
          <a:bodyPr wrap="square" rtlCol="0">
            <a:spAutoFit/>
          </a:bodyPr>
          <a:lstStyle/>
          <a:p>
            <a:r>
              <a:rPr lang="en-GB" dirty="0">
                <a:solidFill>
                  <a:prstClr val="black"/>
                </a:solidFill>
                <a:latin typeface="Calibri"/>
              </a:rPr>
              <a:t>Quirk (2011:3)</a:t>
            </a:r>
          </a:p>
        </p:txBody>
      </p:sp>
      <p:sp>
        <p:nvSpPr>
          <p:cNvPr id="4" name="Slide Number Placeholder 3"/>
          <p:cNvSpPr>
            <a:spLocks noGrp="1"/>
          </p:cNvSpPr>
          <p:nvPr>
            <p:ph type="sldNum" sz="quarter" idx="12"/>
          </p:nvPr>
        </p:nvSpPr>
        <p:spPr/>
        <p:txBody>
          <a:bodyPr/>
          <a:lstStyle/>
          <a:p>
            <a:fld id="{E7DC02FD-F513-4C01-8E82-24CCD5E3281F}" type="slidenum">
              <a:rPr lang="en-GB">
                <a:solidFill>
                  <a:prstClr val="black">
                    <a:tint val="75000"/>
                  </a:prstClr>
                </a:solidFill>
                <a:latin typeface="Calibri"/>
              </a:rPr>
              <a:pPr/>
              <a:t>43</a:t>
            </a:fld>
            <a:endParaRPr lang="en-GB">
              <a:solidFill>
                <a:prstClr val="black">
                  <a:tint val="75000"/>
                </a:prstClr>
              </a:solidFill>
              <a:latin typeface="Calibri"/>
            </a:endParaRPr>
          </a:p>
        </p:txBody>
      </p:sp>
    </p:spTree>
    <p:extLst>
      <p:ext uri="{BB962C8B-B14F-4D97-AF65-F5344CB8AC3E}">
        <p14:creationId xmlns:p14="http://schemas.microsoft.com/office/powerpoint/2010/main" val="3173096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E7DC02FD-F513-4C01-8E82-24CCD5E3281F}" type="slidenum">
              <a:rPr lang="en-GB">
                <a:solidFill>
                  <a:prstClr val="black">
                    <a:tint val="75000"/>
                  </a:prstClr>
                </a:solidFill>
                <a:latin typeface="Calibri"/>
              </a:rPr>
              <a:pPr/>
              <a:t>44</a:t>
            </a:fld>
            <a:endParaRPr lang="en-GB">
              <a:solidFill>
                <a:prstClr val="black">
                  <a:tint val="75000"/>
                </a:prstClr>
              </a:solidFill>
              <a:latin typeface="Calibri"/>
            </a:endParaRPr>
          </a:p>
        </p:txBody>
      </p:sp>
      <p:pic>
        <p:nvPicPr>
          <p:cNvPr id="5" name="Picture 4"/>
          <p:cNvPicPr>
            <a:picLocks noChangeAspect="1"/>
          </p:cNvPicPr>
          <p:nvPr/>
        </p:nvPicPr>
        <p:blipFill>
          <a:blip r:embed="rId2"/>
          <a:stretch>
            <a:fillRect/>
          </a:stretch>
        </p:blipFill>
        <p:spPr>
          <a:xfrm>
            <a:off x="2098544" y="116632"/>
            <a:ext cx="8090544" cy="6858000"/>
          </a:xfrm>
          <a:prstGeom prst="rect">
            <a:avLst/>
          </a:prstGeom>
        </p:spPr>
      </p:pic>
      <p:sp>
        <p:nvSpPr>
          <p:cNvPr id="6" name="Rectangle 5"/>
          <p:cNvSpPr/>
          <p:nvPr/>
        </p:nvSpPr>
        <p:spPr>
          <a:xfrm>
            <a:off x="4727849" y="6478722"/>
            <a:ext cx="4060407" cy="369332"/>
          </a:xfrm>
          <a:prstGeom prst="rect">
            <a:avLst/>
          </a:prstGeom>
        </p:spPr>
        <p:txBody>
          <a:bodyPr wrap="none">
            <a:spAutoFit/>
          </a:bodyPr>
          <a:lstStyle/>
          <a:p>
            <a:r>
              <a:rPr lang="en-GB" dirty="0" err="1">
                <a:solidFill>
                  <a:prstClr val="black"/>
                </a:solidFill>
                <a:latin typeface="Calibri"/>
              </a:rPr>
              <a:t>Kleroterion</a:t>
            </a:r>
            <a:r>
              <a:rPr lang="en-GB" dirty="0">
                <a:solidFill>
                  <a:prstClr val="black"/>
                </a:solidFill>
                <a:latin typeface="Calibri"/>
              </a:rPr>
              <a:t> – a machine for jury selection</a:t>
            </a:r>
          </a:p>
        </p:txBody>
      </p:sp>
      <p:sp>
        <p:nvSpPr>
          <p:cNvPr id="7" name="Rectangle 6"/>
          <p:cNvSpPr/>
          <p:nvPr/>
        </p:nvSpPr>
        <p:spPr>
          <a:xfrm>
            <a:off x="3935760" y="4528322"/>
            <a:ext cx="5454352" cy="1938992"/>
          </a:xfrm>
          <a:prstGeom prst="rect">
            <a:avLst/>
          </a:prstGeom>
          <a:solidFill>
            <a:srgbClr val="FFFF00"/>
          </a:solidFill>
        </p:spPr>
        <p:txBody>
          <a:bodyPr wrap="square">
            <a:spAutoFit/>
          </a:bodyPr>
          <a:lstStyle/>
          <a:p>
            <a:r>
              <a:rPr lang="en-GB" sz="2000" dirty="0">
                <a:solidFill>
                  <a:prstClr val="black"/>
                </a:solidFill>
                <a:latin typeface="Calibri"/>
              </a:rPr>
              <a:t>250,000 people in Athens</a:t>
            </a:r>
          </a:p>
          <a:p>
            <a:r>
              <a:rPr lang="en-GB" sz="2000" dirty="0">
                <a:solidFill>
                  <a:prstClr val="black"/>
                </a:solidFill>
                <a:latin typeface="Calibri"/>
              </a:rPr>
              <a:t>30,000 eligible to vote – adult men born in Athens</a:t>
            </a:r>
          </a:p>
          <a:p>
            <a:r>
              <a:rPr lang="en-GB" sz="2000" dirty="0">
                <a:solidFill>
                  <a:prstClr val="black"/>
                </a:solidFill>
                <a:latin typeface="Calibri"/>
              </a:rPr>
              <a:t>5,000 regular attendees at regular Assemblies</a:t>
            </a:r>
          </a:p>
          <a:p>
            <a:r>
              <a:rPr lang="en-GB" sz="2000" dirty="0">
                <a:solidFill>
                  <a:prstClr val="black"/>
                </a:solidFill>
                <a:latin typeface="Calibri"/>
              </a:rPr>
              <a:t>40 held each year</a:t>
            </a:r>
          </a:p>
          <a:p>
            <a:r>
              <a:rPr lang="en-GB" sz="2000" dirty="0">
                <a:solidFill>
                  <a:prstClr val="black"/>
                </a:solidFill>
                <a:latin typeface="Calibri"/>
              </a:rPr>
              <a:t>600 on a panel of jurors</a:t>
            </a:r>
          </a:p>
          <a:p>
            <a:r>
              <a:rPr lang="en-GB" sz="2000" dirty="0">
                <a:solidFill>
                  <a:prstClr val="black"/>
                </a:solidFill>
                <a:latin typeface="Calibri"/>
              </a:rPr>
              <a:t>501 or so on a jury</a:t>
            </a:r>
          </a:p>
        </p:txBody>
      </p:sp>
    </p:spTree>
    <p:extLst>
      <p:ext uri="{BB962C8B-B14F-4D97-AF65-F5344CB8AC3E}">
        <p14:creationId xmlns:p14="http://schemas.microsoft.com/office/powerpoint/2010/main" val="1191290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6000" dirty="0"/>
              <a:t>Big Questions!</a:t>
            </a:r>
          </a:p>
        </p:txBody>
      </p:sp>
      <p:sp>
        <p:nvSpPr>
          <p:cNvPr id="3" name="Content Placeholder 2"/>
          <p:cNvSpPr>
            <a:spLocks noGrp="1"/>
          </p:cNvSpPr>
          <p:nvPr>
            <p:ph idx="1"/>
          </p:nvPr>
        </p:nvSpPr>
        <p:spPr>
          <a:xfrm>
            <a:off x="718457" y="2383433"/>
            <a:ext cx="9626015" cy="3742731"/>
          </a:xfrm>
        </p:spPr>
        <p:txBody>
          <a:bodyPr>
            <a:normAutofit/>
          </a:bodyPr>
          <a:lstStyle/>
          <a:p>
            <a:pPr marL="0" indent="0">
              <a:buNone/>
            </a:pPr>
            <a:endParaRPr lang="en-GB" dirty="0"/>
          </a:p>
          <a:p>
            <a:r>
              <a:rPr lang="en-GB" dirty="0"/>
              <a:t>Does ‘government’ do too much?</a:t>
            </a:r>
          </a:p>
          <a:p>
            <a:r>
              <a:rPr lang="en-GB" dirty="0"/>
              <a:t>Why do government agencies do what they do?</a:t>
            </a:r>
          </a:p>
          <a:p>
            <a:r>
              <a:rPr lang="en-GB" dirty="0"/>
              <a:t>How can we lower the cost of government?</a:t>
            </a:r>
          </a:p>
          <a:p>
            <a:r>
              <a:rPr lang="en-GB" dirty="0"/>
              <a:t>What sense can citizens make of international, national, regional and local government?</a:t>
            </a:r>
          </a:p>
        </p:txBody>
      </p:sp>
      <p:sp>
        <p:nvSpPr>
          <p:cNvPr id="5" name="TextBox 4"/>
          <p:cNvSpPr txBox="1"/>
          <p:nvPr/>
        </p:nvSpPr>
        <p:spPr>
          <a:xfrm>
            <a:off x="8400256" y="6093296"/>
            <a:ext cx="1728192" cy="369332"/>
          </a:xfrm>
          <a:prstGeom prst="rect">
            <a:avLst/>
          </a:prstGeom>
          <a:noFill/>
        </p:spPr>
        <p:txBody>
          <a:bodyPr wrap="square" rtlCol="0">
            <a:spAutoFit/>
          </a:bodyPr>
          <a:lstStyle/>
          <a:p>
            <a:r>
              <a:rPr lang="en-GB" dirty="0">
                <a:solidFill>
                  <a:prstClr val="black"/>
                </a:solidFill>
                <a:latin typeface="Calibri"/>
              </a:rPr>
              <a:t>Quirk (2011:5)</a:t>
            </a:r>
          </a:p>
        </p:txBody>
      </p:sp>
      <p:sp>
        <p:nvSpPr>
          <p:cNvPr id="4" name="Slide Number Placeholder 3"/>
          <p:cNvSpPr>
            <a:spLocks noGrp="1"/>
          </p:cNvSpPr>
          <p:nvPr>
            <p:ph type="sldNum" sz="quarter" idx="12"/>
          </p:nvPr>
        </p:nvSpPr>
        <p:spPr/>
        <p:txBody>
          <a:bodyPr/>
          <a:lstStyle/>
          <a:p>
            <a:fld id="{E7DC02FD-F513-4C01-8E82-24CCD5E3281F}" type="slidenum">
              <a:rPr lang="en-GB">
                <a:solidFill>
                  <a:prstClr val="black">
                    <a:tint val="75000"/>
                  </a:prstClr>
                </a:solidFill>
                <a:latin typeface="Calibri"/>
              </a:rPr>
              <a:pPr/>
              <a:t>45</a:t>
            </a:fld>
            <a:endParaRPr lang="en-GB">
              <a:solidFill>
                <a:prstClr val="black">
                  <a:tint val="75000"/>
                </a:prstClr>
              </a:solidFill>
              <a:latin typeface="Calibri"/>
            </a:endParaRPr>
          </a:p>
        </p:txBody>
      </p:sp>
      <p:sp>
        <p:nvSpPr>
          <p:cNvPr id="6" name="Rectangle 5"/>
          <p:cNvSpPr/>
          <p:nvPr/>
        </p:nvSpPr>
        <p:spPr>
          <a:xfrm>
            <a:off x="2494384" y="1614637"/>
            <a:ext cx="8147248" cy="1077218"/>
          </a:xfrm>
          <a:prstGeom prst="rect">
            <a:avLst/>
          </a:prstGeom>
          <a:solidFill>
            <a:srgbClr val="FFFF00"/>
          </a:solidFill>
          <a:ln w="25400">
            <a:solidFill>
              <a:schemeClr val="accent1"/>
            </a:solidFill>
          </a:ln>
        </p:spPr>
        <p:txBody>
          <a:bodyPr wrap="square">
            <a:spAutoFit/>
          </a:bodyPr>
          <a:lstStyle/>
          <a:p>
            <a:pPr algn="ctr"/>
            <a:r>
              <a:rPr lang="en-GB" sz="3200" b="1" dirty="0">
                <a:solidFill>
                  <a:prstClr val="black"/>
                </a:solidFill>
                <a:latin typeface="Calibri"/>
              </a:rPr>
              <a:t>“Grappling with the very purpose of government itself</a:t>
            </a:r>
            <a:r>
              <a:rPr lang="en-GB" sz="3200" dirty="0">
                <a:solidFill>
                  <a:prstClr val="black"/>
                </a:solidFill>
                <a:latin typeface="Calibri"/>
              </a:rPr>
              <a:t>”</a:t>
            </a:r>
          </a:p>
        </p:txBody>
      </p:sp>
    </p:spTree>
    <p:extLst>
      <p:ext uri="{BB962C8B-B14F-4D97-AF65-F5344CB8AC3E}">
        <p14:creationId xmlns:p14="http://schemas.microsoft.com/office/powerpoint/2010/main" val="2400337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6"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6408" y="274638"/>
            <a:ext cx="9324392" cy="850106"/>
          </a:xfrm>
        </p:spPr>
        <p:txBody>
          <a:bodyPr/>
          <a:lstStyle/>
          <a:p>
            <a:pPr algn="l"/>
            <a:r>
              <a:rPr lang="en-GB" dirty="0"/>
              <a:t>Involvement with public issues</a:t>
            </a:r>
          </a:p>
        </p:txBody>
      </p:sp>
      <p:sp>
        <p:nvSpPr>
          <p:cNvPr id="3" name="Content Placeholder 2"/>
          <p:cNvSpPr>
            <a:spLocks noGrp="1"/>
          </p:cNvSpPr>
          <p:nvPr>
            <p:ph idx="1"/>
          </p:nvPr>
        </p:nvSpPr>
        <p:spPr>
          <a:xfrm>
            <a:off x="886407" y="1268761"/>
            <a:ext cx="9383659" cy="5157163"/>
          </a:xfrm>
        </p:spPr>
        <p:txBody>
          <a:bodyPr>
            <a:normAutofit/>
          </a:bodyPr>
          <a:lstStyle/>
          <a:p>
            <a:r>
              <a:rPr lang="en-GB" dirty="0"/>
              <a:t>Are public utilities (water, energy, roads, public transport) cost effective?</a:t>
            </a:r>
          </a:p>
          <a:p>
            <a:r>
              <a:rPr lang="en-GB" dirty="0"/>
              <a:t>Are the streets clean and safe?</a:t>
            </a:r>
          </a:p>
          <a:p>
            <a:r>
              <a:rPr lang="en-GB" dirty="0"/>
              <a:t>Do schools educate our children well?</a:t>
            </a:r>
          </a:p>
          <a:p>
            <a:r>
              <a:rPr lang="en-GB" dirty="0"/>
              <a:t>Do health services prevent ill health?</a:t>
            </a:r>
          </a:p>
          <a:p>
            <a:r>
              <a:rPr lang="en-GB" dirty="0"/>
              <a:t>Do local agencies give sufficient care to older people?</a:t>
            </a:r>
          </a:p>
          <a:p>
            <a:r>
              <a:rPr lang="en-GB" dirty="0"/>
              <a:t>Do the police prevent crime and catch criminals?</a:t>
            </a:r>
          </a:p>
          <a:p>
            <a:r>
              <a:rPr lang="en-GB" dirty="0"/>
              <a:t>What is the role of the police, and what should it be?</a:t>
            </a:r>
          </a:p>
        </p:txBody>
      </p:sp>
      <p:sp>
        <p:nvSpPr>
          <p:cNvPr id="5" name="TextBox 4"/>
          <p:cNvSpPr txBox="1"/>
          <p:nvPr/>
        </p:nvSpPr>
        <p:spPr>
          <a:xfrm>
            <a:off x="10356333" y="6056592"/>
            <a:ext cx="1728192" cy="369332"/>
          </a:xfrm>
          <a:prstGeom prst="rect">
            <a:avLst/>
          </a:prstGeom>
          <a:noFill/>
        </p:spPr>
        <p:txBody>
          <a:bodyPr wrap="square" rtlCol="0">
            <a:spAutoFit/>
          </a:bodyPr>
          <a:lstStyle/>
          <a:p>
            <a:r>
              <a:rPr lang="en-GB" dirty="0">
                <a:solidFill>
                  <a:prstClr val="black"/>
                </a:solidFill>
                <a:latin typeface="Calibri"/>
              </a:rPr>
              <a:t>Quirk (2011:6)</a:t>
            </a:r>
          </a:p>
        </p:txBody>
      </p:sp>
      <p:sp>
        <p:nvSpPr>
          <p:cNvPr id="4" name="Slide Number Placeholder 3"/>
          <p:cNvSpPr>
            <a:spLocks noGrp="1"/>
          </p:cNvSpPr>
          <p:nvPr>
            <p:ph type="sldNum" sz="quarter" idx="12"/>
          </p:nvPr>
        </p:nvSpPr>
        <p:spPr/>
        <p:txBody>
          <a:bodyPr/>
          <a:lstStyle/>
          <a:p>
            <a:fld id="{E7DC02FD-F513-4C01-8E82-24CCD5E3281F}" type="slidenum">
              <a:rPr lang="en-GB">
                <a:solidFill>
                  <a:prstClr val="black">
                    <a:tint val="75000"/>
                  </a:prstClr>
                </a:solidFill>
                <a:latin typeface="Calibri"/>
              </a:rPr>
              <a:pPr/>
              <a:t>46</a:t>
            </a:fld>
            <a:endParaRPr lang="en-GB">
              <a:solidFill>
                <a:prstClr val="black">
                  <a:tint val="75000"/>
                </a:prstClr>
              </a:solidFill>
              <a:latin typeface="Calibri"/>
            </a:endParaRPr>
          </a:p>
        </p:txBody>
      </p:sp>
    </p:spTree>
    <p:extLst>
      <p:ext uri="{BB962C8B-B14F-4D97-AF65-F5344CB8AC3E}">
        <p14:creationId xmlns:p14="http://schemas.microsoft.com/office/powerpoint/2010/main" val="2715514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6490" y="274638"/>
            <a:ext cx="9604310" cy="778098"/>
          </a:xfrm>
        </p:spPr>
        <p:txBody>
          <a:bodyPr/>
          <a:lstStyle/>
          <a:p>
            <a:pPr algn="l"/>
            <a:r>
              <a:rPr lang="en-GB" dirty="0"/>
              <a:t>Concern about corruption</a:t>
            </a:r>
          </a:p>
        </p:txBody>
      </p:sp>
      <p:sp>
        <p:nvSpPr>
          <p:cNvPr id="3" name="Content Placeholder 2"/>
          <p:cNvSpPr>
            <a:spLocks noGrp="1"/>
          </p:cNvSpPr>
          <p:nvPr>
            <p:ph idx="1"/>
          </p:nvPr>
        </p:nvSpPr>
        <p:spPr>
          <a:xfrm>
            <a:off x="1287623" y="1196753"/>
            <a:ext cx="9974425" cy="4929411"/>
          </a:xfrm>
        </p:spPr>
        <p:txBody>
          <a:bodyPr>
            <a:normAutofit/>
          </a:bodyPr>
          <a:lstStyle/>
          <a:p>
            <a:pPr marL="0" indent="0">
              <a:buNone/>
            </a:pPr>
            <a:r>
              <a:rPr lang="en-GB" dirty="0"/>
              <a:t>Behaviours considered extremely important for public office holders:</a:t>
            </a:r>
          </a:p>
          <a:p>
            <a:pPr marL="0" indent="0">
              <a:buNone/>
            </a:pPr>
            <a:r>
              <a:rPr lang="en-GB" dirty="0"/>
              <a:t>61% - competence</a:t>
            </a:r>
          </a:p>
          <a:p>
            <a:pPr marL="0" indent="0">
              <a:buNone/>
            </a:pPr>
            <a:r>
              <a:rPr lang="en-GB" dirty="0"/>
              <a:t>85% - not taking bribes</a:t>
            </a:r>
          </a:p>
          <a:p>
            <a:pPr marL="0" indent="0">
              <a:buNone/>
            </a:pPr>
            <a:r>
              <a:rPr lang="en-GB" dirty="0"/>
              <a:t>76% - telling the truth</a:t>
            </a:r>
          </a:p>
          <a:p>
            <a:pPr marL="0" indent="0">
              <a:buNone/>
            </a:pPr>
            <a:r>
              <a:rPr lang="en-GB" dirty="0"/>
              <a:t>74% - use public money wisely</a:t>
            </a:r>
          </a:p>
          <a:p>
            <a:pPr marL="0" indent="0">
              <a:buNone/>
            </a:pPr>
            <a:r>
              <a:rPr lang="en-GB" dirty="0"/>
              <a:t>73% - do not use power for personal gain</a:t>
            </a:r>
          </a:p>
          <a:p>
            <a:pPr marL="0" indent="0">
              <a:buNone/>
            </a:pPr>
            <a:r>
              <a:rPr lang="en-GB" dirty="0"/>
              <a:t>66% - be dedicated to doing a good job for the public</a:t>
            </a:r>
          </a:p>
        </p:txBody>
      </p:sp>
      <p:sp>
        <p:nvSpPr>
          <p:cNvPr id="5" name="TextBox 4"/>
          <p:cNvSpPr txBox="1"/>
          <p:nvPr/>
        </p:nvSpPr>
        <p:spPr>
          <a:xfrm>
            <a:off x="9016076" y="6126164"/>
            <a:ext cx="1728192" cy="369332"/>
          </a:xfrm>
          <a:prstGeom prst="rect">
            <a:avLst/>
          </a:prstGeom>
          <a:noFill/>
        </p:spPr>
        <p:txBody>
          <a:bodyPr wrap="square" rtlCol="0">
            <a:spAutoFit/>
          </a:bodyPr>
          <a:lstStyle/>
          <a:p>
            <a:r>
              <a:rPr lang="en-GB" dirty="0">
                <a:solidFill>
                  <a:prstClr val="black"/>
                </a:solidFill>
                <a:latin typeface="Calibri"/>
              </a:rPr>
              <a:t>Quirk (2011:6)</a:t>
            </a:r>
          </a:p>
        </p:txBody>
      </p:sp>
      <p:sp>
        <p:nvSpPr>
          <p:cNvPr id="4" name="TextBox 3"/>
          <p:cNvSpPr txBox="1"/>
          <p:nvPr/>
        </p:nvSpPr>
        <p:spPr>
          <a:xfrm>
            <a:off x="430065" y="5940852"/>
            <a:ext cx="6048672" cy="830997"/>
          </a:xfrm>
          <a:prstGeom prst="rect">
            <a:avLst/>
          </a:prstGeom>
          <a:noFill/>
        </p:spPr>
        <p:txBody>
          <a:bodyPr wrap="square" rtlCol="0">
            <a:spAutoFit/>
          </a:bodyPr>
          <a:lstStyle/>
          <a:p>
            <a:r>
              <a:rPr lang="en-GB" sz="1600" dirty="0">
                <a:solidFill>
                  <a:prstClr val="black"/>
                </a:solidFill>
                <a:latin typeface="Calibri"/>
              </a:rPr>
              <a:t>Haywood B et al (2008) Survey of Public Attitudes Towards Conduct in Public Life. Committee on Standards in Public Life. UK House of Commons</a:t>
            </a:r>
          </a:p>
        </p:txBody>
      </p:sp>
      <p:sp>
        <p:nvSpPr>
          <p:cNvPr id="6" name="Slide Number Placeholder 5"/>
          <p:cNvSpPr>
            <a:spLocks noGrp="1"/>
          </p:cNvSpPr>
          <p:nvPr>
            <p:ph type="sldNum" sz="quarter" idx="12"/>
          </p:nvPr>
        </p:nvSpPr>
        <p:spPr/>
        <p:txBody>
          <a:bodyPr/>
          <a:lstStyle/>
          <a:p>
            <a:fld id="{E7DC02FD-F513-4C01-8E82-24CCD5E3281F}" type="slidenum">
              <a:rPr lang="en-GB">
                <a:solidFill>
                  <a:prstClr val="black">
                    <a:tint val="75000"/>
                  </a:prstClr>
                </a:solidFill>
                <a:latin typeface="Calibri"/>
              </a:rPr>
              <a:pPr/>
              <a:t>47</a:t>
            </a:fld>
            <a:endParaRPr lang="en-GB">
              <a:solidFill>
                <a:prstClr val="black">
                  <a:tint val="75000"/>
                </a:prstClr>
              </a:solidFill>
              <a:latin typeface="Calibri"/>
            </a:endParaRPr>
          </a:p>
        </p:txBody>
      </p:sp>
    </p:spTree>
    <p:extLst>
      <p:ext uri="{BB962C8B-B14F-4D97-AF65-F5344CB8AC3E}">
        <p14:creationId xmlns:p14="http://schemas.microsoft.com/office/powerpoint/2010/main" val="2067882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545536"/>
            <a:ext cx="10972800" cy="1143000"/>
          </a:xfrm>
        </p:spPr>
        <p:txBody>
          <a:bodyPr/>
          <a:lstStyle/>
          <a:p>
            <a:pPr algn="l"/>
            <a:r>
              <a:rPr lang="en-GB" dirty="0"/>
              <a:t>A General Lesson</a:t>
            </a:r>
          </a:p>
        </p:txBody>
      </p:sp>
      <p:sp>
        <p:nvSpPr>
          <p:cNvPr id="3" name="Content Placeholder 2"/>
          <p:cNvSpPr>
            <a:spLocks noGrp="1"/>
          </p:cNvSpPr>
          <p:nvPr>
            <p:ph idx="1"/>
          </p:nvPr>
        </p:nvSpPr>
        <p:spPr>
          <a:xfrm>
            <a:off x="1511559" y="1850512"/>
            <a:ext cx="9168882" cy="3809680"/>
          </a:xfrm>
          <a:solidFill>
            <a:srgbClr val="FFFF00"/>
          </a:solidFill>
          <a:ln w="25400">
            <a:solidFill>
              <a:schemeClr val="tx1"/>
            </a:solidFill>
          </a:ln>
          <a:scene3d>
            <a:camera prst="orthographicFront"/>
            <a:lightRig rig="threePt" dir="t"/>
          </a:scene3d>
        </p:spPr>
        <p:txBody>
          <a:bodyPr>
            <a:normAutofit/>
          </a:bodyPr>
          <a:lstStyle/>
          <a:p>
            <a:pPr marL="0" indent="0" algn="ctr">
              <a:buNone/>
            </a:pPr>
            <a:endParaRPr lang="en-GB" sz="4000" dirty="0"/>
          </a:p>
          <a:p>
            <a:pPr marL="0" indent="0" algn="ctr">
              <a:buNone/>
            </a:pPr>
            <a:r>
              <a:rPr lang="en-GB" sz="4000" dirty="0"/>
              <a:t>“The overall quality of political, professional and managerial leadership is central to the success of government at all levels. Leadership matters.”</a:t>
            </a:r>
          </a:p>
          <a:p>
            <a:pPr marL="0" indent="0" algn="ctr">
              <a:buNone/>
            </a:pPr>
            <a:endParaRPr lang="en-GB" sz="4000" dirty="0"/>
          </a:p>
          <a:p>
            <a:pPr marL="0" indent="0" algn="ctr">
              <a:buNone/>
            </a:pPr>
            <a:endParaRPr lang="en-GB" sz="4000" dirty="0"/>
          </a:p>
        </p:txBody>
      </p:sp>
      <p:sp>
        <p:nvSpPr>
          <p:cNvPr id="4" name="TextBox 3"/>
          <p:cNvSpPr txBox="1"/>
          <p:nvPr/>
        </p:nvSpPr>
        <p:spPr>
          <a:xfrm>
            <a:off x="9496730" y="6006168"/>
            <a:ext cx="1728192" cy="369332"/>
          </a:xfrm>
          <a:prstGeom prst="rect">
            <a:avLst/>
          </a:prstGeom>
          <a:noFill/>
        </p:spPr>
        <p:txBody>
          <a:bodyPr wrap="square" rtlCol="0">
            <a:spAutoFit/>
          </a:bodyPr>
          <a:lstStyle/>
          <a:p>
            <a:r>
              <a:rPr lang="en-GB" dirty="0">
                <a:solidFill>
                  <a:prstClr val="black"/>
                </a:solidFill>
                <a:latin typeface="Calibri"/>
              </a:rPr>
              <a:t>Quirk (2011:7)</a:t>
            </a:r>
          </a:p>
        </p:txBody>
      </p:sp>
      <p:sp>
        <p:nvSpPr>
          <p:cNvPr id="5" name="Slide Number Placeholder 4"/>
          <p:cNvSpPr>
            <a:spLocks noGrp="1"/>
          </p:cNvSpPr>
          <p:nvPr>
            <p:ph type="sldNum" sz="quarter" idx="12"/>
          </p:nvPr>
        </p:nvSpPr>
        <p:spPr/>
        <p:txBody>
          <a:bodyPr/>
          <a:lstStyle/>
          <a:p>
            <a:fld id="{E7DC02FD-F513-4C01-8E82-24CCD5E3281F}" type="slidenum">
              <a:rPr lang="en-GB">
                <a:solidFill>
                  <a:prstClr val="black">
                    <a:tint val="75000"/>
                  </a:prstClr>
                </a:solidFill>
                <a:latin typeface="Calibri"/>
              </a:rPr>
              <a:pPr/>
              <a:t>48</a:t>
            </a:fld>
            <a:endParaRPr lang="en-GB">
              <a:solidFill>
                <a:prstClr val="black">
                  <a:tint val="75000"/>
                </a:prstClr>
              </a:solidFill>
              <a:latin typeface="Calibri"/>
            </a:endParaRPr>
          </a:p>
        </p:txBody>
      </p:sp>
    </p:spTree>
    <p:extLst>
      <p:ext uri="{BB962C8B-B14F-4D97-AF65-F5344CB8AC3E}">
        <p14:creationId xmlns:p14="http://schemas.microsoft.com/office/powerpoint/2010/main" val="279955081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297762" y="329184"/>
            <a:ext cx="6251110" cy="1783080"/>
          </a:xfrm>
        </p:spPr>
        <p:txBody>
          <a:bodyPr anchor="b">
            <a:normAutofit/>
          </a:bodyPr>
          <a:lstStyle/>
          <a:p>
            <a:r>
              <a:rPr lang="en-GB" sz="5400"/>
              <a:t>Changing Context of Leadership</a:t>
            </a:r>
          </a:p>
        </p:txBody>
      </p:sp>
      <p:pic>
        <p:nvPicPr>
          <p:cNvPr id="7" name="Picture 6">
            <a:extLst>
              <a:ext uri="{FF2B5EF4-FFF2-40B4-BE49-F238E27FC236}">
                <a16:creationId xmlns:a16="http://schemas.microsoft.com/office/drawing/2014/main" id="{5F604A4D-6099-4433-928B-EBC1BCA40550}"/>
              </a:ext>
            </a:extLst>
          </p:cNvPr>
          <p:cNvPicPr>
            <a:picLocks noChangeAspect="1"/>
          </p:cNvPicPr>
          <p:nvPr/>
        </p:nvPicPr>
        <p:blipFill rotWithShape="1">
          <a:blip r:embed="rId2"/>
          <a:srcRect l="9452"/>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4"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999482" y="2815493"/>
            <a:ext cx="7189470" cy="3018956"/>
          </a:xfrm>
        </p:spPr>
        <p:txBody>
          <a:bodyPr>
            <a:noAutofit/>
          </a:bodyPr>
          <a:lstStyle/>
          <a:p>
            <a:r>
              <a:rPr lang="en-GB" dirty="0"/>
              <a:t>Away from the landscape of military conflict</a:t>
            </a:r>
          </a:p>
          <a:p>
            <a:r>
              <a:rPr lang="en-GB" dirty="0"/>
              <a:t>To the softer landscape of shaping cultural objectives for communities and for the public institutions that serve them</a:t>
            </a:r>
          </a:p>
        </p:txBody>
      </p:sp>
      <p:sp>
        <p:nvSpPr>
          <p:cNvPr id="4" name="Slide Number Placeholder 3"/>
          <p:cNvSpPr>
            <a:spLocks noGrp="1"/>
          </p:cNvSpPr>
          <p:nvPr>
            <p:ph type="sldNum" sz="quarter" idx="12"/>
          </p:nvPr>
        </p:nvSpPr>
        <p:spPr>
          <a:xfrm>
            <a:off x="10052978" y="6356350"/>
            <a:ext cx="1300821" cy="365125"/>
          </a:xfrm>
        </p:spPr>
        <p:txBody>
          <a:bodyPr>
            <a:normAutofit/>
          </a:bodyPr>
          <a:lstStyle/>
          <a:p>
            <a:pPr>
              <a:spcAft>
                <a:spcPts val="600"/>
              </a:spcAft>
            </a:pPr>
            <a:fld id="{E7DC02FD-F513-4C01-8E82-24CCD5E3281F}" type="slidenum">
              <a:rPr lang="en-GB">
                <a:latin typeface="Calibri"/>
              </a:rPr>
              <a:pPr>
                <a:spcAft>
                  <a:spcPts val="600"/>
                </a:spcAft>
              </a:pPr>
              <a:t>49</a:t>
            </a:fld>
            <a:endParaRPr lang="en-GB">
              <a:latin typeface="Calibri"/>
            </a:endParaRPr>
          </a:p>
        </p:txBody>
      </p:sp>
      <p:sp>
        <p:nvSpPr>
          <p:cNvPr id="5" name="TextBox 4"/>
          <p:cNvSpPr txBox="1"/>
          <p:nvPr/>
        </p:nvSpPr>
        <p:spPr>
          <a:xfrm>
            <a:off x="5297762" y="6161558"/>
            <a:ext cx="1728192" cy="369332"/>
          </a:xfrm>
          <a:prstGeom prst="rect">
            <a:avLst/>
          </a:prstGeom>
          <a:noFill/>
        </p:spPr>
        <p:txBody>
          <a:bodyPr wrap="square" rtlCol="0">
            <a:spAutoFit/>
          </a:bodyPr>
          <a:lstStyle/>
          <a:p>
            <a:pPr>
              <a:spcAft>
                <a:spcPts val="600"/>
              </a:spcAft>
            </a:pPr>
            <a:r>
              <a:rPr lang="en-GB" dirty="0">
                <a:solidFill>
                  <a:prstClr val="black"/>
                </a:solidFill>
                <a:latin typeface="Calibri"/>
              </a:rPr>
              <a:t>Quirk (2011:9)</a:t>
            </a:r>
          </a:p>
        </p:txBody>
      </p:sp>
    </p:spTree>
    <p:extLst>
      <p:ext uri="{BB962C8B-B14F-4D97-AF65-F5344CB8AC3E}">
        <p14:creationId xmlns:p14="http://schemas.microsoft.com/office/powerpoint/2010/main" val="2975370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554162"/>
          </a:xfrm>
        </p:spPr>
        <p:txBody>
          <a:bodyPr>
            <a:normAutofit/>
          </a:bodyPr>
          <a:lstStyle/>
          <a:p>
            <a:pPr algn="l"/>
            <a:r>
              <a:rPr lang="en-GB" sz="6000" dirty="0"/>
              <a:t>Good Governance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000975504"/>
              </p:ext>
            </p:extLst>
          </p:nvPr>
        </p:nvGraphicFramePr>
        <p:xfrm>
          <a:off x="1991544" y="1340769"/>
          <a:ext cx="9186996" cy="51218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1233646" y="5964630"/>
            <a:ext cx="1728192" cy="369332"/>
          </a:xfrm>
          <a:prstGeom prst="rect">
            <a:avLst/>
          </a:prstGeom>
          <a:noFill/>
        </p:spPr>
        <p:txBody>
          <a:bodyPr wrap="square" rtlCol="0">
            <a:spAutoFit/>
          </a:bodyPr>
          <a:lstStyle/>
          <a:p>
            <a:r>
              <a:rPr lang="en-GB" dirty="0">
                <a:solidFill>
                  <a:prstClr val="black"/>
                </a:solidFill>
                <a:latin typeface="Calibri"/>
              </a:rPr>
              <a:t>Quirk (2011:12)</a:t>
            </a:r>
          </a:p>
        </p:txBody>
      </p:sp>
      <p:sp>
        <p:nvSpPr>
          <p:cNvPr id="3" name="Slide Number Placeholder 2"/>
          <p:cNvSpPr>
            <a:spLocks noGrp="1"/>
          </p:cNvSpPr>
          <p:nvPr>
            <p:ph type="sldNum" sz="quarter" idx="12"/>
          </p:nvPr>
        </p:nvSpPr>
        <p:spPr/>
        <p:txBody>
          <a:bodyPr/>
          <a:lstStyle/>
          <a:p>
            <a:fld id="{E7DC02FD-F513-4C01-8E82-24CCD5E3281F}" type="slidenum">
              <a:rPr lang="en-GB">
                <a:solidFill>
                  <a:prstClr val="black">
                    <a:tint val="75000"/>
                  </a:prstClr>
                </a:solidFill>
                <a:latin typeface="Calibri"/>
              </a:rPr>
              <a:pPr/>
              <a:t>50</a:t>
            </a:fld>
            <a:endParaRPr lang="en-GB" dirty="0">
              <a:solidFill>
                <a:prstClr val="black">
                  <a:tint val="75000"/>
                </a:prstClr>
              </a:solidFill>
              <a:latin typeface="Calibri"/>
            </a:endParaRPr>
          </a:p>
        </p:txBody>
      </p:sp>
    </p:spTree>
    <p:extLst>
      <p:ext uri="{BB962C8B-B14F-4D97-AF65-F5344CB8AC3E}">
        <p14:creationId xmlns:p14="http://schemas.microsoft.com/office/powerpoint/2010/main" val="190859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573D802F-F274-4D14-95BD-303599DD2CA3}"/>
                                            </p:graphicEl>
                                          </p:spTgt>
                                        </p:tgtEl>
                                        <p:attrNameLst>
                                          <p:attrName>style.visibility</p:attrName>
                                        </p:attrNameLst>
                                      </p:cBhvr>
                                      <p:to>
                                        <p:strVal val="visible"/>
                                      </p:to>
                                    </p:set>
                                    <p:animEffect transition="in" filter="fade">
                                      <p:cBhvr>
                                        <p:cTn id="7" dur="500"/>
                                        <p:tgtEl>
                                          <p:spTgt spid="4">
                                            <p:graphicEl>
                                              <a:dgm id="{573D802F-F274-4D14-95BD-303599DD2CA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3215667F-10B9-4AA6-87D8-92285D7BA577}"/>
                                            </p:graphicEl>
                                          </p:spTgt>
                                        </p:tgtEl>
                                        <p:attrNameLst>
                                          <p:attrName>style.visibility</p:attrName>
                                        </p:attrNameLst>
                                      </p:cBhvr>
                                      <p:to>
                                        <p:strVal val="visible"/>
                                      </p:to>
                                    </p:set>
                                    <p:animEffect transition="in" filter="fade">
                                      <p:cBhvr>
                                        <p:cTn id="12" dur="500"/>
                                        <p:tgtEl>
                                          <p:spTgt spid="4">
                                            <p:graphicEl>
                                              <a:dgm id="{3215667F-10B9-4AA6-87D8-92285D7BA57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AE622707-1810-4BE2-AEDD-331AE1FD3DE5}"/>
                                            </p:graphicEl>
                                          </p:spTgt>
                                        </p:tgtEl>
                                        <p:attrNameLst>
                                          <p:attrName>style.visibility</p:attrName>
                                        </p:attrNameLst>
                                      </p:cBhvr>
                                      <p:to>
                                        <p:strVal val="visible"/>
                                      </p:to>
                                    </p:set>
                                    <p:animEffect transition="in" filter="fade">
                                      <p:cBhvr>
                                        <p:cTn id="17" dur="500"/>
                                        <p:tgtEl>
                                          <p:spTgt spid="4">
                                            <p:graphicEl>
                                              <a:dgm id="{AE622707-1810-4BE2-AEDD-331AE1FD3DE5}"/>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2812CC8E-7C21-4C79-8E7A-AD1B31E07B21}"/>
                                            </p:graphicEl>
                                          </p:spTgt>
                                        </p:tgtEl>
                                        <p:attrNameLst>
                                          <p:attrName>style.visibility</p:attrName>
                                        </p:attrNameLst>
                                      </p:cBhvr>
                                      <p:to>
                                        <p:strVal val="visible"/>
                                      </p:to>
                                    </p:set>
                                    <p:animEffect transition="in" filter="fade">
                                      <p:cBhvr>
                                        <p:cTn id="22" dur="500"/>
                                        <p:tgtEl>
                                          <p:spTgt spid="4">
                                            <p:graphicEl>
                                              <a:dgm id="{2812CC8E-7C21-4C79-8E7A-AD1B31E07B2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8017" y="250771"/>
            <a:ext cx="8229600" cy="1362875"/>
          </a:xfrm>
        </p:spPr>
        <p:txBody>
          <a:bodyPr>
            <a:normAutofit/>
          </a:bodyPr>
          <a:lstStyle/>
          <a:p>
            <a:pPr algn="l"/>
            <a:r>
              <a:rPr lang="en-GB" sz="6000" dirty="0"/>
              <a:t>Essential Purposes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173112573"/>
              </p:ext>
            </p:extLst>
          </p:nvPr>
        </p:nvGraphicFramePr>
        <p:xfrm>
          <a:off x="2711624" y="1031345"/>
          <a:ext cx="6768752" cy="38778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8990112" y="6301522"/>
            <a:ext cx="2592288" cy="369332"/>
          </a:xfrm>
          <a:prstGeom prst="rect">
            <a:avLst/>
          </a:prstGeom>
          <a:noFill/>
        </p:spPr>
        <p:txBody>
          <a:bodyPr wrap="square" rtlCol="0">
            <a:spAutoFit/>
          </a:bodyPr>
          <a:lstStyle/>
          <a:p>
            <a:r>
              <a:rPr lang="en-GB" dirty="0">
                <a:solidFill>
                  <a:prstClr val="black"/>
                </a:solidFill>
                <a:latin typeface="Calibri"/>
              </a:rPr>
              <a:t>Quirk (2011:22/3)</a:t>
            </a:r>
          </a:p>
        </p:txBody>
      </p:sp>
      <p:sp>
        <p:nvSpPr>
          <p:cNvPr id="7" name="TextBox 6"/>
          <p:cNvSpPr txBox="1"/>
          <p:nvPr/>
        </p:nvSpPr>
        <p:spPr>
          <a:xfrm>
            <a:off x="368017" y="4557786"/>
            <a:ext cx="5223927" cy="1569660"/>
          </a:xfrm>
          <a:prstGeom prst="rect">
            <a:avLst/>
          </a:prstGeom>
          <a:solidFill>
            <a:srgbClr val="FFFF00"/>
          </a:solidFill>
          <a:ln w="25400">
            <a:solidFill>
              <a:schemeClr val="tx1"/>
            </a:solidFill>
          </a:ln>
        </p:spPr>
        <p:txBody>
          <a:bodyPr wrap="square" rtlCol="0">
            <a:spAutoFit/>
          </a:bodyPr>
          <a:lstStyle/>
          <a:p>
            <a:pPr algn="ctr"/>
            <a:r>
              <a:rPr lang="en-GB" sz="3200" b="1" i="1" dirty="0">
                <a:solidFill>
                  <a:prstClr val="black"/>
                </a:solidFill>
                <a:latin typeface="Calibri"/>
              </a:rPr>
              <a:t>‘</a:t>
            </a:r>
            <a:r>
              <a:rPr lang="en-GB" sz="3200" b="1" i="1" dirty="0" err="1">
                <a:solidFill>
                  <a:prstClr val="black"/>
                </a:solidFill>
                <a:latin typeface="Calibri"/>
              </a:rPr>
              <a:t>Salus</a:t>
            </a:r>
            <a:r>
              <a:rPr lang="en-GB" sz="3200" b="1" i="1" dirty="0">
                <a:solidFill>
                  <a:prstClr val="black"/>
                </a:solidFill>
                <a:latin typeface="Calibri"/>
              </a:rPr>
              <a:t> </a:t>
            </a:r>
            <a:r>
              <a:rPr lang="en-GB" sz="3200" b="1" i="1" dirty="0" err="1">
                <a:solidFill>
                  <a:prstClr val="black"/>
                </a:solidFill>
                <a:latin typeface="Calibri"/>
              </a:rPr>
              <a:t>populi</a:t>
            </a:r>
            <a:r>
              <a:rPr lang="en-GB" sz="3200" b="1" i="1" dirty="0">
                <a:solidFill>
                  <a:prstClr val="black"/>
                </a:solidFill>
                <a:latin typeface="Calibri"/>
              </a:rPr>
              <a:t> suprema </a:t>
            </a:r>
            <a:r>
              <a:rPr lang="en-GB" sz="3200" b="1" i="1" dirty="0" err="1">
                <a:solidFill>
                  <a:prstClr val="black"/>
                </a:solidFill>
                <a:latin typeface="Calibri"/>
              </a:rPr>
              <a:t>lex</a:t>
            </a:r>
            <a:r>
              <a:rPr lang="en-GB" sz="3200" b="1" i="1" dirty="0">
                <a:solidFill>
                  <a:prstClr val="black"/>
                </a:solidFill>
                <a:latin typeface="Calibri"/>
              </a:rPr>
              <a:t> </a:t>
            </a:r>
            <a:r>
              <a:rPr lang="en-GB" sz="3200" b="1" i="1" dirty="0" err="1">
                <a:solidFill>
                  <a:prstClr val="black"/>
                </a:solidFill>
                <a:latin typeface="Calibri"/>
              </a:rPr>
              <a:t>esto</a:t>
            </a:r>
            <a:r>
              <a:rPr lang="en-GB" sz="3200" b="1" i="1" dirty="0">
                <a:solidFill>
                  <a:prstClr val="black"/>
                </a:solidFill>
                <a:latin typeface="Calibri"/>
              </a:rPr>
              <a:t>’ </a:t>
            </a:r>
            <a:r>
              <a:rPr lang="en-GB" sz="3200" dirty="0">
                <a:solidFill>
                  <a:prstClr val="black"/>
                </a:solidFill>
                <a:latin typeface="Calibri"/>
              </a:rPr>
              <a:t>– the welfare of the people above all</a:t>
            </a:r>
          </a:p>
        </p:txBody>
      </p:sp>
      <p:sp>
        <p:nvSpPr>
          <p:cNvPr id="8" name="Right Arrow 7"/>
          <p:cNvSpPr/>
          <p:nvPr/>
        </p:nvSpPr>
        <p:spPr>
          <a:xfrm>
            <a:off x="5663952" y="4909236"/>
            <a:ext cx="2160240" cy="69714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latin typeface="Calibri"/>
            </a:endParaRPr>
          </a:p>
        </p:txBody>
      </p:sp>
      <p:sp>
        <p:nvSpPr>
          <p:cNvPr id="9" name="TextBox 8"/>
          <p:cNvSpPr txBox="1"/>
          <p:nvPr/>
        </p:nvSpPr>
        <p:spPr>
          <a:xfrm>
            <a:off x="7824192" y="4804007"/>
            <a:ext cx="3999791" cy="1077218"/>
          </a:xfrm>
          <a:prstGeom prst="rect">
            <a:avLst/>
          </a:prstGeom>
          <a:solidFill>
            <a:srgbClr val="FFFF00"/>
          </a:solidFill>
          <a:ln w="25400">
            <a:solidFill>
              <a:schemeClr val="tx1"/>
            </a:solidFill>
          </a:ln>
        </p:spPr>
        <p:txBody>
          <a:bodyPr wrap="square" rtlCol="0">
            <a:spAutoFit/>
          </a:bodyPr>
          <a:lstStyle/>
          <a:p>
            <a:pPr algn="ctr"/>
            <a:r>
              <a:rPr lang="en-GB" sz="3200" dirty="0">
                <a:solidFill>
                  <a:prstClr val="black"/>
                </a:solidFill>
                <a:latin typeface="Calibri"/>
              </a:rPr>
              <a:t>The highest goal of government</a:t>
            </a:r>
          </a:p>
        </p:txBody>
      </p:sp>
      <p:sp>
        <p:nvSpPr>
          <p:cNvPr id="3" name="Slide Number Placeholder 2"/>
          <p:cNvSpPr>
            <a:spLocks noGrp="1"/>
          </p:cNvSpPr>
          <p:nvPr>
            <p:ph type="sldNum" sz="quarter" idx="12"/>
          </p:nvPr>
        </p:nvSpPr>
        <p:spPr/>
        <p:txBody>
          <a:bodyPr/>
          <a:lstStyle/>
          <a:p>
            <a:fld id="{E7DC02FD-F513-4C01-8E82-24CCD5E3281F}" type="slidenum">
              <a:rPr lang="en-GB">
                <a:solidFill>
                  <a:prstClr val="black">
                    <a:tint val="75000"/>
                  </a:prstClr>
                </a:solidFill>
                <a:latin typeface="Calibri"/>
              </a:rPr>
              <a:pPr/>
              <a:t>51</a:t>
            </a:fld>
            <a:endParaRPr lang="en-GB">
              <a:solidFill>
                <a:prstClr val="black">
                  <a:tint val="75000"/>
                </a:prstClr>
              </a:solidFill>
              <a:latin typeface="Calibri"/>
            </a:endParaRPr>
          </a:p>
        </p:txBody>
      </p:sp>
    </p:spTree>
    <p:extLst>
      <p:ext uri="{BB962C8B-B14F-4D97-AF65-F5344CB8AC3E}">
        <p14:creationId xmlns:p14="http://schemas.microsoft.com/office/powerpoint/2010/main" val="2043926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graphicEl>
                                              <a:dgm id="{D2224D36-C60B-4FFA-8334-C91FAAD75EDF}"/>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graphicEl>
                                              <a:dgm id="{5EB1002B-0BEA-4E19-92BE-288C9C727C80}"/>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graphicEl>
                                              <a:dgm id="{5D2A7F01-31E3-44BB-A737-212D3B2C9B0F}"/>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graphicEl>
                                              <a:dgm id="{347FC33A-9577-4832-A6ED-9DC5EA3433A4}"/>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P spid="7" grpId="0" animBg="1"/>
      <p:bldP spid="8" grpId="0" animBg="1"/>
      <p:bldP spid="9" grpId="0" animBg="1"/>
    </p:bldLst>
  </p:timing>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555428">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FC9AC72-03D5-4DDA-B88E-5492040A5658}"/>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rPr>
              <a:t>European Label of Governance Excellence</a:t>
            </a:r>
          </a:p>
        </p:txBody>
      </p:sp>
      <p:pic>
        <p:nvPicPr>
          <p:cNvPr id="5" name="Picture 4">
            <a:extLst>
              <a:ext uri="{FF2B5EF4-FFF2-40B4-BE49-F238E27FC236}">
                <a16:creationId xmlns:a16="http://schemas.microsoft.com/office/drawing/2014/main" id="{43096151-44A5-45B1-9B57-549475C0C0DB}"/>
              </a:ext>
            </a:extLst>
          </p:cNvPr>
          <p:cNvPicPr>
            <a:picLocks noChangeAspect="1"/>
          </p:cNvPicPr>
          <p:nvPr/>
        </p:nvPicPr>
        <p:blipFill rotWithShape="1">
          <a:blip r:embed="rId2"/>
          <a:srcRect r="1643" b="1"/>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D6DD8C2-1B18-4FD7-9145-3F2A5AE40148}"/>
              </a:ext>
            </a:extLst>
          </p:cNvPr>
          <p:cNvSpPr>
            <a:spLocks noGrp="1"/>
          </p:cNvSpPr>
          <p:nvPr>
            <p:ph idx="1"/>
          </p:nvPr>
        </p:nvSpPr>
        <p:spPr>
          <a:xfrm>
            <a:off x="7893699" y="569167"/>
            <a:ext cx="3774046" cy="5823115"/>
          </a:xfrm>
        </p:spPr>
        <p:txBody>
          <a:bodyPr anchor="ctr">
            <a:normAutofit/>
          </a:bodyPr>
          <a:lstStyle/>
          <a:p>
            <a:pPr marL="514350" indent="-514350">
              <a:buFont typeface="+mj-lt"/>
              <a:buAutoNum type="arabicPeriod"/>
            </a:pPr>
            <a:r>
              <a:rPr lang="en-US" sz="1800" dirty="0">
                <a:solidFill>
                  <a:srgbClr val="FFFFFF"/>
                </a:solidFill>
              </a:rPr>
              <a:t>fair conduct of elections, representation and participation</a:t>
            </a:r>
          </a:p>
          <a:p>
            <a:pPr marL="514350" indent="-514350">
              <a:buFont typeface="+mj-lt"/>
              <a:buAutoNum type="arabicPeriod"/>
            </a:pPr>
            <a:r>
              <a:rPr lang="en-US" sz="1800" dirty="0">
                <a:solidFill>
                  <a:srgbClr val="FFFFFF"/>
                </a:solidFill>
              </a:rPr>
              <a:t>responsiveness</a:t>
            </a:r>
          </a:p>
          <a:p>
            <a:pPr marL="514350" indent="-514350">
              <a:buFont typeface="+mj-lt"/>
              <a:buAutoNum type="arabicPeriod"/>
            </a:pPr>
            <a:r>
              <a:rPr lang="en-US" sz="1800" dirty="0">
                <a:solidFill>
                  <a:srgbClr val="FFFFFF"/>
                </a:solidFill>
              </a:rPr>
              <a:t>efficiency and effectiveness</a:t>
            </a:r>
          </a:p>
          <a:p>
            <a:pPr marL="514350" indent="-514350">
              <a:buFont typeface="+mj-lt"/>
              <a:buAutoNum type="arabicPeriod"/>
            </a:pPr>
            <a:r>
              <a:rPr lang="en-US" sz="1800" dirty="0">
                <a:solidFill>
                  <a:srgbClr val="FFFFFF"/>
                </a:solidFill>
              </a:rPr>
              <a:t>openness and transparency</a:t>
            </a:r>
          </a:p>
          <a:p>
            <a:pPr marL="514350" indent="-514350">
              <a:buFont typeface="+mj-lt"/>
              <a:buAutoNum type="arabicPeriod"/>
            </a:pPr>
            <a:r>
              <a:rPr lang="en-US" sz="1800" dirty="0">
                <a:solidFill>
                  <a:srgbClr val="FFFFFF"/>
                </a:solidFill>
              </a:rPr>
              <a:t>rule of law</a:t>
            </a:r>
          </a:p>
          <a:p>
            <a:pPr marL="514350" indent="-514350">
              <a:buFont typeface="+mj-lt"/>
              <a:buAutoNum type="arabicPeriod"/>
            </a:pPr>
            <a:r>
              <a:rPr lang="en-US" sz="1800" dirty="0">
                <a:solidFill>
                  <a:srgbClr val="FFFFFF"/>
                </a:solidFill>
              </a:rPr>
              <a:t>ethical conduct</a:t>
            </a:r>
          </a:p>
          <a:p>
            <a:pPr marL="514350" indent="-514350">
              <a:buFont typeface="+mj-lt"/>
              <a:buAutoNum type="arabicPeriod"/>
            </a:pPr>
            <a:r>
              <a:rPr lang="en-US" sz="1800" dirty="0">
                <a:solidFill>
                  <a:srgbClr val="FFFFFF"/>
                </a:solidFill>
              </a:rPr>
              <a:t>competence and capacity</a:t>
            </a:r>
          </a:p>
          <a:p>
            <a:pPr marL="514350" indent="-514350">
              <a:buFont typeface="+mj-lt"/>
              <a:buAutoNum type="arabicPeriod"/>
            </a:pPr>
            <a:r>
              <a:rPr lang="en-US" sz="1800" dirty="0">
                <a:solidFill>
                  <a:srgbClr val="FFFFFF"/>
                </a:solidFill>
              </a:rPr>
              <a:t>innovation and openness to change</a:t>
            </a:r>
          </a:p>
          <a:p>
            <a:pPr marL="514350" indent="-514350">
              <a:buFont typeface="+mj-lt"/>
              <a:buAutoNum type="arabicPeriod"/>
            </a:pPr>
            <a:r>
              <a:rPr lang="en-US" sz="1800" dirty="0">
                <a:solidFill>
                  <a:srgbClr val="FFFFFF"/>
                </a:solidFill>
              </a:rPr>
              <a:t>sustainability and long-term orientation</a:t>
            </a:r>
          </a:p>
          <a:p>
            <a:pPr marL="514350" indent="-514350">
              <a:buFont typeface="+mj-lt"/>
              <a:buAutoNum type="arabicPeriod"/>
            </a:pPr>
            <a:r>
              <a:rPr lang="en-US" sz="1800" dirty="0">
                <a:solidFill>
                  <a:srgbClr val="FFFFFF"/>
                </a:solidFill>
              </a:rPr>
              <a:t>sound financial management</a:t>
            </a:r>
          </a:p>
          <a:p>
            <a:pPr marL="514350" indent="-514350">
              <a:buFont typeface="+mj-lt"/>
              <a:buAutoNum type="arabicPeriod"/>
            </a:pPr>
            <a:r>
              <a:rPr lang="en-US" sz="1800" dirty="0">
                <a:solidFill>
                  <a:srgbClr val="FFFFFF"/>
                </a:solidFill>
              </a:rPr>
              <a:t>human rights, cultural diversity and social cohesion</a:t>
            </a:r>
          </a:p>
          <a:p>
            <a:pPr marL="514350" indent="-514350">
              <a:buFont typeface="+mj-lt"/>
              <a:buAutoNum type="arabicPeriod"/>
            </a:pPr>
            <a:r>
              <a:rPr lang="en-US" sz="1800" dirty="0">
                <a:solidFill>
                  <a:srgbClr val="FFFFFF"/>
                </a:solidFill>
              </a:rPr>
              <a:t>accountability.</a:t>
            </a:r>
          </a:p>
          <a:p>
            <a:endParaRPr lang="en-GB" sz="1400" dirty="0">
              <a:solidFill>
                <a:srgbClr val="FFFFFF"/>
              </a:solidFill>
            </a:endParaRPr>
          </a:p>
        </p:txBody>
      </p:sp>
      <p:sp>
        <p:nvSpPr>
          <p:cNvPr id="9" name="TextBox 8">
            <a:extLst>
              <a:ext uri="{FF2B5EF4-FFF2-40B4-BE49-F238E27FC236}">
                <a16:creationId xmlns:a16="http://schemas.microsoft.com/office/drawing/2014/main" id="{04E99D87-4EEF-4291-99CD-DB76D6ADFDD2}"/>
              </a:ext>
            </a:extLst>
          </p:cNvPr>
          <p:cNvSpPr txBox="1"/>
          <p:nvPr/>
        </p:nvSpPr>
        <p:spPr>
          <a:xfrm>
            <a:off x="456499" y="6488668"/>
            <a:ext cx="6097554" cy="369332"/>
          </a:xfrm>
          <a:prstGeom prst="rect">
            <a:avLst/>
          </a:prstGeom>
          <a:noFill/>
        </p:spPr>
        <p:txBody>
          <a:bodyPr wrap="square">
            <a:spAutoFit/>
          </a:bodyPr>
          <a:lstStyle/>
          <a:p>
            <a:r>
              <a:rPr lang="en-GB" dirty="0">
                <a:hlinkClick r:id="rId3"/>
              </a:rPr>
              <a:t>https://www.coe.int/en/web/good-governance/eloge</a:t>
            </a:r>
            <a:r>
              <a:rPr lang="en-GB" dirty="0"/>
              <a:t> </a:t>
            </a:r>
          </a:p>
        </p:txBody>
      </p:sp>
      <p:sp>
        <p:nvSpPr>
          <p:cNvPr id="4" name="Slide Number Placeholder 3">
            <a:extLst>
              <a:ext uri="{FF2B5EF4-FFF2-40B4-BE49-F238E27FC236}">
                <a16:creationId xmlns:a16="http://schemas.microsoft.com/office/drawing/2014/main" id="{1898183B-7D60-4D0E-A475-319C241BB9F1}"/>
              </a:ext>
            </a:extLst>
          </p:cNvPr>
          <p:cNvSpPr>
            <a:spLocks noGrp="1"/>
          </p:cNvSpPr>
          <p:nvPr>
            <p:ph type="sldNum" sz="quarter" idx="12"/>
          </p:nvPr>
        </p:nvSpPr>
        <p:spPr/>
        <p:txBody>
          <a:bodyPr/>
          <a:lstStyle/>
          <a:p>
            <a:fld id="{2633C1E9-BBC2-4CC6-BA8F-42C76672DF1C}" type="slidenum">
              <a:rPr lang="en-GB" smtClean="0"/>
              <a:t>52</a:t>
            </a:fld>
            <a:endParaRPr lang="en-GB"/>
          </a:p>
        </p:txBody>
      </p:sp>
    </p:spTree>
    <p:extLst>
      <p:ext uri="{BB962C8B-B14F-4D97-AF65-F5344CB8AC3E}">
        <p14:creationId xmlns:p14="http://schemas.microsoft.com/office/powerpoint/2010/main" val="4124164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additive="base">
                                        <p:cTn id="6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3">
                                            <p:txEl>
                                              <p:pRg st="10" end="10"/>
                                            </p:txEl>
                                          </p:spTgt>
                                        </p:tgtEl>
                                        <p:attrNameLst>
                                          <p:attrName>style.visibility</p:attrName>
                                        </p:attrNameLst>
                                      </p:cBhvr>
                                      <p:to>
                                        <p:strVal val="visible"/>
                                      </p:to>
                                    </p:set>
                                    <p:anim calcmode="lin" valueType="num">
                                      <p:cBhvr additive="base">
                                        <p:cTn id="6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3">
                                            <p:txEl>
                                              <p:pRg st="11" end="11"/>
                                            </p:txEl>
                                          </p:spTgt>
                                        </p:tgtEl>
                                        <p:attrNameLst>
                                          <p:attrName>style.visibility</p:attrName>
                                        </p:attrNameLst>
                                      </p:cBhvr>
                                      <p:to>
                                        <p:strVal val="visible"/>
                                      </p:to>
                                    </p:set>
                                    <p:anim calcmode="lin" valueType="num">
                                      <p:cBhvr additive="base">
                                        <p:cTn id="73"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885DD-E0D4-41A6-828A-75DEF6C97EBE}"/>
              </a:ext>
            </a:extLst>
          </p:cNvPr>
          <p:cNvSpPr>
            <a:spLocks noGrp="1"/>
          </p:cNvSpPr>
          <p:nvPr>
            <p:ph type="title"/>
          </p:nvPr>
        </p:nvSpPr>
        <p:spPr/>
        <p:txBody>
          <a:bodyPr>
            <a:normAutofit/>
          </a:bodyPr>
          <a:lstStyle/>
          <a:p>
            <a:r>
              <a:rPr lang="en-GB" sz="6000" dirty="0"/>
              <a:t>Policing and partnership</a:t>
            </a:r>
          </a:p>
        </p:txBody>
      </p:sp>
      <p:sp>
        <p:nvSpPr>
          <p:cNvPr id="3" name="Content Placeholder 2">
            <a:extLst>
              <a:ext uri="{FF2B5EF4-FFF2-40B4-BE49-F238E27FC236}">
                <a16:creationId xmlns:a16="http://schemas.microsoft.com/office/drawing/2014/main" id="{409A7B26-6A40-42C3-8551-C78FE614B06C}"/>
              </a:ext>
            </a:extLst>
          </p:cNvPr>
          <p:cNvSpPr>
            <a:spLocks noGrp="1"/>
          </p:cNvSpPr>
          <p:nvPr>
            <p:ph idx="1"/>
          </p:nvPr>
        </p:nvSpPr>
        <p:spPr/>
        <p:txBody>
          <a:bodyPr>
            <a:normAutofit lnSpcReduction="10000"/>
          </a:bodyPr>
          <a:lstStyle/>
          <a:p>
            <a:r>
              <a:rPr lang="en-US" dirty="0"/>
              <a:t>To reduce crime, policing needs sufficient resources, to be efficiently managed and to behave in a fair and honest way.</a:t>
            </a:r>
          </a:p>
          <a:p>
            <a:r>
              <a:rPr lang="en-US" dirty="0"/>
              <a:t>Without these, crime levels can get out of hand in particular areas with riots and lawlessness in action and attitudes</a:t>
            </a:r>
          </a:p>
          <a:p>
            <a:r>
              <a:rPr lang="en-US" dirty="0"/>
              <a:t>Longer-term solutions do not lie within the police service, or other single agencies</a:t>
            </a:r>
          </a:p>
          <a:p>
            <a:r>
              <a:rPr lang="en-US" dirty="0"/>
              <a:t>Causes might include high unemployment, no leisure opportunities for young people etc.</a:t>
            </a:r>
          </a:p>
          <a:p>
            <a:r>
              <a:rPr lang="en-US" dirty="0"/>
              <a:t>Good governance requires the cooperation of all relevant stakeholders in tackling the underlying problem. </a:t>
            </a:r>
            <a:endParaRPr lang="en-GB" dirty="0"/>
          </a:p>
        </p:txBody>
      </p:sp>
      <p:sp>
        <p:nvSpPr>
          <p:cNvPr id="8" name="TextBox 7">
            <a:extLst>
              <a:ext uri="{FF2B5EF4-FFF2-40B4-BE49-F238E27FC236}">
                <a16:creationId xmlns:a16="http://schemas.microsoft.com/office/drawing/2014/main" id="{CAEA983D-5393-4848-8A74-C1887328060D}"/>
              </a:ext>
            </a:extLst>
          </p:cNvPr>
          <p:cNvSpPr txBox="1"/>
          <p:nvPr/>
        </p:nvSpPr>
        <p:spPr>
          <a:xfrm>
            <a:off x="9738804" y="6063449"/>
            <a:ext cx="1722268" cy="369332"/>
          </a:xfrm>
          <a:prstGeom prst="rect">
            <a:avLst/>
          </a:prstGeom>
          <a:noFill/>
        </p:spPr>
        <p:txBody>
          <a:bodyPr wrap="square" rtlCol="0">
            <a:spAutoFit/>
          </a:bodyPr>
          <a:lstStyle/>
          <a:p>
            <a:r>
              <a:rPr lang="en-GB" dirty="0"/>
              <a:t>Loeffler 2016</a:t>
            </a:r>
          </a:p>
        </p:txBody>
      </p:sp>
      <p:sp>
        <p:nvSpPr>
          <p:cNvPr id="4" name="Slide Number Placeholder 3">
            <a:extLst>
              <a:ext uri="{FF2B5EF4-FFF2-40B4-BE49-F238E27FC236}">
                <a16:creationId xmlns:a16="http://schemas.microsoft.com/office/drawing/2014/main" id="{00DE80BC-B1FF-4543-9505-990F5A15683E}"/>
              </a:ext>
            </a:extLst>
          </p:cNvPr>
          <p:cNvSpPr>
            <a:spLocks noGrp="1"/>
          </p:cNvSpPr>
          <p:nvPr>
            <p:ph type="sldNum" sz="quarter" idx="12"/>
          </p:nvPr>
        </p:nvSpPr>
        <p:spPr/>
        <p:txBody>
          <a:bodyPr/>
          <a:lstStyle/>
          <a:p>
            <a:fld id="{2633C1E9-BBC2-4CC6-BA8F-42C76672DF1C}" type="slidenum">
              <a:rPr lang="en-GB" smtClean="0"/>
              <a:t>53</a:t>
            </a:fld>
            <a:endParaRPr lang="en-GB"/>
          </a:p>
        </p:txBody>
      </p:sp>
    </p:spTree>
    <p:extLst>
      <p:ext uri="{BB962C8B-B14F-4D97-AF65-F5344CB8AC3E}">
        <p14:creationId xmlns:p14="http://schemas.microsoft.com/office/powerpoint/2010/main" val="3102110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Diagram, engineering drawing&#10;&#10;Description automatically generated">
            <a:extLst>
              <a:ext uri="{FF2B5EF4-FFF2-40B4-BE49-F238E27FC236}">
                <a16:creationId xmlns:a16="http://schemas.microsoft.com/office/drawing/2014/main" id="{458439E5-0453-44D5-A296-C3ACE1049DB6}"/>
              </a:ext>
            </a:extLst>
          </p:cNvPr>
          <p:cNvPicPr>
            <a:picLocks noGrp="1" noChangeAspect="1"/>
          </p:cNvPicPr>
          <p:nvPr>
            <p:ph idx="1"/>
          </p:nvPr>
        </p:nvPicPr>
        <p:blipFill rotWithShape="1">
          <a:blip r:embed="rId2"/>
          <a:srcRect b="12451"/>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9D64BE-C0D5-4D9E-A9AB-850F858D0D71}"/>
              </a:ext>
            </a:extLst>
          </p:cNvPr>
          <p:cNvSpPr>
            <a:spLocks noGrp="1"/>
          </p:cNvSpPr>
          <p:nvPr>
            <p:ph type="title"/>
          </p:nvPr>
        </p:nvSpPr>
        <p:spPr>
          <a:xfrm>
            <a:off x="523875" y="5317240"/>
            <a:ext cx="11210925" cy="744836"/>
          </a:xfrm>
        </p:spPr>
        <p:txBody>
          <a:bodyPr vert="horz" lIns="91440" tIns="45720" rIns="91440" bIns="45720" rtlCol="0" anchor="ctr">
            <a:normAutofit/>
          </a:bodyPr>
          <a:lstStyle/>
          <a:p>
            <a:r>
              <a:rPr lang="en-US" sz="3600" dirty="0">
                <a:solidFill>
                  <a:schemeClr val="tx1">
                    <a:lumMod val="85000"/>
                    <a:lumOff val="15000"/>
                  </a:schemeClr>
                </a:solidFill>
              </a:rPr>
              <a:t>The state as a collection of agencies</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
        <p:nvSpPr>
          <p:cNvPr id="6" name="Oval 5">
            <a:extLst>
              <a:ext uri="{FF2B5EF4-FFF2-40B4-BE49-F238E27FC236}">
                <a16:creationId xmlns:a16="http://schemas.microsoft.com/office/drawing/2014/main" id="{89B24EB8-58E5-4384-9F7A-972FB744D3B9}"/>
              </a:ext>
            </a:extLst>
          </p:cNvPr>
          <p:cNvSpPr/>
          <p:nvPr/>
        </p:nvSpPr>
        <p:spPr>
          <a:xfrm>
            <a:off x="-89723" y="1776120"/>
            <a:ext cx="3137574" cy="1605424"/>
          </a:xfrm>
          <a:prstGeom prst="ellips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Health</a:t>
            </a:r>
          </a:p>
        </p:txBody>
      </p:sp>
      <p:sp>
        <p:nvSpPr>
          <p:cNvPr id="13" name="Oval 12">
            <a:extLst>
              <a:ext uri="{FF2B5EF4-FFF2-40B4-BE49-F238E27FC236}">
                <a16:creationId xmlns:a16="http://schemas.microsoft.com/office/drawing/2014/main" id="{C2C24DC9-113B-4BA2-BFD3-11A359AF49A8}"/>
              </a:ext>
            </a:extLst>
          </p:cNvPr>
          <p:cNvSpPr/>
          <p:nvPr/>
        </p:nvSpPr>
        <p:spPr>
          <a:xfrm>
            <a:off x="4276607" y="10592"/>
            <a:ext cx="3137574" cy="1605424"/>
          </a:xfrm>
          <a:prstGeom prst="ellipse">
            <a:avLst/>
          </a:prstGeom>
          <a:solidFill>
            <a:schemeClr val="tx1">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Education</a:t>
            </a:r>
          </a:p>
        </p:txBody>
      </p:sp>
      <p:sp>
        <p:nvSpPr>
          <p:cNvPr id="15" name="Oval 14">
            <a:extLst>
              <a:ext uri="{FF2B5EF4-FFF2-40B4-BE49-F238E27FC236}">
                <a16:creationId xmlns:a16="http://schemas.microsoft.com/office/drawing/2014/main" id="{DBF0B797-2B5F-49BE-9E82-B3D62F140ABB}"/>
              </a:ext>
            </a:extLst>
          </p:cNvPr>
          <p:cNvSpPr/>
          <p:nvPr/>
        </p:nvSpPr>
        <p:spPr>
          <a:xfrm>
            <a:off x="8234303" y="1031441"/>
            <a:ext cx="3137574" cy="1605424"/>
          </a:xfrm>
          <a:prstGeom prst="ellipse">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Social Services</a:t>
            </a:r>
          </a:p>
        </p:txBody>
      </p:sp>
      <p:sp>
        <p:nvSpPr>
          <p:cNvPr id="16" name="Oval 15">
            <a:extLst>
              <a:ext uri="{FF2B5EF4-FFF2-40B4-BE49-F238E27FC236}">
                <a16:creationId xmlns:a16="http://schemas.microsoft.com/office/drawing/2014/main" id="{869F6860-486C-4141-8651-C9B95733A4F4}"/>
              </a:ext>
            </a:extLst>
          </p:cNvPr>
          <p:cNvSpPr/>
          <p:nvPr/>
        </p:nvSpPr>
        <p:spPr>
          <a:xfrm>
            <a:off x="2020848" y="2892467"/>
            <a:ext cx="3137574" cy="160542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Police</a:t>
            </a:r>
          </a:p>
        </p:txBody>
      </p:sp>
      <p:sp>
        <p:nvSpPr>
          <p:cNvPr id="17" name="Oval 16">
            <a:extLst>
              <a:ext uri="{FF2B5EF4-FFF2-40B4-BE49-F238E27FC236}">
                <a16:creationId xmlns:a16="http://schemas.microsoft.com/office/drawing/2014/main" id="{D9CFE5BC-D108-4254-B17D-066C75D47B91}"/>
              </a:ext>
            </a:extLst>
          </p:cNvPr>
          <p:cNvSpPr/>
          <p:nvPr/>
        </p:nvSpPr>
        <p:spPr>
          <a:xfrm>
            <a:off x="8514881" y="4293031"/>
            <a:ext cx="3623759" cy="1605424"/>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Local Government</a:t>
            </a:r>
          </a:p>
        </p:txBody>
      </p:sp>
      <p:sp>
        <p:nvSpPr>
          <p:cNvPr id="3" name="Slide Number Placeholder 2">
            <a:extLst>
              <a:ext uri="{FF2B5EF4-FFF2-40B4-BE49-F238E27FC236}">
                <a16:creationId xmlns:a16="http://schemas.microsoft.com/office/drawing/2014/main" id="{C96F3E1A-EED9-43A6-8331-2856FEE1DB1F}"/>
              </a:ext>
            </a:extLst>
          </p:cNvPr>
          <p:cNvSpPr>
            <a:spLocks noGrp="1"/>
          </p:cNvSpPr>
          <p:nvPr>
            <p:ph type="sldNum" sz="quarter" idx="12"/>
          </p:nvPr>
        </p:nvSpPr>
        <p:spPr/>
        <p:txBody>
          <a:bodyPr/>
          <a:lstStyle/>
          <a:p>
            <a:fld id="{2633C1E9-BBC2-4CC6-BA8F-42C76672DF1C}" type="slidenum">
              <a:rPr lang="en-GB" smtClean="0"/>
              <a:t>54</a:t>
            </a:fld>
            <a:endParaRPr lang="en-GB"/>
          </a:p>
        </p:txBody>
      </p:sp>
      <p:sp>
        <p:nvSpPr>
          <p:cNvPr id="4" name="Oval 3">
            <a:extLst>
              <a:ext uri="{FF2B5EF4-FFF2-40B4-BE49-F238E27FC236}">
                <a16:creationId xmlns:a16="http://schemas.microsoft.com/office/drawing/2014/main" id="{24CE5BE5-A11D-AF82-AAA5-FF2EDC398AD9}"/>
              </a:ext>
            </a:extLst>
          </p:cNvPr>
          <p:cNvSpPr/>
          <p:nvPr/>
        </p:nvSpPr>
        <p:spPr>
          <a:xfrm>
            <a:off x="4776223" y="1929651"/>
            <a:ext cx="3137574" cy="1605424"/>
          </a:xfrm>
          <a:prstGeom prst="ellips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Community Groups</a:t>
            </a:r>
          </a:p>
        </p:txBody>
      </p:sp>
    </p:spTree>
    <p:extLst>
      <p:ext uri="{BB962C8B-B14F-4D97-AF65-F5344CB8AC3E}">
        <p14:creationId xmlns:p14="http://schemas.microsoft.com/office/powerpoint/2010/main" val="1362845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3"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1+#ppt_w/2"/>
                                          </p:val>
                                        </p:tav>
                                        <p:tav tm="100000">
                                          <p:val>
                                            <p:strVal val="#ppt_x"/>
                                          </p:val>
                                        </p:tav>
                                      </p:tavLst>
                                    </p:anim>
                                    <p:anim calcmode="lin" valueType="num">
                                      <p:cBhvr additive="base">
                                        <p:cTn id="8" dur="500" fill="hold"/>
                                        <p:tgtEl>
                                          <p:spTgt spid="6"/>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3" fill="hold" grpId="0" nodeType="clickEffect">
                                  <p:stCondLst>
                                    <p:cond delay="0"/>
                                  </p:stCondLst>
                                  <p:childTnLst>
                                    <p:set>
                                      <p:cBhvr>
                                        <p:cTn id="12" dur="1" fill="hold">
                                          <p:stCondLst>
                                            <p:cond delay="0"/>
                                          </p:stCondLst>
                                        </p:cTn>
                                        <p:tgtEl>
                                          <p:spTgt spid="13"/>
                                        </p:tgtEl>
                                        <p:attrNameLst>
                                          <p:attrName>style.visibility</p:attrName>
                                        </p:attrNameLst>
                                      </p:cBhvr>
                                      <p:to>
                                        <p:strVal val="visible"/>
                                      </p:to>
                                    </p:set>
                                    <p:anim calcmode="lin" valueType="num">
                                      <p:cBhvr additive="base">
                                        <p:cTn id="13" dur="500" fill="hold"/>
                                        <p:tgtEl>
                                          <p:spTgt spid="13"/>
                                        </p:tgtEl>
                                        <p:attrNameLst>
                                          <p:attrName>ppt_x</p:attrName>
                                        </p:attrNameLst>
                                      </p:cBhvr>
                                      <p:tavLst>
                                        <p:tav tm="0">
                                          <p:val>
                                            <p:strVal val="1+#ppt_w/2"/>
                                          </p:val>
                                        </p:tav>
                                        <p:tav tm="100000">
                                          <p:val>
                                            <p:strVal val="#ppt_x"/>
                                          </p:val>
                                        </p:tav>
                                      </p:tavLst>
                                    </p:anim>
                                    <p:anim calcmode="lin" valueType="num">
                                      <p:cBhvr additive="base">
                                        <p:cTn id="14" dur="500" fill="hold"/>
                                        <p:tgtEl>
                                          <p:spTgt spid="13"/>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3"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anim calcmode="lin" valueType="num">
                                      <p:cBhvr additive="base">
                                        <p:cTn id="19" dur="500" fill="hold"/>
                                        <p:tgtEl>
                                          <p:spTgt spid="16"/>
                                        </p:tgtEl>
                                        <p:attrNameLst>
                                          <p:attrName>ppt_x</p:attrName>
                                        </p:attrNameLst>
                                      </p:cBhvr>
                                      <p:tavLst>
                                        <p:tav tm="0">
                                          <p:val>
                                            <p:strVal val="1+#ppt_w/2"/>
                                          </p:val>
                                        </p:tav>
                                        <p:tav tm="100000">
                                          <p:val>
                                            <p:strVal val="#ppt_x"/>
                                          </p:val>
                                        </p:tav>
                                      </p:tavLst>
                                    </p:anim>
                                    <p:anim calcmode="lin" valueType="num">
                                      <p:cBhvr additive="base">
                                        <p:cTn id="20" dur="500" fill="hold"/>
                                        <p:tgtEl>
                                          <p:spTgt spid="16"/>
                                        </p:tgtEl>
                                        <p:attrNameLst>
                                          <p:attrName>ppt_y</p:attrName>
                                        </p:attrNameLst>
                                      </p:cBhvr>
                                      <p:tavLst>
                                        <p:tav tm="0">
                                          <p:val>
                                            <p:strVal val="0-#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3" fill="hold" grpId="0" nodeType="clickEffect">
                                  <p:stCondLst>
                                    <p:cond delay="0"/>
                                  </p:stCondLst>
                                  <p:childTnLst>
                                    <p:set>
                                      <p:cBhvr>
                                        <p:cTn id="24" dur="1" fill="hold">
                                          <p:stCondLst>
                                            <p:cond delay="0"/>
                                          </p:stCondLst>
                                        </p:cTn>
                                        <p:tgtEl>
                                          <p:spTgt spid="17"/>
                                        </p:tgtEl>
                                        <p:attrNameLst>
                                          <p:attrName>style.visibility</p:attrName>
                                        </p:attrNameLst>
                                      </p:cBhvr>
                                      <p:to>
                                        <p:strVal val="visible"/>
                                      </p:to>
                                    </p:set>
                                    <p:anim calcmode="lin" valueType="num">
                                      <p:cBhvr additive="base">
                                        <p:cTn id="25" dur="500" fill="hold"/>
                                        <p:tgtEl>
                                          <p:spTgt spid="17"/>
                                        </p:tgtEl>
                                        <p:attrNameLst>
                                          <p:attrName>ppt_x</p:attrName>
                                        </p:attrNameLst>
                                      </p:cBhvr>
                                      <p:tavLst>
                                        <p:tav tm="0">
                                          <p:val>
                                            <p:strVal val="1+#ppt_w/2"/>
                                          </p:val>
                                        </p:tav>
                                        <p:tav tm="100000">
                                          <p:val>
                                            <p:strVal val="#ppt_x"/>
                                          </p:val>
                                        </p:tav>
                                      </p:tavLst>
                                    </p:anim>
                                    <p:anim calcmode="lin" valueType="num">
                                      <p:cBhvr additive="base">
                                        <p:cTn id="26" dur="500" fill="hold"/>
                                        <p:tgtEl>
                                          <p:spTgt spid="17"/>
                                        </p:tgtEl>
                                        <p:attrNameLst>
                                          <p:attrName>ppt_y</p:attrName>
                                        </p:attrNameLst>
                                      </p:cBhvr>
                                      <p:tavLst>
                                        <p:tav tm="0">
                                          <p:val>
                                            <p:strVal val="0-#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3"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additive="base">
                                        <p:cTn id="31" dur="500" fill="hold"/>
                                        <p:tgtEl>
                                          <p:spTgt spid="15"/>
                                        </p:tgtEl>
                                        <p:attrNameLst>
                                          <p:attrName>ppt_x</p:attrName>
                                        </p:attrNameLst>
                                      </p:cBhvr>
                                      <p:tavLst>
                                        <p:tav tm="0">
                                          <p:val>
                                            <p:strVal val="1+#ppt_w/2"/>
                                          </p:val>
                                        </p:tav>
                                        <p:tav tm="100000">
                                          <p:val>
                                            <p:strVal val="#ppt_x"/>
                                          </p:val>
                                        </p:tav>
                                      </p:tavLst>
                                    </p:anim>
                                    <p:anim calcmode="lin" valueType="num">
                                      <p:cBhvr additive="base">
                                        <p:cTn id="32" dur="500" fill="hold"/>
                                        <p:tgtEl>
                                          <p:spTgt spid="15"/>
                                        </p:tgtEl>
                                        <p:attrNameLst>
                                          <p:attrName>ppt_y</p:attrName>
                                        </p:attrNameLst>
                                      </p:cBhvr>
                                      <p:tavLst>
                                        <p:tav tm="0">
                                          <p:val>
                                            <p:strVal val="0-#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3" fill="hold" grpId="0" nodeType="clickEffect">
                                  <p:stCondLst>
                                    <p:cond delay="0"/>
                                  </p:stCondLst>
                                  <p:childTnLst>
                                    <p:set>
                                      <p:cBhvr>
                                        <p:cTn id="36" dur="1" fill="hold">
                                          <p:stCondLst>
                                            <p:cond delay="0"/>
                                          </p:stCondLst>
                                        </p:cTn>
                                        <p:tgtEl>
                                          <p:spTgt spid="4"/>
                                        </p:tgtEl>
                                        <p:attrNameLst>
                                          <p:attrName>style.visibility</p:attrName>
                                        </p:attrNameLst>
                                      </p:cBhvr>
                                      <p:to>
                                        <p:strVal val="visible"/>
                                      </p:to>
                                    </p:set>
                                    <p:anim calcmode="lin" valueType="num">
                                      <p:cBhvr additive="base">
                                        <p:cTn id="37" dur="500" fill="hold"/>
                                        <p:tgtEl>
                                          <p:spTgt spid="4"/>
                                        </p:tgtEl>
                                        <p:attrNameLst>
                                          <p:attrName>ppt_x</p:attrName>
                                        </p:attrNameLst>
                                      </p:cBhvr>
                                      <p:tavLst>
                                        <p:tav tm="0">
                                          <p:val>
                                            <p:strVal val="1+#ppt_w/2"/>
                                          </p:val>
                                        </p:tav>
                                        <p:tav tm="100000">
                                          <p:val>
                                            <p:strVal val="#ppt_x"/>
                                          </p:val>
                                        </p:tav>
                                      </p:tavLst>
                                    </p:anim>
                                    <p:anim calcmode="lin" valueType="num">
                                      <p:cBhvr additive="base">
                                        <p:cTn id="38" dur="500" fill="hold"/>
                                        <p:tgtEl>
                                          <p:spTgt spid="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3" grpId="0" animBg="1"/>
      <p:bldP spid="15" grpId="0" animBg="1"/>
      <p:bldP spid="16" grpId="0" animBg="1"/>
      <p:bldP spid="17" grpId="0" animBg="1"/>
      <p:bldP spid="4" grpId="0" animBg="1"/>
    </p:bldLst>
  </p:timing>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45395C">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9FB9442-E0D2-452C-B679-64B4101A2782}"/>
              </a:ext>
            </a:extLst>
          </p:cNvPr>
          <p:cNvSpPr>
            <a:spLocks noGrp="1"/>
          </p:cNvSpPr>
          <p:nvPr>
            <p:ph type="title"/>
          </p:nvPr>
        </p:nvSpPr>
        <p:spPr>
          <a:xfrm>
            <a:off x="524256" y="4767072"/>
            <a:ext cx="6594189" cy="1625210"/>
          </a:xfrm>
        </p:spPr>
        <p:txBody>
          <a:bodyPr>
            <a:normAutofit/>
          </a:bodyPr>
          <a:lstStyle/>
          <a:p>
            <a:pPr algn="r"/>
            <a:r>
              <a:rPr lang="en-GB" sz="6000" dirty="0">
                <a:solidFill>
                  <a:srgbClr val="FFFFFF"/>
                </a:solidFill>
              </a:rPr>
              <a:t>Stakeholders</a:t>
            </a:r>
          </a:p>
        </p:txBody>
      </p:sp>
      <p:pic>
        <p:nvPicPr>
          <p:cNvPr id="5" name="Picture 4">
            <a:extLst>
              <a:ext uri="{FF2B5EF4-FFF2-40B4-BE49-F238E27FC236}">
                <a16:creationId xmlns:a16="http://schemas.microsoft.com/office/drawing/2014/main" id="{44FCF886-7D30-4DB1-BA42-68E2A9985D9F}"/>
              </a:ext>
            </a:extLst>
          </p:cNvPr>
          <p:cNvPicPr>
            <a:picLocks noChangeAspect="1"/>
          </p:cNvPicPr>
          <p:nvPr/>
        </p:nvPicPr>
        <p:blipFill rotWithShape="1">
          <a:blip r:embed="rId2"/>
          <a:srcRect t="12820" r="1" b="1"/>
          <a:stretch/>
        </p:blipFill>
        <p:spPr>
          <a:xfrm>
            <a:off x="327547" y="321733"/>
            <a:ext cx="7058306" cy="4107392"/>
          </a:xfrm>
          <a:prstGeom prst="rect">
            <a:avLst/>
          </a:prstGeom>
        </p:spPr>
      </p:pic>
      <p:sp>
        <p:nvSpPr>
          <p:cNvPr id="19" name="Rectangle 18">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FE6C9F7-CDB5-4D8A-BC66-E2B0DA44366D}"/>
              </a:ext>
            </a:extLst>
          </p:cNvPr>
          <p:cNvSpPr>
            <a:spLocks noGrp="1"/>
          </p:cNvSpPr>
          <p:nvPr>
            <p:ph idx="1"/>
          </p:nvPr>
        </p:nvSpPr>
        <p:spPr>
          <a:xfrm>
            <a:off x="7753739" y="550506"/>
            <a:ext cx="3914005" cy="5841775"/>
          </a:xfrm>
        </p:spPr>
        <p:txBody>
          <a:bodyPr anchor="ctr">
            <a:normAutofit/>
          </a:bodyPr>
          <a:lstStyle/>
          <a:p>
            <a:r>
              <a:rPr lang="en-US" sz="2000" dirty="0">
                <a:solidFill>
                  <a:srgbClr val="FFFFFF"/>
                </a:solidFill>
              </a:rPr>
              <a:t>citizens (as individuals)</a:t>
            </a:r>
          </a:p>
          <a:p>
            <a:r>
              <a:rPr lang="en-US" sz="2000" dirty="0">
                <a:solidFill>
                  <a:srgbClr val="FFFFFF"/>
                </a:solidFill>
              </a:rPr>
              <a:t>community organizations that are loosely organized</a:t>
            </a:r>
          </a:p>
          <a:p>
            <a:r>
              <a:rPr lang="en-US" sz="2000" dirty="0">
                <a:solidFill>
                  <a:srgbClr val="FFFFFF"/>
                </a:solidFill>
              </a:rPr>
              <a:t>non-profit organizations (including charities and major non-governmental organizations), which are often quite tightly organized</a:t>
            </a:r>
          </a:p>
          <a:p>
            <a:r>
              <a:rPr lang="en-US" sz="2000" dirty="0">
                <a:solidFill>
                  <a:srgbClr val="FFFFFF"/>
                </a:solidFill>
              </a:rPr>
              <a:t>business</a:t>
            </a:r>
          </a:p>
          <a:p>
            <a:r>
              <a:rPr lang="en-US" sz="2000" dirty="0">
                <a:solidFill>
                  <a:srgbClr val="FFFFFF"/>
                </a:solidFill>
              </a:rPr>
              <a:t>media</a:t>
            </a:r>
          </a:p>
          <a:p>
            <a:r>
              <a:rPr lang="en-US" sz="2000" dirty="0">
                <a:solidFill>
                  <a:srgbClr val="FFFFFF"/>
                </a:solidFill>
              </a:rPr>
              <a:t>public agencies (e.g. different levels of government/Parliament, including international levels)</a:t>
            </a:r>
          </a:p>
          <a:p>
            <a:r>
              <a:rPr lang="en-US" sz="2000" dirty="0">
                <a:solidFill>
                  <a:srgbClr val="FFFFFF"/>
                </a:solidFill>
              </a:rPr>
              <a:t>elected politicians</a:t>
            </a:r>
          </a:p>
          <a:p>
            <a:r>
              <a:rPr lang="en-US" sz="2000" dirty="0">
                <a:solidFill>
                  <a:srgbClr val="FFFFFF"/>
                </a:solidFill>
              </a:rPr>
              <a:t>trade unions</a:t>
            </a:r>
          </a:p>
          <a:p>
            <a:endParaRPr lang="en-GB" sz="1700" dirty="0">
              <a:solidFill>
                <a:srgbClr val="FFFFFF"/>
              </a:solidFill>
            </a:endParaRPr>
          </a:p>
        </p:txBody>
      </p:sp>
      <p:sp>
        <p:nvSpPr>
          <p:cNvPr id="11" name="TextBox 10">
            <a:extLst>
              <a:ext uri="{FF2B5EF4-FFF2-40B4-BE49-F238E27FC236}">
                <a16:creationId xmlns:a16="http://schemas.microsoft.com/office/drawing/2014/main" id="{D0B3D96C-B182-4876-A15D-967E99F73C43}"/>
              </a:ext>
            </a:extLst>
          </p:cNvPr>
          <p:cNvSpPr txBox="1"/>
          <p:nvPr/>
        </p:nvSpPr>
        <p:spPr>
          <a:xfrm>
            <a:off x="9738804" y="6063449"/>
            <a:ext cx="1722268" cy="369332"/>
          </a:xfrm>
          <a:prstGeom prst="rect">
            <a:avLst/>
          </a:prstGeom>
          <a:noFill/>
        </p:spPr>
        <p:txBody>
          <a:bodyPr wrap="square" rtlCol="0">
            <a:spAutoFit/>
          </a:bodyPr>
          <a:lstStyle/>
          <a:p>
            <a:r>
              <a:rPr lang="en-GB" dirty="0">
                <a:solidFill>
                  <a:schemeClr val="bg1"/>
                </a:solidFill>
              </a:rPr>
              <a:t>Loeffler 2016</a:t>
            </a:r>
          </a:p>
        </p:txBody>
      </p:sp>
      <p:sp>
        <p:nvSpPr>
          <p:cNvPr id="4" name="Slide Number Placeholder 3">
            <a:extLst>
              <a:ext uri="{FF2B5EF4-FFF2-40B4-BE49-F238E27FC236}">
                <a16:creationId xmlns:a16="http://schemas.microsoft.com/office/drawing/2014/main" id="{355D9532-4EE3-4E86-A393-5CAAD1E5A85D}"/>
              </a:ext>
            </a:extLst>
          </p:cNvPr>
          <p:cNvSpPr>
            <a:spLocks noGrp="1"/>
          </p:cNvSpPr>
          <p:nvPr>
            <p:ph type="sldNum" sz="quarter" idx="12"/>
          </p:nvPr>
        </p:nvSpPr>
        <p:spPr/>
        <p:txBody>
          <a:bodyPr/>
          <a:lstStyle/>
          <a:p>
            <a:fld id="{2633C1E9-BBC2-4CC6-BA8F-42C76672DF1C}" type="slidenum">
              <a:rPr lang="en-GB" smtClean="0"/>
              <a:t>55</a:t>
            </a:fld>
            <a:endParaRPr lang="en-GB"/>
          </a:p>
        </p:txBody>
      </p:sp>
    </p:spTree>
    <p:extLst>
      <p:ext uri="{BB962C8B-B14F-4D97-AF65-F5344CB8AC3E}">
        <p14:creationId xmlns:p14="http://schemas.microsoft.com/office/powerpoint/2010/main" val="3717174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503A77">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0290D69-C7F7-453F-82F8-FCE1FB924F3A}"/>
              </a:ext>
            </a:extLst>
          </p:cNvPr>
          <p:cNvSpPr>
            <a:spLocks noGrp="1"/>
          </p:cNvSpPr>
          <p:nvPr>
            <p:ph type="title"/>
          </p:nvPr>
        </p:nvSpPr>
        <p:spPr>
          <a:xfrm>
            <a:off x="524256" y="4767072"/>
            <a:ext cx="6594189" cy="1625210"/>
          </a:xfrm>
        </p:spPr>
        <p:txBody>
          <a:bodyPr>
            <a:normAutofit/>
          </a:bodyPr>
          <a:lstStyle/>
          <a:p>
            <a:pPr algn="r"/>
            <a:r>
              <a:rPr lang="en-GB" dirty="0">
                <a:solidFill>
                  <a:srgbClr val="FFFFFF"/>
                </a:solidFill>
              </a:rPr>
              <a:t>Evolution in local government</a:t>
            </a:r>
          </a:p>
        </p:txBody>
      </p:sp>
      <p:pic>
        <p:nvPicPr>
          <p:cNvPr id="6" name="Picture 5">
            <a:extLst>
              <a:ext uri="{FF2B5EF4-FFF2-40B4-BE49-F238E27FC236}">
                <a16:creationId xmlns:a16="http://schemas.microsoft.com/office/drawing/2014/main" id="{CCAD54A1-E143-429C-9062-A7C54AC67763}"/>
              </a:ext>
            </a:extLst>
          </p:cNvPr>
          <p:cNvPicPr>
            <a:picLocks noChangeAspect="1"/>
          </p:cNvPicPr>
          <p:nvPr/>
        </p:nvPicPr>
        <p:blipFill rotWithShape="1">
          <a:blip r:embed="rId2"/>
          <a:srcRect t="13146" r="1" b="1"/>
          <a:stretch/>
        </p:blipFill>
        <p:spPr>
          <a:xfrm>
            <a:off x="327547" y="321733"/>
            <a:ext cx="7058306" cy="4107392"/>
          </a:xfrm>
          <a:prstGeom prst="rect">
            <a:avLst/>
          </a:prstGeom>
        </p:spPr>
      </p:pic>
      <p:sp>
        <p:nvSpPr>
          <p:cNvPr id="13"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77ACFC4-3893-48F4-8ABE-7920395A4CE1}"/>
              </a:ext>
            </a:extLst>
          </p:cNvPr>
          <p:cNvSpPr>
            <a:spLocks noGrp="1"/>
          </p:cNvSpPr>
          <p:nvPr>
            <p:ph idx="1"/>
          </p:nvPr>
        </p:nvSpPr>
        <p:spPr>
          <a:xfrm>
            <a:off x="7838382" y="568355"/>
            <a:ext cx="3787227" cy="4003645"/>
          </a:xfrm>
        </p:spPr>
        <p:txBody>
          <a:bodyPr anchor="ctr">
            <a:normAutofit/>
          </a:bodyPr>
          <a:lstStyle/>
          <a:p>
            <a:r>
              <a:rPr lang="en-GB" sz="2400" dirty="0">
                <a:solidFill>
                  <a:srgbClr val="FFFFFF"/>
                </a:solidFill>
              </a:rPr>
              <a:t>Organisational leadership</a:t>
            </a:r>
          </a:p>
          <a:p>
            <a:r>
              <a:rPr lang="en-GB" sz="2400" dirty="0">
                <a:solidFill>
                  <a:srgbClr val="FFFFFF"/>
                </a:solidFill>
              </a:rPr>
              <a:t>Policy and strategy</a:t>
            </a:r>
          </a:p>
          <a:p>
            <a:r>
              <a:rPr lang="en-GB" sz="2400" dirty="0">
                <a:solidFill>
                  <a:srgbClr val="FFFFFF"/>
                </a:solidFill>
              </a:rPr>
              <a:t>People management</a:t>
            </a:r>
          </a:p>
          <a:p>
            <a:r>
              <a:rPr lang="en-GB" sz="2400" dirty="0">
                <a:solidFill>
                  <a:srgbClr val="FFFFFF"/>
                </a:solidFill>
              </a:rPr>
              <a:t>Resource management</a:t>
            </a:r>
          </a:p>
          <a:p>
            <a:r>
              <a:rPr lang="en-GB" sz="2400" dirty="0">
                <a:solidFill>
                  <a:srgbClr val="FFFFFF"/>
                </a:solidFill>
              </a:rPr>
              <a:t>Processes</a:t>
            </a:r>
          </a:p>
          <a:p>
            <a:r>
              <a:rPr lang="en-GB" sz="2400" dirty="0">
                <a:solidFill>
                  <a:srgbClr val="FFFFFF"/>
                </a:solidFill>
              </a:rPr>
              <a:t>Improving functions</a:t>
            </a:r>
          </a:p>
          <a:p>
            <a:r>
              <a:rPr lang="en-GB" sz="2400" dirty="0">
                <a:solidFill>
                  <a:srgbClr val="FFFFFF"/>
                </a:solidFill>
              </a:rPr>
              <a:t>Moving towards good governance</a:t>
            </a:r>
          </a:p>
          <a:p>
            <a:pPr marL="0" indent="0">
              <a:buNone/>
            </a:pPr>
            <a:endParaRPr lang="en-GB" sz="2000" dirty="0">
              <a:solidFill>
                <a:srgbClr val="FFFFFF"/>
              </a:solidFill>
            </a:endParaRPr>
          </a:p>
        </p:txBody>
      </p:sp>
      <p:sp>
        <p:nvSpPr>
          <p:cNvPr id="4" name="TextBox 3">
            <a:extLst>
              <a:ext uri="{FF2B5EF4-FFF2-40B4-BE49-F238E27FC236}">
                <a16:creationId xmlns:a16="http://schemas.microsoft.com/office/drawing/2014/main" id="{AEF397FB-4B9E-47FA-AAA9-C41FEC85270D}"/>
              </a:ext>
            </a:extLst>
          </p:cNvPr>
          <p:cNvSpPr txBox="1"/>
          <p:nvPr/>
        </p:nvSpPr>
        <p:spPr>
          <a:xfrm>
            <a:off x="7796249" y="4767072"/>
            <a:ext cx="3871495" cy="1723549"/>
          </a:xfrm>
          <a:prstGeom prst="rect">
            <a:avLst/>
          </a:prstGeom>
          <a:solidFill>
            <a:srgbClr val="FFFF00"/>
          </a:solidFill>
          <a:ln w="38100">
            <a:solidFill>
              <a:schemeClr val="tx1"/>
            </a:solidFill>
          </a:ln>
        </p:spPr>
        <p:txBody>
          <a:bodyPr wrap="square" rtlCol="0">
            <a:spAutoFit/>
          </a:bodyPr>
          <a:lstStyle/>
          <a:p>
            <a:pPr algn="ctr">
              <a:spcAft>
                <a:spcPts val="600"/>
              </a:spcAft>
            </a:pPr>
            <a:r>
              <a:rPr lang="en-GB" sz="2400" dirty="0"/>
              <a:t>Constant process of change management</a:t>
            </a:r>
          </a:p>
          <a:p>
            <a:pPr algn="ctr">
              <a:spcAft>
                <a:spcPts val="600"/>
              </a:spcAft>
            </a:pPr>
            <a:r>
              <a:rPr lang="en-GB" sz="2400" dirty="0"/>
              <a:t>Strategic leadership</a:t>
            </a:r>
          </a:p>
          <a:p>
            <a:pPr algn="ctr">
              <a:spcAft>
                <a:spcPts val="600"/>
              </a:spcAft>
            </a:pPr>
            <a:r>
              <a:rPr lang="en-GB" sz="2400" dirty="0"/>
              <a:t>Strategic management</a:t>
            </a:r>
          </a:p>
        </p:txBody>
      </p:sp>
      <p:sp>
        <p:nvSpPr>
          <p:cNvPr id="5" name="Slide Number Placeholder 4">
            <a:extLst>
              <a:ext uri="{FF2B5EF4-FFF2-40B4-BE49-F238E27FC236}">
                <a16:creationId xmlns:a16="http://schemas.microsoft.com/office/drawing/2014/main" id="{B36C3324-9CA2-4955-B410-0856736A6A1E}"/>
              </a:ext>
            </a:extLst>
          </p:cNvPr>
          <p:cNvSpPr>
            <a:spLocks noGrp="1"/>
          </p:cNvSpPr>
          <p:nvPr>
            <p:ph type="sldNum" sz="quarter" idx="12"/>
          </p:nvPr>
        </p:nvSpPr>
        <p:spPr/>
        <p:txBody>
          <a:bodyPr/>
          <a:lstStyle/>
          <a:p>
            <a:fld id="{2633C1E9-BBC2-4CC6-BA8F-42C76672DF1C}" type="slidenum">
              <a:rPr lang="en-GB" smtClean="0"/>
              <a:t>56</a:t>
            </a:fld>
            <a:endParaRPr lang="en-GB"/>
          </a:p>
        </p:txBody>
      </p:sp>
    </p:spTree>
    <p:extLst>
      <p:ext uri="{BB962C8B-B14F-4D97-AF65-F5344CB8AC3E}">
        <p14:creationId xmlns:p14="http://schemas.microsoft.com/office/powerpoint/2010/main" val="715150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tgtEl>
                                        <p:attrNameLst>
                                          <p:attrName>style.visibility</p:attrName>
                                        </p:attrNameLst>
                                      </p:cBhvr>
                                      <p:to>
                                        <p:strVal val="visible"/>
                                      </p:to>
                                    </p:set>
                                    <p:anim calcmode="lin" valueType="num">
                                      <p:cBhvr additive="base">
                                        <p:cTn id="49" dur="500" fill="hold"/>
                                        <p:tgtEl>
                                          <p:spTgt spid="4"/>
                                        </p:tgtEl>
                                        <p:attrNameLst>
                                          <p:attrName>ppt_x</p:attrName>
                                        </p:attrNameLst>
                                      </p:cBhvr>
                                      <p:tavLst>
                                        <p:tav tm="0">
                                          <p:val>
                                            <p:strVal val="#ppt_x"/>
                                          </p:val>
                                        </p:tav>
                                        <p:tav tm="100000">
                                          <p:val>
                                            <p:strVal val="#ppt_x"/>
                                          </p:val>
                                        </p:tav>
                                      </p:tavLst>
                                    </p:anim>
                                    <p:anim calcmode="lin" valueType="num">
                                      <p:cBhvr additive="base">
                                        <p:cTn id="5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F9312-2C10-405C-942B-43B5659D790D}"/>
              </a:ext>
            </a:extLst>
          </p:cNvPr>
          <p:cNvSpPr>
            <a:spLocks noGrp="1"/>
          </p:cNvSpPr>
          <p:nvPr>
            <p:ph type="title"/>
          </p:nvPr>
        </p:nvSpPr>
        <p:spPr/>
        <p:txBody>
          <a:bodyPr>
            <a:normAutofit/>
          </a:bodyPr>
          <a:lstStyle/>
          <a:p>
            <a:r>
              <a:rPr lang="en-GB" sz="6000" dirty="0"/>
              <a:t>Summary</a:t>
            </a:r>
          </a:p>
        </p:txBody>
      </p:sp>
      <p:sp>
        <p:nvSpPr>
          <p:cNvPr id="3" name="Content Placeholder 2">
            <a:extLst>
              <a:ext uri="{FF2B5EF4-FFF2-40B4-BE49-F238E27FC236}">
                <a16:creationId xmlns:a16="http://schemas.microsoft.com/office/drawing/2014/main" id="{020C3D16-9564-474C-BCDB-0C444748DB56}"/>
              </a:ext>
            </a:extLst>
          </p:cNvPr>
          <p:cNvSpPr>
            <a:spLocks noGrp="1"/>
          </p:cNvSpPr>
          <p:nvPr>
            <p:ph idx="1"/>
          </p:nvPr>
        </p:nvSpPr>
        <p:spPr>
          <a:xfrm>
            <a:off x="838200" y="1825625"/>
            <a:ext cx="3371667" cy="4351338"/>
          </a:xfrm>
        </p:spPr>
        <p:txBody>
          <a:bodyPr/>
          <a:lstStyle/>
          <a:p>
            <a:r>
              <a:rPr lang="en-GB" dirty="0"/>
              <a:t>The exercise of power</a:t>
            </a:r>
          </a:p>
          <a:p>
            <a:r>
              <a:rPr lang="en-GB" dirty="0"/>
              <a:t>Decision-making</a:t>
            </a:r>
          </a:p>
          <a:p>
            <a:r>
              <a:rPr lang="en-GB" dirty="0"/>
              <a:t>High-level</a:t>
            </a:r>
          </a:p>
          <a:p>
            <a:r>
              <a:rPr lang="en-GB" dirty="0"/>
              <a:t>Partnership</a:t>
            </a:r>
          </a:p>
          <a:p>
            <a:r>
              <a:rPr lang="en-GB" dirty="0"/>
              <a:t>Interaction</a:t>
            </a:r>
          </a:p>
          <a:p>
            <a:r>
              <a:rPr lang="en-GB" dirty="0"/>
              <a:t>Pooling efforts</a:t>
            </a:r>
          </a:p>
          <a:p>
            <a:endParaRPr lang="en-GB" dirty="0"/>
          </a:p>
          <a:p>
            <a:endParaRPr lang="en-GB" dirty="0"/>
          </a:p>
          <a:p>
            <a:endParaRPr lang="en-GB" dirty="0"/>
          </a:p>
        </p:txBody>
      </p:sp>
      <p:graphicFrame>
        <p:nvGraphicFramePr>
          <p:cNvPr id="4" name="Diagram 3">
            <a:extLst>
              <a:ext uri="{FF2B5EF4-FFF2-40B4-BE49-F238E27FC236}">
                <a16:creationId xmlns:a16="http://schemas.microsoft.com/office/drawing/2014/main" id="{E0F73088-3E0C-4891-9B4B-81BD89DA10EC}"/>
              </a:ext>
            </a:extLst>
          </p:cNvPr>
          <p:cNvGraphicFramePr/>
          <p:nvPr>
            <p:extLst>
              <p:ext uri="{D42A27DB-BD31-4B8C-83A1-F6EECF244321}">
                <p14:modId xmlns:p14="http://schemas.microsoft.com/office/powerpoint/2010/main" val="2637408089"/>
              </p:ext>
            </p:extLst>
          </p:nvPr>
        </p:nvGraphicFramePr>
        <p:xfrm>
          <a:off x="4209867" y="1462140"/>
          <a:ext cx="7644164" cy="47859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Slide Number Placeholder 4">
            <a:extLst>
              <a:ext uri="{FF2B5EF4-FFF2-40B4-BE49-F238E27FC236}">
                <a16:creationId xmlns:a16="http://schemas.microsoft.com/office/drawing/2014/main" id="{9715EA17-2489-4047-B2F1-9516381CACAE}"/>
              </a:ext>
            </a:extLst>
          </p:cNvPr>
          <p:cNvSpPr>
            <a:spLocks noGrp="1"/>
          </p:cNvSpPr>
          <p:nvPr>
            <p:ph type="sldNum" sz="quarter" idx="12"/>
          </p:nvPr>
        </p:nvSpPr>
        <p:spPr/>
        <p:txBody>
          <a:bodyPr/>
          <a:lstStyle/>
          <a:p>
            <a:fld id="{2633C1E9-BBC2-4CC6-BA8F-42C76672DF1C}" type="slidenum">
              <a:rPr lang="en-GB" smtClean="0"/>
              <a:t>57</a:t>
            </a:fld>
            <a:endParaRPr lang="en-GB"/>
          </a:p>
        </p:txBody>
      </p:sp>
    </p:spTree>
    <p:extLst>
      <p:ext uri="{BB962C8B-B14F-4D97-AF65-F5344CB8AC3E}">
        <p14:creationId xmlns:p14="http://schemas.microsoft.com/office/powerpoint/2010/main" val="1135232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354DAE50-730E-4BC4-A4A8-8995B71CFCB8}"/>
                                            </p:graphicEl>
                                          </p:spTgt>
                                        </p:tgtEl>
                                        <p:attrNameLst>
                                          <p:attrName>style.visibility</p:attrName>
                                        </p:attrNameLst>
                                      </p:cBhvr>
                                      <p:to>
                                        <p:strVal val="visible"/>
                                      </p:to>
                                    </p:set>
                                    <p:anim calcmode="lin" valueType="num">
                                      <p:cBhvr additive="base">
                                        <p:cTn id="7" dur="500" fill="hold"/>
                                        <p:tgtEl>
                                          <p:spTgt spid="4">
                                            <p:graphicEl>
                                              <a:dgm id="{354DAE50-730E-4BC4-A4A8-8995B71CFCB8}"/>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354DAE50-730E-4BC4-A4A8-8995B71CFCB8}"/>
                                            </p:graphic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4">
                                            <p:graphicEl>
                                              <a:dgm id="{A685EDC6-E065-4A93-A95A-BCF2028A5F05}"/>
                                            </p:graphicEl>
                                          </p:spTgt>
                                        </p:tgtEl>
                                        <p:attrNameLst>
                                          <p:attrName>style.visibility</p:attrName>
                                        </p:attrNameLst>
                                      </p:cBhvr>
                                      <p:to>
                                        <p:strVal val="visible"/>
                                      </p:to>
                                    </p:set>
                                    <p:anim calcmode="lin" valueType="num">
                                      <p:cBhvr additive="base">
                                        <p:cTn id="11" dur="500" fill="hold"/>
                                        <p:tgtEl>
                                          <p:spTgt spid="4">
                                            <p:graphicEl>
                                              <a:dgm id="{A685EDC6-E065-4A93-A95A-BCF2028A5F05}"/>
                                            </p:graphic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graphicEl>
                                              <a:dgm id="{A685EDC6-E065-4A93-A95A-BCF2028A5F05}"/>
                                            </p:graphic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4">
                                            <p:graphicEl>
                                              <a:dgm id="{74352DB9-4F2A-43C8-B9F7-528E3007CD41}"/>
                                            </p:graphicEl>
                                          </p:spTgt>
                                        </p:tgtEl>
                                        <p:attrNameLst>
                                          <p:attrName>style.visibility</p:attrName>
                                        </p:attrNameLst>
                                      </p:cBhvr>
                                      <p:to>
                                        <p:strVal val="visible"/>
                                      </p:to>
                                    </p:set>
                                    <p:anim calcmode="lin" valueType="num">
                                      <p:cBhvr additive="base">
                                        <p:cTn id="17" dur="500" fill="hold"/>
                                        <p:tgtEl>
                                          <p:spTgt spid="4">
                                            <p:graphicEl>
                                              <a:dgm id="{74352DB9-4F2A-43C8-B9F7-528E3007CD41}"/>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graphicEl>
                                              <a:dgm id="{74352DB9-4F2A-43C8-B9F7-528E3007CD41}"/>
                                            </p:graphic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4">
                                            <p:graphicEl>
                                              <a:dgm id="{57E54E36-3E76-4FCB-AE89-910755798C83}"/>
                                            </p:graphicEl>
                                          </p:spTgt>
                                        </p:tgtEl>
                                        <p:attrNameLst>
                                          <p:attrName>style.visibility</p:attrName>
                                        </p:attrNameLst>
                                      </p:cBhvr>
                                      <p:to>
                                        <p:strVal val="visible"/>
                                      </p:to>
                                    </p:set>
                                    <p:anim calcmode="lin" valueType="num">
                                      <p:cBhvr additive="base">
                                        <p:cTn id="21" dur="500" fill="hold"/>
                                        <p:tgtEl>
                                          <p:spTgt spid="4">
                                            <p:graphicEl>
                                              <a:dgm id="{57E54E36-3E76-4FCB-AE89-910755798C83}"/>
                                            </p:graphicEl>
                                          </p:spTgt>
                                        </p:tgtEl>
                                        <p:attrNameLst>
                                          <p:attrName>ppt_x</p:attrName>
                                        </p:attrNameLst>
                                      </p:cBhvr>
                                      <p:tavLst>
                                        <p:tav tm="0">
                                          <p:val>
                                            <p:strVal val="#ppt_x"/>
                                          </p:val>
                                        </p:tav>
                                        <p:tav tm="100000">
                                          <p:val>
                                            <p:strVal val="#ppt_x"/>
                                          </p:val>
                                        </p:tav>
                                      </p:tavLst>
                                    </p:anim>
                                    <p:anim calcmode="lin" valueType="num">
                                      <p:cBhvr additive="base">
                                        <p:cTn id="22" dur="500" fill="hold"/>
                                        <p:tgtEl>
                                          <p:spTgt spid="4">
                                            <p:graphicEl>
                                              <a:dgm id="{57E54E36-3E76-4FCB-AE89-910755798C83}"/>
                                            </p:graphic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4">
                                            <p:graphicEl>
                                              <a:dgm id="{C2DFF490-09FB-46EB-9778-BA318C55D377}"/>
                                            </p:graphicEl>
                                          </p:spTgt>
                                        </p:tgtEl>
                                        <p:attrNameLst>
                                          <p:attrName>style.visibility</p:attrName>
                                        </p:attrNameLst>
                                      </p:cBhvr>
                                      <p:to>
                                        <p:strVal val="visible"/>
                                      </p:to>
                                    </p:set>
                                    <p:anim calcmode="lin" valueType="num">
                                      <p:cBhvr additive="base">
                                        <p:cTn id="27" dur="500" fill="hold"/>
                                        <p:tgtEl>
                                          <p:spTgt spid="4">
                                            <p:graphicEl>
                                              <a:dgm id="{C2DFF490-09FB-46EB-9778-BA318C55D377}"/>
                                            </p:graphicEl>
                                          </p:spTgt>
                                        </p:tgtEl>
                                        <p:attrNameLst>
                                          <p:attrName>ppt_x</p:attrName>
                                        </p:attrNameLst>
                                      </p:cBhvr>
                                      <p:tavLst>
                                        <p:tav tm="0">
                                          <p:val>
                                            <p:strVal val="#ppt_x"/>
                                          </p:val>
                                        </p:tav>
                                        <p:tav tm="100000">
                                          <p:val>
                                            <p:strVal val="#ppt_x"/>
                                          </p:val>
                                        </p:tav>
                                      </p:tavLst>
                                    </p:anim>
                                    <p:anim calcmode="lin" valueType="num">
                                      <p:cBhvr additive="base">
                                        <p:cTn id="28" dur="500" fill="hold"/>
                                        <p:tgtEl>
                                          <p:spTgt spid="4">
                                            <p:graphicEl>
                                              <a:dgm id="{C2DFF490-09FB-46EB-9778-BA318C55D377}"/>
                                            </p:graphic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4">
                                            <p:graphicEl>
                                              <a:dgm id="{5D45FC93-766D-49E8-B6C8-686D1DF354D0}"/>
                                            </p:graphicEl>
                                          </p:spTgt>
                                        </p:tgtEl>
                                        <p:attrNameLst>
                                          <p:attrName>style.visibility</p:attrName>
                                        </p:attrNameLst>
                                      </p:cBhvr>
                                      <p:to>
                                        <p:strVal val="visible"/>
                                      </p:to>
                                    </p:set>
                                    <p:anim calcmode="lin" valueType="num">
                                      <p:cBhvr additive="base">
                                        <p:cTn id="33" dur="500" fill="hold"/>
                                        <p:tgtEl>
                                          <p:spTgt spid="4">
                                            <p:graphicEl>
                                              <a:dgm id="{5D45FC93-766D-49E8-B6C8-686D1DF354D0}"/>
                                            </p:graphicEl>
                                          </p:spTgt>
                                        </p:tgtEl>
                                        <p:attrNameLst>
                                          <p:attrName>ppt_x</p:attrName>
                                        </p:attrNameLst>
                                      </p:cBhvr>
                                      <p:tavLst>
                                        <p:tav tm="0">
                                          <p:val>
                                            <p:strVal val="#ppt_x"/>
                                          </p:val>
                                        </p:tav>
                                        <p:tav tm="100000">
                                          <p:val>
                                            <p:strVal val="#ppt_x"/>
                                          </p:val>
                                        </p:tav>
                                      </p:tavLst>
                                    </p:anim>
                                    <p:anim calcmode="lin" valueType="num">
                                      <p:cBhvr additive="base">
                                        <p:cTn id="34" dur="500" fill="hold"/>
                                        <p:tgtEl>
                                          <p:spTgt spid="4">
                                            <p:graphicEl>
                                              <a:dgm id="{5D45FC93-766D-49E8-B6C8-686D1DF354D0}"/>
                                            </p:graphic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4">
                                            <p:graphicEl>
                                              <a:dgm id="{E953F3AD-AF87-4F22-B86F-06FE7A4D8C39}"/>
                                            </p:graphicEl>
                                          </p:spTgt>
                                        </p:tgtEl>
                                        <p:attrNameLst>
                                          <p:attrName>style.visibility</p:attrName>
                                        </p:attrNameLst>
                                      </p:cBhvr>
                                      <p:to>
                                        <p:strVal val="visible"/>
                                      </p:to>
                                    </p:set>
                                    <p:anim calcmode="lin" valueType="num">
                                      <p:cBhvr additive="base">
                                        <p:cTn id="39" dur="500" fill="hold"/>
                                        <p:tgtEl>
                                          <p:spTgt spid="4">
                                            <p:graphicEl>
                                              <a:dgm id="{E953F3AD-AF87-4F22-B86F-06FE7A4D8C39}"/>
                                            </p:graphicEl>
                                          </p:spTgt>
                                        </p:tgtEl>
                                        <p:attrNameLst>
                                          <p:attrName>ppt_x</p:attrName>
                                        </p:attrNameLst>
                                      </p:cBhvr>
                                      <p:tavLst>
                                        <p:tav tm="0">
                                          <p:val>
                                            <p:strVal val="#ppt_x"/>
                                          </p:val>
                                        </p:tav>
                                        <p:tav tm="100000">
                                          <p:val>
                                            <p:strVal val="#ppt_x"/>
                                          </p:val>
                                        </p:tav>
                                      </p:tavLst>
                                    </p:anim>
                                    <p:anim calcmode="lin" valueType="num">
                                      <p:cBhvr additive="base">
                                        <p:cTn id="40" dur="500" fill="hold"/>
                                        <p:tgtEl>
                                          <p:spTgt spid="4">
                                            <p:graphicEl>
                                              <a:dgm id="{E953F3AD-AF87-4F22-B86F-06FE7A4D8C39}"/>
                                            </p:graphic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grpId="0" nodeType="clickEffect">
                                  <p:stCondLst>
                                    <p:cond delay="0"/>
                                  </p:stCondLst>
                                  <p:childTnLst>
                                    <p:set>
                                      <p:cBhvr>
                                        <p:cTn id="44" dur="1" fill="hold">
                                          <p:stCondLst>
                                            <p:cond delay="0"/>
                                          </p:stCondLst>
                                        </p:cTn>
                                        <p:tgtEl>
                                          <p:spTgt spid="4">
                                            <p:graphicEl>
                                              <a:dgm id="{25C9E918-1C2E-4F88-910E-F2066EF4E57F}"/>
                                            </p:graphicEl>
                                          </p:spTgt>
                                        </p:tgtEl>
                                        <p:attrNameLst>
                                          <p:attrName>style.visibility</p:attrName>
                                        </p:attrNameLst>
                                      </p:cBhvr>
                                      <p:to>
                                        <p:strVal val="visible"/>
                                      </p:to>
                                    </p:set>
                                    <p:anim calcmode="lin" valueType="num">
                                      <p:cBhvr additive="base">
                                        <p:cTn id="45" dur="500" fill="hold"/>
                                        <p:tgtEl>
                                          <p:spTgt spid="4">
                                            <p:graphicEl>
                                              <a:dgm id="{25C9E918-1C2E-4F88-910E-F2066EF4E57F}"/>
                                            </p:graphicEl>
                                          </p:spTgt>
                                        </p:tgtEl>
                                        <p:attrNameLst>
                                          <p:attrName>ppt_x</p:attrName>
                                        </p:attrNameLst>
                                      </p:cBhvr>
                                      <p:tavLst>
                                        <p:tav tm="0">
                                          <p:val>
                                            <p:strVal val="#ppt_x"/>
                                          </p:val>
                                        </p:tav>
                                        <p:tav tm="100000">
                                          <p:val>
                                            <p:strVal val="#ppt_x"/>
                                          </p:val>
                                        </p:tav>
                                      </p:tavLst>
                                    </p:anim>
                                    <p:anim calcmode="lin" valueType="num">
                                      <p:cBhvr additive="base">
                                        <p:cTn id="46" dur="500" fill="hold"/>
                                        <p:tgtEl>
                                          <p:spTgt spid="4">
                                            <p:graphicEl>
                                              <a:dgm id="{25C9E918-1C2E-4F88-910E-F2066EF4E57F}"/>
                                            </p:graphicEl>
                                          </p:spTgt>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grpId="0" nodeType="clickEffect">
                                  <p:stCondLst>
                                    <p:cond delay="0"/>
                                  </p:stCondLst>
                                  <p:childTnLst>
                                    <p:set>
                                      <p:cBhvr>
                                        <p:cTn id="50" dur="1" fill="hold">
                                          <p:stCondLst>
                                            <p:cond delay="0"/>
                                          </p:stCondLst>
                                        </p:cTn>
                                        <p:tgtEl>
                                          <p:spTgt spid="3">
                                            <p:txEl>
                                              <p:pRg st="0" end="0"/>
                                            </p:txEl>
                                          </p:spTgt>
                                        </p:tgtEl>
                                        <p:attrNameLst>
                                          <p:attrName>style.visibility</p:attrName>
                                        </p:attrNameLst>
                                      </p:cBhvr>
                                      <p:to>
                                        <p:strVal val="visible"/>
                                      </p:to>
                                    </p:set>
                                    <p:anim calcmode="lin" valueType="num">
                                      <p:cBhvr additive="base">
                                        <p:cTn id="5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grpId="0" nodeType="clickEffect">
                                  <p:stCondLst>
                                    <p:cond delay="0"/>
                                  </p:stCondLst>
                                  <p:childTnLst>
                                    <p:set>
                                      <p:cBhvr>
                                        <p:cTn id="56" dur="1" fill="hold">
                                          <p:stCondLst>
                                            <p:cond delay="0"/>
                                          </p:stCondLst>
                                        </p:cTn>
                                        <p:tgtEl>
                                          <p:spTgt spid="3">
                                            <p:txEl>
                                              <p:pRg st="1" end="1"/>
                                            </p:txEl>
                                          </p:spTgt>
                                        </p:tgtEl>
                                        <p:attrNameLst>
                                          <p:attrName>style.visibility</p:attrName>
                                        </p:attrNameLst>
                                      </p:cBhvr>
                                      <p:to>
                                        <p:strVal val="visible"/>
                                      </p:to>
                                    </p:set>
                                    <p:anim calcmode="lin" valueType="num">
                                      <p:cBhvr additive="base">
                                        <p:cTn id="5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fill="hold" grpId="0" nodeType="clickEffect">
                                  <p:stCondLst>
                                    <p:cond delay="0"/>
                                  </p:stCondLst>
                                  <p:childTnLst>
                                    <p:set>
                                      <p:cBhvr>
                                        <p:cTn id="62" dur="1" fill="hold">
                                          <p:stCondLst>
                                            <p:cond delay="0"/>
                                          </p:stCondLst>
                                        </p:cTn>
                                        <p:tgtEl>
                                          <p:spTgt spid="3">
                                            <p:txEl>
                                              <p:pRg st="2" end="2"/>
                                            </p:txEl>
                                          </p:spTgt>
                                        </p:tgtEl>
                                        <p:attrNameLst>
                                          <p:attrName>style.visibility</p:attrName>
                                        </p:attrNameLst>
                                      </p:cBhvr>
                                      <p:to>
                                        <p:strVal val="visible"/>
                                      </p:to>
                                    </p:set>
                                    <p:anim calcmode="lin" valueType="num">
                                      <p:cBhvr additive="base">
                                        <p:cTn id="6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2" presetClass="entr" presetSubtype="4" fill="hold" grpId="0" nodeType="clickEffect">
                                  <p:stCondLst>
                                    <p:cond delay="0"/>
                                  </p:stCondLst>
                                  <p:childTnLst>
                                    <p:set>
                                      <p:cBhvr>
                                        <p:cTn id="68" dur="1" fill="hold">
                                          <p:stCondLst>
                                            <p:cond delay="0"/>
                                          </p:stCondLst>
                                        </p:cTn>
                                        <p:tgtEl>
                                          <p:spTgt spid="3">
                                            <p:txEl>
                                              <p:pRg st="3" end="3"/>
                                            </p:txEl>
                                          </p:spTgt>
                                        </p:tgtEl>
                                        <p:attrNameLst>
                                          <p:attrName>style.visibility</p:attrName>
                                        </p:attrNameLst>
                                      </p:cBhvr>
                                      <p:to>
                                        <p:strVal val="visible"/>
                                      </p:to>
                                    </p:set>
                                    <p:anim calcmode="lin" valueType="num">
                                      <p:cBhvr additive="base">
                                        <p:cTn id="6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7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2" presetClass="entr" presetSubtype="4" fill="hold" grpId="0" nodeType="clickEffect">
                                  <p:stCondLst>
                                    <p:cond delay="0"/>
                                  </p:stCondLst>
                                  <p:childTnLst>
                                    <p:set>
                                      <p:cBhvr>
                                        <p:cTn id="74" dur="1" fill="hold">
                                          <p:stCondLst>
                                            <p:cond delay="0"/>
                                          </p:stCondLst>
                                        </p:cTn>
                                        <p:tgtEl>
                                          <p:spTgt spid="3">
                                            <p:txEl>
                                              <p:pRg st="4" end="4"/>
                                            </p:txEl>
                                          </p:spTgt>
                                        </p:tgtEl>
                                        <p:attrNameLst>
                                          <p:attrName>style.visibility</p:attrName>
                                        </p:attrNameLst>
                                      </p:cBhvr>
                                      <p:to>
                                        <p:strVal val="visible"/>
                                      </p:to>
                                    </p:set>
                                    <p:anim calcmode="lin" valueType="num">
                                      <p:cBhvr additive="base">
                                        <p:cTn id="7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7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77" fill="hold">
                      <p:stCondLst>
                        <p:cond delay="indefinite"/>
                      </p:stCondLst>
                      <p:childTnLst>
                        <p:par>
                          <p:cTn id="78" fill="hold">
                            <p:stCondLst>
                              <p:cond delay="0"/>
                            </p:stCondLst>
                            <p:childTnLst>
                              <p:par>
                                <p:cTn id="79" presetID="2" presetClass="entr" presetSubtype="4" fill="hold" grpId="0" nodeType="clickEffect">
                                  <p:stCondLst>
                                    <p:cond delay="0"/>
                                  </p:stCondLst>
                                  <p:childTnLst>
                                    <p:set>
                                      <p:cBhvr>
                                        <p:cTn id="80" dur="1" fill="hold">
                                          <p:stCondLst>
                                            <p:cond delay="0"/>
                                          </p:stCondLst>
                                        </p:cTn>
                                        <p:tgtEl>
                                          <p:spTgt spid="3">
                                            <p:txEl>
                                              <p:pRg st="5" end="5"/>
                                            </p:txEl>
                                          </p:spTgt>
                                        </p:tgtEl>
                                        <p:attrNameLst>
                                          <p:attrName>style.visibility</p:attrName>
                                        </p:attrNameLst>
                                      </p:cBhvr>
                                      <p:to>
                                        <p:strVal val="visible"/>
                                      </p:to>
                                    </p:set>
                                    <p:anim calcmode="lin" valueType="num">
                                      <p:cBhvr additive="base">
                                        <p:cTn id="8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8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4" grpId="0">
        <p:bldSub>
          <a:bldDgm bld="lvlOne"/>
        </p:bldSub>
      </p:bldGraphic>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6F998-BFDC-4280-B282-43DF7A096073}"/>
              </a:ext>
            </a:extLst>
          </p:cNvPr>
          <p:cNvSpPr>
            <a:spLocks noGrp="1"/>
          </p:cNvSpPr>
          <p:nvPr>
            <p:ph type="title"/>
          </p:nvPr>
        </p:nvSpPr>
        <p:spPr>
          <a:xfrm>
            <a:off x="838200" y="365125"/>
            <a:ext cx="10515600" cy="1460500"/>
          </a:xfrm>
        </p:spPr>
        <p:txBody>
          <a:bodyPr>
            <a:normAutofit/>
          </a:bodyPr>
          <a:lstStyle/>
          <a:p>
            <a:r>
              <a:rPr lang="en-GB" sz="6000" dirty="0"/>
              <a:t>References</a:t>
            </a:r>
          </a:p>
        </p:txBody>
      </p:sp>
      <p:sp>
        <p:nvSpPr>
          <p:cNvPr id="3" name="Content Placeholder 2">
            <a:extLst>
              <a:ext uri="{FF2B5EF4-FFF2-40B4-BE49-F238E27FC236}">
                <a16:creationId xmlns:a16="http://schemas.microsoft.com/office/drawing/2014/main" id="{A007DB7C-2F23-4BCF-98E8-315482D089F6}"/>
              </a:ext>
            </a:extLst>
          </p:cNvPr>
          <p:cNvSpPr>
            <a:spLocks noGrp="1"/>
          </p:cNvSpPr>
          <p:nvPr>
            <p:ph idx="1"/>
          </p:nvPr>
        </p:nvSpPr>
        <p:spPr>
          <a:xfrm>
            <a:off x="838199" y="1825625"/>
            <a:ext cx="10806953" cy="4667250"/>
          </a:xfrm>
        </p:spPr>
        <p:txBody>
          <a:bodyPr>
            <a:normAutofit fontScale="92500" lnSpcReduction="10000"/>
          </a:bodyPr>
          <a:lstStyle/>
          <a:p>
            <a:pPr marL="514350" indent="-514350">
              <a:lnSpc>
                <a:spcPct val="107000"/>
              </a:lnSpc>
              <a:spcAft>
                <a:spcPts val="800"/>
              </a:spcAft>
              <a:buFont typeface="+mj-lt"/>
              <a:buAutoNum type="arabicPeriod"/>
            </a:pPr>
            <a:r>
              <a:rPr lang="en-GB" sz="2800" dirty="0">
                <a:effectLst/>
                <a:latin typeface="Calibri" panose="020F0502020204030204" pitchFamily="34" charset="0"/>
                <a:ea typeface="Calibri" panose="020F0502020204030204" pitchFamily="34" charset="0"/>
                <a:cs typeface="Times New Roman" panose="02020603050405020304" pitchFamily="18" charset="0"/>
              </a:rPr>
              <a:t>Cadbury, A (2002) </a:t>
            </a:r>
            <a:r>
              <a:rPr lang="en-GB" sz="2800" i="1" dirty="0">
                <a:effectLst/>
                <a:latin typeface="Calibri" panose="020F0502020204030204" pitchFamily="34" charset="0"/>
                <a:ea typeface="Calibri" panose="020F0502020204030204" pitchFamily="34" charset="0"/>
                <a:cs typeface="Times New Roman" panose="02020603050405020304" pitchFamily="18" charset="0"/>
              </a:rPr>
              <a:t>Corporate Governance and Chairmanship</a:t>
            </a:r>
            <a:r>
              <a:rPr lang="en-GB" sz="2800" dirty="0">
                <a:effectLst/>
                <a:latin typeface="Calibri" panose="020F0502020204030204" pitchFamily="34" charset="0"/>
                <a:ea typeface="Calibri" panose="020F0502020204030204" pitchFamily="34" charset="0"/>
                <a:cs typeface="Times New Roman" panose="02020603050405020304" pitchFamily="18" charset="0"/>
              </a:rPr>
              <a:t>. Oxford: OUP</a:t>
            </a:r>
            <a:endParaRPr lang="en-US" dirty="0"/>
          </a:p>
          <a:p>
            <a:pPr marL="514350" indent="-514350">
              <a:buFont typeface="+mj-lt"/>
              <a:buAutoNum type="arabicPeriod"/>
            </a:pPr>
            <a:r>
              <a:rPr lang="en-US" dirty="0"/>
              <a:t>Loeffler, E (2016) ‘Public Governance in a Network Society,’ in Bovaird, T. and Loeffler, E. (eds) (2016) </a:t>
            </a:r>
            <a:r>
              <a:rPr lang="en-US" i="1" dirty="0"/>
              <a:t>Public Management and Governance 3rd edition</a:t>
            </a:r>
            <a:r>
              <a:rPr lang="en-US" dirty="0"/>
              <a:t>. Abingdon: Routledge</a:t>
            </a:r>
          </a:p>
          <a:p>
            <a:pPr marL="514350" indent="-514350">
              <a:buFont typeface="+mj-lt"/>
              <a:buAutoNum type="arabicPeriod"/>
            </a:pPr>
            <a:r>
              <a:rPr lang="en-US" dirty="0"/>
              <a:t>Osborne, D and </a:t>
            </a:r>
            <a:r>
              <a:rPr lang="en-US" dirty="0" err="1"/>
              <a:t>Gaebler</a:t>
            </a:r>
            <a:r>
              <a:rPr lang="en-US" dirty="0"/>
              <a:t>, T (1992) </a:t>
            </a:r>
            <a:r>
              <a:rPr lang="en-US" i="1" dirty="0"/>
              <a:t>Reinventing Government: How the entrepreneurial spirit is transforming the public sector</a:t>
            </a:r>
            <a:r>
              <a:rPr lang="en-US" dirty="0"/>
              <a:t>. Reading, MA: Addison-Wellesley</a:t>
            </a:r>
          </a:p>
          <a:p>
            <a:pPr marL="514350" indent="-514350">
              <a:buFont typeface="+mj-lt"/>
              <a:buAutoNum type="arabicPeriod"/>
            </a:pPr>
            <a:r>
              <a:rPr lang="en-US" dirty="0"/>
              <a:t>Rhodes, R (1997), </a:t>
            </a:r>
            <a:r>
              <a:rPr lang="en-US" i="1" dirty="0"/>
              <a:t>Understanding governance. Policy networks, governance, reflexivity and accountability</a:t>
            </a:r>
            <a:r>
              <a:rPr lang="en-US" dirty="0"/>
              <a:t>. Buckingham: Open University Press</a:t>
            </a:r>
          </a:p>
          <a:p>
            <a:pPr marL="514350" indent="-514350">
              <a:buFont typeface="+mj-lt"/>
              <a:buAutoNum type="arabicPeriod"/>
            </a:pPr>
            <a:r>
              <a:rPr lang="en-US" dirty="0"/>
              <a:t>Quirk B (2011) </a:t>
            </a:r>
            <a:r>
              <a:rPr lang="en-US" i="1" dirty="0"/>
              <a:t>Re-imagining Government: public leadership and management in challenging times</a:t>
            </a:r>
            <a:r>
              <a:rPr lang="en-US" dirty="0"/>
              <a:t>. Basingstoke: Palgrave Macmillan</a:t>
            </a:r>
          </a:p>
        </p:txBody>
      </p:sp>
      <p:sp>
        <p:nvSpPr>
          <p:cNvPr id="4" name="Slide Number Placeholder 3">
            <a:extLst>
              <a:ext uri="{FF2B5EF4-FFF2-40B4-BE49-F238E27FC236}">
                <a16:creationId xmlns:a16="http://schemas.microsoft.com/office/drawing/2014/main" id="{01D5443E-6F29-4F78-B9B4-55B8B810E790}"/>
              </a:ext>
            </a:extLst>
          </p:cNvPr>
          <p:cNvSpPr>
            <a:spLocks noGrp="1"/>
          </p:cNvSpPr>
          <p:nvPr>
            <p:ph type="sldNum" sz="quarter" idx="12"/>
          </p:nvPr>
        </p:nvSpPr>
        <p:spPr/>
        <p:txBody>
          <a:bodyPr/>
          <a:lstStyle/>
          <a:p>
            <a:fld id="{2633C1E9-BBC2-4CC6-BA8F-42C76672DF1C}" type="slidenum">
              <a:rPr lang="en-GB" smtClean="0"/>
              <a:t>58</a:t>
            </a:fld>
            <a:endParaRPr lang="en-GB"/>
          </a:p>
        </p:txBody>
      </p:sp>
    </p:spTree>
    <p:extLst>
      <p:ext uri="{BB962C8B-B14F-4D97-AF65-F5344CB8AC3E}">
        <p14:creationId xmlns:p14="http://schemas.microsoft.com/office/powerpoint/2010/main" val="261169492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7963D-0DF3-407A-A15C-82D3D40D51CA}"/>
              </a:ext>
            </a:extLst>
          </p:cNvPr>
          <p:cNvSpPr>
            <a:spLocks noGrp="1"/>
          </p:cNvSpPr>
          <p:nvPr>
            <p:ph type="title"/>
          </p:nvPr>
        </p:nvSpPr>
        <p:spPr>
          <a:xfrm>
            <a:off x="838200" y="2202890"/>
            <a:ext cx="10515600" cy="1325563"/>
          </a:xfrm>
        </p:spPr>
        <p:txBody>
          <a:bodyPr/>
          <a:lstStyle/>
          <a:p>
            <a:r>
              <a:rPr lang="en-GB" dirty="0"/>
              <a:t>Appendices </a:t>
            </a:r>
          </a:p>
        </p:txBody>
      </p:sp>
      <p:sp>
        <p:nvSpPr>
          <p:cNvPr id="4" name="Slide Number Placeholder 3">
            <a:extLst>
              <a:ext uri="{FF2B5EF4-FFF2-40B4-BE49-F238E27FC236}">
                <a16:creationId xmlns:a16="http://schemas.microsoft.com/office/drawing/2014/main" id="{3788F5AD-420A-4AAE-8A15-5C1FB4AAD7C5}"/>
              </a:ext>
            </a:extLst>
          </p:cNvPr>
          <p:cNvSpPr>
            <a:spLocks noGrp="1"/>
          </p:cNvSpPr>
          <p:nvPr>
            <p:ph type="sldNum" sz="quarter" idx="12"/>
          </p:nvPr>
        </p:nvSpPr>
        <p:spPr/>
        <p:txBody>
          <a:bodyPr/>
          <a:lstStyle/>
          <a:p>
            <a:fld id="{2633C1E9-BBC2-4CC6-BA8F-42C76672DF1C}" type="slidenum">
              <a:rPr lang="en-GB" smtClean="0"/>
              <a:t>59</a:t>
            </a:fld>
            <a:endParaRPr lang="en-GB"/>
          </a:p>
        </p:txBody>
      </p:sp>
    </p:spTree>
    <p:extLst>
      <p:ext uri="{BB962C8B-B14F-4D97-AF65-F5344CB8AC3E}">
        <p14:creationId xmlns:p14="http://schemas.microsoft.com/office/powerpoint/2010/main" val="366060147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9E9BD-7C64-4098-9DFD-B1EB8B4905B3}"/>
              </a:ext>
            </a:extLst>
          </p:cNvPr>
          <p:cNvSpPr>
            <a:spLocks noGrp="1"/>
          </p:cNvSpPr>
          <p:nvPr>
            <p:ph type="title"/>
          </p:nvPr>
        </p:nvSpPr>
        <p:spPr>
          <a:xfrm>
            <a:off x="838200" y="1"/>
            <a:ext cx="10515600" cy="1225118"/>
          </a:xfrm>
        </p:spPr>
        <p:txBody>
          <a:bodyPr>
            <a:normAutofit fontScale="90000"/>
          </a:bodyPr>
          <a:lstStyle/>
          <a:p>
            <a:r>
              <a:rPr lang="en-GB" sz="6000" dirty="0"/>
              <a:t>Rhodes’ Typology of Policy Networks</a:t>
            </a:r>
          </a:p>
        </p:txBody>
      </p:sp>
      <p:graphicFrame>
        <p:nvGraphicFramePr>
          <p:cNvPr id="5" name="Content Placeholder 4">
            <a:extLst>
              <a:ext uri="{FF2B5EF4-FFF2-40B4-BE49-F238E27FC236}">
                <a16:creationId xmlns:a16="http://schemas.microsoft.com/office/drawing/2014/main" id="{61978C6A-BE13-4EE8-8B44-66693C9F7164}"/>
              </a:ext>
            </a:extLst>
          </p:cNvPr>
          <p:cNvGraphicFramePr>
            <a:graphicFrameLocks noGrp="1"/>
          </p:cNvGraphicFramePr>
          <p:nvPr>
            <p:ph idx="1"/>
            <p:extLst>
              <p:ext uri="{D42A27DB-BD31-4B8C-83A1-F6EECF244321}">
                <p14:modId xmlns:p14="http://schemas.microsoft.com/office/powerpoint/2010/main" val="802751561"/>
              </p:ext>
            </p:extLst>
          </p:nvPr>
        </p:nvGraphicFramePr>
        <p:xfrm>
          <a:off x="1042386" y="1115411"/>
          <a:ext cx="10515600" cy="5595931"/>
        </p:xfrm>
        <a:graphic>
          <a:graphicData uri="http://schemas.openxmlformats.org/drawingml/2006/table">
            <a:tbl>
              <a:tblPr firstRow="1" firstCol="1" bandRow="1"/>
              <a:tblGrid>
                <a:gridCol w="3071327">
                  <a:extLst>
                    <a:ext uri="{9D8B030D-6E8A-4147-A177-3AD203B41FA5}">
                      <a16:colId xmlns:a16="http://schemas.microsoft.com/office/drawing/2014/main" val="1965902578"/>
                    </a:ext>
                  </a:extLst>
                </a:gridCol>
                <a:gridCol w="7444273">
                  <a:extLst>
                    <a:ext uri="{9D8B030D-6E8A-4147-A177-3AD203B41FA5}">
                      <a16:colId xmlns:a16="http://schemas.microsoft.com/office/drawing/2014/main" val="1913579145"/>
                    </a:ext>
                  </a:extLst>
                </a:gridCol>
              </a:tblGrid>
              <a:tr h="164647">
                <a:tc>
                  <a:txBody>
                    <a:bodyPr/>
                    <a:lstStyle/>
                    <a:p>
                      <a:pPr algn="l" fontAlgn="ctr">
                        <a:lnSpc>
                          <a:spcPct val="107000"/>
                        </a:lnSpc>
                        <a:spcBef>
                          <a:spcPts val="0"/>
                        </a:spcBef>
                        <a:spcAft>
                          <a:spcPts val="800"/>
                        </a:spcAft>
                      </a:pPr>
                      <a:r>
                        <a:rPr lang="en-GB" sz="2400" b="1"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Type of network</a:t>
                      </a:r>
                      <a:endParaRPr lang="en-GB" sz="2400" b="1" i="0" u="none" strike="noStrike" dirty="0">
                        <a:effectLst/>
                        <a:latin typeface="Arial" panose="020B0604020202020204" pitchFamily="34" charset="0"/>
                      </a:endParaRPr>
                    </a:p>
                  </a:txBody>
                  <a:tcPr marL="7302" marR="7302" marT="7302" marB="7302" anchor="ctr">
                    <a:lnL>
                      <a:noFill/>
                    </a:lnL>
                    <a:lnR>
                      <a:noFill/>
                    </a:lnR>
                    <a:lnT>
                      <a:noFill/>
                    </a:lnT>
                    <a:lnB>
                      <a:noFill/>
                    </a:lnB>
                  </a:tcPr>
                </a:tc>
                <a:tc>
                  <a:txBody>
                    <a:bodyPr/>
                    <a:lstStyle/>
                    <a:p>
                      <a:pPr algn="l" fontAlgn="ctr">
                        <a:lnSpc>
                          <a:spcPct val="107000"/>
                        </a:lnSpc>
                        <a:spcBef>
                          <a:spcPts val="0"/>
                        </a:spcBef>
                        <a:spcAft>
                          <a:spcPts val="800"/>
                        </a:spcAft>
                      </a:pPr>
                      <a:r>
                        <a:rPr lang="en-GB" sz="2400" b="1"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Characteristics of network</a:t>
                      </a:r>
                      <a:endParaRPr lang="en-GB" sz="2400" b="1" i="0" u="none" strike="noStrike" dirty="0">
                        <a:effectLst/>
                        <a:latin typeface="Arial" panose="020B0604020202020204" pitchFamily="34" charset="0"/>
                      </a:endParaRPr>
                    </a:p>
                  </a:txBody>
                  <a:tcPr marL="7302" marR="7302" marT="7302" marB="7302" anchor="ctr">
                    <a:lnL>
                      <a:noFill/>
                    </a:lnL>
                    <a:lnR>
                      <a:noFill/>
                    </a:lnR>
                    <a:lnT>
                      <a:noFill/>
                    </a:lnT>
                    <a:lnB>
                      <a:noFill/>
                    </a:lnB>
                  </a:tcPr>
                </a:tc>
                <a:extLst>
                  <a:ext uri="{0D108BD9-81ED-4DB2-BD59-A6C34878D82A}">
                    <a16:rowId xmlns:a16="http://schemas.microsoft.com/office/drawing/2014/main" val="3726378784"/>
                  </a:ext>
                </a:extLst>
              </a:tr>
              <a:tr h="239619">
                <a:tc gridSpan="2">
                  <a:txBody>
                    <a:bodyPr/>
                    <a:lstStyle/>
                    <a:p>
                      <a:pPr algn="ctr" fontAlgn="ctr">
                        <a:lnSpc>
                          <a:spcPct val="107000"/>
                        </a:lnSpc>
                        <a:spcBef>
                          <a:spcPts val="0"/>
                        </a:spcBef>
                        <a:spcAft>
                          <a:spcPts val="800"/>
                        </a:spcAft>
                      </a:pPr>
                      <a:endParaRPr lang="en-GB" sz="1800" b="0" i="0" u="none" strike="noStrike" dirty="0">
                        <a:effectLst/>
                        <a:latin typeface="Arial" panose="020B0604020202020204" pitchFamily="34" charset="0"/>
                      </a:endParaRPr>
                    </a:p>
                  </a:txBody>
                  <a:tcPr marL="7302" marR="7302" marT="7302" marB="7302" anchor="ctr">
                    <a:lnL>
                      <a:noFill/>
                    </a:lnL>
                    <a:lnR>
                      <a:noFill/>
                    </a:lnR>
                    <a:lnT>
                      <a:noFill/>
                    </a:lnT>
                    <a:lnB>
                      <a:noFill/>
                    </a:lnB>
                  </a:tcPr>
                </a:tc>
                <a:tc hMerge="1">
                  <a:txBody>
                    <a:bodyPr/>
                    <a:lstStyle/>
                    <a:p>
                      <a:endParaRPr lang="en-GB"/>
                    </a:p>
                  </a:txBody>
                  <a:tcPr/>
                </a:tc>
                <a:extLst>
                  <a:ext uri="{0D108BD9-81ED-4DB2-BD59-A6C34878D82A}">
                    <a16:rowId xmlns:a16="http://schemas.microsoft.com/office/drawing/2014/main" val="3234600895"/>
                  </a:ext>
                </a:extLst>
              </a:tr>
              <a:tr h="314689">
                <a:tc>
                  <a:txBody>
                    <a:bodyPr/>
                    <a:lstStyle/>
                    <a:p>
                      <a:pPr algn="l" fontAlgn="ctr">
                        <a:lnSpc>
                          <a:spcPct val="107000"/>
                        </a:lnSpc>
                        <a:spcBef>
                          <a:spcPts val="0"/>
                        </a:spcBef>
                        <a:spcAft>
                          <a:spcPts val="800"/>
                        </a:spcAft>
                      </a:pPr>
                      <a:r>
                        <a:rPr lang="en-GB" sz="1800" b="1" i="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Policy community/ territorial community</a:t>
                      </a:r>
                      <a:endParaRPr lang="en-GB" sz="1800" b="1" i="0" u="none" strike="noStrike" dirty="0">
                        <a:effectLst/>
                        <a:latin typeface="Arial" panose="020B0604020202020204" pitchFamily="34" charset="0"/>
                      </a:endParaRPr>
                    </a:p>
                  </a:txBody>
                  <a:tcPr marL="7302" marR="7302" marT="7302" marB="7302" anchor="ctr">
                    <a:lnL>
                      <a:noFill/>
                    </a:lnL>
                    <a:lnR>
                      <a:noFill/>
                    </a:lnR>
                    <a:lnT>
                      <a:noFill/>
                    </a:lnT>
                    <a:lnB>
                      <a:noFill/>
                    </a:lnB>
                  </a:tcPr>
                </a:tc>
                <a:tc>
                  <a:txBody>
                    <a:bodyPr/>
                    <a:lstStyle/>
                    <a:p>
                      <a:pPr algn="l" fontAlgn="ctr">
                        <a:lnSpc>
                          <a:spcPct val="107000"/>
                        </a:lnSpc>
                        <a:spcBef>
                          <a:spcPts val="0"/>
                        </a:spcBef>
                        <a:spcAft>
                          <a:spcPts val="800"/>
                        </a:spcAft>
                      </a:pPr>
                      <a:r>
                        <a:rPr lang="en-US" sz="1800" b="0" i="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Stability, highly restricted membership (usually including strong political links), vertical interdependence, limited horizontal articulation</a:t>
                      </a:r>
                      <a:endParaRPr lang="en-GB" sz="1800" b="0" i="0" u="none" strike="noStrike" dirty="0">
                        <a:effectLst/>
                        <a:latin typeface="Arial" panose="020B0604020202020204" pitchFamily="34" charset="0"/>
                      </a:endParaRPr>
                    </a:p>
                  </a:txBody>
                  <a:tcPr marL="7302" marR="7302" marT="7302" marB="7302" anchor="ctr">
                    <a:lnL>
                      <a:noFill/>
                    </a:lnL>
                    <a:lnR>
                      <a:noFill/>
                    </a:lnR>
                    <a:lnT>
                      <a:noFill/>
                    </a:lnT>
                    <a:lnB>
                      <a:noFill/>
                    </a:lnB>
                  </a:tcPr>
                </a:tc>
                <a:extLst>
                  <a:ext uri="{0D108BD9-81ED-4DB2-BD59-A6C34878D82A}">
                    <a16:rowId xmlns:a16="http://schemas.microsoft.com/office/drawing/2014/main" val="1048486767"/>
                  </a:ext>
                </a:extLst>
              </a:tr>
              <a:tr h="314689">
                <a:tc>
                  <a:txBody>
                    <a:bodyPr/>
                    <a:lstStyle/>
                    <a:p>
                      <a:pPr algn="l" fontAlgn="ctr">
                        <a:lnSpc>
                          <a:spcPct val="107000"/>
                        </a:lnSpc>
                        <a:spcBef>
                          <a:spcPts val="0"/>
                        </a:spcBef>
                        <a:spcAft>
                          <a:spcPts val="800"/>
                        </a:spcAft>
                      </a:pPr>
                      <a:r>
                        <a:rPr lang="en-GB" sz="1800" b="1" i="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Professional network</a:t>
                      </a:r>
                      <a:endParaRPr lang="en-GB" sz="1800" b="1" i="0" u="none" strike="noStrike" dirty="0">
                        <a:effectLst/>
                        <a:latin typeface="Arial" panose="020B0604020202020204" pitchFamily="34" charset="0"/>
                      </a:endParaRPr>
                    </a:p>
                  </a:txBody>
                  <a:tcPr marL="7302" marR="7302" marT="7302" marB="7302" anchor="ctr">
                    <a:lnL>
                      <a:noFill/>
                    </a:lnL>
                    <a:lnR>
                      <a:noFill/>
                    </a:lnR>
                    <a:lnT>
                      <a:noFill/>
                    </a:lnT>
                    <a:lnB>
                      <a:noFill/>
                    </a:lnB>
                  </a:tcPr>
                </a:tc>
                <a:tc>
                  <a:txBody>
                    <a:bodyPr/>
                    <a:lstStyle/>
                    <a:p>
                      <a:pPr algn="l" fontAlgn="ctr">
                        <a:lnSpc>
                          <a:spcPct val="107000"/>
                        </a:lnSpc>
                        <a:spcBef>
                          <a:spcPts val="0"/>
                        </a:spcBef>
                        <a:spcAft>
                          <a:spcPts val="800"/>
                        </a:spcAft>
                      </a:pPr>
                      <a:endParaRPr lang="en-US" sz="1800" b="0" i="0" u="none" strike="noStrike"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l" fontAlgn="ctr">
                        <a:lnSpc>
                          <a:spcPct val="107000"/>
                        </a:lnSpc>
                        <a:spcBef>
                          <a:spcPts val="0"/>
                        </a:spcBef>
                        <a:spcAft>
                          <a:spcPts val="800"/>
                        </a:spcAft>
                      </a:pPr>
                      <a:r>
                        <a:rPr lang="en-US" sz="1800" b="0" i="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Stability, highly restricted membership (usually with very weak political links), vertical interdependence, limited horizontal articulation, serves interest of profession</a:t>
                      </a:r>
                      <a:endParaRPr lang="en-GB" sz="1800" b="0" i="0" u="none" strike="noStrike" dirty="0">
                        <a:effectLst/>
                        <a:latin typeface="Arial" panose="020B0604020202020204" pitchFamily="34" charset="0"/>
                      </a:endParaRPr>
                    </a:p>
                  </a:txBody>
                  <a:tcPr marL="7302" marR="7302" marT="7302" marB="7302" anchor="ctr">
                    <a:lnL>
                      <a:noFill/>
                    </a:lnL>
                    <a:lnR>
                      <a:noFill/>
                    </a:lnR>
                    <a:lnT>
                      <a:noFill/>
                    </a:lnT>
                    <a:lnB>
                      <a:noFill/>
                    </a:lnB>
                  </a:tcPr>
                </a:tc>
                <a:extLst>
                  <a:ext uri="{0D108BD9-81ED-4DB2-BD59-A6C34878D82A}">
                    <a16:rowId xmlns:a16="http://schemas.microsoft.com/office/drawing/2014/main" val="1262554285"/>
                  </a:ext>
                </a:extLst>
              </a:tr>
              <a:tr h="314689">
                <a:tc>
                  <a:txBody>
                    <a:bodyPr/>
                    <a:lstStyle/>
                    <a:p>
                      <a:pPr algn="l" fontAlgn="ctr">
                        <a:lnSpc>
                          <a:spcPct val="107000"/>
                        </a:lnSpc>
                        <a:spcBef>
                          <a:spcPts val="0"/>
                        </a:spcBef>
                        <a:spcAft>
                          <a:spcPts val="800"/>
                        </a:spcAft>
                      </a:pPr>
                      <a:r>
                        <a:rPr lang="en-GB" sz="1800" b="1" i="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Intergovernmental network</a:t>
                      </a:r>
                      <a:endParaRPr lang="en-GB" sz="1800" b="1" i="0" u="none" strike="noStrike" dirty="0">
                        <a:effectLst/>
                        <a:latin typeface="Arial" panose="020B0604020202020204" pitchFamily="34" charset="0"/>
                      </a:endParaRPr>
                    </a:p>
                  </a:txBody>
                  <a:tcPr marL="7302" marR="7302" marT="7302" marB="7302" anchor="ctr">
                    <a:lnL>
                      <a:noFill/>
                    </a:lnL>
                    <a:lnR>
                      <a:noFill/>
                    </a:lnR>
                    <a:lnT>
                      <a:noFill/>
                    </a:lnT>
                    <a:lnB>
                      <a:noFill/>
                    </a:lnB>
                  </a:tcPr>
                </a:tc>
                <a:tc>
                  <a:txBody>
                    <a:bodyPr/>
                    <a:lstStyle/>
                    <a:p>
                      <a:pPr algn="l" fontAlgn="ctr">
                        <a:lnSpc>
                          <a:spcPct val="107000"/>
                        </a:lnSpc>
                        <a:spcBef>
                          <a:spcPts val="0"/>
                        </a:spcBef>
                        <a:spcAft>
                          <a:spcPts val="800"/>
                        </a:spcAft>
                      </a:pPr>
                      <a:endParaRPr lang="en-US" sz="1800" b="0" i="0" u="none" strike="noStrike"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l" fontAlgn="ctr">
                        <a:lnSpc>
                          <a:spcPct val="107000"/>
                        </a:lnSpc>
                        <a:spcBef>
                          <a:spcPts val="0"/>
                        </a:spcBef>
                        <a:spcAft>
                          <a:spcPts val="800"/>
                        </a:spcAft>
                      </a:pPr>
                      <a:r>
                        <a:rPr lang="en-US" sz="1800" b="0" i="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Limited membership (usually including political representatives), limited vertical interdependence, extensive horizontal articulation</a:t>
                      </a:r>
                      <a:endParaRPr lang="en-GB" sz="1800" b="0" i="0" u="none" strike="noStrike" dirty="0">
                        <a:effectLst/>
                        <a:latin typeface="Arial" panose="020B0604020202020204" pitchFamily="34" charset="0"/>
                      </a:endParaRPr>
                    </a:p>
                  </a:txBody>
                  <a:tcPr marL="7302" marR="7302" marT="7302" marB="7302" anchor="ctr">
                    <a:lnL>
                      <a:noFill/>
                    </a:lnL>
                    <a:lnR>
                      <a:noFill/>
                    </a:lnR>
                    <a:lnT>
                      <a:noFill/>
                    </a:lnT>
                    <a:lnB>
                      <a:noFill/>
                    </a:lnB>
                  </a:tcPr>
                </a:tc>
                <a:extLst>
                  <a:ext uri="{0D108BD9-81ED-4DB2-BD59-A6C34878D82A}">
                    <a16:rowId xmlns:a16="http://schemas.microsoft.com/office/drawing/2014/main" val="4117124200"/>
                  </a:ext>
                </a:extLst>
              </a:tr>
              <a:tr h="314689">
                <a:tc>
                  <a:txBody>
                    <a:bodyPr/>
                    <a:lstStyle/>
                    <a:p>
                      <a:pPr algn="l" fontAlgn="ctr">
                        <a:lnSpc>
                          <a:spcPct val="107000"/>
                        </a:lnSpc>
                        <a:spcBef>
                          <a:spcPts val="0"/>
                        </a:spcBef>
                        <a:spcAft>
                          <a:spcPts val="800"/>
                        </a:spcAft>
                      </a:pPr>
                      <a:r>
                        <a:rPr lang="en-GB" sz="1800" b="1" i="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Producer network</a:t>
                      </a:r>
                      <a:endParaRPr lang="en-GB" sz="1800" b="1" i="0" u="none" strike="noStrike" dirty="0">
                        <a:effectLst/>
                        <a:latin typeface="Arial" panose="020B0604020202020204" pitchFamily="34" charset="0"/>
                      </a:endParaRPr>
                    </a:p>
                  </a:txBody>
                  <a:tcPr marL="7302" marR="7302" marT="7302" marB="7302" anchor="ctr">
                    <a:lnL>
                      <a:noFill/>
                    </a:lnL>
                    <a:lnR>
                      <a:noFill/>
                    </a:lnR>
                    <a:lnT>
                      <a:noFill/>
                    </a:lnT>
                    <a:lnB>
                      <a:noFill/>
                    </a:lnB>
                  </a:tcPr>
                </a:tc>
                <a:tc>
                  <a:txBody>
                    <a:bodyPr/>
                    <a:lstStyle/>
                    <a:p>
                      <a:pPr algn="l" fontAlgn="ctr">
                        <a:lnSpc>
                          <a:spcPct val="107000"/>
                        </a:lnSpc>
                        <a:spcBef>
                          <a:spcPts val="0"/>
                        </a:spcBef>
                        <a:spcAft>
                          <a:spcPts val="800"/>
                        </a:spcAft>
                      </a:pPr>
                      <a:endParaRPr lang="en-US" sz="1800" b="0" i="0" u="none" strike="noStrike"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l" fontAlgn="ctr">
                        <a:lnSpc>
                          <a:spcPct val="107000"/>
                        </a:lnSpc>
                        <a:spcBef>
                          <a:spcPts val="0"/>
                        </a:spcBef>
                        <a:spcAft>
                          <a:spcPts val="800"/>
                        </a:spcAft>
                      </a:pPr>
                      <a:r>
                        <a:rPr lang="en-US" sz="1800" b="0" i="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Fluctuating membership (usually with weak political links), limited vertical interdependence, serves interest of producer</a:t>
                      </a:r>
                      <a:endParaRPr lang="en-GB" sz="1800" b="0" i="0" u="none" strike="noStrike" dirty="0">
                        <a:effectLst/>
                        <a:latin typeface="Arial" panose="020B0604020202020204" pitchFamily="34" charset="0"/>
                      </a:endParaRPr>
                    </a:p>
                  </a:txBody>
                  <a:tcPr marL="7302" marR="7302" marT="7302" marB="7302" anchor="ctr">
                    <a:lnL>
                      <a:noFill/>
                    </a:lnL>
                    <a:lnR>
                      <a:noFill/>
                    </a:lnR>
                    <a:lnT>
                      <a:noFill/>
                    </a:lnT>
                    <a:lnB>
                      <a:noFill/>
                    </a:lnB>
                  </a:tcPr>
                </a:tc>
                <a:extLst>
                  <a:ext uri="{0D108BD9-81ED-4DB2-BD59-A6C34878D82A}">
                    <a16:rowId xmlns:a16="http://schemas.microsoft.com/office/drawing/2014/main" val="93901146"/>
                  </a:ext>
                </a:extLst>
              </a:tr>
              <a:tr h="314689">
                <a:tc>
                  <a:txBody>
                    <a:bodyPr/>
                    <a:lstStyle/>
                    <a:p>
                      <a:pPr algn="l" fontAlgn="ctr">
                        <a:lnSpc>
                          <a:spcPct val="107000"/>
                        </a:lnSpc>
                        <a:spcBef>
                          <a:spcPts val="0"/>
                        </a:spcBef>
                        <a:spcAft>
                          <a:spcPts val="800"/>
                        </a:spcAft>
                      </a:pPr>
                      <a:r>
                        <a:rPr lang="en-GB" sz="1800" b="1" i="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Issue network</a:t>
                      </a:r>
                      <a:endParaRPr lang="en-GB" sz="1800" b="1" i="0" u="none" strike="noStrike" dirty="0">
                        <a:effectLst/>
                        <a:latin typeface="Arial" panose="020B0604020202020204" pitchFamily="34" charset="0"/>
                      </a:endParaRPr>
                    </a:p>
                  </a:txBody>
                  <a:tcPr marL="7302" marR="7302" marT="7302" marB="7302" anchor="ctr">
                    <a:lnL>
                      <a:noFill/>
                    </a:lnL>
                    <a:lnR>
                      <a:noFill/>
                    </a:lnR>
                    <a:lnT>
                      <a:noFill/>
                    </a:lnT>
                    <a:lnB>
                      <a:noFill/>
                    </a:lnB>
                  </a:tcPr>
                </a:tc>
                <a:tc>
                  <a:txBody>
                    <a:bodyPr/>
                    <a:lstStyle/>
                    <a:p>
                      <a:pPr algn="l" fontAlgn="ctr">
                        <a:lnSpc>
                          <a:spcPct val="107000"/>
                        </a:lnSpc>
                        <a:spcBef>
                          <a:spcPts val="0"/>
                        </a:spcBef>
                        <a:spcAft>
                          <a:spcPts val="800"/>
                        </a:spcAft>
                      </a:pPr>
                      <a:endParaRPr lang="en-US" sz="1800" b="0" i="0" u="none" strike="noStrike"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l" fontAlgn="ctr">
                        <a:lnSpc>
                          <a:spcPct val="107000"/>
                        </a:lnSpc>
                        <a:spcBef>
                          <a:spcPts val="0"/>
                        </a:spcBef>
                        <a:spcAft>
                          <a:spcPts val="800"/>
                        </a:spcAft>
                      </a:pPr>
                      <a:r>
                        <a:rPr lang="en-US" sz="1800" b="0" i="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Unstable, large number of members (usually including political representatives), limited vertical interdependence</a:t>
                      </a:r>
                      <a:endParaRPr lang="en-GB" sz="1800" b="0" i="0" u="none" strike="noStrike" dirty="0">
                        <a:effectLst/>
                        <a:latin typeface="Arial" panose="020B0604020202020204" pitchFamily="34" charset="0"/>
                      </a:endParaRPr>
                    </a:p>
                  </a:txBody>
                  <a:tcPr marL="7302" marR="7302" marT="7302" marB="7302" anchor="ctr">
                    <a:lnL>
                      <a:noFill/>
                    </a:lnL>
                    <a:lnR>
                      <a:noFill/>
                    </a:lnR>
                    <a:lnT>
                      <a:noFill/>
                    </a:lnT>
                    <a:lnB>
                      <a:noFill/>
                    </a:lnB>
                  </a:tcPr>
                </a:tc>
                <a:extLst>
                  <a:ext uri="{0D108BD9-81ED-4DB2-BD59-A6C34878D82A}">
                    <a16:rowId xmlns:a16="http://schemas.microsoft.com/office/drawing/2014/main" val="3418709577"/>
                  </a:ext>
                </a:extLst>
              </a:tr>
            </a:tbl>
          </a:graphicData>
        </a:graphic>
      </p:graphicFrame>
      <p:sp>
        <p:nvSpPr>
          <p:cNvPr id="4" name="Slide Number Placeholder 3">
            <a:extLst>
              <a:ext uri="{FF2B5EF4-FFF2-40B4-BE49-F238E27FC236}">
                <a16:creationId xmlns:a16="http://schemas.microsoft.com/office/drawing/2014/main" id="{A83620BD-B028-47C1-9433-C68265254704}"/>
              </a:ext>
            </a:extLst>
          </p:cNvPr>
          <p:cNvSpPr>
            <a:spLocks noGrp="1"/>
          </p:cNvSpPr>
          <p:nvPr>
            <p:ph type="sldNum" sz="quarter" idx="12"/>
          </p:nvPr>
        </p:nvSpPr>
        <p:spPr/>
        <p:txBody>
          <a:bodyPr/>
          <a:lstStyle/>
          <a:p>
            <a:fld id="{2633C1E9-BBC2-4CC6-BA8F-42C76672DF1C}" type="slidenum">
              <a:rPr lang="en-GB" smtClean="0"/>
              <a:t>60</a:t>
            </a:fld>
            <a:endParaRPr lang="en-GB"/>
          </a:p>
        </p:txBody>
      </p:sp>
    </p:spTree>
    <p:extLst>
      <p:ext uri="{BB962C8B-B14F-4D97-AF65-F5344CB8AC3E}">
        <p14:creationId xmlns:p14="http://schemas.microsoft.com/office/powerpoint/2010/main" val="341849102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3">
            <a:extLst>
              <a:ext uri="{FF2B5EF4-FFF2-40B4-BE49-F238E27FC236}">
                <a16:creationId xmlns:a16="http://schemas.microsoft.com/office/drawing/2014/main" id="{23DA4596-40DD-4BBC-B3D7-903B188301A0}"/>
              </a:ext>
            </a:extLst>
          </p:cNvPr>
          <p:cNvGraphicFramePr>
            <a:graphicFrameLocks noGrp="1"/>
          </p:cNvGraphicFramePr>
          <p:nvPr>
            <p:extLst>
              <p:ext uri="{D42A27DB-BD31-4B8C-83A1-F6EECF244321}">
                <p14:modId xmlns:p14="http://schemas.microsoft.com/office/powerpoint/2010/main" val="1736285685"/>
              </p:ext>
            </p:extLst>
          </p:nvPr>
        </p:nvGraphicFramePr>
        <p:xfrm>
          <a:off x="692457" y="719666"/>
          <a:ext cx="11151834" cy="5064760"/>
        </p:xfrm>
        <a:graphic>
          <a:graphicData uri="http://schemas.openxmlformats.org/drawingml/2006/table">
            <a:tbl>
              <a:tblPr firstRow="1" bandRow="1">
                <a:tableStyleId>{5940675A-B579-460E-94D1-54222C63F5DA}</a:tableStyleId>
              </a:tblPr>
              <a:tblGrid>
                <a:gridCol w="5575917">
                  <a:extLst>
                    <a:ext uri="{9D8B030D-6E8A-4147-A177-3AD203B41FA5}">
                      <a16:colId xmlns:a16="http://schemas.microsoft.com/office/drawing/2014/main" val="3698224458"/>
                    </a:ext>
                  </a:extLst>
                </a:gridCol>
                <a:gridCol w="5575917">
                  <a:extLst>
                    <a:ext uri="{9D8B030D-6E8A-4147-A177-3AD203B41FA5}">
                      <a16:colId xmlns:a16="http://schemas.microsoft.com/office/drawing/2014/main" val="1125773535"/>
                    </a:ext>
                  </a:extLst>
                </a:gridCol>
              </a:tblGrid>
              <a:tr h="370840">
                <a:tc>
                  <a:txBody>
                    <a:bodyPr/>
                    <a:lstStyle/>
                    <a:p>
                      <a:r>
                        <a:rPr lang="en-US" sz="2000" b="1" dirty="0"/>
                        <a:t>Local government needs to consider not only …</a:t>
                      </a:r>
                    </a:p>
                    <a:p>
                      <a:endParaRPr lang="en-GB" sz="2000" dirty="0"/>
                    </a:p>
                  </a:txBody>
                  <a:tcPr/>
                </a:tc>
                <a:tc>
                  <a:txBody>
                    <a:bodyPr/>
                    <a:lstStyle/>
                    <a:p>
                      <a:r>
                        <a:rPr lang="en-GB" sz="2000" b="1" dirty="0"/>
                        <a:t>… but increasingly also …</a:t>
                      </a:r>
                    </a:p>
                    <a:p>
                      <a:endParaRPr lang="en-GB" sz="2000" dirty="0"/>
                    </a:p>
                  </a:txBody>
                  <a:tcPr/>
                </a:tc>
                <a:extLst>
                  <a:ext uri="{0D108BD9-81ED-4DB2-BD59-A6C34878D82A}">
                    <a16:rowId xmlns:a16="http://schemas.microsoft.com/office/drawing/2014/main" val="871566636"/>
                  </a:ext>
                </a:extLst>
              </a:tr>
              <a:tr h="370840">
                <a:tc>
                  <a:txBody>
                    <a:bodyPr/>
                    <a:lstStyle/>
                    <a:p>
                      <a:r>
                        <a:rPr lang="en-GB" sz="2000" b="1" i="1" dirty="0"/>
                        <a:t>Organizational leadership</a:t>
                      </a:r>
                    </a:p>
                    <a:p>
                      <a:endParaRPr lang="en-GB" sz="2000" dirty="0"/>
                    </a:p>
                  </a:txBody>
                  <a:tcPr/>
                </a:tc>
                <a:tc>
                  <a:txBody>
                    <a:bodyPr/>
                    <a:lstStyle/>
                    <a:p>
                      <a:r>
                        <a:rPr lang="en-US" sz="2000" b="1" i="1" dirty="0"/>
                        <a:t>Leadership of networks and partnerships</a:t>
                      </a:r>
                    </a:p>
                    <a:p>
                      <a:endParaRPr lang="en-GB" sz="2000" dirty="0"/>
                    </a:p>
                  </a:txBody>
                  <a:tcPr/>
                </a:tc>
                <a:extLst>
                  <a:ext uri="{0D108BD9-81ED-4DB2-BD59-A6C34878D82A}">
                    <a16:rowId xmlns:a16="http://schemas.microsoft.com/office/drawing/2014/main" val="982330263"/>
                  </a:ext>
                </a:extLst>
              </a:tr>
              <a:tr h="370840">
                <a:tc>
                  <a:txBody>
                    <a:bodyPr/>
                    <a:lstStyle/>
                    <a:p>
                      <a:r>
                        <a:rPr lang="en-GB" dirty="0"/>
                        <a:t>Developing organizations</a:t>
                      </a:r>
                    </a:p>
                    <a:p>
                      <a:endParaRPr lang="en-GB" dirty="0"/>
                    </a:p>
                  </a:txBody>
                  <a:tcPr/>
                </a:tc>
                <a:tc>
                  <a:txBody>
                    <a:bodyPr/>
                    <a:lstStyle/>
                    <a:p>
                      <a:r>
                        <a:rPr lang="en-GB" dirty="0"/>
                        <a:t>Developing communities</a:t>
                      </a:r>
                    </a:p>
                    <a:p>
                      <a:endParaRPr lang="en-GB" dirty="0"/>
                    </a:p>
                  </a:txBody>
                  <a:tcPr/>
                </a:tc>
                <a:extLst>
                  <a:ext uri="{0D108BD9-81ED-4DB2-BD59-A6C34878D82A}">
                    <a16:rowId xmlns:a16="http://schemas.microsoft.com/office/drawing/2014/main" val="4258958990"/>
                  </a:ext>
                </a:extLst>
              </a:tr>
              <a:tr h="370840">
                <a:tc>
                  <a:txBody>
                    <a:bodyPr/>
                    <a:lstStyle/>
                    <a:p>
                      <a:r>
                        <a:rPr lang="en-US" dirty="0"/>
                        <a:t>Ensuring policy coherence across organizational departments and services</a:t>
                      </a:r>
                    </a:p>
                    <a:p>
                      <a:endParaRPr lang="en-GB" dirty="0"/>
                    </a:p>
                  </a:txBody>
                  <a:tcPr/>
                </a:tc>
                <a:tc>
                  <a:txBody>
                    <a:bodyPr/>
                    <a:lstStyle/>
                    <a:p>
                      <a:r>
                        <a:rPr lang="en-US" dirty="0"/>
                        <a:t>Ensuring policy coherence across organizational and sectoral borders and levels of government as well as over time (sustainable development)</a:t>
                      </a:r>
                    </a:p>
                    <a:p>
                      <a:endParaRPr lang="en-GB" dirty="0"/>
                    </a:p>
                  </a:txBody>
                  <a:tcPr/>
                </a:tc>
                <a:extLst>
                  <a:ext uri="{0D108BD9-81ED-4DB2-BD59-A6C34878D82A}">
                    <a16:rowId xmlns:a16="http://schemas.microsoft.com/office/drawing/2014/main" val="655646110"/>
                  </a:ext>
                </a:extLst>
              </a:tr>
              <a:tr h="370840">
                <a:tc>
                  <a:txBody>
                    <a:bodyPr/>
                    <a:lstStyle/>
                    <a:p>
                      <a:r>
                        <a:rPr lang="en-US" dirty="0"/>
                        <a:t>Creating a set of values and a sense of direction, which leaves room for individual autonomy and creativity for mid-level managers and employees</a:t>
                      </a:r>
                    </a:p>
                    <a:p>
                      <a:endParaRPr lang="en-GB" dirty="0"/>
                    </a:p>
                  </a:txBody>
                  <a:tcPr/>
                </a:tc>
                <a:tc>
                  <a:txBody>
                    <a:bodyPr/>
                    <a:lstStyle/>
                    <a:p>
                      <a:r>
                        <a:rPr lang="en-US" dirty="0"/>
                        <a:t>Creating a set of values which are consistent with the expectations of citizens, partners, firms and other stakeholders, leaving room for their autonomy and creativity</a:t>
                      </a:r>
                    </a:p>
                    <a:p>
                      <a:endParaRPr lang="en-GB" dirty="0"/>
                    </a:p>
                  </a:txBody>
                  <a:tcPr/>
                </a:tc>
                <a:extLst>
                  <a:ext uri="{0D108BD9-81ED-4DB2-BD59-A6C34878D82A}">
                    <a16:rowId xmlns:a16="http://schemas.microsoft.com/office/drawing/2014/main" val="1810973208"/>
                  </a:ext>
                </a:extLst>
              </a:tr>
              <a:tr h="370840">
                <a:tc>
                  <a:txBody>
                    <a:bodyPr/>
                    <a:lstStyle/>
                    <a:p>
                      <a:endParaRPr lang="en-GB" dirty="0"/>
                    </a:p>
                  </a:txBody>
                  <a:tcPr/>
                </a:tc>
                <a:tc>
                  <a:txBody>
                    <a:bodyPr/>
                    <a:lstStyle/>
                    <a:p>
                      <a:endParaRPr lang="en-GB" dirty="0"/>
                    </a:p>
                  </a:txBody>
                  <a:tcPr/>
                </a:tc>
                <a:extLst>
                  <a:ext uri="{0D108BD9-81ED-4DB2-BD59-A6C34878D82A}">
                    <a16:rowId xmlns:a16="http://schemas.microsoft.com/office/drawing/2014/main" val="982063457"/>
                  </a:ext>
                </a:extLst>
              </a:tr>
            </a:tbl>
          </a:graphicData>
        </a:graphic>
      </p:graphicFrame>
      <p:sp>
        <p:nvSpPr>
          <p:cNvPr id="4" name="TextBox 3">
            <a:extLst>
              <a:ext uri="{FF2B5EF4-FFF2-40B4-BE49-F238E27FC236}">
                <a16:creationId xmlns:a16="http://schemas.microsoft.com/office/drawing/2014/main" id="{06D561FE-18D4-4E34-AB6E-2F34DAE91C18}"/>
              </a:ext>
            </a:extLst>
          </p:cNvPr>
          <p:cNvSpPr txBox="1"/>
          <p:nvPr/>
        </p:nvSpPr>
        <p:spPr>
          <a:xfrm>
            <a:off x="9161756" y="6196614"/>
            <a:ext cx="2682536" cy="369332"/>
          </a:xfrm>
          <a:prstGeom prst="rect">
            <a:avLst/>
          </a:prstGeom>
          <a:noFill/>
        </p:spPr>
        <p:txBody>
          <a:bodyPr wrap="square" rtlCol="0">
            <a:spAutoFit/>
          </a:bodyPr>
          <a:lstStyle/>
          <a:p>
            <a:r>
              <a:rPr lang="en-GB" dirty="0"/>
              <a:t>Loeffler 2016: 212/3</a:t>
            </a:r>
          </a:p>
        </p:txBody>
      </p:sp>
      <p:sp>
        <p:nvSpPr>
          <p:cNvPr id="3" name="Slide Number Placeholder 2">
            <a:extLst>
              <a:ext uri="{FF2B5EF4-FFF2-40B4-BE49-F238E27FC236}">
                <a16:creationId xmlns:a16="http://schemas.microsoft.com/office/drawing/2014/main" id="{64A8041A-563A-4366-8A9D-DEBB627B18AA}"/>
              </a:ext>
            </a:extLst>
          </p:cNvPr>
          <p:cNvSpPr>
            <a:spLocks noGrp="1"/>
          </p:cNvSpPr>
          <p:nvPr>
            <p:ph type="sldNum" sz="quarter" idx="12"/>
          </p:nvPr>
        </p:nvSpPr>
        <p:spPr/>
        <p:txBody>
          <a:bodyPr/>
          <a:lstStyle/>
          <a:p>
            <a:fld id="{2633C1E9-BBC2-4CC6-BA8F-42C76672DF1C}" type="slidenum">
              <a:rPr lang="en-GB" smtClean="0"/>
              <a:t>61</a:t>
            </a:fld>
            <a:endParaRPr lang="en-GB"/>
          </a:p>
        </p:txBody>
      </p:sp>
    </p:spTree>
    <p:extLst>
      <p:ext uri="{BB962C8B-B14F-4D97-AF65-F5344CB8AC3E}">
        <p14:creationId xmlns:p14="http://schemas.microsoft.com/office/powerpoint/2010/main" val="47977483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7">
            <a:extLst>
              <a:ext uri="{FF2B5EF4-FFF2-40B4-BE49-F238E27FC236}">
                <a16:creationId xmlns:a16="http://schemas.microsoft.com/office/drawing/2014/main" id="{E8FD1B53-05F8-4A74-AD17-B87491147B9A}"/>
              </a:ext>
            </a:extLst>
          </p:cNvPr>
          <p:cNvGraphicFramePr>
            <a:graphicFrameLocks noGrp="1"/>
          </p:cNvGraphicFramePr>
          <p:nvPr>
            <p:extLst>
              <p:ext uri="{D42A27DB-BD31-4B8C-83A1-F6EECF244321}">
                <p14:modId xmlns:p14="http://schemas.microsoft.com/office/powerpoint/2010/main" val="75217549"/>
              </p:ext>
            </p:extLst>
          </p:nvPr>
        </p:nvGraphicFramePr>
        <p:xfrm>
          <a:off x="683579" y="941607"/>
          <a:ext cx="11070456" cy="4816856"/>
        </p:xfrm>
        <a:graphic>
          <a:graphicData uri="http://schemas.openxmlformats.org/drawingml/2006/table">
            <a:tbl>
              <a:tblPr firstRow="1" bandRow="1">
                <a:tableStyleId>{5940675A-B579-460E-94D1-54222C63F5DA}</a:tableStyleId>
              </a:tblPr>
              <a:tblGrid>
                <a:gridCol w="5535228">
                  <a:extLst>
                    <a:ext uri="{9D8B030D-6E8A-4147-A177-3AD203B41FA5}">
                      <a16:colId xmlns:a16="http://schemas.microsoft.com/office/drawing/2014/main" val="3968718418"/>
                    </a:ext>
                  </a:extLst>
                </a:gridCol>
                <a:gridCol w="5535228">
                  <a:extLst>
                    <a:ext uri="{9D8B030D-6E8A-4147-A177-3AD203B41FA5}">
                      <a16:colId xmlns:a16="http://schemas.microsoft.com/office/drawing/2014/main" val="4153400648"/>
                    </a:ext>
                  </a:extLst>
                </a:gridCol>
              </a:tblGrid>
              <a:tr h="370840">
                <a:tc>
                  <a:txBody>
                    <a:bodyPr/>
                    <a:lstStyle/>
                    <a:p>
                      <a:r>
                        <a:rPr lang="en-US" sz="2000" b="1" dirty="0"/>
                        <a:t>Local government needs to consider not only …</a:t>
                      </a:r>
                    </a:p>
                    <a:p>
                      <a:endParaRPr lang="en-GB" sz="2000" dirty="0"/>
                    </a:p>
                  </a:txBody>
                  <a:tcPr/>
                </a:tc>
                <a:tc>
                  <a:txBody>
                    <a:bodyPr/>
                    <a:lstStyle/>
                    <a:p>
                      <a:r>
                        <a:rPr lang="en-GB" sz="2000" b="1" dirty="0"/>
                        <a:t>… but increasingly also …</a:t>
                      </a:r>
                    </a:p>
                    <a:p>
                      <a:endParaRPr lang="en-GB" sz="2000" dirty="0"/>
                    </a:p>
                  </a:txBody>
                  <a:tcPr/>
                </a:tc>
                <a:extLst>
                  <a:ext uri="{0D108BD9-81ED-4DB2-BD59-A6C34878D82A}">
                    <a16:rowId xmlns:a16="http://schemas.microsoft.com/office/drawing/2014/main" val="458822788"/>
                  </a:ext>
                </a:extLst>
              </a:tr>
              <a:tr h="370840">
                <a:tc>
                  <a:txBody>
                    <a:bodyPr/>
                    <a:lstStyle/>
                    <a:p>
                      <a:pPr marL="0" marR="0" lvl="0" indent="0" algn="l" defTabSz="914400" rtl="0" eaLnBrk="1" fontAlgn="ctr" latinLnBrk="0" hangingPunct="1">
                        <a:lnSpc>
                          <a:spcPct val="107000"/>
                        </a:lnSpc>
                        <a:spcBef>
                          <a:spcPts val="0"/>
                        </a:spcBef>
                        <a:spcAft>
                          <a:spcPts val="800"/>
                        </a:spcAft>
                        <a:buClrTx/>
                        <a:buSzTx/>
                        <a:buFontTx/>
                        <a:buNone/>
                        <a:tabLst/>
                        <a:defRPr/>
                      </a:pPr>
                      <a:r>
                        <a:rPr kumimoji="0" lang="en-GB" sz="2000" b="1" i="1" u="none" strike="noStrike" kern="1200" cap="none" spc="0" normalizeH="0" baseline="0" noProof="0" dirty="0">
                          <a:ln>
                            <a:noFill/>
                          </a:ln>
                          <a:solidFill>
                            <a:prstClr val="black"/>
                          </a:solidFill>
                          <a:effectLst/>
                          <a:uLnTx/>
                          <a:uFillTx/>
                          <a:latin typeface="+mn-lt"/>
                          <a:ea typeface="Times New Roman" panose="02020603050405020304" pitchFamily="18" charset="0"/>
                          <a:cs typeface="Times New Roman" panose="02020603050405020304" pitchFamily="18" charset="0"/>
                        </a:rPr>
                        <a:t>Policy and strategy</a:t>
                      </a:r>
                      <a:endParaRPr kumimoji="0" lang="en-GB" sz="2000" b="1" i="0" u="none" strike="noStrike" kern="1200" cap="none" spc="0" normalizeH="0" baseline="0" noProof="0" dirty="0">
                        <a:ln>
                          <a:noFill/>
                        </a:ln>
                        <a:solidFill>
                          <a:prstClr val="black"/>
                        </a:solidFill>
                        <a:effectLst/>
                        <a:uLnTx/>
                        <a:uFillTx/>
                        <a:latin typeface="+mn-lt"/>
                        <a:ea typeface="+mn-ea"/>
                        <a:cs typeface="+mn-cs"/>
                      </a:endParaRPr>
                    </a:p>
                    <a:p>
                      <a:endParaRPr lang="en-GB" sz="2000" dirty="0">
                        <a:latin typeface="+mn-lt"/>
                      </a:endParaRPr>
                    </a:p>
                  </a:txBody>
                  <a:tcPr/>
                </a:tc>
                <a:tc>
                  <a:txBody>
                    <a:bodyPr/>
                    <a:lstStyle/>
                    <a:p>
                      <a:pPr marL="0" marR="0" lvl="0" indent="0" algn="l" defTabSz="914400" rtl="0" eaLnBrk="1" fontAlgn="ctr" latinLnBrk="0" hangingPunct="1">
                        <a:lnSpc>
                          <a:spcPct val="107000"/>
                        </a:lnSpc>
                        <a:spcBef>
                          <a:spcPts val="0"/>
                        </a:spcBef>
                        <a:spcAft>
                          <a:spcPts val="800"/>
                        </a:spcAft>
                        <a:buClrTx/>
                        <a:buSzTx/>
                        <a:buFontTx/>
                        <a:buNone/>
                        <a:tabLst/>
                        <a:defRPr/>
                      </a:pPr>
                      <a:r>
                        <a:rPr kumimoji="0" lang="en-GB" sz="2000" b="1" i="1" u="none" strike="noStrike" kern="1200" cap="none" spc="0" normalizeH="0" baseline="0" noProof="0" dirty="0">
                          <a:ln>
                            <a:noFill/>
                          </a:ln>
                          <a:solidFill>
                            <a:prstClr val="black"/>
                          </a:solidFill>
                          <a:effectLst/>
                          <a:uLnTx/>
                          <a:uFillTx/>
                          <a:latin typeface="+mn-lt"/>
                          <a:ea typeface="Times New Roman" panose="02020603050405020304" pitchFamily="18" charset="0"/>
                          <a:cs typeface="Times New Roman" panose="02020603050405020304" pitchFamily="18" charset="0"/>
                        </a:rPr>
                        <a:t>‘Politicking’: balancing strategic interests</a:t>
                      </a:r>
                      <a:endParaRPr kumimoji="0" lang="en-GB" sz="2000" b="1" i="0" u="none" strike="noStrike" kern="1200" cap="none" spc="0" normalizeH="0" baseline="0" noProof="0" dirty="0">
                        <a:ln>
                          <a:noFill/>
                        </a:ln>
                        <a:solidFill>
                          <a:prstClr val="black"/>
                        </a:solidFill>
                        <a:effectLst/>
                        <a:uLnTx/>
                        <a:uFillTx/>
                        <a:latin typeface="+mn-lt"/>
                        <a:ea typeface="+mn-ea"/>
                        <a:cs typeface="+mn-cs"/>
                      </a:endParaRPr>
                    </a:p>
                    <a:p>
                      <a:endParaRPr lang="en-GB" sz="2000" dirty="0">
                        <a:latin typeface="+mn-lt"/>
                      </a:endParaRPr>
                    </a:p>
                  </a:txBody>
                  <a:tcPr/>
                </a:tc>
                <a:extLst>
                  <a:ext uri="{0D108BD9-81ED-4DB2-BD59-A6C34878D82A}">
                    <a16:rowId xmlns:a16="http://schemas.microsoft.com/office/drawing/2014/main" val="1829068587"/>
                  </a:ext>
                </a:extLst>
              </a:tr>
              <a:tr h="370840">
                <a:tc>
                  <a:txBody>
                    <a:bodyPr/>
                    <a:lstStyle/>
                    <a:p>
                      <a:r>
                        <a:rPr lang="en-US" dirty="0">
                          <a:latin typeface="+mn-lt"/>
                        </a:rPr>
                        <a:t>Focus on the needs of customers</a:t>
                      </a:r>
                    </a:p>
                    <a:p>
                      <a:endParaRPr lang="en-GB" dirty="0">
                        <a:latin typeface="+mn-lt"/>
                      </a:endParaRPr>
                    </a:p>
                  </a:txBody>
                  <a:tcPr/>
                </a:tc>
                <a:tc>
                  <a:txBody>
                    <a:bodyPr/>
                    <a:lstStyle/>
                    <a:p>
                      <a:r>
                        <a:rPr lang="en-US" dirty="0">
                          <a:latin typeface="+mn-lt"/>
                        </a:rPr>
                        <a:t>Activating civil society (through information, consultation and participation) in local policies and management</a:t>
                      </a:r>
                    </a:p>
                    <a:p>
                      <a:endParaRPr lang="en-GB" dirty="0">
                        <a:latin typeface="+mn-lt"/>
                      </a:endParaRPr>
                    </a:p>
                  </a:txBody>
                  <a:tcPr/>
                </a:tc>
                <a:extLst>
                  <a:ext uri="{0D108BD9-81ED-4DB2-BD59-A6C34878D82A}">
                    <a16:rowId xmlns:a16="http://schemas.microsoft.com/office/drawing/2014/main" val="3911619580"/>
                  </a:ext>
                </a:extLst>
              </a:tr>
              <a:tr h="370840">
                <a:tc>
                  <a:txBody>
                    <a:bodyPr/>
                    <a:lstStyle/>
                    <a:p>
                      <a:r>
                        <a:rPr lang="en-US" dirty="0">
                          <a:latin typeface="+mn-lt"/>
                        </a:rPr>
                        <a:t>Separation of politics and administration</a:t>
                      </a:r>
                    </a:p>
                    <a:p>
                      <a:endParaRPr lang="en-GB" dirty="0">
                        <a:latin typeface="+mn-lt"/>
                      </a:endParaRPr>
                    </a:p>
                  </a:txBody>
                  <a:tcPr/>
                </a:tc>
                <a:tc>
                  <a:txBody>
                    <a:bodyPr/>
                    <a:lstStyle/>
                    <a:p>
                      <a:r>
                        <a:rPr lang="en-US" dirty="0">
                          <a:latin typeface="+mn-lt"/>
                        </a:rPr>
                        <a:t>Governance as a process of interaction between elected officials, politically appointed officials, ad hoc advisors, career civil servants and external stakeholders</a:t>
                      </a:r>
                    </a:p>
                    <a:p>
                      <a:endParaRPr lang="en-GB" dirty="0">
                        <a:latin typeface="+mn-lt"/>
                      </a:endParaRPr>
                    </a:p>
                  </a:txBody>
                  <a:tcPr/>
                </a:tc>
                <a:extLst>
                  <a:ext uri="{0D108BD9-81ED-4DB2-BD59-A6C34878D82A}">
                    <a16:rowId xmlns:a16="http://schemas.microsoft.com/office/drawing/2014/main" val="421024899"/>
                  </a:ext>
                </a:extLst>
              </a:tr>
              <a:tr h="370840">
                <a:tc>
                  <a:txBody>
                    <a:bodyPr/>
                    <a:lstStyle/>
                    <a:p>
                      <a:r>
                        <a:rPr lang="en-US" dirty="0">
                          <a:latin typeface="+mn-lt"/>
                        </a:rPr>
                        <a:t>Annual plans, concentrating on current expenditure</a:t>
                      </a:r>
                    </a:p>
                    <a:p>
                      <a:endParaRPr lang="en-GB" dirty="0">
                        <a:latin typeface="+mn-lt"/>
                      </a:endParaRPr>
                    </a:p>
                  </a:txBody>
                  <a:tcPr/>
                </a:tc>
                <a:tc>
                  <a:txBody>
                    <a:bodyPr/>
                    <a:lstStyle/>
                    <a:p>
                      <a:r>
                        <a:rPr lang="en-US" dirty="0">
                          <a:latin typeface="+mn-lt"/>
                        </a:rPr>
                        <a:t>Long-term plans, incorporating activity plans, capital budget plans and asset management for the whole community</a:t>
                      </a:r>
                    </a:p>
                    <a:p>
                      <a:endParaRPr lang="en-GB" dirty="0">
                        <a:latin typeface="+mn-lt"/>
                      </a:endParaRPr>
                    </a:p>
                  </a:txBody>
                  <a:tcPr/>
                </a:tc>
                <a:extLst>
                  <a:ext uri="{0D108BD9-81ED-4DB2-BD59-A6C34878D82A}">
                    <a16:rowId xmlns:a16="http://schemas.microsoft.com/office/drawing/2014/main" val="1751266204"/>
                  </a:ext>
                </a:extLst>
              </a:tr>
            </a:tbl>
          </a:graphicData>
        </a:graphic>
      </p:graphicFrame>
      <p:sp>
        <p:nvSpPr>
          <p:cNvPr id="8" name="TextBox 7">
            <a:extLst>
              <a:ext uri="{FF2B5EF4-FFF2-40B4-BE49-F238E27FC236}">
                <a16:creationId xmlns:a16="http://schemas.microsoft.com/office/drawing/2014/main" id="{10E86C41-64D2-48E9-BF86-6E3ACCE0F171}"/>
              </a:ext>
            </a:extLst>
          </p:cNvPr>
          <p:cNvSpPr txBox="1"/>
          <p:nvPr/>
        </p:nvSpPr>
        <p:spPr>
          <a:xfrm>
            <a:off x="9161756" y="6196614"/>
            <a:ext cx="2682536" cy="369332"/>
          </a:xfrm>
          <a:prstGeom prst="rect">
            <a:avLst/>
          </a:prstGeom>
          <a:noFill/>
        </p:spPr>
        <p:txBody>
          <a:bodyPr wrap="square" rtlCol="0">
            <a:spAutoFit/>
          </a:bodyPr>
          <a:lstStyle/>
          <a:p>
            <a:r>
              <a:rPr lang="en-GB" dirty="0"/>
              <a:t>Loeffler 2016: 212/3</a:t>
            </a:r>
          </a:p>
        </p:txBody>
      </p:sp>
      <p:sp>
        <p:nvSpPr>
          <p:cNvPr id="2" name="Slide Number Placeholder 1">
            <a:extLst>
              <a:ext uri="{FF2B5EF4-FFF2-40B4-BE49-F238E27FC236}">
                <a16:creationId xmlns:a16="http://schemas.microsoft.com/office/drawing/2014/main" id="{12165DDD-9648-453B-B6A2-6B89DB9F76A2}"/>
              </a:ext>
            </a:extLst>
          </p:cNvPr>
          <p:cNvSpPr>
            <a:spLocks noGrp="1"/>
          </p:cNvSpPr>
          <p:nvPr>
            <p:ph type="sldNum" sz="quarter" idx="12"/>
          </p:nvPr>
        </p:nvSpPr>
        <p:spPr/>
        <p:txBody>
          <a:bodyPr/>
          <a:lstStyle/>
          <a:p>
            <a:fld id="{2633C1E9-BBC2-4CC6-BA8F-42C76672DF1C}" type="slidenum">
              <a:rPr lang="en-GB" smtClean="0"/>
              <a:t>62</a:t>
            </a:fld>
            <a:endParaRPr lang="en-GB"/>
          </a:p>
        </p:txBody>
      </p:sp>
    </p:spTree>
    <p:extLst>
      <p:ext uri="{BB962C8B-B14F-4D97-AF65-F5344CB8AC3E}">
        <p14:creationId xmlns:p14="http://schemas.microsoft.com/office/powerpoint/2010/main" val="26569569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2D9D20E8-2D5A-494E-8777-FA71DE68FACB}"/>
              </a:ext>
            </a:extLst>
          </p:cNvPr>
          <p:cNvGraphicFramePr>
            <a:graphicFrameLocks noGrp="1"/>
          </p:cNvGraphicFramePr>
          <p:nvPr>
            <p:extLst>
              <p:ext uri="{D42A27DB-BD31-4B8C-83A1-F6EECF244321}">
                <p14:modId xmlns:p14="http://schemas.microsoft.com/office/powerpoint/2010/main" val="152036944"/>
              </p:ext>
            </p:extLst>
          </p:nvPr>
        </p:nvGraphicFramePr>
        <p:xfrm>
          <a:off x="685059" y="228600"/>
          <a:ext cx="11247407" cy="6096000"/>
        </p:xfrm>
        <a:graphic>
          <a:graphicData uri="http://schemas.openxmlformats.org/drawingml/2006/table">
            <a:tbl>
              <a:tblPr firstRow="1" bandRow="1">
                <a:tableStyleId>{5940675A-B579-460E-94D1-54222C63F5DA}</a:tableStyleId>
              </a:tblPr>
              <a:tblGrid>
                <a:gridCol w="5217498">
                  <a:extLst>
                    <a:ext uri="{9D8B030D-6E8A-4147-A177-3AD203B41FA5}">
                      <a16:colId xmlns:a16="http://schemas.microsoft.com/office/drawing/2014/main" val="1279869942"/>
                    </a:ext>
                  </a:extLst>
                </a:gridCol>
                <a:gridCol w="6029909">
                  <a:extLst>
                    <a:ext uri="{9D8B030D-6E8A-4147-A177-3AD203B41FA5}">
                      <a16:colId xmlns:a16="http://schemas.microsoft.com/office/drawing/2014/main" val="959646111"/>
                    </a:ext>
                  </a:extLst>
                </a:gridCol>
              </a:tblGrid>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1" i="1" u="none" strike="noStrike" dirty="0">
                          <a:effectLst/>
                          <a:latin typeface="+mn-lt"/>
                          <a:ea typeface="Times New Roman" panose="02020603050405020304" pitchFamily="18" charset="0"/>
                          <a:cs typeface="Times New Roman" panose="02020603050405020304" pitchFamily="18" charset="0"/>
                        </a:rPr>
                        <a:t>People management</a:t>
                      </a:r>
                      <a:endParaRPr lang="en-GB" sz="2000" b="1" i="0" u="none" strike="noStrike" dirty="0">
                        <a:effectLst/>
                        <a:latin typeface="+mn-lt"/>
                      </a:endParaRPr>
                    </a:p>
                    <a:p>
                      <a:endParaRPr lang="en-GB" sz="20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000" b="1" i="1" u="none" strike="noStrike" dirty="0">
                          <a:effectLst/>
                          <a:latin typeface="+mn-lt"/>
                          <a:ea typeface="Times New Roman" panose="02020603050405020304" pitchFamily="18" charset="0"/>
                          <a:cs typeface="Times New Roman" panose="02020603050405020304" pitchFamily="18" charset="0"/>
                        </a:rPr>
                        <a:t>Management of the </a:t>
                      </a:r>
                      <a:r>
                        <a:rPr lang="en-US" sz="2000" b="1" i="1" u="none" strike="noStrike" dirty="0" err="1">
                          <a:effectLst/>
                          <a:latin typeface="+mn-lt"/>
                          <a:ea typeface="Times New Roman" panose="02020603050405020304" pitchFamily="18" charset="0"/>
                          <a:cs typeface="Times New Roman" panose="02020603050405020304" pitchFamily="18" charset="0"/>
                        </a:rPr>
                        <a:t>labour</a:t>
                      </a:r>
                      <a:r>
                        <a:rPr lang="en-US" sz="2000" b="1" i="1" u="none" strike="noStrike" dirty="0">
                          <a:effectLst/>
                          <a:latin typeface="+mn-lt"/>
                          <a:ea typeface="Times New Roman" panose="02020603050405020304" pitchFamily="18" charset="0"/>
                          <a:cs typeface="Times New Roman" panose="02020603050405020304" pitchFamily="18" charset="0"/>
                        </a:rPr>
                        <a:t> market and its implications</a:t>
                      </a:r>
                      <a:endParaRPr lang="en-US" sz="2000" b="1" i="0" u="none" strike="noStrike" dirty="0">
                        <a:effectLst/>
                        <a:latin typeface="+mn-lt"/>
                      </a:endParaRPr>
                    </a:p>
                    <a:p>
                      <a:endParaRPr lang="en-GB" sz="2000" dirty="0">
                        <a:latin typeface="+mn-lt"/>
                      </a:endParaRPr>
                    </a:p>
                  </a:txBody>
                  <a:tcPr/>
                </a:tc>
                <a:extLst>
                  <a:ext uri="{0D108BD9-81ED-4DB2-BD59-A6C34878D82A}">
                    <a16:rowId xmlns:a16="http://schemas.microsoft.com/office/drawing/2014/main" val="3200587597"/>
                  </a:ext>
                </a:extLst>
              </a:tr>
              <a:tr h="370840">
                <a:tc>
                  <a:txBody>
                    <a:bodyPr/>
                    <a:lstStyle/>
                    <a:p>
                      <a:r>
                        <a:rPr lang="en-US" dirty="0">
                          <a:latin typeface="+mn-lt"/>
                        </a:rPr>
                        <a:t>Increasing </a:t>
                      </a:r>
                      <a:r>
                        <a:rPr lang="en-US" dirty="0" err="1">
                          <a:latin typeface="+mn-lt"/>
                        </a:rPr>
                        <a:t>labour</a:t>
                      </a:r>
                      <a:r>
                        <a:rPr lang="en-US" dirty="0">
                          <a:latin typeface="+mn-lt"/>
                        </a:rPr>
                        <a:t> productivity through efficiency drives</a:t>
                      </a:r>
                    </a:p>
                    <a:p>
                      <a:endParaRPr lang="en-GB" dirty="0">
                        <a:latin typeface="+mn-lt"/>
                      </a:endParaRPr>
                    </a:p>
                  </a:txBody>
                  <a:tcPr/>
                </a:tc>
                <a:tc>
                  <a:txBody>
                    <a:bodyPr/>
                    <a:lstStyle/>
                    <a:p>
                      <a:r>
                        <a:rPr lang="en-US" dirty="0">
                          <a:latin typeface="+mn-lt"/>
                        </a:rPr>
                        <a:t>Improving staff contribution to all the goals of the organization</a:t>
                      </a:r>
                    </a:p>
                    <a:p>
                      <a:endParaRPr lang="en-GB" dirty="0">
                        <a:latin typeface="+mn-lt"/>
                      </a:endParaRPr>
                    </a:p>
                  </a:txBody>
                  <a:tcPr/>
                </a:tc>
                <a:extLst>
                  <a:ext uri="{0D108BD9-81ED-4DB2-BD59-A6C34878D82A}">
                    <a16:rowId xmlns:a16="http://schemas.microsoft.com/office/drawing/2014/main" val="2611758780"/>
                  </a:ext>
                </a:extLst>
              </a:tr>
              <a:tr h="370840">
                <a:tc>
                  <a:txBody>
                    <a:bodyPr/>
                    <a:lstStyle/>
                    <a:p>
                      <a:r>
                        <a:rPr lang="en-US" dirty="0">
                          <a:latin typeface="+mn-lt"/>
                        </a:rPr>
                        <a:t>Getting staff to focus on quality of service</a:t>
                      </a:r>
                    </a:p>
                    <a:p>
                      <a:endParaRPr lang="en-GB" dirty="0">
                        <a:latin typeface="+mn-lt"/>
                      </a:endParaRPr>
                    </a:p>
                  </a:txBody>
                  <a:tcPr/>
                </a:tc>
                <a:tc>
                  <a:txBody>
                    <a:bodyPr/>
                    <a:lstStyle/>
                    <a:p>
                      <a:r>
                        <a:rPr lang="en-US" dirty="0">
                          <a:latin typeface="+mn-lt"/>
                        </a:rPr>
                        <a:t>Getting staff to focus on quality of life, in terms of quality of service outcomes for users and other stakeholders and also quality of working life for fellow staff</a:t>
                      </a:r>
                    </a:p>
                    <a:p>
                      <a:endParaRPr lang="en-GB" dirty="0">
                        <a:latin typeface="+mn-lt"/>
                      </a:endParaRPr>
                    </a:p>
                  </a:txBody>
                  <a:tcPr/>
                </a:tc>
                <a:extLst>
                  <a:ext uri="{0D108BD9-81ED-4DB2-BD59-A6C34878D82A}">
                    <a16:rowId xmlns:a16="http://schemas.microsoft.com/office/drawing/2014/main" val="3656220147"/>
                  </a:ext>
                </a:extLst>
              </a:tr>
              <a:tr h="370840">
                <a:tc>
                  <a:txBody>
                    <a:bodyPr/>
                    <a:lstStyle/>
                    <a:p>
                      <a:r>
                        <a:rPr lang="en-US" dirty="0">
                          <a:latin typeface="+mn-lt"/>
                        </a:rPr>
                        <a:t>Motivation through more objective evaluation systems and more flexible pay systems</a:t>
                      </a:r>
                    </a:p>
                    <a:p>
                      <a:endParaRPr lang="en-GB" dirty="0">
                        <a:latin typeface="+mn-lt"/>
                      </a:endParaRPr>
                    </a:p>
                  </a:txBody>
                  <a:tcPr/>
                </a:tc>
                <a:tc>
                  <a:txBody>
                    <a:bodyPr/>
                    <a:lstStyle/>
                    <a:p>
                      <a:r>
                        <a:rPr lang="en-US" dirty="0">
                          <a:latin typeface="+mn-lt"/>
                        </a:rPr>
                        <a:t>Motivation by allowing staff to contribute a wider range of their skills and aptitudes to the work of the organization and community</a:t>
                      </a:r>
                    </a:p>
                    <a:p>
                      <a:endParaRPr lang="en-GB" dirty="0">
                        <a:latin typeface="+mn-lt"/>
                      </a:endParaRPr>
                    </a:p>
                  </a:txBody>
                  <a:tcPr/>
                </a:tc>
                <a:extLst>
                  <a:ext uri="{0D108BD9-81ED-4DB2-BD59-A6C34878D82A}">
                    <a16:rowId xmlns:a16="http://schemas.microsoft.com/office/drawing/2014/main" val="2252261443"/>
                  </a:ext>
                </a:extLst>
              </a:tr>
              <a:tr h="370840">
                <a:tc>
                  <a:txBody>
                    <a:bodyPr/>
                    <a:lstStyle/>
                    <a:p>
                      <a:r>
                        <a:rPr lang="en-US" dirty="0">
                          <a:latin typeface="+mn-lt"/>
                        </a:rPr>
                        <a:t>Recruiting and retaining qualified staff through transparent hiring processes</a:t>
                      </a:r>
                    </a:p>
                    <a:p>
                      <a:endParaRPr lang="en-GB" dirty="0">
                        <a:latin typeface="+mn-lt"/>
                      </a:endParaRPr>
                    </a:p>
                  </a:txBody>
                  <a:tcPr/>
                </a:tc>
                <a:tc>
                  <a:txBody>
                    <a:bodyPr/>
                    <a:lstStyle/>
                    <a:p>
                      <a:r>
                        <a:rPr lang="en-US" dirty="0">
                          <a:latin typeface="+mn-lt"/>
                        </a:rPr>
                        <a:t>Recruiting, training and promoting staff in ways that increase the diversity of the public service in terms of gender, ethnicity, age and disabilities</a:t>
                      </a:r>
                    </a:p>
                    <a:p>
                      <a:endParaRPr lang="en-GB" dirty="0">
                        <a:latin typeface="+mn-lt"/>
                      </a:endParaRPr>
                    </a:p>
                  </a:txBody>
                  <a:tcPr/>
                </a:tc>
                <a:extLst>
                  <a:ext uri="{0D108BD9-81ED-4DB2-BD59-A6C34878D82A}">
                    <a16:rowId xmlns:a16="http://schemas.microsoft.com/office/drawing/2014/main" val="2063202633"/>
                  </a:ext>
                </a:extLst>
              </a:tr>
              <a:tr h="370840">
                <a:tc>
                  <a:txBody>
                    <a:bodyPr/>
                    <a:lstStyle/>
                    <a:p>
                      <a:r>
                        <a:rPr lang="en-US" dirty="0">
                          <a:latin typeface="+mn-lt"/>
                        </a:rPr>
                        <a:t>Making better use of staff resources within the organization</a:t>
                      </a:r>
                    </a:p>
                    <a:p>
                      <a:endParaRPr lang="en-GB" dirty="0">
                        <a:latin typeface="+mn-lt"/>
                      </a:endParaRPr>
                    </a:p>
                  </a:txBody>
                  <a:tcPr/>
                </a:tc>
                <a:tc>
                  <a:txBody>
                    <a:bodyPr/>
                    <a:lstStyle/>
                    <a:p>
                      <a:r>
                        <a:rPr lang="en-US" dirty="0">
                          <a:latin typeface="+mn-lt"/>
                        </a:rPr>
                        <a:t>Making better use of staff resources by increasing mobility within the public sector and also between other sectors and other areas</a:t>
                      </a:r>
                    </a:p>
                  </a:txBody>
                  <a:tcPr/>
                </a:tc>
                <a:extLst>
                  <a:ext uri="{0D108BD9-81ED-4DB2-BD59-A6C34878D82A}">
                    <a16:rowId xmlns:a16="http://schemas.microsoft.com/office/drawing/2014/main" val="288513539"/>
                  </a:ext>
                </a:extLst>
              </a:tr>
            </a:tbl>
          </a:graphicData>
        </a:graphic>
      </p:graphicFrame>
      <p:sp>
        <p:nvSpPr>
          <p:cNvPr id="4" name="TextBox 3">
            <a:extLst>
              <a:ext uri="{FF2B5EF4-FFF2-40B4-BE49-F238E27FC236}">
                <a16:creationId xmlns:a16="http://schemas.microsoft.com/office/drawing/2014/main" id="{810E07D5-FDC9-4D9B-BE15-ED2B549E0988}"/>
              </a:ext>
            </a:extLst>
          </p:cNvPr>
          <p:cNvSpPr txBox="1"/>
          <p:nvPr/>
        </p:nvSpPr>
        <p:spPr>
          <a:xfrm>
            <a:off x="10409068" y="6490900"/>
            <a:ext cx="1782932" cy="276999"/>
          </a:xfrm>
          <a:prstGeom prst="rect">
            <a:avLst/>
          </a:prstGeom>
          <a:noFill/>
        </p:spPr>
        <p:txBody>
          <a:bodyPr wrap="square" rtlCol="0">
            <a:spAutoFit/>
          </a:bodyPr>
          <a:lstStyle/>
          <a:p>
            <a:r>
              <a:rPr lang="en-GB" sz="1200" dirty="0"/>
              <a:t>Loeffler 2016: 212/3</a:t>
            </a:r>
          </a:p>
        </p:txBody>
      </p:sp>
      <p:sp>
        <p:nvSpPr>
          <p:cNvPr id="2" name="Slide Number Placeholder 1">
            <a:extLst>
              <a:ext uri="{FF2B5EF4-FFF2-40B4-BE49-F238E27FC236}">
                <a16:creationId xmlns:a16="http://schemas.microsoft.com/office/drawing/2014/main" id="{1EA9A8AB-B638-44B2-9B2A-9CA4363E3059}"/>
              </a:ext>
            </a:extLst>
          </p:cNvPr>
          <p:cNvSpPr>
            <a:spLocks noGrp="1"/>
          </p:cNvSpPr>
          <p:nvPr>
            <p:ph type="sldNum" sz="quarter" idx="12"/>
          </p:nvPr>
        </p:nvSpPr>
        <p:spPr/>
        <p:txBody>
          <a:bodyPr/>
          <a:lstStyle/>
          <a:p>
            <a:fld id="{2633C1E9-BBC2-4CC6-BA8F-42C76672DF1C}" type="slidenum">
              <a:rPr lang="en-GB" smtClean="0"/>
              <a:t>63</a:t>
            </a:fld>
            <a:endParaRPr lang="en-GB"/>
          </a:p>
        </p:txBody>
      </p:sp>
    </p:spTree>
    <p:extLst>
      <p:ext uri="{BB962C8B-B14F-4D97-AF65-F5344CB8AC3E}">
        <p14:creationId xmlns:p14="http://schemas.microsoft.com/office/powerpoint/2010/main" val="285515959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1007DB20-8BDE-4F86-8733-73DD5B1B3956}"/>
              </a:ext>
            </a:extLst>
          </p:cNvPr>
          <p:cNvGraphicFramePr/>
          <p:nvPr>
            <p:extLst>
              <p:ext uri="{D42A27DB-BD31-4B8C-83A1-F6EECF244321}">
                <p14:modId xmlns:p14="http://schemas.microsoft.com/office/powerpoint/2010/main" val="1814146992"/>
              </p:ext>
            </p:extLst>
          </p:nvPr>
        </p:nvGraphicFramePr>
        <p:xfrm>
          <a:off x="470517" y="336149"/>
          <a:ext cx="11471428" cy="5952421"/>
        </p:xfrm>
        <a:graphic>
          <a:graphicData uri="http://schemas.openxmlformats.org/drawingml/2006/table">
            <a:tbl>
              <a:tblPr firstRow="1" firstCol="1" bandRow="1">
                <a:tableStyleId>{5940675A-B579-460E-94D1-54222C63F5DA}</a:tableStyleId>
              </a:tblPr>
              <a:tblGrid>
                <a:gridCol w="5735714">
                  <a:extLst>
                    <a:ext uri="{9D8B030D-6E8A-4147-A177-3AD203B41FA5}">
                      <a16:colId xmlns:a16="http://schemas.microsoft.com/office/drawing/2014/main" val="1890891036"/>
                    </a:ext>
                  </a:extLst>
                </a:gridCol>
                <a:gridCol w="5735714">
                  <a:extLst>
                    <a:ext uri="{9D8B030D-6E8A-4147-A177-3AD203B41FA5}">
                      <a16:colId xmlns:a16="http://schemas.microsoft.com/office/drawing/2014/main" val="1099242213"/>
                    </a:ext>
                  </a:extLst>
                </a:gridCol>
              </a:tblGrid>
              <a:tr h="203536">
                <a:tc>
                  <a:txBody>
                    <a:bodyPr/>
                    <a:lstStyle/>
                    <a:p>
                      <a:pPr algn="l" fontAlgn="ctr">
                        <a:lnSpc>
                          <a:spcPct val="107000"/>
                        </a:lnSpc>
                        <a:spcBef>
                          <a:spcPts val="0"/>
                        </a:spcBef>
                        <a:spcAft>
                          <a:spcPts val="800"/>
                        </a:spcAft>
                      </a:pPr>
                      <a:r>
                        <a:rPr lang="en-GB" sz="2000" b="1" i="1" u="none" strike="noStrike" dirty="0">
                          <a:effectLst/>
                        </a:rPr>
                        <a:t>Resource management</a:t>
                      </a:r>
                      <a:endParaRPr lang="en-GB" sz="2000" b="1" i="1" u="none" strike="noStrike" dirty="0">
                        <a:effectLst/>
                        <a:latin typeface="+mn-lt"/>
                      </a:endParaRPr>
                    </a:p>
                  </a:txBody>
                  <a:tcPr marL="2769" marR="2769" marT="2769" marB="2769" anchor="ctr"/>
                </a:tc>
                <a:tc>
                  <a:txBody>
                    <a:bodyPr/>
                    <a:lstStyle/>
                    <a:p>
                      <a:pPr algn="l" fontAlgn="ctr">
                        <a:lnSpc>
                          <a:spcPct val="107000"/>
                        </a:lnSpc>
                        <a:spcBef>
                          <a:spcPts val="0"/>
                        </a:spcBef>
                        <a:spcAft>
                          <a:spcPts val="800"/>
                        </a:spcAft>
                      </a:pPr>
                      <a:r>
                        <a:rPr lang="en-GB" sz="2000" b="1" i="1" u="none" strike="noStrike" dirty="0">
                          <a:effectLst/>
                        </a:rPr>
                        <a:t>Resource and knowledge management</a:t>
                      </a:r>
                      <a:endParaRPr lang="en-GB" sz="2000" b="1" i="1" u="none" strike="noStrike" dirty="0">
                        <a:effectLst/>
                        <a:latin typeface="+mn-lt"/>
                      </a:endParaRPr>
                    </a:p>
                  </a:txBody>
                  <a:tcPr marL="2769" marR="2769" marT="2769" marB="2769" anchor="ctr"/>
                </a:tc>
                <a:extLst>
                  <a:ext uri="{0D108BD9-81ED-4DB2-BD59-A6C34878D82A}">
                    <a16:rowId xmlns:a16="http://schemas.microsoft.com/office/drawing/2014/main" val="34774664"/>
                  </a:ext>
                </a:extLst>
              </a:tr>
              <a:tr h="122421">
                <a:tc gridSpan="2">
                  <a:txBody>
                    <a:bodyPr/>
                    <a:lstStyle/>
                    <a:p>
                      <a:pPr algn="ctr" fontAlgn="ctr">
                        <a:lnSpc>
                          <a:spcPct val="107000"/>
                        </a:lnSpc>
                        <a:spcBef>
                          <a:spcPts val="0"/>
                        </a:spcBef>
                        <a:spcAft>
                          <a:spcPts val="800"/>
                        </a:spcAft>
                      </a:pPr>
                      <a:endParaRPr lang="en-GB" sz="1800" b="0" i="0" u="none" strike="noStrike">
                        <a:effectLst/>
                        <a:latin typeface="+mn-lt"/>
                      </a:endParaRPr>
                    </a:p>
                  </a:txBody>
                  <a:tcPr marL="2769" marR="2769" marT="2769" marB="2769" anchor="ctr"/>
                </a:tc>
                <a:tc hMerge="1">
                  <a:txBody>
                    <a:bodyPr/>
                    <a:lstStyle/>
                    <a:p>
                      <a:endParaRPr lang="en-GB"/>
                    </a:p>
                  </a:txBody>
                  <a:tcPr/>
                </a:tc>
                <a:extLst>
                  <a:ext uri="{0D108BD9-81ED-4DB2-BD59-A6C34878D82A}">
                    <a16:rowId xmlns:a16="http://schemas.microsoft.com/office/drawing/2014/main" val="1606884445"/>
                  </a:ext>
                </a:extLst>
              </a:tr>
              <a:tr h="160772">
                <a:tc>
                  <a:txBody>
                    <a:bodyPr/>
                    <a:lstStyle/>
                    <a:p>
                      <a:pPr algn="l" fontAlgn="ctr">
                        <a:lnSpc>
                          <a:spcPct val="107000"/>
                        </a:lnSpc>
                        <a:spcBef>
                          <a:spcPts val="0"/>
                        </a:spcBef>
                        <a:spcAft>
                          <a:spcPts val="800"/>
                        </a:spcAft>
                      </a:pPr>
                      <a:r>
                        <a:rPr lang="en-US" sz="1800" b="0" u="none" strike="noStrike">
                          <a:effectLst/>
                        </a:rPr>
                        <a:t>Budget formulation as a top-down exercise (with fixed ceilings on total expenditure)</a:t>
                      </a:r>
                      <a:endParaRPr lang="en-US" sz="1800" b="0" i="0" u="none" strike="noStrike">
                        <a:effectLst/>
                        <a:latin typeface="+mn-lt"/>
                      </a:endParaRPr>
                    </a:p>
                  </a:txBody>
                  <a:tcPr marL="2769" marR="2769" marT="2769" marB="2769" anchor="ctr"/>
                </a:tc>
                <a:tc>
                  <a:txBody>
                    <a:bodyPr/>
                    <a:lstStyle/>
                    <a:p>
                      <a:pPr algn="l" fontAlgn="ctr">
                        <a:lnSpc>
                          <a:spcPct val="107000"/>
                        </a:lnSpc>
                        <a:spcBef>
                          <a:spcPts val="0"/>
                        </a:spcBef>
                        <a:spcAft>
                          <a:spcPts val="800"/>
                        </a:spcAft>
                      </a:pPr>
                      <a:r>
                        <a:rPr lang="en-US" sz="1800" b="0" u="none" strike="noStrike" dirty="0">
                          <a:effectLst/>
                        </a:rPr>
                        <a:t>Preparation of local budgets with active participation of local community representatives, including </a:t>
                      </a:r>
                      <a:r>
                        <a:rPr lang="en-US" sz="1800" b="0" u="none" strike="noStrike" dirty="0" err="1">
                          <a:effectLst/>
                        </a:rPr>
                        <a:t>councillors</a:t>
                      </a:r>
                      <a:r>
                        <a:rPr lang="en-US" sz="1800" b="0" u="none" strike="noStrike" dirty="0">
                          <a:effectLst/>
                        </a:rPr>
                        <a:t> and mobilizing all assets in the community</a:t>
                      </a:r>
                      <a:endParaRPr lang="en-US" sz="1800" b="0" i="0" u="none" strike="noStrike" dirty="0">
                        <a:effectLst/>
                        <a:latin typeface="+mn-lt"/>
                      </a:endParaRPr>
                    </a:p>
                  </a:txBody>
                  <a:tcPr marL="2769" marR="2769" marT="2769" marB="2769" anchor="ctr"/>
                </a:tc>
                <a:extLst>
                  <a:ext uri="{0D108BD9-81ED-4DB2-BD59-A6C34878D82A}">
                    <a16:rowId xmlns:a16="http://schemas.microsoft.com/office/drawing/2014/main" val="3267633989"/>
                  </a:ext>
                </a:extLst>
              </a:tr>
              <a:tr h="160772">
                <a:tc>
                  <a:txBody>
                    <a:bodyPr/>
                    <a:lstStyle/>
                    <a:p>
                      <a:pPr algn="l" fontAlgn="ctr">
                        <a:lnSpc>
                          <a:spcPct val="107000"/>
                        </a:lnSpc>
                        <a:spcBef>
                          <a:spcPts val="0"/>
                        </a:spcBef>
                        <a:spcAft>
                          <a:spcPts val="800"/>
                        </a:spcAft>
                      </a:pPr>
                      <a:r>
                        <a:rPr lang="en-US" sz="1800" b="0" u="none" strike="noStrike">
                          <a:effectLst/>
                        </a:rPr>
                        <a:t>Measurement of unit costs for performance improvement and performance monitoring</a:t>
                      </a:r>
                      <a:endParaRPr lang="en-US" sz="1800" b="0" i="0" u="none" strike="noStrike">
                        <a:effectLst/>
                        <a:latin typeface="+mn-lt"/>
                      </a:endParaRPr>
                    </a:p>
                  </a:txBody>
                  <a:tcPr marL="2769" marR="2769" marT="2769" marB="2769" anchor="ctr"/>
                </a:tc>
                <a:tc>
                  <a:txBody>
                    <a:bodyPr/>
                    <a:lstStyle/>
                    <a:p>
                      <a:pPr algn="l" fontAlgn="ctr">
                        <a:lnSpc>
                          <a:spcPct val="107000"/>
                        </a:lnSpc>
                        <a:spcBef>
                          <a:spcPts val="0"/>
                        </a:spcBef>
                        <a:spcAft>
                          <a:spcPts val="800"/>
                        </a:spcAft>
                      </a:pPr>
                      <a:r>
                        <a:rPr lang="en-US" sz="1800" b="0" u="none" strike="noStrike">
                          <a:effectLst/>
                        </a:rPr>
                        <a:t>Measurement of money and time costs of the organization’s activities, as experienced by both the organization and its stakeholders</a:t>
                      </a:r>
                      <a:endParaRPr lang="en-US" sz="1800" b="0" i="0" u="none" strike="noStrike">
                        <a:effectLst/>
                        <a:latin typeface="+mn-lt"/>
                      </a:endParaRPr>
                    </a:p>
                  </a:txBody>
                  <a:tcPr marL="2769" marR="2769" marT="2769" marB="2769" anchor="ctr"/>
                </a:tc>
                <a:extLst>
                  <a:ext uri="{0D108BD9-81ED-4DB2-BD59-A6C34878D82A}">
                    <a16:rowId xmlns:a16="http://schemas.microsoft.com/office/drawing/2014/main" val="107283835"/>
                  </a:ext>
                </a:extLst>
              </a:tr>
              <a:tr h="160772">
                <a:tc>
                  <a:txBody>
                    <a:bodyPr/>
                    <a:lstStyle/>
                    <a:p>
                      <a:pPr algn="l" fontAlgn="ctr">
                        <a:lnSpc>
                          <a:spcPct val="107000"/>
                        </a:lnSpc>
                        <a:spcBef>
                          <a:spcPts val="0"/>
                        </a:spcBef>
                        <a:spcAft>
                          <a:spcPts val="800"/>
                        </a:spcAft>
                      </a:pPr>
                      <a:r>
                        <a:rPr lang="en-GB" sz="1800" b="0" u="none" strike="noStrike">
                          <a:effectLst/>
                        </a:rPr>
                        <a:t>Transparent financial reporting</a:t>
                      </a:r>
                      <a:endParaRPr lang="en-GB" sz="1800" b="0" i="0" u="none" strike="noStrike">
                        <a:effectLst/>
                        <a:latin typeface="+mn-lt"/>
                      </a:endParaRPr>
                    </a:p>
                  </a:txBody>
                  <a:tcPr marL="2769" marR="2769" marT="2769" marB="2769" anchor="ctr"/>
                </a:tc>
                <a:tc>
                  <a:txBody>
                    <a:bodyPr/>
                    <a:lstStyle/>
                    <a:p>
                      <a:pPr algn="l" fontAlgn="ctr">
                        <a:lnSpc>
                          <a:spcPct val="107000"/>
                        </a:lnSpc>
                        <a:spcBef>
                          <a:spcPts val="0"/>
                        </a:spcBef>
                        <a:spcAft>
                          <a:spcPts val="800"/>
                        </a:spcAft>
                      </a:pPr>
                      <a:r>
                        <a:rPr lang="en-US" sz="1800" b="0" u="none" strike="noStrike">
                          <a:effectLst/>
                        </a:rPr>
                        <a:t>‘Fiscal transparency’ to communicate with external stakeholders (business, citizens, media, etc.) on the value for money of activities</a:t>
                      </a:r>
                      <a:endParaRPr lang="en-US" sz="1800" b="0" i="0" u="none" strike="noStrike">
                        <a:effectLst/>
                        <a:latin typeface="+mn-lt"/>
                      </a:endParaRPr>
                    </a:p>
                  </a:txBody>
                  <a:tcPr marL="2769" marR="2769" marT="2769" marB="2769" anchor="ctr"/>
                </a:tc>
                <a:extLst>
                  <a:ext uri="{0D108BD9-81ED-4DB2-BD59-A6C34878D82A}">
                    <a16:rowId xmlns:a16="http://schemas.microsoft.com/office/drawing/2014/main" val="1474371739"/>
                  </a:ext>
                </a:extLst>
              </a:tr>
              <a:tr h="84118">
                <a:tc>
                  <a:txBody>
                    <a:bodyPr/>
                    <a:lstStyle/>
                    <a:p>
                      <a:pPr algn="l" fontAlgn="ctr">
                        <a:lnSpc>
                          <a:spcPct val="107000"/>
                        </a:lnSpc>
                        <a:spcBef>
                          <a:spcPts val="0"/>
                        </a:spcBef>
                        <a:spcAft>
                          <a:spcPts val="800"/>
                        </a:spcAft>
                      </a:pPr>
                      <a:r>
                        <a:rPr lang="en-GB" sz="1800" b="0" u="none" strike="noStrike" dirty="0">
                          <a:effectLst/>
                        </a:rPr>
                        <a:t>Improving technical efficiency</a:t>
                      </a:r>
                      <a:endParaRPr lang="en-GB" sz="1800" b="0" i="0" u="none" strike="noStrike" dirty="0">
                        <a:effectLst/>
                        <a:latin typeface="+mn-lt"/>
                      </a:endParaRPr>
                    </a:p>
                  </a:txBody>
                  <a:tcPr marL="2769" marR="2769" marT="2769" marB="2769" anchor="ctr"/>
                </a:tc>
                <a:tc>
                  <a:txBody>
                    <a:bodyPr/>
                    <a:lstStyle/>
                    <a:p>
                      <a:pPr algn="l" fontAlgn="ctr">
                        <a:lnSpc>
                          <a:spcPct val="107000"/>
                        </a:lnSpc>
                        <a:spcBef>
                          <a:spcPts val="0"/>
                        </a:spcBef>
                        <a:spcAft>
                          <a:spcPts val="800"/>
                        </a:spcAft>
                      </a:pPr>
                      <a:r>
                        <a:rPr lang="en-US" sz="1800" b="0" u="none" strike="noStrike">
                          <a:effectLst/>
                        </a:rPr>
                        <a:t>Improving social efficiency, including equitable distribution of budgets and services</a:t>
                      </a:r>
                      <a:endParaRPr lang="en-US" sz="1800" b="0" i="0" u="none" strike="noStrike">
                        <a:effectLst/>
                        <a:latin typeface="+mn-lt"/>
                      </a:endParaRPr>
                    </a:p>
                  </a:txBody>
                  <a:tcPr marL="2769" marR="2769" marT="2769" marB="2769" anchor="ctr"/>
                </a:tc>
                <a:extLst>
                  <a:ext uri="{0D108BD9-81ED-4DB2-BD59-A6C34878D82A}">
                    <a16:rowId xmlns:a16="http://schemas.microsoft.com/office/drawing/2014/main" val="3720656279"/>
                  </a:ext>
                </a:extLst>
              </a:tr>
              <a:tr h="237427">
                <a:tc>
                  <a:txBody>
                    <a:bodyPr/>
                    <a:lstStyle/>
                    <a:p>
                      <a:pPr algn="l" fontAlgn="ctr">
                        <a:lnSpc>
                          <a:spcPct val="107000"/>
                        </a:lnSpc>
                        <a:spcBef>
                          <a:spcPts val="0"/>
                        </a:spcBef>
                        <a:spcAft>
                          <a:spcPts val="800"/>
                        </a:spcAft>
                      </a:pPr>
                      <a:r>
                        <a:rPr lang="en-US" sz="1800" b="0" u="none" strike="noStrike" dirty="0">
                          <a:effectLst/>
                        </a:rPr>
                        <a:t>Making ICT available to all staff for efficiency-enhancement purposes</a:t>
                      </a:r>
                      <a:endParaRPr lang="en-US" sz="1800" b="0" i="0" u="none" strike="noStrike" dirty="0">
                        <a:effectLst/>
                        <a:latin typeface="+mn-lt"/>
                      </a:endParaRPr>
                    </a:p>
                  </a:txBody>
                  <a:tcPr marL="2769" marR="2769" marT="2769" marB="2769" anchor="ctr"/>
                </a:tc>
                <a:tc>
                  <a:txBody>
                    <a:bodyPr/>
                    <a:lstStyle/>
                    <a:p>
                      <a:pPr algn="l" fontAlgn="ctr">
                        <a:lnSpc>
                          <a:spcPct val="107000"/>
                        </a:lnSpc>
                        <a:spcBef>
                          <a:spcPts val="0"/>
                        </a:spcBef>
                        <a:spcAft>
                          <a:spcPts val="800"/>
                        </a:spcAft>
                      </a:pPr>
                      <a:r>
                        <a:rPr lang="en-US" sz="1800" b="0" u="none" strike="noStrike" dirty="0">
                          <a:effectLst/>
                        </a:rPr>
                        <a:t>Generating and sustaining new knowledge through knowledge management, both for staff and for other stakeholders interacting with the organization (including making ICT available to all stakeholders to improve effectiveness)</a:t>
                      </a:r>
                      <a:endParaRPr lang="en-US" sz="1800" b="0" i="0" u="none" strike="noStrike" dirty="0">
                        <a:effectLst/>
                        <a:latin typeface="+mn-lt"/>
                      </a:endParaRPr>
                    </a:p>
                  </a:txBody>
                  <a:tcPr marL="2769" marR="2769" marT="2769" marB="2769" anchor="ctr"/>
                </a:tc>
                <a:extLst>
                  <a:ext uri="{0D108BD9-81ED-4DB2-BD59-A6C34878D82A}">
                    <a16:rowId xmlns:a16="http://schemas.microsoft.com/office/drawing/2014/main" val="3511870010"/>
                  </a:ext>
                </a:extLst>
              </a:tr>
              <a:tr h="122421">
                <a:tc gridSpan="2">
                  <a:txBody>
                    <a:bodyPr/>
                    <a:lstStyle/>
                    <a:p>
                      <a:pPr algn="ctr" fontAlgn="ctr">
                        <a:lnSpc>
                          <a:spcPct val="107000"/>
                        </a:lnSpc>
                        <a:spcBef>
                          <a:spcPts val="0"/>
                        </a:spcBef>
                        <a:spcAft>
                          <a:spcPts val="800"/>
                        </a:spcAft>
                      </a:pPr>
                      <a:endParaRPr lang="en-GB" sz="1800" b="0" i="0" u="none" strike="noStrike" dirty="0">
                        <a:effectLst/>
                        <a:latin typeface="Arial" panose="020B0604020202020204" pitchFamily="34" charset="0"/>
                      </a:endParaRPr>
                    </a:p>
                  </a:txBody>
                  <a:tcPr marL="2769" marR="2769" marT="2769" marB="2769" anchor="ctr"/>
                </a:tc>
                <a:tc hMerge="1">
                  <a:txBody>
                    <a:bodyPr/>
                    <a:lstStyle/>
                    <a:p>
                      <a:endParaRPr lang="en-GB"/>
                    </a:p>
                  </a:txBody>
                  <a:tcPr/>
                </a:tc>
                <a:extLst>
                  <a:ext uri="{0D108BD9-81ED-4DB2-BD59-A6C34878D82A}">
                    <a16:rowId xmlns:a16="http://schemas.microsoft.com/office/drawing/2014/main" val="2582265502"/>
                  </a:ext>
                </a:extLst>
              </a:tr>
              <a:tr h="122421">
                <a:tc gridSpan="2">
                  <a:txBody>
                    <a:bodyPr/>
                    <a:lstStyle/>
                    <a:p>
                      <a:pPr algn="ctr" fontAlgn="ctr">
                        <a:lnSpc>
                          <a:spcPct val="107000"/>
                        </a:lnSpc>
                        <a:spcBef>
                          <a:spcPts val="0"/>
                        </a:spcBef>
                        <a:spcAft>
                          <a:spcPts val="800"/>
                        </a:spcAft>
                      </a:pPr>
                      <a:endParaRPr lang="en-GB" sz="1800" b="0" i="0" u="none" strike="noStrike" dirty="0">
                        <a:effectLst/>
                        <a:latin typeface="Arial" panose="020B0604020202020204" pitchFamily="34" charset="0"/>
                      </a:endParaRPr>
                    </a:p>
                  </a:txBody>
                  <a:tcPr marL="2769" marR="2769" marT="2769" marB="2769" anchor="ctr"/>
                </a:tc>
                <a:tc hMerge="1">
                  <a:txBody>
                    <a:bodyPr/>
                    <a:lstStyle/>
                    <a:p>
                      <a:endParaRPr lang="en-GB"/>
                    </a:p>
                  </a:txBody>
                  <a:tcPr/>
                </a:tc>
                <a:extLst>
                  <a:ext uri="{0D108BD9-81ED-4DB2-BD59-A6C34878D82A}">
                    <a16:rowId xmlns:a16="http://schemas.microsoft.com/office/drawing/2014/main" val="3119923094"/>
                  </a:ext>
                </a:extLst>
              </a:tr>
            </a:tbl>
          </a:graphicData>
        </a:graphic>
      </p:graphicFrame>
      <p:sp>
        <p:nvSpPr>
          <p:cNvPr id="3" name="TextBox 2">
            <a:extLst>
              <a:ext uri="{FF2B5EF4-FFF2-40B4-BE49-F238E27FC236}">
                <a16:creationId xmlns:a16="http://schemas.microsoft.com/office/drawing/2014/main" id="{746E17EC-201E-46BE-8CEC-4FDADC689C71}"/>
              </a:ext>
            </a:extLst>
          </p:cNvPr>
          <p:cNvSpPr txBox="1"/>
          <p:nvPr/>
        </p:nvSpPr>
        <p:spPr>
          <a:xfrm>
            <a:off x="9392575" y="6337185"/>
            <a:ext cx="2682536" cy="369332"/>
          </a:xfrm>
          <a:prstGeom prst="rect">
            <a:avLst/>
          </a:prstGeom>
          <a:noFill/>
        </p:spPr>
        <p:txBody>
          <a:bodyPr wrap="square" rtlCol="0">
            <a:spAutoFit/>
          </a:bodyPr>
          <a:lstStyle/>
          <a:p>
            <a:r>
              <a:rPr lang="en-GB" dirty="0"/>
              <a:t>Loeffler 2016: 212/3</a:t>
            </a:r>
          </a:p>
        </p:txBody>
      </p:sp>
      <p:sp>
        <p:nvSpPr>
          <p:cNvPr id="19" name="Slide Number Placeholder 18">
            <a:extLst>
              <a:ext uri="{FF2B5EF4-FFF2-40B4-BE49-F238E27FC236}">
                <a16:creationId xmlns:a16="http://schemas.microsoft.com/office/drawing/2014/main" id="{1C43B3B1-8931-43C4-87BB-C8B86CF9447B}"/>
              </a:ext>
            </a:extLst>
          </p:cNvPr>
          <p:cNvSpPr>
            <a:spLocks noGrp="1"/>
          </p:cNvSpPr>
          <p:nvPr>
            <p:ph type="sldNum" sz="quarter" idx="12"/>
          </p:nvPr>
        </p:nvSpPr>
        <p:spPr/>
        <p:txBody>
          <a:bodyPr/>
          <a:lstStyle/>
          <a:p>
            <a:fld id="{2633C1E9-BBC2-4CC6-BA8F-42C76672DF1C}" type="slidenum">
              <a:rPr lang="en-GB" smtClean="0"/>
              <a:t>64</a:t>
            </a:fld>
            <a:endParaRPr lang="en-GB"/>
          </a:p>
        </p:txBody>
      </p:sp>
    </p:spTree>
    <p:extLst>
      <p:ext uri="{BB962C8B-B14F-4D97-AF65-F5344CB8AC3E}">
        <p14:creationId xmlns:p14="http://schemas.microsoft.com/office/powerpoint/2010/main" val="266192416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65A8CDD8-885B-4009-8CA2-164A4B1C2FE2}"/>
              </a:ext>
            </a:extLst>
          </p:cNvPr>
          <p:cNvGraphicFramePr/>
          <p:nvPr>
            <p:extLst>
              <p:ext uri="{D42A27DB-BD31-4B8C-83A1-F6EECF244321}">
                <p14:modId xmlns:p14="http://schemas.microsoft.com/office/powerpoint/2010/main" val="3613755855"/>
              </p:ext>
            </p:extLst>
          </p:nvPr>
        </p:nvGraphicFramePr>
        <p:xfrm>
          <a:off x="698376" y="337325"/>
          <a:ext cx="10795248" cy="5945759"/>
        </p:xfrm>
        <a:graphic>
          <a:graphicData uri="http://schemas.openxmlformats.org/drawingml/2006/table">
            <a:tbl>
              <a:tblPr firstRow="1" firstCol="1" bandRow="1">
                <a:tableStyleId>{5940675A-B579-460E-94D1-54222C63F5DA}</a:tableStyleId>
              </a:tblPr>
              <a:tblGrid>
                <a:gridCol w="5397624">
                  <a:extLst>
                    <a:ext uri="{9D8B030D-6E8A-4147-A177-3AD203B41FA5}">
                      <a16:colId xmlns:a16="http://schemas.microsoft.com/office/drawing/2014/main" val="1039291075"/>
                    </a:ext>
                  </a:extLst>
                </a:gridCol>
                <a:gridCol w="5397624">
                  <a:extLst>
                    <a:ext uri="{9D8B030D-6E8A-4147-A177-3AD203B41FA5}">
                      <a16:colId xmlns:a16="http://schemas.microsoft.com/office/drawing/2014/main" val="3919866902"/>
                    </a:ext>
                  </a:extLst>
                </a:gridCol>
              </a:tblGrid>
              <a:tr h="231063">
                <a:tc>
                  <a:txBody>
                    <a:bodyPr/>
                    <a:lstStyle/>
                    <a:p>
                      <a:pPr algn="l" fontAlgn="ctr">
                        <a:lnSpc>
                          <a:spcPct val="107000"/>
                        </a:lnSpc>
                        <a:spcBef>
                          <a:spcPts val="0"/>
                        </a:spcBef>
                        <a:spcAft>
                          <a:spcPts val="800"/>
                        </a:spcAft>
                      </a:pPr>
                      <a:r>
                        <a:rPr lang="en-GB" sz="2000" b="1" i="1" u="none" strike="noStrike">
                          <a:effectLst/>
                        </a:rPr>
                        <a:t>Processes</a:t>
                      </a:r>
                      <a:endParaRPr lang="en-GB" sz="2000" b="1" i="1" u="none" strike="noStrike">
                        <a:effectLst/>
                        <a:latin typeface="+mn-lt"/>
                      </a:endParaRPr>
                    </a:p>
                  </a:txBody>
                  <a:tcPr marL="2159" marR="2159" marT="2159" marB="2159" anchor="ctr"/>
                </a:tc>
                <a:tc>
                  <a:txBody>
                    <a:bodyPr/>
                    <a:lstStyle/>
                    <a:p>
                      <a:pPr algn="l" fontAlgn="ctr">
                        <a:lnSpc>
                          <a:spcPct val="107000"/>
                        </a:lnSpc>
                        <a:spcBef>
                          <a:spcPts val="0"/>
                        </a:spcBef>
                        <a:spcAft>
                          <a:spcPts val="800"/>
                        </a:spcAft>
                      </a:pPr>
                      <a:r>
                        <a:rPr lang="en-GB" sz="2000" b="1" i="1" u="none" strike="noStrike" dirty="0">
                          <a:effectLst/>
                        </a:rPr>
                        <a:t>Internal and external relationships</a:t>
                      </a:r>
                      <a:endParaRPr lang="en-GB" sz="2000" b="1" i="1" u="none" strike="noStrike" dirty="0">
                        <a:effectLst/>
                        <a:latin typeface="+mn-lt"/>
                      </a:endParaRPr>
                    </a:p>
                  </a:txBody>
                  <a:tcPr marL="2159" marR="2159" marT="2159" marB="2159" anchor="ctr"/>
                </a:tc>
                <a:extLst>
                  <a:ext uri="{0D108BD9-81ED-4DB2-BD59-A6C34878D82A}">
                    <a16:rowId xmlns:a16="http://schemas.microsoft.com/office/drawing/2014/main" val="3221352841"/>
                  </a:ext>
                </a:extLst>
              </a:tr>
              <a:tr h="231063">
                <a:tc gridSpan="2">
                  <a:txBody>
                    <a:bodyPr/>
                    <a:lstStyle/>
                    <a:p>
                      <a:pPr algn="ctr" fontAlgn="ctr">
                        <a:lnSpc>
                          <a:spcPct val="107000"/>
                        </a:lnSpc>
                        <a:spcBef>
                          <a:spcPts val="0"/>
                        </a:spcBef>
                        <a:spcAft>
                          <a:spcPts val="800"/>
                        </a:spcAft>
                      </a:pPr>
                      <a:endParaRPr lang="en-GB" sz="1800" b="0" i="0" u="none" strike="noStrike" dirty="0">
                        <a:effectLst/>
                        <a:latin typeface="+mn-lt"/>
                      </a:endParaRPr>
                    </a:p>
                  </a:txBody>
                  <a:tcPr marL="2159" marR="2159" marT="2159" marB="2159" anchor="ctr"/>
                </a:tc>
                <a:tc hMerge="1">
                  <a:txBody>
                    <a:bodyPr/>
                    <a:lstStyle/>
                    <a:p>
                      <a:endParaRPr lang="en-GB"/>
                    </a:p>
                  </a:txBody>
                  <a:tcPr/>
                </a:tc>
                <a:extLst>
                  <a:ext uri="{0D108BD9-81ED-4DB2-BD59-A6C34878D82A}">
                    <a16:rowId xmlns:a16="http://schemas.microsoft.com/office/drawing/2014/main" val="483077148"/>
                  </a:ext>
                </a:extLst>
              </a:tr>
              <a:tr h="457808">
                <a:tc>
                  <a:txBody>
                    <a:bodyPr/>
                    <a:lstStyle/>
                    <a:p>
                      <a:pPr algn="l" fontAlgn="ctr">
                        <a:lnSpc>
                          <a:spcPct val="107000"/>
                        </a:lnSpc>
                        <a:spcBef>
                          <a:spcPts val="0"/>
                        </a:spcBef>
                        <a:spcAft>
                          <a:spcPts val="800"/>
                        </a:spcAft>
                      </a:pPr>
                      <a:r>
                        <a:rPr lang="en-US" sz="1800" b="0" u="none" strike="noStrike">
                          <a:effectLst/>
                        </a:rPr>
                        <a:t>Internal improvement processes (‘business process re-engineering’)</a:t>
                      </a:r>
                      <a:endParaRPr lang="en-US" sz="1800" b="0" i="0" u="none" strike="noStrike">
                        <a:effectLst/>
                        <a:latin typeface="+mn-lt"/>
                      </a:endParaRPr>
                    </a:p>
                  </a:txBody>
                  <a:tcPr marL="2159" marR="2159" marT="2159" marB="2159" anchor="ctr"/>
                </a:tc>
                <a:tc>
                  <a:txBody>
                    <a:bodyPr/>
                    <a:lstStyle/>
                    <a:p>
                      <a:pPr algn="l" fontAlgn="ctr">
                        <a:lnSpc>
                          <a:spcPct val="107000"/>
                        </a:lnSpc>
                        <a:spcBef>
                          <a:spcPts val="0"/>
                        </a:spcBef>
                        <a:spcAft>
                          <a:spcPts val="800"/>
                        </a:spcAft>
                      </a:pPr>
                      <a:r>
                        <a:rPr lang="en-US" sz="1800" b="0" u="none" strike="noStrike">
                          <a:effectLst/>
                        </a:rPr>
                        <a:t>Improved management of processes beyond organizational borders, including intergovernmental relations and constraints</a:t>
                      </a:r>
                      <a:endParaRPr lang="en-US" sz="1800" b="0" i="0" u="none" strike="noStrike">
                        <a:effectLst/>
                        <a:latin typeface="+mn-lt"/>
                      </a:endParaRPr>
                    </a:p>
                  </a:txBody>
                  <a:tcPr marL="2159" marR="2159" marT="2159" marB="2159" anchor="ctr"/>
                </a:tc>
                <a:extLst>
                  <a:ext uri="{0D108BD9-81ED-4DB2-BD59-A6C34878D82A}">
                    <a16:rowId xmlns:a16="http://schemas.microsoft.com/office/drawing/2014/main" val="14299634"/>
                  </a:ext>
                </a:extLst>
              </a:tr>
              <a:tr h="911300">
                <a:tc>
                  <a:txBody>
                    <a:bodyPr/>
                    <a:lstStyle/>
                    <a:p>
                      <a:pPr algn="l" fontAlgn="ctr">
                        <a:lnSpc>
                          <a:spcPct val="107000"/>
                        </a:lnSpc>
                        <a:spcBef>
                          <a:spcPts val="0"/>
                        </a:spcBef>
                        <a:spcAft>
                          <a:spcPts val="800"/>
                        </a:spcAft>
                      </a:pPr>
                      <a:r>
                        <a:rPr lang="en-GB" sz="1800" b="0" u="none" strike="noStrike">
                          <a:effectLst/>
                        </a:rPr>
                        <a:t>Competing for tendered tasks</a:t>
                      </a:r>
                      <a:endParaRPr lang="en-GB" sz="1800" b="0" i="0" u="none" strike="noStrike">
                        <a:effectLst/>
                        <a:latin typeface="+mn-lt"/>
                      </a:endParaRPr>
                    </a:p>
                  </a:txBody>
                  <a:tcPr marL="2159" marR="2159" marT="2159" marB="2159" anchor="ctr"/>
                </a:tc>
                <a:tc>
                  <a:txBody>
                    <a:bodyPr/>
                    <a:lstStyle/>
                    <a:p>
                      <a:pPr algn="l" fontAlgn="ctr">
                        <a:lnSpc>
                          <a:spcPct val="107000"/>
                        </a:lnSpc>
                        <a:spcBef>
                          <a:spcPts val="0"/>
                        </a:spcBef>
                        <a:spcAft>
                          <a:spcPts val="800"/>
                        </a:spcAft>
                      </a:pPr>
                      <a:r>
                        <a:rPr lang="en-US" sz="1800" b="0" u="none" strike="noStrike">
                          <a:effectLst/>
                        </a:rPr>
                        <a:t>Managing multiple contracts and supplier relationships; building and maintaining accountable partnerships, with other organizations; co-production of services with users and communities</a:t>
                      </a:r>
                      <a:endParaRPr lang="en-US" sz="1800" b="0" i="0" u="none" strike="noStrike">
                        <a:effectLst/>
                        <a:latin typeface="+mn-lt"/>
                      </a:endParaRPr>
                    </a:p>
                  </a:txBody>
                  <a:tcPr marL="2159" marR="2159" marT="2159" marB="2159" anchor="ctr"/>
                </a:tc>
                <a:extLst>
                  <a:ext uri="{0D108BD9-81ED-4DB2-BD59-A6C34878D82A}">
                    <a16:rowId xmlns:a16="http://schemas.microsoft.com/office/drawing/2014/main" val="3544624908"/>
                  </a:ext>
                </a:extLst>
              </a:tr>
              <a:tr h="231063">
                <a:tc gridSpan="2">
                  <a:txBody>
                    <a:bodyPr/>
                    <a:lstStyle/>
                    <a:p>
                      <a:pPr algn="ctr" fontAlgn="ctr">
                        <a:lnSpc>
                          <a:spcPct val="107000"/>
                        </a:lnSpc>
                        <a:spcBef>
                          <a:spcPts val="0"/>
                        </a:spcBef>
                        <a:spcAft>
                          <a:spcPts val="800"/>
                        </a:spcAft>
                      </a:pPr>
                      <a:endParaRPr lang="en-GB" sz="1800" b="0" i="0" u="none" strike="noStrike">
                        <a:effectLst/>
                        <a:latin typeface="+mn-lt"/>
                      </a:endParaRPr>
                    </a:p>
                  </a:txBody>
                  <a:tcPr marL="2159" marR="2159" marT="2159" marB="2159" anchor="ctr"/>
                </a:tc>
                <a:tc hMerge="1">
                  <a:txBody>
                    <a:bodyPr/>
                    <a:lstStyle/>
                    <a:p>
                      <a:endParaRPr lang="en-GB"/>
                    </a:p>
                  </a:txBody>
                  <a:tcPr/>
                </a:tc>
                <a:extLst>
                  <a:ext uri="{0D108BD9-81ED-4DB2-BD59-A6C34878D82A}">
                    <a16:rowId xmlns:a16="http://schemas.microsoft.com/office/drawing/2014/main" val="839230744"/>
                  </a:ext>
                </a:extLst>
              </a:tr>
              <a:tr h="231063">
                <a:tc>
                  <a:txBody>
                    <a:bodyPr/>
                    <a:lstStyle/>
                    <a:p>
                      <a:pPr algn="l" fontAlgn="ctr">
                        <a:lnSpc>
                          <a:spcPct val="107000"/>
                        </a:lnSpc>
                        <a:spcBef>
                          <a:spcPts val="0"/>
                        </a:spcBef>
                        <a:spcAft>
                          <a:spcPts val="800"/>
                        </a:spcAft>
                      </a:pPr>
                      <a:r>
                        <a:rPr lang="en-US" sz="1800" b="0" u="none" strike="noStrike">
                          <a:effectLst/>
                        </a:rPr>
                        <a:t>Measurement of objective and subjective results</a:t>
                      </a:r>
                      <a:endParaRPr lang="en-US" sz="1800" b="0" i="0" u="none" strike="noStrike">
                        <a:effectLst/>
                        <a:latin typeface="+mn-lt"/>
                      </a:endParaRPr>
                    </a:p>
                  </a:txBody>
                  <a:tcPr marL="2159" marR="2159" marT="2159" marB="2159" anchor="ctr"/>
                </a:tc>
                <a:tc>
                  <a:txBody>
                    <a:bodyPr/>
                    <a:lstStyle/>
                    <a:p>
                      <a:pPr algn="l" fontAlgn="ctr">
                        <a:lnSpc>
                          <a:spcPct val="107000"/>
                        </a:lnSpc>
                        <a:spcBef>
                          <a:spcPts val="0"/>
                        </a:spcBef>
                        <a:spcAft>
                          <a:spcPts val="800"/>
                        </a:spcAft>
                      </a:pPr>
                      <a:r>
                        <a:rPr lang="en-GB" sz="1800" b="0" u="none" strike="noStrike">
                          <a:effectLst/>
                        </a:rPr>
                        <a:t>Measurement of multidimensional performance</a:t>
                      </a:r>
                      <a:endParaRPr lang="en-GB" sz="1800" b="0" i="0" u="none" strike="noStrike">
                        <a:effectLst/>
                        <a:latin typeface="+mn-lt"/>
                      </a:endParaRPr>
                    </a:p>
                  </a:txBody>
                  <a:tcPr marL="2159" marR="2159" marT="2159" marB="2159" anchor="ctr"/>
                </a:tc>
                <a:extLst>
                  <a:ext uri="{0D108BD9-81ED-4DB2-BD59-A6C34878D82A}">
                    <a16:rowId xmlns:a16="http://schemas.microsoft.com/office/drawing/2014/main" val="3845298900"/>
                  </a:ext>
                </a:extLst>
              </a:tr>
              <a:tr h="231063">
                <a:tc gridSpan="2">
                  <a:txBody>
                    <a:bodyPr/>
                    <a:lstStyle/>
                    <a:p>
                      <a:pPr algn="ctr" fontAlgn="ctr">
                        <a:lnSpc>
                          <a:spcPct val="107000"/>
                        </a:lnSpc>
                        <a:spcBef>
                          <a:spcPts val="0"/>
                        </a:spcBef>
                        <a:spcAft>
                          <a:spcPts val="800"/>
                        </a:spcAft>
                      </a:pPr>
                      <a:endParaRPr lang="en-GB" sz="1800" b="0" i="0" u="none" strike="noStrike">
                        <a:effectLst/>
                        <a:latin typeface="+mn-lt"/>
                      </a:endParaRPr>
                    </a:p>
                  </a:txBody>
                  <a:tcPr marL="2159" marR="2159" marT="2159" marB="2159" anchor="ctr"/>
                </a:tc>
                <a:tc hMerge="1">
                  <a:txBody>
                    <a:bodyPr/>
                    <a:lstStyle/>
                    <a:p>
                      <a:endParaRPr lang="en-GB"/>
                    </a:p>
                  </a:txBody>
                  <a:tcPr/>
                </a:tc>
                <a:extLst>
                  <a:ext uri="{0D108BD9-81ED-4DB2-BD59-A6C34878D82A}">
                    <a16:rowId xmlns:a16="http://schemas.microsoft.com/office/drawing/2014/main" val="759216842"/>
                  </a:ext>
                </a:extLst>
              </a:tr>
              <a:tr h="684554">
                <a:tc>
                  <a:txBody>
                    <a:bodyPr/>
                    <a:lstStyle/>
                    <a:p>
                      <a:pPr algn="l" fontAlgn="ctr">
                        <a:lnSpc>
                          <a:spcPct val="107000"/>
                        </a:lnSpc>
                        <a:spcBef>
                          <a:spcPts val="0"/>
                        </a:spcBef>
                        <a:spcAft>
                          <a:spcPts val="800"/>
                        </a:spcAft>
                      </a:pPr>
                      <a:r>
                        <a:rPr lang="en-US" sz="1800" b="0" u="none" strike="noStrike" dirty="0">
                          <a:effectLst/>
                        </a:rPr>
                        <a:t>Reporting systems based on needs of public managers and government oversight bodies</a:t>
                      </a:r>
                      <a:endParaRPr lang="en-US" sz="1800" b="0" i="0" u="none" strike="noStrike" dirty="0">
                        <a:effectLst/>
                        <a:latin typeface="+mn-lt"/>
                      </a:endParaRPr>
                    </a:p>
                  </a:txBody>
                  <a:tcPr marL="2159" marR="2159" marT="2159" marB="2159" anchor="ctr"/>
                </a:tc>
                <a:tc>
                  <a:txBody>
                    <a:bodyPr/>
                    <a:lstStyle/>
                    <a:p>
                      <a:pPr algn="l" fontAlgn="ctr">
                        <a:lnSpc>
                          <a:spcPct val="107000"/>
                        </a:lnSpc>
                        <a:spcBef>
                          <a:spcPts val="0"/>
                        </a:spcBef>
                        <a:spcAft>
                          <a:spcPts val="800"/>
                        </a:spcAft>
                      </a:pPr>
                      <a:r>
                        <a:rPr lang="en-US" sz="1800" b="0" u="none" strike="noStrike">
                          <a:effectLst/>
                        </a:rPr>
                        <a:t>Publishing of performance information based on the needs of stakeholders in the community (social, ethical and environmental reporting)</a:t>
                      </a:r>
                      <a:endParaRPr lang="en-US" sz="1800" b="0" i="0" u="none" strike="noStrike">
                        <a:effectLst/>
                        <a:latin typeface="+mn-lt"/>
                      </a:endParaRPr>
                    </a:p>
                  </a:txBody>
                  <a:tcPr marL="2159" marR="2159" marT="2159" marB="2159" anchor="ctr"/>
                </a:tc>
                <a:extLst>
                  <a:ext uri="{0D108BD9-81ED-4DB2-BD59-A6C34878D82A}">
                    <a16:rowId xmlns:a16="http://schemas.microsoft.com/office/drawing/2014/main" val="2895447631"/>
                  </a:ext>
                </a:extLst>
              </a:tr>
              <a:tr h="684554">
                <a:tc>
                  <a:txBody>
                    <a:bodyPr/>
                    <a:lstStyle/>
                    <a:p>
                      <a:pPr algn="l" fontAlgn="ctr">
                        <a:lnSpc>
                          <a:spcPct val="107000"/>
                        </a:lnSpc>
                        <a:spcBef>
                          <a:spcPts val="0"/>
                        </a:spcBef>
                        <a:spcAft>
                          <a:spcPts val="800"/>
                        </a:spcAft>
                      </a:pPr>
                      <a:r>
                        <a:rPr lang="en-US" sz="1800" b="0" u="none" strike="noStrike" dirty="0">
                          <a:effectLst/>
                        </a:rPr>
                        <a:t>Benchmarking results, internal processes or organizational performance against other local authorities</a:t>
                      </a:r>
                      <a:endParaRPr lang="en-US" sz="1800" b="0" i="0" u="none" strike="noStrike" dirty="0">
                        <a:effectLst/>
                        <a:latin typeface="+mn-lt"/>
                      </a:endParaRPr>
                    </a:p>
                  </a:txBody>
                  <a:tcPr marL="2159" marR="2159" marT="2159" marB="2159" anchor="ctr"/>
                </a:tc>
                <a:tc>
                  <a:txBody>
                    <a:bodyPr/>
                    <a:lstStyle/>
                    <a:p>
                      <a:pPr algn="l" fontAlgn="ctr">
                        <a:lnSpc>
                          <a:spcPct val="107000"/>
                        </a:lnSpc>
                        <a:spcBef>
                          <a:spcPts val="0"/>
                        </a:spcBef>
                        <a:spcAft>
                          <a:spcPts val="800"/>
                        </a:spcAft>
                      </a:pPr>
                      <a:r>
                        <a:rPr lang="en-US" sz="1800" b="0" u="none" strike="noStrike">
                          <a:effectLst/>
                        </a:rPr>
                        <a:t>Involving stakeholder groups in the definition of performance standards and comparison of performance against results achieved in other communities</a:t>
                      </a:r>
                      <a:endParaRPr lang="en-US" sz="1800" b="0" i="0" u="none" strike="noStrike">
                        <a:effectLst/>
                        <a:latin typeface="+mn-lt"/>
                      </a:endParaRPr>
                    </a:p>
                  </a:txBody>
                  <a:tcPr marL="2159" marR="2159" marT="2159" marB="2159" anchor="ctr"/>
                </a:tc>
                <a:extLst>
                  <a:ext uri="{0D108BD9-81ED-4DB2-BD59-A6C34878D82A}">
                    <a16:rowId xmlns:a16="http://schemas.microsoft.com/office/drawing/2014/main" val="3110913677"/>
                  </a:ext>
                </a:extLst>
              </a:tr>
              <a:tr h="457808">
                <a:tc>
                  <a:txBody>
                    <a:bodyPr/>
                    <a:lstStyle/>
                    <a:p>
                      <a:pPr algn="l" fontAlgn="ctr">
                        <a:lnSpc>
                          <a:spcPct val="107000"/>
                        </a:lnSpc>
                        <a:spcBef>
                          <a:spcPts val="0"/>
                        </a:spcBef>
                        <a:spcAft>
                          <a:spcPts val="800"/>
                        </a:spcAft>
                      </a:pPr>
                      <a:r>
                        <a:rPr lang="en-US" sz="1800" b="0" u="none" strike="noStrike">
                          <a:effectLst/>
                        </a:rPr>
                        <a:t>Use of performance information for control purposes</a:t>
                      </a:r>
                      <a:endParaRPr lang="en-US" sz="1800" b="0" i="0" u="none" strike="noStrike">
                        <a:effectLst/>
                        <a:latin typeface="+mn-lt"/>
                      </a:endParaRPr>
                    </a:p>
                  </a:txBody>
                  <a:tcPr marL="2159" marR="2159" marT="2159" marB="2159" anchor="ctr"/>
                </a:tc>
                <a:tc>
                  <a:txBody>
                    <a:bodyPr/>
                    <a:lstStyle/>
                    <a:p>
                      <a:pPr algn="l" fontAlgn="ctr">
                        <a:lnSpc>
                          <a:spcPct val="107000"/>
                        </a:lnSpc>
                        <a:spcBef>
                          <a:spcPts val="0"/>
                        </a:spcBef>
                        <a:spcAft>
                          <a:spcPts val="800"/>
                        </a:spcAft>
                      </a:pPr>
                      <a:r>
                        <a:rPr lang="en-US" sz="1800" b="0" u="none" strike="noStrike" dirty="0">
                          <a:effectLst/>
                        </a:rPr>
                        <a:t>Using performance data for innovation and learning at individual, organizational and network levels</a:t>
                      </a:r>
                      <a:endParaRPr lang="en-US" sz="1800" b="0" i="0" u="none" strike="noStrike" dirty="0">
                        <a:effectLst/>
                        <a:latin typeface="+mn-lt"/>
                      </a:endParaRPr>
                    </a:p>
                  </a:txBody>
                  <a:tcPr marL="2159" marR="2159" marT="2159" marB="2159" anchor="ctr"/>
                </a:tc>
                <a:extLst>
                  <a:ext uri="{0D108BD9-81ED-4DB2-BD59-A6C34878D82A}">
                    <a16:rowId xmlns:a16="http://schemas.microsoft.com/office/drawing/2014/main" val="2520743278"/>
                  </a:ext>
                </a:extLst>
              </a:tr>
            </a:tbl>
          </a:graphicData>
        </a:graphic>
      </p:graphicFrame>
      <p:sp>
        <p:nvSpPr>
          <p:cNvPr id="4" name="TextBox 3">
            <a:extLst>
              <a:ext uri="{FF2B5EF4-FFF2-40B4-BE49-F238E27FC236}">
                <a16:creationId xmlns:a16="http://schemas.microsoft.com/office/drawing/2014/main" id="{CCDA9A63-223D-4723-9209-3A652A8BB490}"/>
              </a:ext>
            </a:extLst>
          </p:cNvPr>
          <p:cNvSpPr txBox="1"/>
          <p:nvPr/>
        </p:nvSpPr>
        <p:spPr>
          <a:xfrm>
            <a:off x="9339309" y="6336009"/>
            <a:ext cx="2682536" cy="369332"/>
          </a:xfrm>
          <a:prstGeom prst="rect">
            <a:avLst/>
          </a:prstGeom>
          <a:noFill/>
        </p:spPr>
        <p:txBody>
          <a:bodyPr wrap="square" rtlCol="0">
            <a:spAutoFit/>
          </a:bodyPr>
          <a:lstStyle/>
          <a:p>
            <a:r>
              <a:rPr lang="en-GB" dirty="0"/>
              <a:t>Loeffler 2016: 212/3</a:t>
            </a:r>
          </a:p>
        </p:txBody>
      </p:sp>
      <p:sp>
        <p:nvSpPr>
          <p:cNvPr id="2" name="Slide Number Placeholder 1">
            <a:extLst>
              <a:ext uri="{FF2B5EF4-FFF2-40B4-BE49-F238E27FC236}">
                <a16:creationId xmlns:a16="http://schemas.microsoft.com/office/drawing/2014/main" id="{A0C2870F-4680-4DB7-AE74-F0AF95BC077A}"/>
              </a:ext>
            </a:extLst>
          </p:cNvPr>
          <p:cNvSpPr>
            <a:spLocks noGrp="1"/>
          </p:cNvSpPr>
          <p:nvPr>
            <p:ph type="sldNum" sz="quarter" idx="12"/>
          </p:nvPr>
        </p:nvSpPr>
        <p:spPr/>
        <p:txBody>
          <a:bodyPr/>
          <a:lstStyle/>
          <a:p>
            <a:fld id="{2633C1E9-BBC2-4CC6-BA8F-42C76672DF1C}" type="slidenum">
              <a:rPr lang="en-GB" smtClean="0"/>
              <a:t>65</a:t>
            </a:fld>
            <a:endParaRPr lang="en-GB"/>
          </a:p>
        </p:txBody>
      </p:sp>
    </p:spTree>
    <p:extLst>
      <p:ext uri="{BB962C8B-B14F-4D97-AF65-F5344CB8AC3E}">
        <p14:creationId xmlns:p14="http://schemas.microsoft.com/office/powerpoint/2010/main" val="15997683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830BD395-B96C-4827-BA0E-C1ECD469B263}"/>
              </a:ext>
            </a:extLst>
          </p:cNvPr>
          <p:cNvGraphicFramePr/>
          <p:nvPr>
            <p:extLst>
              <p:ext uri="{D42A27DB-BD31-4B8C-83A1-F6EECF244321}">
                <p14:modId xmlns:p14="http://schemas.microsoft.com/office/powerpoint/2010/main" val="1523969686"/>
              </p:ext>
            </p:extLst>
          </p:nvPr>
        </p:nvGraphicFramePr>
        <p:xfrm>
          <a:off x="900344" y="827896"/>
          <a:ext cx="10515600" cy="5363811"/>
        </p:xfrm>
        <a:graphic>
          <a:graphicData uri="http://schemas.openxmlformats.org/drawingml/2006/table">
            <a:tbl>
              <a:tblPr firstRow="1" firstCol="1" bandRow="1">
                <a:tableStyleId>{5940675A-B579-460E-94D1-54222C63F5DA}</a:tableStyleId>
              </a:tblPr>
              <a:tblGrid>
                <a:gridCol w="5257800">
                  <a:extLst>
                    <a:ext uri="{9D8B030D-6E8A-4147-A177-3AD203B41FA5}">
                      <a16:colId xmlns:a16="http://schemas.microsoft.com/office/drawing/2014/main" val="1592565512"/>
                    </a:ext>
                  </a:extLst>
                </a:gridCol>
                <a:gridCol w="5257800">
                  <a:extLst>
                    <a:ext uri="{9D8B030D-6E8A-4147-A177-3AD203B41FA5}">
                      <a16:colId xmlns:a16="http://schemas.microsoft.com/office/drawing/2014/main" val="2987492547"/>
                    </a:ext>
                  </a:extLst>
                </a:gridCol>
              </a:tblGrid>
              <a:tr h="274244">
                <a:tc>
                  <a:txBody>
                    <a:bodyPr/>
                    <a:lstStyle/>
                    <a:p>
                      <a:pPr algn="l" fontAlgn="ctr">
                        <a:lnSpc>
                          <a:spcPct val="107000"/>
                        </a:lnSpc>
                        <a:spcBef>
                          <a:spcPts val="0"/>
                        </a:spcBef>
                        <a:spcAft>
                          <a:spcPts val="800"/>
                        </a:spcAft>
                      </a:pPr>
                      <a:r>
                        <a:rPr lang="en-US" sz="2000" b="1" i="1" u="none" strike="noStrike">
                          <a:effectLst/>
                        </a:rPr>
                        <a:t>Improving the functioning of the local authority</a:t>
                      </a:r>
                      <a:endParaRPr lang="en-US" sz="2000" b="1" i="1" u="none" strike="noStrike">
                        <a:effectLst/>
                        <a:latin typeface="Arial" panose="020B0604020202020204" pitchFamily="34" charset="0"/>
                      </a:endParaRPr>
                    </a:p>
                  </a:txBody>
                  <a:tcPr marL="2562" marR="2562" marT="2562" marB="2562" anchor="ctr"/>
                </a:tc>
                <a:tc>
                  <a:txBody>
                    <a:bodyPr/>
                    <a:lstStyle/>
                    <a:p>
                      <a:pPr algn="l" fontAlgn="ctr">
                        <a:lnSpc>
                          <a:spcPct val="107000"/>
                        </a:lnSpc>
                        <a:spcBef>
                          <a:spcPts val="0"/>
                        </a:spcBef>
                        <a:spcAft>
                          <a:spcPts val="800"/>
                        </a:spcAft>
                      </a:pPr>
                      <a:r>
                        <a:rPr lang="en-GB" sz="2000" b="1" i="1" u="none" strike="noStrike" dirty="0">
                          <a:effectLst/>
                        </a:rPr>
                        <a:t>Developing good local governance</a:t>
                      </a:r>
                      <a:endParaRPr lang="en-GB" sz="2000" b="1" i="1" u="none" strike="noStrike" dirty="0">
                        <a:effectLst/>
                        <a:latin typeface="Arial" panose="020B0604020202020204" pitchFamily="34" charset="0"/>
                      </a:endParaRPr>
                    </a:p>
                  </a:txBody>
                  <a:tcPr marL="2562" marR="2562" marT="2562" marB="2562" anchor="ctr"/>
                </a:tc>
                <a:extLst>
                  <a:ext uri="{0D108BD9-81ED-4DB2-BD59-A6C34878D82A}">
                    <a16:rowId xmlns:a16="http://schemas.microsoft.com/office/drawing/2014/main" val="3824501689"/>
                  </a:ext>
                </a:extLst>
              </a:tr>
              <a:tr h="274244">
                <a:tc gridSpan="2">
                  <a:txBody>
                    <a:bodyPr/>
                    <a:lstStyle/>
                    <a:p>
                      <a:pPr algn="ctr" fontAlgn="ctr">
                        <a:lnSpc>
                          <a:spcPct val="107000"/>
                        </a:lnSpc>
                        <a:spcBef>
                          <a:spcPts val="0"/>
                        </a:spcBef>
                        <a:spcAft>
                          <a:spcPts val="800"/>
                        </a:spcAft>
                      </a:pPr>
                      <a:endParaRPr lang="en-GB" sz="1800" b="0" i="0" u="none" strike="noStrike">
                        <a:effectLst/>
                        <a:latin typeface="Arial" panose="020B0604020202020204" pitchFamily="34" charset="0"/>
                      </a:endParaRPr>
                    </a:p>
                  </a:txBody>
                  <a:tcPr marL="2562" marR="2562" marT="2562" marB="2562" anchor="ctr"/>
                </a:tc>
                <a:tc hMerge="1">
                  <a:txBody>
                    <a:bodyPr/>
                    <a:lstStyle/>
                    <a:p>
                      <a:endParaRPr lang="en-GB"/>
                    </a:p>
                  </a:txBody>
                  <a:tcPr/>
                </a:tc>
                <a:extLst>
                  <a:ext uri="{0D108BD9-81ED-4DB2-BD59-A6C34878D82A}">
                    <a16:rowId xmlns:a16="http://schemas.microsoft.com/office/drawing/2014/main" val="232970168"/>
                  </a:ext>
                </a:extLst>
              </a:tr>
              <a:tr h="543364">
                <a:tc>
                  <a:txBody>
                    <a:bodyPr/>
                    <a:lstStyle/>
                    <a:p>
                      <a:pPr algn="l" fontAlgn="ctr">
                        <a:lnSpc>
                          <a:spcPct val="107000"/>
                        </a:lnSpc>
                        <a:spcBef>
                          <a:spcPts val="0"/>
                        </a:spcBef>
                        <a:spcAft>
                          <a:spcPts val="800"/>
                        </a:spcAft>
                      </a:pPr>
                      <a:r>
                        <a:rPr lang="en-US" sz="1800" b="0" u="none" strike="noStrike">
                          <a:effectLst/>
                        </a:rPr>
                        <a:t>Improving the internal efficiency of local authorities</a:t>
                      </a:r>
                      <a:endParaRPr lang="en-US" sz="1800" b="0" i="0" u="none" strike="noStrike">
                        <a:effectLst/>
                        <a:latin typeface="Arial" panose="020B0604020202020204" pitchFamily="34" charset="0"/>
                      </a:endParaRPr>
                    </a:p>
                  </a:txBody>
                  <a:tcPr marL="2562" marR="2562" marT="2562" marB="2562" anchor="ctr"/>
                </a:tc>
                <a:tc>
                  <a:txBody>
                    <a:bodyPr/>
                    <a:lstStyle/>
                    <a:p>
                      <a:pPr algn="l" fontAlgn="ctr">
                        <a:lnSpc>
                          <a:spcPct val="107000"/>
                        </a:lnSpc>
                        <a:spcBef>
                          <a:spcPts val="0"/>
                        </a:spcBef>
                        <a:spcAft>
                          <a:spcPts val="800"/>
                        </a:spcAft>
                      </a:pPr>
                      <a:endParaRPr lang="en-US" sz="1800" b="0" u="none" strike="noStrike" dirty="0">
                        <a:effectLst/>
                      </a:endParaRPr>
                    </a:p>
                    <a:p>
                      <a:pPr algn="l" fontAlgn="ctr">
                        <a:lnSpc>
                          <a:spcPct val="107000"/>
                        </a:lnSpc>
                        <a:spcBef>
                          <a:spcPts val="0"/>
                        </a:spcBef>
                        <a:spcAft>
                          <a:spcPts val="800"/>
                        </a:spcAft>
                      </a:pPr>
                      <a:r>
                        <a:rPr lang="en-US" sz="1800" b="0" u="none" strike="noStrike" dirty="0">
                          <a:effectLst/>
                        </a:rPr>
                        <a:t>Improving the external effectiveness of local authorities and improving local outcomes and the quality of life</a:t>
                      </a:r>
                    </a:p>
                    <a:p>
                      <a:pPr algn="l" fontAlgn="ctr">
                        <a:lnSpc>
                          <a:spcPct val="107000"/>
                        </a:lnSpc>
                        <a:spcBef>
                          <a:spcPts val="0"/>
                        </a:spcBef>
                        <a:spcAft>
                          <a:spcPts val="800"/>
                        </a:spcAft>
                      </a:pPr>
                      <a:endParaRPr lang="en-US" sz="1800" b="0" i="0" u="none" strike="noStrike" dirty="0">
                        <a:effectLst/>
                        <a:latin typeface="Arial" panose="020B0604020202020204" pitchFamily="34" charset="0"/>
                      </a:endParaRPr>
                    </a:p>
                  </a:txBody>
                  <a:tcPr marL="2562" marR="2562" marT="2562" marB="2562" anchor="ctr"/>
                </a:tc>
                <a:extLst>
                  <a:ext uri="{0D108BD9-81ED-4DB2-BD59-A6C34878D82A}">
                    <a16:rowId xmlns:a16="http://schemas.microsoft.com/office/drawing/2014/main" val="3081447430"/>
                  </a:ext>
                </a:extLst>
              </a:tr>
              <a:tr h="916228">
                <a:tc>
                  <a:txBody>
                    <a:bodyPr/>
                    <a:lstStyle/>
                    <a:p>
                      <a:pPr algn="l" fontAlgn="ctr">
                        <a:lnSpc>
                          <a:spcPct val="107000"/>
                        </a:lnSpc>
                        <a:spcBef>
                          <a:spcPts val="0"/>
                        </a:spcBef>
                        <a:spcAft>
                          <a:spcPts val="800"/>
                        </a:spcAft>
                      </a:pPr>
                      <a:r>
                        <a:rPr lang="en-US" sz="1800" b="0" u="none" strike="noStrike" dirty="0">
                          <a:effectLst/>
                        </a:rPr>
                        <a:t>Increasing user satisfaction in relation to local services</a:t>
                      </a:r>
                      <a:endParaRPr lang="en-US" sz="1800" b="0" i="0" u="none" strike="noStrike" dirty="0">
                        <a:effectLst/>
                        <a:latin typeface="Arial" panose="020B0604020202020204" pitchFamily="34" charset="0"/>
                      </a:endParaRPr>
                    </a:p>
                  </a:txBody>
                  <a:tcPr marL="2562" marR="2562" marT="2562" marB="2562" anchor="ctr"/>
                </a:tc>
                <a:tc>
                  <a:txBody>
                    <a:bodyPr/>
                    <a:lstStyle/>
                    <a:p>
                      <a:pPr algn="l" fontAlgn="ctr">
                        <a:lnSpc>
                          <a:spcPct val="107000"/>
                        </a:lnSpc>
                        <a:spcBef>
                          <a:spcPts val="0"/>
                        </a:spcBef>
                        <a:spcAft>
                          <a:spcPts val="800"/>
                        </a:spcAft>
                      </a:pPr>
                      <a:endParaRPr lang="en-US" sz="1800" b="0" u="none" strike="noStrike" dirty="0">
                        <a:effectLst/>
                      </a:endParaRPr>
                    </a:p>
                    <a:p>
                      <a:pPr algn="l" fontAlgn="ctr">
                        <a:lnSpc>
                          <a:spcPct val="107000"/>
                        </a:lnSpc>
                        <a:spcBef>
                          <a:spcPts val="0"/>
                        </a:spcBef>
                        <a:spcAft>
                          <a:spcPts val="800"/>
                        </a:spcAft>
                      </a:pPr>
                      <a:r>
                        <a:rPr lang="en-US" sz="1800" b="0" u="none" strike="noStrike" dirty="0">
                          <a:effectLst/>
                        </a:rPr>
                        <a:t>Building citizen trust in local government through transparent processes and accountability and through democratic dialogue</a:t>
                      </a:r>
                    </a:p>
                    <a:p>
                      <a:pPr algn="l" fontAlgn="ctr">
                        <a:lnSpc>
                          <a:spcPct val="107000"/>
                        </a:lnSpc>
                        <a:spcBef>
                          <a:spcPts val="0"/>
                        </a:spcBef>
                        <a:spcAft>
                          <a:spcPts val="800"/>
                        </a:spcAft>
                      </a:pPr>
                      <a:endParaRPr lang="en-US" sz="1800" b="0" i="0" u="none" strike="noStrike" dirty="0">
                        <a:effectLst/>
                        <a:latin typeface="Arial" panose="020B0604020202020204" pitchFamily="34" charset="0"/>
                      </a:endParaRPr>
                    </a:p>
                  </a:txBody>
                  <a:tcPr marL="2562" marR="2562" marT="2562" marB="2562" anchor="ctr"/>
                </a:tc>
                <a:extLst>
                  <a:ext uri="{0D108BD9-81ED-4DB2-BD59-A6C34878D82A}">
                    <a16:rowId xmlns:a16="http://schemas.microsoft.com/office/drawing/2014/main" val="2523414014"/>
                  </a:ext>
                </a:extLst>
              </a:tr>
              <a:tr h="543364">
                <a:tc>
                  <a:txBody>
                    <a:bodyPr/>
                    <a:lstStyle/>
                    <a:p>
                      <a:pPr algn="l" fontAlgn="ctr">
                        <a:lnSpc>
                          <a:spcPct val="107000"/>
                        </a:lnSpc>
                        <a:spcBef>
                          <a:spcPts val="0"/>
                        </a:spcBef>
                        <a:spcAft>
                          <a:spcPts val="800"/>
                        </a:spcAft>
                      </a:pPr>
                      <a:r>
                        <a:rPr lang="en-US" sz="1800" b="0" u="none" strike="noStrike" dirty="0">
                          <a:effectLst/>
                        </a:rPr>
                        <a:t>Serving the community by producing policies, services and knowledge (community leader)</a:t>
                      </a:r>
                      <a:endParaRPr lang="en-US" sz="1800" b="0" i="0" u="none" strike="noStrike" dirty="0">
                        <a:effectLst/>
                        <a:latin typeface="Arial" panose="020B0604020202020204" pitchFamily="34" charset="0"/>
                      </a:endParaRPr>
                    </a:p>
                  </a:txBody>
                  <a:tcPr marL="2562" marR="2562" marT="2562" marB="2562" anchor="ctr"/>
                </a:tc>
                <a:tc>
                  <a:txBody>
                    <a:bodyPr/>
                    <a:lstStyle/>
                    <a:p>
                      <a:pPr algn="l" fontAlgn="ctr">
                        <a:lnSpc>
                          <a:spcPct val="107000"/>
                        </a:lnSpc>
                        <a:spcBef>
                          <a:spcPts val="0"/>
                        </a:spcBef>
                        <a:spcAft>
                          <a:spcPts val="800"/>
                        </a:spcAft>
                      </a:pPr>
                      <a:endParaRPr lang="en-US" sz="1800" b="0" u="none" strike="noStrike" dirty="0">
                        <a:effectLst/>
                      </a:endParaRPr>
                    </a:p>
                    <a:p>
                      <a:pPr algn="l" fontAlgn="ctr">
                        <a:lnSpc>
                          <a:spcPct val="107000"/>
                        </a:lnSpc>
                        <a:spcBef>
                          <a:spcPts val="0"/>
                        </a:spcBef>
                        <a:spcAft>
                          <a:spcPts val="800"/>
                        </a:spcAft>
                      </a:pPr>
                      <a:r>
                        <a:rPr lang="en-US" sz="1800" b="0" u="none" strike="noStrike" dirty="0">
                          <a:effectLst/>
                        </a:rPr>
                        <a:t>Enabling the community to plan and manage its own affairs and co-produce its own services (community developer)</a:t>
                      </a:r>
                    </a:p>
                    <a:p>
                      <a:pPr algn="l" fontAlgn="ctr">
                        <a:lnSpc>
                          <a:spcPct val="107000"/>
                        </a:lnSpc>
                        <a:spcBef>
                          <a:spcPts val="0"/>
                        </a:spcBef>
                        <a:spcAft>
                          <a:spcPts val="800"/>
                        </a:spcAft>
                      </a:pPr>
                      <a:endParaRPr lang="en-US" sz="1800" b="0" i="0" u="none" strike="noStrike" dirty="0">
                        <a:effectLst/>
                        <a:latin typeface="Arial" panose="020B0604020202020204" pitchFamily="34" charset="0"/>
                      </a:endParaRPr>
                    </a:p>
                  </a:txBody>
                  <a:tcPr marL="2562" marR="2562" marT="2562" marB="2562" anchor="ctr"/>
                </a:tc>
                <a:extLst>
                  <a:ext uri="{0D108BD9-81ED-4DB2-BD59-A6C34878D82A}">
                    <a16:rowId xmlns:a16="http://schemas.microsoft.com/office/drawing/2014/main" val="3895542620"/>
                  </a:ext>
                </a:extLst>
              </a:tr>
            </a:tbl>
          </a:graphicData>
        </a:graphic>
      </p:graphicFrame>
      <p:sp>
        <p:nvSpPr>
          <p:cNvPr id="4" name="TextBox 3">
            <a:extLst>
              <a:ext uri="{FF2B5EF4-FFF2-40B4-BE49-F238E27FC236}">
                <a16:creationId xmlns:a16="http://schemas.microsoft.com/office/drawing/2014/main" id="{8AB6FEF4-8EEB-4729-A08C-90AA6AE3A357}"/>
              </a:ext>
            </a:extLst>
          </p:cNvPr>
          <p:cNvSpPr txBox="1"/>
          <p:nvPr/>
        </p:nvSpPr>
        <p:spPr>
          <a:xfrm>
            <a:off x="9206144" y="6294268"/>
            <a:ext cx="2682536" cy="369332"/>
          </a:xfrm>
          <a:prstGeom prst="rect">
            <a:avLst/>
          </a:prstGeom>
          <a:noFill/>
        </p:spPr>
        <p:txBody>
          <a:bodyPr wrap="square" rtlCol="0">
            <a:spAutoFit/>
          </a:bodyPr>
          <a:lstStyle/>
          <a:p>
            <a:r>
              <a:rPr lang="en-GB" dirty="0"/>
              <a:t>Loeffler 2016: 212/3</a:t>
            </a:r>
          </a:p>
        </p:txBody>
      </p:sp>
      <p:sp>
        <p:nvSpPr>
          <p:cNvPr id="2" name="Slide Number Placeholder 1">
            <a:extLst>
              <a:ext uri="{FF2B5EF4-FFF2-40B4-BE49-F238E27FC236}">
                <a16:creationId xmlns:a16="http://schemas.microsoft.com/office/drawing/2014/main" id="{94A9A6B8-8CE4-485A-862C-3B5D98785E78}"/>
              </a:ext>
            </a:extLst>
          </p:cNvPr>
          <p:cNvSpPr>
            <a:spLocks noGrp="1"/>
          </p:cNvSpPr>
          <p:nvPr>
            <p:ph type="sldNum" sz="quarter" idx="12"/>
          </p:nvPr>
        </p:nvSpPr>
        <p:spPr/>
        <p:txBody>
          <a:bodyPr/>
          <a:lstStyle/>
          <a:p>
            <a:fld id="{2633C1E9-BBC2-4CC6-BA8F-42C76672DF1C}" type="slidenum">
              <a:rPr lang="en-GB" smtClean="0"/>
              <a:t>66</a:t>
            </a:fld>
            <a:endParaRPr lang="en-GB"/>
          </a:p>
        </p:txBody>
      </p:sp>
    </p:spTree>
    <p:extLst>
      <p:ext uri="{BB962C8B-B14F-4D97-AF65-F5344CB8AC3E}">
        <p14:creationId xmlns:p14="http://schemas.microsoft.com/office/powerpoint/2010/main" val="16231321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3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4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171</TotalTime>
  <Words>3533</Words>
  <Application>Microsoft Office PowerPoint</Application>
  <PresentationFormat>Widescreen</PresentationFormat>
  <Paragraphs>489</Paragraphs>
  <Slides>66</Slides>
  <Notes>1</Notes>
  <HiddenSlides>0</HiddenSlides>
  <MMClips>0</MMClips>
  <ScaleCrop>false</ScaleCrop>
  <HeadingPairs>
    <vt:vector size="6" baseType="variant">
      <vt:variant>
        <vt:lpstr>Fonts Used</vt:lpstr>
      </vt:variant>
      <vt:variant>
        <vt:i4>4</vt:i4>
      </vt:variant>
      <vt:variant>
        <vt:lpstr>Theme</vt:lpstr>
      </vt:variant>
      <vt:variant>
        <vt:i4>5</vt:i4>
      </vt:variant>
      <vt:variant>
        <vt:lpstr>Slide Titles</vt:lpstr>
      </vt:variant>
      <vt:variant>
        <vt:i4>66</vt:i4>
      </vt:variant>
    </vt:vector>
  </HeadingPairs>
  <TitlesOfParts>
    <vt:vector size="75" baseType="lpstr">
      <vt:lpstr>Arial</vt:lpstr>
      <vt:lpstr>Calibri</vt:lpstr>
      <vt:lpstr>Calibri Light</vt:lpstr>
      <vt:lpstr>Times New Roman</vt:lpstr>
      <vt:lpstr>Office Theme</vt:lpstr>
      <vt:lpstr>1_Office Theme</vt:lpstr>
      <vt:lpstr>2_Office Theme</vt:lpstr>
      <vt:lpstr>3_Office Theme</vt:lpstr>
      <vt:lpstr>4_Office Theme</vt:lpstr>
      <vt:lpstr>Governance </vt:lpstr>
      <vt:lpstr>Aims</vt:lpstr>
      <vt:lpstr>Contents</vt:lpstr>
      <vt:lpstr>Governance?</vt:lpstr>
      <vt:lpstr>Cicero – a quotable Roman</vt:lpstr>
      <vt:lpstr>Raphael’s School of Athens (1509-1511)</vt:lpstr>
      <vt:lpstr>PowerPoint Presentation</vt:lpstr>
      <vt:lpstr>and</vt:lpstr>
      <vt:lpstr>Platonic dialogues:  the Republic</vt:lpstr>
      <vt:lpstr>Athens, 2,500 years ago </vt:lpstr>
      <vt:lpstr>Platonic dialogues: Gorgias</vt:lpstr>
      <vt:lpstr>PowerPoint Presentation</vt:lpstr>
      <vt:lpstr>Alt-right – 2016</vt:lpstr>
      <vt:lpstr>Political Manipulation</vt:lpstr>
      <vt:lpstr>PowerPoint Presentation</vt:lpstr>
      <vt:lpstr>2018</vt:lpstr>
      <vt:lpstr>Is fake news malicious?</vt:lpstr>
      <vt:lpstr>Popularity and power  Reagan – a former actor and  40th President of the USA</vt:lpstr>
      <vt:lpstr>Popularity and power:  Johnson - Have I Got News for You 1999</vt:lpstr>
      <vt:lpstr>Popularity and power:  President Obama – best selling author</vt:lpstr>
      <vt:lpstr>Popularity and power: President Trump and WWE 2007</vt:lpstr>
      <vt:lpstr>Popularity provides a great platform</vt:lpstr>
      <vt:lpstr>Governance?</vt:lpstr>
      <vt:lpstr>Governance?</vt:lpstr>
      <vt:lpstr>Governance?</vt:lpstr>
      <vt:lpstr>Governance – particular resonance?</vt:lpstr>
      <vt:lpstr>Common Elements of Public Governance</vt:lpstr>
      <vt:lpstr>Common Elements of Public Governance</vt:lpstr>
      <vt:lpstr>Not easy!</vt:lpstr>
      <vt:lpstr>Good Government does not bring about Good Governance</vt:lpstr>
      <vt:lpstr>Good Government does not bring about Good Governance</vt:lpstr>
      <vt:lpstr>Undervalued until …</vt:lpstr>
      <vt:lpstr>PowerPoint Presentation</vt:lpstr>
      <vt:lpstr>PowerPoint Presentation</vt:lpstr>
      <vt:lpstr>PowerPoint Presentation</vt:lpstr>
      <vt:lpstr>Osborne and Gaebler (1992) took us in a new, innovative direction …</vt:lpstr>
      <vt:lpstr>Underlying beliefs of a new approach</vt:lpstr>
      <vt:lpstr>Underlying beliefs</vt:lpstr>
      <vt:lpstr>Public Entrepreneurial Management</vt:lpstr>
      <vt:lpstr>Remember the third choice!</vt:lpstr>
      <vt:lpstr>Former London Council CEO Barry Quirk (2011) presents a clear challenge and experienced-based insight …   Re-Imagining Government; public leadership and management in challenging times</vt:lpstr>
      <vt:lpstr>Origins of Democracy</vt:lpstr>
      <vt:lpstr>Origins of Democracy</vt:lpstr>
      <vt:lpstr>PowerPoint Presentation</vt:lpstr>
      <vt:lpstr>Big Questions!</vt:lpstr>
      <vt:lpstr>Involvement with public issues</vt:lpstr>
      <vt:lpstr>Concern about corruption</vt:lpstr>
      <vt:lpstr>A General Lesson</vt:lpstr>
      <vt:lpstr>Changing Context of Leadership</vt:lpstr>
      <vt:lpstr>Good Governance</vt:lpstr>
      <vt:lpstr>Essential Purposes</vt:lpstr>
      <vt:lpstr>European Label of Governance Excellence</vt:lpstr>
      <vt:lpstr>Policing and partnership</vt:lpstr>
      <vt:lpstr>The state as a collection of agencies</vt:lpstr>
      <vt:lpstr>Stakeholders</vt:lpstr>
      <vt:lpstr>Evolution in local government</vt:lpstr>
      <vt:lpstr>Summary</vt:lpstr>
      <vt:lpstr>References</vt:lpstr>
      <vt:lpstr>Appendices </vt:lpstr>
      <vt:lpstr>Rhodes’ Typology of Policy Networks</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Concepts of Governance</dc:title>
  <dc:creator>Mike Durke</dc:creator>
  <cp:lastModifiedBy>Mike Durke</cp:lastModifiedBy>
  <cp:revision>26</cp:revision>
  <dcterms:created xsi:type="dcterms:W3CDTF">2021-01-20T08:29:42Z</dcterms:created>
  <dcterms:modified xsi:type="dcterms:W3CDTF">2024-10-15T16:04:29Z</dcterms:modified>
</cp:coreProperties>
</file>