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752" r:id="rId1"/>
    <p:sldMasterId id="2147484764" r:id="rId2"/>
    <p:sldMasterId id="2147484777" r:id="rId3"/>
    <p:sldMasterId id="2147484789" r:id="rId4"/>
    <p:sldMasterId id="2147484802" r:id="rId5"/>
    <p:sldMasterId id="2147484814" r:id="rId6"/>
    <p:sldMasterId id="2147484827" r:id="rId7"/>
  </p:sldMasterIdLst>
  <p:notesMasterIdLst>
    <p:notesMasterId r:id="rId28"/>
  </p:notesMasterIdLst>
  <p:sldIdLst>
    <p:sldId id="277" r:id="rId8"/>
    <p:sldId id="278" r:id="rId9"/>
    <p:sldId id="279" r:id="rId10"/>
    <p:sldId id="257" r:id="rId11"/>
    <p:sldId id="272" r:id="rId12"/>
    <p:sldId id="258" r:id="rId13"/>
    <p:sldId id="273" r:id="rId14"/>
    <p:sldId id="265" r:id="rId15"/>
    <p:sldId id="270" r:id="rId16"/>
    <p:sldId id="274" r:id="rId17"/>
    <p:sldId id="259" r:id="rId18"/>
    <p:sldId id="260" r:id="rId19"/>
    <p:sldId id="275" r:id="rId20"/>
    <p:sldId id="261" r:id="rId21"/>
    <p:sldId id="276" r:id="rId22"/>
    <p:sldId id="266" r:id="rId23"/>
    <p:sldId id="268" r:id="rId24"/>
    <p:sldId id="263" r:id="rId25"/>
    <p:sldId id="262" r:id="rId26"/>
    <p:sldId id="280" r:id="rId27"/>
  </p:sldIdLst>
  <p:sldSz cx="9144000" cy="6858000" type="screen4x3"/>
  <p:notesSz cx="6858000" cy="9144000"/>
  <p:embeddedFontLst>
    <p:embeddedFont>
      <p:font typeface="Arial Rounded MT Bold" panose="020F0704030504030204" pitchFamily="34" charset="0"/>
      <p:regular r:id="rId29"/>
    </p:embeddedFont>
    <p:embeddedFont>
      <p:font typeface="Calibri" panose="020F0502020204030204" pitchFamily="34" charset="0"/>
      <p:regular r:id="rId30"/>
      <p:bold r:id="rId31"/>
      <p:italic r:id="rId32"/>
      <p:boldItalic r:id="rId33"/>
    </p:embeddedFont>
    <p:embeddedFont>
      <p:font typeface="Calibri Light" panose="020F0302020204030204" pitchFamily="34" charset="0"/>
      <p:regular r:id="rId34"/>
      <p:italic r:id="rId35"/>
    </p:embeddedFont>
    <p:embeddedFont>
      <p:font typeface="Corbel" panose="020B0503020204020204" pitchFamily="34" charset="0"/>
      <p:regular r:id="rId36"/>
      <p:bold r:id="rId37"/>
      <p:italic r:id="rId38"/>
      <p:boldItalic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62" autoAdjust="0"/>
    <p:restoredTop sz="83000" autoAdjust="0"/>
  </p:normalViewPr>
  <p:slideViewPr>
    <p:cSldViewPr>
      <p:cViewPr varScale="1">
        <p:scale>
          <a:sx n="71" d="100"/>
          <a:sy n="71" d="100"/>
        </p:scale>
        <p:origin x="1762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font" Target="fonts/font11.fntdata"/><Relationship Id="rId21" Type="http://schemas.openxmlformats.org/officeDocument/2006/relationships/slide" Target="slides/slide14.xml"/><Relationship Id="rId34" Type="http://schemas.openxmlformats.org/officeDocument/2006/relationships/font" Target="fonts/font6.fntdata"/><Relationship Id="rId42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font" Target="fonts/font1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font" Target="fonts/font4.fntdata"/><Relationship Id="rId37" Type="http://schemas.openxmlformats.org/officeDocument/2006/relationships/font" Target="fonts/font9.fntdata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notesMaster" Target="notesMasters/notesMaster1.xml"/><Relationship Id="rId36" Type="http://schemas.openxmlformats.org/officeDocument/2006/relationships/font" Target="fonts/font8.fntdata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font" Target="fonts/font3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font" Target="fonts/font2.fntdata"/><Relationship Id="rId35" Type="http://schemas.openxmlformats.org/officeDocument/2006/relationships/font" Target="fonts/font7.fntdata"/><Relationship Id="rId43" Type="http://schemas.openxmlformats.org/officeDocument/2006/relationships/tableStyles" Target="tableStyles.xml"/><Relationship Id="rId8" Type="http://schemas.openxmlformats.org/officeDocument/2006/relationships/slide" Target="slides/slid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font" Target="fonts/font5.fntdata"/><Relationship Id="rId38" Type="http://schemas.openxmlformats.org/officeDocument/2006/relationships/font" Target="fonts/font10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5D45C4-0182-430D-B26E-DAD4605E8C43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738E09-7DD4-4540-AF56-5C5526E96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37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session will cover Russell Ackoff’s Data, Information Knowledge and </a:t>
            </a:r>
            <a:r>
              <a:rPr lang="en-GB"/>
              <a:t>Wisdom article.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640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61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155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02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7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233D26B-DFC2-4248-8ED0-AD3E108CBDD7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73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97F932-D99A-4087-BFB1-EA42FAFC8D2C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325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9C96367-2F2B-4F6E-ACF4-15FA13738E10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165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B3498D-21C7-408B-8EF5-5B55DEF0BFD5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371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4DB246E-8FD1-42FF-94A4-E4133095C37A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7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3939D4-B818-4372-B1EE-7CB6D5BBC74A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406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F35E438-4D0D-4834-B658-A90420491D98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870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6F8ADFA-7142-4015-85E6-1712F15FA709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5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4A581E0-D653-4D78-A48F-41D80498BC7E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28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694C003-38E8-486A-9BFD-47E55D87241C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09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059EAA3-934B-41DB-B3B1-806F4BE5CC37}" type="datetime1">
              <a:rPr lang="en-US" smtClean="0"/>
              <a:pPr/>
              <a:t>9/3/2020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9173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207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0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835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521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03/09/2020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489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03/09/2020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6214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03/09/2020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1617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811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2048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1297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256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829450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845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333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86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146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03/09/2020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902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03/09/2020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180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03/09/2020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63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686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581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856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428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789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57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7056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730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03/09/2020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16069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03/09/2020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20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03/09/2020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8996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8672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252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90998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2963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332655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42781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0939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721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057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03/09/2020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52614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03/09/2020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57272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03/09/2020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5417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942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6668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1084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945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5051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693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0018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95465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03/09/2020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5641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03/09/2020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44544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03/09/2020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7711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39802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28443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69790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4496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115127"/>
      </p:ext>
    </p:extLst>
  </p:cSld>
  <p:clrMapOvr>
    <a:masterClrMapping/>
  </p:clrMapOvr>
  <p:transition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53048016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61266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20371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54738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03/09/2020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24243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03/09/2020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64231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03/09/2020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1201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561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62972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3541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18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1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Relationship Id="rId14" Type="http://schemas.openxmlformats.org/officeDocument/2006/relationships/image" Target="../media/image1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79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9/3/2020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019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53" r:id="rId1"/>
    <p:sldLayoutId id="2147484754" r:id="rId2"/>
    <p:sldLayoutId id="2147484755" r:id="rId3"/>
    <p:sldLayoutId id="2147484756" r:id="rId4"/>
    <p:sldLayoutId id="2147484757" r:id="rId5"/>
    <p:sldLayoutId id="2147484758" r:id="rId6"/>
    <p:sldLayoutId id="2147484759" r:id="rId7"/>
    <p:sldLayoutId id="2147484760" r:id="rId8"/>
    <p:sldLayoutId id="2147484761" r:id="rId9"/>
    <p:sldLayoutId id="2147484762" r:id="rId10"/>
    <p:sldLayoutId id="2147484763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939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65" r:id="rId1"/>
    <p:sldLayoutId id="2147484766" r:id="rId2"/>
    <p:sldLayoutId id="2147484767" r:id="rId3"/>
    <p:sldLayoutId id="2147484768" r:id="rId4"/>
    <p:sldLayoutId id="2147484769" r:id="rId5"/>
    <p:sldLayoutId id="2147484770" r:id="rId6"/>
    <p:sldLayoutId id="2147484771" r:id="rId7"/>
    <p:sldLayoutId id="2147484772" r:id="rId8"/>
    <p:sldLayoutId id="2147484773" r:id="rId9"/>
    <p:sldLayoutId id="2147484774" r:id="rId10"/>
    <p:sldLayoutId id="2147484775" r:id="rId11"/>
    <p:sldLayoutId id="2147484776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9/3/2020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181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78" r:id="rId1"/>
    <p:sldLayoutId id="2147484779" r:id="rId2"/>
    <p:sldLayoutId id="2147484780" r:id="rId3"/>
    <p:sldLayoutId id="2147484781" r:id="rId4"/>
    <p:sldLayoutId id="2147484782" r:id="rId5"/>
    <p:sldLayoutId id="2147484783" r:id="rId6"/>
    <p:sldLayoutId id="2147484784" r:id="rId7"/>
    <p:sldLayoutId id="2147484785" r:id="rId8"/>
    <p:sldLayoutId id="2147484786" r:id="rId9"/>
    <p:sldLayoutId id="2147484787" r:id="rId10"/>
    <p:sldLayoutId id="2147484788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93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90" r:id="rId1"/>
    <p:sldLayoutId id="2147484791" r:id="rId2"/>
    <p:sldLayoutId id="2147484792" r:id="rId3"/>
    <p:sldLayoutId id="2147484793" r:id="rId4"/>
    <p:sldLayoutId id="2147484794" r:id="rId5"/>
    <p:sldLayoutId id="2147484795" r:id="rId6"/>
    <p:sldLayoutId id="2147484796" r:id="rId7"/>
    <p:sldLayoutId id="2147484797" r:id="rId8"/>
    <p:sldLayoutId id="2147484798" r:id="rId9"/>
    <p:sldLayoutId id="2147484799" r:id="rId10"/>
    <p:sldLayoutId id="2147484800" r:id="rId11"/>
    <p:sldLayoutId id="2147484801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9/3/2020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437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3" r:id="rId1"/>
    <p:sldLayoutId id="2147484804" r:id="rId2"/>
    <p:sldLayoutId id="2147484805" r:id="rId3"/>
    <p:sldLayoutId id="2147484806" r:id="rId4"/>
    <p:sldLayoutId id="2147484807" r:id="rId5"/>
    <p:sldLayoutId id="2147484808" r:id="rId6"/>
    <p:sldLayoutId id="2147484809" r:id="rId7"/>
    <p:sldLayoutId id="2147484810" r:id="rId8"/>
    <p:sldLayoutId id="2147484811" r:id="rId9"/>
    <p:sldLayoutId id="2147484812" r:id="rId10"/>
    <p:sldLayoutId id="2147484813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717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15" r:id="rId1"/>
    <p:sldLayoutId id="2147484816" r:id="rId2"/>
    <p:sldLayoutId id="2147484817" r:id="rId3"/>
    <p:sldLayoutId id="2147484818" r:id="rId4"/>
    <p:sldLayoutId id="2147484819" r:id="rId5"/>
    <p:sldLayoutId id="2147484820" r:id="rId6"/>
    <p:sldLayoutId id="2147484821" r:id="rId7"/>
    <p:sldLayoutId id="2147484822" r:id="rId8"/>
    <p:sldLayoutId id="2147484823" r:id="rId9"/>
    <p:sldLayoutId id="2147484824" r:id="rId10"/>
    <p:sldLayoutId id="2147484825" r:id="rId11"/>
    <p:sldLayoutId id="2147484826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4705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28" r:id="rId1"/>
    <p:sldLayoutId id="2147484829" r:id="rId2"/>
    <p:sldLayoutId id="2147484830" r:id="rId3"/>
    <p:sldLayoutId id="2147484831" r:id="rId4"/>
    <p:sldLayoutId id="2147484832" r:id="rId5"/>
    <p:sldLayoutId id="2147484833" r:id="rId6"/>
    <p:sldLayoutId id="2147484834" r:id="rId7"/>
    <p:sldLayoutId id="2147484835" r:id="rId8"/>
    <p:sldLayoutId id="2147484836" r:id="rId9"/>
    <p:sldLayoutId id="2147484837" r:id="rId10"/>
    <p:sldLayoutId id="214748483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lthingy.com/data-information-knowledge-wisdom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pursuant.com/blog/redefining-fundraising-data/" TargetMode="External"/><Relationship Id="rId1" Type="http://schemas.openxmlformats.org/officeDocument/2006/relationships/slideLayout" Target="../slideLayouts/slideLayout7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0/02/data-is-to-info-as-info-is-not" TargetMode="External"/><Relationship Id="rId2" Type="http://schemas.openxmlformats.org/officeDocument/2006/relationships/hyperlink" Target="http://www.systems-thinking.org/dikw/dikw.htm" TargetMode="External"/><Relationship Id="rId1" Type="http://schemas.openxmlformats.org/officeDocument/2006/relationships/slideLayout" Target="../slideLayouts/slideLayout7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BMSK4003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7</a:t>
            </a:r>
            <a:b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41059" y="1412776"/>
            <a:ext cx="786188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Data, Information, Knowledge, </a:t>
            </a:r>
            <a:b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</a:b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Understanding and Wisdom</a:t>
            </a:r>
          </a:p>
        </p:txBody>
      </p:sp>
    </p:spTree>
    <p:extLst>
      <p:ext uri="{BB962C8B-B14F-4D97-AF65-F5344CB8AC3E}">
        <p14:creationId xmlns:p14="http://schemas.microsoft.com/office/powerpoint/2010/main" val="1469905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34819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63E543B-237E-4CEB-9C96-C86950AFF6B5}" type="slidenum">
              <a:rPr lang="en-GB"/>
              <a:pPr/>
              <a:t>3</a:t>
            </a:fld>
            <a:endParaRPr lang="en-GB"/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4C208E7-8DEB-4E84-BCEC-986BBEEC08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80963"/>
            <a:ext cx="7416824" cy="47428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9289E3-8D2F-4CFA-82B5-05980A61385D}"/>
              </a:ext>
            </a:extLst>
          </p:cNvPr>
          <p:cNvSpPr txBox="1"/>
          <p:nvPr/>
        </p:nvSpPr>
        <p:spPr>
          <a:xfrm>
            <a:off x="1547664" y="5157192"/>
            <a:ext cx="74168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Urmeneta, M.A. DIKW diagram [online] available at </a:t>
            </a:r>
            <a:r>
              <a:rPr lang="en-GB" sz="1000" dirty="0">
                <a:hlinkClick r:id="rId3"/>
              </a:rPr>
              <a:t>http://www.allthingy.com/data-information-knowledge-wisdom/</a:t>
            </a:r>
            <a:r>
              <a:rPr lang="en-GB" sz="1000" dirty="0"/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2725328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620688"/>
            <a:ext cx="7924800" cy="4968552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GB" sz="7400" dirty="0">
                <a:solidFill>
                  <a:schemeClr val="tx2"/>
                </a:solidFill>
              </a:rPr>
              <a:t>Data:</a:t>
            </a:r>
            <a:r>
              <a:rPr lang="en-GB" sz="7400" dirty="0"/>
              <a:t> Symbols</a:t>
            </a:r>
            <a:br>
              <a:rPr lang="en-GB" sz="7400" dirty="0"/>
            </a:br>
            <a:r>
              <a:rPr lang="en-GB" sz="7400" dirty="0"/>
              <a:t>Data is raw. It simply exists and has no significance beyond its existence (in and of itself).</a:t>
            </a:r>
            <a:endParaRPr lang="en-GB" sz="6000" dirty="0"/>
          </a:p>
          <a:p>
            <a:pPr>
              <a:lnSpc>
                <a:spcPct val="120000"/>
              </a:lnSpc>
            </a:pPr>
            <a:r>
              <a:rPr lang="en-GB" sz="7400" dirty="0">
                <a:solidFill>
                  <a:schemeClr val="tx2"/>
                </a:solidFill>
              </a:rPr>
              <a:t>Information:</a:t>
            </a:r>
            <a:r>
              <a:rPr lang="en-GB" sz="7400" dirty="0"/>
              <a:t> </a:t>
            </a:r>
            <a:br>
              <a:rPr lang="en-GB" sz="7400" dirty="0"/>
            </a:br>
            <a:r>
              <a:rPr lang="en-GB" sz="7400" dirty="0"/>
              <a:t>Data that are processed to be useful; provides answers to "who", "what", "where", and "when" questions.</a:t>
            </a:r>
          </a:p>
        </p:txBody>
      </p:sp>
    </p:spTree>
    <p:extLst>
      <p:ext uri="{BB962C8B-B14F-4D97-AF65-F5344CB8AC3E}">
        <p14:creationId xmlns:p14="http://schemas.microsoft.com/office/powerpoint/2010/main" val="697068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548680"/>
            <a:ext cx="7924800" cy="432048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34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Knowledge:</a:t>
            </a:r>
            <a:r>
              <a:rPr lang="en-GB" sz="8000" dirty="0"/>
              <a:t> application of data and information; answers "how" questions</a:t>
            </a:r>
            <a:br>
              <a:rPr lang="en-GB" sz="8000" dirty="0"/>
            </a:br>
            <a:endParaRPr lang="en-GB" sz="80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Understanding:</a:t>
            </a:r>
            <a:r>
              <a:rPr lang="en-GB" sz="8000" dirty="0"/>
              <a:t> appreciation of "why” </a:t>
            </a:r>
            <a:br>
              <a:rPr lang="en-GB" sz="8000" dirty="0"/>
            </a:br>
            <a:endParaRPr lang="en-GB" sz="80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Wisdom:</a:t>
            </a:r>
            <a:r>
              <a:rPr lang="en-GB" sz="8000" dirty="0"/>
              <a:t> evaluated understanding.</a:t>
            </a:r>
            <a:br>
              <a:rPr lang="en-GB" sz="5800" dirty="0"/>
            </a:br>
            <a:endParaRPr lang="en-GB" sz="3400" dirty="0"/>
          </a:p>
          <a:p>
            <a:pPr>
              <a:lnSpc>
                <a:spcPct val="150000"/>
              </a:lnSpc>
            </a:pPr>
            <a:endParaRPr lang="en-GB" sz="2400" i="1" dirty="0"/>
          </a:p>
          <a:p>
            <a:pPr>
              <a:lnSpc>
                <a:spcPct val="150000"/>
              </a:lnSpc>
            </a:pPr>
            <a:endParaRPr lang="en-GB" sz="2400" i="1" dirty="0"/>
          </a:p>
          <a:p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100635-494E-4D0F-82BB-90A5EF7F4893}"/>
              </a:ext>
            </a:extLst>
          </p:cNvPr>
          <p:cNvSpPr txBox="1"/>
          <p:nvPr/>
        </p:nvSpPr>
        <p:spPr>
          <a:xfrm>
            <a:off x="3347864" y="5229200"/>
            <a:ext cx="5796136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Ackoff, R. L., "From Data to Wisdom", Journal of Applied Systems Analysis, Volume 16, 1989 p 3-9.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18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04664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845" y="1412776"/>
            <a:ext cx="7924800" cy="4032448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8600" dirty="0"/>
              <a:t>What do the numbers  </a:t>
            </a:r>
            <a:r>
              <a:rPr lang="en-US" sz="8600" dirty="0">
                <a:solidFill>
                  <a:schemeClr val="tx2"/>
                </a:solidFill>
              </a:rPr>
              <a:t>(123424331911) </a:t>
            </a:r>
            <a:r>
              <a:rPr lang="en-US" sz="8600" dirty="0"/>
              <a:t> </a:t>
            </a:r>
            <a:br>
              <a:rPr lang="en-US" sz="8600" dirty="0"/>
            </a:br>
            <a:r>
              <a:rPr lang="en-US" sz="8600" dirty="0">
                <a:solidFill>
                  <a:schemeClr val="tx2"/>
                </a:solidFill>
              </a:rPr>
              <a:t>(211192) </a:t>
            </a:r>
            <a:r>
              <a:rPr lang="en-US" sz="8600" dirty="0"/>
              <a:t>or perhaps the letters </a:t>
            </a:r>
            <a:r>
              <a:rPr lang="en-US" sz="8600" dirty="0">
                <a:solidFill>
                  <a:schemeClr val="tx2"/>
                </a:solidFill>
              </a:rPr>
              <a:t>'aab'</a:t>
            </a:r>
            <a:r>
              <a:rPr lang="en-US" sz="8600" dirty="0"/>
              <a:t> mean to you? </a:t>
            </a:r>
            <a:br>
              <a:rPr lang="en-US" sz="8600" dirty="0"/>
            </a:br>
            <a:endParaRPr lang="en-US" sz="8600" dirty="0"/>
          </a:p>
          <a:p>
            <a:pPr>
              <a:lnSpc>
                <a:spcPct val="150000"/>
              </a:lnSpc>
            </a:pPr>
            <a:r>
              <a:rPr lang="en-US" sz="8600" dirty="0"/>
              <a:t>Probably nothing - this is because they have no specific meaning or application. They are examples of </a:t>
            </a:r>
            <a:r>
              <a:rPr lang="en-US" sz="8600" dirty="0">
                <a:solidFill>
                  <a:schemeClr val="tx2"/>
                </a:solidFill>
              </a:rPr>
              <a:t>DATA</a:t>
            </a:r>
            <a:r>
              <a:rPr lang="en-US" sz="8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9721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32656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28800"/>
            <a:ext cx="7924800" cy="3024336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2"/>
                </a:solidFill>
                <a:latin typeface="+mj-lt"/>
              </a:rPr>
              <a:t>Data consist of raw facts and figures </a:t>
            </a:r>
            <a:br>
              <a:rPr lang="en-US" sz="2800" dirty="0">
                <a:solidFill>
                  <a:schemeClr val="tx2"/>
                </a:solidFill>
                <a:latin typeface="+mj-lt"/>
              </a:rPr>
            </a:br>
            <a:r>
              <a:rPr lang="en-US" sz="2800" dirty="0"/>
              <a:t>- they do not have any meaning until they are processed and turned into something useful</a:t>
            </a:r>
            <a:br>
              <a:rPr lang="en-US" sz="2800" dirty="0"/>
            </a:br>
            <a:endParaRPr lang="en-US" sz="2800" dirty="0"/>
          </a:p>
          <a:p>
            <a:r>
              <a:rPr lang="en-US" sz="2800" dirty="0"/>
              <a:t>Data comes in many forms, the main ones being </a:t>
            </a:r>
            <a:r>
              <a:rPr lang="en-US" sz="2800" dirty="0">
                <a:solidFill>
                  <a:schemeClr val="tx2"/>
                </a:solidFill>
              </a:rPr>
              <a:t>letters, numbers and symbols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51145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4138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924800" cy="4838526"/>
          </a:xfrm>
        </p:spPr>
        <p:txBody>
          <a:bodyPr>
            <a:normAutofit/>
          </a:bodyPr>
          <a:lstStyle/>
          <a:p>
            <a:r>
              <a:rPr lang="en-US" sz="2800" dirty="0"/>
              <a:t>It is essential that </a:t>
            </a:r>
            <a:r>
              <a:rPr lang="en-US" sz="2800" dirty="0">
                <a:solidFill>
                  <a:schemeClr val="tx2"/>
                </a:solidFill>
              </a:rPr>
              <a:t>DATA</a:t>
            </a:r>
            <a:r>
              <a:rPr lang="en-US" sz="2800" dirty="0"/>
              <a:t> is available because it is the first step in creating meaningful </a:t>
            </a:r>
            <a:r>
              <a:rPr lang="en-US" sz="2800" dirty="0">
                <a:solidFill>
                  <a:schemeClr val="tx2"/>
                </a:solidFill>
              </a:rPr>
              <a:t>INFORMATION</a:t>
            </a:r>
            <a:r>
              <a:rPr lang="en-US" sz="2800" dirty="0"/>
              <a:t> </a:t>
            </a:r>
            <a:br>
              <a:rPr lang="en-US" sz="2800" dirty="0"/>
            </a:br>
            <a:endParaRPr lang="en-US" sz="2800" dirty="0"/>
          </a:p>
          <a:p>
            <a:pPr fontAlgn="base"/>
            <a:r>
              <a:rPr lang="en-US" sz="2800" dirty="0"/>
              <a:t>The three data items on the earlier slide could represent some useful information:</a:t>
            </a:r>
            <a:endParaRPr lang="en-GB" sz="2800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582726"/>
              </p:ext>
            </p:extLst>
          </p:nvPr>
        </p:nvGraphicFramePr>
        <p:xfrm>
          <a:off x="1115616" y="3097968"/>
          <a:ext cx="7128792" cy="24192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4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43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0642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DATA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INFORMATION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2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123424331911  ----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sym typeface="Wingdings" pitchFamily="2" charset="2"/>
                        </a:rPr>
                        <a:t>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1800" dirty="0"/>
                    </a:p>
                    <a:p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aab   -----------------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sym typeface="Wingdings" pitchFamily="2" charset="2"/>
                        </a:rPr>
                        <a:t>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2"/>
                          </a:solidFill>
                        </a:rPr>
                        <a:t>Your winning lottery ticket number</a:t>
                      </a:r>
                    </a:p>
                    <a:p>
                      <a:r>
                        <a:rPr lang="en-GB" sz="1800" dirty="0">
                          <a:solidFill>
                            <a:schemeClr val="bg2"/>
                          </a:solidFill>
                        </a:rPr>
                        <a:t>Your A level results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0812">
                <a:tc>
                  <a:txBody>
                    <a:bodyPr/>
                    <a:lstStyle/>
                    <a:p>
                      <a:r>
                        <a:rPr lang="en-US" sz="1800" dirty="0"/>
                        <a:t>211190  --------------</a:t>
                      </a:r>
                      <a:r>
                        <a:rPr lang="en-US" sz="1800" dirty="0">
                          <a:sym typeface="Wingdings" pitchFamily="2" charset="2"/>
                        </a:rPr>
                        <a:t></a:t>
                      </a:r>
                      <a:endParaRPr lang="en-GB" sz="1800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Your date of birth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9791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8640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There are two kinds of data</a:t>
            </a:r>
          </a:p>
        </p:txBody>
      </p:sp>
      <p:sp>
        <p:nvSpPr>
          <p:cNvPr id="36867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6B73A07-03C8-4FB3-AFB1-4493D89FFCBA}" type="slidenum">
              <a:rPr lang="en-GB"/>
              <a:pPr/>
              <a:t>9</a:t>
            </a:fld>
            <a:endParaRPr lang="en-GB"/>
          </a:p>
        </p:txBody>
      </p:sp>
      <p:sp>
        <p:nvSpPr>
          <p:cNvPr id="36868" name="Content Placeholder 2"/>
          <p:cNvSpPr>
            <a:spLocks noGrp="1"/>
          </p:cNvSpPr>
          <p:nvPr>
            <p:ph idx="4294967295"/>
          </p:nvPr>
        </p:nvSpPr>
        <p:spPr>
          <a:xfrm>
            <a:off x="323528" y="1042396"/>
            <a:ext cx="7693025" cy="4537075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10000"/>
              </a:lnSpc>
            </a:pPr>
            <a:r>
              <a:rPr lang="en-GB" sz="2800" b="1" u="sng" dirty="0">
                <a:solidFill>
                  <a:schemeClr val="tx2"/>
                </a:solidFill>
              </a:rPr>
              <a:t>Qualitative</a:t>
            </a:r>
            <a:r>
              <a:rPr lang="en-GB" sz="2800" dirty="0"/>
              <a:t> data uses words or images to describe something.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800" dirty="0"/>
              <a:t>Not in numerical form e.g. open-ended questionnaires ‘What did you think of our service?’</a:t>
            </a:r>
            <a:endParaRPr lang="en-GB" sz="2800" dirty="0"/>
          </a:p>
          <a:p>
            <a:pPr eaLnBrk="1" hangingPunct="1">
              <a:lnSpc>
                <a:spcPct val="110000"/>
              </a:lnSpc>
            </a:pPr>
            <a:r>
              <a:rPr lang="en-GB" sz="2800" b="1" u="sng" dirty="0">
                <a:solidFill>
                  <a:schemeClr val="tx2"/>
                </a:solidFill>
              </a:rPr>
              <a:t>Quantitative</a:t>
            </a:r>
            <a:r>
              <a:rPr lang="en-GB" sz="2800" dirty="0"/>
              <a:t> data uses numbers, or categories, that can be labelled with a number.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800" dirty="0"/>
              <a:t>This type of data can be used to construct graphs and tables of raw data.</a:t>
            </a:r>
          </a:p>
        </p:txBody>
      </p:sp>
    </p:spTree>
    <p:extLst>
      <p:ext uri="{BB962C8B-B14F-4D97-AF65-F5344CB8AC3E}">
        <p14:creationId xmlns:p14="http://schemas.microsoft.com/office/powerpoint/2010/main" val="140048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04664"/>
            <a:ext cx="7924800" cy="57606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23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E54AA3-D4AF-4140-B648-9347EA4D912C}" type="slidenum">
              <a:rPr lang="en-GB"/>
              <a:pPr/>
              <a:t>10</a:t>
            </a:fld>
            <a:endParaRPr lang="en-GB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663246"/>
            <a:ext cx="7693025" cy="3960812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Information is data that has been processed in such a way as to become meaningful to the person who receives it. 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INFORMATION = DATA + CONTEXT + MEANING</a:t>
            </a:r>
          </a:p>
          <a:p>
            <a:pPr eaLnBrk="1" hangingPunct="1"/>
            <a:r>
              <a:rPr lang="en-US" sz="2800" dirty="0"/>
              <a:t>An example of Information: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Data:</a:t>
            </a:r>
            <a:r>
              <a:rPr lang="en-US" sz="2800" dirty="0"/>
              <a:t> 21041926 - this has no meaning or context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Context:</a:t>
            </a:r>
            <a:r>
              <a:rPr lang="en-US" sz="2800" dirty="0"/>
              <a:t> It is a British date</a:t>
            </a:r>
          </a:p>
          <a:p>
            <a:pPr eaLnBrk="1" hangingPunct="1">
              <a:lnSpc>
                <a:spcPct val="80000"/>
              </a:lnSpc>
              <a:buFont typeface="Wingdings" charset="2"/>
              <a:buNone/>
            </a:pPr>
            <a:endParaRPr lang="en-GB" sz="2600" dirty="0">
              <a:cs typeface="Times New Roman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52998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326738"/>
            <a:ext cx="7924800" cy="57606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23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E54AA3-D4AF-4140-B648-9347EA4D912C}" type="slidenum">
              <a:rPr lang="en-GB"/>
              <a:pPr/>
              <a:t>11</a:t>
            </a:fld>
            <a:endParaRPr lang="en-GB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592263"/>
            <a:ext cx="7693025" cy="3673475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This allows us to register it as </a:t>
            </a:r>
            <a:r>
              <a:rPr lang="en-US" sz="2800" dirty="0">
                <a:solidFill>
                  <a:schemeClr val="tx2"/>
                </a:solidFill>
              </a:rPr>
              <a:t>21st April 1926 </a:t>
            </a:r>
            <a:r>
              <a:rPr lang="en-US" sz="2800" dirty="0"/>
              <a:t>but it still has no meaning and is therefore not information.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Meaning:</a:t>
            </a:r>
            <a:r>
              <a:rPr lang="en-US" sz="2800" dirty="0"/>
              <a:t> The birth date of Queen Elizabeth II</a:t>
            </a:r>
          </a:p>
          <a:p>
            <a:pPr eaLnBrk="1" hangingPunct="1"/>
            <a:r>
              <a:rPr lang="en-US" sz="2800" dirty="0"/>
              <a:t>This gives us all the elements required for it to be called 'information'</a:t>
            </a:r>
          </a:p>
          <a:p>
            <a:pPr eaLnBrk="1" hangingPunct="1">
              <a:lnSpc>
                <a:spcPct val="80000"/>
              </a:lnSpc>
              <a:buFont typeface="Wingdings" charset="2"/>
              <a:buNone/>
            </a:pPr>
            <a:endParaRPr lang="en-GB" sz="2600" dirty="0">
              <a:cs typeface="Times New Roman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252321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650614" y="442301"/>
            <a:ext cx="7924800" cy="648072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747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C8840F-333D-45D6-AF2E-0F470CE4744E}" type="slidenum">
              <a:rPr lang="en-GB"/>
              <a:pPr/>
              <a:t>12</a:t>
            </a:fld>
            <a:endParaRPr lang="en-GB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555750"/>
            <a:ext cx="7807325" cy="3746500"/>
          </a:xfrm>
          <a:prstGeom prst="rect">
            <a:avLst/>
          </a:prstGeom>
        </p:spPr>
        <p:txBody>
          <a:bodyPr>
            <a:noAutofit/>
          </a:bodyPr>
          <a:lstStyle/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Scenario:</a:t>
            </a:r>
            <a:r>
              <a:rPr lang="en-US" sz="2800" dirty="0"/>
              <a:t> Sales of widgets are 25% down on last year.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Data gathered: </a:t>
            </a:r>
            <a:r>
              <a:rPr lang="en-US" sz="2800" dirty="0"/>
              <a:t>for example, from competitor analysis, or a PEST (Political, Economic, Social and Technological) analysis.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/>
              <a:t>Data is processed to become information: </a:t>
            </a:r>
          </a:p>
        </p:txBody>
      </p:sp>
    </p:spTree>
    <p:extLst>
      <p:ext uri="{BB962C8B-B14F-4D97-AF65-F5344CB8AC3E}">
        <p14:creationId xmlns:p14="http://schemas.microsoft.com/office/powerpoint/2010/main" val="664446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589666" y="260226"/>
            <a:ext cx="7924800" cy="648072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747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C8840F-333D-45D6-AF2E-0F470CE4744E}" type="slidenum">
              <a:rPr lang="en-GB"/>
              <a:pPr/>
              <a:t>13</a:t>
            </a:fld>
            <a:endParaRPr lang="en-GB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556792"/>
            <a:ext cx="7807325" cy="39592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Information:</a:t>
            </a:r>
            <a:r>
              <a:rPr lang="en-US" sz="2800" dirty="0"/>
              <a:t> loss of sales is due to a competitor launching a rival product at a cheaper price.</a:t>
            </a:r>
          </a:p>
          <a:p>
            <a:pPr eaLnBrk="1" hangingPunct="1"/>
            <a:r>
              <a:rPr lang="en-US" sz="2800" dirty="0"/>
              <a:t>Action: reduce the selling price of our widgets.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Knowledge:</a:t>
            </a:r>
            <a:r>
              <a:rPr lang="en-US" sz="2800" dirty="0"/>
              <a:t> the price of our widgets is too high in the current market or climate.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Knowledge</a:t>
            </a:r>
            <a:r>
              <a:rPr lang="en-US" sz="2800" dirty="0"/>
              <a:t> is having an understanding of the </a:t>
            </a:r>
            <a:r>
              <a:rPr lang="en-US" sz="2800" dirty="0">
                <a:solidFill>
                  <a:schemeClr val="tx2"/>
                </a:solidFill>
              </a:rPr>
              <a:t>"rules".</a:t>
            </a: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00928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19336"/>
            <a:ext cx="7924800" cy="56207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771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902FD0-69CE-4C43-B6B7-D4BEB53E5014}" type="slidenum">
              <a:rPr lang="en-GB"/>
              <a:pPr/>
              <a:t>14</a:t>
            </a:fld>
            <a:endParaRPr lang="en-GB"/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1772816"/>
            <a:ext cx="7807325" cy="285115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sz="3000" dirty="0">
                <a:solidFill>
                  <a:schemeClr val="tx2"/>
                </a:solidFill>
              </a:rPr>
              <a:t>Information</a:t>
            </a:r>
            <a:r>
              <a:rPr lang="en-US" sz="3000" dirty="0"/>
              <a:t> is the underpinning of </a:t>
            </a:r>
            <a:r>
              <a:rPr lang="en-US" sz="3000" dirty="0">
                <a:solidFill>
                  <a:schemeClr val="tx2"/>
                </a:solidFill>
              </a:rPr>
              <a:t>Knowledge</a:t>
            </a:r>
            <a:r>
              <a:rPr lang="en-US" sz="3000" dirty="0"/>
              <a:t> </a:t>
            </a:r>
            <a:br>
              <a:rPr lang="en-US" sz="3000" dirty="0"/>
            </a:br>
            <a:endParaRPr lang="en-US" sz="3000" dirty="0"/>
          </a:p>
          <a:p>
            <a:pPr eaLnBrk="1" hangingPunct="1"/>
            <a:r>
              <a:rPr lang="en-US" sz="3000" dirty="0"/>
              <a:t>The difference between information and knowledge is </a:t>
            </a:r>
            <a:r>
              <a:rPr lang="en-US" sz="3000" i="1" dirty="0"/>
              <a:t>certainty</a:t>
            </a:r>
            <a:r>
              <a:rPr lang="en-US" sz="3000" dirty="0"/>
              <a:t>. </a:t>
            </a:r>
            <a:br>
              <a:rPr lang="en-US" sz="3000" dirty="0"/>
            </a:br>
            <a:br>
              <a:rPr lang="en-US" sz="3000" dirty="0"/>
            </a:br>
            <a:r>
              <a:rPr lang="en-US" sz="3000" b="1" dirty="0"/>
              <a:t>Information </a:t>
            </a:r>
            <a:r>
              <a:rPr lang="en-US" sz="3000" dirty="0"/>
              <a:t>is largely based on fact that cannot be disputed (as long as the data is correct!). 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cs typeface="Times New Roman" charset="0"/>
            </a:endParaRP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999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620" y="476672"/>
            <a:ext cx="7924800" cy="56207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771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902FD0-69CE-4C43-B6B7-D4BEB53E5014}" type="slidenum">
              <a:rPr lang="en-GB"/>
              <a:pPr/>
              <a:t>15</a:t>
            </a:fld>
            <a:endParaRPr lang="en-GB"/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31800" y="1751806"/>
            <a:ext cx="8280400" cy="3354388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However, </a:t>
            </a:r>
            <a:r>
              <a:rPr lang="en-US" sz="2800" b="1" dirty="0"/>
              <a:t>knowledge</a:t>
            </a:r>
            <a:r>
              <a:rPr lang="en-US" sz="2800" dirty="0"/>
              <a:t> is based on </a:t>
            </a:r>
            <a:r>
              <a:rPr lang="en-US" sz="2800" i="1" dirty="0"/>
              <a:t>probabilities</a:t>
            </a:r>
            <a:r>
              <a:rPr lang="en-US" sz="2800" dirty="0"/>
              <a:t> - what are the chances of a course of action being the best alternative, given a set of information....?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/>
              <a:t>The reason for this uncertainty is that there are many possible outcomes for a given set of information. 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cs typeface="Times New Roman" charset="0"/>
            </a:endParaRP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011109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218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72816"/>
            <a:ext cx="78488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Understanding:</a:t>
            </a:r>
            <a:r>
              <a:rPr lang="en-GB" sz="2800" dirty="0"/>
              <a:t>  An appreciation of </a:t>
            </a:r>
            <a:r>
              <a:rPr lang="en-GB" sz="2800" dirty="0">
                <a:solidFill>
                  <a:schemeClr val="tx2"/>
                </a:solidFill>
              </a:rPr>
              <a:t>Why</a:t>
            </a:r>
            <a:br>
              <a:rPr lang="en-GB" sz="2800" dirty="0">
                <a:solidFill>
                  <a:schemeClr val="tx2"/>
                </a:solidFill>
              </a:rPr>
            </a:br>
            <a:r>
              <a:rPr lang="en-GB" sz="2800" dirty="0"/>
              <a:t> </a:t>
            </a:r>
            <a:br>
              <a:rPr lang="en-GB" sz="2800" dirty="0"/>
            </a:br>
            <a:r>
              <a:rPr lang="en-GB" sz="2800" dirty="0"/>
              <a:t>“The difference between understanding and knowledge is the difference between "learning" and "memorising". 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6306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04664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Wisdom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844824"/>
            <a:ext cx="78488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Wisdom:  </a:t>
            </a:r>
            <a:r>
              <a:rPr lang="en-GB" sz="2800" i="1" dirty="0"/>
              <a:t>evaluated</a:t>
            </a:r>
            <a:r>
              <a:rPr lang="en-GB" sz="2800" dirty="0"/>
              <a:t> understanding.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“Wisdom is the process by which we also discern or judge between right and wrong, good and bad.” </a:t>
            </a:r>
          </a:p>
        </p:txBody>
      </p:sp>
    </p:spTree>
    <p:extLst>
      <p:ext uri="{BB962C8B-B14F-4D97-AF65-F5344CB8AC3E}">
        <p14:creationId xmlns:p14="http://schemas.microsoft.com/office/powerpoint/2010/main" val="35920350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34819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63E543B-237E-4CEB-9C96-C86950AFF6B5}" type="slidenum">
              <a:rPr lang="en-GB"/>
              <a:pPr/>
              <a:t>18</a:t>
            </a:fld>
            <a:endParaRPr lang="en-GB"/>
          </a:p>
        </p:txBody>
      </p:sp>
      <p:sp>
        <p:nvSpPr>
          <p:cNvPr id="34820" name="Text Box 13"/>
          <p:cNvSpPr txBox="1">
            <a:spLocks noChangeArrowheads="1"/>
          </p:cNvSpPr>
          <p:nvPr/>
        </p:nvSpPr>
        <p:spPr bwMode="auto">
          <a:xfrm>
            <a:off x="1331640" y="5091087"/>
            <a:ext cx="8005394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1100" dirty="0"/>
              <a:t>Swindoll, C. (2011) </a:t>
            </a:r>
            <a:r>
              <a:rPr lang="en-US" sz="1100" i="1" dirty="0"/>
              <a:t>Redefining fundraising – Data </a:t>
            </a:r>
            <a:r>
              <a:rPr lang="en-US" sz="1100" dirty="0"/>
              <a:t>[online] available at </a:t>
            </a:r>
            <a:r>
              <a:rPr lang="en-US" sz="1100" dirty="0">
                <a:hlinkClick r:id="rId2"/>
              </a:rPr>
              <a:t>http://www.pursuant.com/blog/redefining-fundraising-data/</a:t>
            </a:r>
            <a:r>
              <a:rPr lang="en-US" sz="1100" dirty="0"/>
              <a:t> accessed Mar 2018 </a:t>
            </a:r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4B82F01-AC43-4722-8477-D2EBC2E65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927" y="136525"/>
            <a:ext cx="6944190" cy="495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547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7671" y="332656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</a:t>
            </a:r>
          </a:p>
        </p:txBody>
      </p:sp>
      <p:sp>
        <p:nvSpPr>
          <p:cNvPr id="33795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2040F1D-2D8A-4B3A-87E1-04C88A68E4AC}" type="slidenum">
              <a:rPr lang="en-GB"/>
              <a:pPr/>
              <a:t>19</a:t>
            </a:fld>
            <a:endParaRPr lang="en-GB"/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501774"/>
            <a:ext cx="9036496" cy="379943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20000"/>
              </a:lnSpc>
            </a:pPr>
            <a:r>
              <a:rPr lang="en-US" sz="3600" b="1" dirty="0"/>
              <a:t>Data</a:t>
            </a:r>
            <a:r>
              <a:rPr lang="en-US" sz="3600" dirty="0"/>
              <a:t> is the collection of raw measurements</a:t>
            </a:r>
          </a:p>
          <a:p>
            <a:pPr eaLnBrk="1" hangingPunct="1">
              <a:lnSpc>
                <a:spcPct val="120000"/>
              </a:lnSpc>
            </a:pPr>
            <a:r>
              <a:rPr lang="en-US" sz="3600" b="1" dirty="0"/>
              <a:t>Information</a:t>
            </a:r>
            <a:r>
              <a:rPr lang="en-US" sz="3600" dirty="0"/>
              <a:t> is the result of processing raw data</a:t>
            </a:r>
          </a:p>
          <a:p>
            <a:pPr eaLnBrk="1" hangingPunct="1">
              <a:lnSpc>
                <a:spcPct val="120000"/>
              </a:lnSpc>
            </a:pPr>
            <a:r>
              <a:rPr lang="en-US" sz="3600" b="1" dirty="0"/>
              <a:t>Knowledge</a:t>
            </a:r>
            <a:r>
              <a:rPr lang="en-US" sz="3600" dirty="0"/>
              <a:t> is a conclusion of what to do when a particular set of information presents itself.</a:t>
            </a:r>
          </a:p>
          <a:p>
            <a:pPr eaLnBrk="1" hangingPunct="1">
              <a:lnSpc>
                <a:spcPct val="120000"/>
              </a:lnSpc>
            </a:pPr>
            <a:r>
              <a:rPr lang="en-US" sz="3600" b="1" dirty="0"/>
              <a:t>Wisdom</a:t>
            </a:r>
            <a:r>
              <a:rPr lang="en-US" sz="3600" dirty="0"/>
              <a:t> is knowing when and how to use this knowledge.</a:t>
            </a:r>
          </a:p>
          <a:p>
            <a:pPr eaLnBrk="1" hangingPunct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1539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C869B-93A1-42BD-BFB9-A3B96DE4D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70909-B8ED-4128-8C97-6A93FFA6D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Ackoff, R. L., "From Data to Wisdom", </a:t>
            </a:r>
            <a:r>
              <a:rPr lang="en-GB" sz="2400" i="1" dirty="0"/>
              <a:t>Journal of Applied Systems Analysis</a:t>
            </a:r>
            <a:r>
              <a:rPr lang="en-GB" sz="2400" dirty="0"/>
              <a:t>, Volume 16, 1989 p 3-9.</a:t>
            </a:r>
          </a:p>
          <a:p>
            <a:r>
              <a:rPr lang="en-GB" sz="2400" dirty="0"/>
              <a:t>Bellinger, G et </a:t>
            </a:r>
            <a:r>
              <a:rPr lang="en-GB" sz="2400"/>
              <a:t>al. </a:t>
            </a:r>
            <a:r>
              <a:rPr lang="en-GB" sz="2400" dirty="0"/>
              <a:t>(2004), </a:t>
            </a:r>
            <a:r>
              <a:rPr lang="en-GB" sz="2400" i="1" dirty="0"/>
              <a:t>Data, Information, Knowledge and Wisdom, </a:t>
            </a:r>
            <a:r>
              <a:rPr lang="en-GB" sz="2400" dirty="0"/>
              <a:t>[online] available at</a:t>
            </a:r>
            <a:r>
              <a:rPr lang="en-GB" sz="2400" i="1" dirty="0"/>
              <a:t> </a:t>
            </a:r>
            <a:r>
              <a:rPr lang="en-GB" sz="2400" dirty="0">
                <a:hlinkClick r:id="rId2"/>
              </a:rPr>
              <a:t>http://www.systems-thinking.org/dikw/dikw.htm</a:t>
            </a:r>
            <a:r>
              <a:rPr lang="en-GB" sz="2400" dirty="0"/>
              <a:t> accessed Mar 2018</a:t>
            </a:r>
          </a:p>
          <a:p>
            <a:r>
              <a:rPr lang="en-GB" sz="2400" dirty="0"/>
              <a:t>Weinberger, D. (2010),</a:t>
            </a:r>
            <a:r>
              <a:rPr lang="en-GB" sz="2400" b="1" dirty="0"/>
              <a:t> </a:t>
            </a:r>
            <a:r>
              <a:rPr lang="en-GB" sz="2400" i="1" dirty="0"/>
              <a:t>The Problem with the Data-Information-Knowledge-Wisdom Hierarchy, </a:t>
            </a:r>
            <a:r>
              <a:rPr lang="en-GB" sz="2400" dirty="0"/>
              <a:t>[online] available at </a:t>
            </a:r>
            <a:r>
              <a:rPr lang="en-GB" sz="2400" dirty="0">
                <a:hlinkClick r:id="rId3"/>
              </a:rPr>
              <a:t>https://hbr.org/2010/02/data-is-to-info-as-info-is-not</a:t>
            </a:r>
            <a:r>
              <a:rPr lang="en-GB" sz="2400" dirty="0"/>
              <a:t> accessed Mar 2018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244825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B30AB5F2-58D4-46D5-90B7-34DAB6D42B71}" vid="{CF967FDD-F8AB-4CAC-BC09-E46602D4E0FE}"/>
    </a:ext>
  </a:extLst>
</a:theme>
</file>

<file path=ppt/theme/theme4.xml><?xml version="1.0" encoding="utf-8"?>
<a:theme xmlns:a="http://schemas.openxmlformats.org/drawingml/2006/main" name="1_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6.xml><?xml version="1.0" encoding="utf-8"?>
<a:theme xmlns:a="http://schemas.openxmlformats.org/drawingml/2006/main" name="2_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367</TotalTime>
  <Words>919</Words>
  <Application>Microsoft Office PowerPoint</Application>
  <PresentationFormat>On-screen Show (4:3)</PresentationFormat>
  <Paragraphs>92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20</vt:i4>
      </vt:variant>
    </vt:vector>
  </HeadingPairs>
  <TitlesOfParts>
    <vt:vector size="34" baseType="lpstr">
      <vt:lpstr>Arial</vt:lpstr>
      <vt:lpstr>Arial Rounded MT Bold</vt:lpstr>
      <vt:lpstr>Calibri</vt:lpstr>
      <vt:lpstr>Corbel</vt:lpstr>
      <vt:lpstr>Wingdings</vt:lpstr>
      <vt:lpstr>Calibri Light</vt:lpstr>
      <vt:lpstr>Myriad Pro</vt:lpstr>
      <vt:lpstr>Default Theme</vt:lpstr>
      <vt:lpstr>SftWP July 15</vt:lpstr>
      <vt:lpstr>UWTSD</vt:lpstr>
      <vt:lpstr>1_SftWP July 15</vt:lpstr>
      <vt:lpstr>1_Default Theme</vt:lpstr>
      <vt:lpstr>2_SftWP July 15</vt:lpstr>
      <vt:lpstr>Custom Design</vt:lpstr>
      <vt:lpstr>BMSK4003  Digital Skills and Research Methods  Online Session 7  </vt:lpstr>
      <vt:lpstr>PowerPoint Presentation</vt:lpstr>
      <vt:lpstr> </vt:lpstr>
      <vt:lpstr>PowerPoint Presentation</vt:lpstr>
      <vt:lpstr>PowerPoint Presentation</vt:lpstr>
      <vt:lpstr>Data</vt:lpstr>
      <vt:lpstr>Data</vt:lpstr>
      <vt:lpstr>Data</vt:lpstr>
      <vt:lpstr>There are two kinds of data</vt:lpstr>
      <vt:lpstr>Information</vt:lpstr>
      <vt:lpstr>Information</vt:lpstr>
      <vt:lpstr>Knowledge</vt:lpstr>
      <vt:lpstr>Knowledge</vt:lpstr>
      <vt:lpstr>Knowledge</vt:lpstr>
      <vt:lpstr>Knowledge</vt:lpstr>
      <vt:lpstr>Understanding</vt:lpstr>
      <vt:lpstr>Wisdom</vt:lpstr>
      <vt:lpstr> </vt:lpstr>
      <vt:lpstr>Summary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Session1</dc:title>
  <dc:creator>Julia Ault</dc:creator>
  <cp:lastModifiedBy>Michaela Schriek</cp:lastModifiedBy>
  <cp:revision>28</cp:revision>
  <dcterms:created xsi:type="dcterms:W3CDTF">2013-03-02T19:04:26Z</dcterms:created>
  <dcterms:modified xsi:type="dcterms:W3CDTF">2020-09-03T12:14:54Z</dcterms:modified>
</cp:coreProperties>
</file>