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87" r:id="rId14"/>
    <p:sldId id="268" r:id="rId15"/>
    <p:sldId id="269" r:id="rId16"/>
    <p:sldId id="288" r:id="rId17"/>
    <p:sldId id="289" r:id="rId18"/>
    <p:sldId id="271" r:id="rId19"/>
    <p:sldId id="272" r:id="rId20"/>
    <p:sldId id="274" r:id="rId21"/>
    <p:sldId id="275" r:id="rId22"/>
    <p:sldId id="290" r:id="rId23"/>
    <p:sldId id="270" r:id="rId24"/>
    <p:sldId id="278" r:id="rId25"/>
    <p:sldId id="279" r:id="rId26"/>
    <p:sldId id="281" r:id="rId27"/>
    <p:sldId id="283" r:id="rId28"/>
    <p:sldId id="282" r:id="rId29"/>
    <p:sldId id="284" r:id="rId30"/>
    <p:sldId id="285" r:id="rId31"/>
    <p:sldId id="286" r:id="rId32"/>
    <p:sldId id="273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D78F3-5B32-9D77-9DD8-9C55B0723BE0}" v="2" dt="2026-03-05T10:55:32.778"/>
    <p1510:client id="{A8A48D67-E5DD-4B8B-9CA2-57B1ED551347}" v="9" dt="2026-03-05T11:47:23.5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6-03-05T11:49:16.657" v="101" actId="1076"/>
      <pc:docMkLst>
        <pc:docMk/>
      </pc:docMkLst>
      <pc:sldChg chg="addSp delSp modSp mod">
        <pc:chgData name="Lara Hopkinson" userId="4c46a3d6-da89-4616-bd45-1b70e49404c2" providerId="ADAL" clId="{7F1F0841-190A-46F8-9915-0C9D4FD90F14}" dt="2026-03-05T11:04:54.804" v="42" actId="1076"/>
        <pc:sldMkLst>
          <pc:docMk/>
          <pc:sldMk cId="2685606046" sldId="268"/>
        </pc:sldMkLst>
        <pc:spChg chg="add del mod">
          <ac:chgData name="Lara Hopkinson" userId="4c46a3d6-da89-4616-bd45-1b70e49404c2" providerId="ADAL" clId="{7F1F0841-190A-46F8-9915-0C9D4FD90F14}" dt="2026-03-05T11:04:36.155" v="35" actId="478"/>
          <ac:spMkLst>
            <pc:docMk/>
            <pc:sldMk cId="2685606046" sldId="268"/>
            <ac:spMk id="4" creationId="{4F285451-FBCB-9CC1-0BB2-B30DD4745208}"/>
          </ac:spMkLst>
        </pc:spChg>
        <pc:picChg chg="del">
          <ac:chgData name="Lara Hopkinson" userId="4c46a3d6-da89-4616-bd45-1b70e49404c2" providerId="ADAL" clId="{7F1F0841-190A-46F8-9915-0C9D4FD90F14}" dt="2026-03-05T11:04:32.173" v="34" actId="478"/>
          <ac:picMkLst>
            <pc:docMk/>
            <pc:sldMk cId="2685606046" sldId="268"/>
            <ac:picMk id="2" creationId="{08785E4C-0FC4-88B1-6C39-EF4F6D5B4CF9}"/>
          </ac:picMkLst>
        </pc:picChg>
        <pc:picChg chg="add mod modCrop">
          <ac:chgData name="Lara Hopkinson" userId="4c46a3d6-da89-4616-bd45-1b70e49404c2" providerId="ADAL" clId="{7F1F0841-190A-46F8-9915-0C9D4FD90F14}" dt="2026-03-05T11:04:54.804" v="42" actId="1076"/>
          <ac:picMkLst>
            <pc:docMk/>
            <pc:sldMk cId="2685606046" sldId="268"/>
            <ac:picMk id="6" creationId="{62F9AA12-FD79-7B65-4017-1858264BACE8}"/>
          </ac:picMkLst>
        </pc:picChg>
      </pc:sldChg>
      <pc:sldChg chg="addSp delSp modSp mod">
        <pc:chgData name="Lara Hopkinson" userId="4c46a3d6-da89-4616-bd45-1b70e49404c2" providerId="ADAL" clId="{7F1F0841-190A-46F8-9915-0C9D4FD90F14}" dt="2026-03-05T11:07:12.974" v="50" actId="732"/>
        <pc:sldMkLst>
          <pc:docMk/>
          <pc:sldMk cId="3045749294" sldId="269"/>
        </pc:sldMkLst>
        <pc:picChg chg="del">
          <ac:chgData name="Lara Hopkinson" userId="4c46a3d6-da89-4616-bd45-1b70e49404c2" providerId="ADAL" clId="{7F1F0841-190A-46F8-9915-0C9D4FD90F14}" dt="2026-03-05T11:06:50.139" v="43" actId="478"/>
          <ac:picMkLst>
            <pc:docMk/>
            <pc:sldMk cId="3045749294" sldId="269"/>
            <ac:picMk id="2" creationId="{E3438942-1B7A-EF3A-C552-E7B261998D34}"/>
          </ac:picMkLst>
        </pc:picChg>
        <pc:picChg chg="add mod modCrop">
          <ac:chgData name="Lara Hopkinson" userId="4c46a3d6-da89-4616-bd45-1b70e49404c2" providerId="ADAL" clId="{7F1F0841-190A-46F8-9915-0C9D4FD90F14}" dt="2026-03-05T11:07:12.974" v="50" actId="732"/>
          <ac:picMkLst>
            <pc:docMk/>
            <pc:sldMk cId="3045749294" sldId="269"/>
            <ac:picMk id="4" creationId="{94B2467E-D9D8-B96E-F713-E6610EBEE596}"/>
          </ac:picMkLst>
        </pc:picChg>
      </pc:sldChg>
      <pc:sldChg chg="del">
        <pc:chgData name="Lara Hopkinson" userId="4c46a3d6-da89-4616-bd45-1b70e49404c2" providerId="ADAL" clId="{7F1F0841-190A-46F8-9915-0C9D4FD90F14}" dt="2026-03-05T11:48:06.099" v="98" actId="47"/>
        <pc:sldMkLst>
          <pc:docMk/>
          <pc:sldMk cId="2819673953" sldId="276"/>
        </pc:sldMkLst>
      </pc:sldChg>
      <pc:sldChg chg="delSp modSp mod">
        <pc:chgData name="Lara Hopkinson" userId="4c46a3d6-da89-4616-bd45-1b70e49404c2" providerId="ADAL" clId="{7F1F0841-190A-46F8-9915-0C9D4FD90F14}" dt="2026-03-05T11:49:16.657" v="101" actId="1076"/>
        <pc:sldMkLst>
          <pc:docMk/>
          <pc:sldMk cId="597559783" sldId="285"/>
        </pc:sldMkLst>
        <pc:spChg chg="del">
          <ac:chgData name="Lara Hopkinson" userId="4c46a3d6-da89-4616-bd45-1b70e49404c2" providerId="ADAL" clId="{7F1F0841-190A-46F8-9915-0C9D4FD90F14}" dt="2026-03-05T11:49:14.652" v="100" actId="478"/>
          <ac:spMkLst>
            <pc:docMk/>
            <pc:sldMk cId="597559783" sldId="285"/>
            <ac:spMk id="3" creationId="{00000000-0000-0000-0000-000000000000}"/>
          </ac:spMkLst>
        </pc:spChg>
        <pc:picChg chg="mod">
          <ac:chgData name="Lara Hopkinson" userId="4c46a3d6-da89-4616-bd45-1b70e49404c2" providerId="ADAL" clId="{7F1F0841-190A-46F8-9915-0C9D4FD90F14}" dt="2026-03-05T11:49:16.657" v="101" actId="1076"/>
          <ac:picMkLst>
            <pc:docMk/>
            <pc:sldMk cId="597559783" sldId="285"/>
            <ac:picMk id="4" creationId="{00000000-0000-0000-0000-000000000000}"/>
          </ac:picMkLst>
        </pc:picChg>
      </pc:sldChg>
      <pc:sldChg chg="addSp delSp modSp new mod modAnim">
        <pc:chgData name="Lara Hopkinson" userId="4c46a3d6-da89-4616-bd45-1b70e49404c2" providerId="ADAL" clId="{7F1F0841-190A-46F8-9915-0C9D4FD90F14}" dt="2026-03-05T11:04:09.503" v="33" actId="1076"/>
        <pc:sldMkLst>
          <pc:docMk/>
          <pc:sldMk cId="3525419570" sldId="287"/>
        </pc:sldMkLst>
        <pc:spChg chg="mod">
          <ac:chgData name="Lara Hopkinson" userId="4c46a3d6-da89-4616-bd45-1b70e49404c2" providerId="ADAL" clId="{7F1F0841-190A-46F8-9915-0C9D4FD90F14}" dt="2026-03-05T11:02:48.370" v="26"/>
          <ac:spMkLst>
            <pc:docMk/>
            <pc:sldMk cId="3525419570" sldId="287"/>
            <ac:spMk id="2" creationId="{E9421EFB-ACD7-11EE-2B23-63F70C91E7F7}"/>
          </ac:spMkLst>
        </pc:spChg>
        <pc:spChg chg="del">
          <ac:chgData name="Lara Hopkinson" userId="4c46a3d6-da89-4616-bd45-1b70e49404c2" providerId="ADAL" clId="{7F1F0841-190A-46F8-9915-0C9D4FD90F14}" dt="2026-03-05T11:03:46.322" v="27"/>
          <ac:spMkLst>
            <pc:docMk/>
            <pc:sldMk cId="3525419570" sldId="287"/>
            <ac:spMk id="3" creationId="{B31E26CD-58DF-8181-2DED-AE7A4BC0BD59}"/>
          </ac:spMkLst>
        </pc:spChg>
        <pc:spChg chg="add mod">
          <ac:chgData name="Lara Hopkinson" userId="4c46a3d6-da89-4616-bd45-1b70e49404c2" providerId="ADAL" clId="{7F1F0841-190A-46F8-9915-0C9D4FD90F14}" dt="2026-03-05T11:04:01.007" v="30" actId="1076"/>
          <ac:spMkLst>
            <pc:docMk/>
            <pc:sldMk cId="3525419570" sldId="287"/>
            <ac:spMk id="5" creationId="{18BFD9F0-1023-0D2B-D452-598F0A970226}"/>
          </ac:spMkLst>
        </pc:spChg>
        <pc:picChg chg="add mod">
          <ac:chgData name="Lara Hopkinson" userId="4c46a3d6-da89-4616-bd45-1b70e49404c2" providerId="ADAL" clId="{7F1F0841-190A-46F8-9915-0C9D4FD90F14}" dt="2026-03-05T11:04:09.503" v="33" actId="1076"/>
          <ac:picMkLst>
            <pc:docMk/>
            <pc:sldMk cId="3525419570" sldId="287"/>
            <ac:picMk id="4" creationId="{3084175D-EFE9-299A-0F27-05646D17BFCB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6-03-05T11:08:11.554" v="57" actId="732"/>
        <pc:sldMkLst>
          <pc:docMk/>
          <pc:sldMk cId="1823668214" sldId="288"/>
        </pc:sldMkLst>
        <pc:spChg chg="del">
          <ac:chgData name="Lara Hopkinson" userId="4c46a3d6-da89-4616-bd45-1b70e49404c2" providerId="ADAL" clId="{7F1F0841-190A-46F8-9915-0C9D4FD90F14}" dt="2026-03-05T11:07:58.700" v="52" actId="700"/>
          <ac:spMkLst>
            <pc:docMk/>
            <pc:sldMk cId="1823668214" sldId="288"/>
            <ac:spMk id="2" creationId="{1758DDB6-B7F1-8105-2C9B-C93867EC3D18}"/>
          </ac:spMkLst>
        </pc:spChg>
        <pc:spChg chg="del">
          <ac:chgData name="Lara Hopkinson" userId="4c46a3d6-da89-4616-bd45-1b70e49404c2" providerId="ADAL" clId="{7F1F0841-190A-46F8-9915-0C9D4FD90F14}" dt="2026-03-05T11:07:58.700" v="52" actId="700"/>
          <ac:spMkLst>
            <pc:docMk/>
            <pc:sldMk cId="1823668214" sldId="288"/>
            <ac:spMk id="3" creationId="{7F75ED5B-675B-17C4-B32E-1DFF62FC6561}"/>
          </ac:spMkLst>
        </pc:spChg>
        <pc:picChg chg="add mod modCrop">
          <ac:chgData name="Lara Hopkinson" userId="4c46a3d6-da89-4616-bd45-1b70e49404c2" providerId="ADAL" clId="{7F1F0841-190A-46F8-9915-0C9D4FD90F14}" dt="2026-03-05T11:08:11.554" v="57" actId="732"/>
          <ac:picMkLst>
            <pc:docMk/>
            <pc:sldMk cId="1823668214" sldId="288"/>
            <ac:picMk id="5" creationId="{51B4E1C0-AC34-CFE9-3F7E-10F8AA10FBFE}"/>
          </ac:picMkLst>
        </pc:picChg>
      </pc:sldChg>
      <pc:sldChg chg="addSp modSp new mod">
        <pc:chgData name="Lara Hopkinson" userId="4c46a3d6-da89-4616-bd45-1b70e49404c2" providerId="ADAL" clId="{7F1F0841-190A-46F8-9915-0C9D4FD90F14}" dt="2026-03-05T11:31:13.243" v="65" actId="14100"/>
        <pc:sldMkLst>
          <pc:docMk/>
          <pc:sldMk cId="584351586" sldId="289"/>
        </pc:sldMkLst>
        <pc:picChg chg="add mod modCrop">
          <ac:chgData name="Lara Hopkinson" userId="4c46a3d6-da89-4616-bd45-1b70e49404c2" providerId="ADAL" clId="{7F1F0841-190A-46F8-9915-0C9D4FD90F14}" dt="2026-03-05T11:31:13.243" v="65" actId="14100"/>
          <ac:picMkLst>
            <pc:docMk/>
            <pc:sldMk cId="584351586" sldId="289"/>
            <ac:picMk id="3" creationId="{575236B9-612B-935C-E53F-B54AE7F4CB5C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6-03-05T11:48:03.548" v="97" actId="1076"/>
        <pc:sldMkLst>
          <pc:docMk/>
          <pc:sldMk cId="3035308031" sldId="290"/>
        </pc:sldMkLst>
        <pc:spChg chg="del">
          <ac:chgData name="Lara Hopkinson" userId="4c46a3d6-da89-4616-bd45-1b70e49404c2" providerId="ADAL" clId="{7F1F0841-190A-46F8-9915-0C9D4FD90F14}" dt="2026-03-05T11:47:02.752" v="67" actId="700"/>
          <ac:spMkLst>
            <pc:docMk/>
            <pc:sldMk cId="3035308031" sldId="290"/>
            <ac:spMk id="2" creationId="{75D4377D-9995-5798-984B-E4E6E57DDC3F}"/>
          </ac:spMkLst>
        </pc:spChg>
        <pc:spChg chg="del">
          <ac:chgData name="Lara Hopkinson" userId="4c46a3d6-da89-4616-bd45-1b70e49404c2" providerId="ADAL" clId="{7F1F0841-190A-46F8-9915-0C9D4FD90F14}" dt="2026-03-05T11:47:02.752" v="67" actId="700"/>
          <ac:spMkLst>
            <pc:docMk/>
            <pc:sldMk cId="3035308031" sldId="290"/>
            <ac:spMk id="3" creationId="{8F7722EB-8CAC-73E6-251C-3CDC5266D0F8}"/>
          </ac:spMkLst>
        </pc:spChg>
        <pc:spChg chg="add mod">
          <ac:chgData name="Lara Hopkinson" userId="4c46a3d6-da89-4616-bd45-1b70e49404c2" providerId="ADAL" clId="{7F1F0841-190A-46F8-9915-0C9D4FD90F14}" dt="2026-03-05T11:48:03.548" v="97" actId="1076"/>
          <ac:spMkLst>
            <pc:docMk/>
            <pc:sldMk cId="3035308031" sldId="290"/>
            <ac:spMk id="4" creationId="{8666EF22-6D87-FF4F-6EBC-664478D5DCE8}"/>
          </ac:spMkLst>
        </pc:spChg>
        <pc:picChg chg="add mod">
          <ac:chgData name="Lara Hopkinson" userId="4c46a3d6-da89-4616-bd45-1b70e49404c2" providerId="ADAL" clId="{7F1F0841-190A-46F8-9915-0C9D4FD90F14}" dt="2026-03-05T11:47:17.081" v="71" actId="1076"/>
          <ac:picMkLst>
            <pc:docMk/>
            <pc:sldMk cId="3035308031" sldId="290"/>
            <ac:picMk id="1026" creationId="{FBBA9DF8-C59D-161E-7EF1-1B829AC7209D}"/>
          </ac:picMkLst>
        </pc:picChg>
      </pc:sldChg>
    </pc:docChg>
  </pc:docChgLst>
  <pc:docChgLst>
    <pc:chgData name="Lara Hopkinson" userId="S::lara.hopkinson@uwtsd.ac.uk::4c46a3d6-da89-4616-bd45-1b70e49404c2" providerId="AD" clId="Web-{00DD78F3-5B32-9D77-9DD8-9C55B0723BE0}"/>
    <pc:docChg chg="modSld">
      <pc:chgData name="Lara Hopkinson" userId="S::lara.hopkinson@uwtsd.ac.uk::4c46a3d6-da89-4616-bd45-1b70e49404c2" providerId="AD" clId="Web-{00DD78F3-5B32-9D77-9DD8-9C55B0723BE0}" dt="2026-03-05T10:55:32.778" v="1" actId="20577"/>
      <pc:docMkLst>
        <pc:docMk/>
      </pc:docMkLst>
      <pc:sldChg chg="modSp">
        <pc:chgData name="Lara Hopkinson" userId="S::lara.hopkinson@uwtsd.ac.uk::4c46a3d6-da89-4616-bd45-1b70e49404c2" providerId="AD" clId="Web-{00DD78F3-5B32-9D77-9DD8-9C55B0723BE0}" dt="2026-03-05T10:55:32.778" v="1" actId="20577"/>
        <pc:sldMkLst>
          <pc:docMk/>
          <pc:sldMk cId="1444588856" sldId="256"/>
        </pc:sldMkLst>
        <pc:spChg chg="mod">
          <ac:chgData name="Lara Hopkinson" userId="S::lara.hopkinson@uwtsd.ac.uk::4c46a3d6-da89-4616-bd45-1b70e49404c2" providerId="AD" clId="Web-{00DD78F3-5B32-9D77-9DD8-9C55B0723BE0}" dt="2026-03-05T10:55:32.778" v="1" actId="20577"/>
          <ac:spMkLst>
            <pc:docMk/>
            <pc:sldMk cId="1444588856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554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5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73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80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448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259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72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70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24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50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1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DC925-39F2-4354-9AF9-4DD937BEF488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732B5-B348-4E10-BEE4-A15E45B7BA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642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4rwUd70btk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plypsychology.org/maslow.html" TargetMode="External"/><Relationship Id="rId2" Type="http://schemas.openxmlformats.org/officeDocument/2006/relationships/hyperlink" Target="http://www.happyplanetindex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c.europa.eu/docsroom/documents/42883/attachments/1/translations/en/renditions/native" TargetMode="External"/><Relationship Id="rId5" Type="http://schemas.openxmlformats.org/officeDocument/2006/relationships/hyperlink" Target="http://www.ft.com/content/8f153358-810e-42b3-a529-a5a6d0f2077f" TargetMode="External"/><Relationship Id="rId4" Type="http://schemas.openxmlformats.org/officeDocument/2006/relationships/hyperlink" Target="http://www.theguardian.com/global-development-professionals-network/gallery/2015/apr/01/over-population-over-consumption-in-pictur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edling growing on a tree trunk">
            <a:extLst>
              <a:ext uri="{FF2B5EF4-FFF2-40B4-BE49-F238E27FC236}">
                <a16:creationId xmlns:a16="http://schemas.microsoft.com/office/drawing/2014/main" id="{1C4A9898-CB0D-66FF-280C-D5741C2C2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24" r="26348" b="-1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2058719"/>
          </a:xfrm>
        </p:spPr>
        <p:txBody>
          <a:bodyPr anchor="b">
            <a:normAutofit/>
          </a:bodyPr>
          <a:lstStyle/>
          <a:p>
            <a:pPr algn="l"/>
            <a:r>
              <a:rPr lang="en-GB" sz="4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 resources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486" y="4070568"/>
            <a:ext cx="3017519" cy="20587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ACBA7009 (Sustainable </a:t>
            </a:r>
            <a:r>
              <a:rPr lang="en-GB" sz="17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Development)</a:t>
            </a:r>
            <a:endParaRPr lang="en-US">
              <a:solidFill>
                <a:schemeClr val="bg1"/>
              </a:solidFill>
            </a:endParaRPr>
          </a:p>
          <a:p>
            <a:pPr algn="l"/>
            <a:r>
              <a:rPr lang="en-GB" sz="1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458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One glowing light bulb in sea of unlit bulbs">
            <a:extLst>
              <a:ext uri="{FF2B5EF4-FFF2-40B4-BE49-F238E27FC236}">
                <a16:creationId xmlns:a16="http://schemas.microsoft.com/office/drawing/2014/main" id="{ADACDB96-6DCF-9ADC-9519-78E93788A8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00" r="25426"/>
          <a:stretch/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Why do we need to protect our resources?</a:t>
            </a:r>
          </a:p>
          <a:p>
            <a:r>
              <a:rPr lang="en-GB" sz="1700"/>
              <a:t>Examples</a:t>
            </a:r>
          </a:p>
          <a:p>
            <a:r>
              <a:rPr lang="en-GB" sz="1700"/>
              <a:t>Categories</a:t>
            </a:r>
          </a:p>
          <a:p>
            <a:r>
              <a:rPr lang="en-GB" sz="1700"/>
              <a:t>Impacts of over-consumption</a:t>
            </a:r>
          </a:p>
          <a:p>
            <a:r>
              <a:rPr lang="en-GB" sz="1700"/>
              <a:t>Human needs vs wants</a:t>
            </a:r>
          </a:p>
          <a:p>
            <a:r>
              <a:rPr lang="en-GB" sz="1700"/>
              <a:t>Critical materials overview</a:t>
            </a:r>
          </a:p>
          <a:p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837019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do these need protection?</a:t>
            </a:r>
          </a:p>
        </p:txBody>
      </p:sp>
      <p:pic>
        <p:nvPicPr>
          <p:cNvPr id="4" name="Content Placeholder 3" descr="Asking Defining Questions - Excelsior College OWL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01" y="1531227"/>
            <a:ext cx="7719704" cy="5146469"/>
          </a:xfrm>
        </p:spPr>
      </p:pic>
    </p:spTree>
    <p:extLst>
      <p:ext uri="{BB962C8B-B14F-4D97-AF65-F5344CB8AC3E}">
        <p14:creationId xmlns:p14="http://schemas.microsoft.com/office/powerpoint/2010/main" val="2758241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do we need to protect?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Managing resources for the good of all</a:t>
            </a:r>
          </a:p>
          <a:p>
            <a:pPr lvl="1"/>
            <a:r>
              <a:rPr lang="en-GB" dirty="0"/>
              <a:t>Animal, plant, water, atmosphere</a:t>
            </a:r>
          </a:p>
          <a:p>
            <a:r>
              <a:rPr lang="en-GB" dirty="0"/>
              <a:t>“</a:t>
            </a:r>
            <a:r>
              <a:rPr lang="en-GB" i="1" dirty="0"/>
              <a:t>provide resources for the present population without compromising availability for future generations”</a:t>
            </a:r>
          </a:p>
          <a:p>
            <a:r>
              <a:rPr lang="en-GB" i="1" dirty="0"/>
              <a:t>“without causing environmental damage that challenges survival of other species &amp; natural ecosystems”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450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natural resources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8434657"/>
              </p:ext>
            </p:extLst>
          </p:nvPr>
        </p:nvGraphicFramePr>
        <p:xfrm>
          <a:off x="1234291" y="1772186"/>
          <a:ext cx="6514358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6223">
                  <a:extLst>
                    <a:ext uri="{9D8B030D-6E8A-4147-A177-3AD203B41FA5}">
                      <a16:colId xmlns:a16="http://schemas.microsoft.com/office/drawing/2014/main" val="2140450108"/>
                    </a:ext>
                  </a:extLst>
                </a:gridCol>
                <a:gridCol w="3978135">
                  <a:extLst>
                    <a:ext uri="{9D8B030D-6E8A-4147-A177-3AD203B41FA5}">
                      <a16:colId xmlns:a16="http://schemas.microsoft.com/office/drawing/2014/main" val="39768637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Natural resource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Ways in which 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010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Generate energy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923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Animals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Food, clothing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826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Heating, electricity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09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Minerals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Medicines, technology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9840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Fuel, electricity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1342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Wood, paper, cotton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4804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Energy, photosynthesis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6792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Crops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5768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8212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Categories of natural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Non-renewable and renewable</a:t>
            </a:r>
          </a:p>
          <a:p>
            <a:pPr lvl="1"/>
            <a:r>
              <a:rPr lang="en-GB" dirty="0"/>
              <a:t>Replenished over significant period vs replenished quickly</a:t>
            </a:r>
          </a:p>
          <a:p>
            <a:r>
              <a:rPr lang="en-GB" dirty="0"/>
              <a:t>Abiotic and biotic</a:t>
            </a:r>
          </a:p>
          <a:p>
            <a:r>
              <a:rPr lang="en-GB" dirty="0"/>
              <a:t>Actual and potential</a:t>
            </a:r>
          </a:p>
          <a:p>
            <a:r>
              <a:rPr lang="en-GB" dirty="0"/>
              <a:t>Ubiquitous and localised</a:t>
            </a:r>
          </a:p>
        </p:txBody>
      </p:sp>
    </p:spTree>
    <p:extLst>
      <p:ext uri="{BB962C8B-B14F-4D97-AF65-F5344CB8AC3E}">
        <p14:creationId xmlns:p14="http://schemas.microsoft.com/office/powerpoint/2010/main" val="4075923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Impacts of overconsumption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9" y="1917823"/>
            <a:ext cx="8333884" cy="4166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084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PHL's natural resources near brink of depletion | BusinessMirr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191" y="1927803"/>
            <a:ext cx="6858000" cy="473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745" y="217220"/>
            <a:ext cx="4972970" cy="373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94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4" y="415635"/>
            <a:ext cx="8775476" cy="5850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032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111" y="884712"/>
            <a:ext cx="8604318" cy="516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922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25" y="552450"/>
            <a:ext cx="9163050" cy="575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499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Consumerism = happiness?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578" y="1614364"/>
            <a:ext cx="6849496" cy="486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08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21EFB-ACD7-11EE-2B23-63F70C91E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Happy Planet Index (HPI)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nline Media 3" title="Happy Planet Index 2024: Good lives don't have to cost the earth">
            <a:hlinkClick r:id="" action="ppaction://media"/>
            <a:extLst>
              <a:ext uri="{FF2B5EF4-FFF2-40B4-BE49-F238E27FC236}">
                <a16:creationId xmlns:a16="http://schemas.microsoft.com/office/drawing/2014/main" id="{3084175D-EFE9-299A-0F27-05646D17BFC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1647" y="1615042"/>
            <a:ext cx="8140495" cy="45987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BFD9F0-1023-0D2B-D452-598F0A970226}"/>
              </a:ext>
            </a:extLst>
          </p:cNvPr>
          <p:cNvSpPr txBox="1"/>
          <p:nvPr/>
        </p:nvSpPr>
        <p:spPr>
          <a:xfrm>
            <a:off x="2227699" y="6376252"/>
            <a:ext cx="4961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https://www.youtube.com/watch?v=V4rwUd70btk</a:t>
            </a:r>
          </a:p>
        </p:txBody>
      </p:sp>
    </p:spTree>
    <p:extLst>
      <p:ext uri="{BB962C8B-B14F-4D97-AF65-F5344CB8AC3E}">
        <p14:creationId xmlns:p14="http://schemas.microsoft.com/office/powerpoint/2010/main" val="352541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2F9AA12-FD79-7B65-4017-1858264BAC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5" t="4511" r="1086" b="4945"/>
          <a:stretch>
            <a:fillRect/>
          </a:stretch>
        </p:blipFill>
        <p:spPr>
          <a:xfrm>
            <a:off x="82826" y="669234"/>
            <a:ext cx="8978348" cy="5519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06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4B2467E-D9D8-B96E-F713-E6610EBEE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0" t="3533" r="2463" b="6141"/>
          <a:stretch>
            <a:fillRect/>
          </a:stretch>
        </p:blipFill>
        <p:spPr>
          <a:xfrm>
            <a:off x="139147" y="622853"/>
            <a:ext cx="8865705" cy="5506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749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1B4E1C0-AC34-CFE9-3F7E-10F8AA10FB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8" t="4077" r="1884" b="4836"/>
          <a:stretch>
            <a:fillRect/>
          </a:stretch>
        </p:blipFill>
        <p:spPr>
          <a:xfrm>
            <a:off x="72887" y="629478"/>
            <a:ext cx="8898836" cy="5552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668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75236B9-612B-935C-E53F-B54AE7F4CB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23" t="12011" r="9131" b="10816"/>
          <a:stretch>
            <a:fillRect/>
          </a:stretch>
        </p:blipFill>
        <p:spPr>
          <a:xfrm>
            <a:off x="57628" y="655982"/>
            <a:ext cx="8887029" cy="555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3515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Maslow’s hierarchy of needs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939" y="1825625"/>
            <a:ext cx="6000750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7664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Deficiency and growth needs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03" y="1968729"/>
            <a:ext cx="7216743" cy="440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661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4663" y="344385"/>
            <a:ext cx="6638078" cy="6123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3485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Behaviours of a self-actualised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Behaviours like a child (absorption &amp; concentration)</a:t>
            </a:r>
          </a:p>
          <a:p>
            <a:r>
              <a:rPr lang="en-GB" dirty="0"/>
              <a:t>Trying new things</a:t>
            </a:r>
          </a:p>
          <a:p>
            <a:r>
              <a:rPr lang="en-GB" dirty="0"/>
              <a:t>Listening to your own feelings</a:t>
            </a:r>
          </a:p>
          <a:p>
            <a:r>
              <a:rPr lang="en-GB" dirty="0"/>
              <a:t>Avoiding pretence, being honest</a:t>
            </a:r>
          </a:p>
          <a:p>
            <a:r>
              <a:rPr lang="en-GB" dirty="0"/>
              <a:t>Challenge opinion</a:t>
            </a:r>
          </a:p>
          <a:p>
            <a:r>
              <a:rPr lang="en-GB" dirty="0"/>
              <a:t>Take responsibility &amp; work hard</a:t>
            </a:r>
          </a:p>
          <a:p>
            <a:r>
              <a:rPr lang="en-GB" dirty="0"/>
              <a:t>Identify defences, and give them up</a:t>
            </a:r>
          </a:p>
        </p:txBody>
      </p:sp>
    </p:spTree>
    <p:extLst>
      <p:ext uri="{BB962C8B-B14F-4D97-AF65-F5344CB8AC3E}">
        <p14:creationId xmlns:p14="http://schemas.microsoft.com/office/powerpoint/2010/main" val="1779253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ristotle Quote: “True happiness flows from the possession of wisdom and  virtue and not from the possession of external goods.”">
            <a:extLst>
              <a:ext uri="{FF2B5EF4-FFF2-40B4-BE49-F238E27FC236}">
                <a16:creationId xmlns:a16="http://schemas.microsoft.com/office/drawing/2014/main" id="{FBBA9DF8-C59D-161E-7EF1-1B829AC72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17" y="1583635"/>
            <a:ext cx="8712566" cy="490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666EF22-6D87-FF4F-6EBC-664478D5DCE8}"/>
              </a:ext>
            </a:extLst>
          </p:cNvPr>
          <p:cNvSpPr txBox="1">
            <a:spLocks/>
          </p:cNvSpPr>
          <p:nvPr/>
        </p:nvSpPr>
        <p:spPr>
          <a:xfrm>
            <a:off x="628650" y="506275"/>
            <a:ext cx="7886700" cy="9534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Aristotle, 4</a:t>
            </a:r>
            <a:r>
              <a:rPr lang="en-GB" b="1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 BC</a:t>
            </a:r>
          </a:p>
        </p:txBody>
      </p:sp>
    </p:spTree>
    <p:extLst>
      <p:ext uri="{BB962C8B-B14F-4D97-AF65-F5344CB8AC3E}">
        <p14:creationId xmlns:p14="http://schemas.microsoft.com/office/powerpoint/2010/main" val="30353080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 population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3550" y="1560914"/>
            <a:ext cx="8135749" cy="4881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7128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Effects of overpopulation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2720" y="1825624"/>
            <a:ext cx="7932630" cy="475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34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4481" r="7763"/>
          <a:stretch/>
        </p:blipFill>
        <p:spPr>
          <a:xfrm>
            <a:off x="868982" y="0"/>
            <a:ext cx="7406035" cy="6864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6647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Rare Earth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215" y="1739734"/>
            <a:ext cx="8861570" cy="5051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8558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Raw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80494"/>
            <a:ext cx="9144000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6038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5982" t="21957" r="32176" b="25495"/>
          <a:stretch/>
        </p:blipFill>
        <p:spPr>
          <a:xfrm>
            <a:off x="355959" y="582705"/>
            <a:ext cx="8436807" cy="570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8124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1" y="257176"/>
            <a:ext cx="7337880" cy="636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9800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they are found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98" y="1813351"/>
            <a:ext cx="8341603" cy="460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597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Criticality Assessment (EU)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348025"/>
              </p:ext>
            </p:extLst>
          </p:nvPr>
        </p:nvGraphicFramePr>
        <p:xfrm>
          <a:off x="628650" y="1825625"/>
          <a:ext cx="78867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7340">
                  <a:extLst>
                    <a:ext uri="{9D8B030D-6E8A-4147-A177-3AD203B41FA5}">
                      <a16:colId xmlns:a16="http://schemas.microsoft.com/office/drawing/2014/main" val="2729896530"/>
                    </a:ext>
                  </a:extLst>
                </a:gridCol>
                <a:gridCol w="1261605">
                  <a:extLst>
                    <a:ext uri="{9D8B030D-6E8A-4147-A177-3AD203B41FA5}">
                      <a16:colId xmlns:a16="http://schemas.microsoft.com/office/drawing/2014/main" val="1909458720"/>
                    </a:ext>
                  </a:extLst>
                </a:gridCol>
                <a:gridCol w="1353787">
                  <a:extLst>
                    <a:ext uri="{9D8B030D-6E8A-4147-A177-3AD203B41FA5}">
                      <a16:colId xmlns:a16="http://schemas.microsoft.com/office/drawing/2014/main" val="3947651132"/>
                    </a:ext>
                  </a:extLst>
                </a:gridCol>
                <a:gridCol w="950026">
                  <a:extLst>
                    <a:ext uri="{9D8B030D-6E8A-4147-A177-3AD203B41FA5}">
                      <a16:colId xmlns:a16="http://schemas.microsoft.com/office/drawing/2014/main" val="3069487444"/>
                    </a:ext>
                  </a:extLst>
                </a:gridCol>
                <a:gridCol w="2743942">
                  <a:extLst>
                    <a:ext uri="{9D8B030D-6E8A-4147-A177-3AD203B41FA5}">
                      <a16:colId xmlns:a16="http://schemas.microsoft.com/office/drawing/2014/main" val="24176549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Supply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EOL-RIR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5651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Cerium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Catalytic</a:t>
                      </a:r>
                      <a:r>
                        <a:rPr lang="en-GB" baseline="0" dirty="0"/>
                        <a:t> convertors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69481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Dysprosium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rods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5805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Erbium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rods, lasers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744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Europium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Superconducting alloys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2643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Lanthanum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Carbon arc lighting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268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Neodymium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 permanent magnets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2442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Praseodymium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Aircraft engines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6876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Samarium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Optical lasers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149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Terbium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Solid state devices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78644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96060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8028462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Happy Planet Index (</a:t>
            </a:r>
            <a:r>
              <a:rPr lang="en-GB" dirty="0">
                <a:hlinkClick r:id="rId2"/>
              </a:rPr>
              <a:t>www.happyplanetindex.org/</a:t>
            </a:r>
            <a:r>
              <a:rPr lang="en-GB" dirty="0"/>
              <a:t>) </a:t>
            </a:r>
          </a:p>
          <a:p>
            <a:r>
              <a:rPr lang="en-GB" dirty="0"/>
              <a:t>Simply psychology – Maslow (</a:t>
            </a:r>
            <a:r>
              <a:rPr lang="en-GB" dirty="0">
                <a:hlinkClick r:id="rId3"/>
              </a:rPr>
              <a:t>www.simplypsychology.org/maslow.html</a:t>
            </a:r>
            <a:r>
              <a:rPr lang="en-GB" dirty="0"/>
              <a:t>)</a:t>
            </a:r>
          </a:p>
          <a:p>
            <a:r>
              <a:rPr lang="en-GB" dirty="0"/>
              <a:t>The Guardian (</a:t>
            </a:r>
            <a:r>
              <a:rPr lang="en-GB" dirty="0">
                <a:hlinkClick r:id="rId4"/>
              </a:rPr>
              <a:t>www.theguardian.com/global-development-professionals-network/gallery/2015/apr/01/over-population-over-consumption-in-pictures</a:t>
            </a:r>
            <a:r>
              <a:rPr lang="en-GB" dirty="0"/>
              <a:t>) </a:t>
            </a:r>
          </a:p>
          <a:p>
            <a:r>
              <a:rPr lang="en-GB" dirty="0"/>
              <a:t>FT (</a:t>
            </a:r>
            <a:r>
              <a:rPr lang="en-GB" dirty="0">
                <a:hlinkClick r:id="rId5"/>
              </a:rPr>
              <a:t>www.ft.com/content/8f153358-810e-42b3-a529-a5a6d0f2077f</a:t>
            </a:r>
            <a:r>
              <a:rPr lang="en-GB" dirty="0"/>
              <a:t>) </a:t>
            </a:r>
          </a:p>
          <a:p>
            <a:r>
              <a:rPr lang="en-GB" dirty="0"/>
              <a:t>CRM Report 2020 (</a:t>
            </a:r>
            <a:r>
              <a:rPr lang="en-GB" dirty="0">
                <a:hlinkClick r:id="rId6"/>
              </a:rPr>
              <a:t>www.ec.europa.eu/docsroom/documents/42883/attachments/1/translations/en/renditions/native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036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405</Words>
  <Application>Microsoft Office PowerPoint</Application>
  <PresentationFormat>On-screen Show (4:3)</PresentationFormat>
  <Paragraphs>118</Paragraphs>
  <Slides>32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Natural resources</vt:lpstr>
      <vt:lpstr>Outline</vt:lpstr>
      <vt:lpstr>Why do these need protection?</vt:lpstr>
      <vt:lpstr>Why do we need to protect?</vt:lpstr>
      <vt:lpstr>Examples of natural resources</vt:lpstr>
      <vt:lpstr>Categories of natural resources</vt:lpstr>
      <vt:lpstr>Impacts of overconsumption</vt:lpstr>
      <vt:lpstr>PowerPoint Presentation</vt:lpstr>
      <vt:lpstr>PowerPoint Presentation</vt:lpstr>
      <vt:lpstr>PowerPoint Presentation</vt:lpstr>
      <vt:lpstr>PowerPoint Presentation</vt:lpstr>
      <vt:lpstr>Consumerism = happiness?</vt:lpstr>
      <vt:lpstr>Happy Planet Index (HPI)</vt:lpstr>
      <vt:lpstr>PowerPoint Presentation</vt:lpstr>
      <vt:lpstr>PowerPoint Presentation</vt:lpstr>
      <vt:lpstr>PowerPoint Presentation</vt:lpstr>
      <vt:lpstr>PowerPoint Presentation</vt:lpstr>
      <vt:lpstr>Maslow’s hierarchy of needs</vt:lpstr>
      <vt:lpstr>Deficiency and growth needs</vt:lpstr>
      <vt:lpstr>PowerPoint Presentation</vt:lpstr>
      <vt:lpstr>Behaviours of a self-actualised</vt:lpstr>
      <vt:lpstr>PowerPoint Presentation</vt:lpstr>
      <vt:lpstr>Over population</vt:lpstr>
      <vt:lpstr>Effects of overpopulation</vt:lpstr>
      <vt:lpstr>PowerPoint Presentation</vt:lpstr>
      <vt:lpstr>Rare Earth Elements</vt:lpstr>
      <vt:lpstr>Critical Raw Materials</vt:lpstr>
      <vt:lpstr>PowerPoint Presentation</vt:lpstr>
      <vt:lpstr>PowerPoint Presentation</vt:lpstr>
      <vt:lpstr>Where they are found</vt:lpstr>
      <vt:lpstr>Criticality Assessment (EU)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resources</dc:title>
  <dc:creator>Lara Hopkinson</dc:creator>
  <cp:lastModifiedBy>Lara Hopkinson</cp:lastModifiedBy>
  <cp:revision>43</cp:revision>
  <dcterms:created xsi:type="dcterms:W3CDTF">2020-10-19T12:07:45Z</dcterms:created>
  <dcterms:modified xsi:type="dcterms:W3CDTF">2026-03-05T11:49:20Z</dcterms:modified>
</cp:coreProperties>
</file>