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2"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7" d="100"/>
          <a:sy n="67" d="100"/>
        </p:scale>
        <p:origin x="648" y="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06C95-E706-4AF0-A037-94BCC8EBEE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773C601-C91C-4C31-AC53-7752B2C9D2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6FCC694-E68B-4F7D-8AAA-D2E21C6A64D7}"/>
              </a:ext>
            </a:extLst>
          </p:cNvPr>
          <p:cNvSpPr>
            <a:spLocks noGrp="1"/>
          </p:cNvSpPr>
          <p:nvPr>
            <p:ph type="dt" sz="half" idx="10"/>
          </p:nvPr>
        </p:nvSpPr>
        <p:spPr/>
        <p:txBody>
          <a:bodyPr/>
          <a:lstStyle/>
          <a:p>
            <a:fld id="{D041BC9E-AD1D-4DAF-BA00-BA691CDD0151}" type="datetimeFigureOut">
              <a:rPr lang="en-GB" smtClean="0"/>
              <a:t>14/07/2020</a:t>
            </a:fld>
            <a:endParaRPr lang="en-GB"/>
          </a:p>
        </p:txBody>
      </p:sp>
      <p:sp>
        <p:nvSpPr>
          <p:cNvPr id="5" name="Footer Placeholder 4">
            <a:extLst>
              <a:ext uri="{FF2B5EF4-FFF2-40B4-BE49-F238E27FC236}">
                <a16:creationId xmlns:a16="http://schemas.microsoft.com/office/drawing/2014/main" id="{8FA9D649-0816-4A3E-8BFA-D47B44D457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267CFE-92A0-4C73-B72D-481D160B71AD}"/>
              </a:ext>
            </a:extLst>
          </p:cNvPr>
          <p:cNvSpPr>
            <a:spLocks noGrp="1"/>
          </p:cNvSpPr>
          <p:nvPr>
            <p:ph type="sldNum" sz="quarter" idx="12"/>
          </p:nvPr>
        </p:nvSpPr>
        <p:spPr/>
        <p:txBody>
          <a:bodyPr/>
          <a:lstStyle/>
          <a:p>
            <a:fld id="{BA9094B2-AAE2-4107-A148-E80AF651F7FF}" type="slidenum">
              <a:rPr lang="en-GB" smtClean="0"/>
              <a:t>‹#›</a:t>
            </a:fld>
            <a:endParaRPr lang="en-GB"/>
          </a:p>
        </p:txBody>
      </p:sp>
    </p:spTree>
    <p:extLst>
      <p:ext uri="{BB962C8B-B14F-4D97-AF65-F5344CB8AC3E}">
        <p14:creationId xmlns:p14="http://schemas.microsoft.com/office/powerpoint/2010/main" val="4263665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A795F-24B2-40D0-B9C3-39DEF6E94F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4521FB-BDCB-4D3C-8F98-E04B249B0A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D195B0-C820-4CD3-8B61-506C22ACF95A}"/>
              </a:ext>
            </a:extLst>
          </p:cNvPr>
          <p:cNvSpPr>
            <a:spLocks noGrp="1"/>
          </p:cNvSpPr>
          <p:nvPr>
            <p:ph type="dt" sz="half" idx="10"/>
          </p:nvPr>
        </p:nvSpPr>
        <p:spPr/>
        <p:txBody>
          <a:bodyPr/>
          <a:lstStyle/>
          <a:p>
            <a:fld id="{D041BC9E-AD1D-4DAF-BA00-BA691CDD0151}" type="datetimeFigureOut">
              <a:rPr lang="en-GB" smtClean="0"/>
              <a:t>14/07/2020</a:t>
            </a:fld>
            <a:endParaRPr lang="en-GB"/>
          </a:p>
        </p:txBody>
      </p:sp>
      <p:sp>
        <p:nvSpPr>
          <p:cNvPr id="5" name="Footer Placeholder 4">
            <a:extLst>
              <a:ext uri="{FF2B5EF4-FFF2-40B4-BE49-F238E27FC236}">
                <a16:creationId xmlns:a16="http://schemas.microsoft.com/office/drawing/2014/main" id="{07273C27-577F-4D70-B017-24A6FBA0BA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0CAE2E-AD5F-42ED-B6F3-3AFFA50B14D2}"/>
              </a:ext>
            </a:extLst>
          </p:cNvPr>
          <p:cNvSpPr>
            <a:spLocks noGrp="1"/>
          </p:cNvSpPr>
          <p:nvPr>
            <p:ph type="sldNum" sz="quarter" idx="12"/>
          </p:nvPr>
        </p:nvSpPr>
        <p:spPr/>
        <p:txBody>
          <a:bodyPr/>
          <a:lstStyle/>
          <a:p>
            <a:fld id="{BA9094B2-AAE2-4107-A148-E80AF651F7FF}" type="slidenum">
              <a:rPr lang="en-GB" smtClean="0"/>
              <a:t>‹#›</a:t>
            </a:fld>
            <a:endParaRPr lang="en-GB"/>
          </a:p>
        </p:txBody>
      </p:sp>
    </p:spTree>
    <p:extLst>
      <p:ext uri="{BB962C8B-B14F-4D97-AF65-F5344CB8AC3E}">
        <p14:creationId xmlns:p14="http://schemas.microsoft.com/office/powerpoint/2010/main" val="3670599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2E3D7-E1E0-4523-888F-1DAD8B8EB62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72E29A-1415-4D3B-8BF0-39E764A738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D4390E-C609-47DA-BAEF-D13A4484E72E}"/>
              </a:ext>
            </a:extLst>
          </p:cNvPr>
          <p:cNvSpPr>
            <a:spLocks noGrp="1"/>
          </p:cNvSpPr>
          <p:nvPr>
            <p:ph type="dt" sz="half" idx="10"/>
          </p:nvPr>
        </p:nvSpPr>
        <p:spPr/>
        <p:txBody>
          <a:bodyPr/>
          <a:lstStyle/>
          <a:p>
            <a:fld id="{D041BC9E-AD1D-4DAF-BA00-BA691CDD0151}" type="datetimeFigureOut">
              <a:rPr lang="en-GB" smtClean="0"/>
              <a:t>14/07/2020</a:t>
            </a:fld>
            <a:endParaRPr lang="en-GB"/>
          </a:p>
        </p:txBody>
      </p:sp>
      <p:sp>
        <p:nvSpPr>
          <p:cNvPr id="5" name="Footer Placeholder 4">
            <a:extLst>
              <a:ext uri="{FF2B5EF4-FFF2-40B4-BE49-F238E27FC236}">
                <a16:creationId xmlns:a16="http://schemas.microsoft.com/office/drawing/2014/main" id="{44642651-DF17-41FF-8FCE-FD2B5A3D5A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C0BBC2-61FD-4FAB-9009-83A689A916E9}"/>
              </a:ext>
            </a:extLst>
          </p:cNvPr>
          <p:cNvSpPr>
            <a:spLocks noGrp="1"/>
          </p:cNvSpPr>
          <p:nvPr>
            <p:ph type="sldNum" sz="quarter" idx="12"/>
          </p:nvPr>
        </p:nvSpPr>
        <p:spPr/>
        <p:txBody>
          <a:bodyPr/>
          <a:lstStyle/>
          <a:p>
            <a:fld id="{BA9094B2-AAE2-4107-A148-E80AF651F7FF}" type="slidenum">
              <a:rPr lang="en-GB" smtClean="0"/>
              <a:t>‹#›</a:t>
            </a:fld>
            <a:endParaRPr lang="en-GB"/>
          </a:p>
        </p:txBody>
      </p:sp>
    </p:spTree>
    <p:extLst>
      <p:ext uri="{BB962C8B-B14F-4D97-AF65-F5344CB8AC3E}">
        <p14:creationId xmlns:p14="http://schemas.microsoft.com/office/powerpoint/2010/main" val="25987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92124-01B6-4139-A3B8-40904D6728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79A7B2-E476-47FC-92A1-19924EA7467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C05DA9-EDCB-4A89-B2AE-99B54F3F732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87143F-1FDD-417F-AAE0-66C36A614C65}"/>
              </a:ext>
            </a:extLst>
          </p:cNvPr>
          <p:cNvSpPr>
            <a:spLocks noGrp="1"/>
          </p:cNvSpPr>
          <p:nvPr>
            <p:ph type="dt" sz="half" idx="10"/>
          </p:nvPr>
        </p:nvSpPr>
        <p:spPr/>
        <p:txBody>
          <a:bodyPr/>
          <a:lstStyle/>
          <a:p>
            <a:fld id="{D041BC9E-AD1D-4DAF-BA00-BA691CDD0151}" type="datetimeFigureOut">
              <a:rPr lang="en-GB" smtClean="0"/>
              <a:t>14/07/2020</a:t>
            </a:fld>
            <a:endParaRPr lang="en-GB"/>
          </a:p>
        </p:txBody>
      </p:sp>
      <p:sp>
        <p:nvSpPr>
          <p:cNvPr id="6" name="Footer Placeholder 5">
            <a:extLst>
              <a:ext uri="{FF2B5EF4-FFF2-40B4-BE49-F238E27FC236}">
                <a16:creationId xmlns:a16="http://schemas.microsoft.com/office/drawing/2014/main" id="{6B408D06-DF2C-4E95-8B2F-320E77CE0B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B1D0C6-4D89-42B6-9B13-CA4D66D475E6}"/>
              </a:ext>
            </a:extLst>
          </p:cNvPr>
          <p:cNvSpPr>
            <a:spLocks noGrp="1"/>
          </p:cNvSpPr>
          <p:nvPr>
            <p:ph type="sldNum" sz="quarter" idx="12"/>
          </p:nvPr>
        </p:nvSpPr>
        <p:spPr/>
        <p:txBody>
          <a:bodyPr/>
          <a:lstStyle/>
          <a:p>
            <a:fld id="{BA9094B2-AAE2-4107-A148-E80AF651F7FF}" type="slidenum">
              <a:rPr lang="en-GB" smtClean="0"/>
              <a:t>‹#›</a:t>
            </a:fld>
            <a:endParaRPr lang="en-GB"/>
          </a:p>
        </p:txBody>
      </p:sp>
    </p:spTree>
    <p:extLst>
      <p:ext uri="{BB962C8B-B14F-4D97-AF65-F5344CB8AC3E}">
        <p14:creationId xmlns:p14="http://schemas.microsoft.com/office/powerpoint/2010/main" val="276615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B34A5-33B7-469F-A40F-0A5BD77651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5550C6-471E-426D-A03A-9F33D59197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307927-D37D-49CC-AA1E-BEABCB58A4E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85A346-4BB8-420F-AD72-BDEFAEEEF4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57D357-96E3-4F6C-9084-A60442F58A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862E40-2FDC-4A77-8EFC-561F08E93457}"/>
              </a:ext>
            </a:extLst>
          </p:cNvPr>
          <p:cNvSpPr>
            <a:spLocks noGrp="1"/>
          </p:cNvSpPr>
          <p:nvPr>
            <p:ph type="dt" sz="half" idx="10"/>
          </p:nvPr>
        </p:nvSpPr>
        <p:spPr/>
        <p:txBody>
          <a:bodyPr/>
          <a:lstStyle/>
          <a:p>
            <a:fld id="{D041BC9E-AD1D-4DAF-BA00-BA691CDD0151}" type="datetimeFigureOut">
              <a:rPr lang="en-GB" smtClean="0"/>
              <a:t>14/07/2020</a:t>
            </a:fld>
            <a:endParaRPr lang="en-GB"/>
          </a:p>
        </p:txBody>
      </p:sp>
      <p:sp>
        <p:nvSpPr>
          <p:cNvPr id="8" name="Footer Placeholder 7">
            <a:extLst>
              <a:ext uri="{FF2B5EF4-FFF2-40B4-BE49-F238E27FC236}">
                <a16:creationId xmlns:a16="http://schemas.microsoft.com/office/drawing/2014/main" id="{8CE78183-6846-41FF-A660-6E46436B09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025D37-CAEF-463B-BC43-5F13B01DB5AD}"/>
              </a:ext>
            </a:extLst>
          </p:cNvPr>
          <p:cNvSpPr>
            <a:spLocks noGrp="1"/>
          </p:cNvSpPr>
          <p:nvPr>
            <p:ph type="sldNum" sz="quarter" idx="12"/>
          </p:nvPr>
        </p:nvSpPr>
        <p:spPr/>
        <p:txBody>
          <a:bodyPr/>
          <a:lstStyle/>
          <a:p>
            <a:fld id="{BA9094B2-AAE2-4107-A148-E80AF651F7FF}" type="slidenum">
              <a:rPr lang="en-GB" smtClean="0"/>
              <a:t>‹#›</a:t>
            </a:fld>
            <a:endParaRPr lang="en-GB"/>
          </a:p>
        </p:txBody>
      </p:sp>
    </p:spTree>
    <p:extLst>
      <p:ext uri="{BB962C8B-B14F-4D97-AF65-F5344CB8AC3E}">
        <p14:creationId xmlns:p14="http://schemas.microsoft.com/office/powerpoint/2010/main" val="3091506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EAB17-7FC5-4B1A-8212-A685769A864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EDFFDD-31FB-4CBA-907B-1F9919932C30}"/>
              </a:ext>
            </a:extLst>
          </p:cNvPr>
          <p:cNvSpPr>
            <a:spLocks noGrp="1"/>
          </p:cNvSpPr>
          <p:nvPr>
            <p:ph type="dt" sz="half" idx="10"/>
          </p:nvPr>
        </p:nvSpPr>
        <p:spPr/>
        <p:txBody>
          <a:bodyPr/>
          <a:lstStyle/>
          <a:p>
            <a:fld id="{D041BC9E-AD1D-4DAF-BA00-BA691CDD0151}" type="datetimeFigureOut">
              <a:rPr lang="en-GB" smtClean="0"/>
              <a:t>14/07/2020</a:t>
            </a:fld>
            <a:endParaRPr lang="en-GB"/>
          </a:p>
        </p:txBody>
      </p:sp>
      <p:sp>
        <p:nvSpPr>
          <p:cNvPr id="4" name="Footer Placeholder 3">
            <a:extLst>
              <a:ext uri="{FF2B5EF4-FFF2-40B4-BE49-F238E27FC236}">
                <a16:creationId xmlns:a16="http://schemas.microsoft.com/office/drawing/2014/main" id="{E195F569-2C43-4975-A04C-2262C061A5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F0E9229-B6D8-47BC-904D-3D50ED34595F}"/>
              </a:ext>
            </a:extLst>
          </p:cNvPr>
          <p:cNvSpPr>
            <a:spLocks noGrp="1"/>
          </p:cNvSpPr>
          <p:nvPr>
            <p:ph type="sldNum" sz="quarter" idx="12"/>
          </p:nvPr>
        </p:nvSpPr>
        <p:spPr/>
        <p:txBody>
          <a:bodyPr/>
          <a:lstStyle/>
          <a:p>
            <a:fld id="{BA9094B2-AAE2-4107-A148-E80AF651F7FF}" type="slidenum">
              <a:rPr lang="en-GB" smtClean="0"/>
              <a:t>‹#›</a:t>
            </a:fld>
            <a:endParaRPr lang="en-GB"/>
          </a:p>
        </p:txBody>
      </p:sp>
    </p:spTree>
    <p:extLst>
      <p:ext uri="{BB962C8B-B14F-4D97-AF65-F5344CB8AC3E}">
        <p14:creationId xmlns:p14="http://schemas.microsoft.com/office/powerpoint/2010/main" val="1816506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806141-457C-4146-B3B3-51B060141E5C}"/>
              </a:ext>
            </a:extLst>
          </p:cNvPr>
          <p:cNvSpPr>
            <a:spLocks noGrp="1"/>
          </p:cNvSpPr>
          <p:nvPr>
            <p:ph type="dt" sz="half" idx="10"/>
          </p:nvPr>
        </p:nvSpPr>
        <p:spPr/>
        <p:txBody>
          <a:bodyPr/>
          <a:lstStyle/>
          <a:p>
            <a:fld id="{D041BC9E-AD1D-4DAF-BA00-BA691CDD0151}" type="datetimeFigureOut">
              <a:rPr lang="en-GB" smtClean="0"/>
              <a:t>14/07/2020</a:t>
            </a:fld>
            <a:endParaRPr lang="en-GB"/>
          </a:p>
        </p:txBody>
      </p:sp>
      <p:sp>
        <p:nvSpPr>
          <p:cNvPr id="3" name="Footer Placeholder 2">
            <a:extLst>
              <a:ext uri="{FF2B5EF4-FFF2-40B4-BE49-F238E27FC236}">
                <a16:creationId xmlns:a16="http://schemas.microsoft.com/office/drawing/2014/main" id="{2170E818-5AED-4CFD-9425-157F327D0A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9916AF-253A-47B1-A129-EEF86AC46DA9}"/>
              </a:ext>
            </a:extLst>
          </p:cNvPr>
          <p:cNvSpPr>
            <a:spLocks noGrp="1"/>
          </p:cNvSpPr>
          <p:nvPr>
            <p:ph type="sldNum" sz="quarter" idx="12"/>
          </p:nvPr>
        </p:nvSpPr>
        <p:spPr/>
        <p:txBody>
          <a:bodyPr/>
          <a:lstStyle/>
          <a:p>
            <a:fld id="{BA9094B2-AAE2-4107-A148-E80AF651F7FF}" type="slidenum">
              <a:rPr lang="en-GB" smtClean="0"/>
              <a:t>‹#›</a:t>
            </a:fld>
            <a:endParaRPr lang="en-GB"/>
          </a:p>
        </p:txBody>
      </p:sp>
    </p:spTree>
    <p:extLst>
      <p:ext uri="{BB962C8B-B14F-4D97-AF65-F5344CB8AC3E}">
        <p14:creationId xmlns:p14="http://schemas.microsoft.com/office/powerpoint/2010/main" val="3050945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13A39-C556-4D87-851B-E36F37F19A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A8D8AA-FDF4-437C-842A-CE0C076ED7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2A6F8B5-75D6-4A06-AF2F-2B02DBB4EB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5C4269-6735-4701-A6CB-958948791348}"/>
              </a:ext>
            </a:extLst>
          </p:cNvPr>
          <p:cNvSpPr>
            <a:spLocks noGrp="1"/>
          </p:cNvSpPr>
          <p:nvPr>
            <p:ph type="dt" sz="half" idx="10"/>
          </p:nvPr>
        </p:nvSpPr>
        <p:spPr/>
        <p:txBody>
          <a:bodyPr/>
          <a:lstStyle/>
          <a:p>
            <a:fld id="{D041BC9E-AD1D-4DAF-BA00-BA691CDD0151}" type="datetimeFigureOut">
              <a:rPr lang="en-GB" smtClean="0"/>
              <a:t>14/07/2020</a:t>
            </a:fld>
            <a:endParaRPr lang="en-GB"/>
          </a:p>
        </p:txBody>
      </p:sp>
      <p:sp>
        <p:nvSpPr>
          <p:cNvPr id="6" name="Footer Placeholder 5">
            <a:extLst>
              <a:ext uri="{FF2B5EF4-FFF2-40B4-BE49-F238E27FC236}">
                <a16:creationId xmlns:a16="http://schemas.microsoft.com/office/drawing/2014/main" id="{5129C792-A428-4305-A20B-0952105AD6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E23C43-1386-47E5-8252-C85BE7844F05}"/>
              </a:ext>
            </a:extLst>
          </p:cNvPr>
          <p:cNvSpPr>
            <a:spLocks noGrp="1"/>
          </p:cNvSpPr>
          <p:nvPr>
            <p:ph type="sldNum" sz="quarter" idx="12"/>
          </p:nvPr>
        </p:nvSpPr>
        <p:spPr/>
        <p:txBody>
          <a:bodyPr/>
          <a:lstStyle/>
          <a:p>
            <a:fld id="{BA9094B2-AAE2-4107-A148-E80AF651F7FF}" type="slidenum">
              <a:rPr lang="en-GB" smtClean="0"/>
              <a:t>‹#›</a:t>
            </a:fld>
            <a:endParaRPr lang="en-GB"/>
          </a:p>
        </p:txBody>
      </p:sp>
    </p:spTree>
    <p:extLst>
      <p:ext uri="{BB962C8B-B14F-4D97-AF65-F5344CB8AC3E}">
        <p14:creationId xmlns:p14="http://schemas.microsoft.com/office/powerpoint/2010/main" val="1029549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95016-7889-430B-A8E6-5AEB653019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133832-BC8A-4F11-B179-5615A5FFF3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2D3CEE-1CF8-4522-88F6-E59A02A3BE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75C6EE-C560-43BC-8A22-AE2A7250ACAA}"/>
              </a:ext>
            </a:extLst>
          </p:cNvPr>
          <p:cNvSpPr>
            <a:spLocks noGrp="1"/>
          </p:cNvSpPr>
          <p:nvPr>
            <p:ph type="dt" sz="half" idx="10"/>
          </p:nvPr>
        </p:nvSpPr>
        <p:spPr/>
        <p:txBody>
          <a:bodyPr/>
          <a:lstStyle/>
          <a:p>
            <a:fld id="{D041BC9E-AD1D-4DAF-BA00-BA691CDD0151}" type="datetimeFigureOut">
              <a:rPr lang="en-GB" smtClean="0"/>
              <a:t>14/07/2020</a:t>
            </a:fld>
            <a:endParaRPr lang="en-GB"/>
          </a:p>
        </p:txBody>
      </p:sp>
      <p:sp>
        <p:nvSpPr>
          <p:cNvPr id="6" name="Footer Placeholder 5">
            <a:extLst>
              <a:ext uri="{FF2B5EF4-FFF2-40B4-BE49-F238E27FC236}">
                <a16:creationId xmlns:a16="http://schemas.microsoft.com/office/drawing/2014/main" id="{B1C4D3FD-1B9A-435F-8011-D3149D364D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ABA266-4583-42F9-85D8-28621A2A4FC5}"/>
              </a:ext>
            </a:extLst>
          </p:cNvPr>
          <p:cNvSpPr>
            <a:spLocks noGrp="1"/>
          </p:cNvSpPr>
          <p:nvPr>
            <p:ph type="sldNum" sz="quarter" idx="12"/>
          </p:nvPr>
        </p:nvSpPr>
        <p:spPr/>
        <p:txBody>
          <a:bodyPr/>
          <a:lstStyle/>
          <a:p>
            <a:fld id="{BA9094B2-AAE2-4107-A148-E80AF651F7FF}" type="slidenum">
              <a:rPr lang="en-GB" smtClean="0"/>
              <a:t>‹#›</a:t>
            </a:fld>
            <a:endParaRPr lang="en-GB"/>
          </a:p>
        </p:txBody>
      </p:sp>
    </p:spTree>
    <p:extLst>
      <p:ext uri="{BB962C8B-B14F-4D97-AF65-F5344CB8AC3E}">
        <p14:creationId xmlns:p14="http://schemas.microsoft.com/office/powerpoint/2010/main" val="2330028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2D7C5-F027-493B-9DCA-9BA40A0894C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5F6185-646D-4FC9-8659-B45E469A8E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28B1C4-DCF0-47A8-8509-4A4BF2CCBA9A}"/>
              </a:ext>
            </a:extLst>
          </p:cNvPr>
          <p:cNvSpPr>
            <a:spLocks noGrp="1"/>
          </p:cNvSpPr>
          <p:nvPr>
            <p:ph type="dt" sz="half" idx="10"/>
          </p:nvPr>
        </p:nvSpPr>
        <p:spPr/>
        <p:txBody>
          <a:bodyPr/>
          <a:lstStyle/>
          <a:p>
            <a:fld id="{D041BC9E-AD1D-4DAF-BA00-BA691CDD0151}" type="datetimeFigureOut">
              <a:rPr lang="en-GB" smtClean="0"/>
              <a:t>14/07/2020</a:t>
            </a:fld>
            <a:endParaRPr lang="en-GB"/>
          </a:p>
        </p:txBody>
      </p:sp>
      <p:sp>
        <p:nvSpPr>
          <p:cNvPr id="5" name="Footer Placeholder 4">
            <a:extLst>
              <a:ext uri="{FF2B5EF4-FFF2-40B4-BE49-F238E27FC236}">
                <a16:creationId xmlns:a16="http://schemas.microsoft.com/office/drawing/2014/main" id="{639A7180-9D2B-43FD-A696-C4F0836C9F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2B2514-2B40-42FD-B2D1-EB18D8066913}"/>
              </a:ext>
            </a:extLst>
          </p:cNvPr>
          <p:cNvSpPr>
            <a:spLocks noGrp="1"/>
          </p:cNvSpPr>
          <p:nvPr>
            <p:ph type="sldNum" sz="quarter" idx="12"/>
          </p:nvPr>
        </p:nvSpPr>
        <p:spPr/>
        <p:txBody>
          <a:bodyPr/>
          <a:lstStyle/>
          <a:p>
            <a:fld id="{BA9094B2-AAE2-4107-A148-E80AF651F7FF}" type="slidenum">
              <a:rPr lang="en-GB" smtClean="0"/>
              <a:t>‹#›</a:t>
            </a:fld>
            <a:endParaRPr lang="en-GB"/>
          </a:p>
        </p:txBody>
      </p:sp>
    </p:spTree>
    <p:extLst>
      <p:ext uri="{BB962C8B-B14F-4D97-AF65-F5344CB8AC3E}">
        <p14:creationId xmlns:p14="http://schemas.microsoft.com/office/powerpoint/2010/main" val="2036461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0B22F6-AD91-4A7A-8EC8-FFF2E89E32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CEC3C4-8C43-4CF0-90D7-10DD4F95ECB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CA8EC-194B-4D0B-BA6F-A685B0C61239}"/>
              </a:ext>
            </a:extLst>
          </p:cNvPr>
          <p:cNvSpPr>
            <a:spLocks noGrp="1"/>
          </p:cNvSpPr>
          <p:nvPr>
            <p:ph type="dt" sz="half" idx="10"/>
          </p:nvPr>
        </p:nvSpPr>
        <p:spPr/>
        <p:txBody>
          <a:bodyPr/>
          <a:lstStyle/>
          <a:p>
            <a:fld id="{D041BC9E-AD1D-4DAF-BA00-BA691CDD0151}" type="datetimeFigureOut">
              <a:rPr lang="en-GB" smtClean="0"/>
              <a:t>14/07/2020</a:t>
            </a:fld>
            <a:endParaRPr lang="en-GB"/>
          </a:p>
        </p:txBody>
      </p:sp>
      <p:sp>
        <p:nvSpPr>
          <p:cNvPr id="5" name="Footer Placeholder 4">
            <a:extLst>
              <a:ext uri="{FF2B5EF4-FFF2-40B4-BE49-F238E27FC236}">
                <a16:creationId xmlns:a16="http://schemas.microsoft.com/office/drawing/2014/main" id="{DC8BECBF-0B79-4EC1-9F31-9CAC5D76FD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D84579-3B4D-454A-BCE6-CF97A78A6FE4}"/>
              </a:ext>
            </a:extLst>
          </p:cNvPr>
          <p:cNvSpPr>
            <a:spLocks noGrp="1"/>
          </p:cNvSpPr>
          <p:nvPr>
            <p:ph type="sldNum" sz="quarter" idx="12"/>
          </p:nvPr>
        </p:nvSpPr>
        <p:spPr/>
        <p:txBody>
          <a:bodyPr/>
          <a:lstStyle/>
          <a:p>
            <a:fld id="{BA9094B2-AAE2-4107-A148-E80AF651F7FF}" type="slidenum">
              <a:rPr lang="en-GB" smtClean="0"/>
              <a:t>‹#›</a:t>
            </a:fld>
            <a:endParaRPr lang="en-GB"/>
          </a:p>
        </p:txBody>
      </p:sp>
    </p:spTree>
    <p:extLst>
      <p:ext uri="{BB962C8B-B14F-4D97-AF65-F5344CB8AC3E}">
        <p14:creationId xmlns:p14="http://schemas.microsoft.com/office/powerpoint/2010/main" val="649159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909FD-9B7E-4821-825C-31F9CFF51C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AF3035-B8CF-457B-8133-F8E55E7542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6A66B0-8902-4048-96F7-BDC10D41A2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41BC9E-AD1D-4DAF-BA00-BA691CDD0151}" type="datetimeFigureOut">
              <a:rPr lang="en-GB" smtClean="0"/>
              <a:t>14/07/2020</a:t>
            </a:fld>
            <a:endParaRPr lang="en-GB"/>
          </a:p>
        </p:txBody>
      </p:sp>
      <p:sp>
        <p:nvSpPr>
          <p:cNvPr id="5" name="Footer Placeholder 4">
            <a:extLst>
              <a:ext uri="{FF2B5EF4-FFF2-40B4-BE49-F238E27FC236}">
                <a16:creationId xmlns:a16="http://schemas.microsoft.com/office/drawing/2014/main" id="{D5C134C0-A929-45ED-9736-1FF870897B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177E146-337F-4EBD-82BE-DC9D171EC7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9094B2-AAE2-4107-A148-E80AF651F7FF}" type="slidenum">
              <a:rPr lang="en-GB" smtClean="0"/>
              <a:t>‹#›</a:t>
            </a:fld>
            <a:endParaRPr lang="en-GB"/>
          </a:p>
        </p:txBody>
      </p:sp>
    </p:spTree>
    <p:extLst>
      <p:ext uri="{BB962C8B-B14F-4D97-AF65-F5344CB8AC3E}">
        <p14:creationId xmlns:p14="http://schemas.microsoft.com/office/powerpoint/2010/main" val="2545978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5D0B6-6901-40D3-A1F0-A557A65CB701}"/>
              </a:ext>
            </a:extLst>
          </p:cNvPr>
          <p:cNvSpPr>
            <a:spLocks noGrp="1"/>
          </p:cNvSpPr>
          <p:nvPr>
            <p:ph type="ctrTitle"/>
          </p:nvPr>
        </p:nvSpPr>
        <p:spPr>
          <a:xfrm>
            <a:off x="1524000" y="1122363"/>
            <a:ext cx="9144000" cy="1798002"/>
          </a:xfrm>
        </p:spPr>
        <p:txBody>
          <a:bodyPr/>
          <a:lstStyle/>
          <a:p>
            <a:r>
              <a:rPr lang="en-GB" sz="6000" i="1" dirty="0"/>
              <a:t>Kinetics</a:t>
            </a:r>
            <a:r>
              <a:rPr lang="en-GB" sz="6000" dirty="0"/>
              <a:t>: Linear &amp; Angular Motive Force</a:t>
            </a:r>
            <a:endParaRPr lang="en-GB" i="1" dirty="0"/>
          </a:p>
        </p:txBody>
      </p:sp>
      <p:sp>
        <p:nvSpPr>
          <p:cNvPr id="3" name="Subtitle 2">
            <a:extLst>
              <a:ext uri="{FF2B5EF4-FFF2-40B4-BE49-F238E27FC236}">
                <a16:creationId xmlns:a16="http://schemas.microsoft.com/office/drawing/2014/main" id="{D544975A-60AA-435F-ACFA-D35EF4F342DA}"/>
              </a:ext>
            </a:extLst>
          </p:cNvPr>
          <p:cNvSpPr>
            <a:spLocks noGrp="1"/>
          </p:cNvSpPr>
          <p:nvPr>
            <p:ph type="subTitle" idx="1"/>
          </p:nvPr>
        </p:nvSpPr>
        <p:spPr>
          <a:xfrm>
            <a:off x="1524000" y="4200524"/>
            <a:ext cx="9144000" cy="1057275"/>
          </a:xfrm>
        </p:spPr>
        <p:txBody>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800" b="0" i="1" u="none" strike="noStrike" kern="1200" cap="none" spc="0" normalizeH="0" baseline="0" noProof="0" dirty="0">
                <a:ln>
                  <a:noFill/>
                </a:ln>
                <a:solidFill>
                  <a:prstClr val="black"/>
                </a:solidFill>
                <a:effectLst/>
                <a:uLnTx/>
                <a:uFillTx/>
                <a:latin typeface="Calibri" panose="020F0502020204030204"/>
                <a:ea typeface="+mn-ea"/>
                <a:cs typeface="+mn-cs"/>
              </a:rPr>
              <a:t>Rob Goodson</a:t>
            </a:r>
          </a:p>
          <a:p>
            <a:endParaRPr lang="en-GB" dirty="0"/>
          </a:p>
        </p:txBody>
      </p:sp>
    </p:spTree>
    <p:extLst>
      <p:ext uri="{BB962C8B-B14F-4D97-AF65-F5344CB8AC3E}">
        <p14:creationId xmlns:p14="http://schemas.microsoft.com/office/powerpoint/2010/main" val="2897320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6AC6F-E2DA-467D-8EEC-A08D91E0B419}"/>
              </a:ext>
            </a:extLst>
          </p:cNvPr>
          <p:cNvSpPr>
            <a:spLocks noGrp="1"/>
          </p:cNvSpPr>
          <p:nvPr>
            <p:ph type="title"/>
          </p:nvPr>
        </p:nvSpPr>
        <p:spPr>
          <a:xfrm>
            <a:off x="838200" y="365125"/>
            <a:ext cx="10515600" cy="663575"/>
          </a:xfrm>
        </p:spPr>
        <p:txBody>
          <a:bodyPr/>
          <a:lstStyle/>
          <a:p>
            <a:pPr algn="ctr"/>
            <a:r>
              <a:rPr kumimoji="0" lang="en-GB" sz="3600" b="0" i="0" u="none" strike="noStrike" kern="1200" cap="none" spc="0" normalizeH="0" baseline="0" noProof="0" dirty="0">
                <a:ln>
                  <a:noFill/>
                </a:ln>
                <a:solidFill>
                  <a:prstClr val="black"/>
                </a:solidFill>
                <a:effectLst/>
                <a:uLnTx/>
                <a:uFillTx/>
                <a:latin typeface="Calibri"/>
                <a:ea typeface="+mj-ea"/>
                <a:cs typeface="+mj-cs"/>
              </a:rPr>
              <a:t>Mass, Force, Weight and Momentum</a:t>
            </a:r>
            <a:endParaRPr lang="en-GB" dirty="0"/>
          </a:p>
        </p:txBody>
      </p:sp>
      <p:pic>
        <p:nvPicPr>
          <p:cNvPr id="5" name="Content Placeholder 4">
            <a:extLst>
              <a:ext uri="{FF2B5EF4-FFF2-40B4-BE49-F238E27FC236}">
                <a16:creationId xmlns:a16="http://schemas.microsoft.com/office/drawing/2014/main" id="{9E75F57D-ADA9-4473-A2F6-CE222F508926}"/>
              </a:ext>
            </a:extLst>
          </p:cNvPr>
          <p:cNvPicPr>
            <a:picLocks noGrp="1" noChangeAspect="1"/>
          </p:cNvPicPr>
          <p:nvPr>
            <p:ph idx="1"/>
          </p:nvPr>
        </p:nvPicPr>
        <p:blipFill>
          <a:blip r:embed="rId2"/>
          <a:stretch>
            <a:fillRect/>
          </a:stretch>
        </p:blipFill>
        <p:spPr>
          <a:xfrm>
            <a:off x="1708785" y="1286392"/>
            <a:ext cx="8538210" cy="4404500"/>
          </a:xfrm>
        </p:spPr>
      </p:pic>
    </p:spTree>
    <p:extLst>
      <p:ext uri="{BB962C8B-B14F-4D97-AF65-F5344CB8AC3E}">
        <p14:creationId xmlns:p14="http://schemas.microsoft.com/office/powerpoint/2010/main" val="1401046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DA011-5BD8-4FE9-8BAC-04BA95383753}"/>
              </a:ext>
            </a:extLst>
          </p:cNvPr>
          <p:cNvSpPr>
            <a:spLocks noGrp="1"/>
          </p:cNvSpPr>
          <p:nvPr>
            <p:ph type="title"/>
          </p:nvPr>
        </p:nvSpPr>
        <p:spPr>
          <a:xfrm>
            <a:off x="838200" y="365125"/>
            <a:ext cx="10515600" cy="703579"/>
          </a:xfrm>
        </p:spPr>
        <p:txBody>
          <a:bodyPr>
            <a:normAutofit/>
          </a:bodyPr>
          <a:lstStyle/>
          <a:p>
            <a:pPr algn="ctr"/>
            <a:r>
              <a:rPr lang="en-GB" sz="4000" dirty="0"/>
              <a:t>Newton’s Laws of Motion</a:t>
            </a:r>
          </a:p>
        </p:txBody>
      </p:sp>
      <p:sp>
        <p:nvSpPr>
          <p:cNvPr id="3" name="Content Placeholder 2">
            <a:extLst>
              <a:ext uri="{FF2B5EF4-FFF2-40B4-BE49-F238E27FC236}">
                <a16:creationId xmlns:a16="http://schemas.microsoft.com/office/drawing/2014/main" id="{AAB6757C-C6D5-4910-9CF3-DCE0AA4CA8CE}"/>
              </a:ext>
            </a:extLst>
          </p:cNvPr>
          <p:cNvSpPr>
            <a:spLocks noGrp="1"/>
          </p:cNvSpPr>
          <p:nvPr>
            <p:ph idx="1"/>
          </p:nvPr>
        </p:nvSpPr>
        <p:spPr>
          <a:xfrm>
            <a:off x="838200" y="1280159"/>
            <a:ext cx="10515600" cy="5108259"/>
          </a:xfrm>
        </p:spPr>
        <p:txBody>
          <a:bodyPr/>
          <a:lstStyle/>
          <a:p>
            <a:pPr marL="0" indent="0">
              <a:buNone/>
            </a:pPr>
            <a:r>
              <a:rPr lang="en-GB" dirty="0"/>
              <a:t>There are numerous variations of Newton’s Laws of Motion (i.e. 2</a:t>
            </a:r>
            <a:r>
              <a:rPr lang="en-GB" baseline="30000" dirty="0"/>
              <a:t>nd</a:t>
            </a:r>
            <a:r>
              <a:rPr lang="en-GB" dirty="0"/>
              <a:t> Law in particular), but basically he stated;</a:t>
            </a:r>
          </a:p>
          <a:p>
            <a:pPr marL="0" indent="0">
              <a:buNone/>
            </a:pPr>
            <a:endParaRPr lang="en-GB" sz="800" dirty="0"/>
          </a:p>
          <a:p>
            <a:r>
              <a:rPr lang="en-GB" dirty="0"/>
              <a:t>Bodies will stay at </a:t>
            </a:r>
            <a:r>
              <a:rPr lang="en-GB" i="1" dirty="0"/>
              <a:t>rest</a:t>
            </a:r>
            <a:r>
              <a:rPr lang="en-GB" dirty="0"/>
              <a:t> or in </a:t>
            </a:r>
            <a:r>
              <a:rPr lang="en-GB" i="1" dirty="0"/>
              <a:t>steady motion </a:t>
            </a:r>
            <a:r>
              <a:rPr lang="en-GB" dirty="0"/>
              <a:t>in a straight line unless acted upon by a resultant force.</a:t>
            </a:r>
          </a:p>
          <a:p>
            <a:r>
              <a:rPr lang="en-GB" dirty="0"/>
              <a:t>A resultant force will cause a body to </a:t>
            </a:r>
            <a:r>
              <a:rPr lang="en-GB" i="1" dirty="0"/>
              <a:t>accelerate</a:t>
            </a:r>
            <a:r>
              <a:rPr lang="en-GB" dirty="0"/>
              <a:t> in the direction of the force.</a:t>
            </a:r>
          </a:p>
          <a:p>
            <a:r>
              <a:rPr lang="en-GB" dirty="0"/>
              <a:t>Every </a:t>
            </a:r>
            <a:r>
              <a:rPr lang="en-GB" i="1" dirty="0"/>
              <a:t>action</a:t>
            </a:r>
            <a:r>
              <a:rPr lang="en-GB" dirty="0"/>
              <a:t> due to a force produces an equal and opposite </a:t>
            </a:r>
            <a:r>
              <a:rPr lang="en-GB" i="1" dirty="0"/>
              <a:t>reaction</a:t>
            </a:r>
            <a:r>
              <a:rPr lang="en-GB" dirty="0"/>
              <a:t>.</a:t>
            </a:r>
          </a:p>
          <a:p>
            <a:pPr marL="0" indent="0">
              <a:buNone/>
            </a:pPr>
            <a:endParaRPr lang="en-GB" sz="800" dirty="0"/>
          </a:p>
          <a:p>
            <a:pPr marL="0" indent="0">
              <a:buNone/>
            </a:pPr>
            <a:r>
              <a:rPr lang="en-GB" dirty="0"/>
              <a:t>These are known as Newton’s first, second and third laws of motion respectively.  We will concentrate on the 2</a:t>
            </a:r>
            <a:r>
              <a:rPr lang="en-GB" baseline="30000" dirty="0"/>
              <a:t>nd</a:t>
            </a:r>
            <a:r>
              <a:rPr lang="en-GB" dirty="0"/>
              <a:t> Law of Motion.</a:t>
            </a:r>
          </a:p>
        </p:txBody>
      </p:sp>
    </p:spTree>
    <p:extLst>
      <p:ext uri="{BB962C8B-B14F-4D97-AF65-F5344CB8AC3E}">
        <p14:creationId xmlns:p14="http://schemas.microsoft.com/office/powerpoint/2010/main" val="2080439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F5871-D37E-4EB7-8250-9D4C65AF42BE}"/>
              </a:ext>
            </a:extLst>
          </p:cNvPr>
          <p:cNvSpPr>
            <a:spLocks noGrp="1"/>
          </p:cNvSpPr>
          <p:nvPr>
            <p:ph type="title"/>
          </p:nvPr>
        </p:nvSpPr>
        <p:spPr>
          <a:xfrm>
            <a:off x="838200" y="365125"/>
            <a:ext cx="10515600" cy="686435"/>
          </a:xfrm>
        </p:spPr>
        <p:txBody>
          <a:bodyPr>
            <a:normAutofit/>
          </a:bodyPr>
          <a:lstStyle/>
          <a:p>
            <a:pPr algn="ctr"/>
            <a:r>
              <a:rPr lang="en-GB" sz="4000" dirty="0"/>
              <a:t>Newton’s Second Law of Motion</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C9B5160-B635-451E-A61E-B982973FCC10}"/>
                  </a:ext>
                </a:extLst>
              </p:cNvPr>
              <p:cNvSpPr>
                <a:spLocks noGrp="1"/>
              </p:cNvSpPr>
              <p:nvPr>
                <p:ph idx="1"/>
              </p:nvPr>
            </p:nvSpPr>
            <p:spPr>
              <a:xfrm>
                <a:off x="838200" y="1160145"/>
                <a:ext cx="10515600" cy="5016818"/>
              </a:xfrm>
            </p:spPr>
            <p:txBody>
              <a:bodyPr/>
              <a:lstStyle/>
              <a:p>
                <a:pPr marL="0" indent="0">
                  <a:buNone/>
                </a:pPr>
                <a:r>
                  <a:rPr lang="en-GB" dirty="0"/>
                  <a:t>The </a:t>
                </a:r>
                <a:r>
                  <a:rPr lang="en-GB" i="1" dirty="0"/>
                  <a:t>second law of motion </a:t>
                </a:r>
                <a:r>
                  <a:rPr lang="en-GB" dirty="0"/>
                  <a:t>can be written in terms of momentum of a body;</a:t>
                </a:r>
              </a:p>
              <a:p>
                <a:pPr marL="0" indent="0">
                  <a:buNone/>
                </a:pPr>
                <a:r>
                  <a:rPr lang="en-GB" dirty="0"/>
                  <a:t>	</a:t>
                </a:r>
                <a:r>
                  <a:rPr lang="en-GB" dirty="0">
                    <a:solidFill>
                      <a:schemeClr val="bg2">
                        <a:lumMod val="50000"/>
                      </a:schemeClr>
                    </a:solidFill>
                  </a:rPr>
                  <a:t>the rate of change of momentum is proportional to the resultant 	out-of-balance force and takes place in the direction of that force</a:t>
                </a:r>
              </a:p>
              <a:p>
                <a:pPr marL="0" indent="0">
                  <a:buNone/>
                </a:pPr>
                <a:endParaRPr lang="en-GB" sz="800" dirty="0"/>
              </a:p>
              <a:p>
                <a:pPr marL="0" indent="0">
                  <a:buNone/>
                </a:pPr>
                <a:r>
                  <a:rPr lang="en-GB" dirty="0"/>
                  <a:t>Given that momentum is of a body is  </a:t>
                </a:r>
                <a:r>
                  <a:rPr lang="en-GB" i="1" dirty="0"/>
                  <a:t>mass x velocity</a:t>
                </a:r>
                <a:r>
                  <a:rPr lang="en-GB" dirty="0"/>
                  <a:t>;</a:t>
                </a:r>
              </a:p>
              <a:p>
                <a:pPr marL="0" indent="0">
                  <a:buNone/>
                </a:pPr>
                <a:endParaRPr lang="en-GB" sz="100" i="1" dirty="0"/>
              </a:p>
              <a:p>
                <a:pPr marL="0" indent="0">
                  <a:buNone/>
                </a:pPr>
                <a:r>
                  <a:rPr lang="en-GB" dirty="0"/>
                  <a:t>So,	</a:t>
                </a:r>
                <a14:m>
                  <m:oMath xmlns:m="http://schemas.openxmlformats.org/officeDocument/2006/math">
                    <m:r>
                      <a:rPr lang="en-GB" b="0" i="1" smtClean="0">
                        <a:latin typeface="Cambria Math" panose="02040503050406030204" pitchFamily="18" charset="0"/>
                      </a:rPr>
                      <m:t>𝐹𝑜𝑟𝑐𝑒</m:t>
                    </m:r>
                    <m:r>
                      <a:rPr lang="en-GB" b="0" i="1" smtClean="0">
                        <a:latin typeface="Cambria Math" panose="02040503050406030204" pitchFamily="18" charset="0"/>
                      </a:rPr>
                      <m:t>= </m:t>
                    </m:r>
                    <m:f>
                      <m:fPr>
                        <m:ctrlPr>
                          <a:rPr lang="en-GB" b="0" i="1" smtClean="0">
                            <a:latin typeface="Cambria Math" panose="02040503050406030204" pitchFamily="18" charset="0"/>
                          </a:rPr>
                        </m:ctrlPr>
                      </m:fPr>
                      <m:num>
                        <m:r>
                          <a:rPr lang="en-GB" b="0" i="1" smtClean="0">
                            <a:latin typeface="Cambria Math" panose="02040503050406030204" pitchFamily="18" charset="0"/>
                          </a:rPr>
                          <m:t>𝑐h𝑎𝑛𝑔𝑒</m:t>
                        </m:r>
                        <m:r>
                          <a:rPr lang="en-GB" b="0" i="1" smtClean="0">
                            <a:latin typeface="Cambria Math" panose="02040503050406030204" pitchFamily="18" charset="0"/>
                          </a:rPr>
                          <m:t> </m:t>
                        </m:r>
                        <m:r>
                          <a:rPr lang="en-GB" b="0" i="1" smtClean="0">
                            <a:latin typeface="Cambria Math" panose="02040503050406030204" pitchFamily="18" charset="0"/>
                          </a:rPr>
                          <m:t>𝑖𝑛</m:t>
                        </m:r>
                        <m:r>
                          <a:rPr lang="en-GB" b="0" i="1" smtClean="0">
                            <a:latin typeface="Cambria Math" panose="02040503050406030204" pitchFamily="18" charset="0"/>
                          </a:rPr>
                          <m:t> </m:t>
                        </m:r>
                        <m:r>
                          <a:rPr lang="en-GB" b="0" i="1" smtClean="0">
                            <a:latin typeface="Cambria Math" panose="02040503050406030204" pitchFamily="18" charset="0"/>
                          </a:rPr>
                          <m:t>𝑚𝑜𝑚𝑒𝑛𝑡𝑢𝑚</m:t>
                        </m:r>
                      </m:num>
                      <m:den>
                        <m:r>
                          <a:rPr lang="en-GB" b="0" i="1" smtClean="0">
                            <a:latin typeface="Cambria Math" panose="02040503050406030204" pitchFamily="18" charset="0"/>
                          </a:rPr>
                          <m:t>𝑡𝑖𝑚𝑒</m:t>
                        </m:r>
                        <m:r>
                          <a:rPr lang="en-GB" b="0" i="1" smtClean="0">
                            <a:latin typeface="Cambria Math" panose="02040503050406030204" pitchFamily="18" charset="0"/>
                          </a:rPr>
                          <m:t> </m:t>
                        </m:r>
                        <m:r>
                          <a:rPr lang="en-GB" b="0" i="1" smtClean="0">
                            <a:latin typeface="Cambria Math" panose="02040503050406030204" pitchFamily="18" charset="0"/>
                          </a:rPr>
                          <m:t>𝑡𝑎𝑘𝑒𝑛</m:t>
                        </m:r>
                      </m:den>
                    </m:f>
                    <m:r>
                      <a:rPr lang="en-GB" b="0" i="1" smtClean="0">
                        <a:latin typeface="Cambria Math" panose="02040503050406030204" pitchFamily="18" charset="0"/>
                      </a:rPr>
                      <m:t>= </m:t>
                    </m:r>
                    <m:f>
                      <m:fPr>
                        <m:ctrlPr>
                          <a:rPr lang="en-GB" b="0" i="1" smtClean="0">
                            <a:latin typeface="Cambria Math" panose="02040503050406030204" pitchFamily="18" charset="0"/>
                          </a:rPr>
                        </m:ctrlPr>
                      </m:fPr>
                      <m:num>
                        <m:r>
                          <a:rPr lang="en-GB" b="0" i="1" smtClean="0">
                            <a:latin typeface="Cambria Math" panose="02040503050406030204" pitchFamily="18" charset="0"/>
                          </a:rPr>
                          <m:t>𝑚𝑣</m:t>
                        </m:r>
                        <m:r>
                          <a:rPr lang="en-GB" b="0" i="1" smtClean="0">
                            <a:latin typeface="Cambria Math" panose="02040503050406030204" pitchFamily="18" charset="0"/>
                          </a:rPr>
                          <m:t> −</m:t>
                        </m:r>
                        <m:r>
                          <a:rPr lang="en-GB" b="0" i="1" smtClean="0">
                            <a:latin typeface="Cambria Math" panose="02040503050406030204" pitchFamily="18" charset="0"/>
                          </a:rPr>
                          <m:t>𝑚𝑢</m:t>
                        </m:r>
                      </m:num>
                      <m:den>
                        <m:r>
                          <a:rPr lang="en-GB" b="0" i="1" smtClean="0">
                            <a:latin typeface="Cambria Math" panose="02040503050406030204" pitchFamily="18" charset="0"/>
                          </a:rPr>
                          <m:t>𝑡</m:t>
                        </m:r>
                      </m:den>
                    </m:f>
                    <m:r>
                      <a:rPr lang="en-GB" b="0" i="1" smtClean="0">
                        <a:latin typeface="Cambria Math" panose="02040503050406030204" pitchFamily="18" charset="0"/>
                      </a:rPr>
                      <m:t>=</m:t>
                    </m:r>
                    <m:r>
                      <a:rPr lang="en-GB" b="0" i="1" smtClean="0">
                        <a:latin typeface="Cambria Math" panose="02040503050406030204" pitchFamily="18" charset="0"/>
                      </a:rPr>
                      <m:t>𝑚</m:t>
                    </m:r>
                    <m:f>
                      <m:fPr>
                        <m:ctrlPr>
                          <a:rPr lang="en-GB" b="0" i="1" smtClean="0">
                            <a:latin typeface="Cambria Math" panose="02040503050406030204" pitchFamily="18" charset="0"/>
                          </a:rPr>
                        </m:ctrlPr>
                      </m:fPr>
                      <m:num>
                        <m:r>
                          <a:rPr lang="en-GB" b="0" i="1" smtClean="0">
                            <a:latin typeface="Cambria Math" panose="02040503050406030204" pitchFamily="18" charset="0"/>
                          </a:rPr>
                          <m:t>𝑣</m:t>
                        </m:r>
                        <m:r>
                          <a:rPr lang="en-GB" b="0" i="1" smtClean="0">
                            <a:latin typeface="Cambria Math" panose="02040503050406030204" pitchFamily="18" charset="0"/>
                          </a:rPr>
                          <m:t>−</m:t>
                        </m:r>
                        <m:r>
                          <a:rPr lang="en-GB" b="0" i="1" smtClean="0">
                            <a:latin typeface="Cambria Math" panose="02040503050406030204" pitchFamily="18" charset="0"/>
                          </a:rPr>
                          <m:t>𝑢</m:t>
                        </m:r>
                      </m:num>
                      <m:den>
                        <m:r>
                          <a:rPr lang="en-GB" b="0" i="1" smtClean="0">
                            <a:latin typeface="Cambria Math" panose="02040503050406030204" pitchFamily="18" charset="0"/>
                          </a:rPr>
                          <m:t>𝑡</m:t>
                        </m:r>
                      </m:den>
                    </m:f>
                  </m:oMath>
                </a14:m>
                <a:endParaRPr lang="en-GB" dirty="0"/>
              </a:p>
              <a:p>
                <a:pPr marL="0" indent="0">
                  <a:buNone/>
                </a:pPr>
                <a:endParaRPr lang="en-GB" sz="100" dirty="0"/>
              </a:p>
              <a:p>
                <a:pPr marL="0" indent="0">
                  <a:buNone/>
                </a:pPr>
                <a:r>
                  <a:rPr lang="en-GB" dirty="0"/>
                  <a:t>But, acceleration </a:t>
                </a:r>
                <a14:m>
                  <m:oMath xmlns:m="http://schemas.openxmlformats.org/officeDocument/2006/math">
                    <m:r>
                      <a:rPr lang="en-GB" b="0" i="1" smtClean="0">
                        <a:latin typeface="Cambria Math" panose="02040503050406030204" pitchFamily="18" charset="0"/>
                      </a:rPr>
                      <m:t>𝑎</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𝑣</m:t>
                        </m:r>
                        <m:r>
                          <a:rPr lang="en-GB" b="0" i="1" smtClean="0">
                            <a:latin typeface="Cambria Math" panose="02040503050406030204" pitchFamily="18" charset="0"/>
                          </a:rPr>
                          <m:t>−</m:t>
                        </m:r>
                        <m:r>
                          <a:rPr lang="en-GB" b="0" i="1" smtClean="0">
                            <a:latin typeface="Cambria Math" panose="02040503050406030204" pitchFamily="18" charset="0"/>
                          </a:rPr>
                          <m:t>𝑢</m:t>
                        </m:r>
                      </m:num>
                      <m:den>
                        <m:r>
                          <a:rPr lang="en-GB" b="0" i="1" smtClean="0">
                            <a:latin typeface="Cambria Math" panose="02040503050406030204" pitchFamily="18" charset="0"/>
                          </a:rPr>
                          <m:t>𝑡</m:t>
                        </m:r>
                      </m:den>
                    </m:f>
                  </m:oMath>
                </a14:m>
                <a:r>
                  <a:rPr lang="en-GB" dirty="0"/>
                  <a:t>  and if the mass of the body is constant;</a:t>
                </a:r>
              </a:p>
              <a:p>
                <a:pPr marL="0" indent="0">
                  <a:buNone/>
                </a:pPr>
                <a:r>
                  <a:rPr lang="en-GB" dirty="0"/>
                  <a:t>		Force, 	  </a:t>
                </a:r>
                <a14:m>
                  <m:oMath xmlns:m="http://schemas.openxmlformats.org/officeDocument/2006/math">
                    <m:r>
                      <a:rPr lang="en-GB" sz="3600" b="0" i="1" smtClean="0">
                        <a:solidFill>
                          <a:schemeClr val="bg2">
                            <a:lumMod val="50000"/>
                          </a:schemeClr>
                        </a:solidFill>
                        <a:latin typeface="Cambria Math" panose="02040503050406030204" pitchFamily="18" charset="0"/>
                      </a:rPr>
                      <m:t>𝐹</m:t>
                    </m:r>
                    <m:r>
                      <a:rPr lang="en-GB" sz="3600" b="0" i="1" smtClean="0">
                        <a:solidFill>
                          <a:schemeClr val="bg2">
                            <a:lumMod val="50000"/>
                          </a:schemeClr>
                        </a:solidFill>
                        <a:latin typeface="Cambria Math" panose="02040503050406030204" pitchFamily="18" charset="0"/>
                      </a:rPr>
                      <m:t>=</m:t>
                    </m:r>
                    <m:r>
                      <a:rPr lang="en-GB" sz="3600" b="0" i="1" smtClean="0">
                        <a:solidFill>
                          <a:schemeClr val="bg2">
                            <a:lumMod val="50000"/>
                          </a:schemeClr>
                        </a:solidFill>
                        <a:latin typeface="Cambria Math" panose="02040503050406030204" pitchFamily="18" charset="0"/>
                      </a:rPr>
                      <m:t>𝑚𝑎</m:t>
                    </m:r>
                  </m:oMath>
                </a14:m>
                <a:r>
                  <a:rPr lang="en-GB" sz="3600" dirty="0"/>
                  <a:t>  </a:t>
                </a:r>
                <a:r>
                  <a:rPr lang="en-GB" dirty="0"/>
                  <a:t>(Newtons)</a:t>
                </a:r>
                <a:endParaRPr lang="en-GB" sz="3600" dirty="0"/>
              </a:p>
            </p:txBody>
          </p:sp>
        </mc:Choice>
        <mc:Fallback xmlns="">
          <p:sp>
            <p:nvSpPr>
              <p:cNvPr id="3" name="Content Placeholder 2">
                <a:extLst>
                  <a:ext uri="{FF2B5EF4-FFF2-40B4-BE49-F238E27FC236}">
                    <a16:creationId xmlns:a16="http://schemas.microsoft.com/office/drawing/2014/main" id="{4C9B5160-B635-451E-A61E-B982973FCC10}"/>
                  </a:ext>
                </a:extLst>
              </p:cNvPr>
              <p:cNvSpPr>
                <a:spLocks noGrp="1" noRot="1" noChangeAspect="1" noMove="1" noResize="1" noEditPoints="1" noAdjustHandles="1" noChangeArrowheads="1" noChangeShapeType="1" noTextEdit="1"/>
              </p:cNvSpPr>
              <p:nvPr>
                <p:ph idx="1"/>
              </p:nvPr>
            </p:nvSpPr>
            <p:spPr>
              <a:xfrm>
                <a:off x="838200" y="1160145"/>
                <a:ext cx="10515600" cy="5016818"/>
              </a:xfrm>
              <a:blipFill>
                <a:blip r:embed="rId2"/>
                <a:stretch>
                  <a:fillRect l="-1217" t="-1944" r="-986"/>
                </a:stretch>
              </a:blipFill>
            </p:spPr>
            <p:txBody>
              <a:bodyPr/>
              <a:lstStyle/>
              <a:p>
                <a:r>
                  <a:rPr lang="en-GB">
                    <a:noFill/>
                  </a:rPr>
                  <a:t> </a:t>
                </a:r>
              </a:p>
            </p:txBody>
          </p:sp>
        </mc:Fallback>
      </mc:AlternateContent>
    </p:spTree>
    <p:extLst>
      <p:ext uri="{BB962C8B-B14F-4D97-AF65-F5344CB8AC3E}">
        <p14:creationId xmlns:p14="http://schemas.microsoft.com/office/powerpoint/2010/main" val="1839758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CB8CD-99B7-4BBB-AF4D-0E4A2AE057EC}"/>
              </a:ext>
            </a:extLst>
          </p:cNvPr>
          <p:cNvSpPr>
            <a:spLocks noGrp="1"/>
          </p:cNvSpPr>
          <p:nvPr>
            <p:ph type="title"/>
          </p:nvPr>
        </p:nvSpPr>
        <p:spPr>
          <a:xfrm>
            <a:off x="838200" y="187961"/>
            <a:ext cx="10515600" cy="680720"/>
          </a:xfrm>
        </p:spPr>
        <p:txBody>
          <a:bodyPr>
            <a:normAutofit/>
          </a:bodyPr>
          <a:lstStyle/>
          <a:p>
            <a:pPr algn="ctr"/>
            <a:r>
              <a:rPr lang="en-GB" sz="4000" dirty="0"/>
              <a:t>Work Done &amp; Torque</a:t>
            </a:r>
          </a:p>
        </p:txBody>
      </p:sp>
      <p:sp>
        <p:nvSpPr>
          <p:cNvPr id="3" name="Content Placeholder 2">
            <a:extLst>
              <a:ext uri="{FF2B5EF4-FFF2-40B4-BE49-F238E27FC236}">
                <a16:creationId xmlns:a16="http://schemas.microsoft.com/office/drawing/2014/main" id="{B23CB953-CA45-43A4-A508-5DFCD6D69913}"/>
              </a:ext>
            </a:extLst>
          </p:cNvPr>
          <p:cNvSpPr>
            <a:spLocks noGrp="1"/>
          </p:cNvSpPr>
          <p:nvPr>
            <p:ph idx="1"/>
          </p:nvPr>
        </p:nvSpPr>
        <p:spPr>
          <a:xfrm>
            <a:off x="838200" y="1045846"/>
            <a:ext cx="10515600" cy="5532119"/>
          </a:xfrm>
        </p:spPr>
        <p:txBody>
          <a:bodyPr>
            <a:normAutofit/>
          </a:bodyPr>
          <a:lstStyle/>
          <a:p>
            <a:pPr marL="0" indent="0">
              <a:buNone/>
            </a:pPr>
            <a:r>
              <a:rPr lang="en-GB" sz="2400" dirty="0"/>
              <a:t>Work is considered to be </a:t>
            </a:r>
            <a:r>
              <a:rPr lang="en-GB" sz="2400" i="1" dirty="0"/>
              <a:t>done</a:t>
            </a:r>
            <a:r>
              <a:rPr lang="en-GB" sz="2400" dirty="0"/>
              <a:t> when a force moves through a distance in the direction of the force.</a:t>
            </a:r>
          </a:p>
          <a:p>
            <a:pPr marL="0" indent="0">
              <a:buNone/>
            </a:pPr>
            <a:endParaRPr lang="en-GB" sz="800" dirty="0"/>
          </a:p>
          <a:p>
            <a:pPr marL="0" indent="0">
              <a:buNone/>
            </a:pPr>
            <a:r>
              <a:rPr lang="en-GB" sz="2400" dirty="0"/>
              <a:t>If the force is constant, then	</a:t>
            </a:r>
            <a:r>
              <a:rPr lang="en-GB" sz="2400" i="1" dirty="0"/>
              <a:t>Work done = Force </a:t>
            </a:r>
            <a:r>
              <a:rPr lang="en-GB" sz="2400" dirty="0"/>
              <a:t>x</a:t>
            </a:r>
            <a:r>
              <a:rPr lang="en-GB" sz="2400" i="1" dirty="0"/>
              <a:t> distance moved</a:t>
            </a:r>
          </a:p>
          <a:p>
            <a:pPr marL="0" indent="0">
              <a:buNone/>
            </a:pPr>
            <a:endParaRPr lang="en-GB" sz="100" i="1" dirty="0"/>
          </a:p>
          <a:p>
            <a:pPr marL="0" indent="0">
              <a:buNone/>
            </a:pPr>
            <a:r>
              <a:rPr lang="en-GB" sz="2400" dirty="0"/>
              <a:t>So,		</a:t>
            </a:r>
            <a:r>
              <a:rPr lang="en-GB" sz="2400" i="1" dirty="0"/>
              <a:t>Work done = F </a:t>
            </a:r>
            <a:r>
              <a:rPr lang="en-GB" sz="2400" dirty="0"/>
              <a:t>x</a:t>
            </a:r>
            <a:r>
              <a:rPr lang="en-GB" sz="2400" i="1" dirty="0"/>
              <a:t> s   </a:t>
            </a:r>
            <a:r>
              <a:rPr lang="en-GB" sz="2400" dirty="0"/>
              <a:t>(Nm </a:t>
            </a:r>
            <a:r>
              <a:rPr lang="en-GB" sz="2400" i="1" dirty="0"/>
              <a:t>or</a:t>
            </a:r>
            <a:r>
              <a:rPr lang="en-GB" sz="2400" dirty="0"/>
              <a:t> Joule, J)</a:t>
            </a:r>
          </a:p>
          <a:p>
            <a:pPr marL="0" indent="0">
              <a:buNone/>
            </a:pPr>
            <a:endParaRPr lang="en-GB" sz="800" dirty="0"/>
          </a:p>
          <a:p>
            <a:pPr marL="0" indent="0">
              <a:buNone/>
            </a:pPr>
            <a:r>
              <a:rPr lang="en-GB" sz="2400" dirty="0"/>
              <a:t>If a force acts perpendicular to a body and causes that body to </a:t>
            </a:r>
            <a:r>
              <a:rPr lang="en-GB" sz="2400" i="1" dirty="0"/>
              <a:t>rotate about a fixed point</a:t>
            </a:r>
            <a:r>
              <a:rPr lang="en-GB" sz="2400" dirty="0"/>
              <a:t>, then the distance between the applied force and the fixed point of rotation is in fact a radius.</a:t>
            </a:r>
          </a:p>
          <a:p>
            <a:pPr marL="0" indent="0">
              <a:buNone/>
            </a:pPr>
            <a:endParaRPr lang="en-GB" sz="800" dirty="0"/>
          </a:p>
          <a:p>
            <a:pPr marL="0" indent="0">
              <a:buNone/>
            </a:pPr>
            <a:r>
              <a:rPr lang="en-GB" sz="2400" dirty="0"/>
              <a:t>Now, the product of the perpendicular force </a:t>
            </a:r>
            <a:r>
              <a:rPr lang="en-GB" sz="2400" i="1" dirty="0"/>
              <a:t>F</a:t>
            </a:r>
            <a:r>
              <a:rPr lang="en-GB" sz="2400" dirty="0"/>
              <a:t> and the radius </a:t>
            </a:r>
            <a:r>
              <a:rPr lang="en-GB" sz="2400" i="1" dirty="0"/>
              <a:t>r</a:t>
            </a:r>
            <a:r>
              <a:rPr lang="en-GB" sz="2400" dirty="0"/>
              <a:t>, is known as the </a:t>
            </a:r>
            <a:r>
              <a:rPr lang="en-GB" sz="2400" i="1" dirty="0"/>
              <a:t>moment of the force </a:t>
            </a:r>
            <a:r>
              <a:rPr lang="en-GB" sz="2400" dirty="0"/>
              <a:t>about the centre of rotation. This moment of the force is also known as the </a:t>
            </a:r>
            <a:r>
              <a:rPr lang="en-GB" sz="2400" i="1" dirty="0"/>
              <a:t>applied torque T, </a:t>
            </a:r>
            <a:r>
              <a:rPr lang="en-GB" sz="2400" dirty="0"/>
              <a:t>(or </a:t>
            </a:r>
            <a:r>
              <a:rPr lang="en-GB" sz="2400" i="1" dirty="0"/>
              <a:t>turning moment</a:t>
            </a:r>
            <a:r>
              <a:rPr lang="en-GB" sz="2400" dirty="0"/>
              <a:t>).</a:t>
            </a:r>
          </a:p>
          <a:p>
            <a:pPr marL="0" indent="0">
              <a:buNone/>
            </a:pPr>
            <a:endParaRPr lang="en-GB" sz="100" dirty="0"/>
          </a:p>
          <a:p>
            <a:pPr marL="0" indent="0">
              <a:buNone/>
            </a:pPr>
            <a:r>
              <a:rPr lang="en-GB" sz="2400" dirty="0"/>
              <a:t>So, 		</a:t>
            </a:r>
            <a:r>
              <a:rPr lang="en-GB" sz="2400" i="1" dirty="0"/>
              <a:t>Torque, T = F </a:t>
            </a:r>
            <a:r>
              <a:rPr lang="en-GB" sz="2400" dirty="0"/>
              <a:t>x</a:t>
            </a:r>
            <a:r>
              <a:rPr lang="en-GB" sz="2400" i="1" dirty="0"/>
              <a:t> r</a:t>
            </a:r>
            <a:r>
              <a:rPr lang="en-GB" sz="2400" dirty="0"/>
              <a:t>	(Nm)</a:t>
            </a:r>
          </a:p>
        </p:txBody>
      </p:sp>
    </p:spTree>
    <p:extLst>
      <p:ext uri="{BB962C8B-B14F-4D97-AF65-F5344CB8AC3E}">
        <p14:creationId xmlns:p14="http://schemas.microsoft.com/office/powerpoint/2010/main" val="3756028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DE54A-D178-4C70-BF49-66C589629933}"/>
              </a:ext>
            </a:extLst>
          </p:cNvPr>
          <p:cNvSpPr>
            <a:spLocks noGrp="1"/>
          </p:cNvSpPr>
          <p:nvPr>
            <p:ph type="title"/>
          </p:nvPr>
        </p:nvSpPr>
        <p:spPr>
          <a:xfrm>
            <a:off x="838200" y="268604"/>
            <a:ext cx="10515600" cy="685801"/>
          </a:xfrm>
        </p:spPr>
        <p:txBody>
          <a:bodyPr>
            <a:normAutofit/>
          </a:bodyPr>
          <a:lstStyle/>
          <a:p>
            <a:pPr algn="ctr"/>
            <a:r>
              <a:rPr lang="en-GB" sz="4000" dirty="0"/>
              <a:t>Torque &amp; Angular Acceleration</a:t>
            </a:r>
          </a:p>
        </p:txBody>
      </p:sp>
      <p:pic>
        <p:nvPicPr>
          <p:cNvPr id="6" name="Content Placeholder 5">
            <a:extLst>
              <a:ext uri="{FF2B5EF4-FFF2-40B4-BE49-F238E27FC236}">
                <a16:creationId xmlns:a16="http://schemas.microsoft.com/office/drawing/2014/main" id="{67F72AB8-EBE5-45BA-9973-1E36757C10FE}"/>
              </a:ext>
            </a:extLst>
          </p:cNvPr>
          <p:cNvPicPr>
            <a:picLocks noGrp="1" noChangeAspect="1"/>
          </p:cNvPicPr>
          <p:nvPr>
            <p:ph idx="1"/>
          </p:nvPr>
        </p:nvPicPr>
        <p:blipFill>
          <a:blip r:embed="rId2"/>
          <a:stretch>
            <a:fillRect/>
          </a:stretch>
        </p:blipFill>
        <p:spPr>
          <a:xfrm>
            <a:off x="432460" y="1123576"/>
            <a:ext cx="5454675" cy="2647575"/>
          </a:xfrm>
          <a:prstGeom prst="rect">
            <a:avLst/>
          </a:prstGeom>
        </p:spPr>
      </p:pic>
      <p:sp>
        <p:nvSpPr>
          <p:cNvPr id="7" name="TextBox 6">
            <a:extLst>
              <a:ext uri="{FF2B5EF4-FFF2-40B4-BE49-F238E27FC236}">
                <a16:creationId xmlns:a16="http://schemas.microsoft.com/office/drawing/2014/main" id="{70694B96-2F12-4704-B812-2AB45A6F392E}"/>
              </a:ext>
            </a:extLst>
          </p:cNvPr>
          <p:cNvSpPr txBox="1"/>
          <p:nvPr/>
        </p:nvSpPr>
        <p:spPr>
          <a:xfrm>
            <a:off x="5887135" y="1123576"/>
            <a:ext cx="5663540" cy="2923877"/>
          </a:xfrm>
          <a:prstGeom prst="rect">
            <a:avLst/>
          </a:prstGeom>
          <a:noFill/>
        </p:spPr>
        <p:txBody>
          <a:bodyPr wrap="square" rtlCol="0">
            <a:spAutoFit/>
          </a:bodyPr>
          <a:lstStyle/>
          <a:p>
            <a:r>
              <a:rPr lang="en-GB" sz="2400" dirty="0"/>
              <a:t>Tangential force acting on element </a:t>
            </a:r>
            <a:r>
              <a:rPr lang="el-GR" sz="2400" dirty="0"/>
              <a:t>δ</a:t>
            </a:r>
            <a:r>
              <a:rPr lang="en-GB" sz="2400" dirty="0"/>
              <a:t>m is;</a:t>
            </a:r>
          </a:p>
          <a:p>
            <a:endParaRPr lang="en-GB" sz="800" dirty="0"/>
          </a:p>
          <a:p>
            <a:r>
              <a:rPr lang="en-GB" sz="2400" dirty="0"/>
              <a:t>	</a:t>
            </a:r>
            <a:r>
              <a:rPr lang="en-GB" sz="2400" i="1" dirty="0" err="1"/>
              <a:t>δF</a:t>
            </a:r>
            <a:r>
              <a:rPr lang="en-GB" sz="2400" i="1" dirty="0"/>
              <a:t> </a:t>
            </a:r>
            <a:r>
              <a:rPr lang="en-GB" sz="2400" dirty="0"/>
              <a:t>=</a:t>
            </a:r>
            <a:r>
              <a:rPr lang="en-GB" sz="2400" i="1" dirty="0"/>
              <a:t> </a:t>
            </a:r>
            <a:r>
              <a:rPr lang="el-GR" sz="2400" i="1" dirty="0"/>
              <a:t>δ</a:t>
            </a:r>
            <a:r>
              <a:rPr lang="en-GB" sz="2400" i="1" dirty="0" err="1"/>
              <a:t>m.a</a:t>
            </a:r>
            <a:r>
              <a:rPr lang="en-GB" sz="2400" dirty="0"/>
              <a:t>    (i.e. Newton’s 2</a:t>
            </a:r>
            <a:r>
              <a:rPr lang="en-GB" sz="2400" baseline="30000" dirty="0"/>
              <a:t>nd</a:t>
            </a:r>
            <a:r>
              <a:rPr lang="en-GB" sz="2400" dirty="0"/>
              <a:t> Law)</a:t>
            </a:r>
          </a:p>
          <a:p>
            <a:endParaRPr lang="en-GB" sz="800" dirty="0"/>
          </a:p>
          <a:p>
            <a:r>
              <a:rPr lang="en-GB" sz="2400" dirty="0"/>
              <a:t>So, applied torque T due to force is;</a:t>
            </a:r>
          </a:p>
          <a:p>
            <a:endParaRPr lang="en-GB" sz="800" dirty="0"/>
          </a:p>
          <a:p>
            <a:r>
              <a:rPr lang="en-GB" sz="2400" dirty="0"/>
              <a:t>	</a:t>
            </a:r>
            <a:r>
              <a:rPr lang="el-GR" sz="2400" i="1" dirty="0"/>
              <a:t>δ</a:t>
            </a:r>
            <a:r>
              <a:rPr lang="en-GB" sz="2400" i="1" dirty="0"/>
              <a:t>T </a:t>
            </a:r>
            <a:r>
              <a:rPr lang="en-GB" sz="2400" dirty="0"/>
              <a:t>=</a:t>
            </a:r>
            <a:r>
              <a:rPr lang="en-GB" sz="2400" i="1" dirty="0"/>
              <a:t> </a:t>
            </a:r>
            <a:r>
              <a:rPr lang="el-GR" sz="2400" i="1" dirty="0"/>
              <a:t>δ</a:t>
            </a:r>
            <a:r>
              <a:rPr lang="en-GB" sz="2400" i="1" dirty="0" err="1"/>
              <a:t>F.r</a:t>
            </a:r>
            <a:r>
              <a:rPr lang="en-GB" sz="2400" i="1" dirty="0"/>
              <a:t> </a:t>
            </a:r>
            <a:r>
              <a:rPr lang="en-GB" sz="2400" dirty="0"/>
              <a:t>=</a:t>
            </a:r>
            <a:r>
              <a:rPr lang="en-GB" sz="2400" i="1" dirty="0"/>
              <a:t> </a:t>
            </a:r>
            <a:r>
              <a:rPr lang="el-GR" sz="2400" i="1" dirty="0"/>
              <a:t>δ</a:t>
            </a:r>
            <a:r>
              <a:rPr lang="en-GB" sz="2400" i="1" dirty="0" err="1"/>
              <a:t>m.a.r</a:t>
            </a:r>
            <a:endParaRPr lang="en-GB" sz="2400" i="1" dirty="0"/>
          </a:p>
          <a:p>
            <a:endParaRPr lang="en-GB" sz="800" i="1" dirty="0"/>
          </a:p>
          <a:p>
            <a:r>
              <a:rPr lang="en-GB" sz="2400" dirty="0"/>
              <a:t>From transformation equation </a:t>
            </a:r>
            <a:r>
              <a:rPr lang="en-GB" sz="2400" i="1" dirty="0"/>
              <a:t>a </a:t>
            </a:r>
            <a:r>
              <a:rPr lang="en-GB" sz="2400" dirty="0"/>
              <a:t>=</a:t>
            </a:r>
            <a:r>
              <a:rPr lang="en-GB" sz="2400" i="1" dirty="0"/>
              <a:t> r</a:t>
            </a:r>
            <a:r>
              <a:rPr lang="el-GR" sz="2400" i="1" dirty="0"/>
              <a:t>α</a:t>
            </a:r>
            <a:r>
              <a:rPr lang="en-GB" sz="2400" dirty="0"/>
              <a:t>, then;</a:t>
            </a:r>
          </a:p>
          <a:p>
            <a:endParaRPr lang="en-GB" sz="800" dirty="0"/>
          </a:p>
          <a:p>
            <a:r>
              <a:rPr lang="en-GB" sz="2400" dirty="0"/>
              <a:t>	</a:t>
            </a:r>
            <a:r>
              <a:rPr lang="el-GR" sz="2400" i="1" dirty="0"/>
              <a:t>δ</a:t>
            </a:r>
            <a:r>
              <a:rPr lang="en-GB" sz="2400" i="1" dirty="0"/>
              <a:t>T </a:t>
            </a:r>
            <a:r>
              <a:rPr lang="en-GB" sz="2400" dirty="0"/>
              <a:t>=</a:t>
            </a:r>
            <a:r>
              <a:rPr lang="en-GB" sz="2400" i="1" dirty="0"/>
              <a:t> </a:t>
            </a:r>
            <a:r>
              <a:rPr lang="el-GR" sz="2400" i="1" dirty="0"/>
              <a:t>δ</a:t>
            </a:r>
            <a:r>
              <a:rPr lang="en-GB" sz="2400" i="1" dirty="0"/>
              <a:t>m.r</a:t>
            </a:r>
            <a:r>
              <a:rPr lang="en-GB" sz="2400" i="1" baseline="30000" dirty="0"/>
              <a:t>2</a:t>
            </a:r>
            <a:r>
              <a:rPr lang="en-GB" sz="2400" i="1" dirty="0"/>
              <a:t>.</a:t>
            </a:r>
            <a:r>
              <a:rPr lang="el-GR" sz="2400" i="1" dirty="0"/>
              <a:t>α</a:t>
            </a:r>
            <a:endParaRPr lang="en-GB" sz="2400" i="1" dirty="0"/>
          </a:p>
        </p:txBody>
      </p:sp>
      <p:cxnSp>
        <p:nvCxnSpPr>
          <p:cNvPr id="9" name="Straight Connector 8">
            <a:extLst>
              <a:ext uri="{FF2B5EF4-FFF2-40B4-BE49-F238E27FC236}">
                <a16:creationId xmlns:a16="http://schemas.microsoft.com/office/drawing/2014/main" id="{4F373731-A243-40FB-9CE6-AA446F940E59}"/>
              </a:ext>
            </a:extLst>
          </p:cNvPr>
          <p:cNvCxnSpPr/>
          <p:nvPr/>
        </p:nvCxnSpPr>
        <p:spPr>
          <a:xfrm>
            <a:off x="3332368" y="2144432"/>
            <a:ext cx="474345" cy="1200150"/>
          </a:xfrm>
          <a:prstGeom prst="line">
            <a:avLst/>
          </a:prstGeom>
          <a:ln>
            <a:headEnd type="triangle"/>
            <a:tailEnd w="lg" len="lg"/>
          </a:ln>
        </p:spPr>
        <p:style>
          <a:lnRef idx="3">
            <a:schemeClr val="dk1"/>
          </a:lnRef>
          <a:fillRef idx="0">
            <a:schemeClr val="dk1"/>
          </a:fillRef>
          <a:effectRef idx="2">
            <a:schemeClr val="dk1"/>
          </a:effectRef>
          <a:fontRef idx="minor">
            <a:schemeClr val="tx1"/>
          </a:fontRef>
        </p:style>
      </p:cxnSp>
      <p:sp>
        <p:nvSpPr>
          <p:cNvPr id="10" name="TextBox 9">
            <a:extLst>
              <a:ext uri="{FF2B5EF4-FFF2-40B4-BE49-F238E27FC236}">
                <a16:creationId xmlns:a16="http://schemas.microsoft.com/office/drawing/2014/main" id="{4E13C523-0589-4856-BE9F-631290886722}"/>
              </a:ext>
            </a:extLst>
          </p:cNvPr>
          <p:cNvSpPr txBox="1"/>
          <p:nvPr/>
        </p:nvSpPr>
        <p:spPr>
          <a:xfrm>
            <a:off x="3806713" y="3161553"/>
            <a:ext cx="290464" cy="369332"/>
          </a:xfrm>
          <a:prstGeom prst="rect">
            <a:avLst/>
          </a:prstGeom>
          <a:noFill/>
        </p:spPr>
        <p:txBody>
          <a:bodyPr wrap="none" rtlCol="0">
            <a:spAutoFit/>
          </a:bodyPr>
          <a:lstStyle/>
          <a:p>
            <a:r>
              <a:rPr lang="en-GB" dirty="0"/>
              <a:t>F</a:t>
            </a:r>
          </a:p>
        </p:txBody>
      </p:sp>
      <p:sp>
        <p:nvSpPr>
          <p:cNvPr id="11" name="TextBox 10">
            <a:extLst>
              <a:ext uri="{FF2B5EF4-FFF2-40B4-BE49-F238E27FC236}">
                <a16:creationId xmlns:a16="http://schemas.microsoft.com/office/drawing/2014/main" id="{2B03FBB5-C3C6-4E92-BBD1-D7EA8B781546}"/>
              </a:ext>
            </a:extLst>
          </p:cNvPr>
          <p:cNvSpPr txBox="1"/>
          <p:nvPr/>
        </p:nvSpPr>
        <p:spPr>
          <a:xfrm>
            <a:off x="1362636" y="4258460"/>
            <a:ext cx="10070352" cy="1938992"/>
          </a:xfrm>
          <a:prstGeom prst="rect">
            <a:avLst/>
          </a:prstGeom>
          <a:noFill/>
        </p:spPr>
        <p:txBody>
          <a:bodyPr wrap="square" rtlCol="0">
            <a:spAutoFit/>
          </a:bodyPr>
          <a:lstStyle/>
          <a:p>
            <a:r>
              <a:rPr lang="en-GB" sz="2400" dirty="0"/>
              <a:t>Therefore, total torque acting on the disc is given by;</a:t>
            </a:r>
          </a:p>
          <a:p>
            <a:r>
              <a:rPr lang="en-GB" sz="2400" dirty="0"/>
              <a:t>			</a:t>
            </a:r>
            <a:r>
              <a:rPr lang="en-GB" sz="2400" i="1" dirty="0"/>
              <a:t>T </a:t>
            </a:r>
            <a:r>
              <a:rPr lang="en-GB" sz="2400" dirty="0"/>
              <a:t>= Σ </a:t>
            </a:r>
            <a:r>
              <a:rPr lang="el-GR" sz="2400" i="1" dirty="0"/>
              <a:t>δ</a:t>
            </a:r>
            <a:r>
              <a:rPr lang="en-GB" sz="2400" i="1" dirty="0"/>
              <a:t>m.r</a:t>
            </a:r>
            <a:r>
              <a:rPr lang="en-GB" sz="2400" i="1" baseline="30000" dirty="0"/>
              <a:t>2</a:t>
            </a:r>
            <a:r>
              <a:rPr lang="en-GB" sz="2400" i="1" dirty="0"/>
              <a:t>.</a:t>
            </a:r>
            <a:r>
              <a:rPr lang="el-GR" sz="2400" i="1" dirty="0"/>
              <a:t>α</a:t>
            </a:r>
            <a:endParaRPr lang="en-GB" sz="2400" i="1" dirty="0"/>
          </a:p>
          <a:p>
            <a:endParaRPr lang="en-GB" sz="800" i="1" dirty="0"/>
          </a:p>
          <a:p>
            <a:r>
              <a:rPr lang="en-GB" sz="2400" dirty="0"/>
              <a:t>Where the term </a:t>
            </a:r>
            <a:r>
              <a:rPr lang="el-GR" sz="2400" dirty="0"/>
              <a:t>Σ</a:t>
            </a:r>
            <a:r>
              <a:rPr lang="el-GR" sz="2400" i="1" dirty="0"/>
              <a:t>δ</a:t>
            </a:r>
            <a:r>
              <a:rPr lang="en-GB" sz="2400" i="1" dirty="0"/>
              <a:t>m.r</a:t>
            </a:r>
            <a:r>
              <a:rPr lang="en-GB" sz="2400" i="1" baseline="30000" dirty="0"/>
              <a:t>2   </a:t>
            </a:r>
            <a:r>
              <a:rPr lang="en-GB" sz="2400" dirty="0"/>
              <a:t>is known as the (mass) moment of inertia, </a:t>
            </a:r>
            <a:r>
              <a:rPr lang="en-GB" sz="2400" i="1" dirty="0">
                <a:latin typeface="Baskerville Old Face" panose="02020602080505020303" pitchFamily="18" charset="0"/>
              </a:rPr>
              <a:t>I</a:t>
            </a:r>
            <a:r>
              <a:rPr lang="en-GB" sz="2400" dirty="0"/>
              <a:t>, hence;</a:t>
            </a:r>
          </a:p>
          <a:p>
            <a:endParaRPr lang="en-GB" sz="800" dirty="0"/>
          </a:p>
          <a:p>
            <a:r>
              <a:rPr lang="en-GB" sz="2400" dirty="0"/>
              <a:t>			</a:t>
            </a:r>
            <a:r>
              <a:rPr lang="en-GB" sz="3200" i="1" dirty="0">
                <a:solidFill>
                  <a:schemeClr val="bg2">
                    <a:lumMod val="50000"/>
                  </a:schemeClr>
                </a:solidFill>
              </a:rPr>
              <a:t>T </a:t>
            </a:r>
            <a:r>
              <a:rPr lang="en-GB" sz="3200" dirty="0">
                <a:solidFill>
                  <a:schemeClr val="bg2">
                    <a:lumMod val="50000"/>
                  </a:schemeClr>
                </a:solidFill>
              </a:rPr>
              <a:t>=</a:t>
            </a:r>
            <a:r>
              <a:rPr lang="en-GB" sz="3200" i="1" dirty="0">
                <a:solidFill>
                  <a:schemeClr val="bg2">
                    <a:lumMod val="50000"/>
                  </a:schemeClr>
                </a:solidFill>
              </a:rPr>
              <a:t> </a:t>
            </a:r>
            <a:r>
              <a:rPr lang="en-GB" sz="3200" i="1" dirty="0">
                <a:solidFill>
                  <a:schemeClr val="bg2">
                    <a:lumMod val="50000"/>
                  </a:schemeClr>
                </a:solidFill>
                <a:latin typeface="Baskerville Old Face" panose="02020602080505020303" pitchFamily="18" charset="0"/>
              </a:rPr>
              <a:t>I</a:t>
            </a:r>
            <a:r>
              <a:rPr lang="el-GR" sz="3200" i="1" dirty="0">
                <a:solidFill>
                  <a:schemeClr val="bg2">
                    <a:lumMod val="50000"/>
                  </a:schemeClr>
                </a:solidFill>
                <a:latin typeface="Calibri" panose="020F0502020204030204" pitchFamily="34" charset="0"/>
                <a:cs typeface="Calibri" panose="020F0502020204030204" pitchFamily="34" charset="0"/>
              </a:rPr>
              <a:t>α</a:t>
            </a:r>
            <a:r>
              <a:rPr lang="en-GB" sz="3200" i="1" dirty="0">
                <a:solidFill>
                  <a:schemeClr val="bg2">
                    <a:lumMod val="50000"/>
                  </a:schemeClr>
                </a:solidFill>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(Nm)		(compare with </a:t>
            </a:r>
            <a:r>
              <a:rPr lang="en-GB" sz="2400" i="1" dirty="0">
                <a:latin typeface="Calibri" panose="020F0502020204030204" pitchFamily="34" charset="0"/>
                <a:cs typeface="Calibri" panose="020F0502020204030204" pitchFamily="34" charset="0"/>
              </a:rPr>
              <a:t>F </a:t>
            </a:r>
            <a:r>
              <a:rPr lang="en-GB" sz="2400" dirty="0">
                <a:latin typeface="Calibri" panose="020F0502020204030204" pitchFamily="34" charset="0"/>
                <a:cs typeface="Calibri" panose="020F0502020204030204" pitchFamily="34" charset="0"/>
              </a:rPr>
              <a:t>=</a:t>
            </a:r>
            <a:r>
              <a:rPr lang="en-GB" sz="2400" i="1" dirty="0">
                <a:latin typeface="Calibri" panose="020F0502020204030204" pitchFamily="34" charset="0"/>
                <a:cs typeface="Calibri" panose="020F0502020204030204" pitchFamily="34" charset="0"/>
              </a:rPr>
              <a:t> ma</a:t>
            </a:r>
            <a:r>
              <a:rPr lang="en-GB" sz="2400" dirty="0">
                <a:latin typeface="Calibri" panose="020F0502020204030204" pitchFamily="34" charset="0"/>
                <a:cs typeface="Calibri" panose="020F0502020204030204" pitchFamily="34" charset="0"/>
              </a:rPr>
              <a:t>)</a:t>
            </a:r>
            <a:endParaRPr lang="en-GB" sz="2400" dirty="0"/>
          </a:p>
        </p:txBody>
      </p:sp>
    </p:spTree>
    <p:extLst>
      <p:ext uri="{BB962C8B-B14F-4D97-AF65-F5344CB8AC3E}">
        <p14:creationId xmlns:p14="http://schemas.microsoft.com/office/powerpoint/2010/main" val="3492128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57C5A-7EFD-49E3-AFCF-436E6356EE65}"/>
              </a:ext>
            </a:extLst>
          </p:cNvPr>
          <p:cNvSpPr>
            <a:spLocks noGrp="1"/>
          </p:cNvSpPr>
          <p:nvPr>
            <p:ph type="title"/>
          </p:nvPr>
        </p:nvSpPr>
        <p:spPr>
          <a:xfrm>
            <a:off x="838200" y="365125"/>
            <a:ext cx="10515600" cy="743585"/>
          </a:xfrm>
        </p:spPr>
        <p:txBody>
          <a:bodyPr/>
          <a:lstStyle/>
          <a:p>
            <a:pPr algn="ctr"/>
            <a:r>
              <a:rPr lang="en-GB" i="1" dirty="0"/>
              <a:t>Easier to rotate</a:t>
            </a:r>
            <a:r>
              <a:rPr lang="en-GB" dirty="0"/>
              <a:t>?</a:t>
            </a:r>
          </a:p>
        </p:txBody>
      </p:sp>
      <p:pic>
        <p:nvPicPr>
          <p:cNvPr id="9" name="Content Placeholder 8">
            <a:extLst>
              <a:ext uri="{FF2B5EF4-FFF2-40B4-BE49-F238E27FC236}">
                <a16:creationId xmlns:a16="http://schemas.microsoft.com/office/drawing/2014/main" id="{80200CEA-7014-44A2-91EF-20ACDC89A4BD}"/>
              </a:ext>
            </a:extLst>
          </p:cNvPr>
          <p:cNvPicPr>
            <a:picLocks noGrp="1" noChangeAspect="1"/>
          </p:cNvPicPr>
          <p:nvPr>
            <p:ph idx="1"/>
          </p:nvPr>
        </p:nvPicPr>
        <p:blipFill>
          <a:blip r:embed="rId2"/>
          <a:stretch>
            <a:fillRect/>
          </a:stretch>
        </p:blipFill>
        <p:spPr>
          <a:xfrm>
            <a:off x="6096000" y="3149763"/>
            <a:ext cx="2556510" cy="1329997"/>
          </a:xfrm>
        </p:spPr>
      </p:pic>
      <p:sp>
        <p:nvSpPr>
          <p:cNvPr id="4" name="Flowchart: Direct Access Storage 3">
            <a:extLst>
              <a:ext uri="{FF2B5EF4-FFF2-40B4-BE49-F238E27FC236}">
                <a16:creationId xmlns:a16="http://schemas.microsoft.com/office/drawing/2014/main" id="{9AE8936D-107F-402E-8B9C-44EF09D8C0F8}"/>
              </a:ext>
            </a:extLst>
          </p:cNvPr>
          <p:cNvSpPr/>
          <p:nvPr/>
        </p:nvSpPr>
        <p:spPr>
          <a:xfrm>
            <a:off x="2617470" y="2114550"/>
            <a:ext cx="851535" cy="3400425"/>
          </a:xfrm>
          <a:prstGeom prst="flowChartMagneticDrum">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13BC5BA2-73D5-4198-AA7D-E361CECE7196}"/>
              </a:ext>
            </a:extLst>
          </p:cNvPr>
          <p:cNvCxnSpPr>
            <a:cxnSpLocks/>
          </p:cNvCxnSpPr>
          <p:nvPr/>
        </p:nvCxnSpPr>
        <p:spPr>
          <a:xfrm>
            <a:off x="1588770" y="3817620"/>
            <a:ext cx="2617470" cy="0"/>
          </a:xfrm>
          <a:prstGeom prst="line">
            <a:avLst/>
          </a:prstGeom>
        </p:spPr>
        <p:style>
          <a:lnRef idx="3">
            <a:schemeClr val="dk1"/>
          </a:lnRef>
          <a:fillRef idx="0">
            <a:schemeClr val="dk1"/>
          </a:fillRef>
          <a:effectRef idx="2">
            <a:schemeClr val="dk1"/>
          </a:effectRef>
          <a:fontRef idx="minor">
            <a:schemeClr val="tx1"/>
          </a:fontRef>
        </p:style>
      </p:cxnSp>
      <p:cxnSp>
        <p:nvCxnSpPr>
          <p:cNvPr id="12" name="Straight Connector 11">
            <a:extLst>
              <a:ext uri="{FF2B5EF4-FFF2-40B4-BE49-F238E27FC236}">
                <a16:creationId xmlns:a16="http://schemas.microsoft.com/office/drawing/2014/main" id="{151105E6-DCD0-430F-BEFC-C4B9ED0F5977}"/>
              </a:ext>
            </a:extLst>
          </p:cNvPr>
          <p:cNvCxnSpPr>
            <a:cxnSpLocks/>
          </p:cNvCxnSpPr>
          <p:nvPr/>
        </p:nvCxnSpPr>
        <p:spPr>
          <a:xfrm>
            <a:off x="5286375" y="3814761"/>
            <a:ext cx="4680585" cy="0"/>
          </a:xfrm>
          <a:prstGeom prst="line">
            <a:avLst/>
          </a:prstGeom>
        </p:spPr>
        <p:style>
          <a:lnRef idx="3">
            <a:schemeClr val="dk1"/>
          </a:lnRef>
          <a:fillRef idx="0">
            <a:schemeClr val="dk1"/>
          </a:fillRef>
          <a:effectRef idx="2">
            <a:schemeClr val="dk1"/>
          </a:effectRef>
          <a:fontRef idx="minor">
            <a:schemeClr val="tx1"/>
          </a:fontRef>
        </p:style>
      </p:cxnSp>
      <p:sp>
        <p:nvSpPr>
          <p:cNvPr id="15" name="Arrow: Curved Down 14">
            <a:extLst>
              <a:ext uri="{FF2B5EF4-FFF2-40B4-BE49-F238E27FC236}">
                <a16:creationId xmlns:a16="http://schemas.microsoft.com/office/drawing/2014/main" id="{D0881722-DD0E-4A2E-82AC-B782EE719CBA}"/>
              </a:ext>
            </a:extLst>
          </p:cNvPr>
          <p:cNvSpPr/>
          <p:nvPr/>
        </p:nvSpPr>
        <p:spPr>
          <a:xfrm>
            <a:off x="4360545" y="3268980"/>
            <a:ext cx="788670" cy="868667"/>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TextBox 15">
            <a:extLst>
              <a:ext uri="{FF2B5EF4-FFF2-40B4-BE49-F238E27FC236}">
                <a16:creationId xmlns:a16="http://schemas.microsoft.com/office/drawing/2014/main" id="{D6A9EF32-A36B-4BFB-9AB0-E096BDA5F799}"/>
              </a:ext>
            </a:extLst>
          </p:cNvPr>
          <p:cNvSpPr txBox="1"/>
          <p:nvPr/>
        </p:nvSpPr>
        <p:spPr>
          <a:xfrm>
            <a:off x="2629643" y="2729925"/>
            <a:ext cx="535724" cy="584775"/>
          </a:xfrm>
          <a:prstGeom prst="rect">
            <a:avLst/>
          </a:prstGeom>
          <a:noFill/>
        </p:spPr>
        <p:txBody>
          <a:bodyPr wrap="none" rtlCol="0">
            <a:spAutoFit/>
          </a:bodyPr>
          <a:lstStyle/>
          <a:p>
            <a:r>
              <a:rPr lang="en-GB" sz="3200" dirty="0"/>
              <a:t>M</a:t>
            </a:r>
          </a:p>
        </p:txBody>
      </p:sp>
      <p:sp>
        <p:nvSpPr>
          <p:cNvPr id="18" name="TextBox 17">
            <a:extLst>
              <a:ext uri="{FF2B5EF4-FFF2-40B4-BE49-F238E27FC236}">
                <a16:creationId xmlns:a16="http://schemas.microsoft.com/office/drawing/2014/main" id="{CD038347-5E62-4F40-8AA6-C5AE745F715F}"/>
              </a:ext>
            </a:extLst>
          </p:cNvPr>
          <p:cNvSpPr txBox="1"/>
          <p:nvPr/>
        </p:nvSpPr>
        <p:spPr>
          <a:xfrm>
            <a:off x="6612255" y="3189875"/>
            <a:ext cx="535724" cy="584775"/>
          </a:xfrm>
          <a:prstGeom prst="rect">
            <a:avLst/>
          </a:prstGeom>
          <a:noFill/>
        </p:spPr>
        <p:txBody>
          <a:bodyPr wrap="none" rtlCol="0">
            <a:spAutoFit/>
          </a:bodyPr>
          <a:lstStyle/>
          <a:p>
            <a:r>
              <a:rPr lang="en-GB" sz="3200" dirty="0"/>
              <a:t>M</a:t>
            </a:r>
          </a:p>
        </p:txBody>
      </p:sp>
      <p:cxnSp>
        <p:nvCxnSpPr>
          <p:cNvPr id="20" name="Straight Arrow Connector 19">
            <a:extLst>
              <a:ext uri="{FF2B5EF4-FFF2-40B4-BE49-F238E27FC236}">
                <a16:creationId xmlns:a16="http://schemas.microsoft.com/office/drawing/2014/main" id="{05CC9C93-A8C9-435F-BD94-DA986B45865E}"/>
              </a:ext>
            </a:extLst>
          </p:cNvPr>
          <p:cNvCxnSpPr/>
          <p:nvPr/>
        </p:nvCxnSpPr>
        <p:spPr>
          <a:xfrm flipV="1">
            <a:off x="3303270" y="2114550"/>
            <a:ext cx="0" cy="170021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2" name="Straight Arrow Connector 21">
            <a:extLst>
              <a:ext uri="{FF2B5EF4-FFF2-40B4-BE49-F238E27FC236}">
                <a16:creationId xmlns:a16="http://schemas.microsoft.com/office/drawing/2014/main" id="{29BBCC9D-1EC5-4275-B33E-541312FC9264}"/>
              </a:ext>
            </a:extLst>
          </p:cNvPr>
          <p:cNvCxnSpPr>
            <a:cxnSpLocks/>
          </p:cNvCxnSpPr>
          <p:nvPr/>
        </p:nvCxnSpPr>
        <p:spPr>
          <a:xfrm flipV="1">
            <a:off x="8242823" y="3149764"/>
            <a:ext cx="0" cy="66499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5" name="TextBox 24">
            <a:extLst>
              <a:ext uri="{FF2B5EF4-FFF2-40B4-BE49-F238E27FC236}">
                <a16:creationId xmlns:a16="http://schemas.microsoft.com/office/drawing/2014/main" id="{FC5E2F38-D7F9-4CE9-94FD-AA8138557335}"/>
              </a:ext>
            </a:extLst>
          </p:cNvPr>
          <p:cNvSpPr txBox="1"/>
          <p:nvPr/>
        </p:nvSpPr>
        <p:spPr>
          <a:xfrm>
            <a:off x="3301898" y="1588906"/>
            <a:ext cx="407484" cy="584775"/>
          </a:xfrm>
          <a:prstGeom prst="rect">
            <a:avLst/>
          </a:prstGeom>
          <a:noFill/>
        </p:spPr>
        <p:txBody>
          <a:bodyPr wrap="none" rtlCol="0">
            <a:spAutoFit/>
          </a:bodyPr>
          <a:lstStyle/>
          <a:p>
            <a:r>
              <a:rPr lang="en-GB" sz="3200" dirty="0"/>
              <a:t>R</a:t>
            </a:r>
          </a:p>
        </p:txBody>
      </p:sp>
      <p:sp>
        <p:nvSpPr>
          <p:cNvPr id="27" name="TextBox 26">
            <a:extLst>
              <a:ext uri="{FF2B5EF4-FFF2-40B4-BE49-F238E27FC236}">
                <a16:creationId xmlns:a16="http://schemas.microsoft.com/office/drawing/2014/main" id="{B83DE01D-B723-4926-AE82-410FE00B8CD3}"/>
              </a:ext>
            </a:extLst>
          </p:cNvPr>
          <p:cNvSpPr txBox="1"/>
          <p:nvPr/>
        </p:nvSpPr>
        <p:spPr>
          <a:xfrm>
            <a:off x="8187273" y="2605100"/>
            <a:ext cx="327334" cy="584775"/>
          </a:xfrm>
          <a:prstGeom prst="rect">
            <a:avLst/>
          </a:prstGeom>
          <a:noFill/>
        </p:spPr>
        <p:txBody>
          <a:bodyPr wrap="none" rtlCol="0">
            <a:spAutoFit/>
          </a:bodyPr>
          <a:lstStyle/>
          <a:p>
            <a:r>
              <a:rPr lang="en-GB" sz="3200" dirty="0"/>
              <a:t>r</a:t>
            </a:r>
          </a:p>
        </p:txBody>
      </p:sp>
    </p:spTree>
    <p:extLst>
      <p:ext uri="{BB962C8B-B14F-4D97-AF65-F5344CB8AC3E}">
        <p14:creationId xmlns:p14="http://schemas.microsoft.com/office/powerpoint/2010/main" val="3500864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D753-AC66-45BE-BC4E-9A151AC7F1BF}"/>
              </a:ext>
            </a:extLst>
          </p:cNvPr>
          <p:cNvSpPr>
            <a:spLocks noGrp="1"/>
          </p:cNvSpPr>
          <p:nvPr>
            <p:ph type="title"/>
          </p:nvPr>
        </p:nvSpPr>
        <p:spPr>
          <a:xfrm>
            <a:off x="838200" y="262965"/>
            <a:ext cx="10515600" cy="753035"/>
          </a:xfrm>
        </p:spPr>
        <p:txBody>
          <a:bodyPr>
            <a:normAutofit/>
          </a:bodyPr>
          <a:lstStyle/>
          <a:p>
            <a:pPr algn="ctr"/>
            <a:r>
              <a:rPr lang="en-GB" sz="4000" dirty="0"/>
              <a:t>Moment of Inertia &amp; Radius of Gyration</a:t>
            </a:r>
          </a:p>
        </p:txBody>
      </p:sp>
      <p:sp>
        <p:nvSpPr>
          <p:cNvPr id="3" name="Content Placeholder 2">
            <a:extLst>
              <a:ext uri="{FF2B5EF4-FFF2-40B4-BE49-F238E27FC236}">
                <a16:creationId xmlns:a16="http://schemas.microsoft.com/office/drawing/2014/main" id="{1876CB02-5E84-47BE-BCE7-B266C898BDF0}"/>
              </a:ext>
            </a:extLst>
          </p:cNvPr>
          <p:cNvSpPr>
            <a:spLocks noGrp="1"/>
          </p:cNvSpPr>
          <p:nvPr>
            <p:ph idx="1"/>
          </p:nvPr>
        </p:nvSpPr>
        <p:spPr>
          <a:xfrm>
            <a:off x="555811" y="944282"/>
            <a:ext cx="11092329" cy="5702263"/>
          </a:xfrm>
        </p:spPr>
        <p:txBody>
          <a:bodyPr/>
          <a:lstStyle/>
          <a:p>
            <a:pPr marL="0" indent="0">
              <a:buNone/>
            </a:pPr>
            <a:r>
              <a:rPr lang="en-GB" sz="2400" i="1" dirty="0"/>
              <a:t>Moment of inertia </a:t>
            </a:r>
            <a:r>
              <a:rPr lang="en-GB" sz="2400" dirty="0"/>
              <a:t>acts through the axis of rotation of the body, and is given by the relationship;</a:t>
            </a:r>
          </a:p>
          <a:p>
            <a:pPr marL="0" indent="0">
              <a:buNone/>
            </a:pPr>
            <a:r>
              <a:rPr lang="en-GB" sz="2400" dirty="0"/>
              <a:t>		</a:t>
            </a:r>
            <a:r>
              <a:rPr lang="en-GB" i="1" dirty="0">
                <a:latin typeface="Baskerville Old Face" panose="02020602080505020303" pitchFamily="18" charset="0"/>
              </a:rPr>
              <a:t>I</a:t>
            </a:r>
            <a:r>
              <a:rPr lang="en-GB" i="1" dirty="0"/>
              <a:t> </a:t>
            </a:r>
            <a:r>
              <a:rPr lang="en-GB" dirty="0"/>
              <a:t>=</a:t>
            </a:r>
            <a:r>
              <a:rPr lang="en-GB" i="1" dirty="0"/>
              <a:t> mr</a:t>
            </a:r>
            <a:r>
              <a:rPr lang="en-GB" i="1" baseline="30000" dirty="0"/>
              <a:t>2</a:t>
            </a:r>
            <a:r>
              <a:rPr lang="en-GB" i="1" dirty="0"/>
              <a:t>   </a:t>
            </a:r>
            <a:r>
              <a:rPr lang="en-GB" sz="2400" dirty="0"/>
              <a:t>(kg m</a:t>
            </a:r>
            <a:r>
              <a:rPr lang="en-GB" sz="2400" baseline="30000" dirty="0"/>
              <a:t>2</a:t>
            </a:r>
            <a:r>
              <a:rPr lang="en-GB" sz="2400" dirty="0"/>
              <a:t>)      is equivalent to mass of a body in linear motion</a:t>
            </a:r>
          </a:p>
          <a:p>
            <a:pPr marL="0" indent="0">
              <a:buNone/>
            </a:pPr>
            <a:endParaRPr lang="en-GB" sz="100" dirty="0"/>
          </a:p>
          <a:p>
            <a:pPr marL="0" indent="0">
              <a:buNone/>
            </a:pPr>
            <a:r>
              <a:rPr lang="en-GB" sz="2400" dirty="0"/>
              <a:t>Axis of rotation is generally obvious; e.g. electric motor or flywheel rotates about its centre, which we refer to as its </a:t>
            </a:r>
            <a:r>
              <a:rPr lang="en-GB" sz="2400" i="1" dirty="0"/>
              <a:t>polar axis, </a:t>
            </a:r>
            <a:r>
              <a:rPr lang="en-GB" sz="2400" dirty="0"/>
              <a:t>and radii at which mass(es) are located from polar axis need to be determined.</a:t>
            </a:r>
          </a:p>
          <a:p>
            <a:pPr marL="0" indent="0">
              <a:buNone/>
            </a:pPr>
            <a:endParaRPr lang="en-GB" sz="100" dirty="0"/>
          </a:p>
          <a:p>
            <a:pPr marL="0" indent="0">
              <a:buNone/>
            </a:pPr>
            <a:r>
              <a:rPr lang="en-GB" sz="2400" dirty="0"/>
              <a:t>In many engineering components (e.g. cam lobe, composite flywheel), mass is not concentrated at particular radius, hence we require an </a:t>
            </a:r>
            <a:r>
              <a:rPr lang="en-GB" sz="2400" i="1" dirty="0"/>
              <a:t>equivalent radius </a:t>
            </a:r>
            <a:r>
              <a:rPr lang="en-GB" sz="2400" dirty="0"/>
              <a:t>about which total mass of rotating body is considered to act.</a:t>
            </a:r>
          </a:p>
          <a:p>
            <a:pPr marL="0" indent="0">
              <a:buNone/>
            </a:pPr>
            <a:endParaRPr lang="en-GB" sz="800" dirty="0"/>
          </a:p>
          <a:p>
            <a:pPr marL="0" indent="0">
              <a:buNone/>
            </a:pPr>
            <a:r>
              <a:rPr lang="en-GB" sz="2400" i="1" dirty="0"/>
              <a:t>Radius of gyration k </a:t>
            </a:r>
            <a:r>
              <a:rPr lang="en-GB" sz="2400" dirty="0"/>
              <a:t>is radius at which a concentrated mass (equal to total mass of body) would need to be located, so that its moment of inertia is equal to that of body.</a:t>
            </a:r>
          </a:p>
          <a:p>
            <a:pPr marL="0" indent="0">
              <a:buNone/>
            </a:pPr>
            <a:endParaRPr lang="en-GB" sz="100" dirty="0"/>
          </a:p>
          <a:p>
            <a:pPr marL="0" indent="0">
              <a:buNone/>
            </a:pPr>
            <a:r>
              <a:rPr lang="en-GB" sz="2400" dirty="0"/>
              <a:t>So,		</a:t>
            </a:r>
            <a:r>
              <a:rPr lang="en-GB" i="1" dirty="0">
                <a:latin typeface="Baskerville Old Face" panose="02020602080505020303" pitchFamily="18" charset="0"/>
              </a:rPr>
              <a:t>I</a:t>
            </a:r>
            <a:r>
              <a:rPr lang="en-GB" i="1" dirty="0"/>
              <a:t> = mk</a:t>
            </a:r>
            <a:r>
              <a:rPr lang="en-GB" i="1" baseline="30000" dirty="0"/>
              <a:t>2</a:t>
            </a:r>
            <a:r>
              <a:rPr lang="en-GB" i="1" dirty="0"/>
              <a:t>   </a:t>
            </a:r>
            <a:r>
              <a:rPr lang="en-GB" sz="2400" dirty="0"/>
              <a:t>(kg m</a:t>
            </a:r>
            <a:r>
              <a:rPr lang="en-GB" sz="2400" baseline="30000" dirty="0"/>
              <a:t>2</a:t>
            </a:r>
            <a:r>
              <a:rPr lang="en-GB" sz="2400" dirty="0"/>
              <a:t>) </a:t>
            </a:r>
            <a:endParaRPr lang="en-GB" sz="2400" i="1" dirty="0"/>
          </a:p>
        </p:txBody>
      </p:sp>
    </p:spTree>
    <p:extLst>
      <p:ext uri="{BB962C8B-B14F-4D97-AF65-F5344CB8AC3E}">
        <p14:creationId xmlns:p14="http://schemas.microsoft.com/office/powerpoint/2010/main" val="4150257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8F6C2-1992-492E-94B5-A5DC0290879F}"/>
              </a:ext>
            </a:extLst>
          </p:cNvPr>
          <p:cNvSpPr>
            <a:spLocks noGrp="1"/>
          </p:cNvSpPr>
          <p:nvPr>
            <p:ph type="title"/>
          </p:nvPr>
        </p:nvSpPr>
        <p:spPr>
          <a:xfrm>
            <a:off x="838200" y="205106"/>
            <a:ext cx="10515600" cy="669290"/>
          </a:xfrm>
        </p:spPr>
        <p:txBody>
          <a:bodyPr>
            <a:normAutofit/>
          </a:bodyPr>
          <a:lstStyle/>
          <a:p>
            <a:pPr algn="ctr"/>
            <a:r>
              <a:rPr lang="en-GB" sz="4000" dirty="0"/>
              <a:t>Radius of Gyration</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21648144-20A2-4821-853E-81E792FF6363}"/>
                  </a:ext>
                </a:extLst>
              </p:cNvPr>
              <p:cNvSpPr>
                <a:spLocks noGrp="1"/>
              </p:cNvSpPr>
              <p:nvPr>
                <p:ph idx="1"/>
              </p:nvPr>
            </p:nvSpPr>
            <p:spPr>
              <a:xfrm>
                <a:off x="1101090" y="977741"/>
                <a:ext cx="10515600" cy="5302567"/>
              </a:xfrm>
            </p:spPr>
            <p:txBody>
              <a:bodyPr>
                <a:normAutofit/>
              </a:bodyPr>
              <a:lstStyle/>
              <a:p>
                <a:pPr marL="0" indent="0">
                  <a:buNone/>
                </a:pPr>
                <a:r>
                  <a:rPr lang="en-GB" i="1" dirty="0"/>
                  <a:t>Concentrated mass </a:t>
                </a:r>
                <a:r>
                  <a:rPr lang="en-GB" sz="2400" dirty="0"/>
                  <a:t>at radius </a:t>
                </a:r>
                <a:r>
                  <a:rPr lang="en-GB" sz="2400" i="1" dirty="0"/>
                  <a:t>r</a:t>
                </a:r>
                <a:r>
                  <a:rPr lang="en-GB" sz="2400" dirty="0"/>
                  <a:t>;</a:t>
                </a:r>
              </a:p>
              <a:p>
                <a:pPr marL="0" indent="0">
                  <a:buNone/>
                </a:pPr>
                <a:r>
                  <a:rPr lang="en-GB" sz="2400" dirty="0"/>
                  <a:t>			radius of gyration, </a:t>
                </a:r>
                <a:r>
                  <a:rPr lang="en-GB" sz="2400" i="1" dirty="0"/>
                  <a:t>k = r</a:t>
                </a:r>
              </a:p>
              <a:p>
                <a:pPr marL="0" indent="0">
                  <a:buNone/>
                </a:pPr>
                <a:endParaRPr lang="en-GB" sz="800" i="1" dirty="0"/>
              </a:p>
              <a:p>
                <a:pPr marL="0" indent="0">
                  <a:buNone/>
                </a:pPr>
                <a:r>
                  <a:rPr lang="en-GB" sz="2400" dirty="0"/>
                  <a:t>Therefore, 			</a:t>
                </a:r>
                <a:r>
                  <a:rPr lang="en-GB" sz="2400" i="1" dirty="0">
                    <a:latin typeface="Baskerville Old Face" panose="02020602080505020303" pitchFamily="18" charset="0"/>
                  </a:rPr>
                  <a:t>I</a:t>
                </a:r>
                <a:r>
                  <a:rPr lang="en-GB" sz="2400" i="1" dirty="0"/>
                  <a:t> = mr</a:t>
                </a:r>
                <a:r>
                  <a:rPr lang="en-GB" sz="2400" i="1" baseline="30000" dirty="0"/>
                  <a:t>2</a:t>
                </a:r>
                <a:endParaRPr lang="en-GB" sz="2400" i="1" dirty="0"/>
              </a:p>
              <a:p>
                <a:pPr marL="0" indent="0">
                  <a:buNone/>
                </a:pPr>
                <a:endParaRPr lang="en-GB" sz="800" dirty="0"/>
              </a:p>
              <a:p>
                <a:pPr marL="0" indent="0">
                  <a:buNone/>
                </a:pPr>
                <a:endParaRPr lang="en-GB" sz="800" dirty="0"/>
              </a:p>
              <a:p>
                <a:pPr marL="0" indent="0">
                  <a:buNone/>
                </a:pPr>
                <a:endParaRPr lang="en-GB" sz="2400" i="1" dirty="0"/>
              </a:p>
              <a:p>
                <a:pPr marL="0" indent="0">
                  <a:buNone/>
                </a:pPr>
                <a:r>
                  <a:rPr lang="en-GB" i="1" dirty="0"/>
                  <a:t>Solid disc </a:t>
                </a:r>
                <a:r>
                  <a:rPr lang="en-GB" sz="2400" dirty="0"/>
                  <a:t>of radius r;</a:t>
                </a:r>
              </a:p>
              <a:p>
                <a:pPr marL="0" indent="0">
                  <a:buNone/>
                </a:pPr>
                <a:r>
                  <a:rPr lang="en-GB" sz="2400" dirty="0"/>
                  <a:t>			radius of gyration, k = </a:t>
                </a:r>
                <a14:m>
                  <m:oMath xmlns:m="http://schemas.openxmlformats.org/officeDocument/2006/math">
                    <m:f>
                      <m:fPr>
                        <m:ctrlPr>
                          <a:rPr lang="en-GB" sz="2400" i="1" smtClean="0">
                            <a:latin typeface="Cambria Math" panose="02040503050406030204" pitchFamily="18" charset="0"/>
                          </a:rPr>
                        </m:ctrlPr>
                      </m:fPr>
                      <m:num>
                        <m:r>
                          <a:rPr lang="en-GB" sz="2400" b="0" i="1" smtClean="0">
                            <a:latin typeface="Cambria Math" panose="02040503050406030204" pitchFamily="18" charset="0"/>
                          </a:rPr>
                          <m:t>𝑟</m:t>
                        </m:r>
                      </m:num>
                      <m:den>
                        <m:rad>
                          <m:radPr>
                            <m:degHide m:val="on"/>
                            <m:ctrlPr>
                              <a:rPr lang="en-GB" sz="2400" i="1" smtClean="0">
                                <a:latin typeface="Cambria Math" panose="02040503050406030204" pitchFamily="18" charset="0"/>
                              </a:rPr>
                            </m:ctrlPr>
                          </m:radPr>
                          <m:deg/>
                          <m:e>
                            <m:r>
                              <a:rPr lang="en-GB" sz="2400" b="0" i="1" smtClean="0">
                                <a:latin typeface="Cambria Math" panose="02040503050406030204" pitchFamily="18" charset="0"/>
                              </a:rPr>
                              <m:t>2</m:t>
                            </m:r>
                          </m:e>
                        </m:rad>
                      </m:den>
                    </m:f>
                    <m:r>
                      <a:rPr lang="en-GB" sz="2400" b="0" i="1" smtClean="0">
                        <a:latin typeface="Cambria Math" panose="02040503050406030204" pitchFamily="18" charset="0"/>
                      </a:rPr>
                      <m:t>  </m:t>
                    </m:r>
                  </m:oMath>
                </a14:m>
                <a:r>
                  <a:rPr lang="en-GB" sz="2400" dirty="0"/>
                  <a:t>and, </a:t>
                </a:r>
                <a:r>
                  <a:rPr lang="en-GB" sz="2400" i="1" dirty="0">
                    <a:latin typeface="Baskerville Old Face" panose="02020602080505020303" pitchFamily="18" charset="0"/>
                  </a:rPr>
                  <a:t>I</a:t>
                </a:r>
                <a:r>
                  <a:rPr lang="en-GB" sz="2400" i="1" dirty="0"/>
                  <a:t> = mk</a:t>
                </a:r>
                <a:r>
                  <a:rPr lang="en-GB" sz="2400" i="1" baseline="30000" dirty="0"/>
                  <a:t>2</a:t>
                </a:r>
                <a:r>
                  <a:rPr lang="en-GB" sz="2400" i="1" dirty="0"/>
                  <a:t> </a:t>
                </a:r>
              </a:p>
              <a:p>
                <a:pPr marL="0" indent="0">
                  <a:buNone/>
                </a:pPr>
                <a:endParaRPr lang="en-GB" sz="800" i="1" dirty="0"/>
              </a:p>
              <a:p>
                <a:pPr marL="0" indent="0">
                  <a:buNone/>
                </a:pPr>
                <a:r>
                  <a:rPr lang="en-GB" sz="2400" dirty="0"/>
                  <a:t>Therefore, 			</a:t>
                </a:r>
                <a14:m>
                  <m:oMath xmlns:m="http://schemas.openxmlformats.org/officeDocument/2006/math">
                    <m:r>
                      <a:rPr lang="en-GB" b="0" i="1" smtClean="0">
                        <a:latin typeface="Cambria Math" panose="02040503050406030204" pitchFamily="18" charset="0"/>
                      </a:rPr>
                      <m:t>𝐼</m:t>
                    </m:r>
                    <m:r>
                      <a:rPr lang="en-GB" b="0" i="1" smtClean="0">
                        <a:latin typeface="Cambria Math" panose="02040503050406030204" pitchFamily="18" charset="0"/>
                      </a:rPr>
                      <m:t>= </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2</m:t>
                        </m:r>
                      </m:den>
                    </m:f>
                    <m:r>
                      <a:rPr lang="en-GB" b="0" i="1" smtClean="0">
                        <a:latin typeface="Cambria Math" panose="02040503050406030204" pitchFamily="18" charset="0"/>
                      </a:rPr>
                      <m:t> </m:t>
                    </m:r>
                    <m:r>
                      <a:rPr lang="en-GB" b="0" i="1" smtClean="0">
                        <a:latin typeface="Cambria Math" panose="02040503050406030204" pitchFamily="18" charset="0"/>
                      </a:rPr>
                      <m:t>𝑚</m:t>
                    </m:r>
                    <m:sSup>
                      <m:sSupPr>
                        <m:ctrlPr>
                          <a:rPr lang="en-GB" b="0" i="1" smtClean="0">
                            <a:latin typeface="Cambria Math" panose="02040503050406030204" pitchFamily="18" charset="0"/>
                          </a:rPr>
                        </m:ctrlPr>
                      </m:sSupPr>
                      <m:e>
                        <m:r>
                          <a:rPr lang="en-GB" b="0" i="1" smtClean="0">
                            <a:latin typeface="Cambria Math" panose="02040503050406030204" pitchFamily="18" charset="0"/>
                          </a:rPr>
                          <m:t>𝑟</m:t>
                        </m:r>
                      </m:e>
                      <m:sup>
                        <m:r>
                          <a:rPr lang="en-GB" b="0" i="1" smtClean="0">
                            <a:latin typeface="Cambria Math" panose="02040503050406030204" pitchFamily="18" charset="0"/>
                          </a:rPr>
                          <m:t>2</m:t>
                        </m:r>
                      </m:sup>
                    </m:sSup>
                  </m:oMath>
                </a14:m>
                <a:endParaRPr lang="en-GB" dirty="0"/>
              </a:p>
              <a:p>
                <a:pPr marL="0" indent="0">
                  <a:buNone/>
                </a:pPr>
                <a:endParaRPr lang="en-GB" sz="2400" dirty="0"/>
              </a:p>
            </p:txBody>
          </p:sp>
        </mc:Choice>
        <mc:Fallback>
          <p:sp>
            <p:nvSpPr>
              <p:cNvPr id="3" name="Content Placeholder 2">
                <a:extLst>
                  <a:ext uri="{FF2B5EF4-FFF2-40B4-BE49-F238E27FC236}">
                    <a16:creationId xmlns:a16="http://schemas.microsoft.com/office/drawing/2014/main" id="{21648144-20A2-4821-853E-81E792FF6363}"/>
                  </a:ext>
                </a:extLst>
              </p:cNvPr>
              <p:cNvSpPr>
                <a:spLocks noGrp="1" noRot="1" noChangeAspect="1" noMove="1" noResize="1" noEditPoints="1" noAdjustHandles="1" noChangeArrowheads="1" noChangeShapeType="1" noTextEdit="1"/>
              </p:cNvSpPr>
              <p:nvPr>
                <p:ph idx="1"/>
              </p:nvPr>
            </p:nvSpPr>
            <p:spPr>
              <a:xfrm>
                <a:off x="1101090" y="977741"/>
                <a:ext cx="10515600" cy="5302567"/>
              </a:xfrm>
              <a:blipFill>
                <a:blip r:embed="rId2"/>
                <a:stretch>
                  <a:fillRect l="-1217" t="-1839"/>
                </a:stretch>
              </a:blipFill>
            </p:spPr>
            <p:txBody>
              <a:bodyPr/>
              <a:lstStyle/>
              <a:p>
                <a:r>
                  <a:rPr lang="en-GB">
                    <a:noFill/>
                  </a:rPr>
                  <a:t> </a:t>
                </a:r>
              </a:p>
            </p:txBody>
          </p:sp>
        </mc:Fallback>
      </mc:AlternateContent>
      <p:grpSp>
        <p:nvGrpSpPr>
          <p:cNvPr id="18" name="Group 17">
            <a:extLst>
              <a:ext uri="{FF2B5EF4-FFF2-40B4-BE49-F238E27FC236}">
                <a16:creationId xmlns:a16="http://schemas.microsoft.com/office/drawing/2014/main" id="{E095184E-ABC9-4422-A388-0DB897DBE2A6}"/>
              </a:ext>
            </a:extLst>
          </p:cNvPr>
          <p:cNvGrpSpPr/>
          <p:nvPr/>
        </p:nvGrpSpPr>
        <p:grpSpPr>
          <a:xfrm>
            <a:off x="7715250" y="1120616"/>
            <a:ext cx="2077402" cy="1637787"/>
            <a:chOff x="7543800" y="874396"/>
            <a:chExt cx="2077402" cy="1637787"/>
          </a:xfrm>
        </p:grpSpPr>
        <p:sp>
          <p:nvSpPr>
            <p:cNvPr id="12" name="TextBox 11">
              <a:extLst>
                <a:ext uri="{FF2B5EF4-FFF2-40B4-BE49-F238E27FC236}">
                  <a16:creationId xmlns:a16="http://schemas.microsoft.com/office/drawing/2014/main" id="{108E6B43-5DD1-4C63-B26C-65FE08C3CE25}"/>
                </a:ext>
              </a:extLst>
            </p:cNvPr>
            <p:cNvSpPr txBox="1"/>
            <p:nvPr/>
          </p:nvSpPr>
          <p:spPr>
            <a:xfrm>
              <a:off x="9226867" y="2142851"/>
              <a:ext cx="394335" cy="369332"/>
            </a:xfrm>
            <a:prstGeom prst="rect">
              <a:avLst/>
            </a:prstGeom>
            <a:noFill/>
          </p:spPr>
          <p:txBody>
            <a:bodyPr wrap="square" rtlCol="0">
              <a:spAutoFit/>
            </a:bodyPr>
            <a:lstStyle/>
            <a:p>
              <a:r>
                <a:rPr lang="en-GB" dirty="0"/>
                <a:t>x</a:t>
              </a:r>
            </a:p>
          </p:txBody>
        </p:sp>
        <p:sp>
          <p:nvSpPr>
            <p:cNvPr id="14" name="TextBox 13">
              <a:extLst>
                <a:ext uri="{FF2B5EF4-FFF2-40B4-BE49-F238E27FC236}">
                  <a16:creationId xmlns:a16="http://schemas.microsoft.com/office/drawing/2014/main" id="{6A768AB6-D508-4163-ADC7-27A0F4C5EB12}"/>
                </a:ext>
              </a:extLst>
            </p:cNvPr>
            <p:cNvSpPr txBox="1"/>
            <p:nvPr/>
          </p:nvSpPr>
          <p:spPr>
            <a:xfrm>
              <a:off x="7543800" y="874396"/>
              <a:ext cx="394335" cy="369332"/>
            </a:xfrm>
            <a:prstGeom prst="rect">
              <a:avLst/>
            </a:prstGeom>
            <a:noFill/>
          </p:spPr>
          <p:txBody>
            <a:bodyPr wrap="square" rtlCol="0">
              <a:spAutoFit/>
            </a:bodyPr>
            <a:lstStyle/>
            <a:p>
              <a:r>
                <a:rPr lang="en-GB" dirty="0"/>
                <a:t>x</a:t>
              </a:r>
            </a:p>
          </p:txBody>
        </p:sp>
        <p:grpSp>
          <p:nvGrpSpPr>
            <p:cNvPr id="17" name="Group 16">
              <a:extLst>
                <a:ext uri="{FF2B5EF4-FFF2-40B4-BE49-F238E27FC236}">
                  <a16:creationId xmlns:a16="http://schemas.microsoft.com/office/drawing/2014/main" id="{682D5BA7-6ECF-4C09-A8AF-77AAE1618F8D}"/>
                </a:ext>
              </a:extLst>
            </p:cNvPr>
            <p:cNvGrpSpPr/>
            <p:nvPr/>
          </p:nvGrpSpPr>
          <p:grpSpPr>
            <a:xfrm>
              <a:off x="7683817" y="1059062"/>
              <a:ext cx="1595341" cy="1253356"/>
              <a:chOff x="7743825" y="1030331"/>
              <a:chExt cx="1595341" cy="1253356"/>
            </a:xfrm>
          </p:grpSpPr>
          <p:sp>
            <p:nvSpPr>
              <p:cNvPr id="4" name="Flowchart: Connector 3">
                <a:extLst>
                  <a:ext uri="{FF2B5EF4-FFF2-40B4-BE49-F238E27FC236}">
                    <a16:creationId xmlns:a16="http://schemas.microsoft.com/office/drawing/2014/main" id="{4DBD4E3A-54E4-4D52-A7E6-AB4E31DF6895}"/>
                  </a:ext>
                </a:extLst>
              </p:cNvPr>
              <p:cNvSpPr/>
              <p:nvPr/>
            </p:nvSpPr>
            <p:spPr>
              <a:xfrm>
                <a:off x="7938135" y="1203552"/>
                <a:ext cx="1125855" cy="1080135"/>
              </a:xfrm>
              <a:prstGeom prst="flowChartConnector">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a:extLst>
                  <a:ext uri="{FF2B5EF4-FFF2-40B4-BE49-F238E27FC236}">
                    <a16:creationId xmlns:a16="http://schemas.microsoft.com/office/drawing/2014/main" id="{25CA1AE2-181A-43C0-90CC-56A6071CA474}"/>
                  </a:ext>
                </a:extLst>
              </p:cNvPr>
              <p:cNvCxnSpPr>
                <a:endCxn id="4" idx="7"/>
              </p:cNvCxnSpPr>
              <p:nvPr/>
            </p:nvCxnSpPr>
            <p:spPr>
              <a:xfrm flipV="1">
                <a:off x="8486775" y="1361734"/>
                <a:ext cx="412337" cy="390458"/>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9C8F969-947B-4102-BE18-2FD1A6D1D9B4}"/>
                  </a:ext>
                </a:extLst>
              </p:cNvPr>
              <p:cNvCxnSpPr/>
              <p:nvPr/>
            </p:nvCxnSpPr>
            <p:spPr>
              <a:xfrm>
                <a:off x="7743825" y="1203552"/>
                <a:ext cx="1485900" cy="1080135"/>
              </a:xfrm>
              <a:prstGeom prst="line">
                <a:avLst/>
              </a:prstGeom>
            </p:spPr>
            <p:style>
              <a:lnRef idx="1">
                <a:schemeClr val="accent1"/>
              </a:lnRef>
              <a:fillRef idx="0">
                <a:schemeClr val="accent1"/>
              </a:fillRef>
              <a:effectRef idx="0">
                <a:schemeClr val="accent1"/>
              </a:effectRef>
              <a:fontRef idx="minor">
                <a:schemeClr val="tx1"/>
              </a:fontRef>
            </p:style>
          </p:cxnSp>
          <p:sp>
            <p:nvSpPr>
              <p:cNvPr id="9" name="Flowchart: Connector 8">
                <a:extLst>
                  <a:ext uri="{FF2B5EF4-FFF2-40B4-BE49-F238E27FC236}">
                    <a16:creationId xmlns:a16="http://schemas.microsoft.com/office/drawing/2014/main" id="{3E6763F4-0DF8-4500-8ED7-0B06CAE4EF2D}"/>
                  </a:ext>
                </a:extLst>
              </p:cNvPr>
              <p:cNvSpPr/>
              <p:nvPr/>
            </p:nvSpPr>
            <p:spPr>
              <a:xfrm flipH="1">
                <a:off x="8899112" y="1323804"/>
                <a:ext cx="45719" cy="75859"/>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7F5C445-9F64-45B0-A1D7-9958ACC57A9D}"/>
                  </a:ext>
                </a:extLst>
              </p:cNvPr>
              <p:cNvSpPr txBox="1"/>
              <p:nvPr/>
            </p:nvSpPr>
            <p:spPr>
              <a:xfrm>
                <a:off x="8944831" y="1030331"/>
                <a:ext cx="394335" cy="369332"/>
              </a:xfrm>
              <a:prstGeom prst="rect">
                <a:avLst/>
              </a:prstGeom>
              <a:noFill/>
            </p:spPr>
            <p:txBody>
              <a:bodyPr wrap="square" rtlCol="0">
                <a:spAutoFit/>
              </a:bodyPr>
              <a:lstStyle/>
              <a:p>
                <a:r>
                  <a:rPr lang="en-GB" dirty="0"/>
                  <a:t>m</a:t>
                </a:r>
              </a:p>
            </p:txBody>
          </p:sp>
          <p:sp>
            <p:nvSpPr>
              <p:cNvPr id="16" name="TextBox 15">
                <a:extLst>
                  <a:ext uri="{FF2B5EF4-FFF2-40B4-BE49-F238E27FC236}">
                    <a16:creationId xmlns:a16="http://schemas.microsoft.com/office/drawing/2014/main" id="{EF98DC8D-619A-4E9F-BF09-010E0AD2EE3F}"/>
                  </a:ext>
                </a:extLst>
              </p:cNvPr>
              <p:cNvSpPr txBox="1"/>
              <p:nvPr/>
            </p:nvSpPr>
            <p:spPr>
              <a:xfrm>
                <a:off x="8495347" y="1292984"/>
                <a:ext cx="394335" cy="369332"/>
              </a:xfrm>
              <a:prstGeom prst="rect">
                <a:avLst/>
              </a:prstGeom>
              <a:noFill/>
            </p:spPr>
            <p:txBody>
              <a:bodyPr wrap="square" rtlCol="0">
                <a:spAutoFit/>
              </a:bodyPr>
              <a:lstStyle/>
              <a:p>
                <a:r>
                  <a:rPr lang="en-GB" dirty="0"/>
                  <a:t>r</a:t>
                </a:r>
              </a:p>
            </p:txBody>
          </p:sp>
        </p:grpSp>
      </p:grpSp>
      <p:grpSp>
        <p:nvGrpSpPr>
          <p:cNvPr id="32" name="Group 31">
            <a:extLst>
              <a:ext uri="{FF2B5EF4-FFF2-40B4-BE49-F238E27FC236}">
                <a16:creationId xmlns:a16="http://schemas.microsoft.com/office/drawing/2014/main" id="{94E277C0-C227-48CA-AADE-1101D3B80A60}"/>
              </a:ext>
            </a:extLst>
          </p:cNvPr>
          <p:cNvGrpSpPr/>
          <p:nvPr/>
        </p:nvGrpSpPr>
        <p:grpSpPr>
          <a:xfrm>
            <a:off x="7315200" y="4446030"/>
            <a:ext cx="3647814" cy="1754505"/>
            <a:chOff x="7559992" y="3829050"/>
            <a:chExt cx="3647814" cy="1754505"/>
          </a:xfrm>
        </p:grpSpPr>
        <p:sp>
          <p:nvSpPr>
            <p:cNvPr id="19" name="Flowchart: Direct Access Storage 18">
              <a:extLst>
                <a:ext uri="{FF2B5EF4-FFF2-40B4-BE49-F238E27FC236}">
                  <a16:creationId xmlns:a16="http://schemas.microsoft.com/office/drawing/2014/main" id="{92390019-636E-416A-9959-25280007F26F}"/>
                </a:ext>
              </a:extLst>
            </p:cNvPr>
            <p:cNvSpPr/>
            <p:nvPr/>
          </p:nvSpPr>
          <p:spPr>
            <a:xfrm>
              <a:off x="8886825" y="3829050"/>
              <a:ext cx="1102995" cy="1754505"/>
            </a:xfrm>
            <a:prstGeom prst="flowChartMagneticDrum">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1" name="Straight Connector 20">
              <a:extLst>
                <a:ext uri="{FF2B5EF4-FFF2-40B4-BE49-F238E27FC236}">
                  <a16:creationId xmlns:a16="http://schemas.microsoft.com/office/drawing/2014/main" id="{60AA33AF-C07E-4543-81CA-8F5EA59AD7AE}"/>
                </a:ext>
              </a:extLst>
            </p:cNvPr>
            <p:cNvCxnSpPr>
              <a:stCxn id="19" idx="3"/>
            </p:cNvCxnSpPr>
            <p:nvPr/>
          </p:nvCxnSpPr>
          <p:spPr>
            <a:xfrm>
              <a:off x="9622155" y="4706303"/>
              <a:ext cx="1196340" cy="6771"/>
            </a:xfrm>
            <a:prstGeom prst="line">
              <a:avLst/>
            </a:prstGeom>
            <a:ln w="12700">
              <a:prstDash val="lgDash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A8DEA8B-8769-4722-A414-CE46F60529C8}"/>
                </a:ext>
              </a:extLst>
            </p:cNvPr>
            <p:cNvCxnSpPr>
              <a:cxnSpLocks/>
            </p:cNvCxnSpPr>
            <p:nvPr/>
          </p:nvCxnSpPr>
          <p:spPr>
            <a:xfrm>
              <a:off x="7690485" y="4699531"/>
              <a:ext cx="1196340" cy="6771"/>
            </a:xfrm>
            <a:prstGeom prst="line">
              <a:avLst/>
            </a:prstGeom>
            <a:ln w="12700">
              <a:prstDash val="lgDashDot"/>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B0F40CAD-29E2-4382-8470-574DA9F6658F}"/>
                </a:ext>
              </a:extLst>
            </p:cNvPr>
            <p:cNvSpPr txBox="1"/>
            <p:nvPr/>
          </p:nvSpPr>
          <p:spPr>
            <a:xfrm>
              <a:off x="10813471" y="4648924"/>
              <a:ext cx="394335" cy="369332"/>
            </a:xfrm>
            <a:prstGeom prst="rect">
              <a:avLst/>
            </a:prstGeom>
            <a:noFill/>
          </p:spPr>
          <p:txBody>
            <a:bodyPr wrap="square" rtlCol="0">
              <a:spAutoFit/>
            </a:bodyPr>
            <a:lstStyle/>
            <a:p>
              <a:r>
                <a:rPr lang="en-GB" dirty="0"/>
                <a:t>x</a:t>
              </a:r>
            </a:p>
          </p:txBody>
        </p:sp>
        <p:sp>
          <p:nvSpPr>
            <p:cNvPr id="27" name="TextBox 26">
              <a:extLst>
                <a:ext uri="{FF2B5EF4-FFF2-40B4-BE49-F238E27FC236}">
                  <a16:creationId xmlns:a16="http://schemas.microsoft.com/office/drawing/2014/main" id="{4F97FBEB-35AE-4717-A9E8-1941AC01EFE9}"/>
                </a:ext>
              </a:extLst>
            </p:cNvPr>
            <p:cNvSpPr txBox="1"/>
            <p:nvPr/>
          </p:nvSpPr>
          <p:spPr>
            <a:xfrm>
              <a:off x="7559992" y="4648924"/>
              <a:ext cx="299085" cy="369332"/>
            </a:xfrm>
            <a:prstGeom prst="rect">
              <a:avLst/>
            </a:prstGeom>
            <a:noFill/>
          </p:spPr>
          <p:txBody>
            <a:bodyPr wrap="square" rtlCol="0">
              <a:spAutoFit/>
            </a:bodyPr>
            <a:lstStyle/>
            <a:p>
              <a:r>
                <a:rPr lang="en-GB" dirty="0"/>
                <a:t>x</a:t>
              </a:r>
            </a:p>
          </p:txBody>
        </p:sp>
        <p:cxnSp>
          <p:nvCxnSpPr>
            <p:cNvPr id="29" name="Straight Arrow Connector 28">
              <a:extLst>
                <a:ext uri="{FF2B5EF4-FFF2-40B4-BE49-F238E27FC236}">
                  <a16:creationId xmlns:a16="http://schemas.microsoft.com/office/drawing/2014/main" id="{4A7F743E-189D-495A-ABB2-407E27EA1E2D}"/>
                </a:ext>
              </a:extLst>
            </p:cNvPr>
            <p:cNvCxnSpPr/>
            <p:nvPr/>
          </p:nvCxnSpPr>
          <p:spPr>
            <a:xfrm flipV="1">
              <a:off x="9801225" y="3829050"/>
              <a:ext cx="0" cy="87048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31" name="TextBox 30">
              <a:extLst>
                <a:ext uri="{FF2B5EF4-FFF2-40B4-BE49-F238E27FC236}">
                  <a16:creationId xmlns:a16="http://schemas.microsoft.com/office/drawing/2014/main" id="{A291FB81-38B8-41B4-B487-E17D5484F726}"/>
                </a:ext>
              </a:extLst>
            </p:cNvPr>
            <p:cNvSpPr txBox="1"/>
            <p:nvPr/>
          </p:nvSpPr>
          <p:spPr>
            <a:xfrm>
              <a:off x="9582150" y="4203980"/>
              <a:ext cx="297084" cy="369332"/>
            </a:xfrm>
            <a:prstGeom prst="rect">
              <a:avLst/>
            </a:prstGeom>
            <a:noFill/>
          </p:spPr>
          <p:txBody>
            <a:bodyPr wrap="square" rtlCol="0">
              <a:spAutoFit/>
            </a:bodyPr>
            <a:lstStyle/>
            <a:p>
              <a:r>
                <a:rPr lang="en-GB" dirty="0"/>
                <a:t>r</a:t>
              </a:r>
            </a:p>
          </p:txBody>
        </p:sp>
      </p:grpSp>
    </p:spTree>
    <p:extLst>
      <p:ext uri="{BB962C8B-B14F-4D97-AF65-F5344CB8AC3E}">
        <p14:creationId xmlns:p14="http://schemas.microsoft.com/office/powerpoint/2010/main" val="2801157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7C29D-2B75-444C-912B-92710B816334}"/>
              </a:ext>
            </a:extLst>
          </p:cNvPr>
          <p:cNvSpPr>
            <a:spLocks noGrp="1"/>
          </p:cNvSpPr>
          <p:nvPr>
            <p:ph type="title"/>
          </p:nvPr>
        </p:nvSpPr>
        <p:spPr>
          <a:xfrm>
            <a:off x="958215" y="176531"/>
            <a:ext cx="10515600" cy="646430"/>
          </a:xfrm>
        </p:spPr>
        <p:txBody>
          <a:bodyPr>
            <a:normAutofit/>
          </a:bodyPr>
          <a:lstStyle/>
          <a:p>
            <a:pPr algn="ctr"/>
            <a:r>
              <a:rPr lang="en-GB" sz="4000" dirty="0"/>
              <a:t>Example: moment of inertia &amp; torque</a:t>
            </a:r>
          </a:p>
        </p:txBody>
      </p:sp>
      <p:sp>
        <p:nvSpPr>
          <p:cNvPr id="3" name="Content Placeholder 2">
            <a:extLst>
              <a:ext uri="{FF2B5EF4-FFF2-40B4-BE49-F238E27FC236}">
                <a16:creationId xmlns:a16="http://schemas.microsoft.com/office/drawing/2014/main" id="{6DBD34A0-94A5-40F1-9B31-3927854E1530}"/>
              </a:ext>
            </a:extLst>
          </p:cNvPr>
          <p:cNvSpPr>
            <a:spLocks noGrp="1"/>
          </p:cNvSpPr>
          <p:nvPr>
            <p:ph idx="1"/>
          </p:nvPr>
        </p:nvSpPr>
        <p:spPr>
          <a:xfrm>
            <a:off x="400049" y="822960"/>
            <a:ext cx="11481435" cy="5680709"/>
          </a:xfrm>
        </p:spPr>
        <p:txBody>
          <a:bodyPr>
            <a:normAutofit/>
          </a:bodyPr>
          <a:lstStyle/>
          <a:p>
            <a:pPr marL="0" indent="0">
              <a:buNone/>
            </a:pPr>
            <a:r>
              <a:rPr lang="en-GB" sz="2400" dirty="0"/>
              <a:t>A solid cylinder of mass 140 kg and diameter 400 mm is free to rotate about its polar axis.  It accelerates from 750 to 1500 rpm in 15 s.  Due to worn bearings supporting a shaft through the centre of the cylinder, a constant frictional torque of 1.1 Nm resists motion.  Determine the torque that must be applied to the cylinder to produce the motion.</a:t>
            </a:r>
          </a:p>
        </p:txBody>
      </p:sp>
      <mc:AlternateContent xmlns:mc="http://schemas.openxmlformats.org/markup-compatibility/2006">
        <mc:Choice xmlns:a14="http://schemas.microsoft.com/office/drawing/2010/main" Requires="a14">
          <p:sp>
            <p:nvSpPr>
              <p:cNvPr id="4" name="TextBox 3">
                <a:extLst>
                  <a:ext uri="{FF2B5EF4-FFF2-40B4-BE49-F238E27FC236}">
                    <a16:creationId xmlns:a16="http://schemas.microsoft.com/office/drawing/2014/main" id="{6F3E7FB8-E66B-487C-8274-650C05BFB50E}"/>
                  </a:ext>
                </a:extLst>
              </p:cNvPr>
              <p:cNvSpPr txBox="1"/>
              <p:nvPr/>
            </p:nvSpPr>
            <p:spPr>
              <a:xfrm>
                <a:off x="445770" y="2394585"/>
                <a:ext cx="5055423" cy="4048929"/>
              </a:xfrm>
              <a:prstGeom prst="rect">
                <a:avLst/>
              </a:prstGeom>
              <a:noFill/>
            </p:spPr>
            <p:txBody>
              <a:bodyPr wrap="none" rtlCol="0">
                <a:spAutoFit/>
              </a:bodyPr>
              <a:lstStyle/>
              <a:p>
                <a:r>
                  <a:rPr lang="en-GB" sz="2400" i="1" u="sng" dirty="0"/>
                  <a:t>Solution</a:t>
                </a:r>
                <a:r>
                  <a:rPr lang="en-GB" sz="2400" dirty="0"/>
                  <a:t>: ultimately find torque </a:t>
                </a:r>
                <a:r>
                  <a:rPr lang="en-GB" sz="2400" i="1" dirty="0"/>
                  <a:t>T</a:t>
                </a:r>
                <a:r>
                  <a:rPr lang="en-GB" sz="2400" dirty="0"/>
                  <a:t> from;</a:t>
                </a:r>
              </a:p>
              <a:p>
                <a:r>
                  <a:rPr lang="en-GB" sz="2400" dirty="0"/>
                  <a:t>	</a:t>
                </a:r>
                <a:r>
                  <a:rPr lang="en-GB" sz="2400" i="1" dirty="0"/>
                  <a:t>T = </a:t>
                </a:r>
                <a:r>
                  <a:rPr lang="en-GB" sz="2400" i="1" dirty="0">
                    <a:latin typeface="Baskerville Old Face" panose="02020602080505020303" pitchFamily="18" charset="0"/>
                  </a:rPr>
                  <a:t>I</a:t>
                </a:r>
                <a:r>
                  <a:rPr lang="en-GB" sz="2400" i="1" dirty="0">
                    <a:latin typeface="Calibri" panose="020F0502020204030204" pitchFamily="34" charset="0"/>
                    <a:cs typeface="Calibri" panose="020F0502020204030204" pitchFamily="34" charset="0"/>
                  </a:rPr>
                  <a:t>α </a:t>
                </a:r>
                <a:r>
                  <a:rPr lang="en-GB" sz="2400" dirty="0">
                    <a:latin typeface="Calibri" panose="020F0502020204030204" pitchFamily="34" charset="0"/>
                    <a:cs typeface="Calibri" panose="020F0502020204030204" pitchFamily="34" charset="0"/>
                  </a:rPr>
                  <a:t>	where, </a:t>
                </a:r>
                <a14:m>
                  <m:oMath xmlns:m="http://schemas.openxmlformats.org/officeDocument/2006/math">
                    <m:r>
                      <a:rPr lang="en-GB" sz="2000" b="0" i="1" smtClean="0">
                        <a:latin typeface="Cambria Math" panose="02040503050406030204" pitchFamily="18" charset="0"/>
                      </a:rPr>
                      <m:t>𝐼</m:t>
                    </m:r>
                    <m:r>
                      <a:rPr lang="en-GB" sz="2000" b="0" i="1" smtClean="0">
                        <a:latin typeface="Cambria Math" panose="02040503050406030204" pitchFamily="18" charset="0"/>
                      </a:rPr>
                      <m:t>= </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1</m:t>
                        </m:r>
                      </m:num>
                      <m:den>
                        <m:r>
                          <a:rPr lang="en-GB" sz="2000" b="0" i="1" smtClean="0">
                            <a:latin typeface="Cambria Math" panose="02040503050406030204" pitchFamily="18" charset="0"/>
                          </a:rPr>
                          <m:t>2</m:t>
                        </m:r>
                      </m:den>
                    </m:f>
                    <m:r>
                      <a:rPr lang="en-GB" sz="2000" b="0" i="1" smtClean="0">
                        <a:latin typeface="Cambria Math" panose="02040503050406030204" pitchFamily="18" charset="0"/>
                      </a:rPr>
                      <m:t> </m:t>
                    </m:r>
                    <m:r>
                      <a:rPr lang="en-GB" sz="2000" b="0" i="1" smtClean="0">
                        <a:latin typeface="Cambria Math" panose="02040503050406030204" pitchFamily="18" charset="0"/>
                      </a:rPr>
                      <m:t>𝑚</m:t>
                    </m:r>
                    <m:sSup>
                      <m:sSupPr>
                        <m:ctrlPr>
                          <a:rPr lang="en-GB" sz="2000" b="0" i="1" smtClean="0">
                            <a:latin typeface="Cambria Math" panose="02040503050406030204" pitchFamily="18" charset="0"/>
                          </a:rPr>
                        </m:ctrlPr>
                      </m:sSupPr>
                      <m:e>
                        <m:r>
                          <a:rPr lang="en-GB" sz="2000" b="0" i="1" smtClean="0">
                            <a:latin typeface="Cambria Math" panose="02040503050406030204" pitchFamily="18" charset="0"/>
                          </a:rPr>
                          <m:t>𝑟</m:t>
                        </m:r>
                      </m:e>
                      <m:sup>
                        <m:r>
                          <a:rPr lang="en-GB" sz="2000" b="0" i="1" smtClean="0">
                            <a:latin typeface="Cambria Math" panose="02040503050406030204" pitchFamily="18" charset="0"/>
                          </a:rPr>
                          <m:t>2</m:t>
                        </m:r>
                      </m:sup>
                    </m:sSup>
                  </m:oMath>
                </a14:m>
                <a:endParaRPr lang="en-GB" sz="2000" dirty="0"/>
              </a:p>
              <a:p>
                <a:endParaRPr lang="en-GB" sz="800" dirty="0"/>
              </a:p>
              <a:p>
                <a:r>
                  <a:rPr lang="en-GB" sz="2400" dirty="0"/>
                  <a:t>Determine angular acceleration from;</a:t>
                </a:r>
              </a:p>
              <a:p>
                <a:r>
                  <a:rPr lang="en-GB" sz="2400" dirty="0"/>
                  <a:t>	 </a:t>
                </a:r>
                <a14:m>
                  <m:oMath xmlns:m="http://schemas.openxmlformats.org/officeDocument/2006/math">
                    <m:sSub>
                      <m:sSubPr>
                        <m:ctrlPr>
                          <a:rPr lang="en-GB" sz="2400" i="1" smtClean="0">
                            <a:latin typeface="Cambria Math" panose="02040503050406030204" pitchFamily="18" charset="0"/>
                          </a:rPr>
                        </m:ctrlPr>
                      </m:sSubPr>
                      <m:e>
                        <m:r>
                          <a:rPr lang="en-GB" sz="2400" i="1" smtClean="0">
                            <a:latin typeface="Cambria Math" panose="02040503050406030204" pitchFamily="18" charset="0"/>
                            <a:ea typeface="Cambria Math" panose="02040503050406030204" pitchFamily="18" charset="0"/>
                          </a:rPr>
                          <m:t>𝜔</m:t>
                        </m:r>
                      </m:e>
                      <m:sub>
                        <m:r>
                          <a:rPr lang="en-GB" sz="2400" b="0" i="1" smtClean="0">
                            <a:latin typeface="Cambria Math" panose="02040503050406030204" pitchFamily="18" charset="0"/>
                          </a:rPr>
                          <m:t>2</m:t>
                        </m:r>
                      </m:sub>
                    </m:sSub>
                    <m:r>
                      <a:rPr lang="en-GB" sz="2400" b="0" i="1" smtClean="0">
                        <a:latin typeface="Cambria Math" panose="02040503050406030204" pitchFamily="18" charset="0"/>
                      </a:rPr>
                      <m:t>= </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𝜔</m:t>
                        </m:r>
                      </m:e>
                      <m:sub>
                        <m:r>
                          <a:rPr lang="en-GB" sz="2400" b="0" i="1" smtClean="0">
                            <a:latin typeface="Cambria Math" panose="02040503050406030204" pitchFamily="18" charset="0"/>
                          </a:rPr>
                          <m:t>1</m:t>
                        </m:r>
                      </m:sub>
                    </m:sSub>
                    <m:r>
                      <a:rPr lang="en-GB" sz="2400" b="0" i="1" smtClean="0">
                        <a:latin typeface="Cambria Math" panose="02040503050406030204" pitchFamily="18" charset="0"/>
                      </a:rPr>
                      <m:t>+ </m:t>
                    </m:r>
                    <m:r>
                      <a:rPr lang="en-GB" sz="2400" b="0" i="1" smtClean="0">
                        <a:latin typeface="Cambria Math" panose="02040503050406030204" pitchFamily="18" charset="0"/>
                        <a:ea typeface="Cambria Math" panose="02040503050406030204" pitchFamily="18" charset="0"/>
                      </a:rPr>
                      <m:t>𝛼</m:t>
                    </m:r>
                    <m:r>
                      <a:rPr lang="en-GB" sz="2400" b="0" i="1" smtClean="0">
                        <a:latin typeface="Cambria Math" panose="02040503050406030204" pitchFamily="18" charset="0"/>
                        <a:ea typeface="Cambria Math" panose="02040503050406030204" pitchFamily="18" charset="0"/>
                      </a:rPr>
                      <m:t>𝑡</m:t>
                    </m:r>
                  </m:oMath>
                </a14:m>
                <a:endParaRPr lang="en-GB" sz="2400" dirty="0"/>
              </a:p>
              <a:p>
                <a:endParaRPr lang="en-GB" sz="800" dirty="0"/>
              </a:p>
              <a:p>
                <a:r>
                  <a:rPr lang="en-GB" sz="2400" dirty="0"/>
                  <a:t>So convert angular speeds into rad/s,</a:t>
                </a:r>
              </a:p>
              <a:p>
                <a:endParaRPr lang="en-GB" sz="800" dirty="0"/>
              </a:p>
              <a:p>
                <a14:m>
                  <m:oMath xmlns:m="http://schemas.openxmlformats.org/officeDocument/2006/math">
                    <m:sSub>
                      <m:sSubPr>
                        <m:ctrlPr>
                          <a:rPr lang="en-GB" sz="2400" i="1" smtClean="0">
                            <a:latin typeface="Cambria Math" panose="02040503050406030204" pitchFamily="18" charset="0"/>
                          </a:rPr>
                        </m:ctrlPr>
                      </m:sSubPr>
                      <m:e>
                        <m:r>
                          <a:rPr lang="en-GB" sz="2400" i="1" smtClean="0">
                            <a:latin typeface="Cambria Math" panose="02040503050406030204" pitchFamily="18" charset="0"/>
                            <a:ea typeface="Cambria Math" panose="02040503050406030204" pitchFamily="18" charset="0"/>
                          </a:rPr>
                          <m:t>𝜔</m:t>
                        </m:r>
                      </m:e>
                      <m:sub>
                        <m:r>
                          <a:rPr lang="en-GB" sz="2400" b="0" i="1" smtClean="0">
                            <a:latin typeface="Cambria Math" panose="02040503050406030204" pitchFamily="18" charset="0"/>
                            <a:ea typeface="Cambria Math" panose="02040503050406030204" pitchFamily="18" charset="0"/>
                          </a:rPr>
                          <m:t>1</m:t>
                        </m:r>
                      </m:sub>
                    </m:sSub>
                    <m:r>
                      <a:rPr lang="en-GB" sz="2400" b="0" i="1" smtClean="0">
                        <a:latin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1" smtClean="0">
                            <a:latin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𝜋</m:t>
                        </m:r>
                        <m:r>
                          <a:rPr lang="en-GB" sz="2400" b="0" i="1" smtClean="0">
                            <a:latin typeface="Cambria Math" panose="02040503050406030204" pitchFamily="18" charset="0"/>
                            <a:ea typeface="Cambria Math" panose="02040503050406030204" pitchFamily="18" charset="0"/>
                          </a:rPr>
                          <m:t>×750</m:t>
                        </m:r>
                      </m:num>
                      <m:den>
                        <m:r>
                          <a:rPr lang="en-GB" sz="2400" b="0" i="1" smtClean="0">
                            <a:latin typeface="Cambria Math" panose="02040503050406030204" pitchFamily="18" charset="0"/>
                            <a:ea typeface="Cambria Math" panose="02040503050406030204" pitchFamily="18" charset="0"/>
                          </a:rPr>
                          <m:t>60</m:t>
                        </m:r>
                      </m:den>
                    </m:f>
                    <m:r>
                      <a:rPr lang="en-GB" sz="2400" b="0" i="1" smtClean="0">
                        <a:latin typeface="Cambria Math" panose="02040503050406030204" pitchFamily="18" charset="0"/>
                        <a:ea typeface="Cambria Math" panose="02040503050406030204" pitchFamily="18" charset="0"/>
                      </a:rPr>
                      <m:t>=</m:t>
                    </m:r>
                    <m:r>
                      <a:rPr lang="en-GB" sz="2400" b="0" i="1" smtClean="0">
                        <a:latin typeface="Cambria Math" panose="02040503050406030204" pitchFamily="18" charset="0"/>
                        <a:ea typeface="Cambria Math" panose="02040503050406030204" pitchFamily="18" charset="0"/>
                      </a:rPr>
                      <m:t>25</m:t>
                    </m:r>
                    <m:r>
                      <m:rPr>
                        <m:sty m:val="p"/>
                      </m:rPr>
                      <a:rPr lang="el-GR" sz="2400" b="0" i="1" smtClean="0">
                        <a:latin typeface="Cambria Math" panose="02040503050406030204" pitchFamily="18" charset="0"/>
                        <a:ea typeface="Cambria Math" panose="02040503050406030204" pitchFamily="18" charset="0"/>
                      </a:rPr>
                      <m:t>π</m:t>
                    </m:r>
                    <m:r>
                      <a:rPr lang="en-GB" sz="2400" b="0" i="1" smtClean="0">
                        <a:latin typeface="Cambria Math" panose="02040503050406030204" pitchFamily="18" charset="0"/>
                        <a:ea typeface="Cambria Math" panose="02040503050406030204" pitchFamily="18" charset="0"/>
                      </a:rPr>
                      <m:t> </m:t>
                    </m:r>
                  </m:oMath>
                </a14:m>
                <a:r>
                  <a:rPr lang="en-GB" sz="2400" dirty="0"/>
                  <a:t>rad/s   and</a:t>
                </a:r>
              </a:p>
              <a:p>
                <a:endParaRPr lang="en-GB" sz="800" dirty="0"/>
              </a:p>
              <a:p>
                <a14:m>
                  <m:oMath xmlns:m="http://schemas.openxmlformats.org/officeDocument/2006/math">
                    <m:sSub>
                      <m:sSubPr>
                        <m:ctrlPr>
                          <a:rPr lang="en-GB" sz="2400" i="1" smtClean="0">
                            <a:latin typeface="Cambria Math" panose="02040503050406030204" pitchFamily="18" charset="0"/>
                          </a:rPr>
                        </m:ctrlPr>
                      </m:sSubPr>
                      <m:e>
                        <m:r>
                          <a:rPr lang="en-GB" sz="2400" i="1" smtClean="0">
                            <a:latin typeface="Cambria Math" panose="02040503050406030204" pitchFamily="18" charset="0"/>
                            <a:ea typeface="Cambria Math" panose="02040503050406030204" pitchFamily="18" charset="0"/>
                          </a:rPr>
                          <m:t>𝜔</m:t>
                        </m:r>
                      </m:e>
                      <m:sub>
                        <m:r>
                          <a:rPr lang="en-GB" sz="2400" b="0" i="1" smtClean="0">
                            <a:latin typeface="Cambria Math" panose="02040503050406030204" pitchFamily="18" charset="0"/>
                            <a:ea typeface="Cambria Math" panose="02040503050406030204" pitchFamily="18" charset="0"/>
                          </a:rPr>
                          <m:t>2</m:t>
                        </m:r>
                      </m:sub>
                    </m:sSub>
                    <m:r>
                      <a:rPr lang="en-GB" sz="2400" b="0" i="1" smtClean="0">
                        <a:latin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1" smtClean="0">
                            <a:latin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𝜋</m:t>
                        </m:r>
                        <m:r>
                          <a:rPr lang="en-GB" sz="2400" b="0" i="1" smtClean="0">
                            <a:latin typeface="Cambria Math" panose="02040503050406030204" pitchFamily="18" charset="0"/>
                            <a:ea typeface="Cambria Math" panose="02040503050406030204" pitchFamily="18" charset="0"/>
                          </a:rPr>
                          <m:t>×1500</m:t>
                        </m:r>
                      </m:num>
                      <m:den>
                        <m:r>
                          <a:rPr lang="en-GB" sz="2400" b="0" i="1" smtClean="0">
                            <a:latin typeface="Cambria Math" panose="02040503050406030204" pitchFamily="18" charset="0"/>
                            <a:ea typeface="Cambria Math" panose="02040503050406030204" pitchFamily="18" charset="0"/>
                          </a:rPr>
                          <m:t>60</m:t>
                        </m:r>
                      </m:den>
                    </m:f>
                    <m:r>
                      <a:rPr lang="en-GB" sz="2400" b="0" i="1" smtClean="0">
                        <a:latin typeface="Cambria Math" panose="02040503050406030204" pitchFamily="18" charset="0"/>
                        <a:ea typeface="Cambria Math" panose="02040503050406030204" pitchFamily="18" charset="0"/>
                      </a:rPr>
                      <m:t>=</m:t>
                    </m:r>
                    <m:r>
                      <a:rPr lang="en-GB" sz="2400" b="0" i="1" smtClean="0">
                        <a:latin typeface="Cambria Math" panose="02040503050406030204" pitchFamily="18" charset="0"/>
                        <a:ea typeface="Cambria Math" panose="02040503050406030204" pitchFamily="18" charset="0"/>
                      </a:rPr>
                      <m:t>50</m:t>
                    </m:r>
                    <m:r>
                      <m:rPr>
                        <m:sty m:val="p"/>
                      </m:rPr>
                      <a:rPr lang="el-GR" sz="2400" b="0" i="1" smtClean="0">
                        <a:latin typeface="Cambria Math" panose="02040503050406030204" pitchFamily="18" charset="0"/>
                        <a:ea typeface="Cambria Math" panose="02040503050406030204" pitchFamily="18" charset="0"/>
                      </a:rPr>
                      <m:t>π</m:t>
                    </m:r>
                    <m:r>
                      <a:rPr lang="en-GB" sz="2400" b="0" i="1" smtClean="0">
                        <a:latin typeface="Cambria Math" panose="02040503050406030204" pitchFamily="18" charset="0"/>
                        <a:ea typeface="Cambria Math" panose="02040503050406030204" pitchFamily="18" charset="0"/>
                      </a:rPr>
                      <m:t> </m:t>
                    </m:r>
                  </m:oMath>
                </a14:m>
                <a:r>
                  <a:rPr lang="en-GB" sz="2400" dirty="0"/>
                  <a:t>rad/s</a:t>
                </a:r>
              </a:p>
              <a:p>
                <a:endParaRPr lang="en-GB" sz="800" dirty="0"/>
              </a:p>
              <a:p>
                <a:r>
                  <a:rPr lang="en-GB" sz="2400" dirty="0"/>
                  <a:t>Given t = 15s,	</a:t>
                </a:r>
                <a:r>
                  <a:rPr lang="el-GR" sz="2400" dirty="0">
                    <a:latin typeface="Calibri" panose="020F0502020204030204" pitchFamily="34" charset="0"/>
                    <a:cs typeface="Calibri" panose="020F0502020204030204" pitchFamily="34" charset="0"/>
                  </a:rPr>
                  <a:t>α</a:t>
                </a:r>
                <a:r>
                  <a:rPr lang="en-GB" sz="2400" dirty="0">
                    <a:latin typeface="Calibri" panose="020F0502020204030204" pitchFamily="34" charset="0"/>
                    <a:cs typeface="Calibri" panose="020F0502020204030204" pitchFamily="34" charset="0"/>
                  </a:rPr>
                  <a:t> = 5.24 rad/s</a:t>
                </a:r>
                <a:r>
                  <a:rPr lang="en-GB" sz="2400" baseline="30000" dirty="0">
                    <a:latin typeface="Calibri" panose="020F0502020204030204" pitchFamily="34" charset="0"/>
                    <a:cs typeface="Calibri" panose="020F0502020204030204" pitchFamily="34" charset="0"/>
                  </a:rPr>
                  <a:t>2</a:t>
                </a:r>
                <a:endParaRPr lang="en-GB" sz="2400" dirty="0"/>
              </a:p>
            </p:txBody>
          </p:sp>
        </mc:Choice>
        <mc:Fallback>
          <p:sp>
            <p:nvSpPr>
              <p:cNvPr id="4" name="TextBox 3">
                <a:extLst>
                  <a:ext uri="{FF2B5EF4-FFF2-40B4-BE49-F238E27FC236}">
                    <a16:creationId xmlns:a16="http://schemas.microsoft.com/office/drawing/2014/main" id="{6F3E7FB8-E66B-487C-8274-650C05BFB50E}"/>
                  </a:ext>
                </a:extLst>
              </p:cNvPr>
              <p:cNvSpPr txBox="1">
                <a:spLocks noRot="1" noChangeAspect="1" noMove="1" noResize="1" noEditPoints="1" noAdjustHandles="1" noChangeArrowheads="1" noChangeShapeType="1" noTextEdit="1"/>
              </p:cNvSpPr>
              <p:nvPr/>
            </p:nvSpPr>
            <p:spPr>
              <a:xfrm>
                <a:off x="445770" y="2394585"/>
                <a:ext cx="5055423" cy="4048929"/>
              </a:xfrm>
              <a:prstGeom prst="rect">
                <a:avLst/>
              </a:prstGeom>
              <a:blipFill>
                <a:blip r:embed="rId2"/>
                <a:stretch>
                  <a:fillRect l="-1809" t="-1205" r="-844" b="-256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5" name="TextBox 4">
                <a:extLst>
                  <a:ext uri="{FF2B5EF4-FFF2-40B4-BE49-F238E27FC236}">
                    <a16:creationId xmlns:a16="http://schemas.microsoft.com/office/drawing/2014/main" id="{136D37BE-CDA7-4993-A0CF-A966BBFAF468}"/>
                  </a:ext>
                </a:extLst>
              </p:cNvPr>
              <p:cNvSpPr txBox="1"/>
              <p:nvPr/>
            </p:nvSpPr>
            <p:spPr>
              <a:xfrm>
                <a:off x="5772150" y="2394585"/>
                <a:ext cx="6217920" cy="3720762"/>
              </a:xfrm>
              <a:prstGeom prst="rect">
                <a:avLst/>
              </a:prstGeom>
              <a:noFill/>
            </p:spPr>
            <p:txBody>
              <a:bodyPr wrap="square" rtlCol="0">
                <a:spAutoFit/>
              </a:bodyPr>
              <a:lstStyle/>
              <a:p>
                <a:r>
                  <a:rPr lang="en-GB" sz="2400" dirty="0"/>
                  <a:t>Now, for solid disc flywheel;	</a:t>
                </a:r>
                <a:r>
                  <a:rPr lang="en-GB" sz="2400" b="0" dirty="0"/>
                  <a:t> </a:t>
                </a:r>
                <a14:m>
                  <m:oMath xmlns:m="http://schemas.openxmlformats.org/officeDocument/2006/math">
                    <m:r>
                      <a:rPr lang="en-GB" sz="2400" b="0" i="1" smtClean="0">
                        <a:latin typeface="Cambria Math" panose="02040503050406030204" pitchFamily="18" charset="0"/>
                      </a:rPr>
                      <m:t>𝐼</m:t>
                    </m:r>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1</m:t>
                        </m:r>
                      </m:num>
                      <m:den>
                        <m:r>
                          <a:rPr lang="en-GB" sz="2400" b="0" i="1" smtClean="0">
                            <a:latin typeface="Cambria Math" panose="02040503050406030204" pitchFamily="18" charset="0"/>
                          </a:rPr>
                          <m:t>2</m:t>
                        </m:r>
                      </m:den>
                    </m:f>
                    <m:r>
                      <a:rPr lang="en-GB" sz="2400" b="0" i="1" smtClean="0">
                        <a:latin typeface="Cambria Math" panose="02040503050406030204" pitchFamily="18" charset="0"/>
                      </a:rPr>
                      <m:t> </m:t>
                    </m:r>
                    <m:r>
                      <a:rPr lang="en-GB" sz="2400" b="0" i="1" smtClean="0">
                        <a:latin typeface="Cambria Math" panose="02040503050406030204" pitchFamily="18" charset="0"/>
                      </a:rPr>
                      <m:t>𝑚</m:t>
                    </m:r>
                    <m:sSup>
                      <m:sSupPr>
                        <m:ctrlPr>
                          <a:rPr lang="en-GB" sz="2400" b="0" i="1" smtClean="0">
                            <a:latin typeface="Cambria Math" panose="02040503050406030204" pitchFamily="18" charset="0"/>
                          </a:rPr>
                        </m:ctrlPr>
                      </m:sSupPr>
                      <m:e>
                        <m:r>
                          <a:rPr lang="en-GB" sz="2400" b="0" i="1" smtClean="0">
                            <a:latin typeface="Cambria Math" panose="02040503050406030204" pitchFamily="18" charset="0"/>
                          </a:rPr>
                          <m:t>𝑟</m:t>
                        </m:r>
                      </m:e>
                      <m:sup>
                        <m:r>
                          <a:rPr lang="en-GB" sz="2400" b="0" i="1" smtClean="0">
                            <a:latin typeface="Cambria Math" panose="02040503050406030204" pitchFamily="18" charset="0"/>
                          </a:rPr>
                          <m:t>2</m:t>
                        </m:r>
                      </m:sup>
                    </m:sSup>
                  </m:oMath>
                </a14:m>
                <a:endParaRPr lang="en-GB" sz="2400" dirty="0"/>
              </a:p>
              <a:p>
                <a:endParaRPr lang="en-GB" sz="800" dirty="0"/>
              </a:p>
              <a:p>
                <a:r>
                  <a:rPr lang="en-GB" sz="2400" dirty="0"/>
                  <a:t>So, 	</a:t>
                </a:r>
                <a:r>
                  <a:rPr lang="en-GB" sz="2400" b="0" dirty="0"/>
                  <a:t> </a:t>
                </a:r>
                <a14:m>
                  <m:oMath xmlns:m="http://schemas.openxmlformats.org/officeDocument/2006/math">
                    <m:r>
                      <a:rPr lang="en-GB" sz="2400" b="0" i="1" smtClean="0">
                        <a:latin typeface="Cambria Math" panose="02040503050406030204" pitchFamily="18" charset="0"/>
                      </a:rPr>
                      <m:t>𝐼</m:t>
                    </m:r>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1</m:t>
                        </m:r>
                      </m:num>
                      <m:den>
                        <m:r>
                          <a:rPr lang="en-GB" sz="2400" b="0" i="1" smtClean="0">
                            <a:latin typeface="Cambria Math" panose="02040503050406030204" pitchFamily="18" charset="0"/>
                          </a:rPr>
                          <m:t>2</m:t>
                        </m:r>
                      </m:den>
                    </m:f>
                    <m:r>
                      <a:rPr lang="en-GB" sz="2400" b="0" i="1" smtClean="0">
                        <a:latin typeface="Cambria Math" panose="02040503050406030204" pitchFamily="18" charset="0"/>
                      </a:rPr>
                      <m:t> </m:t>
                    </m:r>
                    <m:r>
                      <a:rPr lang="en-GB" sz="2400" b="0" i="1" smtClean="0">
                        <a:latin typeface="Cambria Math" panose="02040503050406030204" pitchFamily="18" charset="0"/>
                      </a:rPr>
                      <m:t>(140)(</m:t>
                    </m:r>
                    <m:sSup>
                      <m:sSupPr>
                        <m:ctrlPr>
                          <a:rPr lang="en-GB" sz="2400" b="0" i="1" smtClean="0">
                            <a:latin typeface="Cambria Math" panose="02040503050406030204" pitchFamily="18" charset="0"/>
                          </a:rPr>
                        </m:ctrlPr>
                      </m:sSupPr>
                      <m:e>
                        <m:r>
                          <a:rPr lang="en-GB" sz="2400" b="0" i="1" smtClean="0">
                            <a:latin typeface="Cambria Math" panose="02040503050406030204" pitchFamily="18" charset="0"/>
                          </a:rPr>
                          <m:t>0.2</m:t>
                        </m:r>
                        <m:r>
                          <a:rPr lang="en-GB" sz="2400" b="0" i="1" smtClean="0">
                            <a:latin typeface="Cambria Math" panose="02040503050406030204" pitchFamily="18" charset="0"/>
                          </a:rPr>
                          <m:t>)</m:t>
                        </m:r>
                      </m:e>
                      <m:sup>
                        <m:r>
                          <a:rPr lang="en-GB" sz="2400" b="0" i="1" smtClean="0">
                            <a:latin typeface="Cambria Math" panose="02040503050406030204" pitchFamily="18" charset="0"/>
                          </a:rPr>
                          <m:t>2</m:t>
                        </m:r>
                      </m:sup>
                    </m:sSup>
                  </m:oMath>
                </a14:m>
                <a:r>
                  <a:rPr lang="en-GB" sz="2400" dirty="0"/>
                  <a:t> = 2.8 kg m</a:t>
                </a:r>
                <a:r>
                  <a:rPr lang="en-GB" sz="2400" baseline="30000" dirty="0"/>
                  <a:t>2</a:t>
                </a:r>
                <a:endParaRPr lang="en-GB" sz="2400" dirty="0"/>
              </a:p>
              <a:p>
                <a:endParaRPr lang="en-GB" sz="800" dirty="0"/>
              </a:p>
              <a:p>
                <a:r>
                  <a:rPr lang="en-GB" sz="2400" dirty="0"/>
                  <a:t>Considering torque (</a:t>
                </a:r>
                <a:r>
                  <a:rPr lang="en-GB" sz="2400" i="1" dirty="0"/>
                  <a:t>T</a:t>
                </a:r>
                <a:r>
                  <a:rPr lang="en-GB" sz="2400" dirty="0"/>
                  <a:t>) acting on flywheel,</a:t>
                </a:r>
              </a:p>
              <a:p>
                <a:endParaRPr lang="en-GB" sz="800" dirty="0"/>
              </a:p>
              <a:p>
                <a:r>
                  <a:rPr lang="en-GB" sz="2400" i="1" dirty="0"/>
                  <a:t>Accelerating T </a:t>
                </a:r>
                <a:r>
                  <a:rPr lang="en-GB" sz="2400" dirty="0"/>
                  <a:t>=</a:t>
                </a:r>
                <a:r>
                  <a:rPr lang="en-GB" sz="2400" i="1" dirty="0"/>
                  <a:t> applied T – friction T</a:t>
                </a:r>
              </a:p>
              <a:p>
                <a:endParaRPr lang="en-GB" sz="800" i="1" dirty="0"/>
              </a:p>
              <a:p>
                <a:r>
                  <a:rPr lang="en-GB" sz="2400" dirty="0"/>
                  <a:t>where, accelerating T = 2.8 x 5.24 = 14.661 Nm</a:t>
                </a:r>
              </a:p>
              <a:p>
                <a:endParaRPr lang="en-GB" sz="800" dirty="0"/>
              </a:p>
              <a:p>
                <a:r>
                  <a:rPr lang="en-GB" sz="2400" dirty="0"/>
                  <a:t>So, </a:t>
                </a:r>
                <a:r>
                  <a:rPr lang="en-GB" sz="2400" i="1" dirty="0"/>
                  <a:t>applied T </a:t>
                </a:r>
                <a:r>
                  <a:rPr lang="en-GB" sz="2400" dirty="0"/>
                  <a:t>=</a:t>
                </a:r>
                <a:r>
                  <a:rPr lang="en-GB" sz="2400" i="1" dirty="0"/>
                  <a:t> accelerating T + friction T</a:t>
                </a:r>
              </a:p>
              <a:p>
                <a:endParaRPr lang="en-GB" sz="800" dirty="0"/>
              </a:p>
              <a:p>
                <a:r>
                  <a:rPr lang="en-GB" sz="2400" dirty="0"/>
                  <a:t>Therefore, necessary applied torque = 15.76 Nm</a:t>
                </a:r>
              </a:p>
            </p:txBody>
          </p:sp>
        </mc:Choice>
        <mc:Fallback>
          <p:sp>
            <p:nvSpPr>
              <p:cNvPr id="5" name="TextBox 4">
                <a:extLst>
                  <a:ext uri="{FF2B5EF4-FFF2-40B4-BE49-F238E27FC236}">
                    <a16:creationId xmlns:a16="http://schemas.microsoft.com/office/drawing/2014/main" id="{136D37BE-CDA7-4993-A0CF-A966BBFAF468}"/>
                  </a:ext>
                </a:extLst>
              </p:cNvPr>
              <p:cNvSpPr txBox="1">
                <a:spLocks noRot="1" noChangeAspect="1" noMove="1" noResize="1" noEditPoints="1" noAdjustHandles="1" noChangeArrowheads="1" noChangeShapeType="1" noTextEdit="1"/>
              </p:cNvSpPr>
              <p:nvPr/>
            </p:nvSpPr>
            <p:spPr>
              <a:xfrm>
                <a:off x="5772150" y="2394585"/>
                <a:ext cx="6217920" cy="3720762"/>
              </a:xfrm>
              <a:prstGeom prst="rect">
                <a:avLst/>
              </a:prstGeom>
              <a:blipFill>
                <a:blip r:embed="rId3"/>
                <a:stretch>
                  <a:fillRect l="-1569" r="-294" b="-2787"/>
                </a:stretch>
              </a:blipFill>
            </p:spPr>
            <p:txBody>
              <a:bodyPr/>
              <a:lstStyle/>
              <a:p>
                <a:r>
                  <a:rPr lang="en-GB">
                    <a:noFill/>
                  </a:rPr>
                  <a:t> </a:t>
                </a:r>
              </a:p>
            </p:txBody>
          </p:sp>
        </mc:Fallback>
      </mc:AlternateContent>
    </p:spTree>
    <p:extLst>
      <p:ext uri="{BB962C8B-B14F-4D97-AF65-F5344CB8AC3E}">
        <p14:creationId xmlns:p14="http://schemas.microsoft.com/office/powerpoint/2010/main" val="1118970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EBB4B-EC95-43A0-8AB1-D219D0433376}"/>
              </a:ext>
            </a:extLst>
          </p:cNvPr>
          <p:cNvSpPr>
            <a:spLocks noGrp="1"/>
          </p:cNvSpPr>
          <p:nvPr>
            <p:ph type="title"/>
          </p:nvPr>
        </p:nvSpPr>
        <p:spPr>
          <a:xfrm>
            <a:off x="838200" y="130810"/>
            <a:ext cx="10515600" cy="755015"/>
          </a:xfrm>
        </p:spPr>
        <p:txBody>
          <a:bodyPr>
            <a:normAutofit fontScale="90000"/>
          </a:bodyPr>
          <a:lstStyle/>
          <a:p>
            <a:pPr algn="ctr">
              <a:lnSpc>
                <a:spcPct val="107000"/>
              </a:lnSpc>
              <a:spcAft>
                <a:spcPts val="800"/>
              </a:spcAft>
            </a:pPr>
            <a:br>
              <a:rPr lang="en-GB" sz="4400" dirty="0">
                <a:effectLst/>
                <a:latin typeface="Calibri" panose="020F0502020204030204" pitchFamily="34" charset="0"/>
                <a:ea typeface="Calibri" panose="020F0502020204030204" pitchFamily="34" charset="0"/>
                <a:cs typeface="Times New Roman" panose="02020603050405020304" pitchFamily="18" charset="0"/>
              </a:rPr>
            </a:br>
            <a:r>
              <a:rPr lang="en-GB" sz="4400" dirty="0">
                <a:effectLst/>
                <a:latin typeface="Calibri" panose="020F0502020204030204" pitchFamily="34" charset="0"/>
                <a:ea typeface="Calibri" panose="020F0502020204030204" pitchFamily="34" charset="0"/>
                <a:cs typeface="Times New Roman" panose="02020603050405020304" pitchFamily="18" charset="0"/>
              </a:rPr>
              <a:t>Torque &amp; Angular Acceleration Problems</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2F1FAA4-1314-45E4-9C86-A7D4371BCDEB}"/>
              </a:ext>
            </a:extLst>
          </p:cNvPr>
          <p:cNvSpPr>
            <a:spLocks noGrp="1"/>
          </p:cNvSpPr>
          <p:nvPr>
            <p:ph idx="1"/>
          </p:nvPr>
        </p:nvSpPr>
        <p:spPr>
          <a:xfrm>
            <a:off x="838200" y="1165860"/>
            <a:ext cx="10515600" cy="5291138"/>
          </a:xfrm>
        </p:spPr>
        <p:txBody>
          <a:bodyPr>
            <a:normAutofit/>
          </a:bodyPr>
          <a:lstStyle/>
          <a:p>
            <a:pPr marL="514350" indent="-514350">
              <a:buFont typeface="+mj-lt"/>
              <a:buAutoNum type="arabicPeriod"/>
            </a:pPr>
            <a:r>
              <a:rPr lang="en-GB" sz="2400" dirty="0"/>
              <a:t>A turbine and shaft assembly has a mass moment of inertia of 15 kg m</a:t>
            </a:r>
            <a:r>
              <a:rPr lang="en-GB" sz="2400" baseline="30000" dirty="0"/>
              <a:t>2</a:t>
            </a:r>
            <a:r>
              <a:rPr lang="en-GB" sz="2400" dirty="0"/>
              <a:t>.  The assembly is accelerated from rest by the application of a torque of 40 Nm.  Determine the speed of the shaft after 20 seconds.</a:t>
            </a:r>
          </a:p>
          <a:p>
            <a:pPr marL="514350" indent="-514350">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A winding drum and attached motor has a total mass of 175 tonnes, and radius of 	gyration of 2.25 m.  If the starting torque developed by the motor is 1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MNm</a:t>
            </a:r>
            <a:r>
              <a:rPr lang="en-GB" sz="2400" dirty="0">
                <a:effectLst/>
                <a:latin typeface="Calibri" panose="020F0502020204030204" pitchFamily="34" charset="0"/>
                <a:ea typeface="Calibri" panose="020F0502020204030204" pitchFamily="34" charset="0"/>
                <a:cs typeface="Times New Roman" panose="02020603050405020304" pitchFamily="18" charset="0"/>
              </a:rPr>
              <a:t>, and a constant friction torque of 20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kNm</a:t>
            </a:r>
            <a:r>
              <a:rPr lang="en-GB" sz="2400" dirty="0">
                <a:effectLst/>
                <a:latin typeface="Calibri" panose="020F0502020204030204" pitchFamily="34" charset="0"/>
                <a:ea typeface="Calibri" panose="020F0502020204030204" pitchFamily="34" charset="0"/>
                <a:cs typeface="Times New Roman" panose="02020603050405020304" pitchFamily="18" charset="0"/>
              </a:rPr>
              <a:t> is experienced by the winding drum due to the bearings supporting the structure, determine the initial angular acceleration of the winding drum.</a:t>
            </a:r>
          </a:p>
          <a:p>
            <a:pPr marL="514350" indent="-514350">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An electric motor is used to accelerate a flywheel from rest to 3000 rpm in a time of 40 s.  The flywheel is a uniform (i.e. solid) disc of mass 96 kg and radius 750 mm.  	Calculate the required angular acceleration, and hence find the output torque which must be produced by the motor.  What assumptions have been made in the analysis?</a:t>
            </a:r>
            <a:endParaRPr lang="en-GB" sz="2400" dirty="0"/>
          </a:p>
        </p:txBody>
      </p:sp>
    </p:spTree>
    <p:extLst>
      <p:ext uri="{BB962C8B-B14F-4D97-AF65-F5344CB8AC3E}">
        <p14:creationId xmlns:p14="http://schemas.microsoft.com/office/powerpoint/2010/main" val="27417412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1718</TotalTime>
  <Words>1180</Words>
  <Application>Microsoft Office PowerPoint</Application>
  <PresentationFormat>Widescreen</PresentationFormat>
  <Paragraphs>119</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Baskerville Old Face</vt:lpstr>
      <vt:lpstr>Calibri</vt:lpstr>
      <vt:lpstr>Calibri Light</vt:lpstr>
      <vt:lpstr>Cambria Math</vt:lpstr>
      <vt:lpstr>Office Theme</vt:lpstr>
      <vt:lpstr>Kinetics: Linear &amp; Angular Motive Force</vt:lpstr>
      <vt:lpstr>Mass, Force, Weight and Momentum</vt:lpstr>
      <vt:lpstr>Newton’s Laws of Motion</vt:lpstr>
      <vt:lpstr>Newton’s Second Law of Motion</vt:lpstr>
      <vt:lpstr>Work Done &amp; Torque</vt:lpstr>
      <vt:lpstr>Torque &amp; Angular Acceleration</vt:lpstr>
      <vt:lpstr>Easier to rotate?</vt:lpstr>
      <vt:lpstr>Moment of Inertia &amp; Radius of Gyration</vt:lpstr>
      <vt:lpstr>Radius of Gyration</vt:lpstr>
      <vt:lpstr>Example: moment of inertia &amp; torque</vt:lpstr>
      <vt:lpstr> Torque &amp; Angular Acceleration Problems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Newton’s Laws of Motion Kinetics</dc:title>
  <dc:creator>Robert Goodson</dc:creator>
  <cp:lastModifiedBy>Robert Goodson</cp:lastModifiedBy>
  <cp:revision>34</cp:revision>
  <dcterms:created xsi:type="dcterms:W3CDTF">2020-07-08T11:07:09Z</dcterms:created>
  <dcterms:modified xsi:type="dcterms:W3CDTF">2020-07-15T14:23:50Z</dcterms:modified>
</cp:coreProperties>
</file>