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6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>
        <p:scale>
          <a:sx n="67" d="100"/>
          <a:sy n="67" d="100"/>
        </p:scale>
        <p:origin x="108" y="6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147905-F6ED-4F3D-835C-68A03C3BB2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5D2EC8F-93A5-4794-BAC5-A15A85133606}">
      <dgm:prSet/>
      <dgm:spPr/>
      <dgm:t>
        <a:bodyPr/>
        <a:lstStyle/>
        <a:p>
          <a:r>
            <a:rPr lang="en-GB" baseline="0"/>
            <a:t>In order to accommodate a few of you, we have swapped week 3 and 4 around. </a:t>
          </a:r>
          <a:endParaRPr lang="en-US"/>
        </a:p>
      </dgm:t>
    </dgm:pt>
    <dgm:pt modelId="{71D5ED0A-D366-4C90-A1BE-DAFB928F512C}" type="parTrans" cxnId="{310FD4FB-A1A1-4F5B-9E58-535D418BBCCD}">
      <dgm:prSet/>
      <dgm:spPr/>
      <dgm:t>
        <a:bodyPr/>
        <a:lstStyle/>
        <a:p>
          <a:endParaRPr lang="en-US"/>
        </a:p>
      </dgm:t>
    </dgm:pt>
    <dgm:pt modelId="{BB9F3AE7-A6C6-4E37-A5D4-68041C670260}" type="sibTrans" cxnId="{310FD4FB-A1A1-4F5B-9E58-535D418BBCCD}">
      <dgm:prSet/>
      <dgm:spPr/>
      <dgm:t>
        <a:bodyPr/>
        <a:lstStyle/>
        <a:p>
          <a:endParaRPr lang="en-US"/>
        </a:p>
      </dgm:t>
    </dgm:pt>
    <dgm:pt modelId="{DE57F249-4B50-44DA-8548-A4664808C76F}">
      <dgm:prSet/>
      <dgm:spPr/>
      <dgm:t>
        <a:bodyPr/>
        <a:lstStyle/>
        <a:p>
          <a:r>
            <a:rPr lang="en-GB" baseline="0"/>
            <a:t>We will have a look at where we can find some practical assistance in understanding Probate and Wills in general. </a:t>
          </a:r>
          <a:endParaRPr lang="en-US"/>
        </a:p>
      </dgm:t>
    </dgm:pt>
    <dgm:pt modelId="{CE854ED5-C3F3-4C45-858B-1AA9D2935401}" type="parTrans" cxnId="{8B247511-962C-4123-8CF0-16DE96EAF7A7}">
      <dgm:prSet/>
      <dgm:spPr/>
      <dgm:t>
        <a:bodyPr/>
        <a:lstStyle/>
        <a:p>
          <a:endParaRPr lang="en-US"/>
        </a:p>
      </dgm:t>
    </dgm:pt>
    <dgm:pt modelId="{61D5EFFB-6077-4634-B4B5-200862254064}" type="sibTrans" cxnId="{8B247511-962C-4123-8CF0-16DE96EAF7A7}">
      <dgm:prSet/>
      <dgm:spPr/>
      <dgm:t>
        <a:bodyPr/>
        <a:lstStyle/>
        <a:p>
          <a:endParaRPr lang="en-US"/>
        </a:p>
      </dgm:t>
    </dgm:pt>
    <dgm:pt modelId="{08AA58B8-21EF-44C8-93F5-A0768BDFD8A1}">
      <dgm:prSet/>
      <dgm:spPr/>
      <dgm:t>
        <a:bodyPr/>
        <a:lstStyle/>
        <a:p>
          <a:r>
            <a:rPr lang="en-GB" baseline="0"/>
            <a:t>We will use the lesson as an interactive session; looking at each stage from a practical perspective, as if we were all qualified lawyers. </a:t>
          </a:r>
          <a:endParaRPr lang="en-US"/>
        </a:p>
      </dgm:t>
    </dgm:pt>
    <dgm:pt modelId="{BB919BE6-2B69-40D6-9089-F204D8930C1E}" type="parTrans" cxnId="{84D4165B-7682-430E-BBE0-EFF6AD7D9CCF}">
      <dgm:prSet/>
      <dgm:spPr/>
      <dgm:t>
        <a:bodyPr/>
        <a:lstStyle/>
        <a:p>
          <a:endParaRPr lang="en-US"/>
        </a:p>
      </dgm:t>
    </dgm:pt>
    <dgm:pt modelId="{20AF3521-0B88-49C6-91E2-859C6C3E0BA4}" type="sibTrans" cxnId="{84D4165B-7682-430E-BBE0-EFF6AD7D9CCF}">
      <dgm:prSet/>
      <dgm:spPr/>
      <dgm:t>
        <a:bodyPr/>
        <a:lstStyle/>
        <a:p>
          <a:endParaRPr lang="en-US"/>
        </a:p>
      </dgm:t>
    </dgm:pt>
    <dgm:pt modelId="{25999756-32AC-46F8-A03A-BAEFC8E548E0}" type="pres">
      <dgm:prSet presAssocID="{03147905-F6ED-4F3D-835C-68A03C3BB260}" presName="root" presStyleCnt="0">
        <dgm:presLayoutVars>
          <dgm:dir/>
          <dgm:resizeHandles val="exact"/>
        </dgm:presLayoutVars>
      </dgm:prSet>
      <dgm:spPr/>
    </dgm:pt>
    <dgm:pt modelId="{69E38DE5-0D1D-4137-9EE8-39603B791DE3}" type="pres">
      <dgm:prSet presAssocID="{65D2EC8F-93A5-4794-BAC5-A15A85133606}" presName="compNode" presStyleCnt="0"/>
      <dgm:spPr/>
    </dgm:pt>
    <dgm:pt modelId="{A6339FFD-0131-4B1B-9399-C64D0447BB47}" type="pres">
      <dgm:prSet presAssocID="{65D2EC8F-93A5-4794-BAC5-A15A85133606}" presName="bgRect" presStyleLbl="bgShp" presStyleIdx="0" presStyleCnt="3"/>
      <dgm:spPr/>
    </dgm:pt>
    <dgm:pt modelId="{0753506C-6733-4308-A492-AF8F9ABB8719}" type="pres">
      <dgm:prSet presAssocID="{65D2EC8F-93A5-4794-BAC5-A15A8513360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1F5E36A7-9AAF-46C0-BF99-7F67391597EE}" type="pres">
      <dgm:prSet presAssocID="{65D2EC8F-93A5-4794-BAC5-A15A85133606}" presName="spaceRect" presStyleCnt="0"/>
      <dgm:spPr/>
    </dgm:pt>
    <dgm:pt modelId="{93B5151F-87B7-4158-BE4B-56ACB189A93A}" type="pres">
      <dgm:prSet presAssocID="{65D2EC8F-93A5-4794-BAC5-A15A85133606}" presName="parTx" presStyleLbl="revTx" presStyleIdx="0" presStyleCnt="3">
        <dgm:presLayoutVars>
          <dgm:chMax val="0"/>
          <dgm:chPref val="0"/>
        </dgm:presLayoutVars>
      </dgm:prSet>
      <dgm:spPr/>
    </dgm:pt>
    <dgm:pt modelId="{3F735DBB-3415-4019-B8AC-79BE1BCCE25F}" type="pres">
      <dgm:prSet presAssocID="{BB9F3AE7-A6C6-4E37-A5D4-68041C670260}" presName="sibTrans" presStyleCnt="0"/>
      <dgm:spPr/>
    </dgm:pt>
    <dgm:pt modelId="{F69E2C89-E929-4F84-862A-3050C2C1075A}" type="pres">
      <dgm:prSet presAssocID="{DE57F249-4B50-44DA-8548-A4664808C76F}" presName="compNode" presStyleCnt="0"/>
      <dgm:spPr/>
    </dgm:pt>
    <dgm:pt modelId="{0117D3AC-45E4-4612-8E4B-A8B1844C936C}" type="pres">
      <dgm:prSet presAssocID="{DE57F249-4B50-44DA-8548-A4664808C76F}" presName="bgRect" presStyleLbl="bgShp" presStyleIdx="1" presStyleCnt="3"/>
      <dgm:spPr/>
    </dgm:pt>
    <dgm:pt modelId="{CC6D4B1A-DC62-4DE4-A76C-B92300224CD5}" type="pres">
      <dgm:prSet presAssocID="{DE57F249-4B50-44DA-8548-A4664808C76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3F02AA5D-FCD6-4EAA-8D9E-1CB505A566B9}" type="pres">
      <dgm:prSet presAssocID="{DE57F249-4B50-44DA-8548-A4664808C76F}" presName="spaceRect" presStyleCnt="0"/>
      <dgm:spPr/>
    </dgm:pt>
    <dgm:pt modelId="{0A3357DB-21F4-447E-A210-2BD35BAE1D6D}" type="pres">
      <dgm:prSet presAssocID="{DE57F249-4B50-44DA-8548-A4664808C76F}" presName="parTx" presStyleLbl="revTx" presStyleIdx="1" presStyleCnt="3">
        <dgm:presLayoutVars>
          <dgm:chMax val="0"/>
          <dgm:chPref val="0"/>
        </dgm:presLayoutVars>
      </dgm:prSet>
      <dgm:spPr/>
    </dgm:pt>
    <dgm:pt modelId="{BA2909C4-3152-41E3-82E0-02BD0EC6E8BA}" type="pres">
      <dgm:prSet presAssocID="{61D5EFFB-6077-4634-B4B5-200862254064}" presName="sibTrans" presStyleCnt="0"/>
      <dgm:spPr/>
    </dgm:pt>
    <dgm:pt modelId="{57C1369C-38A3-4A29-A620-ECFAFE411475}" type="pres">
      <dgm:prSet presAssocID="{08AA58B8-21EF-44C8-93F5-A0768BDFD8A1}" presName="compNode" presStyleCnt="0"/>
      <dgm:spPr/>
    </dgm:pt>
    <dgm:pt modelId="{015A7B14-D96D-4F64-850F-8B3C44EC6403}" type="pres">
      <dgm:prSet presAssocID="{08AA58B8-21EF-44C8-93F5-A0768BDFD8A1}" presName="bgRect" presStyleLbl="bgShp" presStyleIdx="2" presStyleCnt="3"/>
      <dgm:spPr/>
    </dgm:pt>
    <dgm:pt modelId="{B4E52E01-687F-40E9-855D-63FE0BE82377}" type="pres">
      <dgm:prSet presAssocID="{08AA58B8-21EF-44C8-93F5-A0768BDFD8A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6AE77BE-B2D0-462E-A472-7B03F25F7A4D}" type="pres">
      <dgm:prSet presAssocID="{08AA58B8-21EF-44C8-93F5-A0768BDFD8A1}" presName="spaceRect" presStyleCnt="0"/>
      <dgm:spPr/>
    </dgm:pt>
    <dgm:pt modelId="{74498BF2-B0C4-4F4A-B5D4-0AFC6CE44ED9}" type="pres">
      <dgm:prSet presAssocID="{08AA58B8-21EF-44C8-93F5-A0768BDFD8A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B247511-962C-4123-8CF0-16DE96EAF7A7}" srcId="{03147905-F6ED-4F3D-835C-68A03C3BB260}" destId="{DE57F249-4B50-44DA-8548-A4664808C76F}" srcOrd="1" destOrd="0" parTransId="{CE854ED5-C3F3-4C45-858B-1AA9D2935401}" sibTransId="{61D5EFFB-6077-4634-B4B5-200862254064}"/>
    <dgm:cxn modelId="{21A80013-48EC-4010-B2E0-AA6DA4779AC5}" type="presOf" srcId="{08AA58B8-21EF-44C8-93F5-A0768BDFD8A1}" destId="{74498BF2-B0C4-4F4A-B5D4-0AFC6CE44ED9}" srcOrd="0" destOrd="0" presId="urn:microsoft.com/office/officeart/2018/2/layout/IconVerticalSolidList"/>
    <dgm:cxn modelId="{8149BC25-64D3-4C76-95BB-244A40D35BBA}" type="presOf" srcId="{03147905-F6ED-4F3D-835C-68A03C3BB260}" destId="{25999756-32AC-46F8-A03A-BAEFC8E548E0}" srcOrd="0" destOrd="0" presId="urn:microsoft.com/office/officeart/2018/2/layout/IconVerticalSolidList"/>
    <dgm:cxn modelId="{84D4165B-7682-430E-BBE0-EFF6AD7D9CCF}" srcId="{03147905-F6ED-4F3D-835C-68A03C3BB260}" destId="{08AA58B8-21EF-44C8-93F5-A0768BDFD8A1}" srcOrd="2" destOrd="0" parTransId="{BB919BE6-2B69-40D6-9089-F204D8930C1E}" sibTransId="{20AF3521-0B88-49C6-91E2-859C6C3E0BA4}"/>
    <dgm:cxn modelId="{F44258A7-A453-4A83-AC34-060F2407CF3F}" type="presOf" srcId="{65D2EC8F-93A5-4794-BAC5-A15A85133606}" destId="{93B5151F-87B7-4158-BE4B-56ACB189A93A}" srcOrd="0" destOrd="0" presId="urn:microsoft.com/office/officeart/2018/2/layout/IconVerticalSolidList"/>
    <dgm:cxn modelId="{ABFC38D8-D10D-4F36-87FF-C47D8F2AD1CE}" type="presOf" srcId="{DE57F249-4B50-44DA-8548-A4664808C76F}" destId="{0A3357DB-21F4-447E-A210-2BD35BAE1D6D}" srcOrd="0" destOrd="0" presId="urn:microsoft.com/office/officeart/2018/2/layout/IconVerticalSolidList"/>
    <dgm:cxn modelId="{310FD4FB-A1A1-4F5B-9E58-535D418BBCCD}" srcId="{03147905-F6ED-4F3D-835C-68A03C3BB260}" destId="{65D2EC8F-93A5-4794-BAC5-A15A85133606}" srcOrd="0" destOrd="0" parTransId="{71D5ED0A-D366-4C90-A1BE-DAFB928F512C}" sibTransId="{BB9F3AE7-A6C6-4E37-A5D4-68041C670260}"/>
    <dgm:cxn modelId="{33C65F44-90D8-4ADF-A1A1-93194AAC503C}" type="presParOf" srcId="{25999756-32AC-46F8-A03A-BAEFC8E548E0}" destId="{69E38DE5-0D1D-4137-9EE8-39603B791DE3}" srcOrd="0" destOrd="0" presId="urn:microsoft.com/office/officeart/2018/2/layout/IconVerticalSolidList"/>
    <dgm:cxn modelId="{AD934264-312C-415B-8ED8-FFAFBA529AC2}" type="presParOf" srcId="{69E38DE5-0D1D-4137-9EE8-39603B791DE3}" destId="{A6339FFD-0131-4B1B-9399-C64D0447BB47}" srcOrd="0" destOrd="0" presId="urn:microsoft.com/office/officeart/2018/2/layout/IconVerticalSolidList"/>
    <dgm:cxn modelId="{5E2D8CEA-D35F-49C1-BB3A-9BE922949671}" type="presParOf" srcId="{69E38DE5-0D1D-4137-9EE8-39603B791DE3}" destId="{0753506C-6733-4308-A492-AF8F9ABB8719}" srcOrd="1" destOrd="0" presId="urn:microsoft.com/office/officeart/2018/2/layout/IconVerticalSolidList"/>
    <dgm:cxn modelId="{AD950B87-1CD6-47D5-93D8-184EC7DC6538}" type="presParOf" srcId="{69E38DE5-0D1D-4137-9EE8-39603B791DE3}" destId="{1F5E36A7-9AAF-46C0-BF99-7F67391597EE}" srcOrd="2" destOrd="0" presId="urn:microsoft.com/office/officeart/2018/2/layout/IconVerticalSolidList"/>
    <dgm:cxn modelId="{8C44F0A8-2F0A-4413-B399-8D17A5204894}" type="presParOf" srcId="{69E38DE5-0D1D-4137-9EE8-39603B791DE3}" destId="{93B5151F-87B7-4158-BE4B-56ACB189A93A}" srcOrd="3" destOrd="0" presId="urn:microsoft.com/office/officeart/2018/2/layout/IconVerticalSolidList"/>
    <dgm:cxn modelId="{54939D9E-840E-4E24-8275-A9852ABFC3BF}" type="presParOf" srcId="{25999756-32AC-46F8-A03A-BAEFC8E548E0}" destId="{3F735DBB-3415-4019-B8AC-79BE1BCCE25F}" srcOrd="1" destOrd="0" presId="urn:microsoft.com/office/officeart/2018/2/layout/IconVerticalSolidList"/>
    <dgm:cxn modelId="{7CAD838D-A637-40D3-967B-892C7C5F4873}" type="presParOf" srcId="{25999756-32AC-46F8-A03A-BAEFC8E548E0}" destId="{F69E2C89-E929-4F84-862A-3050C2C1075A}" srcOrd="2" destOrd="0" presId="urn:microsoft.com/office/officeart/2018/2/layout/IconVerticalSolidList"/>
    <dgm:cxn modelId="{7EAE31DD-F0C0-4458-B87C-E2E2AFDC5486}" type="presParOf" srcId="{F69E2C89-E929-4F84-862A-3050C2C1075A}" destId="{0117D3AC-45E4-4612-8E4B-A8B1844C936C}" srcOrd="0" destOrd="0" presId="urn:microsoft.com/office/officeart/2018/2/layout/IconVerticalSolidList"/>
    <dgm:cxn modelId="{6698E5FF-B4D9-4E7E-9A69-6ACDD3539441}" type="presParOf" srcId="{F69E2C89-E929-4F84-862A-3050C2C1075A}" destId="{CC6D4B1A-DC62-4DE4-A76C-B92300224CD5}" srcOrd="1" destOrd="0" presId="urn:microsoft.com/office/officeart/2018/2/layout/IconVerticalSolidList"/>
    <dgm:cxn modelId="{3BB5AE01-F719-42C2-85BA-F2163D57D96C}" type="presParOf" srcId="{F69E2C89-E929-4F84-862A-3050C2C1075A}" destId="{3F02AA5D-FCD6-4EAA-8D9E-1CB505A566B9}" srcOrd="2" destOrd="0" presId="urn:microsoft.com/office/officeart/2018/2/layout/IconVerticalSolidList"/>
    <dgm:cxn modelId="{BF07D5AA-BDC5-4AF6-916E-3C79A4809B1B}" type="presParOf" srcId="{F69E2C89-E929-4F84-862A-3050C2C1075A}" destId="{0A3357DB-21F4-447E-A210-2BD35BAE1D6D}" srcOrd="3" destOrd="0" presId="urn:microsoft.com/office/officeart/2018/2/layout/IconVerticalSolidList"/>
    <dgm:cxn modelId="{0058AE82-95E1-445F-9681-CC64D61EF87F}" type="presParOf" srcId="{25999756-32AC-46F8-A03A-BAEFC8E548E0}" destId="{BA2909C4-3152-41E3-82E0-02BD0EC6E8BA}" srcOrd="3" destOrd="0" presId="urn:microsoft.com/office/officeart/2018/2/layout/IconVerticalSolidList"/>
    <dgm:cxn modelId="{DE83EF75-DA47-4214-A456-32E772972935}" type="presParOf" srcId="{25999756-32AC-46F8-A03A-BAEFC8E548E0}" destId="{57C1369C-38A3-4A29-A620-ECFAFE411475}" srcOrd="4" destOrd="0" presId="urn:microsoft.com/office/officeart/2018/2/layout/IconVerticalSolidList"/>
    <dgm:cxn modelId="{8BFCD5AC-E956-4E71-B2AE-9E3FFBCF8791}" type="presParOf" srcId="{57C1369C-38A3-4A29-A620-ECFAFE411475}" destId="{015A7B14-D96D-4F64-850F-8B3C44EC6403}" srcOrd="0" destOrd="0" presId="urn:microsoft.com/office/officeart/2018/2/layout/IconVerticalSolidList"/>
    <dgm:cxn modelId="{4CD1571C-C07B-4E4A-8372-1FB1B320FC83}" type="presParOf" srcId="{57C1369C-38A3-4A29-A620-ECFAFE411475}" destId="{B4E52E01-687F-40E9-855D-63FE0BE82377}" srcOrd="1" destOrd="0" presId="urn:microsoft.com/office/officeart/2018/2/layout/IconVerticalSolidList"/>
    <dgm:cxn modelId="{140BA379-F6B9-41C2-A670-18D8A5682D1E}" type="presParOf" srcId="{57C1369C-38A3-4A29-A620-ECFAFE411475}" destId="{F6AE77BE-B2D0-462E-A472-7B03F25F7A4D}" srcOrd="2" destOrd="0" presId="urn:microsoft.com/office/officeart/2018/2/layout/IconVerticalSolidList"/>
    <dgm:cxn modelId="{BD586454-24DF-49CB-BEE3-F72722CB11A0}" type="presParOf" srcId="{57C1369C-38A3-4A29-A620-ECFAFE411475}" destId="{74498BF2-B0C4-4F4A-B5D4-0AFC6CE44E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339FFD-0131-4B1B-9399-C64D0447BB47}">
      <dsp:nvSpPr>
        <dsp:cNvPr id="0" name=""/>
        <dsp:cNvSpPr/>
      </dsp:nvSpPr>
      <dsp:spPr>
        <a:xfrm>
          <a:off x="0" y="680"/>
          <a:ext cx="5816750" cy="159134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53506C-6733-4308-A492-AF8F9ABB8719}">
      <dsp:nvSpPr>
        <dsp:cNvPr id="0" name=""/>
        <dsp:cNvSpPr/>
      </dsp:nvSpPr>
      <dsp:spPr>
        <a:xfrm>
          <a:off x="481381" y="358732"/>
          <a:ext cx="875239" cy="8752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B5151F-87B7-4158-BE4B-56ACB189A93A}">
      <dsp:nvSpPr>
        <dsp:cNvPr id="0" name=""/>
        <dsp:cNvSpPr/>
      </dsp:nvSpPr>
      <dsp:spPr>
        <a:xfrm>
          <a:off x="1838002" y="680"/>
          <a:ext cx="3978747" cy="1591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17" tIns="168417" rIns="168417" bIns="168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In order to accommodate a few of you, we have swapped week 3 and 4 around. </a:t>
          </a:r>
          <a:endParaRPr lang="en-US" sz="1900" kern="1200"/>
        </a:p>
      </dsp:txBody>
      <dsp:txXfrm>
        <a:off x="1838002" y="680"/>
        <a:ext cx="3978747" cy="1591344"/>
      </dsp:txXfrm>
    </dsp:sp>
    <dsp:sp modelId="{0117D3AC-45E4-4612-8E4B-A8B1844C936C}">
      <dsp:nvSpPr>
        <dsp:cNvPr id="0" name=""/>
        <dsp:cNvSpPr/>
      </dsp:nvSpPr>
      <dsp:spPr>
        <a:xfrm>
          <a:off x="0" y="1989860"/>
          <a:ext cx="5816750" cy="159134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6D4B1A-DC62-4DE4-A76C-B92300224CD5}">
      <dsp:nvSpPr>
        <dsp:cNvPr id="0" name=""/>
        <dsp:cNvSpPr/>
      </dsp:nvSpPr>
      <dsp:spPr>
        <a:xfrm>
          <a:off x="481381" y="2347913"/>
          <a:ext cx="875239" cy="8752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3357DB-21F4-447E-A210-2BD35BAE1D6D}">
      <dsp:nvSpPr>
        <dsp:cNvPr id="0" name=""/>
        <dsp:cNvSpPr/>
      </dsp:nvSpPr>
      <dsp:spPr>
        <a:xfrm>
          <a:off x="1838002" y="1989860"/>
          <a:ext cx="3978747" cy="1591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17" tIns="168417" rIns="168417" bIns="168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We will have a look at where we can find some practical assistance in understanding Probate and Wills in general. </a:t>
          </a:r>
          <a:endParaRPr lang="en-US" sz="1900" kern="1200"/>
        </a:p>
      </dsp:txBody>
      <dsp:txXfrm>
        <a:off x="1838002" y="1989860"/>
        <a:ext cx="3978747" cy="1591344"/>
      </dsp:txXfrm>
    </dsp:sp>
    <dsp:sp modelId="{015A7B14-D96D-4F64-850F-8B3C44EC6403}">
      <dsp:nvSpPr>
        <dsp:cNvPr id="0" name=""/>
        <dsp:cNvSpPr/>
      </dsp:nvSpPr>
      <dsp:spPr>
        <a:xfrm>
          <a:off x="0" y="3979041"/>
          <a:ext cx="5816750" cy="15913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E52E01-687F-40E9-855D-63FE0BE82377}">
      <dsp:nvSpPr>
        <dsp:cNvPr id="0" name=""/>
        <dsp:cNvSpPr/>
      </dsp:nvSpPr>
      <dsp:spPr>
        <a:xfrm>
          <a:off x="481381" y="4337093"/>
          <a:ext cx="875239" cy="8752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498BF2-B0C4-4F4A-B5D4-0AFC6CE44ED9}">
      <dsp:nvSpPr>
        <dsp:cNvPr id="0" name=""/>
        <dsp:cNvSpPr/>
      </dsp:nvSpPr>
      <dsp:spPr>
        <a:xfrm>
          <a:off x="1838002" y="3979041"/>
          <a:ext cx="3978747" cy="1591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17" tIns="168417" rIns="168417" bIns="168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We will use the lesson as an interactive session; looking at each stage from a practical perspective, as if we were all qualified lawyers. </a:t>
          </a:r>
          <a:endParaRPr lang="en-US" sz="1900" kern="1200"/>
        </a:p>
      </dsp:txBody>
      <dsp:txXfrm>
        <a:off x="1838002" y="3979041"/>
        <a:ext cx="3978747" cy="15913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2/16/2023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3831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230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2/16/2023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895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2/16/2023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347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2/16/2023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86084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2/16/2023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304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2/16/2023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870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1342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34350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366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2/16/2023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715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2/16/2023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720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68" r:id="rId6"/>
    <p:sldLayoutId id="2147483764" r:id="rId7"/>
    <p:sldLayoutId id="2147483765" r:id="rId8"/>
    <p:sldLayoutId id="2147483766" r:id="rId9"/>
    <p:sldLayoutId id="2147483767" r:id="rId10"/>
    <p:sldLayoutId id="214748376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JZ1BII567c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euk.org.uk/get-involved/donate/leave-legacy/free-wills-month/" TargetMode="External"/><Relationship Id="rId2" Type="http://schemas.openxmlformats.org/officeDocument/2006/relationships/hyperlink" Target="https://www.mind.org.uk/get-involved/donate-or-fundraise/gifts-in-wills/free-wills-month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lzheimers.org.uk/get-involved/make-donation/leave-gift-your-will?gclid=EAIaIQobChMI0-C7xuma_QIVDO3tCh3RrAmDEAAYASAAEgLdU_D_BwE&amp;gclsrc=aw.ds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vEHAeICYD4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library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plus-lexis-com.ezproxy.uwtsd.ac.uk/uk/document/lpadocument/?pdmfid=1001073&amp;pddocfullpath=%2Fshared%2Fdocument%2Fpractical-guidance-uk%2Furn%3AcontentItem%3A640C-NFX3-CGX8-04T8-00000-00&amp;pdcatfilters=UHJhY3RpY2VBcmVhXnVybjp0b3BpYzo0RjJDREJCQ0I0N0U0RTVGQTI0NUYwMzU3RTM3QzREOXxUYXNrXlYybHNiSE09fFN1YlRhc2teVjJsc2JITXZWbUZzYVdScGRIa2diMllnVjJsc2JITT0%3D&amp;crid=1f582275-9bf4-4ac9-99dc-f664e8304f3d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hyperlink" Target="https://plus-lexis-com.ezproxy.uwtsd.ac.uk/uk/document/documentlink/?pdmfid=1001073&amp;crid=6a594be6-218a-4c2d-96fb-359cb6ab643c&amp;pddocfullpath=%2Fshared%2Fdocument%2Fforms-uk%2Furn%3AcontentItem%3A6424-5B33-GXF6-819D-00000-00&amp;pdcontentcomponentid=393740&amp;pdproductcontenttypeid=urn%3Apct%3A255&amp;pdiskwicview=false&amp;pdpinpoint=&amp;ecomp=-k4k&amp;prid=6c95d998-75a9-4b79-bad7-7f71b980440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hip.pressbooks.pub/writingcentersandwellness/chapter/title-here-5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plus-lexis-com.ezproxy.uwtsd.ac.uk/uk/practical-guidance-core-documents/?pdmfid=1001073&amp;pdcatfilters=UHJhY3RpY2VBcmVhXnVybjp0b3BpYzo0RjJDREJCQ0I0N0U0RTVGQTI0NUYwMzU3RTM3QzREOXxUYXNrXlVISnZZbUYwWlE9PQ%3D%3D&amp;pdpt=Probate&amp;crid=f23b4b70-af41-4586-a7b3-ff49b956fdad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mailto:J.drew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79EE75-3FAF-A3B0-FDC6-38B5B57C7F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9293" b="643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995F0B-08A7-9C3B-4105-A8D88B43F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/>
          <a:p>
            <a:r>
              <a:rPr lang="en-GB"/>
              <a:t>Probate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7F41B5-A6EC-D15F-0451-E36229C371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Practical </a:t>
            </a:r>
          </a:p>
          <a:p>
            <a:r>
              <a:rPr lang="en-GB">
                <a:solidFill>
                  <a:schemeClr val="tx1"/>
                </a:solidFill>
              </a:rPr>
              <a:t>Week 3</a:t>
            </a:r>
          </a:p>
        </p:txBody>
      </p:sp>
    </p:spTree>
    <p:extLst>
      <p:ext uri="{BB962C8B-B14F-4D97-AF65-F5344CB8AC3E}">
        <p14:creationId xmlns:p14="http://schemas.microsoft.com/office/powerpoint/2010/main" val="36951170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D92B3-F9F4-22FE-FCB6-90B1C303B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GB" sz="5100"/>
              <a:t>Practical 	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AF7B59-2EC4-CBA5-7640-9961A09CB3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1403562"/>
              </p:ext>
            </p:extLst>
          </p:nvPr>
        </p:nvGraphicFramePr>
        <p:xfrm>
          <a:off x="5411638" y="643467"/>
          <a:ext cx="5816750" cy="5571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1780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F33AF-DF84-DBD2-95E9-56E5E23B7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should you make a will?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AB1A0-B826-EE7D-2043-9D452FBB1D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https://www.youtube.com/watch?v=MJZ1BII567c</a:t>
            </a:r>
            <a:endParaRPr lang="en-GB" dirty="0"/>
          </a:p>
          <a:p>
            <a:endParaRPr lang="en-GB" dirty="0"/>
          </a:p>
          <a:p>
            <a:r>
              <a:rPr lang="en-GB" dirty="0"/>
              <a:t>Olivia </a:t>
            </a:r>
            <a:r>
              <a:rPr lang="en-GB" dirty="0" err="1"/>
              <a:t>Fenion</a:t>
            </a:r>
            <a:r>
              <a:rPr lang="en-GB" dirty="0"/>
              <a:t> sets out some myth busting examples of why we should all make a will. </a:t>
            </a:r>
          </a:p>
        </p:txBody>
      </p:sp>
    </p:spTree>
    <p:extLst>
      <p:ext uri="{BB962C8B-B14F-4D97-AF65-F5344CB8AC3E}">
        <p14:creationId xmlns:p14="http://schemas.microsoft.com/office/powerpoint/2010/main" val="2598387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A1C012-8297-4361-ACE8-A2509FB1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3197B501-FFA4-EC32-A467-FE1A63FB69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3056" b="267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26C59D-AC39-BC08-9219-86A705E67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0079"/>
            <a:ext cx="6869430" cy="578215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7500" dirty="0">
                <a:solidFill>
                  <a:srgbClr val="002060"/>
                </a:solidFill>
              </a:rPr>
              <a:t>Are there any easy-to-read guides / websites on making a valid will?</a:t>
            </a:r>
          </a:p>
        </p:txBody>
      </p:sp>
    </p:spTree>
    <p:extLst>
      <p:ext uri="{BB962C8B-B14F-4D97-AF65-F5344CB8AC3E}">
        <p14:creationId xmlns:p14="http://schemas.microsoft.com/office/powerpoint/2010/main" val="36887479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E9AD7D-4929-B18C-E6D5-D98DBAF42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GB" dirty="0"/>
              <a:t>Charity web-sites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62414-89B7-60D4-2E8D-3AF085FEE8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2025" y="164306"/>
            <a:ext cx="7243763" cy="6536531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1000"/>
              </a:lnSpc>
            </a:pPr>
            <a:r>
              <a:rPr lang="en-GB" dirty="0"/>
              <a:t>Mind - </a:t>
            </a:r>
            <a:r>
              <a:rPr lang="en-GB" dirty="0">
                <a:hlinkClick r:id="rId2"/>
              </a:rPr>
              <a:t>https://www.mind.org.uk/get-involved/donate-or-fundraise/gifts-in-wills/free-wills-month/</a:t>
            </a:r>
            <a:r>
              <a:rPr lang="en-GB" dirty="0"/>
              <a:t> </a:t>
            </a:r>
          </a:p>
          <a:p>
            <a:pPr>
              <a:lnSpc>
                <a:spcPct val="91000"/>
              </a:lnSpc>
            </a:pPr>
            <a:endParaRPr lang="en-GB" dirty="0"/>
          </a:p>
          <a:p>
            <a:pPr>
              <a:lnSpc>
                <a:spcPct val="91000"/>
              </a:lnSpc>
            </a:pPr>
            <a:r>
              <a:rPr lang="en-GB" dirty="0"/>
              <a:t>Age UK - </a:t>
            </a:r>
            <a:r>
              <a:rPr lang="en-GB" dirty="0">
                <a:hlinkClick r:id="rId3"/>
              </a:rPr>
              <a:t>https://www.ageuk.org.uk/get-involved/donate/leave-legacy/free-wills-month/</a:t>
            </a:r>
            <a:r>
              <a:rPr lang="en-GB" dirty="0"/>
              <a:t> </a:t>
            </a:r>
          </a:p>
          <a:p>
            <a:pPr>
              <a:lnSpc>
                <a:spcPct val="91000"/>
              </a:lnSpc>
            </a:pPr>
            <a:endParaRPr lang="en-GB" dirty="0"/>
          </a:p>
          <a:p>
            <a:pPr>
              <a:lnSpc>
                <a:spcPct val="91000"/>
              </a:lnSpc>
            </a:pPr>
            <a:r>
              <a:rPr lang="en-GB" dirty="0"/>
              <a:t>Alzheimer’s Society - </a:t>
            </a:r>
            <a:r>
              <a:rPr lang="en-GB" dirty="0">
                <a:hlinkClick r:id="rId4"/>
              </a:rPr>
              <a:t>https://www.alzheimers.org.uk/get-involved/make-donation/leave-gift-your-will?gclid=EAIaIQobChMI0-C7xuma_QIVDO3tCh3RrAmDEAAYASAAEgLdU_D_BwE&amp;gclsrc=aw.ds</a:t>
            </a:r>
            <a:r>
              <a:rPr lang="en-GB" dirty="0"/>
              <a:t> </a:t>
            </a:r>
          </a:p>
          <a:p>
            <a:pPr>
              <a:lnSpc>
                <a:spcPct val="91000"/>
              </a:lnSpc>
            </a:pPr>
            <a:endParaRPr lang="en-GB" dirty="0"/>
          </a:p>
          <a:p>
            <a:pPr>
              <a:lnSpc>
                <a:spcPct val="91000"/>
              </a:lnSpc>
            </a:pPr>
            <a:r>
              <a:rPr lang="en-GB" dirty="0"/>
              <a:t>Plus many, many more!!</a:t>
            </a:r>
          </a:p>
          <a:p>
            <a:pPr>
              <a:lnSpc>
                <a:spcPct val="91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8659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BDA00D-3E32-6465-4225-A61114CC8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GB" sz="5600" dirty="0"/>
              <a:t>Patient’s with Dementia/Alzheimer’s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7248369-464E-49D1-91FC-BC34A50A6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264989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43956-9DF2-4DC7-6366-C0D2C806C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10268712" cy="3258102"/>
          </a:xfrm>
        </p:spPr>
        <p:txBody>
          <a:bodyPr>
            <a:normAutofit/>
          </a:bodyPr>
          <a:lstStyle/>
          <a:p>
            <a:r>
              <a:rPr lang="en-GB" dirty="0"/>
              <a:t>We looked at the guidance from the Alzheimer’s Society and discussed some helpful hints and tips, to bare in mind when dealing with a client with these mental illnesses.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https://www.youtube.com/watch?v=mvEHAeICYD4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91971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01FB0BD-3788-1DA7-F8FB-30E29A8E3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GB" sz="6100"/>
              <a:t>Practical tutorial for Lexis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7248369-464E-49D1-91FC-BC34A50A6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264989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B904BAC-BF4E-9245-645D-931D3E582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10268712" cy="3258102"/>
          </a:xfrm>
        </p:spPr>
        <p:txBody>
          <a:bodyPr>
            <a:normAutofit/>
          </a:bodyPr>
          <a:lstStyle/>
          <a:p>
            <a:pPr marL="514350" indent="-514350">
              <a:lnSpc>
                <a:spcPct val="91000"/>
              </a:lnSpc>
              <a:buAutoNum type="arabicPeriod"/>
            </a:pPr>
            <a:r>
              <a:rPr lang="en-GB" sz="1700" dirty="0">
                <a:hlinkClick r:id="rId2"/>
              </a:rPr>
              <a:t>https://www.uwtsd.ac.uk/library/</a:t>
            </a:r>
            <a:r>
              <a:rPr lang="en-GB" sz="1700" dirty="0"/>
              <a:t> </a:t>
            </a:r>
          </a:p>
          <a:p>
            <a:pPr marL="514350" indent="-514350">
              <a:lnSpc>
                <a:spcPct val="91000"/>
              </a:lnSpc>
              <a:buAutoNum type="arabicPeriod"/>
            </a:pPr>
            <a:r>
              <a:rPr lang="en-GB" sz="1700" dirty="0"/>
              <a:t>Lexis Plus UK – Academic Library </a:t>
            </a:r>
          </a:p>
          <a:p>
            <a:pPr marL="514350" indent="-514350">
              <a:lnSpc>
                <a:spcPct val="91000"/>
              </a:lnSpc>
              <a:buAutoNum type="arabicPeriod"/>
            </a:pPr>
            <a:r>
              <a:rPr lang="en-GB" sz="1700" dirty="0"/>
              <a:t>Ensure you sign in via the UWTSD Library </a:t>
            </a:r>
          </a:p>
          <a:p>
            <a:pPr marL="514350" indent="-514350">
              <a:lnSpc>
                <a:spcPct val="91000"/>
              </a:lnSpc>
              <a:buAutoNum type="arabicPeriod"/>
            </a:pPr>
            <a:r>
              <a:rPr lang="en-GB" sz="1700" dirty="0"/>
              <a:t>When you have opened Lexis, remember: </a:t>
            </a:r>
          </a:p>
          <a:p>
            <a:pPr lvl="1" indent="0">
              <a:lnSpc>
                <a:spcPct val="91000"/>
              </a:lnSpc>
              <a:buNone/>
            </a:pPr>
            <a:r>
              <a:rPr lang="en-GB" sz="1700" dirty="0"/>
              <a:t>	Red background = research; </a:t>
            </a:r>
          </a:p>
          <a:p>
            <a:pPr lvl="1" indent="0">
              <a:lnSpc>
                <a:spcPct val="91000"/>
              </a:lnSpc>
              <a:buNone/>
            </a:pPr>
            <a:r>
              <a:rPr lang="en-GB" sz="1700" dirty="0"/>
              <a:t>	Blue background = Practical Guidance. </a:t>
            </a:r>
          </a:p>
          <a:p>
            <a:pPr marL="514350" indent="-514350">
              <a:lnSpc>
                <a:spcPct val="91000"/>
              </a:lnSpc>
              <a:buAutoNum type="arabicPeriod"/>
            </a:pPr>
            <a:r>
              <a:rPr lang="en-GB" sz="1700" dirty="0"/>
              <a:t>We will focus on the Blue screens – Practical Guidance….</a:t>
            </a:r>
          </a:p>
        </p:txBody>
      </p:sp>
    </p:spTree>
    <p:extLst>
      <p:ext uri="{BB962C8B-B14F-4D97-AF65-F5344CB8AC3E}">
        <p14:creationId xmlns:p14="http://schemas.microsoft.com/office/powerpoint/2010/main" val="33494601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5F0B8-E45F-EF88-C323-37B58473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Lexis Practical continued..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511B9-E608-B081-2717-B19F60263D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5135880" cy="3593592"/>
          </a:xfrm>
        </p:spPr>
        <p:txBody>
          <a:bodyPr/>
          <a:lstStyle/>
          <a:p>
            <a:r>
              <a:rPr lang="en-GB" dirty="0"/>
              <a:t>Next, click on PRIVATE CLIENT. </a:t>
            </a:r>
          </a:p>
          <a:p>
            <a:r>
              <a:rPr lang="en-GB" dirty="0"/>
              <a:t>Under Topics and Tasks; click on Wills. </a:t>
            </a:r>
          </a:p>
          <a:p>
            <a:r>
              <a:rPr lang="en-GB" dirty="0"/>
              <a:t>Click on the sub-topic of Will Drafting. </a:t>
            </a:r>
          </a:p>
          <a:p>
            <a:r>
              <a:rPr lang="en-GB" dirty="0"/>
              <a:t>You will see the page opposite </a:t>
            </a:r>
            <a:r>
              <a:rPr lang="en-GB" dirty="0">
                <a:sym typeface="Wingdings" panose="05000000000000000000" pitchFamily="2" charset="2"/>
              </a:rPr>
              <a:t>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F7C30B-2DA5-24AC-ACEE-D443218813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143" y="2364295"/>
            <a:ext cx="6033326" cy="4022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5803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BF05D96-5EF5-23B2-406D-FBB9008F19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63" y="421481"/>
            <a:ext cx="9854664" cy="572928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43DE2F2-D5D3-FE69-EE3F-CCACBB42DE73}"/>
              </a:ext>
            </a:extLst>
          </p:cNvPr>
          <p:cNvSpPr txBox="1"/>
          <p:nvPr/>
        </p:nvSpPr>
        <p:spPr>
          <a:xfrm>
            <a:off x="10251281" y="1514475"/>
            <a:ext cx="14716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Drafting a Will Flowchart</a:t>
            </a:r>
          </a:p>
        </p:txBody>
      </p:sp>
    </p:spTree>
    <p:extLst>
      <p:ext uri="{BB962C8B-B14F-4D97-AF65-F5344CB8AC3E}">
        <p14:creationId xmlns:p14="http://schemas.microsoft.com/office/powerpoint/2010/main" val="26967361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98DBC-04EA-571A-4D74-1E04C8D7F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hlinkClick r:id="rId2"/>
              </a:rPr>
              <a:t>Requirements for a valid Will (uwtsd.ac.uk)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CDF13-60B3-789D-DDAC-B91940A20E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then looked at the requirements in making a valid Will. T</a:t>
            </a:r>
          </a:p>
          <a:p>
            <a:r>
              <a:rPr lang="en-GB" dirty="0"/>
              <a:t>he blue hyperlink above will take you to the page (once you are signed in via UWTSD). </a:t>
            </a:r>
          </a:p>
        </p:txBody>
      </p:sp>
    </p:spTree>
    <p:extLst>
      <p:ext uri="{BB962C8B-B14F-4D97-AF65-F5344CB8AC3E}">
        <p14:creationId xmlns:p14="http://schemas.microsoft.com/office/powerpoint/2010/main" val="4343348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711E6-D9DA-201A-186C-9406EB37D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Interviewing a client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7DA90-85BC-14C7-48E5-70BFDFAFB9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 will recall that we looked in detail at the do’s and </a:t>
            </a:r>
            <a:r>
              <a:rPr lang="en-GB" dirty="0" err="1"/>
              <a:t>don’t’s</a:t>
            </a:r>
            <a:r>
              <a:rPr lang="en-GB" dirty="0"/>
              <a:t> of how to interview a client who is making a will. </a:t>
            </a:r>
          </a:p>
          <a:p>
            <a:r>
              <a:rPr lang="en-GB" dirty="0"/>
              <a:t>We focused on a visit to a clients home, who was elderly. </a:t>
            </a:r>
          </a:p>
          <a:p>
            <a:r>
              <a:rPr lang="en-GB" dirty="0"/>
              <a:t>We looked at the scenario where the individual has terminal cancer and also where they are fit and well, but have an overbearing spouse or sibling(s). </a:t>
            </a:r>
          </a:p>
          <a:p>
            <a:r>
              <a:rPr lang="en-GB" dirty="0"/>
              <a:t>We referred to EF &amp; P Vol 42(1) Part 5 (3501) – the questionnaire. Link on next slide.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76542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8F0B1-03BF-31AE-F8ED-CE1A8B2A0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Sample Will Questionnaire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DBACB-20D1-B6A0-20BF-75BFC4B32B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5412105" cy="3334417"/>
          </a:xfrm>
        </p:spPr>
        <p:txBody>
          <a:bodyPr/>
          <a:lstStyle/>
          <a:p>
            <a:r>
              <a:rPr lang="fr-FR" dirty="0">
                <a:hlinkClick r:id="rId2"/>
              </a:rPr>
              <a:t>Will questionnaire (uwtsd.ac.uk)</a:t>
            </a:r>
            <a:endParaRPr lang="fr-FR" dirty="0"/>
          </a:p>
          <a:p>
            <a:endParaRPr lang="fr-FR" dirty="0"/>
          </a:p>
          <a:p>
            <a:endParaRPr lang="en-GB" dirty="0"/>
          </a:p>
        </p:txBody>
      </p:sp>
      <p:pic>
        <p:nvPicPr>
          <p:cNvPr id="5" name="Picture 4" descr="Two people sitting on a couch">
            <a:extLst>
              <a:ext uri="{FF2B5EF4-FFF2-40B4-BE49-F238E27FC236}">
                <a16:creationId xmlns:a16="http://schemas.microsoft.com/office/drawing/2014/main" id="{D71F98A8-CE97-1905-4F67-2BBF287C63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800850" y="3429000"/>
            <a:ext cx="4900613" cy="3038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957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55DB4-18C3-18A2-6C86-FD0B75FEA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Probate practical </a:t>
            </a:r>
            <a:r>
              <a:rPr lang="en-GB" dirty="0" err="1"/>
              <a:t>lEXIS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6F9FC-7DFC-DE07-7125-D67CBDC70A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Probate (uwtsd.ac.uk)</a:t>
            </a:r>
            <a:endParaRPr lang="en-GB" dirty="0"/>
          </a:p>
          <a:p>
            <a:endParaRPr lang="en-GB" dirty="0"/>
          </a:p>
          <a:p>
            <a:r>
              <a:rPr lang="en-GB" dirty="0"/>
              <a:t>Please click on the link to access the Probate Practical assistance.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0355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A4916-5711-DFD3-E3EE-9EF67419B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 of session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7388D-8F49-0243-FE33-36311FD519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19" y="2587752"/>
            <a:ext cx="10855643" cy="3952434"/>
          </a:xfrm>
        </p:spPr>
        <p:txBody>
          <a:bodyPr/>
          <a:lstStyle/>
          <a:p>
            <a:r>
              <a:rPr lang="en-GB" dirty="0"/>
              <a:t>Although there are only 15 slides, you will recall that this lecture was over 3 hours 30 minutes long. </a:t>
            </a:r>
          </a:p>
          <a:p>
            <a:r>
              <a:rPr lang="en-GB" dirty="0"/>
              <a:t>We will keep referring to the practical notes and flowcharts as we move through the module. </a:t>
            </a:r>
          </a:p>
          <a:p>
            <a:endParaRPr lang="en-GB" dirty="0"/>
          </a:p>
          <a:p>
            <a:r>
              <a:rPr lang="en-GB" dirty="0"/>
              <a:t>Any questions, please email me at </a:t>
            </a:r>
            <a:r>
              <a:rPr lang="en-GB" dirty="0">
                <a:hlinkClick r:id="rId2"/>
              </a:rPr>
              <a:t>J.drew@uwtsd.ac.uk</a:t>
            </a:r>
            <a:r>
              <a:rPr lang="en-GB" dirty="0"/>
              <a:t> </a:t>
            </a:r>
          </a:p>
          <a:p>
            <a:r>
              <a:rPr lang="en-GB" dirty="0"/>
              <a:t>Thank you. </a:t>
            </a:r>
          </a:p>
        </p:txBody>
      </p:sp>
    </p:spTree>
    <p:extLst>
      <p:ext uri="{BB962C8B-B14F-4D97-AF65-F5344CB8AC3E}">
        <p14:creationId xmlns:p14="http://schemas.microsoft.com/office/powerpoint/2010/main" val="2940507670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Juxtapose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592</Words>
  <Application>Microsoft Office PowerPoint</Application>
  <PresentationFormat>Widescreen</PresentationFormat>
  <Paragraphs>58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Franklin Gothic Demi Cond</vt:lpstr>
      <vt:lpstr>Franklin Gothic Medium</vt:lpstr>
      <vt:lpstr>Wingdings</vt:lpstr>
      <vt:lpstr>JuxtaposeVTI</vt:lpstr>
      <vt:lpstr>Probate Practice</vt:lpstr>
      <vt:lpstr>Practical  </vt:lpstr>
      <vt:lpstr>Why should you make a will?</vt:lpstr>
      <vt:lpstr>Are there any easy-to-read guides / websites on making a valid will?</vt:lpstr>
      <vt:lpstr>Charity web-sites</vt:lpstr>
      <vt:lpstr>Patient’s with Dementia/Alzheimer’s</vt:lpstr>
      <vt:lpstr>Practical tutorial for Lexis </vt:lpstr>
      <vt:lpstr>Lexis Practical continued..</vt:lpstr>
      <vt:lpstr>PowerPoint Presentation</vt:lpstr>
      <vt:lpstr>Requirements for a valid Will (uwtsd.ac.uk)</vt:lpstr>
      <vt:lpstr>Interviewing a client</vt:lpstr>
      <vt:lpstr>Sample Will Questionnaire </vt:lpstr>
      <vt:lpstr>Probate practical lEXIS</vt:lpstr>
      <vt:lpstr>End of session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Probate Practice</dc:title>
  <dc:creator>James Drew</dc:creator>
  <cp:lastModifiedBy>James Drew</cp:lastModifiedBy>
  <cp:revision>1</cp:revision>
  <dcterms:created xsi:type="dcterms:W3CDTF">2023-02-16T19:47:27Z</dcterms:created>
  <dcterms:modified xsi:type="dcterms:W3CDTF">2023-02-16T20:27:47Z</dcterms:modified>
</cp:coreProperties>
</file>