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94" r:id="rId9"/>
    <p:sldId id="279" r:id="rId10"/>
    <p:sldId id="293" r:id="rId11"/>
    <p:sldId id="280" r:id="rId12"/>
    <p:sldId id="281" r:id="rId13"/>
    <p:sldId id="282" r:id="rId14"/>
    <p:sldId id="283" r:id="rId15"/>
    <p:sldId id="284" r:id="rId16"/>
    <p:sldId id="286" r:id="rId17"/>
    <p:sldId id="285" r:id="rId18"/>
    <p:sldId id="287" r:id="rId19"/>
    <p:sldId id="292" r:id="rId20"/>
    <p:sldId id="289" r:id="rId21"/>
    <p:sldId id="295" r:id="rId22"/>
    <p:sldId id="290" r:id="rId23"/>
    <p:sldId id="291" r:id="rId24"/>
    <p:sldId id="28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CDC8C3-0ECF-4AB2-86BA-BE38BE83405F}" type="datetimeFigureOut">
              <a:rPr lang="en-GB" smtClean="0"/>
              <a:pPr/>
              <a:t>27/10/2016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80BA40E-425E-458E-BD81-7810CC5C53A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780928"/>
            <a:ext cx="8737773" cy="38884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7248" y="1899664"/>
            <a:ext cx="8077200" cy="1673352"/>
          </a:xfrm>
        </p:spPr>
        <p:txBody>
          <a:bodyPr>
            <a:noAutofit/>
          </a:bodyPr>
          <a:lstStyle/>
          <a:p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Hieroglyphs, Text &amp; Society</a:t>
            </a:r>
            <a:b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285" y="188640"/>
            <a:ext cx="8077200" cy="106756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as an Economic Document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B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482952" cy="4623816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Distinctive Aegean tradition, derived from Linear A:</a:t>
            </a:r>
          </a:p>
          <a:p>
            <a:pPr lvl="1"/>
            <a:r>
              <a:rPr lang="en-US" dirty="0" smtClean="0"/>
              <a:t>Many signs shared between both scripts</a:t>
            </a:r>
          </a:p>
          <a:p>
            <a:r>
              <a:rPr lang="en-US" dirty="0" smtClean="0"/>
              <a:t>Around 89 signs:</a:t>
            </a:r>
          </a:p>
          <a:p>
            <a:pPr lvl="1"/>
            <a:r>
              <a:rPr lang="en-US" dirty="0" smtClean="0">
                <a:solidFill>
                  <a:srgbClr val="FFC000"/>
                </a:solidFill>
              </a:rPr>
              <a:t>Phonograms: </a:t>
            </a:r>
            <a:r>
              <a:rPr lang="en-US" dirty="0" smtClean="0"/>
              <a:t>phonetic syllabic signs</a:t>
            </a:r>
            <a:endParaRPr lang="en-US" dirty="0" smtClean="0">
              <a:solidFill>
                <a:srgbClr val="FFC000"/>
              </a:solidFill>
            </a:endParaRPr>
          </a:p>
          <a:p>
            <a:pPr lvl="1"/>
            <a:r>
              <a:rPr lang="en-US" dirty="0" smtClean="0">
                <a:solidFill>
                  <a:srgbClr val="FFC000"/>
                </a:solidFill>
              </a:rPr>
              <a:t>Ideograms: </a:t>
            </a:r>
            <a:r>
              <a:rPr lang="en-US" dirty="0" smtClean="0"/>
              <a:t>signs that represent objects</a:t>
            </a:r>
          </a:p>
          <a:p>
            <a:pPr lvl="1"/>
            <a:r>
              <a:rPr lang="en-US" dirty="0" smtClean="0">
                <a:solidFill>
                  <a:srgbClr val="FFC000"/>
                </a:solidFill>
              </a:rPr>
              <a:t>Logograms: </a:t>
            </a:r>
            <a:r>
              <a:rPr lang="en-US" dirty="0" smtClean="0"/>
              <a:t>signs for words</a:t>
            </a:r>
            <a:endParaRPr lang="en-US" dirty="0" smtClean="0">
              <a:solidFill>
                <a:srgbClr val="FFC000"/>
              </a:solidFill>
            </a:endParaRPr>
          </a:p>
          <a:p>
            <a:r>
              <a:rPr lang="en-US" dirty="0" err="1" smtClean="0"/>
              <a:t>Archaising</a:t>
            </a:r>
            <a:r>
              <a:rPr lang="en-US" dirty="0" smtClean="0"/>
              <a:t> form of ancient Greek</a:t>
            </a:r>
          </a:p>
          <a:p>
            <a:pPr lvl="1"/>
            <a:r>
              <a:rPr lang="en-US" dirty="0" smtClean="0"/>
              <a:t>closest to </a:t>
            </a:r>
            <a:r>
              <a:rPr lang="en-US" dirty="0" smtClean="0">
                <a:solidFill>
                  <a:srgbClr val="FFC000"/>
                </a:solidFill>
              </a:rPr>
              <a:t>Cypro-Arcadian</a:t>
            </a:r>
            <a:r>
              <a:rPr lang="en-US" dirty="0" smtClean="0"/>
              <a:t> dialect</a:t>
            </a:r>
          </a:p>
          <a:p>
            <a:endParaRPr lang="en-GB" dirty="0"/>
          </a:p>
        </p:txBody>
      </p:sp>
      <p:pic>
        <p:nvPicPr>
          <p:cNvPr id="6" name="Content Placeholder 5" descr="Linear B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012160" y="1844824"/>
            <a:ext cx="2855296" cy="42615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092280" y="6237312"/>
            <a:ext cx="1580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Linear B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Decipherment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904656" cy="4824536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Early 20</a:t>
            </a:r>
            <a:r>
              <a:rPr lang="en-US" baseline="30000" dirty="0" smtClean="0"/>
              <a:t>th</a:t>
            </a:r>
            <a:r>
              <a:rPr lang="en-US" dirty="0" smtClean="0"/>
              <a:t> century Arthur Evans identified Linear B as a separate script</a:t>
            </a:r>
          </a:p>
          <a:p>
            <a:pPr lvl="1"/>
            <a:r>
              <a:rPr lang="en-US" dirty="0" smtClean="0"/>
              <a:t>Assumed script was not Greek</a:t>
            </a:r>
          </a:p>
          <a:p>
            <a:r>
              <a:rPr lang="en-GB" dirty="0" smtClean="0"/>
              <a:t>Alice </a:t>
            </a:r>
            <a:r>
              <a:rPr lang="en-GB" dirty="0" err="1" smtClean="0"/>
              <a:t>Kober</a:t>
            </a:r>
            <a:r>
              <a:rPr lang="en-GB" dirty="0" smtClean="0"/>
              <a:t> analysis of signs between 1943 &amp; 1950:</a:t>
            </a:r>
          </a:p>
          <a:p>
            <a:pPr lvl="1"/>
            <a:r>
              <a:rPr lang="en-GB" dirty="0" smtClean="0"/>
              <a:t> Assumed the language was inflected (endings of words was predictable)</a:t>
            </a:r>
          </a:p>
          <a:p>
            <a:pPr lvl="1"/>
            <a:r>
              <a:rPr lang="en-GB" dirty="0" smtClean="0"/>
              <a:t>Identified a number of words with the same first few syllables but different  endings</a:t>
            </a:r>
          </a:p>
          <a:p>
            <a:pPr lvl="1"/>
            <a:r>
              <a:rPr lang="en-GB" dirty="0" smtClean="0"/>
              <a:t>Built up a table of ten symbols</a:t>
            </a:r>
            <a:endParaRPr lang="en-GB" dirty="0"/>
          </a:p>
        </p:txBody>
      </p:sp>
      <p:pic>
        <p:nvPicPr>
          <p:cNvPr id="5" name="Content Placeholder 6" descr="kobertable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660232" y="1916832"/>
            <a:ext cx="2080231" cy="3744416"/>
          </a:xfrm>
        </p:spPr>
      </p:pic>
      <p:sp>
        <p:nvSpPr>
          <p:cNvPr id="4" name="TextBox 3"/>
          <p:cNvSpPr txBox="1"/>
          <p:nvPr/>
        </p:nvSpPr>
        <p:spPr>
          <a:xfrm>
            <a:off x="6804248" y="5817328"/>
            <a:ext cx="2064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Kober’s</a:t>
            </a:r>
            <a:r>
              <a:rPr lang="en-GB" dirty="0" smtClean="0"/>
              <a:t> symbol grid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Decipherment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80520" cy="4824536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 smtClean="0"/>
              <a:t>Ventris</a:t>
            </a:r>
            <a:r>
              <a:rPr lang="en-GB" dirty="0" smtClean="0"/>
              <a:t> built </a:t>
            </a:r>
            <a:r>
              <a:rPr lang="en-GB" dirty="0"/>
              <a:t>up a larger table of signs beginning with same symbols</a:t>
            </a:r>
          </a:p>
          <a:p>
            <a:r>
              <a:rPr lang="en-GB" dirty="0"/>
              <a:t>Identified lists of male &amp; female names from </a:t>
            </a:r>
            <a:r>
              <a:rPr lang="en-GB" dirty="0">
                <a:solidFill>
                  <a:srgbClr val="FFC000"/>
                </a:solidFill>
              </a:rPr>
              <a:t>ideograms</a:t>
            </a:r>
          </a:p>
          <a:p>
            <a:r>
              <a:rPr lang="en-GB" dirty="0"/>
              <a:t>Different endings according to gender allowed certain symbols to be grouped together</a:t>
            </a:r>
          </a:p>
          <a:p>
            <a:r>
              <a:rPr lang="en-GB" dirty="0"/>
              <a:t>Eventually developed grid with most common Linear B signs: some sharing same vowel, others the same consonant</a:t>
            </a:r>
          </a:p>
          <a:p>
            <a:endParaRPr lang="en-GB" dirty="0"/>
          </a:p>
        </p:txBody>
      </p:sp>
      <p:pic>
        <p:nvPicPr>
          <p:cNvPr id="14" name="Content Placeholder 9" descr="ventris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779253"/>
            <a:ext cx="3092045" cy="4624387"/>
          </a:xfrm>
          <a:prstGeom prst="rect">
            <a:avLst/>
          </a:prstGeom>
        </p:spPr>
      </p:pic>
      <p:pic>
        <p:nvPicPr>
          <p:cNvPr id="12" name="Picture 11" descr="ventrisgrid.g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104355" y="0"/>
            <a:ext cx="403964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Decipherment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560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Correlated sound values for </a:t>
            </a:r>
            <a:r>
              <a:rPr lang="en-US" dirty="0" smtClean="0">
                <a:solidFill>
                  <a:srgbClr val="FFC000"/>
                </a:solidFill>
              </a:rPr>
              <a:t>Cypro-Syllabic </a:t>
            </a:r>
            <a:r>
              <a:rPr lang="en-US" dirty="0" smtClean="0"/>
              <a:t>signs with Linear B signs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Identification of phonetic value of some Linear B signs</a:t>
            </a:r>
          </a:p>
          <a:p>
            <a:r>
              <a:rPr lang="en-GB" dirty="0" smtClean="0"/>
              <a:t>Knossos tablets: list of common words, possibly place names in Crete? Identified three possible towns:</a:t>
            </a:r>
          </a:p>
          <a:p>
            <a:pPr lvl="1"/>
            <a:r>
              <a:rPr lang="en-GB" i="1" dirty="0" smtClean="0">
                <a:solidFill>
                  <a:srgbClr val="FFC000"/>
                </a:solidFill>
              </a:rPr>
              <a:t>a-mi-</a:t>
            </a:r>
            <a:r>
              <a:rPr lang="en-GB" i="1" dirty="0" err="1" smtClean="0">
                <a:solidFill>
                  <a:srgbClr val="FFC000"/>
                </a:solidFill>
              </a:rPr>
              <a:t>ni</a:t>
            </a:r>
            <a:r>
              <a:rPr lang="en-GB" i="1" dirty="0" smtClean="0">
                <a:solidFill>
                  <a:srgbClr val="FFC000"/>
                </a:solidFill>
              </a:rPr>
              <a:t>-so:</a:t>
            </a:r>
            <a:r>
              <a:rPr lang="en-GB" i="1" dirty="0" smtClean="0"/>
              <a:t> </a:t>
            </a:r>
            <a:r>
              <a:rPr lang="en-GB" dirty="0" err="1" smtClean="0"/>
              <a:t>Amnisos</a:t>
            </a:r>
            <a:endParaRPr lang="en-GB" dirty="0" smtClean="0"/>
          </a:p>
          <a:p>
            <a:pPr lvl="1"/>
            <a:r>
              <a:rPr lang="en-GB" i="1" dirty="0" err="1" smtClean="0">
                <a:solidFill>
                  <a:srgbClr val="FFC000"/>
                </a:solidFill>
              </a:rPr>
              <a:t>ko</a:t>
            </a:r>
            <a:r>
              <a:rPr lang="en-GB" i="1" dirty="0" smtClean="0">
                <a:solidFill>
                  <a:srgbClr val="FFC000"/>
                </a:solidFill>
              </a:rPr>
              <a:t>-no-so: </a:t>
            </a:r>
            <a:r>
              <a:rPr lang="en-GB" dirty="0" smtClean="0"/>
              <a:t>Knossos</a:t>
            </a:r>
          </a:p>
          <a:p>
            <a:pPr lvl="1"/>
            <a:r>
              <a:rPr lang="en-GB" i="1" dirty="0" err="1" smtClean="0">
                <a:solidFill>
                  <a:srgbClr val="FFC000"/>
                </a:solidFill>
              </a:rPr>
              <a:t>tu-li-so</a:t>
            </a:r>
            <a:r>
              <a:rPr lang="en-GB" i="1" dirty="0" smtClean="0">
                <a:solidFill>
                  <a:srgbClr val="FFC000"/>
                </a:solidFill>
              </a:rPr>
              <a:t>: </a:t>
            </a:r>
            <a:r>
              <a:rPr lang="en-GB" dirty="0" err="1" smtClean="0"/>
              <a:t>Tylissos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i-ri-po.g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251521" y="224359"/>
            <a:ext cx="8640960" cy="648071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 bwMode="auto">
          <a:xfrm>
            <a:off x="3419872" y="2857496"/>
            <a:ext cx="1080690" cy="571504"/>
          </a:xfrm>
          <a:prstGeom prst="rect">
            <a:avLst/>
          </a:prstGeom>
          <a:noFill/>
          <a:ln w="57150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5857884" y="2928934"/>
            <a:ext cx="857256" cy="428628"/>
          </a:xfrm>
          <a:prstGeom prst="rect">
            <a:avLst/>
          </a:prstGeom>
          <a:noFill/>
          <a:ln w="57150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5929322" y="1571612"/>
            <a:ext cx="785818" cy="500066"/>
          </a:xfrm>
          <a:prstGeom prst="rect">
            <a:avLst/>
          </a:prstGeom>
          <a:noFill/>
          <a:ln w="57150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3347864" y="1571612"/>
            <a:ext cx="1438450" cy="561244"/>
          </a:xfrm>
          <a:prstGeom prst="rect">
            <a:avLst/>
          </a:prstGeom>
          <a:noFill/>
          <a:ln w="57150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Clincher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365104"/>
            <a:ext cx="8229600" cy="2035696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Tablet from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</a:rPr>
              <a:t>Pylos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demonstrated the successful decipherment of Linear B &amp; that it was used to write an early form of ancient Greek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B Inscriptions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4536504" cy="3888432"/>
          </a:xfrm>
        </p:spPr>
        <p:txBody>
          <a:bodyPr>
            <a:norm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Developed in 14</a:t>
            </a:r>
            <a:r>
              <a:rPr lang="en-GB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(probably on Crete)</a:t>
            </a: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Knossos tablets: c. 1385 BC</a:t>
            </a: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Greek mainland tablets: c.1200 BC</a:t>
            </a: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Inscriptions on pottery: c.1300 BC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Content Placeholder 6" descr="linear B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5000" contrast="-5000"/>
          </a:blip>
          <a:stretch>
            <a:fillRect/>
          </a:stretch>
        </p:blipFill>
        <p:spPr>
          <a:xfrm>
            <a:off x="5220072" y="2708920"/>
            <a:ext cx="3596508" cy="21602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092280" y="5013176"/>
            <a:ext cx="1580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Linear B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B Inscriptions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823416"/>
          </a:xfrm>
        </p:spPr>
        <p:txBody>
          <a:bodyPr>
            <a:norm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Used to record economic documents: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Long, thin “leaf-shaped” clay tablets</a:t>
            </a: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Rectangular flat “page-shaped” clay tablets</a:t>
            </a: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Clay nodules</a:t>
            </a:r>
          </a:p>
          <a:p>
            <a:pPr lvl="1"/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Painted inscriptions on ceramic vessels</a:t>
            </a:r>
          </a:p>
        </p:txBody>
      </p:sp>
      <p:pic>
        <p:nvPicPr>
          <p:cNvPr id="6" name="Content Placeholder 5" descr="SJ-Lin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580112" y="1772816"/>
            <a:ext cx="3079842" cy="4176464"/>
          </a:xfrm>
        </p:spPr>
      </p:pic>
      <p:sp>
        <p:nvSpPr>
          <p:cNvPr id="7" name="TextBox 6"/>
          <p:cNvSpPr txBox="1"/>
          <p:nvPr/>
        </p:nvSpPr>
        <p:spPr>
          <a:xfrm>
            <a:off x="5436096" y="6093296"/>
            <a:ext cx="3477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Stirrup jar with Linear B inscription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83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B Archives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96544" cy="4823416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Tablets only found at palaces:</a:t>
            </a:r>
          </a:p>
          <a:p>
            <a:pPr lvl="1"/>
            <a:r>
              <a:rPr lang="en-US" dirty="0" smtClean="0"/>
              <a:t>Knossos &amp; </a:t>
            </a:r>
            <a:r>
              <a:rPr lang="en-US" dirty="0" err="1" smtClean="0"/>
              <a:t>Chania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Tiryns, Mycenae, </a:t>
            </a:r>
            <a:r>
              <a:rPr lang="en-US" dirty="0" err="1" smtClean="0"/>
              <a:t>Pylos</a:t>
            </a:r>
            <a:r>
              <a:rPr lang="en-US" dirty="0" smtClean="0"/>
              <a:t> &amp; Thebes </a:t>
            </a:r>
          </a:p>
          <a:p>
            <a:r>
              <a:rPr lang="en-US" dirty="0" smtClean="0"/>
              <a:t>Tool of palace administration</a:t>
            </a:r>
          </a:p>
          <a:p>
            <a:r>
              <a:rPr lang="en-GB" dirty="0"/>
              <a:t>1,000 </a:t>
            </a:r>
            <a:r>
              <a:rPr lang="en-GB" dirty="0" smtClean="0"/>
              <a:t>clay tablets </a:t>
            </a:r>
            <a:r>
              <a:rPr lang="en-GB" dirty="0"/>
              <a:t>attributed to just over </a:t>
            </a:r>
            <a:r>
              <a:rPr lang="en-GB" dirty="0" smtClean="0"/>
              <a:t>30 scribes</a:t>
            </a:r>
            <a:endParaRPr lang="en-US" dirty="0" smtClean="0"/>
          </a:p>
          <a:p>
            <a:r>
              <a:rPr lang="en-US" dirty="0" smtClean="0"/>
              <a:t>Signs include:</a:t>
            </a:r>
          </a:p>
          <a:p>
            <a:pPr lvl="1"/>
            <a:r>
              <a:rPr lang="en-GB" dirty="0" smtClean="0"/>
              <a:t>Measures of weight</a:t>
            </a:r>
          </a:p>
          <a:p>
            <a:pPr lvl="1"/>
            <a:r>
              <a:rPr lang="en-GB" dirty="0" smtClean="0"/>
              <a:t>Measures of liquid &amp; dry volumes</a:t>
            </a:r>
          </a:p>
          <a:p>
            <a:pPr lvl="1"/>
            <a:r>
              <a:rPr lang="en-GB" dirty="0" smtClean="0"/>
              <a:t>Signs for a variety of commodities</a:t>
            </a:r>
            <a:endParaRPr lang="en-GB" dirty="0"/>
          </a:p>
        </p:txBody>
      </p:sp>
      <p:pic>
        <p:nvPicPr>
          <p:cNvPr id="7" name="Content Placeholder 4" descr="pylos archives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tretch>
            <a:fillRect/>
          </a:stretch>
        </p:blipFill>
        <p:spPr>
          <a:xfrm>
            <a:off x="5436096" y="2492896"/>
            <a:ext cx="3381375" cy="29813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36096" y="5661248"/>
            <a:ext cx="3434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 </a:t>
            </a:r>
            <a:r>
              <a:rPr lang="en-GB" dirty="0" err="1" smtClean="0"/>
              <a:t>Pylos</a:t>
            </a:r>
            <a:r>
              <a:rPr lang="en-GB" dirty="0" smtClean="0"/>
              <a:t> “archives”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B Archives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Temporary archive:</a:t>
            </a:r>
          </a:p>
          <a:p>
            <a:pPr lvl="1"/>
            <a:r>
              <a:rPr lang="en-GB" dirty="0" smtClean="0"/>
              <a:t>Unfired clay</a:t>
            </a:r>
          </a:p>
          <a:p>
            <a:pPr lvl="1"/>
            <a:r>
              <a:rPr lang="en-GB" dirty="0" smtClean="0"/>
              <a:t>No duplicate sets</a:t>
            </a:r>
          </a:p>
          <a:p>
            <a:pPr lvl="1"/>
            <a:r>
              <a:rPr lang="en-GB" dirty="0" smtClean="0"/>
              <a:t>Never any year date (although month names are listed)</a:t>
            </a:r>
          </a:p>
          <a:p>
            <a:pPr lvl="1"/>
            <a:r>
              <a:rPr lang="en-GB" dirty="0" smtClean="0"/>
              <a:t>“this year”: </a:t>
            </a:r>
            <a:r>
              <a:rPr lang="en-GB" dirty="0" err="1" smtClean="0">
                <a:solidFill>
                  <a:srgbClr val="FFC000"/>
                </a:solidFill>
              </a:rPr>
              <a:t>toto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wetos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“next year”: </a:t>
            </a:r>
            <a:r>
              <a:rPr lang="en-GB" dirty="0" err="1" smtClean="0">
                <a:solidFill>
                  <a:srgbClr val="FFC000"/>
                </a:solidFill>
              </a:rPr>
              <a:t>hateron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wetos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“last year”: </a:t>
            </a:r>
            <a:r>
              <a:rPr lang="en-GB" dirty="0" err="1" smtClean="0">
                <a:solidFill>
                  <a:srgbClr val="FFC000"/>
                </a:solidFill>
              </a:rPr>
              <a:t>perusinwos</a:t>
            </a:r>
            <a:endParaRPr lang="en-GB" dirty="0"/>
          </a:p>
        </p:txBody>
      </p:sp>
      <p:pic>
        <p:nvPicPr>
          <p:cNvPr id="6" name="Content Placeholder 5" descr="PylTa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80112" y="1700808"/>
            <a:ext cx="2963713" cy="4215058"/>
          </a:xfrm>
        </p:spPr>
      </p:pic>
      <p:sp>
        <p:nvSpPr>
          <p:cNvPr id="7" name="TextBox 6"/>
          <p:cNvSpPr txBox="1"/>
          <p:nvPr/>
        </p:nvSpPr>
        <p:spPr>
          <a:xfrm>
            <a:off x="6300192" y="6093296"/>
            <a:ext cx="2015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r>
              <a:rPr lang="en-GB" dirty="0" smtClean="0"/>
              <a:t> tablets in situ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Leaf-Shaped Tablets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/>
          <a:lstStyle/>
          <a:p>
            <a:r>
              <a:rPr lang="en-US" dirty="0" smtClean="0"/>
              <a:t>Recorded specific information within wider book-keeping activities</a:t>
            </a:r>
          </a:p>
          <a:p>
            <a:pPr lvl="1"/>
            <a:r>
              <a:rPr lang="en-US" dirty="0" err="1" smtClean="0">
                <a:solidFill>
                  <a:srgbClr val="FFC000"/>
                </a:solidFill>
              </a:rPr>
              <a:t>Pylos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 err="1" smtClean="0">
                <a:solidFill>
                  <a:srgbClr val="FFC000"/>
                </a:solidFill>
              </a:rPr>
              <a:t>Sh</a:t>
            </a:r>
            <a:r>
              <a:rPr lang="en-US" dirty="0" smtClean="0">
                <a:solidFill>
                  <a:srgbClr val="FFC000"/>
                </a:solidFill>
              </a:rPr>
              <a:t> series: </a:t>
            </a:r>
            <a:r>
              <a:rPr lang="en-US" dirty="0" smtClean="0"/>
              <a:t>inspection inventories of armor &amp; helmets </a:t>
            </a:r>
          </a:p>
          <a:p>
            <a:pPr lvl="1"/>
            <a:r>
              <a:rPr lang="en-US" dirty="0" err="1" smtClean="0">
                <a:solidFill>
                  <a:srgbClr val="FFC000"/>
                </a:solidFill>
              </a:rPr>
              <a:t>Pylos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 err="1" smtClean="0">
                <a:solidFill>
                  <a:srgbClr val="FFC000"/>
                </a:solidFill>
              </a:rPr>
              <a:t>Aa</a:t>
            </a:r>
            <a:r>
              <a:rPr lang="en-US" dirty="0" smtClean="0">
                <a:solidFill>
                  <a:srgbClr val="FFC000"/>
                </a:solidFill>
              </a:rPr>
              <a:t>, </a:t>
            </a:r>
            <a:r>
              <a:rPr lang="en-US" dirty="0" err="1" smtClean="0">
                <a:solidFill>
                  <a:srgbClr val="FFC000"/>
                </a:solidFill>
              </a:rPr>
              <a:t>Ab</a:t>
            </a:r>
            <a:r>
              <a:rPr lang="en-US" dirty="0" smtClean="0">
                <a:solidFill>
                  <a:srgbClr val="FFC000"/>
                </a:solidFill>
              </a:rPr>
              <a:t>, Ad series: </a:t>
            </a:r>
            <a:r>
              <a:rPr lang="en-US" dirty="0" smtClean="0"/>
              <a:t>ration allotments to women work groups</a:t>
            </a:r>
          </a:p>
          <a:p>
            <a:endParaRPr lang="en-GB" dirty="0"/>
          </a:p>
        </p:txBody>
      </p:sp>
      <p:pic>
        <p:nvPicPr>
          <p:cNvPr id="7" name="Content Placeholder 4" descr="linear B bar tablet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533" y="2276872"/>
            <a:ext cx="3680516" cy="24482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16216" y="4941168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Leaf-shaped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Page-Shaped Tablets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79400"/>
          </a:xfrm>
        </p:spPr>
        <p:txBody>
          <a:bodyPr/>
          <a:lstStyle/>
          <a:p>
            <a:r>
              <a:rPr lang="en-US" dirty="0" smtClean="0"/>
              <a:t>Compile &amp; summarize this information</a:t>
            </a:r>
          </a:p>
          <a:p>
            <a:pPr lvl="1"/>
            <a:r>
              <a:rPr lang="en-US" dirty="0" smtClean="0"/>
              <a:t>Record individuals involved in a variety of activities</a:t>
            </a:r>
            <a:endParaRPr lang="en-GB" dirty="0" smtClean="0"/>
          </a:p>
          <a:p>
            <a:pPr lvl="1"/>
            <a:r>
              <a:rPr lang="en-US" dirty="0" smtClean="0"/>
              <a:t>Records distribution, delivery, collection, inventory, mobilization</a:t>
            </a:r>
          </a:p>
          <a:p>
            <a:endParaRPr lang="en-GB" dirty="0"/>
          </a:p>
        </p:txBody>
      </p:sp>
      <p:pic>
        <p:nvPicPr>
          <p:cNvPr id="7" name="Content Placeholder 4" descr="linear B tablet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tretch>
            <a:fillRect/>
          </a:stretch>
        </p:blipFill>
        <p:spPr>
          <a:xfrm>
            <a:off x="5596668" y="1916833"/>
            <a:ext cx="3125553" cy="417646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16216" y="6165304"/>
            <a:ext cx="2047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Page-shaped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Clay Nodules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Lumps </a:t>
            </a:r>
            <a:r>
              <a:rPr lang="en-US" dirty="0" smtClean="0"/>
              <a:t>of clay </a:t>
            </a:r>
            <a:r>
              <a:rPr lang="en-US" dirty="0" err="1" smtClean="0"/>
              <a:t>moulded</a:t>
            </a:r>
            <a:r>
              <a:rPr lang="en-US" dirty="0" smtClean="0"/>
              <a:t> around string, impressed with seal &amp; inscribed</a:t>
            </a:r>
          </a:p>
          <a:p>
            <a:r>
              <a:rPr lang="en-US" dirty="0" smtClean="0"/>
              <a:t>Record single transactions </a:t>
            </a:r>
            <a:r>
              <a:rPr lang="en-GB" dirty="0" smtClean="0"/>
              <a:t>between agents &amp; </a:t>
            </a:r>
            <a:r>
              <a:rPr lang="en-GB" dirty="0"/>
              <a:t>institutions involving specific commodities</a:t>
            </a:r>
            <a:endParaRPr lang="en-US" dirty="0" smtClean="0"/>
          </a:p>
          <a:p>
            <a:r>
              <a:rPr lang="en-US" dirty="0" smtClean="0"/>
              <a:t>Thebes: set of 61 nodules recording animals provided for a sacrificial feast, identifying:</a:t>
            </a:r>
          </a:p>
          <a:p>
            <a:pPr lvl="1"/>
            <a:r>
              <a:rPr lang="en-US" dirty="0" smtClean="0"/>
              <a:t>Responsible parties</a:t>
            </a:r>
          </a:p>
          <a:p>
            <a:pPr lvl="1"/>
            <a:r>
              <a:rPr lang="en-US" dirty="0" smtClean="0"/>
              <a:t>Place names</a:t>
            </a:r>
          </a:p>
          <a:p>
            <a:pPr lvl="1"/>
            <a:r>
              <a:rPr lang="en-US" dirty="0" smtClean="0"/>
              <a:t>Animals</a:t>
            </a:r>
          </a:p>
          <a:p>
            <a:pPr lvl="1"/>
            <a:r>
              <a:rPr lang="en-US" dirty="0" smtClean="0"/>
              <a:t>Nature of payment (</a:t>
            </a:r>
            <a:r>
              <a:rPr lang="en-US" dirty="0" err="1" smtClean="0"/>
              <a:t>eg</a:t>
            </a:r>
            <a:r>
              <a:rPr lang="en-US" dirty="0" smtClean="0"/>
              <a:t>. religious obligation)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Inscribed Jars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680520" cy="4896544"/>
          </a:xfrm>
        </p:spPr>
        <p:txBody>
          <a:bodyPr>
            <a:noAutofit/>
          </a:bodyPr>
          <a:lstStyle/>
          <a:p>
            <a:r>
              <a:rPr lang="en-GB" dirty="0" smtClean="0"/>
              <a:t>c.180 jars with Linear B inscriptions</a:t>
            </a:r>
          </a:p>
          <a:p>
            <a:pPr lvl="1"/>
            <a:r>
              <a:rPr lang="en-GB" dirty="0" smtClean="0"/>
              <a:t>Personal &amp; place names</a:t>
            </a:r>
          </a:p>
          <a:p>
            <a:pPr lvl="1"/>
            <a:r>
              <a:rPr lang="en-GB" i="1" dirty="0" err="1" smtClean="0"/>
              <a:t>wa</a:t>
            </a:r>
            <a:r>
              <a:rPr lang="en-GB" i="1" dirty="0" smtClean="0"/>
              <a:t>-</a:t>
            </a:r>
            <a:r>
              <a:rPr lang="en-GB" i="1" dirty="0" err="1" smtClean="0"/>
              <a:t>na</a:t>
            </a:r>
            <a:r>
              <a:rPr lang="en-GB" i="1" dirty="0" smtClean="0"/>
              <a:t>-ka-</a:t>
            </a:r>
            <a:r>
              <a:rPr lang="en-GB" i="1" dirty="0" err="1" smtClean="0"/>
              <a:t>te</a:t>
            </a:r>
            <a:r>
              <a:rPr lang="en-GB" i="1" dirty="0" smtClean="0"/>
              <a:t>-</a:t>
            </a:r>
            <a:r>
              <a:rPr lang="en-GB" i="1" dirty="0" err="1" smtClean="0"/>
              <a:t>ro</a:t>
            </a:r>
            <a:r>
              <a:rPr lang="en-GB" i="1" dirty="0" smtClean="0"/>
              <a:t> </a:t>
            </a:r>
            <a:r>
              <a:rPr lang="en-GB" dirty="0" smtClean="0"/>
              <a:t>(</a:t>
            </a:r>
            <a:r>
              <a:rPr lang="en-GB" i="1" dirty="0" err="1" smtClean="0"/>
              <a:t>wanakteros</a:t>
            </a:r>
            <a:r>
              <a:rPr lang="en-GB" dirty="0" smtClean="0"/>
              <a:t>, ‘relating to the </a:t>
            </a:r>
            <a:r>
              <a:rPr lang="en-GB" dirty="0" err="1" smtClean="0"/>
              <a:t>wanax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Wide distribution: palatial &amp; non-palatial sites</a:t>
            </a:r>
          </a:p>
          <a:p>
            <a:r>
              <a:rPr lang="en-US" dirty="0" smtClean="0"/>
              <a:t>Signs painted </a:t>
            </a:r>
            <a:r>
              <a:rPr lang="en-US" dirty="0" smtClean="0">
                <a:solidFill>
                  <a:srgbClr val="FFC000"/>
                </a:solidFill>
              </a:rPr>
              <a:t>before</a:t>
            </a:r>
            <a:r>
              <a:rPr lang="en-US" dirty="0" smtClean="0"/>
              <a:t> the jar was fired</a:t>
            </a:r>
            <a:endParaRPr lang="en-GB" dirty="0" smtClean="0"/>
          </a:p>
        </p:txBody>
      </p:sp>
      <p:pic>
        <p:nvPicPr>
          <p:cNvPr id="7" name="Content Placeholder 6" descr="thebesjar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89150" y="2132856"/>
            <a:ext cx="3532349" cy="3456384"/>
          </a:xfrm>
        </p:spPr>
      </p:pic>
      <p:sp>
        <p:nvSpPr>
          <p:cNvPr id="5" name="TextBox 4"/>
          <p:cNvSpPr txBox="1"/>
          <p:nvPr/>
        </p:nvSpPr>
        <p:spPr>
          <a:xfrm>
            <a:off x="5364088" y="5661248"/>
            <a:ext cx="2342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stirrup jars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the Texts Tell </a:t>
            </a:r>
            <a:r>
              <a:rPr lang="en-GB" dirty="0" smtClean="0"/>
              <a:t>Us?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751408"/>
          </a:xfrm>
        </p:spPr>
        <p:txBody>
          <a:bodyPr>
            <a:normAutofit/>
          </a:bodyPr>
          <a:lstStyle/>
          <a:p>
            <a:r>
              <a:rPr lang="en-US" dirty="0" smtClean="0"/>
              <a:t>Organization of the palace economy &amp; the political control of the palace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Basic agricultural ideograms:</a:t>
            </a:r>
          </a:p>
          <a:p>
            <a:pPr lvl="1"/>
            <a:r>
              <a:rPr lang="en-US" dirty="0" smtClean="0"/>
              <a:t>grains, figs, olives &amp; olive oil, wine</a:t>
            </a:r>
          </a:p>
          <a:p>
            <a:r>
              <a:rPr lang="en-US" dirty="0" smtClean="0"/>
              <a:t>Terminology for specialists:</a:t>
            </a:r>
          </a:p>
          <a:p>
            <a:pPr lvl="1"/>
            <a:r>
              <a:rPr lang="en-US" dirty="0" smtClean="0"/>
              <a:t>Agricultural personnel: </a:t>
            </a:r>
            <a:r>
              <a:rPr lang="en-US" dirty="0" err="1" smtClean="0">
                <a:solidFill>
                  <a:srgbClr val="FFC000"/>
                </a:solidFill>
              </a:rPr>
              <a:t>akhnewes</a:t>
            </a:r>
            <a:r>
              <a:rPr lang="en-US" dirty="0" smtClean="0"/>
              <a:t> (winnowers) </a:t>
            </a:r>
          </a:p>
          <a:p>
            <a:pPr lvl="1"/>
            <a:r>
              <a:rPr lang="en-US" dirty="0" smtClean="0"/>
              <a:t>Palace personnel: </a:t>
            </a:r>
            <a:r>
              <a:rPr lang="en-GB" dirty="0" err="1" smtClean="0">
                <a:solidFill>
                  <a:srgbClr val="FFC000"/>
                </a:solidFill>
              </a:rPr>
              <a:t>aleiphazoös</a:t>
            </a:r>
            <a:r>
              <a:rPr lang="en-GB" dirty="0" smtClean="0"/>
              <a:t> (unguent boiler)</a:t>
            </a:r>
          </a:p>
          <a:p>
            <a:endParaRPr lang="en-GB" dirty="0"/>
          </a:p>
        </p:txBody>
      </p:sp>
      <p:pic>
        <p:nvPicPr>
          <p:cNvPr id="5" name="Content Placeholder 4" descr="linear B tablet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tretch>
            <a:fillRect/>
          </a:stretch>
        </p:blipFill>
        <p:spPr>
          <a:xfrm>
            <a:off x="5940152" y="1988839"/>
            <a:ext cx="2888460" cy="38584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24328" y="6021288"/>
            <a:ext cx="78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the Texts Tell US?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5410944" cy="4823416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Monitor harvests:</a:t>
            </a:r>
          </a:p>
          <a:p>
            <a:pPr lvl="1"/>
            <a:r>
              <a:rPr lang="en-US" dirty="0" smtClean="0"/>
              <a:t>Knossos: harvest of million </a:t>
            </a:r>
            <a:r>
              <a:rPr lang="en-US" dirty="0" err="1" smtClean="0"/>
              <a:t>litres</a:t>
            </a:r>
            <a:r>
              <a:rPr lang="en-US" dirty="0" smtClean="0"/>
              <a:t> of grain from site of </a:t>
            </a:r>
            <a:r>
              <a:rPr lang="en-US" dirty="0" err="1" smtClean="0">
                <a:solidFill>
                  <a:srgbClr val="FFC000"/>
                </a:solidFill>
              </a:rPr>
              <a:t>da-wo</a:t>
            </a:r>
            <a:endParaRPr lang="en-US" dirty="0" smtClean="0">
              <a:solidFill>
                <a:srgbClr val="FFC000"/>
              </a:solidFill>
            </a:endParaRPr>
          </a:p>
          <a:p>
            <a:r>
              <a:rPr lang="en-US" dirty="0" err="1" smtClean="0"/>
              <a:t>Pylos</a:t>
            </a:r>
            <a:r>
              <a:rPr lang="en-US" dirty="0" smtClean="0"/>
              <a:t>: Land Tenure series</a:t>
            </a:r>
          </a:p>
          <a:p>
            <a:pPr lvl="1"/>
            <a:r>
              <a:rPr lang="en-US" dirty="0" smtClean="0"/>
              <a:t>Agricultural land &amp; agricultural produce used by palaces to compensate individuals for services</a:t>
            </a:r>
          </a:p>
          <a:p>
            <a:r>
              <a:rPr lang="en-US" dirty="0" smtClean="0"/>
              <a:t>Non-food used in palace industries monitored:</a:t>
            </a:r>
          </a:p>
          <a:p>
            <a:pPr lvl="1"/>
            <a:r>
              <a:rPr lang="en-US" dirty="0" smtClean="0">
                <a:solidFill>
                  <a:srgbClr val="FFC000"/>
                </a:solidFill>
              </a:rPr>
              <a:t>Flax, wood, </a:t>
            </a:r>
            <a:r>
              <a:rPr lang="en-US" dirty="0" err="1" smtClean="0">
                <a:solidFill>
                  <a:srgbClr val="FFC000"/>
                </a:solidFill>
              </a:rPr>
              <a:t>terebinth</a:t>
            </a:r>
            <a:endParaRPr lang="en-US" dirty="0" smtClean="0">
              <a:solidFill>
                <a:srgbClr val="FFC000"/>
              </a:solidFill>
            </a:endParaRPr>
          </a:p>
          <a:p>
            <a:r>
              <a:rPr lang="en-US" dirty="0" smtClean="0"/>
              <a:t>Animals carefully monitored:</a:t>
            </a:r>
          </a:p>
          <a:p>
            <a:pPr lvl="1"/>
            <a:r>
              <a:rPr lang="en-US" dirty="0" smtClean="0"/>
              <a:t>Sheep for wool (Knossos)</a:t>
            </a:r>
          </a:p>
          <a:p>
            <a:pPr lvl="1"/>
            <a:r>
              <a:rPr lang="en-US" dirty="0" smtClean="0"/>
              <a:t>Sacrificial animals: </a:t>
            </a:r>
            <a:r>
              <a:rPr lang="en-US" dirty="0" smtClean="0">
                <a:solidFill>
                  <a:srgbClr val="FFC000"/>
                </a:solidFill>
              </a:rPr>
              <a:t>bulls, goats, pigs</a:t>
            </a:r>
            <a:endParaRPr lang="en-GB" dirty="0" smtClean="0">
              <a:solidFill>
                <a:srgbClr val="FFC000"/>
              </a:solidFill>
            </a:endParaRPr>
          </a:p>
        </p:txBody>
      </p:sp>
      <p:pic>
        <p:nvPicPr>
          <p:cNvPr id="5" name="Content Placeholder 4" descr="linear B tablet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tretch>
            <a:fillRect/>
          </a:stretch>
        </p:blipFill>
        <p:spPr>
          <a:xfrm>
            <a:off x="5940152" y="1988839"/>
            <a:ext cx="2888460" cy="38584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524328" y="6021288"/>
            <a:ext cx="78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the Texts Tell US?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79400"/>
          </a:xfrm>
        </p:spPr>
        <p:txBody>
          <a:bodyPr>
            <a:normAutofit/>
          </a:bodyPr>
          <a:lstStyle/>
          <a:p>
            <a:r>
              <a:rPr lang="en-US" dirty="0" smtClean="0"/>
              <a:t>Military </a:t>
            </a:r>
            <a:r>
              <a:rPr lang="en-US" dirty="0" err="1" smtClean="0"/>
              <a:t>organisation</a:t>
            </a:r>
            <a:r>
              <a:rPr lang="en-US" dirty="0" smtClean="0"/>
              <a:t>:</a:t>
            </a:r>
          </a:p>
          <a:p>
            <a:pPr lvl="1"/>
            <a:r>
              <a:rPr lang="en-US" dirty="0" smtClean="0"/>
              <a:t>Ideograms for </a:t>
            </a:r>
            <a:r>
              <a:rPr lang="en-US" dirty="0" err="1" smtClean="0"/>
              <a:t>armour</a:t>
            </a:r>
            <a:r>
              <a:rPr lang="en-US" dirty="0" smtClean="0"/>
              <a:t>, weapons, chariots &amp; wheels</a:t>
            </a:r>
          </a:p>
          <a:p>
            <a:pPr lvl="1"/>
            <a:r>
              <a:rPr lang="en-US" dirty="0" err="1" smtClean="0"/>
              <a:t>Pylos</a:t>
            </a:r>
            <a:r>
              <a:rPr lang="en-US" dirty="0" smtClean="0"/>
              <a:t> JN 829: collection of recycled bronze for 33000 </a:t>
            </a:r>
            <a:r>
              <a:rPr lang="en-US" dirty="0" smtClean="0"/>
              <a:t>arrowheads </a:t>
            </a:r>
            <a:r>
              <a:rPr lang="en-US" dirty="0" smtClean="0"/>
              <a:t>&amp; 142 spearheads</a:t>
            </a:r>
          </a:p>
          <a:p>
            <a:pPr lvl="1"/>
            <a:r>
              <a:rPr lang="en-US" dirty="0" smtClean="0"/>
              <a:t>Knossos chariot force numbered between 173 &amp; 250 chariots, together with horses &amp; </a:t>
            </a:r>
            <a:r>
              <a:rPr lang="en-US" dirty="0" err="1" smtClean="0"/>
              <a:t>armour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5" name="Content Placeholder 4" descr="linear B tablet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tretch>
            <a:fillRect/>
          </a:stretch>
        </p:blipFill>
        <p:spPr>
          <a:xfrm>
            <a:off x="5940152" y="1988839"/>
            <a:ext cx="2888460" cy="38584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24328" y="6021288"/>
            <a:ext cx="78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Organization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828400"/>
            <a:ext cx="4536504" cy="4696944"/>
          </a:xfrm>
        </p:spPr>
        <p:txBody>
          <a:bodyPr>
            <a:normAutofit/>
          </a:bodyPr>
          <a:lstStyle/>
          <a:p>
            <a:r>
              <a:rPr lang="en-US" dirty="0" err="1" smtClean="0"/>
              <a:t>Wanax</a:t>
            </a:r>
            <a:r>
              <a:rPr lang="en-US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wa-na-ka</a:t>
            </a:r>
            <a:endParaRPr lang="en-GB" dirty="0" smtClean="0"/>
          </a:p>
          <a:p>
            <a:r>
              <a:rPr lang="en-GB" dirty="0" err="1" smtClean="0"/>
              <a:t>Lawagetus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ra-wa-ke-ta</a:t>
            </a:r>
            <a:endParaRPr lang="en-GB" dirty="0" smtClean="0"/>
          </a:p>
          <a:p>
            <a:pPr lvl="1"/>
            <a:r>
              <a:rPr lang="en-GB" dirty="0" smtClean="0"/>
              <a:t>leader of the ‘</a:t>
            </a:r>
            <a:r>
              <a:rPr lang="en-GB" dirty="0" err="1" smtClean="0"/>
              <a:t>laos</a:t>
            </a:r>
            <a:r>
              <a:rPr lang="en-GB" dirty="0" smtClean="0"/>
              <a:t>’</a:t>
            </a:r>
            <a:endParaRPr lang="en-US" dirty="0" smtClean="0"/>
          </a:p>
          <a:p>
            <a:r>
              <a:rPr lang="en-GB" dirty="0" err="1" smtClean="0"/>
              <a:t>Basileus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qa-si-re-we</a:t>
            </a:r>
            <a:endParaRPr lang="en-GB" dirty="0" smtClean="0"/>
          </a:p>
          <a:p>
            <a:r>
              <a:rPr lang="en-GB" dirty="0" err="1" smtClean="0"/>
              <a:t>Telestai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te-re-ta</a:t>
            </a:r>
            <a:endParaRPr lang="en-GB" dirty="0" smtClean="0"/>
          </a:p>
          <a:p>
            <a:pPr lvl="1"/>
            <a:r>
              <a:rPr lang="en-GB" dirty="0" smtClean="0"/>
              <a:t>land-owners or religious title</a:t>
            </a:r>
            <a:endParaRPr lang="en-US" dirty="0" smtClean="0"/>
          </a:p>
          <a:p>
            <a:r>
              <a:rPr lang="en-GB" dirty="0" err="1" smtClean="0"/>
              <a:t>Hequetai</a:t>
            </a:r>
            <a:r>
              <a:rPr lang="en-GB" dirty="0" smtClean="0"/>
              <a:t>: </a:t>
            </a:r>
            <a:r>
              <a:rPr lang="en-GB" dirty="0" smtClean="0">
                <a:solidFill>
                  <a:srgbClr val="FFC000"/>
                </a:solidFill>
              </a:rPr>
              <a:t>e-</a:t>
            </a:r>
            <a:r>
              <a:rPr lang="en-GB" dirty="0" err="1" smtClean="0">
                <a:solidFill>
                  <a:srgbClr val="FFC000"/>
                </a:solidFill>
              </a:rPr>
              <a:t>qe-ta</a:t>
            </a:r>
            <a:endParaRPr lang="en-GB" dirty="0" smtClean="0"/>
          </a:p>
          <a:p>
            <a:pPr lvl="1"/>
            <a:r>
              <a:rPr lang="en-GB" dirty="0" smtClean="0"/>
              <a:t>followers (of the king)</a:t>
            </a:r>
            <a:endParaRPr lang="en-US" dirty="0" smtClean="0"/>
          </a:p>
          <a:p>
            <a:r>
              <a:rPr lang="en-GB" dirty="0" err="1" smtClean="0"/>
              <a:t>Damos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da</a:t>
            </a:r>
            <a:r>
              <a:rPr lang="en-GB" dirty="0" smtClean="0">
                <a:solidFill>
                  <a:srgbClr val="FFC000"/>
                </a:solidFill>
              </a:rPr>
              <a:t>-mo</a:t>
            </a:r>
          </a:p>
        </p:txBody>
      </p:sp>
      <p:pic>
        <p:nvPicPr>
          <p:cNvPr id="5" name="Picture 3" descr="fresco03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02585" y="1845246"/>
            <a:ext cx="3176081" cy="4392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156176" y="6309320"/>
            <a:ext cx="2055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 Tiryns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Organization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392488" cy="4623816"/>
          </a:xfrm>
        </p:spPr>
        <p:txBody>
          <a:bodyPr/>
          <a:lstStyle/>
          <a:p>
            <a:r>
              <a:rPr lang="en-GB" dirty="0" err="1" smtClean="0"/>
              <a:t>Pylos</a:t>
            </a:r>
            <a:r>
              <a:rPr lang="en-GB" dirty="0" smtClean="0"/>
              <a:t> tablets: record of 600+ women &amp; children (slaves)</a:t>
            </a:r>
          </a:p>
          <a:p>
            <a:pPr lvl="1"/>
            <a:r>
              <a:rPr lang="en-GB" dirty="0" smtClean="0"/>
              <a:t>Referred to as captives</a:t>
            </a:r>
          </a:p>
          <a:p>
            <a:pPr lvl="1"/>
            <a:r>
              <a:rPr lang="en-GB" dirty="0" smtClean="0"/>
              <a:t>Menial tasks: grinding corn, spinning, carrying water</a:t>
            </a:r>
          </a:p>
          <a:p>
            <a:pPr lvl="1"/>
            <a:r>
              <a:rPr lang="en-GB" dirty="0" smtClean="0"/>
              <a:t>Rations issued by palace</a:t>
            </a:r>
          </a:p>
          <a:p>
            <a:pPr lvl="1"/>
            <a:r>
              <a:rPr lang="en-GB" dirty="0" smtClean="0"/>
              <a:t>Epithets of origin: </a:t>
            </a:r>
            <a:r>
              <a:rPr lang="en-GB" dirty="0" err="1" smtClean="0"/>
              <a:t>Lemnos</a:t>
            </a:r>
            <a:r>
              <a:rPr lang="en-GB" dirty="0" smtClean="0"/>
              <a:t>, </a:t>
            </a:r>
            <a:r>
              <a:rPr lang="en-GB" dirty="0" err="1" smtClean="0"/>
              <a:t>Knidos</a:t>
            </a:r>
            <a:r>
              <a:rPr lang="en-GB" dirty="0" smtClean="0"/>
              <a:t>, Miletus</a:t>
            </a:r>
            <a:endParaRPr lang="en-GB" dirty="0"/>
          </a:p>
        </p:txBody>
      </p:sp>
      <p:pic>
        <p:nvPicPr>
          <p:cNvPr id="5" name="Picture 5" descr="figurines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4000"/>
          </a:blip>
          <a:srcRect/>
          <a:stretch>
            <a:fillRect/>
          </a:stretch>
        </p:blipFill>
        <p:spPr bwMode="auto">
          <a:xfrm>
            <a:off x="4788024" y="2204864"/>
            <a:ext cx="4038600" cy="314203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444208" y="5445224"/>
            <a:ext cx="2162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figurines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46449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Texts emphasise religious role of king</a:t>
            </a:r>
          </a:p>
          <a:p>
            <a:pPr lvl="1">
              <a:defRPr/>
            </a:pPr>
            <a:r>
              <a:rPr lang="en-GB" dirty="0" smtClean="0"/>
              <a:t>an initiate of the </a:t>
            </a:r>
            <a:r>
              <a:rPr lang="en-GB" dirty="0" smtClean="0">
                <a:solidFill>
                  <a:srgbClr val="FFC000"/>
                </a:solidFill>
              </a:rPr>
              <a:t>pa-</a:t>
            </a:r>
            <a:r>
              <a:rPr lang="en-GB" dirty="0" err="1" smtClean="0">
                <a:solidFill>
                  <a:srgbClr val="FFC000"/>
                </a:solidFill>
              </a:rPr>
              <a:t>ki-ja-ne</a:t>
            </a:r>
            <a:r>
              <a:rPr lang="en-GB" dirty="0" smtClean="0"/>
              <a:t> ceremonies &amp; presides over initiation ceremony</a:t>
            </a:r>
          </a:p>
          <a:p>
            <a:pPr>
              <a:defRPr/>
            </a:pPr>
            <a:r>
              <a:rPr lang="en-GB" dirty="0" smtClean="0"/>
              <a:t>Nine texts mention offerings to </a:t>
            </a:r>
            <a:r>
              <a:rPr lang="en-GB" dirty="0" err="1" smtClean="0"/>
              <a:t>wanax</a:t>
            </a:r>
            <a:r>
              <a:rPr lang="en-GB" dirty="0" smtClean="0"/>
              <a:t>:	</a:t>
            </a:r>
          </a:p>
          <a:p>
            <a:pPr lvl="1">
              <a:defRPr/>
            </a:pPr>
            <a:r>
              <a:rPr lang="en-GB" dirty="0" smtClean="0"/>
              <a:t>King focus of a cult? Intermediary between </a:t>
            </a:r>
            <a:r>
              <a:rPr lang="en-GB" dirty="0" err="1" smtClean="0"/>
              <a:t>Mycenaeans</a:t>
            </a:r>
            <a:r>
              <a:rPr lang="en-GB" dirty="0" smtClean="0"/>
              <a:t> and their gods?</a:t>
            </a:r>
          </a:p>
        </p:txBody>
      </p:sp>
      <p:pic>
        <p:nvPicPr>
          <p:cNvPr id="5" name="Content Placeholder 4" descr="megaron_reconstruction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88024" y="2204864"/>
            <a:ext cx="4038600" cy="3441590"/>
          </a:xfrm>
        </p:spPr>
      </p:pic>
      <p:sp>
        <p:nvSpPr>
          <p:cNvPr id="6" name="TextBox 5"/>
          <p:cNvSpPr txBox="1"/>
          <p:nvPr/>
        </p:nvSpPr>
        <p:spPr>
          <a:xfrm>
            <a:off x="5364088" y="5733256"/>
            <a:ext cx="3334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 palace at </a:t>
            </a:r>
            <a:r>
              <a:rPr lang="en-GB" dirty="0" err="1" smtClean="0"/>
              <a:t>Pylos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Religion embedded within palace economy:</a:t>
            </a:r>
          </a:p>
          <a:p>
            <a:pPr lvl="1"/>
            <a:r>
              <a:rPr lang="en-GB" dirty="0" smtClean="0"/>
              <a:t>Palaces organised feasts: underpinned &amp; legitimised social &amp; political structures through lavish displays of generosity &amp; piety</a:t>
            </a:r>
          </a:p>
          <a:p>
            <a:pPr lvl="1"/>
            <a:r>
              <a:rPr lang="en-GB" dirty="0" smtClean="0"/>
              <a:t>Palaces presented valuable offerings to deities: perfumed oils, foodstuffs, textiles &amp; metal vessels</a:t>
            </a:r>
          </a:p>
          <a:p>
            <a:pPr lvl="1"/>
            <a:r>
              <a:rPr lang="en-GB" dirty="0" smtClean="0"/>
              <a:t>Religious personnel &amp; deities included within  economic systems of palaces: land tenure &amp; allocation of produce from palace workshops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4618856" cy="475140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Religious offerings are common, especially honey</a:t>
            </a:r>
          </a:p>
          <a:p>
            <a:pPr lvl="1"/>
            <a:r>
              <a:rPr lang="en-GB" dirty="0" smtClean="0"/>
              <a:t>Knossos: issue of olive oil &amp; honey to various religious sites</a:t>
            </a:r>
          </a:p>
          <a:p>
            <a:pPr lvl="1"/>
            <a:r>
              <a:rPr lang="en-GB" dirty="0" err="1" smtClean="0"/>
              <a:t>Pylos</a:t>
            </a:r>
            <a:r>
              <a:rPr lang="en-GB" dirty="0" smtClean="0"/>
              <a:t>: issues of perfumed oils</a:t>
            </a:r>
          </a:p>
          <a:p>
            <a:pPr lvl="1"/>
            <a:r>
              <a:rPr lang="en-GB" dirty="0" err="1" smtClean="0"/>
              <a:t>Pylos</a:t>
            </a:r>
            <a:r>
              <a:rPr lang="en-GB" dirty="0" smtClean="0"/>
              <a:t> tablet recording offering of oil to the “Divine Mother”</a:t>
            </a:r>
          </a:p>
          <a:p>
            <a:r>
              <a:rPr lang="en-GB" dirty="0" smtClean="0"/>
              <a:t>Gods listed as recipients of offerings:</a:t>
            </a:r>
          </a:p>
          <a:p>
            <a:pPr lvl="1"/>
            <a:r>
              <a:rPr lang="en-GB" dirty="0" smtClean="0"/>
              <a:t>Animal sacrifice, food (wheat, wine, honey, cheeses)</a:t>
            </a:r>
          </a:p>
          <a:p>
            <a:pPr lvl="1"/>
            <a:r>
              <a:rPr lang="en-GB" dirty="0" smtClean="0"/>
              <a:t>Olive oil for anointing of robes</a:t>
            </a:r>
          </a:p>
          <a:p>
            <a:endParaRPr lang="en-GB" dirty="0"/>
          </a:p>
        </p:txBody>
      </p:sp>
      <p:pic>
        <p:nvPicPr>
          <p:cNvPr id="5" name="Content Placeholder 6" descr="Mycenaean_Wom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6084168" y="1556792"/>
            <a:ext cx="2762250" cy="4464496"/>
          </a:xfrm>
        </p:spPr>
      </p:pic>
      <p:sp>
        <p:nvSpPr>
          <p:cNvPr id="6" name="TextBox 5"/>
          <p:cNvSpPr txBox="1"/>
          <p:nvPr/>
        </p:nvSpPr>
        <p:spPr>
          <a:xfrm>
            <a:off x="6516216" y="6093296"/>
            <a:ext cx="199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 </a:t>
            </a:r>
            <a:r>
              <a:rPr lang="en-GB" dirty="0" err="1" smtClean="0"/>
              <a:t>Pylos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Gods and </a:t>
            </a:r>
            <a:r>
              <a:rPr lang="en-GB" dirty="0" err="1" smtClean="0"/>
              <a:t>Godesses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Potnia</a:t>
            </a:r>
            <a:r>
              <a:rPr lang="en-GB" dirty="0" smtClean="0"/>
              <a:t> (the Mistress)</a:t>
            </a:r>
          </a:p>
          <a:p>
            <a:pPr lvl="1"/>
            <a:r>
              <a:rPr lang="en-GB" dirty="0" smtClean="0"/>
              <a:t>Usually associated with place name</a:t>
            </a:r>
          </a:p>
          <a:p>
            <a:r>
              <a:rPr lang="en-GB" dirty="0" smtClean="0"/>
              <a:t>Some gods from Olympic pantheon:</a:t>
            </a:r>
          </a:p>
          <a:p>
            <a:pPr lvl="1"/>
            <a:r>
              <a:rPr lang="en-GB" dirty="0" smtClean="0"/>
              <a:t>Zeus</a:t>
            </a:r>
          </a:p>
          <a:p>
            <a:pPr lvl="1"/>
            <a:r>
              <a:rPr lang="en-GB" dirty="0" smtClean="0"/>
              <a:t>Hera</a:t>
            </a:r>
          </a:p>
          <a:p>
            <a:pPr lvl="1"/>
            <a:r>
              <a:rPr lang="en-GB" dirty="0" smtClean="0"/>
              <a:t>Hermes</a:t>
            </a:r>
          </a:p>
          <a:p>
            <a:pPr lvl="1"/>
            <a:r>
              <a:rPr lang="en-GB" dirty="0" smtClean="0"/>
              <a:t>Poseidon</a:t>
            </a:r>
          </a:p>
          <a:p>
            <a:pPr lvl="1"/>
            <a:r>
              <a:rPr lang="en-GB" dirty="0" smtClean="0"/>
              <a:t>Artemis</a:t>
            </a:r>
          </a:p>
          <a:p>
            <a:pPr lvl="1"/>
            <a:r>
              <a:rPr lang="en-GB" dirty="0" smtClean="0"/>
              <a:t>Athena</a:t>
            </a:r>
          </a:p>
          <a:p>
            <a:r>
              <a:rPr lang="en-GB" dirty="0" err="1" smtClean="0"/>
              <a:t>Potnia</a:t>
            </a:r>
            <a:r>
              <a:rPr lang="en-GB" dirty="0" smtClean="0"/>
              <a:t>, Poseidon &amp; king most commonly listed as recipients of offerings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244103" y="5085184"/>
            <a:ext cx="3465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 Mycenae Cult Centre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4589" y="2204864"/>
            <a:ext cx="3644592" cy="27471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Linear B is the only deciphered Mediterranean Bronze Age script</a:t>
            </a:r>
          </a:p>
          <a:p>
            <a:r>
              <a:rPr lang="en-US" dirty="0" smtClean="0"/>
              <a:t>It derived from Linear A &amp; was adapted for a Mycenaean administrative system</a:t>
            </a:r>
          </a:p>
          <a:p>
            <a:r>
              <a:rPr lang="en-US" dirty="0" smtClean="0"/>
              <a:t>It was used to write an archaic form of Greek</a:t>
            </a:r>
          </a:p>
          <a:p>
            <a:r>
              <a:rPr lang="en-US" dirty="0" smtClean="0"/>
              <a:t>It gives us an important insight into the social, economic, political &amp; religious organization of Mycenaean palatial society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1853</TotalTime>
  <Words>1089</Words>
  <Application>Microsoft Office PowerPoint</Application>
  <PresentationFormat>On-screen Show (4:3)</PresentationFormat>
  <Paragraphs>172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Corbel</vt:lpstr>
      <vt:lpstr>Times</vt:lpstr>
      <vt:lpstr>Wingdings</vt:lpstr>
      <vt:lpstr>Wingdings 2</vt:lpstr>
      <vt:lpstr>Wingdings 3</vt:lpstr>
      <vt:lpstr>Module</vt:lpstr>
      <vt:lpstr>Hieroglyphs, Text &amp; Society </vt:lpstr>
      <vt:lpstr>Linear B</vt:lpstr>
      <vt:lpstr>Decipherment</vt:lpstr>
      <vt:lpstr>Decipherment</vt:lpstr>
      <vt:lpstr>Decipherment</vt:lpstr>
      <vt:lpstr>The Clincher</vt:lpstr>
      <vt:lpstr>Linear B Inscriptions</vt:lpstr>
      <vt:lpstr>Linear B Inscriptions</vt:lpstr>
      <vt:lpstr>Linear B Archives</vt:lpstr>
      <vt:lpstr>Linear B Archives</vt:lpstr>
      <vt:lpstr>Leaf-Shaped Tablets</vt:lpstr>
      <vt:lpstr>Page-Shaped Tablets</vt:lpstr>
      <vt:lpstr>Clay Nodules</vt:lpstr>
      <vt:lpstr>Inscribed Jars</vt:lpstr>
      <vt:lpstr>What Do the Texts Tell Us?</vt:lpstr>
      <vt:lpstr>What Do the Texts Tell US?</vt:lpstr>
      <vt:lpstr>What Do the Texts Tell US?</vt:lpstr>
      <vt:lpstr>Social Organization</vt:lpstr>
      <vt:lpstr>Social Organization</vt:lpstr>
      <vt:lpstr>Religious Texts</vt:lpstr>
      <vt:lpstr>Religious Texts</vt:lpstr>
      <vt:lpstr>Religious Texts</vt:lpstr>
      <vt:lpstr>Gods and Godesses</vt:lpstr>
      <vt:lpstr>Summary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Text and Society AHAR5001</dc:title>
  <dc:creator>sw003</dc:creator>
  <cp:lastModifiedBy>Louise Steel</cp:lastModifiedBy>
  <cp:revision>60</cp:revision>
  <dcterms:created xsi:type="dcterms:W3CDTF">2011-10-19T11:50:51Z</dcterms:created>
  <dcterms:modified xsi:type="dcterms:W3CDTF">2016-10-27T11:27:13Z</dcterms:modified>
</cp:coreProperties>
</file>