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32.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5" r:id="rId5"/>
    <p:sldId id="259" r:id="rId6"/>
    <p:sldId id="260"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276" r:id="rId20"/>
    <p:sldId id="275" r:id="rId21"/>
    <p:sldId id="277" r:id="rId22"/>
    <p:sldId id="278" r:id="rId23"/>
    <p:sldId id="279" r:id="rId24"/>
    <p:sldId id="280" r:id="rId25"/>
    <p:sldId id="281" r:id="rId26"/>
    <p:sldId id="283" r:id="rId27"/>
    <p:sldId id="284" r:id="rId28"/>
    <p:sldId id="285" r:id="rId29"/>
    <p:sldId id="286" r:id="rId30"/>
    <p:sldId id="287" r:id="rId31"/>
    <p:sldId id="288" r:id="rId32"/>
    <p:sldId id="289" r:id="rId33"/>
    <p:sldId id="290" r:id="rId34"/>
    <p:sldId id="282" r:id="rId35"/>
    <p:sldId id="261" r:id="rId3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22" autoAdjust="0"/>
    <p:restoredTop sz="94660"/>
  </p:normalViewPr>
  <p:slideViewPr>
    <p:cSldViewPr snapToGrid="0">
      <p:cViewPr varScale="1">
        <p:scale>
          <a:sx n="99" d="100"/>
          <a:sy n="99" d="100"/>
        </p:scale>
        <p:origin x="60" y="2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50F0D0D-2C20-4DEB-A3A9-B52F27F99249}" type="datetimeFigureOut">
              <a:rPr lang="en-GB" smtClean="0"/>
              <a:t>05/11/2020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3832052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0F0D0D-2C20-4DEB-A3A9-B52F27F99249}" type="datetimeFigureOut">
              <a:rPr lang="en-GB" smtClean="0"/>
              <a:t>05/11/2020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41179521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50F0D0D-2C20-4DEB-A3A9-B52F27F99249}" type="datetimeFigureOut">
              <a:rPr lang="en-GB" smtClean="0"/>
              <a:t>05/11/2020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41027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50F0D0D-2C20-4DEB-A3A9-B52F27F99249}" type="datetimeFigureOut">
              <a:rPr lang="en-GB" smtClean="0"/>
              <a:t>05/11/2020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29534291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50F0D0D-2C20-4DEB-A3A9-B52F27F99249}" type="datetimeFigureOut">
              <a:rPr lang="en-GB" smtClean="0"/>
              <a:t>05/11/2020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3404775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50F0D0D-2C20-4DEB-A3A9-B52F27F99249}" type="datetimeFigureOut">
              <a:rPr lang="en-GB" smtClean="0"/>
              <a:t>05/11/2020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2778780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0F0D0D-2C20-4DEB-A3A9-B52F27F99249}" type="datetimeFigureOut">
              <a:rPr lang="en-GB" smtClean="0"/>
              <a:t>05/11/2020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3377130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50F0D0D-2C20-4DEB-A3A9-B52F27F99249}" type="datetimeFigureOut">
              <a:rPr lang="en-GB" smtClean="0"/>
              <a:t>05/11/2020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3747264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50F0D0D-2C20-4DEB-A3A9-B52F27F99249}" type="datetimeFigureOut">
              <a:rPr lang="en-GB" smtClean="0"/>
              <a:t>05/11/2020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27698753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0F0D0D-2C20-4DEB-A3A9-B52F27F99249}" type="datetimeFigureOut">
              <a:rPr lang="en-GB" smtClean="0"/>
              <a:t>05/11/2020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2571065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0F0D0D-2C20-4DEB-A3A9-B52F27F99249}" type="datetimeFigureOut">
              <a:rPr lang="en-GB" smtClean="0"/>
              <a:t>05/11/2020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28295A-6C0A-4213-9E5E-8996C76D1019}" type="slidenum">
              <a:rPr lang="en-GB" smtClean="0"/>
              <a:t>‹#›</a:t>
            </a:fld>
            <a:endParaRPr lang="en-GB"/>
          </a:p>
        </p:txBody>
      </p:sp>
    </p:spTree>
    <p:extLst>
      <p:ext uri="{BB962C8B-B14F-4D97-AF65-F5344CB8AC3E}">
        <p14:creationId xmlns:p14="http://schemas.microsoft.com/office/powerpoint/2010/main" val="3584856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0F0D0D-2C20-4DEB-A3A9-B52F27F99249}" type="datetimeFigureOut">
              <a:rPr lang="en-GB" smtClean="0"/>
              <a:t>05/11/2020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28295A-6C0A-4213-9E5E-8996C76D1019}" type="slidenum">
              <a:rPr lang="en-GB" smtClean="0"/>
              <a:t>‹#›</a:t>
            </a:fld>
            <a:endParaRPr lang="en-GB"/>
          </a:p>
        </p:txBody>
      </p:sp>
    </p:spTree>
    <p:extLst>
      <p:ext uri="{BB962C8B-B14F-4D97-AF65-F5344CB8AC3E}">
        <p14:creationId xmlns:p14="http://schemas.microsoft.com/office/powerpoint/2010/main" val="19338858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 Id="rId9" Type="http://schemas.openxmlformats.org/officeDocument/2006/relationships/image" Target="../media/image47.png"/></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D5mzI9Kw4JM" TargetMode="External"/><Relationship Id="rId2" Type="http://schemas.openxmlformats.org/officeDocument/2006/relationships/hyperlink" Target="https://www.khanacademy.org/test-prep/mcat/society-and-culture/demographics/v/globalization-theories"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effectLst>
                  <a:outerShdw blurRad="38100" dist="38100" dir="2700000" algn="tl">
                    <a:srgbClr val="000000">
                      <a:alpha val="43137"/>
                    </a:srgbClr>
                  </a:outerShdw>
                </a:effectLst>
              </a:rPr>
              <a:t>Historical context and social theory of SD</a:t>
            </a:r>
            <a:endParaRPr lang="en-GB" b="1"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p:txBody>
          <a:bodyPr/>
          <a:lstStyle/>
          <a:p>
            <a:r>
              <a:rPr lang="en-GB" dirty="0" smtClean="0"/>
              <a:t>Sustainable Development (ACBA7009)</a:t>
            </a:r>
          </a:p>
          <a:p>
            <a:r>
              <a:rPr lang="en-GB" dirty="0" smtClean="0"/>
              <a:t>Lara Hopkinson</a:t>
            </a:r>
            <a:endParaRPr lang="en-GB" dirty="0"/>
          </a:p>
        </p:txBody>
      </p:sp>
    </p:spTree>
    <p:extLst>
      <p:ext uri="{BB962C8B-B14F-4D97-AF65-F5344CB8AC3E}">
        <p14:creationId xmlns:p14="http://schemas.microsoft.com/office/powerpoint/2010/main" val="33904964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Outline</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smtClean="0"/>
              <a:t>How old is sustainable development?</a:t>
            </a:r>
          </a:p>
          <a:p>
            <a:r>
              <a:rPr lang="en-GB" dirty="0" smtClean="0"/>
              <a:t>Key definitions</a:t>
            </a:r>
          </a:p>
          <a:p>
            <a:r>
              <a:rPr lang="en-GB" dirty="0" smtClean="0"/>
              <a:t>A story…</a:t>
            </a:r>
          </a:p>
          <a:p>
            <a:r>
              <a:rPr lang="en-GB" dirty="0" smtClean="0"/>
              <a:t>Historical context of SD</a:t>
            </a:r>
          </a:p>
          <a:p>
            <a:r>
              <a:rPr lang="en-GB" dirty="0" smtClean="0"/>
              <a:t>Development theories</a:t>
            </a:r>
          </a:p>
          <a:p>
            <a:endParaRPr lang="en-GB" dirty="0"/>
          </a:p>
        </p:txBody>
      </p:sp>
    </p:spTree>
    <p:extLst>
      <p:ext uri="{BB962C8B-B14F-4D97-AF65-F5344CB8AC3E}">
        <p14:creationId xmlns:p14="http://schemas.microsoft.com/office/powerpoint/2010/main" val="14231404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577" y="365126"/>
            <a:ext cx="8556171" cy="1325563"/>
          </a:xfrm>
        </p:spPr>
        <p:txBody>
          <a:bodyPr/>
          <a:lstStyle/>
          <a:p>
            <a:r>
              <a:rPr lang="en-GB" b="1" dirty="0" smtClean="0">
                <a:effectLst>
                  <a:outerShdw blurRad="38100" dist="38100" dir="2700000" algn="tl">
                    <a:srgbClr val="000000">
                      <a:alpha val="43137"/>
                    </a:srgbClr>
                  </a:outerShdw>
                </a:effectLst>
              </a:rPr>
              <a:t>How old is sustainable development?</a:t>
            </a:r>
            <a:endParaRPr lang="en-GB" b="1" dirty="0">
              <a:effectLst>
                <a:outerShdw blurRad="38100" dist="38100" dir="2700000" algn="tl">
                  <a:srgbClr val="000000">
                    <a:alpha val="43137"/>
                  </a:srgbClr>
                </a:outerShdw>
              </a:effectLst>
            </a:endParaRPr>
          </a:p>
        </p:txBody>
      </p:sp>
      <p:pic>
        <p:nvPicPr>
          <p:cNvPr id="4" name="Content Placeholder 3" descr="Asking Defining Questions - Excelsior College OWL"/>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88525" y="1741024"/>
            <a:ext cx="6873879" cy="4582586"/>
          </a:xfrm>
        </p:spPr>
      </p:pic>
    </p:spTree>
    <p:extLst>
      <p:ext uri="{BB962C8B-B14F-4D97-AF65-F5344CB8AC3E}">
        <p14:creationId xmlns:p14="http://schemas.microsoft.com/office/powerpoint/2010/main" val="2698602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Some key definitions…</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smtClean="0"/>
              <a:t>Development – “</a:t>
            </a:r>
            <a:r>
              <a:rPr lang="en-GB" i="1" dirty="0" smtClean="0"/>
              <a:t>an evolutionary process in which the human capacity increases…</a:t>
            </a:r>
            <a:r>
              <a:rPr lang="en-GB" dirty="0" smtClean="0"/>
              <a:t>” (</a:t>
            </a:r>
            <a:r>
              <a:rPr lang="en-GB" dirty="0" err="1" smtClean="0"/>
              <a:t>Peet</a:t>
            </a:r>
            <a:r>
              <a:rPr lang="en-GB" dirty="0" smtClean="0"/>
              <a:t>, 1999)</a:t>
            </a:r>
          </a:p>
          <a:p>
            <a:r>
              <a:rPr lang="en-GB" dirty="0" smtClean="0"/>
              <a:t>Sustainability – “</a:t>
            </a:r>
            <a:r>
              <a:rPr lang="en-GB" i="1" dirty="0" smtClean="0"/>
              <a:t>a capacity to maintain some entity, outcome or process over time</a:t>
            </a:r>
            <a:r>
              <a:rPr lang="en-GB" dirty="0" smtClean="0"/>
              <a:t>” (</a:t>
            </a:r>
            <a:r>
              <a:rPr lang="en-GB" dirty="0" err="1" smtClean="0"/>
              <a:t>Basiago</a:t>
            </a:r>
            <a:r>
              <a:rPr lang="en-GB" dirty="0" smtClean="0"/>
              <a:t>, 1999)</a:t>
            </a:r>
            <a:endParaRPr lang="en-GB" dirty="0"/>
          </a:p>
          <a:p>
            <a:r>
              <a:rPr lang="en-GB" dirty="0" smtClean="0"/>
              <a:t>Sustainable Development – “</a:t>
            </a:r>
            <a:r>
              <a:rPr lang="en-GB" i="1" dirty="0" smtClean="0"/>
              <a:t>development that can be continued ether indefinitely or for the given time period</a:t>
            </a:r>
            <a:r>
              <a:rPr lang="en-GB" dirty="0" smtClean="0"/>
              <a:t>” (</a:t>
            </a:r>
            <a:r>
              <a:rPr lang="en-GB" dirty="0" err="1" smtClean="0"/>
              <a:t>Dernbach</a:t>
            </a:r>
            <a:r>
              <a:rPr lang="en-GB" dirty="0" smtClean="0"/>
              <a:t>, 1998)</a:t>
            </a:r>
          </a:p>
          <a:p>
            <a:r>
              <a:rPr lang="en-GB" dirty="0" smtClean="0"/>
              <a:t>Sustainability is a ‘state’, SD is the process to get to that state.</a:t>
            </a:r>
            <a:endParaRPr lang="en-GB" dirty="0"/>
          </a:p>
        </p:txBody>
      </p:sp>
    </p:spTree>
    <p:extLst>
      <p:ext uri="{BB962C8B-B14F-4D97-AF65-F5344CB8AC3E}">
        <p14:creationId xmlns:p14="http://schemas.microsoft.com/office/powerpoint/2010/main" val="639738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Unsustainable development?</a:t>
            </a:r>
            <a:endParaRPr lang="en-GB" b="1" dirty="0">
              <a:effectLst>
                <a:outerShdw blurRad="38100" dist="38100" dir="2700000" algn="tl">
                  <a:srgbClr val="000000">
                    <a:alpha val="43137"/>
                  </a:srgbClr>
                </a:outerShdw>
              </a:effectLst>
            </a:endParaRPr>
          </a:p>
        </p:txBody>
      </p:sp>
      <p:pic>
        <p:nvPicPr>
          <p:cNvPr id="4" name="Content Placeholder 3" descr="Asking Defining Questions - Excelsior College OW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8525" y="1741024"/>
            <a:ext cx="6873879" cy="4582586"/>
          </a:xfrm>
          <a:prstGeom prst="rect">
            <a:avLst/>
          </a:prstGeom>
        </p:spPr>
      </p:pic>
    </p:spTree>
    <p:extLst>
      <p:ext uri="{BB962C8B-B14F-4D97-AF65-F5344CB8AC3E}">
        <p14:creationId xmlns:p14="http://schemas.microsoft.com/office/powerpoint/2010/main" val="42272602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Easter Island (Rapa Nui)</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endParaRPr lang="en-GB"/>
          </a:p>
        </p:txBody>
      </p:sp>
      <p:pic>
        <p:nvPicPr>
          <p:cNvPr id="4" name="Picture 2" descr="Image result for easter is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720" y="1825625"/>
            <a:ext cx="8429625" cy="4733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0310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descr="Easter Island found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505200" cy="453174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mysteriousplaces.com/Easter_Island/images/StatCnst2.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5508"/>
            <a:ext cx="4144530" cy="260824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mysteriousplaces.com/Easter_Island/images/Road.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20732"/>
            <a:ext cx="3505200" cy="230434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mysteriousplaces.com/Easter_Island/images/ahu-naunau.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8960" y="2609950"/>
            <a:ext cx="2794770" cy="424805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fallen statu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95083" y="2606207"/>
            <a:ext cx="2952750" cy="19145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www.mysteriousplaces.com/Easter_Island/images/2heads.jpe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95083" y="4511681"/>
            <a:ext cx="2952750" cy="231339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www.mysteriousplaces.com/Easter_Island/images/thinmoai.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09950" y="0"/>
            <a:ext cx="1714500" cy="2606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7132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9143998" cy="6857995"/>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3971101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9144000" cy="6857998"/>
          </a:xfrm>
          <a:prstGeom prst="rect">
            <a:avLst/>
          </a:prstGeom>
          <a:blipFill>
            <a:blip r:embed="rId2" cstate="print"/>
            <a:stretch>
              <a:fillRect/>
            </a:stretch>
          </a:blipFill>
        </p:spPr>
        <p:txBody>
          <a:bodyPr wrap="square" lIns="0" tIns="0" rIns="0" bIns="0" rtlCol="0"/>
          <a:lstStyle/>
          <a:p>
            <a:endParaRPr/>
          </a:p>
        </p:txBody>
      </p:sp>
      <p:sp>
        <p:nvSpPr>
          <p:cNvPr id="3" name="object 3"/>
          <p:cNvSpPr txBox="1">
            <a:spLocks noGrp="1"/>
          </p:cNvSpPr>
          <p:nvPr>
            <p:ph type="title"/>
          </p:nvPr>
        </p:nvSpPr>
        <p:spPr>
          <a:prstGeom prst="rect">
            <a:avLst/>
          </a:prstGeom>
        </p:spPr>
        <p:txBody>
          <a:bodyPr vert="horz" wrap="square" lIns="0" tIns="418084" rIns="0" bIns="0" rtlCol="0">
            <a:spAutoFit/>
          </a:bodyPr>
          <a:lstStyle/>
          <a:p>
            <a:pPr marL="314325">
              <a:lnSpc>
                <a:spcPct val="100000"/>
              </a:lnSpc>
            </a:pPr>
            <a:r>
              <a:rPr sz="2400" dirty="0">
                <a:solidFill>
                  <a:srgbClr val="EAE8E1"/>
                </a:solidFill>
                <a:latin typeface="Times New Roman"/>
                <a:cs typeface="Times New Roman"/>
              </a:rPr>
              <a:t>Is this our</a:t>
            </a:r>
            <a:r>
              <a:rPr sz="2400" spc="-120" dirty="0">
                <a:solidFill>
                  <a:srgbClr val="EAE8E1"/>
                </a:solidFill>
                <a:latin typeface="Times New Roman"/>
                <a:cs typeface="Times New Roman"/>
              </a:rPr>
              <a:t> </a:t>
            </a:r>
            <a:r>
              <a:rPr sz="2400" dirty="0">
                <a:solidFill>
                  <a:srgbClr val="EAE8E1"/>
                </a:solidFill>
                <a:latin typeface="Times New Roman"/>
                <a:cs typeface="Times New Roman"/>
              </a:rPr>
              <a:t>future?</a:t>
            </a:r>
            <a:endParaRPr sz="2400">
              <a:latin typeface="Times New Roman"/>
              <a:cs typeface="Times New Roman"/>
            </a:endParaRPr>
          </a:p>
        </p:txBody>
      </p:sp>
    </p:spTree>
    <p:extLst>
      <p:ext uri="{BB962C8B-B14F-4D97-AF65-F5344CB8AC3E}">
        <p14:creationId xmlns:p14="http://schemas.microsoft.com/office/powerpoint/2010/main" val="10501602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smtClean="0">
                <a:effectLst>
                  <a:outerShdw blurRad="38100" dist="38100" dir="2700000" algn="tl">
                    <a:srgbClr val="000000">
                      <a:alpha val="43137"/>
                    </a:srgbClr>
                  </a:outerShdw>
                </a:effectLst>
              </a:rPr>
              <a:t>Early history of SD</a:t>
            </a:r>
            <a:endParaRPr lang="en-GB" b="1" dirty="0">
              <a:effectLst>
                <a:outerShdw blurRad="38100" dist="38100" dir="2700000" algn="tl">
                  <a:srgbClr val="000000">
                    <a:alpha val="43137"/>
                  </a:srgbClr>
                </a:outerShdw>
              </a:effectLst>
            </a:endParaRPr>
          </a:p>
        </p:txBody>
      </p:sp>
      <p:sp>
        <p:nvSpPr>
          <p:cNvPr id="4" name="Content Placeholder 3"/>
          <p:cNvSpPr>
            <a:spLocks noGrp="1"/>
          </p:cNvSpPr>
          <p:nvPr>
            <p:ph idx="1"/>
          </p:nvPr>
        </p:nvSpPr>
        <p:spPr>
          <a:xfrm>
            <a:off x="628650" y="1825625"/>
            <a:ext cx="2945823" cy="4521736"/>
          </a:xfrm>
        </p:spPr>
        <p:txBody>
          <a:bodyPr/>
          <a:lstStyle/>
          <a:p>
            <a:r>
              <a:rPr lang="en-GB" dirty="0" smtClean="0"/>
              <a:t>Economic theory</a:t>
            </a:r>
          </a:p>
          <a:p>
            <a:r>
              <a:rPr lang="en-GB" dirty="0" smtClean="0"/>
              <a:t>Thomas Robert Malthus, 1789</a:t>
            </a:r>
          </a:p>
          <a:p>
            <a:pPr lvl="1"/>
            <a:r>
              <a:rPr lang="en-GB" dirty="0" smtClean="0"/>
              <a:t>An essay on the principle of population</a:t>
            </a:r>
          </a:p>
          <a:p>
            <a:pPr lvl="1"/>
            <a:endParaRPr lang="en-GB" dirty="0"/>
          </a:p>
        </p:txBody>
      </p:sp>
      <p:pic>
        <p:nvPicPr>
          <p:cNvPr id="5" name="Picture 4"/>
          <p:cNvPicPr>
            <a:picLocks noChangeAspect="1"/>
          </p:cNvPicPr>
          <p:nvPr/>
        </p:nvPicPr>
        <p:blipFill rotWithShape="1">
          <a:blip r:embed="rId2"/>
          <a:srcRect l="38117" t="24502" r="974" b="1645"/>
          <a:stretch/>
        </p:blipFill>
        <p:spPr>
          <a:xfrm>
            <a:off x="3574473" y="1644732"/>
            <a:ext cx="5569527" cy="5064826"/>
          </a:xfrm>
          <a:prstGeom prst="rect">
            <a:avLst/>
          </a:prstGeom>
        </p:spPr>
      </p:pic>
      <p:sp>
        <p:nvSpPr>
          <p:cNvPr id="6" name="Rectangle 5"/>
          <p:cNvSpPr/>
          <p:nvPr/>
        </p:nvSpPr>
        <p:spPr>
          <a:xfrm>
            <a:off x="8419605" y="6424551"/>
            <a:ext cx="362198" cy="28500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83771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Focus on key pillars…</a:t>
            </a:r>
            <a:endParaRPr lang="en-GB"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551377" y="1772913"/>
            <a:ext cx="4238025" cy="2228381"/>
          </a:xfrm>
          <a:prstGeom prst="rect">
            <a:avLst/>
          </a:prstGeom>
          <a:ln>
            <a:solidFill>
              <a:schemeClr val="tx1">
                <a:lumMod val="50000"/>
                <a:lumOff val="50000"/>
              </a:schemeClr>
            </a:solidFill>
          </a:ln>
        </p:spPr>
      </p:pic>
      <p:pic>
        <p:nvPicPr>
          <p:cNvPr id="5" name="Picture 4"/>
          <p:cNvPicPr>
            <a:picLocks noChangeAspect="1"/>
          </p:cNvPicPr>
          <p:nvPr/>
        </p:nvPicPr>
        <p:blipFill>
          <a:blip r:embed="rId3"/>
          <a:stretch>
            <a:fillRect/>
          </a:stretch>
        </p:blipFill>
        <p:spPr>
          <a:xfrm>
            <a:off x="551377" y="4306461"/>
            <a:ext cx="1807504" cy="2287980"/>
          </a:xfrm>
          <a:prstGeom prst="rect">
            <a:avLst/>
          </a:prstGeom>
        </p:spPr>
      </p:pic>
      <p:pic>
        <p:nvPicPr>
          <p:cNvPr id="6" name="Picture 5"/>
          <p:cNvPicPr>
            <a:picLocks noChangeAspect="1"/>
          </p:cNvPicPr>
          <p:nvPr/>
        </p:nvPicPr>
        <p:blipFill>
          <a:blip r:embed="rId4"/>
          <a:stretch>
            <a:fillRect/>
          </a:stretch>
        </p:blipFill>
        <p:spPr>
          <a:xfrm>
            <a:off x="2767855" y="4301088"/>
            <a:ext cx="1820349" cy="2293353"/>
          </a:xfrm>
          <a:prstGeom prst="rect">
            <a:avLst/>
          </a:prstGeom>
        </p:spPr>
      </p:pic>
      <p:pic>
        <p:nvPicPr>
          <p:cNvPr id="7" name="Picture 6"/>
          <p:cNvPicPr>
            <a:picLocks noChangeAspect="1"/>
          </p:cNvPicPr>
          <p:nvPr/>
        </p:nvPicPr>
        <p:blipFill>
          <a:blip r:embed="rId5"/>
          <a:stretch>
            <a:fillRect/>
          </a:stretch>
        </p:blipFill>
        <p:spPr>
          <a:xfrm>
            <a:off x="5198377" y="1772913"/>
            <a:ext cx="3143250" cy="4591050"/>
          </a:xfrm>
          <a:prstGeom prst="rect">
            <a:avLst/>
          </a:prstGeom>
        </p:spPr>
      </p:pic>
    </p:spTree>
    <p:extLst>
      <p:ext uri="{BB962C8B-B14F-4D97-AF65-F5344CB8AC3E}">
        <p14:creationId xmlns:p14="http://schemas.microsoft.com/office/powerpoint/2010/main" val="29351846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Focus on key pillars…</a:t>
            </a:r>
            <a:endParaRPr lang="en-GB" dirty="0"/>
          </a:p>
        </p:txBody>
      </p:sp>
      <p:pic>
        <p:nvPicPr>
          <p:cNvPr id="4" name="Picture 3"/>
          <p:cNvPicPr>
            <a:picLocks noChangeAspect="1"/>
          </p:cNvPicPr>
          <p:nvPr/>
        </p:nvPicPr>
        <p:blipFill>
          <a:blip r:embed="rId2"/>
          <a:stretch>
            <a:fillRect/>
          </a:stretch>
        </p:blipFill>
        <p:spPr>
          <a:xfrm>
            <a:off x="564925" y="1825625"/>
            <a:ext cx="2300623" cy="2537136"/>
          </a:xfrm>
          <a:prstGeom prst="rect">
            <a:avLst/>
          </a:prstGeom>
        </p:spPr>
      </p:pic>
      <p:pic>
        <p:nvPicPr>
          <p:cNvPr id="5" name="Picture 4"/>
          <p:cNvPicPr>
            <a:picLocks noChangeAspect="1"/>
          </p:cNvPicPr>
          <p:nvPr/>
        </p:nvPicPr>
        <p:blipFill>
          <a:blip r:embed="rId3"/>
          <a:stretch>
            <a:fillRect/>
          </a:stretch>
        </p:blipFill>
        <p:spPr>
          <a:xfrm>
            <a:off x="3342336" y="1825625"/>
            <a:ext cx="1934936" cy="2537136"/>
          </a:xfrm>
          <a:prstGeom prst="rect">
            <a:avLst/>
          </a:prstGeom>
        </p:spPr>
      </p:pic>
      <p:pic>
        <p:nvPicPr>
          <p:cNvPr id="6" name="Picture 5"/>
          <p:cNvPicPr>
            <a:picLocks noChangeAspect="1"/>
          </p:cNvPicPr>
          <p:nvPr/>
        </p:nvPicPr>
        <p:blipFill>
          <a:blip r:embed="rId4"/>
          <a:stretch>
            <a:fillRect/>
          </a:stretch>
        </p:blipFill>
        <p:spPr>
          <a:xfrm>
            <a:off x="5754060" y="1825626"/>
            <a:ext cx="1934936" cy="2537136"/>
          </a:xfrm>
          <a:prstGeom prst="rect">
            <a:avLst/>
          </a:prstGeom>
        </p:spPr>
      </p:pic>
      <p:pic>
        <p:nvPicPr>
          <p:cNvPr id="7" name="Picture 6"/>
          <p:cNvPicPr>
            <a:picLocks noChangeAspect="1"/>
          </p:cNvPicPr>
          <p:nvPr/>
        </p:nvPicPr>
        <p:blipFill>
          <a:blip r:embed="rId5"/>
          <a:stretch>
            <a:fillRect/>
          </a:stretch>
        </p:blipFill>
        <p:spPr>
          <a:xfrm>
            <a:off x="2289017" y="4497697"/>
            <a:ext cx="1586094" cy="2169017"/>
          </a:xfrm>
          <a:prstGeom prst="rect">
            <a:avLst/>
          </a:prstGeom>
        </p:spPr>
      </p:pic>
    </p:spTree>
    <p:extLst>
      <p:ext uri="{BB962C8B-B14F-4D97-AF65-F5344CB8AC3E}">
        <p14:creationId xmlns:p14="http://schemas.microsoft.com/office/powerpoint/2010/main" val="25993153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Tragedy of the Commons</a:t>
            </a:r>
            <a:endParaRPr lang="en-GB" b="1" dirty="0">
              <a:effectLst>
                <a:outerShdw blurRad="38100" dist="38100" dir="2700000" algn="tl">
                  <a:srgbClr val="000000">
                    <a:alpha val="43137"/>
                  </a:srgbClr>
                </a:outerShdw>
              </a:effectLst>
            </a:endParaRPr>
          </a:p>
        </p:txBody>
      </p:sp>
      <p:pic>
        <p:nvPicPr>
          <p:cNvPr id="4" name="Picture 3"/>
          <p:cNvPicPr>
            <a:picLocks noChangeAspect="1"/>
          </p:cNvPicPr>
          <p:nvPr/>
        </p:nvPicPr>
        <p:blipFill rotWithShape="1">
          <a:blip r:embed="rId2"/>
          <a:srcRect t="20185"/>
          <a:stretch/>
        </p:blipFill>
        <p:spPr>
          <a:xfrm>
            <a:off x="130541" y="1943078"/>
            <a:ext cx="8715320" cy="4233885"/>
          </a:xfrm>
          <a:prstGeom prst="rect">
            <a:avLst/>
          </a:prstGeom>
        </p:spPr>
      </p:pic>
    </p:spTree>
    <p:extLst>
      <p:ext uri="{BB962C8B-B14F-4D97-AF65-F5344CB8AC3E}">
        <p14:creationId xmlns:p14="http://schemas.microsoft.com/office/powerpoint/2010/main" val="17295672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1" y="358686"/>
            <a:ext cx="3582742" cy="1830722"/>
          </a:xfrm>
        </p:spPr>
        <p:txBody>
          <a:bodyPr/>
          <a:lstStyle/>
          <a:p>
            <a:r>
              <a:rPr lang="en-GB" b="1" dirty="0" smtClean="0">
                <a:effectLst>
                  <a:outerShdw blurRad="38100" dist="38100" dir="2700000" algn="tl">
                    <a:srgbClr val="000000">
                      <a:alpha val="43137"/>
                    </a:srgbClr>
                  </a:outerShdw>
                </a:effectLst>
              </a:rPr>
              <a:t>Limits to Growth</a:t>
            </a:r>
            <a:endParaRPr lang="en-GB"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2374786" y="1107585"/>
            <a:ext cx="6651223" cy="5449576"/>
          </a:xfrm>
          <a:prstGeom prst="rect">
            <a:avLst/>
          </a:prstGeom>
        </p:spPr>
      </p:pic>
    </p:spTree>
    <p:extLst>
      <p:ext uri="{BB962C8B-B14F-4D97-AF65-F5344CB8AC3E}">
        <p14:creationId xmlns:p14="http://schemas.microsoft.com/office/powerpoint/2010/main" val="34615498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Why has there been no change?</a:t>
            </a:r>
            <a:endParaRPr lang="en-GB" b="1" dirty="0">
              <a:effectLst>
                <a:outerShdw blurRad="38100" dist="38100" dir="2700000" algn="tl">
                  <a:srgbClr val="000000">
                    <a:alpha val="43137"/>
                  </a:srgbClr>
                </a:outerShdw>
              </a:effectLst>
            </a:endParaRPr>
          </a:p>
        </p:txBody>
      </p:sp>
      <p:pic>
        <p:nvPicPr>
          <p:cNvPr id="4" name="Content Placeholder 3" descr="Asking Defining Questions - Excelsior College OW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8525" y="1741024"/>
            <a:ext cx="6873879" cy="4582586"/>
          </a:xfrm>
          <a:prstGeom prst="rect">
            <a:avLst/>
          </a:prstGeom>
        </p:spPr>
      </p:pic>
    </p:spTree>
    <p:extLst>
      <p:ext uri="{BB962C8B-B14F-4D97-AF65-F5344CB8AC3E}">
        <p14:creationId xmlns:p14="http://schemas.microsoft.com/office/powerpoint/2010/main" val="10539446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77135" y="332928"/>
            <a:ext cx="8014816" cy="5946773"/>
          </a:xfrm>
          <a:prstGeom prst="rect">
            <a:avLst/>
          </a:prstGeom>
        </p:spPr>
      </p:pic>
      <p:sp>
        <p:nvSpPr>
          <p:cNvPr id="5" name="TextBox 4"/>
          <p:cNvSpPr txBox="1"/>
          <p:nvPr/>
        </p:nvSpPr>
        <p:spPr>
          <a:xfrm>
            <a:off x="0" y="6484510"/>
            <a:ext cx="1871025" cy="369332"/>
          </a:xfrm>
          <a:prstGeom prst="rect">
            <a:avLst/>
          </a:prstGeom>
          <a:noFill/>
        </p:spPr>
        <p:txBody>
          <a:bodyPr wrap="none" rtlCol="0">
            <a:spAutoFit/>
          </a:bodyPr>
          <a:lstStyle/>
          <a:p>
            <a:r>
              <a:rPr lang="en-GB" dirty="0" smtClean="0"/>
              <a:t>Wanamaker, 2018</a:t>
            </a:r>
            <a:endParaRPr lang="en-GB" dirty="0"/>
          </a:p>
        </p:txBody>
      </p:sp>
    </p:spTree>
    <p:extLst>
      <p:ext uri="{BB962C8B-B14F-4D97-AF65-F5344CB8AC3E}">
        <p14:creationId xmlns:p14="http://schemas.microsoft.com/office/powerpoint/2010/main" val="7261604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The SD relationship</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628650" y="1825624"/>
            <a:ext cx="7886700" cy="4755479"/>
          </a:xfrm>
        </p:spPr>
        <p:txBody>
          <a:bodyPr/>
          <a:lstStyle/>
          <a:p>
            <a:r>
              <a:rPr lang="en-GB" dirty="0" smtClean="0"/>
              <a:t>From Khan (1995) (cited Mensah, 2019):</a:t>
            </a:r>
          </a:p>
          <a:p>
            <a:pPr lvl="1"/>
            <a:r>
              <a:rPr lang="en-GB" dirty="0" smtClean="0"/>
              <a:t>“</a:t>
            </a:r>
            <a:r>
              <a:rPr lang="en-GB" i="1" dirty="0" smtClean="0"/>
              <a:t>If a man in a given geographical area lacks a job (economic), he is likely to be poor &amp; disenfranchised (social); if he is poor &amp; disenfranchised, he has an incentive to engage in practices that harm ecology e.g. cutting down trees (environmental).  As his actions are aggregated by all those in the region, deforestation will cause vital minerals to be lost from soil (environmental).  If this occurs, inhabitants will be deprived of the dietary nutrients required to sustain intellectual performance needed to learn new technologies which can cause productivity to stagnate (economics); in turn poor people remain poor (social) &amp; cycle continues”</a:t>
            </a:r>
            <a:endParaRPr lang="en-GB" dirty="0"/>
          </a:p>
        </p:txBody>
      </p:sp>
    </p:spTree>
    <p:extLst>
      <p:ext uri="{BB962C8B-B14F-4D97-AF65-F5344CB8AC3E}">
        <p14:creationId xmlns:p14="http://schemas.microsoft.com/office/powerpoint/2010/main" val="36896881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Theories of development</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smtClean="0"/>
              <a:t>Key issue – widening gap between developed and non-developed nations (1</a:t>
            </a:r>
            <a:r>
              <a:rPr lang="en-GB" baseline="30000" dirty="0" smtClean="0"/>
              <a:t>st</a:t>
            </a:r>
            <a:r>
              <a:rPr lang="en-GB" dirty="0" smtClean="0"/>
              <a:t> &amp; 3</a:t>
            </a:r>
            <a:r>
              <a:rPr lang="en-GB" baseline="30000" dirty="0" smtClean="0"/>
              <a:t>rd</a:t>
            </a:r>
            <a:r>
              <a:rPr lang="en-GB" dirty="0" smtClean="0"/>
              <a:t> World)</a:t>
            </a:r>
          </a:p>
          <a:p>
            <a:r>
              <a:rPr lang="en-GB" dirty="0" smtClean="0"/>
              <a:t>Differing development theories suggested to explain these differences:</a:t>
            </a:r>
          </a:p>
          <a:p>
            <a:pPr lvl="1"/>
            <a:r>
              <a:rPr lang="en-GB" dirty="0" smtClean="0"/>
              <a:t>Modernisation theory</a:t>
            </a:r>
          </a:p>
          <a:p>
            <a:pPr lvl="1"/>
            <a:r>
              <a:rPr lang="en-GB" dirty="0" smtClean="0"/>
              <a:t>Dependency theory</a:t>
            </a:r>
          </a:p>
          <a:p>
            <a:pPr lvl="1"/>
            <a:r>
              <a:rPr lang="en-GB" dirty="0" smtClean="0"/>
              <a:t>World Systems theory</a:t>
            </a:r>
          </a:p>
          <a:p>
            <a:pPr lvl="1"/>
            <a:r>
              <a:rPr lang="en-GB" dirty="0" smtClean="0"/>
              <a:t>Globalisation theory</a:t>
            </a:r>
            <a:endParaRPr lang="en-GB" dirty="0"/>
          </a:p>
        </p:txBody>
      </p:sp>
    </p:spTree>
    <p:extLst>
      <p:ext uri="{BB962C8B-B14F-4D97-AF65-F5344CB8AC3E}">
        <p14:creationId xmlns:p14="http://schemas.microsoft.com/office/powerpoint/2010/main" val="3329558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Modernisation Theory</a:t>
            </a:r>
            <a:endParaRPr lang="en-GB"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837127" y="1325920"/>
            <a:ext cx="7285418" cy="5464064"/>
          </a:xfrm>
          <a:prstGeom prst="rect">
            <a:avLst/>
          </a:prstGeom>
        </p:spPr>
      </p:pic>
    </p:spTree>
    <p:extLst>
      <p:ext uri="{BB962C8B-B14F-4D97-AF65-F5344CB8AC3E}">
        <p14:creationId xmlns:p14="http://schemas.microsoft.com/office/powerpoint/2010/main" val="35914711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Modernisation Theory</a:t>
            </a:r>
            <a:endParaRPr lang="en-GB"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1017430" y="1506829"/>
            <a:ext cx="6864439" cy="5148329"/>
          </a:xfrm>
          <a:prstGeom prst="rect">
            <a:avLst/>
          </a:prstGeom>
        </p:spPr>
      </p:pic>
    </p:spTree>
    <p:extLst>
      <p:ext uri="{BB962C8B-B14F-4D97-AF65-F5344CB8AC3E}">
        <p14:creationId xmlns:p14="http://schemas.microsoft.com/office/powerpoint/2010/main" val="29361369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An e.g. of modernisation theory</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smtClean="0"/>
              <a:t>Indonesia – partly followed this in the 1960s </a:t>
            </a:r>
          </a:p>
          <a:p>
            <a:pPr lvl="1"/>
            <a:r>
              <a:rPr lang="en-GB" dirty="0" smtClean="0"/>
              <a:t>Accepted loans from World Bank</a:t>
            </a:r>
          </a:p>
          <a:p>
            <a:pPr lvl="1"/>
            <a:r>
              <a:rPr lang="en-GB" dirty="0" smtClean="0"/>
              <a:t>Encouraged investment from other countries</a:t>
            </a:r>
          </a:p>
          <a:p>
            <a:pPr lvl="1"/>
            <a:r>
              <a:rPr lang="en-GB" dirty="0" smtClean="0"/>
              <a:t>President </a:t>
            </a:r>
            <a:r>
              <a:rPr lang="en-GB" dirty="0" err="1" smtClean="0"/>
              <a:t>Surhato</a:t>
            </a:r>
            <a:r>
              <a:rPr lang="en-GB" dirty="0" smtClean="0"/>
              <a:t> both praised &amp; rubbished</a:t>
            </a:r>
          </a:p>
          <a:p>
            <a:pPr lvl="1"/>
            <a:r>
              <a:rPr lang="en-GB" dirty="0" smtClean="0"/>
              <a:t>Praise “</a:t>
            </a:r>
            <a:r>
              <a:rPr lang="en-GB" i="1" dirty="0"/>
              <a:t>a dynamic economic </a:t>
            </a:r>
            <a:r>
              <a:rPr lang="en-GB" i="1" dirty="0" smtClean="0"/>
              <a:t>success</a:t>
            </a:r>
            <a:r>
              <a:rPr lang="en-GB" dirty="0" smtClean="0"/>
              <a:t>” &amp; “</a:t>
            </a:r>
            <a:r>
              <a:rPr lang="en-GB" i="1" dirty="0"/>
              <a:t>the model pupil of the global </a:t>
            </a:r>
            <a:r>
              <a:rPr lang="en-GB" i="1" dirty="0" smtClean="0"/>
              <a:t>economy</a:t>
            </a:r>
            <a:r>
              <a:rPr lang="en-GB" dirty="0" smtClean="0"/>
              <a:t>”</a:t>
            </a:r>
          </a:p>
          <a:p>
            <a:pPr lvl="1"/>
            <a:r>
              <a:rPr lang="en-GB" dirty="0" smtClean="0"/>
              <a:t>Brutal regime “</a:t>
            </a:r>
            <a:r>
              <a:rPr lang="en-GB" i="1" dirty="0"/>
              <a:t>one of the worst mass murders of the 20th </a:t>
            </a:r>
            <a:r>
              <a:rPr lang="en-GB" i="1" dirty="0" smtClean="0"/>
              <a:t>century</a:t>
            </a:r>
            <a:r>
              <a:rPr lang="en-GB" dirty="0" smtClean="0"/>
              <a:t>”</a:t>
            </a:r>
            <a:endParaRPr lang="en-GB" dirty="0"/>
          </a:p>
        </p:txBody>
      </p:sp>
    </p:spTree>
    <p:extLst>
      <p:ext uri="{BB962C8B-B14F-4D97-AF65-F5344CB8AC3E}">
        <p14:creationId xmlns:p14="http://schemas.microsoft.com/office/powerpoint/2010/main" val="7434363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3016071" cy="1817843"/>
          </a:xfrm>
        </p:spPr>
        <p:txBody>
          <a:bodyPr/>
          <a:lstStyle/>
          <a:p>
            <a:r>
              <a:rPr lang="en-GB" b="1" dirty="0" smtClean="0">
                <a:effectLst>
                  <a:outerShdw blurRad="38100" dist="38100" dir="2700000" algn="tl">
                    <a:srgbClr val="000000">
                      <a:alpha val="43137"/>
                    </a:srgbClr>
                  </a:outerShdw>
                </a:effectLst>
              </a:rPr>
              <a:t>Dependency Theory</a:t>
            </a:r>
            <a:endParaRPr lang="en-GB"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3541689" y="1402388"/>
            <a:ext cx="5138671" cy="5138671"/>
          </a:xfrm>
          <a:prstGeom prst="rect">
            <a:avLst/>
          </a:prstGeom>
        </p:spPr>
      </p:pic>
    </p:spTree>
    <p:extLst>
      <p:ext uri="{BB962C8B-B14F-4D97-AF65-F5344CB8AC3E}">
        <p14:creationId xmlns:p14="http://schemas.microsoft.com/office/powerpoint/2010/main" val="2858160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World Systems Theory</a:t>
            </a:r>
            <a:endParaRPr lang="en-GB"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188106" y="1825625"/>
            <a:ext cx="8955894" cy="4142101"/>
          </a:xfrm>
          <a:prstGeom prst="rect">
            <a:avLst/>
          </a:prstGeom>
        </p:spPr>
      </p:pic>
    </p:spTree>
    <p:extLst>
      <p:ext uri="{BB962C8B-B14F-4D97-AF65-F5344CB8AC3E}">
        <p14:creationId xmlns:p14="http://schemas.microsoft.com/office/powerpoint/2010/main" val="31756170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World Systems Theory - profit</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smtClean="0"/>
              <a:t>Unfair trade rules</a:t>
            </a:r>
          </a:p>
          <a:p>
            <a:endParaRPr lang="en-GB" dirty="0"/>
          </a:p>
          <a:p>
            <a:r>
              <a:rPr lang="en-GB" dirty="0" smtClean="0"/>
              <a:t>Western Corporations</a:t>
            </a:r>
          </a:p>
          <a:p>
            <a:endParaRPr lang="en-GB" dirty="0"/>
          </a:p>
          <a:p>
            <a:r>
              <a:rPr lang="en-GB" dirty="0" smtClean="0"/>
              <a:t>Land grabs</a:t>
            </a:r>
            <a:endParaRPr lang="en-GB" dirty="0"/>
          </a:p>
        </p:txBody>
      </p:sp>
      <p:pic>
        <p:nvPicPr>
          <p:cNvPr id="4" name="Picture 3"/>
          <p:cNvPicPr>
            <a:picLocks noChangeAspect="1"/>
          </p:cNvPicPr>
          <p:nvPr/>
        </p:nvPicPr>
        <p:blipFill>
          <a:blip r:embed="rId2"/>
          <a:stretch>
            <a:fillRect/>
          </a:stretch>
        </p:blipFill>
        <p:spPr>
          <a:xfrm>
            <a:off x="6104586" y="1825625"/>
            <a:ext cx="2288481" cy="1522880"/>
          </a:xfrm>
          <a:prstGeom prst="rect">
            <a:avLst/>
          </a:prstGeom>
        </p:spPr>
      </p:pic>
      <p:pic>
        <p:nvPicPr>
          <p:cNvPr id="5" name="Picture 4"/>
          <p:cNvPicPr>
            <a:picLocks noChangeAspect="1"/>
          </p:cNvPicPr>
          <p:nvPr/>
        </p:nvPicPr>
        <p:blipFill>
          <a:blip r:embed="rId3"/>
          <a:stretch>
            <a:fillRect/>
          </a:stretch>
        </p:blipFill>
        <p:spPr>
          <a:xfrm>
            <a:off x="6073145" y="3543300"/>
            <a:ext cx="2319921" cy="1299156"/>
          </a:xfrm>
          <a:prstGeom prst="rect">
            <a:avLst/>
          </a:prstGeom>
        </p:spPr>
      </p:pic>
      <p:pic>
        <p:nvPicPr>
          <p:cNvPr id="6" name="Picture 5"/>
          <p:cNvPicPr>
            <a:picLocks noChangeAspect="1"/>
          </p:cNvPicPr>
          <p:nvPr/>
        </p:nvPicPr>
        <p:blipFill>
          <a:blip r:embed="rId4"/>
          <a:stretch>
            <a:fillRect/>
          </a:stretch>
        </p:blipFill>
        <p:spPr>
          <a:xfrm>
            <a:off x="6104586" y="5198634"/>
            <a:ext cx="2319921" cy="1219829"/>
          </a:xfrm>
          <a:prstGeom prst="rect">
            <a:avLst/>
          </a:prstGeom>
        </p:spPr>
      </p:pic>
    </p:spTree>
    <p:extLst>
      <p:ext uri="{BB962C8B-B14F-4D97-AF65-F5344CB8AC3E}">
        <p14:creationId xmlns:p14="http://schemas.microsoft.com/office/powerpoint/2010/main" val="16072926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Globalisation Theory</a:t>
            </a:r>
            <a:endParaRPr lang="en-GB"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1371599" y="2334535"/>
            <a:ext cx="6012748" cy="3441640"/>
          </a:xfrm>
          <a:prstGeom prst="rect">
            <a:avLst/>
          </a:prstGeom>
        </p:spPr>
      </p:pic>
    </p:spTree>
    <p:extLst>
      <p:ext uri="{BB962C8B-B14F-4D97-AF65-F5344CB8AC3E}">
        <p14:creationId xmlns:p14="http://schemas.microsoft.com/office/powerpoint/2010/main" val="10733401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De-localisation</a:t>
            </a:r>
            <a:endParaRPr lang="en-GB" b="1" dirty="0">
              <a:effectLst>
                <a:outerShdw blurRad="38100" dist="38100" dir="2700000" algn="tl">
                  <a:srgbClr val="000000">
                    <a:alpha val="43137"/>
                  </a:srgbClr>
                </a:outerShdw>
              </a:effectLst>
            </a:endParaRPr>
          </a:p>
        </p:txBody>
      </p:sp>
      <p:pic>
        <p:nvPicPr>
          <p:cNvPr id="5" name="Content Placeholder 4" descr="The Vantage Point: What is Centralization?"/>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88911" y="1381248"/>
            <a:ext cx="3810000" cy="2857500"/>
          </a:xfrm>
        </p:spPr>
      </p:pic>
      <p:pic>
        <p:nvPicPr>
          <p:cNvPr id="4" name="Picture 3"/>
          <p:cNvPicPr>
            <a:picLocks noChangeAspect="1"/>
          </p:cNvPicPr>
          <p:nvPr/>
        </p:nvPicPr>
        <p:blipFill>
          <a:blip r:embed="rId3"/>
          <a:stretch>
            <a:fillRect/>
          </a:stretch>
        </p:blipFill>
        <p:spPr>
          <a:xfrm>
            <a:off x="628650" y="1893663"/>
            <a:ext cx="2091514" cy="1094236"/>
          </a:xfrm>
          <a:prstGeom prst="rect">
            <a:avLst/>
          </a:prstGeom>
        </p:spPr>
      </p:pic>
      <p:pic>
        <p:nvPicPr>
          <p:cNvPr id="6" name="Picture 5"/>
          <p:cNvPicPr>
            <a:picLocks noChangeAspect="1"/>
          </p:cNvPicPr>
          <p:nvPr/>
        </p:nvPicPr>
        <p:blipFill>
          <a:blip r:embed="rId4"/>
          <a:stretch>
            <a:fillRect/>
          </a:stretch>
        </p:blipFill>
        <p:spPr>
          <a:xfrm>
            <a:off x="1259647" y="4534368"/>
            <a:ext cx="2619375" cy="1743075"/>
          </a:xfrm>
          <a:prstGeom prst="rect">
            <a:avLst/>
          </a:prstGeom>
        </p:spPr>
      </p:pic>
      <p:pic>
        <p:nvPicPr>
          <p:cNvPr id="7" name="Picture 6"/>
          <p:cNvPicPr>
            <a:picLocks noChangeAspect="1"/>
          </p:cNvPicPr>
          <p:nvPr/>
        </p:nvPicPr>
        <p:blipFill>
          <a:blip r:embed="rId5"/>
          <a:stretch>
            <a:fillRect/>
          </a:stretch>
        </p:blipFill>
        <p:spPr>
          <a:xfrm>
            <a:off x="5663225" y="4179194"/>
            <a:ext cx="3317843" cy="2453425"/>
          </a:xfrm>
          <a:prstGeom prst="rect">
            <a:avLst/>
          </a:prstGeom>
        </p:spPr>
      </p:pic>
    </p:spTree>
    <p:extLst>
      <p:ext uri="{BB962C8B-B14F-4D97-AF65-F5344CB8AC3E}">
        <p14:creationId xmlns:p14="http://schemas.microsoft.com/office/powerpoint/2010/main" val="168881869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SD introduced as a solution</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smtClean="0"/>
              <a:t>Optimism of the 1960s faded by the 1970s</a:t>
            </a:r>
          </a:p>
          <a:p>
            <a:r>
              <a:rPr lang="en-GB" dirty="0" smtClean="0"/>
              <a:t>Worldwide economic growth did not assist development of undeveloped nations</a:t>
            </a:r>
          </a:p>
          <a:p>
            <a:r>
              <a:rPr lang="en-GB" dirty="0" smtClean="0"/>
              <a:t>Conservation = protection of resources</a:t>
            </a:r>
          </a:p>
          <a:p>
            <a:r>
              <a:rPr lang="en-GB" dirty="0" smtClean="0"/>
              <a:t>Development = exploitation of resources</a:t>
            </a:r>
            <a:endParaRPr lang="en-GB" dirty="0"/>
          </a:p>
        </p:txBody>
      </p:sp>
    </p:spTree>
    <p:extLst>
      <p:ext uri="{BB962C8B-B14F-4D97-AF65-F5344CB8AC3E}">
        <p14:creationId xmlns:p14="http://schemas.microsoft.com/office/powerpoint/2010/main" val="13315218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5000"/>
            <a:lum/>
          </a:blip>
          <a:srcRect/>
          <a:stretch>
            <a:fillRect l="-25000" r="-25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UN Conference on Human Environment</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endParaRPr lang="en-GB" dirty="0" smtClean="0"/>
          </a:p>
          <a:p>
            <a:endParaRPr lang="en-GB" dirty="0"/>
          </a:p>
          <a:p>
            <a:r>
              <a:rPr lang="en-GB" dirty="0" smtClean="0"/>
              <a:t>“</a:t>
            </a:r>
            <a:r>
              <a:rPr lang="en-GB" i="1" dirty="0" smtClean="0"/>
              <a:t>A point has been reached in our history when we must shape our actions throughout the world with more prudent care for their environmental consequences.  To defend and improve the human environment for he present and future generations has become the imperative goal for mankind</a:t>
            </a:r>
            <a:r>
              <a:rPr lang="en-GB" dirty="0" smtClean="0"/>
              <a:t>”</a:t>
            </a:r>
            <a:endParaRPr lang="en-GB" dirty="0"/>
          </a:p>
        </p:txBody>
      </p:sp>
    </p:spTree>
    <p:extLst>
      <p:ext uri="{BB962C8B-B14F-4D97-AF65-F5344CB8AC3E}">
        <p14:creationId xmlns:p14="http://schemas.microsoft.com/office/powerpoint/2010/main" val="36822523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35811" y="305101"/>
            <a:ext cx="5630138" cy="3152877"/>
          </a:xfrm>
          <a:prstGeom prst="rect">
            <a:avLst/>
          </a:prstGeom>
        </p:spPr>
      </p:pic>
      <p:pic>
        <p:nvPicPr>
          <p:cNvPr id="6" name="Picture 5"/>
          <p:cNvPicPr>
            <a:picLocks noChangeAspect="1"/>
          </p:cNvPicPr>
          <p:nvPr/>
        </p:nvPicPr>
        <p:blipFill>
          <a:blip r:embed="rId3"/>
          <a:stretch>
            <a:fillRect/>
          </a:stretch>
        </p:blipFill>
        <p:spPr>
          <a:xfrm>
            <a:off x="2897746" y="3882585"/>
            <a:ext cx="5981835" cy="2571140"/>
          </a:xfrm>
          <a:prstGeom prst="rect">
            <a:avLst/>
          </a:prstGeom>
        </p:spPr>
      </p:pic>
    </p:spTree>
    <p:extLst>
      <p:ext uri="{BB962C8B-B14F-4D97-AF65-F5344CB8AC3E}">
        <p14:creationId xmlns:p14="http://schemas.microsoft.com/office/powerpoint/2010/main" val="28092939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err="1" smtClean="0">
                <a:effectLst>
                  <a:outerShdw blurRad="38100" dist="38100" dir="2700000" algn="tl">
                    <a:srgbClr val="000000">
                      <a:alpha val="43137"/>
                    </a:srgbClr>
                  </a:outerShdw>
                </a:effectLst>
              </a:rPr>
              <a:t>Brundtland</a:t>
            </a:r>
            <a:r>
              <a:rPr lang="en-GB" b="1" dirty="0" smtClean="0">
                <a:effectLst>
                  <a:outerShdw blurRad="38100" dist="38100" dir="2700000" algn="tl">
                    <a:srgbClr val="000000">
                      <a:alpha val="43137"/>
                    </a:srgbClr>
                  </a:outerShdw>
                </a:effectLst>
              </a:rPr>
              <a:t> Commission</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smtClean="0"/>
              <a:t>Commissioned by UN</a:t>
            </a:r>
          </a:p>
          <a:p>
            <a:r>
              <a:rPr lang="en-GB" dirty="0" smtClean="0"/>
              <a:t>Led by </a:t>
            </a:r>
            <a:r>
              <a:rPr lang="en-GB" dirty="0" err="1" smtClean="0"/>
              <a:t>Gro</a:t>
            </a:r>
            <a:r>
              <a:rPr lang="en-GB" dirty="0" smtClean="0"/>
              <a:t> Harlem </a:t>
            </a:r>
            <a:r>
              <a:rPr lang="en-GB" dirty="0" err="1" smtClean="0"/>
              <a:t>Brundtland</a:t>
            </a:r>
            <a:endParaRPr lang="en-GB" dirty="0" smtClean="0"/>
          </a:p>
          <a:p>
            <a:r>
              <a:rPr lang="en-GB" dirty="0" smtClean="0"/>
              <a:t>Report – Our common future</a:t>
            </a:r>
          </a:p>
          <a:p>
            <a:r>
              <a:rPr lang="en-GB" dirty="0" smtClean="0"/>
              <a:t>Global equity of resources for future generations</a:t>
            </a:r>
          </a:p>
          <a:p>
            <a:r>
              <a:rPr lang="en-GB" dirty="0" smtClean="0"/>
              <a:t>Economic development is needed</a:t>
            </a:r>
          </a:p>
          <a:p>
            <a:r>
              <a:rPr lang="en-GB" dirty="0" smtClean="0"/>
              <a:t>Switch to a ‘sustainable development’</a:t>
            </a:r>
            <a:endParaRPr lang="en-GB" dirty="0"/>
          </a:p>
        </p:txBody>
      </p:sp>
      <p:pic>
        <p:nvPicPr>
          <p:cNvPr id="4" name="Picture 3"/>
          <p:cNvPicPr>
            <a:picLocks noChangeAspect="1"/>
          </p:cNvPicPr>
          <p:nvPr/>
        </p:nvPicPr>
        <p:blipFill>
          <a:blip r:embed="rId2"/>
          <a:stretch>
            <a:fillRect/>
          </a:stretch>
        </p:blipFill>
        <p:spPr>
          <a:xfrm>
            <a:off x="6692453" y="210345"/>
            <a:ext cx="2095500" cy="3095625"/>
          </a:xfrm>
          <a:prstGeom prst="rect">
            <a:avLst/>
          </a:prstGeom>
        </p:spPr>
      </p:pic>
    </p:spTree>
    <p:extLst>
      <p:ext uri="{BB962C8B-B14F-4D97-AF65-F5344CB8AC3E}">
        <p14:creationId xmlns:p14="http://schemas.microsoft.com/office/powerpoint/2010/main" val="16197930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Two central concepts</a:t>
            </a:r>
            <a:endParaRPr lang="en-GB" b="1" dirty="0">
              <a:effectLst>
                <a:outerShdw blurRad="38100" dist="38100" dir="2700000" algn="tl">
                  <a:srgbClr val="000000">
                    <a:alpha val="43137"/>
                  </a:srgbClr>
                </a:outerShdw>
              </a:effectLst>
            </a:endParaRPr>
          </a:p>
        </p:txBody>
      </p:sp>
      <p:sp>
        <p:nvSpPr>
          <p:cNvPr id="5" name="Rectangle 4"/>
          <p:cNvSpPr/>
          <p:nvPr/>
        </p:nvSpPr>
        <p:spPr>
          <a:xfrm>
            <a:off x="733351" y="1953656"/>
            <a:ext cx="1984839" cy="923330"/>
          </a:xfrm>
          <a:prstGeom prst="rect">
            <a:avLst/>
          </a:prstGeom>
          <a:noFill/>
        </p:spPr>
        <p:txBody>
          <a:bodyPr wrap="none" lIns="91440" tIns="45720" rIns="91440" bIns="45720">
            <a:spAutoFit/>
          </a:bodyPr>
          <a:lstStyle/>
          <a:p>
            <a:pPr algn="ctr"/>
            <a:r>
              <a:rPr lang="en-US"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Needs</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6" name="Rectangle 5"/>
          <p:cNvSpPr/>
          <p:nvPr/>
        </p:nvSpPr>
        <p:spPr>
          <a:xfrm>
            <a:off x="4284090" y="1953656"/>
            <a:ext cx="3379130" cy="923330"/>
          </a:xfrm>
          <a:prstGeom prst="rect">
            <a:avLst/>
          </a:prstGeom>
          <a:noFill/>
        </p:spPr>
        <p:txBody>
          <a:bodyPr wrap="none" lIns="91440" tIns="45720" rIns="91440" bIns="45720">
            <a:spAutoFit/>
          </a:bodyPr>
          <a:lstStyle/>
          <a:p>
            <a:pPr algn="ctr"/>
            <a:r>
              <a:rPr lang="en-US"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Limitations</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7" name="TextBox 6"/>
          <p:cNvSpPr txBox="1"/>
          <p:nvPr/>
        </p:nvSpPr>
        <p:spPr>
          <a:xfrm>
            <a:off x="820223" y="4063284"/>
            <a:ext cx="7695127" cy="1200329"/>
          </a:xfrm>
          <a:prstGeom prst="rect">
            <a:avLst/>
          </a:prstGeom>
          <a:noFill/>
        </p:spPr>
        <p:txBody>
          <a:bodyPr wrap="square" rtlCol="0">
            <a:spAutoFit/>
          </a:bodyPr>
          <a:lstStyle/>
          <a:p>
            <a:r>
              <a:rPr lang="en-GB" sz="2400" dirty="0" smtClean="0"/>
              <a:t>“</a:t>
            </a:r>
            <a:r>
              <a:rPr lang="en-GB" sz="2400" i="1" dirty="0" smtClean="0"/>
              <a:t>Sustainable </a:t>
            </a:r>
            <a:r>
              <a:rPr lang="en-GB" sz="2400" i="1" dirty="0"/>
              <a:t>development is development that meets the needs of the present without compromising the ability of future generations to meet their own needs</a:t>
            </a:r>
            <a:r>
              <a:rPr lang="en-GB" sz="2400" dirty="0" smtClean="0"/>
              <a:t>.”</a:t>
            </a:r>
            <a:endParaRPr lang="en-GB" sz="2400" dirty="0"/>
          </a:p>
        </p:txBody>
      </p:sp>
    </p:spTree>
    <p:extLst>
      <p:ext uri="{BB962C8B-B14F-4D97-AF65-F5344CB8AC3E}">
        <p14:creationId xmlns:p14="http://schemas.microsoft.com/office/powerpoint/2010/main" val="378662323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Some criticisms…</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smtClean="0"/>
              <a:t>Does not tackle consumerism</a:t>
            </a:r>
          </a:p>
          <a:p>
            <a:r>
              <a:rPr lang="en-GB" dirty="0" smtClean="0"/>
              <a:t>Has no specific ‘criteria’</a:t>
            </a:r>
          </a:p>
          <a:p>
            <a:r>
              <a:rPr lang="en-GB" dirty="0" smtClean="0"/>
              <a:t>Will it sustain the gap between developed / non-developed nations?</a:t>
            </a:r>
          </a:p>
          <a:p>
            <a:r>
              <a:rPr lang="en-GB" dirty="0" smtClean="0"/>
              <a:t>Will current generations pay higher prices?</a:t>
            </a:r>
          </a:p>
          <a:p>
            <a:r>
              <a:rPr lang="en-GB" dirty="0" smtClean="0"/>
              <a:t>Environmental ‘quality’ within products?</a:t>
            </a:r>
          </a:p>
          <a:p>
            <a:r>
              <a:rPr lang="en-GB" dirty="0" smtClean="0"/>
              <a:t>Natural capital should not be replaced</a:t>
            </a:r>
            <a:endParaRPr lang="en-GB" dirty="0"/>
          </a:p>
        </p:txBody>
      </p:sp>
    </p:spTree>
    <p:extLst>
      <p:ext uri="{BB962C8B-B14F-4D97-AF65-F5344CB8AC3E}">
        <p14:creationId xmlns:p14="http://schemas.microsoft.com/office/powerpoint/2010/main" val="40748850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Developments since 1987…</a:t>
            </a:r>
            <a:endParaRPr lang="en-GB"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297725" y="1404333"/>
            <a:ext cx="3028950" cy="1514475"/>
          </a:xfrm>
          <a:prstGeom prst="rect">
            <a:avLst/>
          </a:prstGeom>
        </p:spPr>
      </p:pic>
      <p:pic>
        <p:nvPicPr>
          <p:cNvPr id="5" name="Picture 4"/>
          <p:cNvPicPr>
            <a:picLocks noChangeAspect="1"/>
          </p:cNvPicPr>
          <p:nvPr/>
        </p:nvPicPr>
        <p:blipFill>
          <a:blip r:embed="rId3"/>
          <a:stretch>
            <a:fillRect/>
          </a:stretch>
        </p:blipFill>
        <p:spPr>
          <a:xfrm>
            <a:off x="5925891" y="5089904"/>
            <a:ext cx="2971800" cy="1533525"/>
          </a:xfrm>
          <a:prstGeom prst="rect">
            <a:avLst/>
          </a:prstGeom>
        </p:spPr>
      </p:pic>
      <p:pic>
        <p:nvPicPr>
          <p:cNvPr id="6" name="Picture 5"/>
          <p:cNvPicPr>
            <a:picLocks noChangeAspect="1"/>
          </p:cNvPicPr>
          <p:nvPr/>
        </p:nvPicPr>
        <p:blipFill>
          <a:blip r:embed="rId4"/>
          <a:stretch>
            <a:fillRect/>
          </a:stretch>
        </p:blipFill>
        <p:spPr>
          <a:xfrm>
            <a:off x="3501847" y="1561563"/>
            <a:ext cx="3028950" cy="1514475"/>
          </a:xfrm>
          <a:prstGeom prst="rect">
            <a:avLst/>
          </a:prstGeom>
        </p:spPr>
      </p:pic>
      <p:pic>
        <p:nvPicPr>
          <p:cNvPr id="7" name="Picture 6"/>
          <p:cNvPicPr>
            <a:picLocks noChangeAspect="1"/>
          </p:cNvPicPr>
          <p:nvPr/>
        </p:nvPicPr>
        <p:blipFill>
          <a:blip r:embed="rId5"/>
          <a:stretch>
            <a:fillRect/>
          </a:stretch>
        </p:blipFill>
        <p:spPr>
          <a:xfrm>
            <a:off x="2669229" y="5089904"/>
            <a:ext cx="2771775" cy="1647825"/>
          </a:xfrm>
          <a:prstGeom prst="rect">
            <a:avLst/>
          </a:prstGeom>
        </p:spPr>
      </p:pic>
      <p:pic>
        <p:nvPicPr>
          <p:cNvPr id="8" name="Picture 7"/>
          <p:cNvPicPr>
            <a:picLocks noChangeAspect="1"/>
          </p:cNvPicPr>
          <p:nvPr/>
        </p:nvPicPr>
        <p:blipFill>
          <a:blip r:embed="rId6"/>
          <a:stretch>
            <a:fillRect/>
          </a:stretch>
        </p:blipFill>
        <p:spPr>
          <a:xfrm>
            <a:off x="6881141" y="1768577"/>
            <a:ext cx="2143125" cy="2143125"/>
          </a:xfrm>
          <a:prstGeom prst="rect">
            <a:avLst/>
          </a:prstGeom>
        </p:spPr>
      </p:pic>
      <p:pic>
        <p:nvPicPr>
          <p:cNvPr id="9" name="Picture 8"/>
          <p:cNvPicPr>
            <a:picLocks noChangeAspect="1"/>
          </p:cNvPicPr>
          <p:nvPr/>
        </p:nvPicPr>
        <p:blipFill>
          <a:blip r:embed="rId7"/>
          <a:stretch>
            <a:fillRect/>
          </a:stretch>
        </p:blipFill>
        <p:spPr>
          <a:xfrm>
            <a:off x="4176041" y="3299204"/>
            <a:ext cx="2705100" cy="1685925"/>
          </a:xfrm>
          <a:prstGeom prst="rect">
            <a:avLst/>
          </a:prstGeom>
        </p:spPr>
      </p:pic>
      <p:pic>
        <p:nvPicPr>
          <p:cNvPr id="11" name="Picture 10"/>
          <p:cNvPicPr>
            <a:picLocks noChangeAspect="1"/>
          </p:cNvPicPr>
          <p:nvPr/>
        </p:nvPicPr>
        <p:blipFill>
          <a:blip r:embed="rId8"/>
          <a:stretch>
            <a:fillRect/>
          </a:stretch>
        </p:blipFill>
        <p:spPr>
          <a:xfrm>
            <a:off x="1581519" y="3194429"/>
            <a:ext cx="2419350" cy="1895475"/>
          </a:xfrm>
          <a:prstGeom prst="rect">
            <a:avLst/>
          </a:prstGeom>
        </p:spPr>
      </p:pic>
      <p:pic>
        <p:nvPicPr>
          <p:cNvPr id="10" name="Picture 9"/>
          <p:cNvPicPr>
            <a:picLocks noChangeAspect="1"/>
          </p:cNvPicPr>
          <p:nvPr/>
        </p:nvPicPr>
        <p:blipFill>
          <a:blip r:embed="rId9"/>
          <a:stretch>
            <a:fillRect/>
          </a:stretch>
        </p:blipFill>
        <p:spPr>
          <a:xfrm>
            <a:off x="209316" y="4340179"/>
            <a:ext cx="1703655" cy="2283249"/>
          </a:xfrm>
          <a:prstGeom prst="rect">
            <a:avLst/>
          </a:prstGeom>
        </p:spPr>
      </p:pic>
    </p:spTree>
    <p:extLst>
      <p:ext uri="{BB962C8B-B14F-4D97-AF65-F5344CB8AC3E}">
        <p14:creationId xmlns:p14="http://schemas.microsoft.com/office/powerpoint/2010/main" val="207116667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Some useful videos</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www.khanacademy.org/test-prep/mcat/society-and-culture/demographics/v/globalization-theories</a:t>
            </a:r>
            <a:endParaRPr lang="en-GB" dirty="0" smtClean="0"/>
          </a:p>
          <a:p>
            <a:r>
              <a:rPr lang="en-GB" dirty="0">
                <a:hlinkClick r:id="rId3"/>
              </a:rPr>
              <a:t>https://</a:t>
            </a:r>
            <a:r>
              <a:rPr lang="en-GB" dirty="0" smtClean="0">
                <a:hlinkClick r:id="rId3"/>
              </a:rPr>
              <a:t>www.youtube.com/watch?v=D5mzI9Kw4JM</a:t>
            </a:r>
            <a:endParaRPr lang="en-GB" dirty="0" smtClean="0"/>
          </a:p>
          <a:p>
            <a:endParaRPr lang="en-GB" dirty="0"/>
          </a:p>
        </p:txBody>
      </p:sp>
    </p:spTree>
    <p:extLst>
      <p:ext uri="{BB962C8B-B14F-4D97-AF65-F5344CB8AC3E}">
        <p14:creationId xmlns:p14="http://schemas.microsoft.com/office/powerpoint/2010/main" val="67388159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rPr>
              <a:t>Useful information</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lnSpcReduction="10000"/>
          </a:bodyPr>
          <a:lstStyle/>
          <a:p>
            <a:r>
              <a:rPr lang="en-GB" dirty="0" smtClean="0"/>
              <a:t>Mensah J (2019) Sustainable Development: Meaning, history, principles, pillars &amp; implications for human action: Literature Review, </a:t>
            </a:r>
            <a:r>
              <a:rPr lang="en-GB" i="1" dirty="0" smtClean="0"/>
              <a:t>Cogent Social Sciences</a:t>
            </a:r>
            <a:r>
              <a:rPr lang="en-GB" dirty="0" smtClean="0"/>
              <a:t>, 5:1, 1653531</a:t>
            </a:r>
          </a:p>
          <a:p>
            <a:r>
              <a:rPr lang="en-GB" dirty="0" smtClean="0"/>
              <a:t>Smithsonian Magazine (Easter Island)</a:t>
            </a:r>
          </a:p>
          <a:p>
            <a:r>
              <a:rPr lang="en-GB" dirty="0" smtClean="0"/>
              <a:t>Investopedia (Malthus)</a:t>
            </a:r>
          </a:p>
          <a:p>
            <a:r>
              <a:rPr lang="en-GB" dirty="0" err="1" smtClean="0"/>
              <a:t>Pisani</a:t>
            </a:r>
            <a:r>
              <a:rPr lang="en-GB" dirty="0" smtClean="0"/>
              <a:t>, JAD (2006) Sustainable development – historical roots of the concept, </a:t>
            </a:r>
            <a:r>
              <a:rPr lang="en-GB" i="1" dirty="0" smtClean="0"/>
              <a:t>Environmental Sciences</a:t>
            </a:r>
            <a:r>
              <a:rPr lang="en-GB" dirty="0" smtClean="0"/>
              <a:t>, 3(2), pp83-96</a:t>
            </a:r>
          </a:p>
          <a:p>
            <a:r>
              <a:rPr lang="en-GB" dirty="0" smtClean="0"/>
              <a:t>UN SDG Knowledge Platform</a:t>
            </a:r>
          </a:p>
          <a:p>
            <a:endParaRPr lang="en-GB" dirty="0"/>
          </a:p>
        </p:txBody>
      </p:sp>
    </p:spTree>
    <p:extLst>
      <p:ext uri="{BB962C8B-B14F-4D97-AF65-F5344CB8AC3E}">
        <p14:creationId xmlns:p14="http://schemas.microsoft.com/office/powerpoint/2010/main" val="1086503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1626</TotalTime>
  <Words>710</Words>
  <Application>Microsoft Office PowerPoint</Application>
  <PresentationFormat>On-screen Show (4:3)</PresentationFormat>
  <Paragraphs>94</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Times New Roman</vt:lpstr>
      <vt:lpstr>Office Theme</vt:lpstr>
      <vt:lpstr>Historical context and social theory of SD</vt:lpstr>
      <vt:lpstr>Outline</vt:lpstr>
      <vt:lpstr>How old is sustainable development?</vt:lpstr>
      <vt:lpstr>Some key definitions…</vt:lpstr>
      <vt:lpstr>Unsustainable development?</vt:lpstr>
      <vt:lpstr>Easter Island (Rapa Nui)</vt:lpstr>
      <vt:lpstr>PowerPoint Presentation</vt:lpstr>
      <vt:lpstr>PowerPoint Presentation</vt:lpstr>
      <vt:lpstr>Is this our future?</vt:lpstr>
      <vt:lpstr>Early history of SD</vt:lpstr>
      <vt:lpstr>Focus on key pillars…</vt:lpstr>
      <vt:lpstr>Focus on key pillars…</vt:lpstr>
      <vt:lpstr>Tragedy of the Commons</vt:lpstr>
      <vt:lpstr>Limits to Growth</vt:lpstr>
      <vt:lpstr>Why has there been no change?</vt:lpstr>
      <vt:lpstr>PowerPoint Presentation</vt:lpstr>
      <vt:lpstr>The SD relationship</vt:lpstr>
      <vt:lpstr>Theories of development</vt:lpstr>
      <vt:lpstr>Modernisation Theory</vt:lpstr>
      <vt:lpstr>Modernisation Theory</vt:lpstr>
      <vt:lpstr>An e.g. of modernisation theory</vt:lpstr>
      <vt:lpstr>Dependency Theory</vt:lpstr>
      <vt:lpstr>World Systems Theory</vt:lpstr>
      <vt:lpstr>World Systems Theory - profit</vt:lpstr>
      <vt:lpstr>Globalisation Theory</vt:lpstr>
      <vt:lpstr>De-localisation</vt:lpstr>
      <vt:lpstr>SD introduced as a solution</vt:lpstr>
      <vt:lpstr>UN Conference on Human Environment</vt:lpstr>
      <vt:lpstr>PowerPoint Presentation</vt:lpstr>
      <vt:lpstr>Brundtland Commission</vt:lpstr>
      <vt:lpstr>Two central concepts</vt:lpstr>
      <vt:lpstr>Some criticisms…</vt:lpstr>
      <vt:lpstr>Developments since 1987…</vt:lpstr>
      <vt:lpstr>Some useful videos</vt:lpstr>
      <vt:lpstr>Useful information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Historical context and social theory of SD</dc:title>
  <dc:creator>Lara Hopkinson</dc:creator>
  <cp:lastModifiedBy>Lara Hopkinson</cp:lastModifiedBy>
  <cp:revision>37</cp:revision>
  <dcterms:created xsi:type="dcterms:W3CDTF">2020-11-05T10:54:55Z</dcterms:created>
  <dcterms:modified xsi:type="dcterms:W3CDTF">2020-11-06T14:01:43Z</dcterms:modified>
</cp:coreProperties>
</file>