
<file path=[Content_Types].xml><?xml version="1.0" encoding="utf-8"?>
<Types xmlns="http://schemas.openxmlformats.org/package/2006/content-types">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6" r:id="rId3"/>
    <p:sldId id="303" r:id="rId4"/>
    <p:sldId id="305" r:id="rId5"/>
    <p:sldId id="306" r:id="rId6"/>
    <p:sldId id="307" r:id="rId7"/>
    <p:sldId id="261" r:id="rId8"/>
    <p:sldId id="260" r:id="rId9"/>
    <p:sldId id="262" r:id="rId10"/>
    <p:sldId id="265" r:id="rId11"/>
    <p:sldId id="287" r:id="rId12"/>
    <p:sldId id="267" r:id="rId13"/>
    <p:sldId id="268" r:id="rId14"/>
    <p:sldId id="270" r:id="rId15"/>
    <p:sldId id="293" r:id="rId16"/>
    <p:sldId id="278" r:id="rId17"/>
    <p:sldId id="294" r:id="rId18"/>
    <p:sldId id="280" r:id="rId19"/>
  </p:sldIdLst>
  <p:sldSz cx="9144000" cy="6858000" type="screen4x3"/>
  <p:notesSz cx="6858000" cy="9144000"/>
  <p:defaultTextStyle>
    <a:defPPr>
      <a:defRPr lang="en-GB"/>
    </a:defPPr>
    <a:lvl1pPr algn="l" rtl="0" fontAlgn="base">
      <a:spcBef>
        <a:spcPct val="0"/>
      </a:spcBef>
      <a:spcAft>
        <a:spcPct val="0"/>
      </a:spcAft>
      <a:defRPr kern="1200">
        <a:solidFill>
          <a:schemeClr val="tx1"/>
        </a:solidFill>
        <a:latin typeface="Arial" panose="020B0604020202020204" pitchFamily="34" charset="0"/>
        <a:ea typeface="+mn-ea"/>
        <a:cs typeface="+mn-cs"/>
      </a:defRPr>
    </a:lvl1pPr>
    <a:lvl2pPr marL="457200" algn="l" rtl="0" fontAlgn="base">
      <a:spcBef>
        <a:spcPct val="0"/>
      </a:spcBef>
      <a:spcAft>
        <a:spcPct val="0"/>
      </a:spcAft>
      <a:defRPr kern="1200">
        <a:solidFill>
          <a:schemeClr val="tx1"/>
        </a:solidFill>
        <a:latin typeface="Arial" panose="020B0604020202020204" pitchFamily="34" charset="0"/>
        <a:ea typeface="+mn-ea"/>
        <a:cs typeface="+mn-cs"/>
      </a:defRPr>
    </a:lvl2pPr>
    <a:lvl3pPr marL="914400" algn="l" rtl="0" fontAlgn="base">
      <a:spcBef>
        <a:spcPct val="0"/>
      </a:spcBef>
      <a:spcAft>
        <a:spcPct val="0"/>
      </a:spcAft>
      <a:defRPr kern="1200">
        <a:solidFill>
          <a:schemeClr val="tx1"/>
        </a:solidFill>
        <a:latin typeface="Arial" panose="020B0604020202020204" pitchFamily="34" charset="0"/>
        <a:ea typeface="+mn-ea"/>
        <a:cs typeface="+mn-cs"/>
      </a:defRPr>
    </a:lvl3pPr>
    <a:lvl4pPr marL="1371600" algn="l" rtl="0" fontAlgn="base">
      <a:spcBef>
        <a:spcPct val="0"/>
      </a:spcBef>
      <a:spcAft>
        <a:spcPct val="0"/>
      </a:spcAft>
      <a:defRPr kern="1200">
        <a:solidFill>
          <a:schemeClr val="tx1"/>
        </a:solidFill>
        <a:latin typeface="Arial" panose="020B0604020202020204" pitchFamily="34" charset="0"/>
        <a:ea typeface="+mn-ea"/>
        <a:cs typeface="+mn-cs"/>
      </a:defRPr>
    </a:lvl4pPr>
    <a:lvl5pPr marL="1828800" algn="l" rtl="0" fontAlgn="base">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2" d="100"/>
          <a:sy n="82" d="100"/>
        </p:scale>
        <p:origin x="1242"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1B61850-04DC-4B3E-B918-E347CB6312F2}" type="doc">
      <dgm:prSet loTypeId="urn:microsoft.com/office/officeart/2005/8/layout/radial1" loCatId="relationship" qsTypeId="urn:microsoft.com/office/officeart/2005/8/quickstyle/simple1" qsCatId="simple" csTypeId="urn:microsoft.com/office/officeart/2005/8/colors/accent1_2" csCatId="accent1"/>
      <dgm:spPr/>
    </dgm:pt>
    <dgm:pt modelId="{991ACA08-6FAE-4078-99D0-BFAB35DAF9AE}">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Non-Homoioi</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88F47F09-A905-4FE8-B227-182B9B1337AB}" type="parTrans" cxnId="{7CC9C8D7-29F7-4288-93DC-9273F31243C4}">
      <dgm:prSet/>
      <dgm:spPr/>
    </dgm:pt>
    <dgm:pt modelId="{B3D75ED1-B346-457D-ACE1-EF6B9F8F62B3}" type="sibTrans" cxnId="{7CC9C8D7-29F7-4288-93DC-9273F31243C4}">
      <dgm:prSet/>
      <dgm:spPr/>
    </dgm:pt>
    <dgm:pt modelId="{6C824DB1-209F-487F-8FD0-7D98EFA8843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Perioikoi</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A7CB95DF-0223-46DD-B1A8-854DD41B917B}" type="parTrans" cxnId="{13FAAFD7-890F-47A4-BA7D-1D43A98069EA}">
      <dgm:prSet/>
      <dgm:spPr/>
      <dgm:t>
        <a:bodyPr/>
        <a:lstStyle/>
        <a:p>
          <a:endParaRPr lang="en-GB"/>
        </a:p>
      </dgm:t>
    </dgm:pt>
    <dgm:pt modelId="{22044324-D0D7-4BF6-842D-0CCE860D5AC1}" type="sibTrans" cxnId="{13FAAFD7-890F-47A4-BA7D-1D43A98069EA}">
      <dgm:prSet/>
      <dgm:spPr/>
    </dgm:pt>
    <dgm:pt modelId="{9EED2AED-D322-4A73-9C23-2AC6EFA41CDB}">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Hypomeiones</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0D06F6D0-3C10-4F6E-913A-2BB15426ACF8}" type="parTrans" cxnId="{876BE3F6-3C63-437C-B41C-A78407ADC38D}">
      <dgm:prSet/>
      <dgm:spPr/>
      <dgm:t>
        <a:bodyPr/>
        <a:lstStyle/>
        <a:p>
          <a:endParaRPr lang="en-GB"/>
        </a:p>
      </dgm:t>
    </dgm:pt>
    <dgm:pt modelId="{44E6C141-5DED-49CE-9936-B58380977878}" type="sibTrans" cxnId="{876BE3F6-3C63-437C-B41C-A78407ADC38D}">
      <dgm:prSet/>
      <dgm:spPr/>
    </dgm:pt>
    <dgm:pt modelId="{578B6273-07B1-44ED-9F79-A379EEE8E337}">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Neodamodeis</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FF28E15C-3837-4F12-B449-B5AA831067AC}" type="parTrans" cxnId="{6829689C-7481-4DE7-A230-186AA044B380}">
      <dgm:prSet/>
      <dgm:spPr/>
      <dgm:t>
        <a:bodyPr/>
        <a:lstStyle/>
        <a:p>
          <a:endParaRPr lang="en-GB"/>
        </a:p>
      </dgm:t>
    </dgm:pt>
    <dgm:pt modelId="{485C800A-3174-4468-804C-3C4799103264}" type="sibTrans" cxnId="{6829689C-7481-4DE7-A230-186AA044B380}">
      <dgm:prSet/>
      <dgm:spPr/>
    </dgm:pt>
    <dgm:pt modelId="{ED99CBEC-1D77-49BB-9569-41FD0898C943}">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Mothakes</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43459647-3E50-40BF-8A13-8EEEB29388CD}" type="parTrans" cxnId="{C34C3287-30D2-49D9-8E5C-D0C3FF5BAFA0}">
      <dgm:prSet/>
      <dgm:spPr/>
      <dgm:t>
        <a:bodyPr/>
        <a:lstStyle/>
        <a:p>
          <a:endParaRPr lang="en-GB"/>
        </a:p>
      </dgm:t>
    </dgm:pt>
    <dgm:pt modelId="{82798FBF-8E4D-41E8-B899-3D6BA3988F39}" type="sibTrans" cxnId="{C34C3287-30D2-49D9-8E5C-D0C3FF5BAFA0}">
      <dgm:prSet/>
      <dgm:spPr/>
    </dgm:pt>
    <dgm:pt modelId="{3A1C7B08-26BC-4B70-864D-248D20766E7A}">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Nothoi</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9356835D-953E-4D6E-9101-E93D45993BCA}" type="parTrans" cxnId="{9F285787-F675-4CBD-A69E-C0E9C807673B}">
      <dgm:prSet/>
      <dgm:spPr/>
      <dgm:t>
        <a:bodyPr/>
        <a:lstStyle/>
        <a:p>
          <a:endParaRPr lang="en-GB"/>
        </a:p>
      </dgm:t>
    </dgm:pt>
    <dgm:pt modelId="{581A220C-C81E-44EE-BA52-3F66858467BA}" type="sibTrans" cxnId="{9F285787-F675-4CBD-A69E-C0E9C807673B}">
      <dgm:prSet/>
      <dgm:spPr/>
    </dgm:pt>
    <dgm:pt modelId="{87F7A3E2-C9C9-43A0-BB03-1FD13F5FCCF4}">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Trophimoi?</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9154C433-FE29-4A8C-926A-ABFA70878C23}" type="parTrans" cxnId="{1E337FC4-DD58-4444-A1A0-A88E14B1AF0C}">
      <dgm:prSet/>
      <dgm:spPr/>
      <dgm:t>
        <a:bodyPr/>
        <a:lstStyle/>
        <a:p>
          <a:endParaRPr lang="en-GB"/>
        </a:p>
      </dgm:t>
    </dgm:pt>
    <dgm:pt modelId="{7F28ECE4-6891-4B32-A66C-6954F67F2336}" type="sibTrans" cxnId="{1E337FC4-DD58-4444-A1A0-A88E14B1AF0C}">
      <dgm:prSet/>
      <dgm:spPr/>
    </dgm:pt>
    <dgm:pt modelId="{A9D323A2-52F5-47AF-9B5D-B4ECB3EEDDA8}">
      <dgm:prSet/>
      <dgm:spPr/>
      <dgm: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b="0" i="0" u="none" strike="noStrike" cap="none" normalizeH="0" baseline="0" smtClean="0">
              <a:ln>
                <a:noFill/>
              </a:ln>
              <a:solidFill>
                <a:schemeClr val="tx1"/>
              </a:solidFill>
              <a:effectLst/>
              <a:latin typeface="Arial" panose="020B0604020202020204" pitchFamily="34" charset="0"/>
            </a:rPr>
            <a:t>Helots</a:t>
          </a:r>
          <a:endParaRPr kumimoji="0" lang="en-GB" altLang="en-US" b="0" i="0" u="none" strike="noStrike" cap="none" normalizeH="0" baseline="0" smtClean="0">
            <a:ln>
              <a:noFill/>
            </a:ln>
            <a:solidFill>
              <a:schemeClr val="tx1"/>
            </a:solidFill>
            <a:effectLst/>
            <a:latin typeface="Arial" panose="020B0604020202020204" pitchFamily="34" charset="0"/>
          </a:endParaRPr>
        </a:p>
      </dgm:t>
    </dgm:pt>
    <dgm:pt modelId="{538EA957-D48F-4AC1-A44E-6999EB71403E}" type="parTrans" cxnId="{A199B33D-EB2F-4E7A-B82D-2386A7729276}">
      <dgm:prSet/>
      <dgm:spPr/>
      <dgm:t>
        <a:bodyPr/>
        <a:lstStyle/>
        <a:p>
          <a:endParaRPr lang="en-GB"/>
        </a:p>
      </dgm:t>
    </dgm:pt>
    <dgm:pt modelId="{E4141D1E-A660-45BC-8E23-D736CEF0B080}" type="sibTrans" cxnId="{A199B33D-EB2F-4E7A-B82D-2386A7729276}">
      <dgm:prSet/>
      <dgm:spPr/>
    </dgm:pt>
    <dgm:pt modelId="{B45217CF-ABED-45E4-A640-C48B3D93EC97}" type="pres">
      <dgm:prSet presAssocID="{91B61850-04DC-4B3E-B918-E347CB6312F2}" presName="cycle" presStyleCnt="0">
        <dgm:presLayoutVars>
          <dgm:chMax val="1"/>
          <dgm:dir/>
          <dgm:animLvl val="ctr"/>
          <dgm:resizeHandles val="exact"/>
        </dgm:presLayoutVars>
      </dgm:prSet>
      <dgm:spPr/>
    </dgm:pt>
    <dgm:pt modelId="{2FE13FAE-AE07-4F3D-BF27-AC4E3D1614EF}" type="pres">
      <dgm:prSet presAssocID="{991ACA08-6FAE-4078-99D0-BFAB35DAF9AE}" presName="centerShape" presStyleLbl="node0" presStyleIdx="0" presStyleCnt="1"/>
      <dgm:spPr/>
    </dgm:pt>
    <dgm:pt modelId="{2F283664-7A0D-4F05-B687-1E4363517EAD}" type="pres">
      <dgm:prSet presAssocID="{A7CB95DF-0223-46DD-B1A8-854DD41B917B}" presName="Name9" presStyleLbl="parChTrans1D2" presStyleIdx="0" presStyleCnt="7"/>
      <dgm:spPr/>
    </dgm:pt>
    <dgm:pt modelId="{2090933D-74F8-479E-863A-B86D6A1956E5}" type="pres">
      <dgm:prSet presAssocID="{A7CB95DF-0223-46DD-B1A8-854DD41B917B}" presName="connTx" presStyleLbl="parChTrans1D2" presStyleIdx="0" presStyleCnt="7"/>
      <dgm:spPr/>
    </dgm:pt>
    <dgm:pt modelId="{946E3C39-7E42-47D0-AEED-473F4338CC2A}" type="pres">
      <dgm:prSet presAssocID="{6C824DB1-209F-487F-8FD0-7D98EFA88438}" presName="node" presStyleLbl="node1" presStyleIdx="0" presStyleCnt="7">
        <dgm:presLayoutVars>
          <dgm:bulletEnabled val="1"/>
        </dgm:presLayoutVars>
      </dgm:prSet>
      <dgm:spPr/>
    </dgm:pt>
    <dgm:pt modelId="{2B1BD264-D503-4BFF-A1F2-951B79E6B8E7}" type="pres">
      <dgm:prSet presAssocID="{0D06F6D0-3C10-4F6E-913A-2BB15426ACF8}" presName="Name9" presStyleLbl="parChTrans1D2" presStyleIdx="1" presStyleCnt="7"/>
      <dgm:spPr/>
    </dgm:pt>
    <dgm:pt modelId="{0E9DD4CF-693D-4FDF-BB85-3066BF79DD14}" type="pres">
      <dgm:prSet presAssocID="{0D06F6D0-3C10-4F6E-913A-2BB15426ACF8}" presName="connTx" presStyleLbl="parChTrans1D2" presStyleIdx="1" presStyleCnt="7"/>
      <dgm:spPr/>
    </dgm:pt>
    <dgm:pt modelId="{A23EE594-9C15-43DF-8420-87DE5EA1DAF3}" type="pres">
      <dgm:prSet presAssocID="{9EED2AED-D322-4A73-9C23-2AC6EFA41CDB}" presName="node" presStyleLbl="node1" presStyleIdx="1" presStyleCnt="7">
        <dgm:presLayoutVars>
          <dgm:bulletEnabled val="1"/>
        </dgm:presLayoutVars>
      </dgm:prSet>
      <dgm:spPr/>
    </dgm:pt>
    <dgm:pt modelId="{AA37C87C-58C1-4EFB-A4BF-98B01D938614}" type="pres">
      <dgm:prSet presAssocID="{FF28E15C-3837-4F12-B449-B5AA831067AC}" presName="Name9" presStyleLbl="parChTrans1D2" presStyleIdx="2" presStyleCnt="7"/>
      <dgm:spPr/>
    </dgm:pt>
    <dgm:pt modelId="{2890C1E7-66E0-4F91-8682-02AC9B4B16D4}" type="pres">
      <dgm:prSet presAssocID="{FF28E15C-3837-4F12-B449-B5AA831067AC}" presName="connTx" presStyleLbl="parChTrans1D2" presStyleIdx="2" presStyleCnt="7"/>
      <dgm:spPr/>
    </dgm:pt>
    <dgm:pt modelId="{327B5A88-35A3-4899-BCAE-EE912A5A19AD}" type="pres">
      <dgm:prSet presAssocID="{578B6273-07B1-44ED-9F79-A379EEE8E337}" presName="node" presStyleLbl="node1" presStyleIdx="2" presStyleCnt="7">
        <dgm:presLayoutVars>
          <dgm:bulletEnabled val="1"/>
        </dgm:presLayoutVars>
      </dgm:prSet>
      <dgm:spPr/>
    </dgm:pt>
    <dgm:pt modelId="{C47B04E8-D1C7-4A3B-8665-22BBD35C5236}" type="pres">
      <dgm:prSet presAssocID="{43459647-3E50-40BF-8A13-8EEEB29388CD}" presName="Name9" presStyleLbl="parChTrans1D2" presStyleIdx="3" presStyleCnt="7"/>
      <dgm:spPr/>
    </dgm:pt>
    <dgm:pt modelId="{49BD06D0-FE48-47B1-BF45-C66B00667CD8}" type="pres">
      <dgm:prSet presAssocID="{43459647-3E50-40BF-8A13-8EEEB29388CD}" presName="connTx" presStyleLbl="parChTrans1D2" presStyleIdx="3" presStyleCnt="7"/>
      <dgm:spPr/>
    </dgm:pt>
    <dgm:pt modelId="{7EDF94F0-EA9C-4447-BE34-329C940F08BE}" type="pres">
      <dgm:prSet presAssocID="{ED99CBEC-1D77-49BB-9569-41FD0898C943}" presName="node" presStyleLbl="node1" presStyleIdx="3" presStyleCnt="7">
        <dgm:presLayoutVars>
          <dgm:bulletEnabled val="1"/>
        </dgm:presLayoutVars>
      </dgm:prSet>
      <dgm:spPr/>
    </dgm:pt>
    <dgm:pt modelId="{247B478F-57C8-41AD-87B1-DCBF3457B042}" type="pres">
      <dgm:prSet presAssocID="{9356835D-953E-4D6E-9101-E93D45993BCA}" presName="Name9" presStyleLbl="parChTrans1D2" presStyleIdx="4" presStyleCnt="7"/>
      <dgm:spPr/>
    </dgm:pt>
    <dgm:pt modelId="{032E97CE-2392-417F-97B6-7958266CDB3B}" type="pres">
      <dgm:prSet presAssocID="{9356835D-953E-4D6E-9101-E93D45993BCA}" presName="connTx" presStyleLbl="parChTrans1D2" presStyleIdx="4" presStyleCnt="7"/>
      <dgm:spPr/>
    </dgm:pt>
    <dgm:pt modelId="{C3549FD7-DF55-489C-B685-988B063747A6}" type="pres">
      <dgm:prSet presAssocID="{3A1C7B08-26BC-4B70-864D-248D20766E7A}" presName="node" presStyleLbl="node1" presStyleIdx="4" presStyleCnt="7">
        <dgm:presLayoutVars>
          <dgm:bulletEnabled val="1"/>
        </dgm:presLayoutVars>
      </dgm:prSet>
      <dgm:spPr/>
    </dgm:pt>
    <dgm:pt modelId="{B62D7DCE-3D52-430E-987F-470AAF98D915}" type="pres">
      <dgm:prSet presAssocID="{9154C433-FE29-4A8C-926A-ABFA70878C23}" presName="Name9" presStyleLbl="parChTrans1D2" presStyleIdx="5" presStyleCnt="7"/>
      <dgm:spPr/>
    </dgm:pt>
    <dgm:pt modelId="{8AEDF190-1762-43E0-AA6D-3EC696639F1A}" type="pres">
      <dgm:prSet presAssocID="{9154C433-FE29-4A8C-926A-ABFA70878C23}" presName="connTx" presStyleLbl="parChTrans1D2" presStyleIdx="5" presStyleCnt="7"/>
      <dgm:spPr/>
    </dgm:pt>
    <dgm:pt modelId="{D8CDDFA4-4CD2-4F0C-B090-184EACF73120}" type="pres">
      <dgm:prSet presAssocID="{87F7A3E2-C9C9-43A0-BB03-1FD13F5FCCF4}" presName="node" presStyleLbl="node1" presStyleIdx="5" presStyleCnt="7">
        <dgm:presLayoutVars>
          <dgm:bulletEnabled val="1"/>
        </dgm:presLayoutVars>
      </dgm:prSet>
      <dgm:spPr/>
    </dgm:pt>
    <dgm:pt modelId="{0A92FD5B-9CDB-47E7-9948-B7975D988EC5}" type="pres">
      <dgm:prSet presAssocID="{538EA957-D48F-4AC1-A44E-6999EB71403E}" presName="Name9" presStyleLbl="parChTrans1D2" presStyleIdx="6" presStyleCnt="7"/>
      <dgm:spPr/>
    </dgm:pt>
    <dgm:pt modelId="{8570EB28-0D28-4CFF-904F-A18DE08B2D4E}" type="pres">
      <dgm:prSet presAssocID="{538EA957-D48F-4AC1-A44E-6999EB71403E}" presName="connTx" presStyleLbl="parChTrans1D2" presStyleIdx="6" presStyleCnt="7"/>
      <dgm:spPr/>
    </dgm:pt>
    <dgm:pt modelId="{ADD39F79-E976-4D48-8A88-D0E03B9710E6}" type="pres">
      <dgm:prSet presAssocID="{A9D323A2-52F5-47AF-9B5D-B4ECB3EEDDA8}" presName="node" presStyleLbl="node1" presStyleIdx="6" presStyleCnt="7">
        <dgm:presLayoutVars>
          <dgm:bulletEnabled val="1"/>
        </dgm:presLayoutVars>
      </dgm:prSet>
      <dgm:spPr/>
    </dgm:pt>
  </dgm:ptLst>
  <dgm:cxnLst>
    <dgm:cxn modelId="{E68C9851-323E-4DC8-9583-5E44E7016E5D}" type="presOf" srcId="{0D06F6D0-3C10-4F6E-913A-2BB15426ACF8}" destId="{2B1BD264-D503-4BFF-A1F2-951B79E6B8E7}" srcOrd="0" destOrd="0" presId="urn:microsoft.com/office/officeart/2005/8/layout/radial1"/>
    <dgm:cxn modelId="{921B2DED-A2CF-4798-8D2B-D18BAE5BF38A}" type="presOf" srcId="{9154C433-FE29-4A8C-926A-ABFA70878C23}" destId="{B62D7DCE-3D52-430E-987F-470AAF98D915}" srcOrd="0" destOrd="0" presId="urn:microsoft.com/office/officeart/2005/8/layout/radial1"/>
    <dgm:cxn modelId="{A6109188-5790-4B7D-9F09-11B68E751A07}" type="presOf" srcId="{9356835D-953E-4D6E-9101-E93D45993BCA}" destId="{032E97CE-2392-417F-97B6-7958266CDB3B}" srcOrd="1" destOrd="0" presId="urn:microsoft.com/office/officeart/2005/8/layout/radial1"/>
    <dgm:cxn modelId="{98A35DBD-4C5C-49DD-94C2-B816654BA730}" type="presOf" srcId="{A7CB95DF-0223-46DD-B1A8-854DD41B917B}" destId="{2F283664-7A0D-4F05-B687-1E4363517EAD}" srcOrd="0" destOrd="0" presId="urn:microsoft.com/office/officeart/2005/8/layout/radial1"/>
    <dgm:cxn modelId="{5BDDCF49-26DE-4FCF-8C6A-570F027B31D8}" type="presOf" srcId="{6C824DB1-209F-487F-8FD0-7D98EFA88438}" destId="{946E3C39-7E42-47D0-AEED-473F4338CC2A}" srcOrd="0" destOrd="0" presId="urn:microsoft.com/office/officeart/2005/8/layout/radial1"/>
    <dgm:cxn modelId="{839D2739-3F0D-4BB3-B891-CE359880DA36}" type="presOf" srcId="{3A1C7B08-26BC-4B70-864D-248D20766E7A}" destId="{C3549FD7-DF55-489C-B685-988B063747A6}" srcOrd="0" destOrd="0" presId="urn:microsoft.com/office/officeart/2005/8/layout/radial1"/>
    <dgm:cxn modelId="{13FAAFD7-890F-47A4-BA7D-1D43A98069EA}" srcId="{991ACA08-6FAE-4078-99D0-BFAB35DAF9AE}" destId="{6C824DB1-209F-487F-8FD0-7D98EFA88438}" srcOrd="0" destOrd="0" parTransId="{A7CB95DF-0223-46DD-B1A8-854DD41B917B}" sibTransId="{22044324-D0D7-4BF6-842D-0CCE860D5AC1}"/>
    <dgm:cxn modelId="{4B12361D-0B51-4C50-8F21-23FF44224B39}" type="presOf" srcId="{A9D323A2-52F5-47AF-9B5D-B4ECB3EEDDA8}" destId="{ADD39F79-E976-4D48-8A88-D0E03B9710E6}" srcOrd="0" destOrd="0" presId="urn:microsoft.com/office/officeart/2005/8/layout/radial1"/>
    <dgm:cxn modelId="{9F285787-F675-4CBD-A69E-C0E9C807673B}" srcId="{991ACA08-6FAE-4078-99D0-BFAB35DAF9AE}" destId="{3A1C7B08-26BC-4B70-864D-248D20766E7A}" srcOrd="4" destOrd="0" parTransId="{9356835D-953E-4D6E-9101-E93D45993BCA}" sibTransId="{581A220C-C81E-44EE-BA52-3F66858467BA}"/>
    <dgm:cxn modelId="{8B401D1B-6764-4654-9A71-9933BE2C9407}" type="presOf" srcId="{0D06F6D0-3C10-4F6E-913A-2BB15426ACF8}" destId="{0E9DD4CF-693D-4FDF-BB85-3066BF79DD14}" srcOrd="1" destOrd="0" presId="urn:microsoft.com/office/officeart/2005/8/layout/radial1"/>
    <dgm:cxn modelId="{689A4E27-C671-4375-AB5E-A4F67FA350D0}" type="presOf" srcId="{578B6273-07B1-44ED-9F79-A379EEE8E337}" destId="{327B5A88-35A3-4899-BCAE-EE912A5A19AD}" srcOrd="0" destOrd="0" presId="urn:microsoft.com/office/officeart/2005/8/layout/radial1"/>
    <dgm:cxn modelId="{A199B33D-EB2F-4E7A-B82D-2386A7729276}" srcId="{991ACA08-6FAE-4078-99D0-BFAB35DAF9AE}" destId="{A9D323A2-52F5-47AF-9B5D-B4ECB3EEDDA8}" srcOrd="6" destOrd="0" parTransId="{538EA957-D48F-4AC1-A44E-6999EB71403E}" sibTransId="{E4141D1E-A660-45BC-8E23-D736CEF0B080}"/>
    <dgm:cxn modelId="{11496C3F-542F-4A40-94E0-54F4240D19C1}" type="presOf" srcId="{FF28E15C-3837-4F12-B449-B5AA831067AC}" destId="{AA37C87C-58C1-4EFB-A4BF-98B01D938614}" srcOrd="0" destOrd="0" presId="urn:microsoft.com/office/officeart/2005/8/layout/radial1"/>
    <dgm:cxn modelId="{1E337FC4-DD58-4444-A1A0-A88E14B1AF0C}" srcId="{991ACA08-6FAE-4078-99D0-BFAB35DAF9AE}" destId="{87F7A3E2-C9C9-43A0-BB03-1FD13F5FCCF4}" srcOrd="5" destOrd="0" parTransId="{9154C433-FE29-4A8C-926A-ABFA70878C23}" sibTransId="{7F28ECE4-6891-4B32-A66C-6954F67F2336}"/>
    <dgm:cxn modelId="{95642280-1A1A-4970-8B8E-509B7252F514}" type="presOf" srcId="{91B61850-04DC-4B3E-B918-E347CB6312F2}" destId="{B45217CF-ABED-45E4-A640-C48B3D93EC97}" srcOrd="0" destOrd="0" presId="urn:microsoft.com/office/officeart/2005/8/layout/radial1"/>
    <dgm:cxn modelId="{8375C73E-B144-4B4A-BA8B-6525D6EA7ED5}" type="presOf" srcId="{43459647-3E50-40BF-8A13-8EEEB29388CD}" destId="{49BD06D0-FE48-47B1-BF45-C66B00667CD8}" srcOrd="1" destOrd="0" presId="urn:microsoft.com/office/officeart/2005/8/layout/radial1"/>
    <dgm:cxn modelId="{169AC762-1F43-4952-8D74-8E4C0A71EE66}" type="presOf" srcId="{538EA957-D48F-4AC1-A44E-6999EB71403E}" destId="{0A92FD5B-9CDB-47E7-9948-B7975D988EC5}" srcOrd="0" destOrd="0" presId="urn:microsoft.com/office/officeart/2005/8/layout/radial1"/>
    <dgm:cxn modelId="{93F53C78-B4A3-4B17-A9BB-951D0A583F1E}" type="presOf" srcId="{FF28E15C-3837-4F12-B449-B5AA831067AC}" destId="{2890C1E7-66E0-4F91-8682-02AC9B4B16D4}" srcOrd="1" destOrd="0" presId="urn:microsoft.com/office/officeart/2005/8/layout/radial1"/>
    <dgm:cxn modelId="{BC08ED48-CB0D-47ED-AF53-5D440CE56026}" type="presOf" srcId="{43459647-3E50-40BF-8A13-8EEEB29388CD}" destId="{C47B04E8-D1C7-4A3B-8665-22BBD35C5236}" srcOrd="0" destOrd="0" presId="urn:microsoft.com/office/officeart/2005/8/layout/radial1"/>
    <dgm:cxn modelId="{8CA620C9-0AF3-438C-BBC2-6919C56F9C4A}" type="presOf" srcId="{9EED2AED-D322-4A73-9C23-2AC6EFA41CDB}" destId="{A23EE594-9C15-43DF-8420-87DE5EA1DAF3}" srcOrd="0" destOrd="0" presId="urn:microsoft.com/office/officeart/2005/8/layout/radial1"/>
    <dgm:cxn modelId="{F81B4FDC-580B-46F9-BE49-005E0BE79C14}" type="presOf" srcId="{538EA957-D48F-4AC1-A44E-6999EB71403E}" destId="{8570EB28-0D28-4CFF-904F-A18DE08B2D4E}" srcOrd="1" destOrd="0" presId="urn:microsoft.com/office/officeart/2005/8/layout/radial1"/>
    <dgm:cxn modelId="{C34C3287-30D2-49D9-8E5C-D0C3FF5BAFA0}" srcId="{991ACA08-6FAE-4078-99D0-BFAB35DAF9AE}" destId="{ED99CBEC-1D77-49BB-9569-41FD0898C943}" srcOrd="3" destOrd="0" parTransId="{43459647-3E50-40BF-8A13-8EEEB29388CD}" sibTransId="{82798FBF-8E4D-41E8-B899-3D6BA3988F39}"/>
    <dgm:cxn modelId="{876BE3F6-3C63-437C-B41C-A78407ADC38D}" srcId="{991ACA08-6FAE-4078-99D0-BFAB35DAF9AE}" destId="{9EED2AED-D322-4A73-9C23-2AC6EFA41CDB}" srcOrd="1" destOrd="0" parTransId="{0D06F6D0-3C10-4F6E-913A-2BB15426ACF8}" sibTransId="{44E6C141-5DED-49CE-9936-B58380977878}"/>
    <dgm:cxn modelId="{5AE07F86-17DD-473F-A636-39CA0591BB71}" type="presOf" srcId="{A7CB95DF-0223-46DD-B1A8-854DD41B917B}" destId="{2090933D-74F8-479E-863A-B86D6A1956E5}" srcOrd="1" destOrd="0" presId="urn:microsoft.com/office/officeart/2005/8/layout/radial1"/>
    <dgm:cxn modelId="{19BEE196-1576-4E23-B804-D8E56F987113}" type="presOf" srcId="{991ACA08-6FAE-4078-99D0-BFAB35DAF9AE}" destId="{2FE13FAE-AE07-4F3D-BF27-AC4E3D1614EF}" srcOrd="0" destOrd="0" presId="urn:microsoft.com/office/officeart/2005/8/layout/radial1"/>
    <dgm:cxn modelId="{6829689C-7481-4DE7-A230-186AA044B380}" srcId="{991ACA08-6FAE-4078-99D0-BFAB35DAF9AE}" destId="{578B6273-07B1-44ED-9F79-A379EEE8E337}" srcOrd="2" destOrd="0" parTransId="{FF28E15C-3837-4F12-B449-B5AA831067AC}" sibTransId="{485C800A-3174-4468-804C-3C4799103264}"/>
    <dgm:cxn modelId="{CF9C74D0-B3C9-46A0-A1CA-7CC687424718}" type="presOf" srcId="{9154C433-FE29-4A8C-926A-ABFA70878C23}" destId="{8AEDF190-1762-43E0-AA6D-3EC696639F1A}" srcOrd="1" destOrd="0" presId="urn:microsoft.com/office/officeart/2005/8/layout/radial1"/>
    <dgm:cxn modelId="{0C898FBE-77A4-4F39-9ABE-C9BE8247C0C8}" type="presOf" srcId="{9356835D-953E-4D6E-9101-E93D45993BCA}" destId="{247B478F-57C8-41AD-87B1-DCBF3457B042}" srcOrd="0" destOrd="0" presId="urn:microsoft.com/office/officeart/2005/8/layout/radial1"/>
    <dgm:cxn modelId="{416CF72D-78C5-4CA2-89BE-C1CCC160D787}" type="presOf" srcId="{87F7A3E2-C9C9-43A0-BB03-1FD13F5FCCF4}" destId="{D8CDDFA4-4CD2-4F0C-B090-184EACF73120}" srcOrd="0" destOrd="0" presId="urn:microsoft.com/office/officeart/2005/8/layout/radial1"/>
    <dgm:cxn modelId="{7CC9C8D7-29F7-4288-93DC-9273F31243C4}" srcId="{91B61850-04DC-4B3E-B918-E347CB6312F2}" destId="{991ACA08-6FAE-4078-99D0-BFAB35DAF9AE}" srcOrd="0" destOrd="0" parTransId="{88F47F09-A905-4FE8-B227-182B9B1337AB}" sibTransId="{B3D75ED1-B346-457D-ACE1-EF6B9F8F62B3}"/>
    <dgm:cxn modelId="{0EC37404-F7A0-4373-9D09-1DC1AF337A48}" type="presOf" srcId="{ED99CBEC-1D77-49BB-9569-41FD0898C943}" destId="{7EDF94F0-EA9C-4447-BE34-329C940F08BE}" srcOrd="0" destOrd="0" presId="urn:microsoft.com/office/officeart/2005/8/layout/radial1"/>
    <dgm:cxn modelId="{B86286AE-27CC-4B35-AF98-95C5F45E81A8}" type="presParOf" srcId="{B45217CF-ABED-45E4-A640-C48B3D93EC97}" destId="{2FE13FAE-AE07-4F3D-BF27-AC4E3D1614EF}" srcOrd="0" destOrd="0" presId="urn:microsoft.com/office/officeart/2005/8/layout/radial1"/>
    <dgm:cxn modelId="{6BFD28BC-9CD2-42CA-B05D-E6347FD164FE}" type="presParOf" srcId="{B45217CF-ABED-45E4-A640-C48B3D93EC97}" destId="{2F283664-7A0D-4F05-B687-1E4363517EAD}" srcOrd="1" destOrd="0" presId="urn:microsoft.com/office/officeart/2005/8/layout/radial1"/>
    <dgm:cxn modelId="{62A07579-A3A1-4CBA-8CB9-0EEB77387B63}" type="presParOf" srcId="{2F283664-7A0D-4F05-B687-1E4363517EAD}" destId="{2090933D-74F8-479E-863A-B86D6A1956E5}" srcOrd="0" destOrd="0" presId="urn:microsoft.com/office/officeart/2005/8/layout/radial1"/>
    <dgm:cxn modelId="{A20AE1F6-77B7-4786-B3CB-CD9430BE1305}" type="presParOf" srcId="{B45217CF-ABED-45E4-A640-C48B3D93EC97}" destId="{946E3C39-7E42-47D0-AEED-473F4338CC2A}" srcOrd="2" destOrd="0" presId="urn:microsoft.com/office/officeart/2005/8/layout/radial1"/>
    <dgm:cxn modelId="{9A55C318-1F0D-42AC-8F16-21E51106975A}" type="presParOf" srcId="{B45217CF-ABED-45E4-A640-C48B3D93EC97}" destId="{2B1BD264-D503-4BFF-A1F2-951B79E6B8E7}" srcOrd="3" destOrd="0" presId="urn:microsoft.com/office/officeart/2005/8/layout/radial1"/>
    <dgm:cxn modelId="{AE24FACC-DC00-4162-A485-94EE39EE5628}" type="presParOf" srcId="{2B1BD264-D503-4BFF-A1F2-951B79E6B8E7}" destId="{0E9DD4CF-693D-4FDF-BB85-3066BF79DD14}" srcOrd="0" destOrd="0" presId="urn:microsoft.com/office/officeart/2005/8/layout/radial1"/>
    <dgm:cxn modelId="{D0FED702-67C0-418C-9836-13968E3A4D94}" type="presParOf" srcId="{B45217CF-ABED-45E4-A640-C48B3D93EC97}" destId="{A23EE594-9C15-43DF-8420-87DE5EA1DAF3}" srcOrd="4" destOrd="0" presId="urn:microsoft.com/office/officeart/2005/8/layout/radial1"/>
    <dgm:cxn modelId="{DAD7C9EC-A043-4EE7-8A39-8366C3AEBEF2}" type="presParOf" srcId="{B45217CF-ABED-45E4-A640-C48B3D93EC97}" destId="{AA37C87C-58C1-4EFB-A4BF-98B01D938614}" srcOrd="5" destOrd="0" presId="urn:microsoft.com/office/officeart/2005/8/layout/radial1"/>
    <dgm:cxn modelId="{77D837CF-5318-4C8C-9395-649B9DD4484A}" type="presParOf" srcId="{AA37C87C-58C1-4EFB-A4BF-98B01D938614}" destId="{2890C1E7-66E0-4F91-8682-02AC9B4B16D4}" srcOrd="0" destOrd="0" presId="urn:microsoft.com/office/officeart/2005/8/layout/radial1"/>
    <dgm:cxn modelId="{C69658DB-2118-4E95-94BA-CDB18308C130}" type="presParOf" srcId="{B45217CF-ABED-45E4-A640-C48B3D93EC97}" destId="{327B5A88-35A3-4899-BCAE-EE912A5A19AD}" srcOrd="6" destOrd="0" presId="urn:microsoft.com/office/officeart/2005/8/layout/radial1"/>
    <dgm:cxn modelId="{721B91B1-62BF-42AE-9716-2FF00B4446AE}" type="presParOf" srcId="{B45217CF-ABED-45E4-A640-C48B3D93EC97}" destId="{C47B04E8-D1C7-4A3B-8665-22BBD35C5236}" srcOrd="7" destOrd="0" presId="urn:microsoft.com/office/officeart/2005/8/layout/radial1"/>
    <dgm:cxn modelId="{15E4E4A6-887C-45B3-9871-3D2BDE520B66}" type="presParOf" srcId="{C47B04E8-D1C7-4A3B-8665-22BBD35C5236}" destId="{49BD06D0-FE48-47B1-BF45-C66B00667CD8}" srcOrd="0" destOrd="0" presId="urn:microsoft.com/office/officeart/2005/8/layout/radial1"/>
    <dgm:cxn modelId="{F0F9F149-8E35-40A8-83E8-EDEEAB4243EA}" type="presParOf" srcId="{B45217CF-ABED-45E4-A640-C48B3D93EC97}" destId="{7EDF94F0-EA9C-4447-BE34-329C940F08BE}" srcOrd="8" destOrd="0" presId="urn:microsoft.com/office/officeart/2005/8/layout/radial1"/>
    <dgm:cxn modelId="{64A14B9D-CB84-4130-A73B-328EF9939FE7}" type="presParOf" srcId="{B45217CF-ABED-45E4-A640-C48B3D93EC97}" destId="{247B478F-57C8-41AD-87B1-DCBF3457B042}" srcOrd="9" destOrd="0" presId="urn:microsoft.com/office/officeart/2005/8/layout/radial1"/>
    <dgm:cxn modelId="{D2A05DD9-FEC2-411E-8EB4-9B2EDA7F1F73}" type="presParOf" srcId="{247B478F-57C8-41AD-87B1-DCBF3457B042}" destId="{032E97CE-2392-417F-97B6-7958266CDB3B}" srcOrd="0" destOrd="0" presId="urn:microsoft.com/office/officeart/2005/8/layout/radial1"/>
    <dgm:cxn modelId="{3DCEB5DC-317D-492F-8914-1A2ADDA685D4}" type="presParOf" srcId="{B45217CF-ABED-45E4-A640-C48B3D93EC97}" destId="{C3549FD7-DF55-489C-B685-988B063747A6}" srcOrd="10" destOrd="0" presId="urn:microsoft.com/office/officeart/2005/8/layout/radial1"/>
    <dgm:cxn modelId="{32DA48F6-9F0A-49A6-97FE-0A48A7918CB0}" type="presParOf" srcId="{B45217CF-ABED-45E4-A640-C48B3D93EC97}" destId="{B62D7DCE-3D52-430E-987F-470AAF98D915}" srcOrd="11" destOrd="0" presId="urn:microsoft.com/office/officeart/2005/8/layout/radial1"/>
    <dgm:cxn modelId="{8AF24860-8E00-4EAA-A31F-FF41C93DD206}" type="presParOf" srcId="{B62D7DCE-3D52-430E-987F-470AAF98D915}" destId="{8AEDF190-1762-43E0-AA6D-3EC696639F1A}" srcOrd="0" destOrd="0" presId="urn:microsoft.com/office/officeart/2005/8/layout/radial1"/>
    <dgm:cxn modelId="{0A0F3E79-2634-4493-8EFD-1D1F9DA828F7}" type="presParOf" srcId="{B45217CF-ABED-45E4-A640-C48B3D93EC97}" destId="{D8CDDFA4-4CD2-4F0C-B090-184EACF73120}" srcOrd="12" destOrd="0" presId="urn:microsoft.com/office/officeart/2005/8/layout/radial1"/>
    <dgm:cxn modelId="{C23EF5D0-AD7C-4705-9E33-32DD4C39B004}" type="presParOf" srcId="{B45217CF-ABED-45E4-A640-C48B3D93EC97}" destId="{0A92FD5B-9CDB-47E7-9948-B7975D988EC5}" srcOrd="13" destOrd="0" presId="urn:microsoft.com/office/officeart/2005/8/layout/radial1"/>
    <dgm:cxn modelId="{40E2D73C-5900-4617-A37B-7538D668A87E}" type="presParOf" srcId="{0A92FD5B-9CDB-47E7-9948-B7975D988EC5}" destId="{8570EB28-0D28-4CFF-904F-A18DE08B2D4E}" srcOrd="0" destOrd="0" presId="urn:microsoft.com/office/officeart/2005/8/layout/radial1"/>
    <dgm:cxn modelId="{AAA1A533-496D-4534-9942-462FA9F926DC}" type="presParOf" srcId="{B45217CF-ABED-45E4-A640-C48B3D93EC97}" destId="{ADD39F79-E976-4D48-8A88-D0E03B9710E6}" srcOrd="14"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FE13FAE-AE07-4F3D-BF27-AC4E3D1614EF}">
      <dsp:nvSpPr>
        <dsp:cNvPr id="0" name=""/>
        <dsp:cNvSpPr/>
      </dsp:nvSpPr>
      <dsp:spPr>
        <a:xfrm>
          <a:off x="3632900" y="2191815"/>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335" tIns="13335" rIns="13335" bIns="13335"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2100" b="0" i="0" u="none" strike="noStrike" kern="1200" cap="none" normalizeH="0" baseline="0" smtClean="0">
              <a:ln>
                <a:noFill/>
              </a:ln>
              <a:solidFill>
                <a:schemeClr val="tx1"/>
              </a:solidFill>
              <a:effectLst/>
              <a:latin typeface="Arial" panose="020B0604020202020204" pitchFamily="34" charset="0"/>
            </a:rPr>
            <a:t>Non-Homoioi</a:t>
          </a:r>
          <a:endParaRPr kumimoji="0" lang="en-GB" altLang="en-US" sz="2100" b="0" i="0" u="none" strike="noStrike" kern="1200" cap="none" normalizeH="0" baseline="0" smtClean="0">
            <a:ln>
              <a:noFill/>
            </a:ln>
            <a:solidFill>
              <a:schemeClr val="tx1"/>
            </a:solidFill>
            <a:effectLst/>
            <a:latin typeface="Arial" panose="020B0604020202020204" pitchFamily="34" charset="0"/>
          </a:endParaRPr>
        </a:p>
      </dsp:txBody>
      <dsp:txXfrm>
        <a:off x="3844953" y="2403868"/>
        <a:ext cx="1023881" cy="1023881"/>
      </dsp:txXfrm>
    </dsp:sp>
    <dsp:sp modelId="{2F283664-7A0D-4F05-B687-1E4363517EAD}">
      <dsp:nvSpPr>
        <dsp:cNvPr id="0" name=""/>
        <dsp:cNvSpPr/>
      </dsp:nvSpPr>
      <dsp:spPr>
        <a:xfrm rot="16200000">
          <a:off x="3995153" y="1815119"/>
          <a:ext cx="723480" cy="29910"/>
        </a:xfrm>
        <a:custGeom>
          <a:avLst/>
          <a:gdLst/>
          <a:ahLst/>
          <a:cxnLst/>
          <a:rect l="0" t="0" r="0" b="0"/>
          <a:pathLst>
            <a:path>
              <a:moveTo>
                <a:pt x="0" y="14955"/>
              </a:moveTo>
              <a:lnTo>
                <a:pt x="723480" y="1495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4338806" y="1811987"/>
        <a:ext cx="36174" cy="36174"/>
      </dsp:txXfrm>
    </dsp:sp>
    <dsp:sp modelId="{946E3C39-7E42-47D0-AEED-473F4338CC2A}">
      <dsp:nvSpPr>
        <dsp:cNvPr id="0" name=""/>
        <dsp:cNvSpPr/>
      </dsp:nvSpPr>
      <dsp:spPr>
        <a:xfrm>
          <a:off x="3632900" y="20346"/>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kern="1200" cap="none" normalizeH="0" baseline="0" smtClean="0">
              <a:ln>
                <a:noFill/>
              </a:ln>
              <a:solidFill>
                <a:schemeClr val="tx1"/>
              </a:solidFill>
              <a:effectLst/>
              <a:latin typeface="Arial" panose="020B0604020202020204" pitchFamily="34" charset="0"/>
            </a:rPr>
            <a:t>Perioikoi</a:t>
          </a:r>
          <a:endParaRPr kumimoji="0" lang="en-GB" altLang="en-US" sz="1200" b="0" i="0" u="none" strike="noStrike" kern="1200" cap="none" normalizeH="0" baseline="0" smtClean="0">
            <a:ln>
              <a:noFill/>
            </a:ln>
            <a:solidFill>
              <a:schemeClr val="tx1"/>
            </a:solidFill>
            <a:effectLst/>
            <a:latin typeface="Arial" panose="020B0604020202020204" pitchFamily="34" charset="0"/>
          </a:endParaRPr>
        </a:p>
      </dsp:txBody>
      <dsp:txXfrm>
        <a:off x="3844953" y="232399"/>
        <a:ext cx="1023881" cy="1023881"/>
      </dsp:txXfrm>
    </dsp:sp>
    <dsp:sp modelId="{2B1BD264-D503-4BFF-A1F2-951B79E6B8E7}">
      <dsp:nvSpPr>
        <dsp:cNvPr id="0" name=""/>
        <dsp:cNvSpPr/>
      </dsp:nvSpPr>
      <dsp:spPr>
        <a:xfrm rot="19285714">
          <a:off x="4844014" y="2223909"/>
          <a:ext cx="723480" cy="29910"/>
        </a:xfrm>
        <a:custGeom>
          <a:avLst/>
          <a:gdLst/>
          <a:ahLst/>
          <a:cxnLst/>
          <a:rect l="0" t="0" r="0" b="0"/>
          <a:pathLst>
            <a:path>
              <a:moveTo>
                <a:pt x="0" y="14955"/>
              </a:moveTo>
              <a:lnTo>
                <a:pt x="723480" y="1495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187668" y="2220777"/>
        <a:ext cx="36174" cy="36174"/>
      </dsp:txXfrm>
    </dsp:sp>
    <dsp:sp modelId="{A23EE594-9C15-43DF-8420-87DE5EA1DAF3}">
      <dsp:nvSpPr>
        <dsp:cNvPr id="0" name=""/>
        <dsp:cNvSpPr/>
      </dsp:nvSpPr>
      <dsp:spPr>
        <a:xfrm>
          <a:off x="5330622" y="837926"/>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kern="1200" cap="none" normalizeH="0" baseline="0" smtClean="0">
              <a:ln>
                <a:noFill/>
              </a:ln>
              <a:solidFill>
                <a:schemeClr val="tx1"/>
              </a:solidFill>
              <a:effectLst/>
              <a:latin typeface="Arial" panose="020B0604020202020204" pitchFamily="34" charset="0"/>
            </a:rPr>
            <a:t>Hypomeiones</a:t>
          </a:r>
          <a:endParaRPr kumimoji="0" lang="en-GB" altLang="en-US" sz="1200" b="0" i="0" u="none" strike="noStrike" kern="1200" cap="none" normalizeH="0" baseline="0" smtClean="0">
            <a:ln>
              <a:noFill/>
            </a:ln>
            <a:solidFill>
              <a:schemeClr val="tx1"/>
            </a:solidFill>
            <a:effectLst/>
            <a:latin typeface="Arial" panose="020B0604020202020204" pitchFamily="34" charset="0"/>
          </a:endParaRPr>
        </a:p>
      </dsp:txBody>
      <dsp:txXfrm>
        <a:off x="5542675" y="1049979"/>
        <a:ext cx="1023881" cy="1023881"/>
      </dsp:txXfrm>
    </dsp:sp>
    <dsp:sp modelId="{AA37C87C-58C1-4EFB-A4BF-98B01D938614}">
      <dsp:nvSpPr>
        <dsp:cNvPr id="0" name=""/>
        <dsp:cNvSpPr/>
      </dsp:nvSpPr>
      <dsp:spPr>
        <a:xfrm rot="771429">
          <a:off x="5053666" y="3142452"/>
          <a:ext cx="723480" cy="29910"/>
        </a:xfrm>
        <a:custGeom>
          <a:avLst/>
          <a:gdLst/>
          <a:ahLst/>
          <a:cxnLst/>
          <a:rect l="0" t="0" r="0" b="0"/>
          <a:pathLst>
            <a:path>
              <a:moveTo>
                <a:pt x="0" y="14955"/>
              </a:moveTo>
              <a:lnTo>
                <a:pt x="723480" y="1495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5397319" y="3139320"/>
        <a:ext cx="36174" cy="36174"/>
      </dsp:txXfrm>
    </dsp:sp>
    <dsp:sp modelId="{327B5A88-35A3-4899-BCAE-EE912A5A19AD}">
      <dsp:nvSpPr>
        <dsp:cNvPr id="0" name=""/>
        <dsp:cNvSpPr/>
      </dsp:nvSpPr>
      <dsp:spPr>
        <a:xfrm>
          <a:off x="5749925" y="2675012"/>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kern="1200" cap="none" normalizeH="0" baseline="0" smtClean="0">
              <a:ln>
                <a:noFill/>
              </a:ln>
              <a:solidFill>
                <a:schemeClr val="tx1"/>
              </a:solidFill>
              <a:effectLst/>
              <a:latin typeface="Arial" panose="020B0604020202020204" pitchFamily="34" charset="0"/>
            </a:rPr>
            <a:t>Neodamodeis</a:t>
          </a:r>
          <a:endParaRPr kumimoji="0" lang="en-GB" altLang="en-US" sz="1200" b="0" i="0" u="none" strike="noStrike" kern="1200" cap="none" normalizeH="0" baseline="0" smtClean="0">
            <a:ln>
              <a:noFill/>
            </a:ln>
            <a:solidFill>
              <a:schemeClr val="tx1"/>
            </a:solidFill>
            <a:effectLst/>
            <a:latin typeface="Arial" panose="020B0604020202020204" pitchFamily="34" charset="0"/>
          </a:endParaRPr>
        </a:p>
      </dsp:txBody>
      <dsp:txXfrm>
        <a:off x="5961978" y="2887065"/>
        <a:ext cx="1023881" cy="1023881"/>
      </dsp:txXfrm>
    </dsp:sp>
    <dsp:sp modelId="{C47B04E8-D1C7-4A3B-8665-22BBD35C5236}">
      <dsp:nvSpPr>
        <dsp:cNvPr id="0" name=""/>
        <dsp:cNvSpPr/>
      </dsp:nvSpPr>
      <dsp:spPr>
        <a:xfrm rot="3857143">
          <a:off x="4466236" y="3879066"/>
          <a:ext cx="723480" cy="29910"/>
        </a:xfrm>
        <a:custGeom>
          <a:avLst/>
          <a:gdLst/>
          <a:ahLst/>
          <a:cxnLst/>
          <a:rect l="0" t="0" r="0" b="0"/>
          <a:pathLst>
            <a:path>
              <a:moveTo>
                <a:pt x="0" y="14955"/>
              </a:moveTo>
              <a:lnTo>
                <a:pt x="723480" y="1495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a:off x="4809889" y="3875934"/>
        <a:ext cx="36174" cy="36174"/>
      </dsp:txXfrm>
    </dsp:sp>
    <dsp:sp modelId="{7EDF94F0-EA9C-4447-BE34-329C940F08BE}">
      <dsp:nvSpPr>
        <dsp:cNvPr id="0" name=""/>
        <dsp:cNvSpPr/>
      </dsp:nvSpPr>
      <dsp:spPr>
        <a:xfrm>
          <a:off x="4575065" y="4148240"/>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kern="1200" cap="none" normalizeH="0" baseline="0" smtClean="0">
              <a:ln>
                <a:noFill/>
              </a:ln>
              <a:solidFill>
                <a:schemeClr val="tx1"/>
              </a:solidFill>
              <a:effectLst/>
              <a:latin typeface="Arial" panose="020B0604020202020204" pitchFamily="34" charset="0"/>
            </a:rPr>
            <a:t>Mothakes</a:t>
          </a:r>
          <a:endParaRPr kumimoji="0" lang="en-GB" altLang="en-US" sz="1200" b="0" i="0" u="none" strike="noStrike" kern="1200" cap="none" normalizeH="0" baseline="0" smtClean="0">
            <a:ln>
              <a:noFill/>
            </a:ln>
            <a:solidFill>
              <a:schemeClr val="tx1"/>
            </a:solidFill>
            <a:effectLst/>
            <a:latin typeface="Arial" panose="020B0604020202020204" pitchFamily="34" charset="0"/>
          </a:endParaRPr>
        </a:p>
      </dsp:txBody>
      <dsp:txXfrm>
        <a:off x="4787118" y="4360293"/>
        <a:ext cx="1023881" cy="1023881"/>
      </dsp:txXfrm>
    </dsp:sp>
    <dsp:sp modelId="{247B478F-57C8-41AD-87B1-DCBF3457B042}">
      <dsp:nvSpPr>
        <dsp:cNvPr id="0" name=""/>
        <dsp:cNvSpPr/>
      </dsp:nvSpPr>
      <dsp:spPr>
        <a:xfrm rot="6942857">
          <a:off x="3524070" y="3879066"/>
          <a:ext cx="723480" cy="29910"/>
        </a:xfrm>
        <a:custGeom>
          <a:avLst/>
          <a:gdLst/>
          <a:ahLst/>
          <a:cxnLst/>
          <a:rect l="0" t="0" r="0" b="0"/>
          <a:pathLst>
            <a:path>
              <a:moveTo>
                <a:pt x="0" y="14955"/>
              </a:moveTo>
              <a:lnTo>
                <a:pt x="723480" y="1495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3867724" y="3875934"/>
        <a:ext cx="36174" cy="36174"/>
      </dsp:txXfrm>
    </dsp:sp>
    <dsp:sp modelId="{C3549FD7-DF55-489C-B685-988B063747A6}">
      <dsp:nvSpPr>
        <dsp:cNvPr id="0" name=""/>
        <dsp:cNvSpPr/>
      </dsp:nvSpPr>
      <dsp:spPr>
        <a:xfrm>
          <a:off x="2690735" y="4148240"/>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kern="1200" cap="none" normalizeH="0" baseline="0" smtClean="0">
              <a:ln>
                <a:noFill/>
              </a:ln>
              <a:solidFill>
                <a:schemeClr val="tx1"/>
              </a:solidFill>
              <a:effectLst/>
              <a:latin typeface="Arial" panose="020B0604020202020204" pitchFamily="34" charset="0"/>
            </a:rPr>
            <a:t>Nothoi</a:t>
          </a:r>
          <a:endParaRPr kumimoji="0" lang="en-GB" altLang="en-US" sz="1200" b="0" i="0" u="none" strike="noStrike" kern="1200" cap="none" normalizeH="0" baseline="0" smtClean="0">
            <a:ln>
              <a:noFill/>
            </a:ln>
            <a:solidFill>
              <a:schemeClr val="tx1"/>
            </a:solidFill>
            <a:effectLst/>
            <a:latin typeface="Arial" panose="020B0604020202020204" pitchFamily="34" charset="0"/>
          </a:endParaRPr>
        </a:p>
      </dsp:txBody>
      <dsp:txXfrm>
        <a:off x="2902788" y="4360293"/>
        <a:ext cx="1023881" cy="1023881"/>
      </dsp:txXfrm>
    </dsp:sp>
    <dsp:sp modelId="{B62D7DCE-3D52-430E-987F-470AAF98D915}">
      <dsp:nvSpPr>
        <dsp:cNvPr id="0" name=""/>
        <dsp:cNvSpPr/>
      </dsp:nvSpPr>
      <dsp:spPr>
        <a:xfrm rot="10028571">
          <a:off x="2936640" y="3142452"/>
          <a:ext cx="723480" cy="29910"/>
        </a:xfrm>
        <a:custGeom>
          <a:avLst/>
          <a:gdLst/>
          <a:ahLst/>
          <a:cxnLst/>
          <a:rect l="0" t="0" r="0" b="0"/>
          <a:pathLst>
            <a:path>
              <a:moveTo>
                <a:pt x="0" y="14955"/>
              </a:moveTo>
              <a:lnTo>
                <a:pt x="723480" y="1495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3280294" y="3139320"/>
        <a:ext cx="36174" cy="36174"/>
      </dsp:txXfrm>
    </dsp:sp>
    <dsp:sp modelId="{D8CDDFA4-4CD2-4F0C-B090-184EACF73120}">
      <dsp:nvSpPr>
        <dsp:cNvPr id="0" name=""/>
        <dsp:cNvSpPr/>
      </dsp:nvSpPr>
      <dsp:spPr>
        <a:xfrm>
          <a:off x="1515874" y="2675012"/>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kern="1200" cap="none" normalizeH="0" baseline="0" smtClean="0">
              <a:ln>
                <a:noFill/>
              </a:ln>
              <a:solidFill>
                <a:schemeClr val="tx1"/>
              </a:solidFill>
              <a:effectLst/>
              <a:latin typeface="Arial" panose="020B0604020202020204" pitchFamily="34" charset="0"/>
            </a:rPr>
            <a:t>Trophimoi?</a:t>
          </a:r>
          <a:endParaRPr kumimoji="0" lang="en-GB" altLang="en-US" sz="1200" b="0" i="0" u="none" strike="noStrike" kern="1200" cap="none" normalizeH="0" baseline="0" smtClean="0">
            <a:ln>
              <a:noFill/>
            </a:ln>
            <a:solidFill>
              <a:schemeClr val="tx1"/>
            </a:solidFill>
            <a:effectLst/>
            <a:latin typeface="Arial" panose="020B0604020202020204" pitchFamily="34" charset="0"/>
          </a:endParaRPr>
        </a:p>
      </dsp:txBody>
      <dsp:txXfrm>
        <a:off x="1727927" y="2887065"/>
        <a:ext cx="1023881" cy="1023881"/>
      </dsp:txXfrm>
    </dsp:sp>
    <dsp:sp modelId="{0A92FD5B-9CDB-47E7-9948-B7975D988EC5}">
      <dsp:nvSpPr>
        <dsp:cNvPr id="0" name=""/>
        <dsp:cNvSpPr/>
      </dsp:nvSpPr>
      <dsp:spPr>
        <a:xfrm rot="13114286">
          <a:off x="3146292" y="2223909"/>
          <a:ext cx="723480" cy="29910"/>
        </a:xfrm>
        <a:custGeom>
          <a:avLst/>
          <a:gdLst/>
          <a:ahLst/>
          <a:cxnLst/>
          <a:rect l="0" t="0" r="0" b="0"/>
          <a:pathLst>
            <a:path>
              <a:moveTo>
                <a:pt x="0" y="14955"/>
              </a:moveTo>
              <a:lnTo>
                <a:pt x="723480" y="14955"/>
              </a:lnTo>
            </a:path>
          </a:pathLst>
        </a:custGeom>
        <a:noFill/>
        <a:ln w="1270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GB" sz="500" kern="1200"/>
        </a:p>
      </dsp:txBody>
      <dsp:txXfrm rot="10800000">
        <a:off x="3489945" y="2220777"/>
        <a:ext cx="36174" cy="36174"/>
      </dsp:txXfrm>
    </dsp:sp>
    <dsp:sp modelId="{ADD39F79-E976-4D48-8A88-D0E03B9710E6}">
      <dsp:nvSpPr>
        <dsp:cNvPr id="0" name=""/>
        <dsp:cNvSpPr/>
      </dsp:nvSpPr>
      <dsp:spPr>
        <a:xfrm>
          <a:off x="1935177" y="837926"/>
          <a:ext cx="1447987" cy="1447987"/>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altLang="en-US" sz="1200" b="0" i="0" u="none" strike="noStrike" kern="1200" cap="none" normalizeH="0" baseline="0" smtClean="0">
              <a:ln>
                <a:noFill/>
              </a:ln>
              <a:solidFill>
                <a:schemeClr val="tx1"/>
              </a:solidFill>
              <a:effectLst/>
              <a:latin typeface="Arial" panose="020B0604020202020204" pitchFamily="34" charset="0"/>
            </a:rPr>
            <a:t>Helots</a:t>
          </a:r>
          <a:endParaRPr kumimoji="0" lang="en-GB" altLang="en-US" sz="1200" b="0" i="0" u="none" strike="noStrike" kern="1200" cap="none" normalizeH="0" baseline="0" smtClean="0">
            <a:ln>
              <a:noFill/>
            </a:ln>
            <a:solidFill>
              <a:schemeClr val="tx1"/>
            </a:solidFill>
            <a:effectLst/>
            <a:latin typeface="Arial" panose="020B0604020202020204" pitchFamily="34" charset="0"/>
          </a:endParaRPr>
        </a:p>
      </dsp:txBody>
      <dsp:txXfrm>
        <a:off x="2147230" y="1049979"/>
        <a:ext cx="1023881" cy="1023881"/>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en-GB"/>
          </a:p>
        </p:txBody>
      </p:sp>
      <p:sp>
        <p:nvSpPr>
          <p:cNvPr id="12" name="Footer Placeholder 16"/>
          <p:cNvSpPr>
            <a:spLocks noGrp="1"/>
          </p:cNvSpPr>
          <p:nvPr>
            <p:ph type="ftr" sz="quarter" idx="11"/>
          </p:nvPr>
        </p:nvSpPr>
        <p:spPr/>
        <p:txBody>
          <a:bodyPr/>
          <a:lstStyle>
            <a:lvl1pPr>
              <a:defRPr/>
            </a:lvl1pPr>
          </a:lstStyle>
          <a:p>
            <a:pPr>
              <a:defRPr/>
            </a:pPr>
            <a:endParaRPr lang="en-GB"/>
          </a:p>
        </p:txBody>
      </p:sp>
      <p:sp>
        <p:nvSpPr>
          <p:cNvPr id="13" name="Slide Number Placeholder 28"/>
          <p:cNvSpPr>
            <a:spLocks noGrp="1"/>
          </p:cNvSpPr>
          <p:nvPr>
            <p:ph type="sldNum" sz="quarter" idx="12"/>
          </p:nvPr>
        </p:nvSpPr>
        <p:spPr/>
        <p:txBody>
          <a:bodyPr/>
          <a:lstStyle>
            <a:lvl1pPr>
              <a:defRPr/>
            </a:lvl1pPr>
          </a:lstStyle>
          <a:p>
            <a:fld id="{C23B3DE4-7253-4836-A4B2-425E52DF137A}" type="slidenum">
              <a:rPr lang="en-GB" altLang="en-US"/>
              <a:pPr/>
              <a:t>‹#›</a:t>
            </a:fld>
            <a:endParaRPr lang="en-GB" altLang="en-US"/>
          </a:p>
        </p:txBody>
      </p:sp>
    </p:spTree>
    <p:extLst>
      <p:ext uri="{BB962C8B-B14F-4D97-AF65-F5344CB8AC3E}">
        <p14:creationId xmlns:p14="http://schemas.microsoft.com/office/powerpoint/2010/main" val="1499464101"/>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fld id="{4D0B4B47-D4E6-4E8F-9BB9-79092B9D2680}" type="slidenum">
              <a:rPr lang="en-GB" altLang="en-US"/>
              <a:pPr/>
              <a:t>‹#›</a:t>
            </a:fld>
            <a:endParaRPr lang="en-GB" altLang="en-US"/>
          </a:p>
        </p:txBody>
      </p:sp>
    </p:spTree>
    <p:extLst>
      <p:ext uri="{BB962C8B-B14F-4D97-AF65-F5344CB8AC3E}">
        <p14:creationId xmlns:p14="http://schemas.microsoft.com/office/powerpoint/2010/main" val="34419035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en-GB"/>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GB"/>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A3AEFB93-C1D7-4862-B376-10E50A8B370F}" type="slidenum">
              <a:rPr lang="en-GB" altLang="en-US"/>
              <a:pPr/>
              <a:t>‹#›</a:t>
            </a:fld>
            <a:endParaRPr lang="en-GB" altLang="en-US"/>
          </a:p>
        </p:txBody>
      </p:sp>
    </p:spTree>
    <p:extLst>
      <p:ext uri="{BB962C8B-B14F-4D97-AF65-F5344CB8AC3E}">
        <p14:creationId xmlns:p14="http://schemas.microsoft.com/office/powerpoint/2010/main" val="114628767"/>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en-GB"/>
          </a:p>
        </p:txBody>
      </p:sp>
      <p:sp>
        <p:nvSpPr>
          <p:cNvPr id="6" name="Footer Placeholder 2"/>
          <p:cNvSpPr>
            <a:spLocks noGrp="1"/>
          </p:cNvSpPr>
          <p:nvPr>
            <p:ph type="ftr" sz="quarter" idx="11"/>
          </p:nvPr>
        </p:nvSpPr>
        <p:spPr/>
        <p:txBody>
          <a:bodyPr/>
          <a:lstStyle>
            <a:lvl1pPr>
              <a:defRPr/>
            </a:lvl1pPr>
          </a:lstStyle>
          <a:p>
            <a:pPr>
              <a:defRPr/>
            </a:pPr>
            <a:endParaRPr lang="en-GB"/>
          </a:p>
        </p:txBody>
      </p:sp>
      <p:sp>
        <p:nvSpPr>
          <p:cNvPr id="7" name="Slide Number Placeholder 22"/>
          <p:cNvSpPr>
            <a:spLocks noGrp="1"/>
          </p:cNvSpPr>
          <p:nvPr>
            <p:ph type="sldNum" sz="quarter" idx="12"/>
          </p:nvPr>
        </p:nvSpPr>
        <p:spPr/>
        <p:txBody>
          <a:bodyPr/>
          <a:lstStyle>
            <a:lvl1pPr>
              <a:defRPr/>
            </a:lvl1pPr>
          </a:lstStyle>
          <a:p>
            <a:fld id="{B9326643-4314-4FE2-AC6E-83A7806CF944}" type="slidenum">
              <a:rPr lang="en-GB" altLang="en-US"/>
              <a:pPr/>
              <a:t>‹#›</a:t>
            </a:fld>
            <a:endParaRPr lang="en-GB" altLang="en-US"/>
          </a:p>
        </p:txBody>
      </p:sp>
    </p:spTree>
    <p:extLst>
      <p:ext uri="{BB962C8B-B14F-4D97-AF65-F5344CB8AC3E}">
        <p14:creationId xmlns:p14="http://schemas.microsoft.com/office/powerpoint/2010/main" val="822627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en-GB"/>
          </a:p>
        </p:txBody>
      </p:sp>
      <p:sp>
        <p:nvSpPr>
          <p:cNvPr id="8" name="Footer Placeholder 2"/>
          <p:cNvSpPr>
            <a:spLocks noGrp="1"/>
          </p:cNvSpPr>
          <p:nvPr>
            <p:ph type="ftr" sz="quarter" idx="11"/>
          </p:nvPr>
        </p:nvSpPr>
        <p:spPr/>
        <p:txBody>
          <a:bodyPr/>
          <a:lstStyle>
            <a:lvl1pPr>
              <a:defRPr/>
            </a:lvl1pPr>
          </a:lstStyle>
          <a:p>
            <a:pPr>
              <a:defRPr/>
            </a:pPr>
            <a:endParaRPr lang="en-GB"/>
          </a:p>
        </p:txBody>
      </p:sp>
      <p:sp>
        <p:nvSpPr>
          <p:cNvPr id="9" name="Slide Number Placeholder 22"/>
          <p:cNvSpPr>
            <a:spLocks noGrp="1"/>
          </p:cNvSpPr>
          <p:nvPr>
            <p:ph type="sldNum" sz="quarter" idx="12"/>
          </p:nvPr>
        </p:nvSpPr>
        <p:spPr/>
        <p:txBody>
          <a:bodyPr/>
          <a:lstStyle>
            <a:lvl1pPr>
              <a:defRPr/>
            </a:lvl1pPr>
          </a:lstStyle>
          <a:p>
            <a:fld id="{9525831C-BA83-43FB-BBB4-AF9A6CC08CDD}" type="slidenum">
              <a:rPr lang="en-GB" altLang="en-US"/>
              <a:pPr/>
              <a:t>‹#›</a:t>
            </a:fld>
            <a:endParaRPr lang="en-GB" altLang="en-US"/>
          </a:p>
        </p:txBody>
      </p:sp>
    </p:spTree>
    <p:extLst>
      <p:ext uri="{BB962C8B-B14F-4D97-AF65-F5344CB8AC3E}">
        <p14:creationId xmlns:p14="http://schemas.microsoft.com/office/powerpoint/2010/main" val="34479928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en-GB"/>
          </a:p>
        </p:txBody>
      </p:sp>
      <p:sp>
        <p:nvSpPr>
          <p:cNvPr id="4" name="Footer Placeholder 2"/>
          <p:cNvSpPr>
            <a:spLocks noGrp="1"/>
          </p:cNvSpPr>
          <p:nvPr>
            <p:ph type="ftr" sz="quarter" idx="11"/>
          </p:nvPr>
        </p:nvSpPr>
        <p:spPr/>
        <p:txBody>
          <a:bodyPr/>
          <a:lstStyle>
            <a:lvl1pPr>
              <a:defRPr/>
            </a:lvl1pPr>
          </a:lstStyle>
          <a:p>
            <a:pPr>
              <a:defRPr/>
            </a:pPr>
            <a:endParaRPr lang="en-GB"/>
          </a:p>
        </p:txBody>
      </p:sp>
      <p:sp>
        <p:nvSpPr>
          <p:cNvPr id="5" name="Slide Number Placeholder 22"/>
          <p:cNvSpPr>
            <a:spLocks noGrp="1"/>
          </p:cNvSpPr>
          <p:nvPr>
            <p:ph type="sldNum" sz="quarter" idx="12"/>
          </p:nvPr>
        </p:nvSpPr>
        <p:spPr/>
        <p:txBody>
          <a:bodyPr/>
          <a:lstStyle>
            <a:lvl1pPr>
              <a:defRPr/>
            </a:lvl1pPr>
          </a:lstStyle>
          <a:p>
            <a:fld id="{CCA2D705-FC02-4582-AA9C-23A2D55EDB26}" type="slidenum">
              <a:rPr lang="en-GB" altLang="en-US"/>
              <a:pPr/>
              <a:t>‹#›</a:t>
            </a:fld>
            <a:endParaRPr lang="en-GB" altLang="en-US"/>
          </a:p>
        </p:txBody>
      </p:sp>
    </p:spTree>
    <p:extLst>
      <p:ext uri="{BB962C8B-B14F-4D97-AF65-F5344CB8AC3E}">
        <p14:creationId xmlns:p14="http://schemas.microsoft.com/office/powerpoint/2010/main" val="6086364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en-GB"/>
          </a:p>
        </p:txBody>
      </p:sp>
      <p:sp>
        <p:nvSpPr>
          <p:cNvPr id="3" name="Footer Placeholder 2"/>
          <p:cNvSpPr>
            <a:spLocks noGrp="1"/>
          </p:cNvSpPr>
          <p:nvPr>
            <p:ph type="ftr" sz="quarter" idx="11"/>
          </p:nvPr>
        </p:nvSpPr>
        <p:spPr/>
        <p:txBody>
          <a:bodyPr/>
          <a:lstStyle>
            <a:lvl1pPr>
              <a:defRPr/>
            </a:lvl1pPr>
          </a:lstStyle>
          <a:p>
            <a:pPr>
              <a:defRPr/>
            </a:pPr>
            <a:endParaRPr lang="en-GB"/>
          </a:p>
        </p:txBody>
      </p:sp>
      <p:sp>
        <p:nvSpPr>
          <p:cNvPr id="4" name="Slide Number Placeholder 22"/>
          <p:cNvSpPr>
            <a:spLocks noGrp="1"/>
          </p:cNvSpPr>
          <p:nvPr>
            <p:ph type="sldNum" sz="quarter" idx="12"/>
          </p:nvPr>
        </p:nvSpPr>
        <p:spPr/>
        <p:txBody>
          <a:bodyPr/>
          <a:lstStyle>
            <a:lvl1pPr>
              <a:defRPr/>
            </a:lvl1pPr>
          </a:lstStyle>
          <a:p>
            <a:fld id="{B2AA8B6D-F36D-43FB-908F-C70A62363DD0}" type="slidenum">
              <a:rPr lang="en-GB" altLang="en-US"/>
              <a:pPr/>
              <a:t>‹#›</a:t>
            </a:fld>
            <a:endParaRPr lang="en-GB" altLang="en-US"/>
          </a:p>
        </p:txBody>
      </p:sp>
    </p:spTree>
    <p:extLst>
      <p:ext uri="{BB962C8B-B14F-4D97-AF65-F5344CB8AC3E}">
        <p14:creationId xmlns:p14="http://schemas.microsoft.com/office/powerpoint/2010/main" val="2490649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en-GB"/>
          </a:p>
        </p:txBody>
      </p:sp>
      <p:sp>
        <p:nvSpPr>
          <p:cNvPr id="8" name="Footer Placeholder 5"/>
          <p:cNvSpPr>
            <a:spLocks noGrp="1"/>
          </p:cNvSpPr>
          <p:nvPr>
            <p:ph type="ftr" sz="quarter" idx="11"/>
          </p:nvPr>
        </p:nvSpPr>
        <p:spPr/>
        <p:txBody>
          <a:bodyPr/>
          <a:lstStyle>
            <a:lvl1pPr>
              <a:defRPr/>
            </a:lvl1pPr>
          </a:lstStyle>
          <a:p>
            <a:pPr>
              <a:defRPr/>
            </a:pPr>
            <a:endParaRPr lang="en-GB"/>
          </a:p>
        </p:txBody>
      </p:sp>
      <p:sp>
        <p:nvSpPr>
          <p:cNvPr id="9" name="Slide Number Placeholder 6"/>
          <p:cNvSpPr>
            <a:spLocks noGrp="1"/>
          </p:cNvSpPr>
          <p:nvPr>
            <p:ph type="sldNum" sz="quarter" idx="12"/>
          </p:nvPr>
        </p:nvSpPr>
        <p:spPr/>
        <p:txBody>
          <a:bodyPr/>
          <a:lstStyle>
            <a:lvl1pPr>
              <a:defRPr/>
            </a:lvl1pPr>
          </a:lstStyle>
          <a:p>
            <a:fld id="{F8F17E31-F2C4-4B74-B739-232C7BA72104}" type="slidenum">
              <a:rPr lang="en-GB" altLang="en-US"/>
              <a:pPr/>
              <a:t>‹#›</a:t>
            </a:fld>
            <a:endParaRPr lang="en-GB" altLang="en-US"/>
          </a:p>
        </p:txBody>
      </p:sp>
    </p:spTree>
    <p:extLst>
      <p:ext uri="{BB962C8B-B14F-4D97-AF65-F5344CB8AC3E}">
        <p14:creationId xmlns:p14="http://schemas.microsoft.com/office/powerpoint/2010/main" val="362765523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en-GB"/>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en-GB"/>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9FE2DCA4-8CFF-4076-8385-40FBC765AFE7}" type="slidenum">
              <a:rPr lang="en-GB" altLang="en-US"/>
              <a:pPr/>
              <a:t>‹#›</a:t>
            </a:fld>
            <a:endParaRPr lang="en-GB" altLang="en-US"/>
          </a:p>
        </p:txBody>
      </p:sp>
    </p:spTree>
    <p:extLst>
      <p:ext uri="{BB962C8B-B14F-4D97-AF65-F5344CB8AC3E}">
        <p14:creationId xmlns:p14="http://schemas.microsoft.com/office/powerpoint/2010/main" val="16761113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fld id="{C5400A76-5E40-4B2E-971F-4B52F74186D3}" type="slidenum">
              <a:rPr lang="en-GB" altLang="en-US"/>
              <a:pPr/>
              <a:t>‹#›</a:t>
            </a:fld>
            <a:endParaRPr lang="en-GB" altLang="en-US"/>
          </a:p>
        </p:txBody>
      </p:sp>
    </p:spTree>
    <p:extLst>
      <p:ext uri="{BB962C8B-B14F-4D97-AF65-F5344CB8AC3E}">
        <p14:creationId xmlns:p14="http://schemas.microsoft.com/office/powerpoint/2010/main" val="171864042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en-GB"/>
          </a:p>
        </p:txBody>
      </p:sp>
      <p:sp>
        <p:nvSpPr>
          <p:cNvPr id="5" name="Footer Placeholder 2"/>
          <p:cNvSpPr>
            <a:spLocks noGrp="1"/>
          </p:cNvSpPr>
          <p:nvPr>
            <p:ph type="ftr" sz="quarter" idx="11"/>
          </p:nvPr>
        </p:nvSpPr>
        <p:spPr/>
        <p:txBody>
          <a:bodyPr/>
          <a:lstStyle>
            <a:lvl1pPr>
              <a:defRPr/>
            </a:lvl1pPr>
          </a:lstStyle>
          <a:p>
            <a:pPr>
              <a:defRPr/>
            </a:pPr>
            <a:endParaRPr lang="en-GB"/>
          </a:p>
        </p:txBody>
      </p:sp>
      <p:sp>
        <p:nvSpPr>
          <p:cNvPr id="6" name="Slide Number Placeholder 22"/>
          <p:cNvSpPr>
            <a:spLocks noGrp="1"/>
          </p:cNvSpPr>
          <p:nvPr>
            <p:ph type="sldNum" sz="quarter" idx="12"/>
          </p:nvPr>
        </p:nvSpPr>
        <p:spPr/>
        <p:txBody>
          <a:bodyPr/>
          <a:lstStyle>
            <a:lvl1pPr>
              <a:defRPr/>
            </a:lvl1pPr>
          </a:lstStyle>
          <a:p>
            <a:fld id="{984C959D-45AB-4940-8ED6-0E39F21210CE}" type="slidenum">
              <a:rPr lang="en-GB" altLang="en-US"/>
              <a:pPr/>
              <a:t>‹#›</a:t>
            </a:fld>
            <a:endParaRPr lang="en-GB" altLang="en-US"/>
          </a:p>
        </p:txBody>
      </p:sp>
    </p:spTree>
    <p:extLst>
      <p:ext uri="{BB962C8B-B14F-4D97-AF65-F5344CB8AC3E}">
        <p14:creationId xmlns:p14="http://schemas.microsoft.com/office/powerpoint/2010/main" val="1482953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052"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91440" numCol="1" anchor="b" anchorCtr="0" compatLnSpc="1">
            <a:prstTxWarp prst="textNoShape">
              <a:avLst/>
            </a:prstTxWarp>
          </a:bodyPr>
          <a:lstStyle/>
          <a:p>
            <a:pPr lvl="0"/>
            <a:r>
              <a:rPr lang="en-US" altLang="en-US" smtClean="0"/>
              <a:t>Click to edit Master title style</a:t>
            </a:r>
          </a:p>
        </p:txBody>
      </p:sp>
      <p:sp>
        <p:nvSpPr>
          <p:cNvPr id="2053"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latin typeface="Arial" charset="0"/>
              </a:defRPr>
            </a:lvl1pPr>
          </a:lstStyle>
          <a:p>
            <a:pPr>
              <a:defRPr/>
            </a:pPr>
            <a:endParaRPr lang="en-GB"/>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latin typeface="Arial" charset="0"/>
              </a:defRPr>
            </a:lvl1pPr>
          </a:lstStyle>
          <a:p>
            <a:pPr>
              <a:defRPr/>
            </a:pPr>
            <a:endParaRPr lang="en-GB"/>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panose="020B0503020102020204" pitchFamily="34" charset="0"/>
              </a:defRPr>
            </a:lvl1pPr>
          </a:lstStyle>
          <a:p>
            <a:fld id="{B5F8B45A-331D-43C9-8541-1214935CB5FC}" type="slidenum">
              <a:rPr lang="en-GB" altLang="en-US"/>
              <a:pPr/>
              <a:t>‹#›</a:t>
            </a:fld>
            <a:endParaRPr lang="en-GB" altLang="en-US"/>
          </a:p>
        </p:txBody>
      </p:sp>
    </p:spTree>
  </p:cSld>
  <p:clrMap bg1="lt1" tx1="dk1" bg2="lt2" tx2="dk2" accent1="accent1" accent2="accent2" accent3="accent3" accent4="accent4" accent5="accent5" accent6="accent6" hlink="hlink" folHlink="folHlink"/>
  <p:sldLayoutIdLst>
    <p:sldLayoutId id="2147483698" r:id="rId1"/>
    <p:sldLayoutId id="2147483691" r:id="rId2"/>
    <p:sldLayoutId id="2147483699" r:id="rId3"/>
    <p:sldLayoutId id="2147483692" r:id="rId4"/>
    <p:sldLayoutId id="2147483693" r:id="rId5"/>
    <p:sldLayoutId id="2147483694" r:id="rId6"/>
    <p:sldLayoutId id="2147483695" r:id="rId7"/>
    <p:sldLayoutId id="2147483700" r:id="rId8"/>
    <p:sldLayoutId id="2147483701" r:id="rId9"/>
    <p:sldLayoutId id="2147483696" r:id="rId10"/>
    <p:sldLayoutId id="2147483697" r:id="rId11"/>
  </p:sldLayoutIdLst>
  <p:txStyles>
    <p:titleStyle>
      <a:lvl1pPr algn="l" rtl="0" eaLnBrk="0" fontAlgn="base" hangingPunct="0">
        <a:spcBef>
          <a:spcPct val="0"/>
        </a:spcBef>
        <a:spcAft>
          <a:spcPct val="0"/>
        </a:spcAft>
        <a:defRPr sz="4000" kern="1200">
          <a:solidFill>
            <a:schemeClr val="tx2"/>
          </a:solidFill>
          <a:latin typeface="+mj-lt"/>
          <a:ea typeface="+mj-ea"/>
          <a:cs typeface="+mj-cs"/>
        </a:defRPr>
      </a:lvl1pPr>
      <a:lvl2pPr algn="l" rtl="0" eaLnBrk="0" fontAlgn="base" hangingPunct="0">
        <a:spcBef>
          <a:spcPct val="0"/>
        </a:spcBef>
        <a:spcAft>
          <a:spcPct val="0"/>
        </a:spcAft>
        <a:defRPr sz="4000">
          <a:solidFill>
            <a:schemeClr val="tx2"/>
          </a:solidFill>
          <a:latin typeface="Franklin Gothic Book" pitchFamily="34" charset="0"/>
        </a:defRPr>
      </a:lvl2pPr>
      <a:lvl3pPr algn="l" rtl="0" eaLnBrk="0" fontAlgn="base" hangingPunct="0">
        <a:spcBef>
          <a:spcPct val="0"/>
        </a:spcBef>
        <a:spcAft>
          <a:spcPct val="0"/>
        </a:spcAft>
        <a:defRPr sz="4000">
          <a:solidFill>
            <a:schemeClr val="tx2"/>
          </a:solidFill>
          <a:latin typeface="Franklin Gothic Book" pitchFamily="34" charset="0"/>
        </a:defRPr>
      </a:lvl3pPr>
      <a:lvl4pPr algn="l" rtl="0" eaLnBrk="0" fontAlgn="base" hangingPunct="0">
        <a:spcBef>
          <a:spcPct val="0"/>
        </a:spcBef>
        <a:spcAft>
          <a:spcPct val="0"/>
        </a:spcAft>
        <a:defRPr sz="4000">
          <a:solidFill>
            <a:schemeClr val="tx2"/>
          </a:solidFill>
          <a:latin typeface="Franklin Gothic Book" pitchFamily="34" charset="0"/>
        </a:defRPr>
      </a:lvl4pPr>
      <a:lvl5pPr algn="l" rtl="0" eaLnBrk="0" fontAlgn="base" hangingPunct="0">
        <a:spcBef>
          <a:spcPct val="0"/>
        </a:spcBef>
        <a:spcAft>
          <a:spcPct val="0"/>
        </a:spcAft>
        <a:defRPr sz="4000">
          <a:solidFill>
            <a:schemeClr val="tx2"/>
          </a:solidFill>
          <a:latin typeface="Franklin Gothic Book" pitchFamily="34" charset="0"/>
        </a:defRPr>
      </a:lvl5pPr>
      <a:lvl6pPr marL="457200" algn="l" rtl="0" fontAlgn="base">
        <a:spcBef>
          <a:spcPct val="0"/>
        </a:spcBef>
        <a:spcAft>
          <a:spcPct val="0"/>
        </a:spcAft>
        <a:defRPr sz="4000">
          <a:solidFill>
            <a:schemeClr val="tx2"/>
          </a:solidFill>
          <a:latin typeface="Franklin Gothic Book" pitchFamily="34" charset="0"/>
        </a:defRPr>
      </a:lvl6pPr>
      <a:lvl7pPr marL="914400" algn="l" rtl="0" fontAlgn="base">
        <a:spcBef>
          <a:spcPct val="0"/>
        </a:spcBef>
        <a:spcAft>
          <a:spcPct val="0"/>
        </a:spcAft>
        <a:defRPr sz="4000">
          <a:solidFill>
            <a:schemeClr val="tx2"/>
          </a:solidFill>
          <a:latin typeface="Franklin Gothic Book" pitchFamily="34" charset="0"/>
        </a:defRPr>
      </a:lvl7pPr>
      <a:lvl8pPr marL="1371600" algn="l" rtl="0" fontAlgn="base">
        <a:spcBef>
          <a:spcPct val="0"/>
        </a:spcBef>
        <a:spcAft>
          <a:spcPct val="0"/>
        </a:spcAft>
        <a:defRPr sz="4000">
          <a:solidFill>
            <a:schemeClr val="tx2"/>
          </a:solidFill>
          <a:latin typeface="Franklin Gothic Book" pitchFamily="34" charset="0"/>
        </a:defRPr>
      </a:lvl8pPr>
      <a:lvl9pPr marL="1828800" algn="l" rtl="0" fontAlgn="base">
        <a:spcBef>
          <a:spcPct val="0"/>
        </a:spcBef>
        <a:spcAft>
          <a:spcPct val="0"/>
        </a:spcAft>
        <a:defRPr sz="4000">
          <a:solidFill>
            <a:schemeClr val="tx2"/>
          </a:solidFill>
          <a:latin typeface="Franklin Gothic Book" pitchFamily="34" charset="0"/>
        </a:defRPr>
      </a:lvl9pPr>
    </p:titleStyle>
    <p:bodyStyle>
      <a:lvl1pPr marL="273050" indent="-273050" algn="l" rtl="0" eaLnBrk="0" fontAlgn="base" hangingPunct="0">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7688" indent="-228600" algn="l" rtl="0" eaLnBrk="0" fontAlgn="base" hangingPunct="0">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eaLnBrk="0" fontAlgn="base" hangingPunct="0">
        <a:spcBef>
          <a:spcPts val="375"/>
        </a:spcBef>
        <a:spcAft>
          <a:spcPct val="0"/>
        </a:spcAft>
        <a:buClr>
          <a:srgbClr val="E6B1AB"/>
        </a:buClr>
        <a:buSzPct val="85000"/>
        <a:buFont typeface="Wingdings 2" panose="05020102010507070707" pitchFamily="18" charset="2"/>
        <a:buChar char=""/>
        <a:defRPr sz="2000" kern="1200">
          <a:solidFill>
            <a:schemeClr val="tx1"/>
          </a:solidFill>
          <a:latin typeface="+mn-lt"/>
          <a:ea typeface="+mn-ea"/>
          <a:cs typeface="+mn-cs"/>
        </a:defRPr>
      </a:lvl3pPr>
      <a:lvl4pPr marL="1096963" indent="-228600" algn="l" rtl="0" eaLnBrk="0" fontAlgn="base" hangingPunct="0">
        <a:spcBef>
          <a:spcPts val="375"/>
        </a:spcBef>
        <a:spcAft>
          <a:spcPct val="0"/>
        </a:spcAft>
        <a:buClr>
          <a:srgbClr val="A28E6A"/>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eaLnBrk="0" fontAlgn="base" hangingPunct="0">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subTitle" idx="1"/>
          </p:nvPr>
        </p:nvSpPr>
        <p:spPr/>
        <p:txBody>
          <a:bodyPr/>
          <a:lstStyle/>
          <a:p>
            <a:pPr eaLnBrk="1" hangingPunct="1"/>
            <a:r>
              <a:rPr lang="en-GB" altLang="en-US" i="1" smtClean="0"/>
              <a:t>Eat Them Raw </a:t>
            </a:r>
          </a:p>
          <a:p>
            <a:pPr eaLnBrk="1" hangingPunct="1"/>
            <a:endParaRPr lang="en-GB" altLang="en-US" sz="2000" smtClean="0"/>
          </a:p>
        </p:txBody>
      </p:sp>
      <p:sp>
        <p:nvSpPr>
          <p:cNvPr id="7171" name="Rectangle 2"/>
          <p:cNvSpPr>
            <a:spLocks noGrp="1" noChangeArrowheads="1"/>
          </p:cNvSpPr>
          <p:nvPr>
            <p:ph type="ctrTitle"/>
          </p:nvPr>
        </p:nvSpPr>
        <p:spPr>
          <a:xfrm>
            <a:off x="457200" y="1506538"/>
            <a:ext cx="8229600" cy="1470025"/>
          </a:xfrm>
        </p:spPr>
        <p:txBody>
          <a:bodyPr/>
          <a:lstStyle/>
          <a:p>
            <a:pPr eaLnBrk="1" hangingPunct="1"/>
            <a:r>
              <a:rPr lang="en-GB" altLang="en-US" b="1" smtClean="0"/>
              <a:t>SPARTA</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3" name="Rectangle 6"/>
          <p:cNvSpPr>
            <a:spLocks noGrp="1" noChangeArrowheads="1"/>
          </p:cNvSpPr>
          <p:nvPr>
            <p:ph type="title"/>
          </p:nvPr>
        </p:nvSpPr>
        <p:spPr>
          <a:xfrm>
            <a:off x="857250" y="0"/>
            <a:ext cx="7772400" cy="1143000"/>
          </a:xfrm>
        </p:spPr>
        <p:txBody>
          <a:bodyPr/>
          <a:lstStyle/>
          <a:p>
            <a:pPr eaLnBrk="1" hangingPunct="1"/>
            <a:r>
              <a:rPr lang="en-GB" altLang="en-US" smtClean="0"/>
              <a:t>Groups of non-homoioi in Sparta </a:t>
            </a:r>
          </a:p>
        </p:txBody>
      </p:sp>
      <p:graphicFrame>
        <p:nvGraphicFramePr>
          <p:cNvPr id="2" name="Diagram 1"/>
          <p:cNvGraphicFramePr/>
          <p:nvPr/>
        </p:nvGraphicFramePr>
        <p:xfrm>
          <a:off x="250825" y="1125538"/>
          <a:ext cx="8713788" cy="56165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GB" altLang="en-US" smtClean="0"/>
              <a:t>The Neodamodeis</a:t>
            </a:r>
          </a:p>
        </p:txBody>
      </p:sp>
      <p:sp>
        <p:nvSpPr>
          <p:cNvPr id="8195" name="Rectangle 3"/>
          <p:cNvSpPr>
            <a:spLocks noGrp="1" noChangeArrowheads="1"/>
          </p:cNvSpPr>
          <p:nvPr>
            <p:ph sz="quarter" idx="1"/>
          </p:nvPr>
        </p:nvSpPr>
        <p:spPr>
          <a:xfrm>
            <a:off x="914400" y="1447800"/>
            <a:ext cx="3749675" cy="4572000"/>
          </a:xfrm>
        </p:spPr>
        <p:txBody>
          <a:bodyPr/>
          <a:lstStyle/>
          <a:p>
            <a:pPr eaLnBrk="1" hangingPunct="1"/>
            <a:r>
              <a:rPr lang="en-GB" altLang="en-US" smtClean="0"/>
              <a:t>The Neodamodeis were probably manumitted helots. </a:t>
            </a:r>
          </a:p>
          <a:p>
            <a:pPr eaLnBrk="1" hangingPunct="1"/>
            <a:r>
              <a:rPr lang="en-GB" altLang="en-US" smtClean="0"/>
              <a:t>They first appear in the Peloponnesian War and were probably instituted as a body after Brasidas’ successful campaign to the north. </a:t>
            </a:r>
          </a:p>
          <a:p>
            <a:pPr eaLnBrk="1" hangingPunct="1"/>
            <a:r>
              <a:rPr lang="en-GB" altLang="en-US" smtClean="0"/>
              <a:t>They fought as hoplites and were often garrisoned at the borders of Lacedaimon. </a:t>
            </a:r>
          </a:p>
        </p:txBody>
      </p:sp>
      <p:sp>
        <p:nvSpPr>
          <p:cNvPr id="8196" name="Content Placeholder 1"/>
          <p:cNvSpPr>
            <a:spLocks noGrp="1"/>
          </p:cNvSpPr>
          <p:nvPr>
            <p:ph sz="quarter" idx="2"/>
          </p:nvPr>
        </p:nvSpPr>
        <p:spPr>
          <a:xfrm>
            <a:off x="4933950" y="1447800"/>
            <a:ext cx="3749675" cy="4572000"/>
          </a:xfrm>
        </p:spPr>
        <p:txBody>
          <a:bodyPr/>
          <a:lstStyle/>
          <a:p>
            <a:pPr eaLnBrk="1" hangingPunct="1"/>
            <a:r>
              <a:rPr lang="en-GB" altLang="en-US" smtClean="0"/>
              <a:t>The Spartans often freed their slaves calling some Aphetai, some Adespotoi, some Erykteres, others again Desposionautai; the last they assigned to naval expeditions. Myron FGrH 106 F1</a:t>
            </a:r>
          </a:p>
          <a:p>
            <a:pPr eaLnBrk="1" hangingPunct="1"/>
            <a:endParaRPr lang="en-GB" alt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95288" y="0"/>
            <a:ext cx="8229600" cy="1143000"/>
          </a:xfrm>
        </p:spPr>
        <p:txBody>
          <a:bodyPr/>
          <a:lstStyle/>
          <a:p>
            <a:pPr eaLnBrk="1" hangingPunct="1"/>
            <a:r>
              <a:rPr lang="en-GB" altLang="en-US" smtClean="0"/>
              <a:t>The Hypomeiones</a:t>
            </a:r>
          </a:p>
        </p:txBody>
      </p:sp>
      <p:sp>
        <p:nvSpPr>
          <p:cNvPr id="9219" name="Rectangle 3"/>
          <p:cNvSpPr>
            <a:spLocks noGrp="1" noChangeArrowheads="1"/>
          </p:cNvSpPr>
          <p:nvPr>
            <p:ph sz="quarter" idx="1"/>
          </p:nvPr>
        </p:nvSpPr>
        <p:spPr>
          <a:xfrm>
            <a:off x="457200" y="1125538"/>
            <a:ext cx="8229600" cy="5543550"/>
          </a:xfrm>
        </p:spPr>
        <p:txBody>
          <a:bodyPr/>
          <a:lstStyle/>
          <a:p>
            <a:pPr eaLnBrk="1" hangingPunct="1">
              <a:lnSpc>
                <a:spcPct val="80000"/>
              </a:lnSpc>
            </a:pPr>
            <a:r>
              <a:rPr lang="en-GB" altLang="en-US" sz="2800" smtClean="0"/>
              <a:t>The Hypomeiones (Inferiors) are attested only in Xenophon (Kinadon affair) and in no other source.</a:t>
            </a:r>
          </a:p>
          <a:p>
            <a:pPr eaLnBrk="1" hangingPunct="1">
              <a:lnSpc>
                <a:spcPct val="80000"/>
              </a:lnSpc>
            </a:pPr>
            <a:r>
              <a:rPr lang="en-GB" altLang="en-US" sz="2800" smtClean="0"/>
              <a:t>They are clearly distinct from the Neodamodeis. </a:t>
            </a:r>
          </a:p>
          <a:p>
            <a:pPr eaLnBrk="1" hangingPunct="1">
              <a:lnSpc>
                <a:spcPct val="80000"/>
              </a:lnSpc>
            </a:pPr>
            <a:r>
              <a:rPr lang="en-GB" altLang="en-US" sz="2800" smtClean="0"/>
              <a:t>Kinadon appears to have been one of the Hypomeiones.</a:t>
            </a:r>
          </a:p>
          <a:p>
            <a:pPr eaLnBrk="1" hangingPunct="1">
              <a:lnSpc>
                <a:spcPct val="80000"/>
              </a:lnSpc>
            </a:pPr>
            <a:r>
              <a:rPr lang="en-GB" altLang="en-US" sz="2800" smtClean="0"/>
              <a:t>The Hypomeiones were probably those who had not managed to successfully pass through the agoge or when not selected for one of the syssitia. </a:t>
            </a:r>
          </a:p>
          <a:p>
            <a:pPr eaLnBrk="1" hangingPunct="1">
              <a:lnSpc>
                <a:spcPct val="80000"/>
              </a:lnSpc>
            </a:pPr>
            <a:r>
              <a:rPr lang="en-GB" altLang="en-US" sz="2800" smtClean="0"/>
              <a:t>Probably at least some of the Hypomeiones were enlisted in the army, since Kinadon refers to himself as having weapons because he is in the army.</a:t>
            </a:r>
          </a:p>
          <a:p>
            <a:pPr eaLnBrk="1" hangingPunct="1">
              <a:lnSpc>
                <a:spcPct val="80000"/>
              </a:lnSpc>
            </a:pPr>
            <a:endParaRPr lang="en-GB" altLang="en-US" sz="280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GB" altLang="en-US" smtClean="0"/>
              <a:t>The Trophimoi</a:t>
            </a:r>
          </a:p>
        </p:txBody>
      </p:sp>
      <p:sp>
        <p:nvSpPr>
          <p:cNvPr id="10243" name="Rectangle 3"/>
          <p:cNvSpPr>
            <a:spLocks noGrp="1" noChangeArrowheads="1"/>
          </p:cNvSpPr>
          <p:nvPr>
            <p:ph sz="quarter" idx="1"/>
          </p:nvPr>
        </p:nvSpPr>
        <p:spPr/>
        <p:txBody>
          <a:bodyPr/>
          <a:lstStyle/>
          <a:p>
            <a:pPr eaLnBrk="1" hangingPunct="1"/>
            <a:r>
              <a:rPr lang="en-GB" altLang="en-US" sz="2800" smtClean="0"/>
              <a:t>Xenophon hellenika 5.3.9</a:t>
            </a:r>
          </a:p>
          <a:p>
            <a:pPr eaLnBrk="1" hangingPunct="1"/>
            <a:r>
              <a:rPr lang="en-GB" altLang="en-US" sz="2800" smtClean="0"/>
              <a:t>The trophimoi were probably foreign visitors of the Spartan state who had passed through the agoge successfully but could not, by reason of ethnicity, become Spartan citizens. </a:t>
            </a:r>
          </a:p>
          <a:p>
            <a:pPr eaLnBrk="1" hangingPunct="1"/>
            <a:r>
              <a:rPr lang="en-GB" altLang="en-US" sz="2800" smtClean="0"/>
              <a:t>Xenophon’s sons, who had passed through the agoge, were probably trophimoi. </a:t>
            </a:r>
          </a:p>
          <a:p>
            <a:pPr eaLnBrk="1" hangingPunct="1"/>
            <a:r>
              <a:rPr lang="en-GB" altLang="en-US" sz="2800" smtClean="0"/>
              <a:t>The Trophimoi could be part of the Spartan army on a volunteer basis.</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pPr eaLnBrk="1" hangingPunct="1"/>
            <a:r>
              <a:rPr lang="en-GB" altLang="en-US" smtClean="0"/>
              <a:t>Other categories</a:t>
            </a:r>
          </a:p>
        </p:txBody>
      </p:sp>
      <p:sp>
        <p:nvSpPr>
          <p:cNvPr id="2" name="Text Placeholder 1"/>
          <p:cNvSpPr>
            <a:spLocks noGrp="1"/>
          </p:cNvSpPr>
          <p:nvPr>
            <p:ph type="body" idx="1"/>
          </p:nvPr>
        </p:nvSpPr>
        <p:spPr/>
        <p:txBody>
          <a:bodyPr/>
          <a:lstStyle/>
          <a:p>
            <a:pPr eaLnBrk="1" hangingPunct="1">
              <a:defRPr/>
            </a:pPr>
            <a:r>
              <a:rPr lang="en-GB" dirty="0"/>
              <a:t>The </a:t>
            </a:r>
            <a:r>
              <a:rPr lang="en-GB" dirty="0" err="1"/>
              <a:t>Mothakes</a:t>
            </a:r>
            <a:endParaRPr lang="en-GB" dirty="0"/>
          </a:p>
          <a:p>
            <a:pPr eaLnBrk="1" hangingPunct="1">
              <a:defRPr/>
            </a:pPr>
            <a:endParaRPr lang="en-GB" dirty="0"/>
          </a:p>
        </p:txBody>
      </p:sp>
      <p:sp>
        <p:nvSpPr>
          <p:cNvPr id="3" name="Text Placeholder 2"/>
          <p:cNvSpPr>
            <a:spLocks noGrp="1"/>
          </p:cNvSpPr>
          <p:nvPr>
            <p:ph type="body" sz="half" idx="3"/>
          </p:nvPr>
        </p:nvSpPr>
        <p:spPr/>
        <p:txBody>
          <a:bodyPr/>
          <a:lstStyle/>
          <a:p>
            <a:pPr eaLnBrk="1" hangingPunct="1">
              <a:defRPr/>
            </a:pPr>
            <a:r>
              <a:rPr lang="en-GB" dirty="0"/>
              <a:t>The </a:t>
            </a:r>
            <a:r>
              <a:rPr lang="en-GB" dirty="0" err="1"/>
              <a:t>Nothoi</a:t>
            </a:r>
            <a:endParaRPr lang="en-GB" dirty="0"/>
          </a:p>
        </p:txBody>
      </p:sp>
      <p:sp>
        <p:nvSpPr>
          <p:cNvPr id="11269" name="Rectangle 3"/>
          <p:cNvSpPr>
            <a:spLocks noGrp="1" noChangeArrowheads="1"/>
          </p:cNvSpPr>
          <p:nvPr>
            <p:ph sz="half" idx="2"/>
          </p:nvPr>
        </p:nvSpPr>
        <p:spPr/>
        <p:txBody>
          <a:bodyPr/>
          <a:lstStyle/>
          <a:p>
            <a:pPr eaLnBrk="1" hangingPunct="1">
              <a:lnSpc>
                <a:spcPct val="90000"/>
              </a:lnSpc>
            </a:pPr>
            <a:r>
              <a:rPr lang="en-GB" altLang="en-US" smtClean="0"/>
              <a:t>The mothakes is a very obscure group of Spartans. </a:t>
            </a:r>
          </a:p>
          <a:p>
            <a:pPr eaLnBrk="1" hangingPunct="1">
              <a:lnSpc>
                <a:spcPct val="90000"/>
              </a:lnSpc>
            </a:pPr>
            <a:r>
              <a:rPr lang="en-GB" altLang="en-US" smtClean="0"/>
              <a:t>They were probably illegitimate children of Spartan citizen men and Spartan citizen women.</a:t>
            </a:r>
          </a:p>
          <a:p>
            <a:pPr eaLnBrk="1" hangingPunct="1">
              <a:lnSpc>
                <a:spcPct val="90000"/>
              </a:lnSpc>
            </a:pPr>
            <a:r>
              <a:rPr lang="en-GB" altLang="en-US" smtClean="0"/>
              <a:t>They could pass through the agoge and reach the status of homoios. </a:t>
            </a:r>
          </a:p>
          <a:p>
            <a:pPr eaLnBrk="1" hangingPunct="1">
              <a:lnSpc>
                <a:spcPct val="90000"/>
              </a:lnSpc>
            </a:pPr>
            <a:r>
              <a:rPr lang="en-GB" altLang="en-US" smtClean="0"/>
              <a:t>Lysander and Gylippos are according to some traditions mothakes. </a:t>
            </a:r>
          </a:p>
        </p:txBody>
      </p:sp>
      <p:sp>
        <p:nvSpPr>
          <p:cNvPr id="11270" name="Content Placeholder 3"/>
          <p:cNvSpPr>
            <a:spLocks noGrp="1"/>
          </p:cNvSpPr>
          <p:nvPr>
            <p:ph sz="half" idx="4"/>
          </p:nvPr>
        </p:nvSpPr>
        <p:spPr/>
        <p:txBody>
          <a:bodyPr/>
          <a:lstStyle/>
          <a:p>
            <a:pPr eaLnBrk="1" hangingPunct="1"/>
            <a:r>
              <a:rPr lang="en-GB" altLang="en-US" smtClean="0"/>
              <a:t>The Nothoi were probably illegitimate sons of Spartan citizens and non-citizens. </a:t>
            </a:r>
          </a:p>
          <a:p>
            <a:pPr eaLnBrk="1" hangingPunct="1"/>
            <a:r>
              <a:rPr lang="en-GB" altLang="en-US" smtClean="0"/>
              <a:t>They could pass through the agoge</a:t>
            </a:r>
          </a:p>
          <a:p>
            <a:pPr eaLnBrk="1" hangingPunct="1"/>
            <a:r>
              <a:rPr lang="en-GB" altLang="en-US" smtClean="0"/>
              <a:t>But they could not achieve homoioi status. </a:t>
            </a:r>
          </a:p>
          <a:p>
            <a:pPr eaLnBrk="1" hangingPunct="1"/>
            <a:endParaRPr lang="en-GB" altLang="en-US"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914400" y="273050"/>
            <a:ext cx="7772400" cy="419100"/>
          </a:xfrm>
        </p:spPr>
        <p:txBody>
          <a:bodyPr/>
          <a:lstStyle/>
          <a:p>
            <a:pPr eaLnBrk="1" hangingPunct="1"/>
            <a:r>
              <a:rPr lang="en-GB" altLang="en-US" smtClean="0"/>
              <a:t>Perioikoi</a:t>
            </a:r>
          </a:p>
        </p:txBody>
      </p:sp>
      <p:sp>
        <p:nvSpPr>
          <p:cNvPr id="3" name="Text Placeholder 2"/>
          <p:cNvSpPr>
            <a:spLocks noGrp="1"/>
          </p:cNvSpPr>
          <p:nvPr>
            <p:ph type="body" idx="1"/>
          </p:nvPr>
        </p:nvSpPr>
        <p:spPr>
          <a:xfrm>
            <a:off x="971550" y="549275"/>
            <a:ext cx="3733800" cy="762000"/>
          </a:xfrm>
        </p:spPr>
        <p:txBody>
          <a:bodyPr/>
          <a:lstStyle/>
          <a:p>
            <a:pPr eaLnBrk="1" hangingPunct="1">
              <a:defRPr/>
            </a:pPr>
            <a:r>
              <a:rPr lang="en-GB" dirty="0" smtClean="0"/>
              <a:t>Basic information</a:t>
            </a:r>
            <a:endParaRPr lang="en-GB" dirty="0"/>
          </a:p>
        </p:txBody>
      </p:sp>
      <p:sp>
        <p:nvSpPr>
          <p:cNvPr id="4" name="Text Placeholder 3"/>
          <p:cNvSpPr>
            <a:spLocks noGrp="1"/>
          </p:cNvSpPr>
          <p:nvPr>
            <p:ph type="body" sz="half" idx="3"/>
          </p:nvPr>
        </p:nvSpPr>
        <p:spPr/>
        <p:txBody>
          <a:bodyPr/>
          <a:lstStyle/>
          <a:p>
            <a:pPr eaLnBrk="1" hangingPunct="1">
              <a:defRPr/>
            </a:pPr>
            <a:r>
              <a:rPr lang="en-GB" dirty="0" smtClean="0"/>
              <a:t>Reign of terror</a:t>
            </a:r>
            <a:endParaRPr lang="en-GB" dirty="0"/>
          </a:p>
        </p:txBody>
      </p:sp>
      <p:sp>
        <p:nvSpPr>
          <p:cNvPr id="12293" name="Rectangle 3"/>
          <p:cNvSpPr>
            <a:spLocks noGrp="1" noChangeArrowheads="1"/>
          </p:cNvSpPr>
          <p:nvPr>
            <p:ph sz="half" idx="2"/>
          </p:nvPr>
        </p:nvSpPr>
        <p:spPr>
          <a:xfrm>
            <a:off x="900113" y="1268413"/>
            <a:ext cx="3733800" cy="5184775"/>
          </a:xfrm>
        </p:spPr>
        <p:txBody>
          <a:bodyPr/>
          <a:lstStyle/>
          <a:p>
            <a:pPr eaLnBrk="1" hangingPunct="1">
              <a:lnSpc>
                <a:spcPct val="80000"/>
              </a:lnSpc>
            </a:pPr>
            <a:r>
              <a:rPr lang="en-GB" altLang="en-US" sz="2000" smtClean="0"/>
              <a:t>Perioikoi means “dwellers around”.</a:t>
            </a:r>
          </a:p>
          <a:p>
            <a:pPr eaLnBrk="1" hangingPunct="1">
              <a:lnSpc>
                <a:spcPct val="80000"/>
              </a:lnSpc>
            </a:pPr>
            <a:r>
              <a:rPr lang="en-GB" altLang="en-US" sz="2000" smtClean="0"/>
              <a:t>The ethnic origin of the perioikoi is unknown but they spoke in the Lakonian dialect.</a:t>
            </a:r>
          </a:p>
          <a:p>
            <a:pPr eaLnBrk="1" hangingPunct="1">
              <a:lnSpc>
                <a:spcPct val="80000"/>
              </a:lnSpc>
            </a:pPr>
            <a:r>
              <a:rPr lang="en-GB" altLang="en-US" sz="2000" smtClean="0"/>
              <a:t>Perioikoi were under the same military obligations as the homoioi and served in the same regiments.</a:t>
            </a:r>
          </a:p>
          <a:p>
            <a:pPr eaLnBrk="1" hangingPunct="1">
              <a:lnSpc>
                <a:spcPct val="80000"/>
              </a:lnSpc>
            </a:pPr>
            <a:r>
              <a:rPr lang="en-GB" altLang="en-US" sz="2000" smtClean="0"/>
              <a:t>They had no political rights.</a:t>
            </a:r>
          </a:p>
          <a:p>
            <a:pPr eaLnBrk="1" hangingPunct="1">
              <a:lnSpc>
                <a:spcPct val="80000"/>
              </a:lnSpc>
            </a:pPr>
            <a:r>
              <a:rPr lang="en-GB" altLang="en-US" sz="2000" smtClean="0"/>
              <a:t>Yet the communities of perioikoi had a certain autonomy. </a:t>
            </a:r>
          </a:p>
          <a:p>
            <a:pPr eaLnBrk="1" hangingPunct="1">
              <a:lnSpc>
                <a:spcPct val="80000"/>
              </a:lnSpc>
            </a:pPr>
            <a:r>
              <a:rPr lang="en-GB" altLang="en-US" sz="2000" smtClean="0"/>
              <a:t>They mainly worked in trade and manufacture but could own land.</a:t>
            </a:r>
          </a:p>
          <a:p>
            <a:pPr eaLnBrk="1" hangingPunct="1">
              <a:lnSpc>
                <a:spcPct val="80000"/>
              </a:lnSpc>
            </a:pPr>
            <a:r>
              <a:rPr lang="en-GB" altLang="en-US" sz="2000" smtClean="0"/>
              <a:t>There were communities of perioikoi in Lakonia, Messenia and Kythera.</a:t>
            </a:r>
          </a:p>
        </p:txBody>
      </p:sp>
      <p:sp>
        <p:nvSpPr>
          <p:cNvPr id="12294" name="Content Placeholder 4"/>
          <p:cNvSpPr>
            <a:spLocks noGrp="1"/>
          </p:cNvSpPr>
          <p:nvPr>
            <p:ph sz="half" idx="4"/>
          </p:nvPr>
        </p:nvSpPr>
        <p:spPr/>
        <p:txBody>
          <a:bodyPr/>
          <a:lstStyle/>
          <a:p>
            <a:pPr eaLnBrk="1" hangingPunct="1"/>
            <a:r>
              <a:rPr lang="en-GB" altLang="en-US" smtClean="0"/>
              <a:t>The Ephors have the right to choose as many perioikoi as they wish and </a:t>
            </a:r>
            <a:r>
              <a:rPr lang="en-GB" altLang="en-US" b="1" smtClean="0"/>
              <a:t>put them to death</a:t>
            </a:r>
            <a:r>
              <a:rPr lang="en-GB" altLang="en-US" smtClean="0"/>
              <a:t>, and this when for all the Greeks the murder of even the most nefarious slaves is considered impious. Isokrates 12.181</a:t>
            </a:r>
          </a:p>
          <a:p>
            <a:pPr eaLnBrk="1" hangingPunct="1"/>
            <a:endParaRPr lang="en-GB" altLang="en-US" smtClean="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pPr eaLnBrk="1" hangingPunct="1"/>
            <a:r>
              <a:rPr lang="en-GB" altLang="en-US" smtClean="0"/>
              <a:t>The Helots</a:t>
            </a:r>
          </a:p>
        </p:txBody>
      </p:sp>
      <p:sp>
        <p:nvSpPr>
          <p:cNvPr id="13315" name="Rectangle 3"/>
          <p:cNvSpPr>
            <a:spLocks noGrp="1" noChangeArrowheads="1"/>
          </p:cNvSpPr>
          <p:nvPr>
            <p:ph sz="quarter" idx="1"/>
          </p:nvPr>
        </p:nvSpPr>
        <p:spPr>
          <a:xfrm>
            <a:off x="914400" y="1447800"/>
            <a:ext cx="3749675" cy="4572000"/>
          </a:xfrm>
        </p:spPr>
        <p:txBody>
          <a:bodyPr/>
          <a:lstStyle/>
          <a:p>
            <a:pPr eaLnBrk="1" hangingPunct="1">
              <a:lnSpc>
                <a:spcPct val="90000"/>
              </a:lnSpc>
            </a:pPr>
            <a:r>
              <a:rPr lang="en-GB" altLang="en-US" smtClean="0"/>
              <a:t>A servile population that were not slaves but had a status between free men and slaves. </a:t>
            </a:r>
          </a:p>
          <a:p>
            <a:pPr eaLnBrk="1" hangingPunct="1">
              <a:lnSpc>
                <a:spcPct val="90000"/>
              </a:lnSpc>
            </a:pPr>
            <a:r>
              <a:rPr lang="en-GB" altLang="en-US" smtClean="0"/>
              <a:t>Helots were “between free men and </a:t>
            </a:r>
            <a:r>
              <a:rPr lang="en-GB" altLang="en-US" i="1" smtClean="0"/>
              <a:t>douloi </a:t>
            </a:r>
            <a:r>
              <a:rPr lang="en-GB" altLang="en-US" smtClean="0"/>
              <a:t>(chattel slaves)” Pollux 3.83</a:t>
            </a:r>
          </a:p>
          <a:p>
            <a:pPr eaLnBrk="1" hangingPunct="1">
              <a:lnSpc>
                <a:spcPct val="90000"/>
              </a:lnSpc>
            </a:pPr>
            <a:r>
              <a:rPr lang="en-GB" altLang="en-US" smtClean="0"/>
              <a:t>The Helots were a population of common ethnic origin, unlike chattel slaves. </a:t>
            </a:r>
          </a:p>
          <a:p>
            <a:pPr eaLnBrk="1" hangingPunct="1">
              <a:lnSpc>
                <a:spcPct val="90000"/>
              </a:lnSpc>
            </a:pPr>
            <a:r>
              <a:rPr lang="en-GB" altLang="en-US" smtClean="0"/>
              <a:t>Helots belonged to the community not the individual. </a:t>
            </a:r>
          </a:p>
        </p:txBody>
      </p:sp>
      <p:sp>
        <p:nvSpPr>
          <p:cNvPr id="13316" name="Content Placeholder 1"/>
          <p:cNvSpPr>
            <a:spLocks noGrp="1"/>
          </p:cNvSpPr>
          <p:nvPr>
            <p:ph sz="quarter" idx="2"/>
          </p:nvPr>
        </p:nvSpPr>
        <p:spPr>
          <a:xfrm>
            <a:off x="4933950" y="1447800"/>
            <a:ext cx="3749675" cy="4572000"/>
          </a:xfrm>
        </p:spPr>
        <p:txBody>
          <a:bodyPr/>
          <a:lstStyle/>
          <a:p>
            <a:pPr eaLnBrk="1" hangingPunct="1">
              <a:lnSpc>
                <a:spcPct val="90000"/>
              </a:lnSpc>
            </a:pPr>
            <a:r>
              <a:rPr lang="en-GB" altLang="en-US" sz="2400" i="1" smtClean="0"/>
              <a:t>The Chians were the first Greeks after the Thessalians and the Spartans to make use of slaves but they did not acquire them in the same way as these. </a:t>
            </a:r>
            <a:r>
              <a:rPr lang="en-GB" altLang="en-US" sz="2400" b="1" i="1" smtClean="0"/>
              <a:t>For the Spartans and the Thessalians…recruited their slave populations from the Greeks who previously inhabited the country they now control</a:t>
            </a:r>
            <a:r>
              <a:rPr lang="en-GB" altLang="en-US" sz="2400" i="1" smtClean="0"/>
              <a:t>, </a:t>
            </a:r>
            <a:r>
              <a:rPr lang="en-GB" altLang="en-US" sz="2400" smtClean="0"/>
              <a:t>Theopompos FGrH 115 F122</a:t>
            </a:r>
            <a:endParaRPr lang="en-GB" altLang="en-US" sz="2400" i="1" smtClean="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eaLnBrk="1" hangingPunct="1"/>
            <a:r>
              <a:rPr lang="en-GB" altLang="en-US" smtClean="0"/>
              <a:t>Helots: Origins</a:t>
            </a:r>
          </a:p>
        </p:txBody>
      </p:sp>
      <p:sp>
        <p:nvSpPr>
          <p:cNvPr id="14339" name="Rectangle 3"/>
          <p:cNvSpPr>
            <a:spLocks noGrp="1" noChangeArrowheads="1"/>
          </p:cNvSpPr>
          <p:nvPr>
            <p:ph sz="quarter" idx="1"/>
          </p:nvPr>
        </p:nvSpPr>
        <p:spPr>
          <a:xfrm>
            <a:off x="914400" y="1447800"/>
            <a:ext cx="3749675" cy="4572000"/>
          </a:xfrm>
        </p:spPr>
        <p:txBody>
          <a:bodyPr/>
          <a:lstStyle/>
          <a:p>
            <a:pPr eaLnBrk="1" hangingPunct="1"/>
            <a:r>
              <a:rPr lang="en-GB" altLang="en-US" i="1" smtClean="0"/>
              <a:t>After the First Messenian War, the Spartans who did not participate in the expedition were adjudged slaves and called Helots </a:t>
            </a:r>
            <a:r>
              <a:rPr lang="en-GB" altLang="en-US" smtClean="0"/>
              <a:t>Antiochos FgrH 555 F13</a:t>
            </a:r>
          </a:p>
          <a:p>
            <a:pPr eaLnBrk="1" hangingPunct="1"/>
            <a:r>
              <a:rPr lang="en-GB" altLang="en-US" i="1" smtClean="0"/>
              <a:t>The majority of helots were descended from the Messenians who were enslaves of old</a:t>
            </a:r>
            <a:r>
              <a:rPr lang="en-GB" altLang="en-US" smtClean="0"/>
              <a:t> Thucydides 1.101.2</a:t>
            </a:r>
            <a:endParaRPr lang="en-GB" altLang="en-US" i="1" smtClean="0"/>
          </a:p>
        </p:txBody>
      </p:sp>
      <p:sp>
        <p:nvSpPr>
          <p:cNvPr id="14340" name="Content Placeholder 1"/>
          <p:cNvSpPr>
            <a:spLocks noGrp="1"/>
          </p:cNvSpPr>
          <p:nvPr>
            <p:ph sz="quarter" idx="2"/>
          </p:nvPr>
        </p:nvSpPr>
        <p:spPr>
          <a:xfrm>
            <a:off x="4933950" y="1447800"/>
            <a:ext cx="3749675" cy="4572000"/>
          </a:xfrm>
        </p:spPr>
        <p:txBody>
          <a:bodyPr/>
          <a:lstStyle/>
          <a:p>
            <a:pPr eaLnBrk="1" hangingPunct="1"/>
            <a:r>
              <a:rPr lang="en-GB" altLang="en-US" smtClean="0"/>
              <a:t>For the Greek historians the helots were a pre-Dorian population; thus Theopompos calls then Achaians, the common name of the Greeks in Homer. </a:t>
            </a:r>
          </a:p>
          <a:p>
            <a:pPr eaLnBrk="1" hangingPunct="1"/>
            <a:endParaRPr lang="en-GB" altLang="en-US"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GB" altLang="en-US" smtClean="0"/>
              <a:t>Helots: Agriculture and Tribute</a:t>
            </a:r>
          </a:p>
        </p:txBody>
      </p:sp>
      <p:sp>
        <p:nvSpPr>
          <p:cNvPr id="15363" name="Rectangle 3"/>
          <p:cNvSpPr>
            <a:spLocks noGrp="1" noChangeArrowheads="1"/>
          </p:cNvSpPr>
          <p:nvPr>
            <p:ph sz="quarter" idx="1"/>
          </p:nvPr>
        </p:nvSpPr>
        <p:spPr>
          <a:xfrm>
            <a:off x="914400" y="1447800"/>
            <a:ext cx="3749675" cy="4572000"/>
          </a:xfrm>
        </p:spPr>
        <p:txBody>
          <a:bodyPr/>
          <a:lstStyle/>
          <a:p>
            <a:pPr eaLnBrk="1" hangingPunct="1"/>
            <a:r>
              <a:rPr lang="en-GB" altLang="en-US" i="1" smtClean="0"/>
              <a:t>Just like donkeys oppressed with great burdens, bringing to their masters of grievous necessity, half of all the produce their land bears. </a:t>
            </a:r>
            <a:r>
              <a:rPr lang="en-GB" altLang="en-US" smtClean="0"/>
              <a:t>Tyrtaios F2</a:t>
            </a:r>
          </a:p>
          <a:p>
            <a:pPr eaLnBrk="1" hangingPunct="1">
              <a:lnSpc>
                <a:spcPct val="90000"/>
              </a:lnSpc>
            </a:pPr>
            <a:r>
              <a:rPr lang="en-GB" altLang="en-US" smtClean="0"/>
              <a:t>Plutarch </a:t>
            </a:r>
            <a:r>
              <a:rPr lang="en-GB" altLang="en-US" i="1" smtClean="0"/>
              <a:t>Moralia</a:t>
            </a:r>
            <a:r>
              <a:rPr lang="en-GB" altLang="en-US" smtClean="0"/>
              <a:t> 239d-e</a:t>
            </a:r>
          </a:p>
          <a:p>
            <a:pPr eaLnBrk="1" hangingPunct="1">
              <a:lnSpc>
                <a:spcPct val="90000"/>
              </a:lnSpc>
            </a:pPr>
            <a:r>
              <a:rPr lang="en-GB" altLang="en-US" smtClean="0"/>
              <a:t>While ½ of the produce was a great amount, there is care than no more than that is taken from the helots. </a:t>
            </a:r>
          </a:p>
          <a:p>
            <a:pPr eaLnBrk="1" hangingPunct="1"/>
            <a:endParaRPr lang="en-GB" altLang="en-US" i="1" smtClean="0"/>
          </a:p>
        </p:txBody>
      </p:sp>
      <p:sp>
        <p:nvSpPr>
          <p:cNvPr id="15364" name="Content Placeholder 1"/>
          <p:cNvSpPr>
            <a:spLocks noGrp="1"/>
          </p:cNvSpPr>
          <p:nvPr>
            <p:ph sz="quarter" idx="2"/>
          </p:nvPr>
        </p:nvSpPr>
        <p:spPr>
          <a:xfrm>
            <a:off x="4933950" y="1447800"/>
            <a:ext cx="3749675" cy="4572000"/>
          </a:xfrm>
        </p:spPr>
        <p:txBody>
          <a:bodyPr/>
          <a:lstStyle/>
          <a:p>
            <a:pPr eaLnBrk="1" hangingPunct="1"/>
            <a:r>
              <a:rPr lang="en-GB" altLang="en-US" smtClean="0"/>
              <a:t>The helots were tied to the land. But the Spartans could not take their land away.</a:t>
            </a:r>
          </a:p>
          <a:p>
            <a:pPr eaLnBrk="1" hangingPunct="1"/>
            <a:r>
              <a:rPr lang="en-GB" altLang="en-US" smtClean="0"/>
              <a:t>The helots had to pay an annual tribute from each plot of land of half the produce. That is a great burden on any agricultural worker. </a:t>
            </a:r>
          </a:p>
          <a:p>
            <a:pPr eaLnBrk="1" hangingPunct="1"/>
            <a:endParaRPr lang="en-GB" altLang="en-US" smtClean="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altLang="en-US" smtClean="0"/>
              <a:t>Helots: Rights and Obligations</a:t>
            </a:r>
          </a:p>
        </p:txBody>
      </p:sp>
      <p:sp>
        <p:nvSpPr>
          <p:cNvPr id="16387" name="Rectangle 3"/>
          <p:cNvSpPr>
            <a:spLocks noGrp="1" noChangeArrowheads="1"/>
          </p:cNvSpPr>
          <p:nvPr>
            <p:ph sz="quarter" idx="1"/>
          </p:nvPr>
        </p:nvSpPr>
        <p:spPr>
          <a:xfrm>
            <a:off x="914400" y="1447800"/>
            <a:ext cx="3749675" cy="4572000"/>
          </a:xfrm>
        </p:spPr>
        <p:txBody>
          <a:bodyPr/>
          <a:lstStyle/>
          <a:p>
            <a:pPr eaLnBrk="1" hangingPunct="1">
              <a:lnSpc>
                <a:spcPct val="90000"/>
              </a:lnSpc>
            </a:pPr>
            <a:r>
              <a:rPr lang="en-GB" altLang="en-US" i="1" smtClean="0"/>
              <a:t>Their master was permitted neither to manumit them nor to sell them beyond the border.</a:t>
            </a:r>
            <a:r>
              <a:rPr lang="en-GB" altLang="en-US" smtClean="0"/>
              <a:t> Ephoros FGrH 70 F4</a:t>
            </a:r>
          </a:p>
          <a:p>
            <a:pPr eaLnBrk="1" hangingPunct="1">
              <a:lnSpc>
                <a:spcPct val="90000"/>
              </a:lnSpc>
            </a:pPr>
            <a:r>
              <a:rPr lang="en-GB" altLang="en-US" smtClean="0"/>
              <a:t>This was a distinguishing characteristic between helots and slaves in the Greek world. </a:t>
            </a:r>
          </a:p>
          <a:p>
            <a:pPr eaLnBrk="1" hangingPunct="1">
              <a:lnSpc>
                <a:spcPct val="90000"/>
              </a:lnSpc>
            </a:pPr>
            <a:r>
              <a:rPr lang="en-GB" altLang="en-US" smtClean="0"/>
              <a:t>Although it may not seem must it was a form of protection that chattel slaves did not have. </a:t>
            </a:r>
          </a:p>
          <a:p>
            <a:pPr eaLnBrk="1" hangingPunct="1">
              <a:lnSpc>
                <a:spcPct val="90000"/>
              </a:lnSpc>
            </a:pPr>
            <a:endParaRPr lang="en-GB" altLang="en-US" smtClean="0"/>
          </a:p>
        </p:txBody>
      </p:sp>
      <p:sp>
        <p:nvSpPr>
          <p:cNvPr id="16388" name="Content Placeholder 1"/>
          <p:cNvSpPr>
            <a:spLocks noGrp="1"/>
          </p:cNvSpPr>
          <p:nvPr>
            <p:ph sz="quarter" idx="2"/>
          </p:nvPr>
        </p:nvSpPr>
        <p:spPr>
          <a:xfrm>
            <a:off x="4933950" y="1447800"/>
            <a:ext cx="3749675" cy="4572000"/>
          </a:xfrm>
        </p:spPr>
        <p:txBody>
          <a:bodyPr/>
          <a:lstStyle/>
          <a:p>
            <a:pPr eaLnBrk="1" hangingPunct="1"/>
            <a:r>
              <a:rPr lang="en-GB" altLang="en-US" sz="2400" smtClean="0"/>
              <a:t>They assign to the helots every shameful task leading to disgrace. … Moreover if any exceeded the vigour proper to a slave’s condition, they made death the penalty... Myron F2</a:t>
            </a:r>
          </a:p>
          <a:p>
            <a:pPr eaLnBrk="1" hangingPunct="1"/>
            <a:endParaRPr lang="en-GB" altLang="en-US"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eaLnBrk="1" hangingPunct="1"/>
            <a:r>
              <a:rPr lang="en-GB" altLang="en-US" smtClean="0"/>
              <a:t>Helots: Treatment</a:t>
            </a:r>
          </a:p>
        </p:txBody>
      </p:sp>
      <p:sp>
        <p:nvSpPr>
          <p:cNvPr id="17411" name="Rectangle 3"/>
          <p:cNvSpPr>
            <a:spLocks noGrp="1" noChangeArrowheads="1"/>
          </p:cNvSpPr>
          <p:nvPr>
            <p:ph sz="quarter" idx="1"/>
          </p:nvPr>
        </p:nvSpPr>
        <p:spPr>
          <a:xfrm>
            <a:off x="914400" y="1447800"/>
            <a:ext cx="3749675" cy="4572000"/>
          </a:xfrm>
        </p:spPr>
        <p:txBody>
          <a:bodyPr/>
          <a:lstStyle/>
          <a:p>
            <a:pPr eaLnBrk="1" hangingPunct="1">
              <a:lnSpc>
                <a:spcPct val="90000"/>
              </a:lnSpc>
            </a:pPr>
            <a:r>
              <a:rPr lang="en-GB" altLang="en-US" sz="2000" smtClean="0"/>
              <a:t>In other ways too the Spartans treated the helots harshly and brutally... And accordingly, when the Thebans made their invasion into Laconia, and took a great number of the Helots, they could by no means persuade them to sing the verses of Terpander, Alcman, or Spendon, "For," said they, "the masters do not like it." So that it was truly observed by one, that in Sparta he who was free was most so, and he that was a slave there, the greatest slave in the world. Plutarch </a:t>
            </a:r>
            <a:r>
              <a:rPr lang="en-GB" altLang="en-US" sz="2000" i="1" smtClean="0"/>
              <a:t>Lykourgos</a:t>
            </a:r>
            <a:r>
              <a:rPr lang="en-GB" altLang="en-US" sz="2000" smtClean="0"/>
              <a:t> 28</a:t>
            </a:r>
          </a:p>
        </p:txBody>
      </p:sp>
      <p:sp>
        <p:nvSpPr>
          <p:cNvPr id="17412" name="Content Placeholder 1"/>
          <p:cNvSpPr>
            <a:spLocks noGrp="1"/>
          </p:cNvSpPr>
          <p:nvPr>
            <p:ph sz="quarter" idx="2"/>
          </p:nvPr>
        </p:nvSpPr>
        <p:spPr>
          <a:xfrm>
            <a:off x="4933950" y="1447800"/>
            <a:ext cx="3749675" cy="4572000"/>
          </a:xfrm>
        </p:spPr>
        <p:txBody>
          <a:bodyPr/>
          <a:lstStyle/>
          <a:p>
            <a:pPr eaLnBrk="1" hangingPunct="1"/>
            <a:r>
              <a:rPr lang="en-GB" altLang="en-US" smtClean="0"/>
              <a:t>This was an effort to ridicule the helots and boost homoioi morale. </a:t>
            </a:r>
          </a:p>
          <a:p>
            <a:pPr eaLnBrk="1" hangingPunct="1"/>
            <a:r>
              <a:rPr lang="en-GB" altLang="en-US" smtClean="0"/>
              <a:t>At the same time ridicule is an effective technique of quelling resistance. </a:t>
            </a:r>
          </a:p>
          <a:p>
            <a:pPr eaLnBrk="1" hangingPunct="1"/>
            <a:r>
              <a:rPr lang="en-GB" altLang="en-US" smtClean="0"/>
              <a:t>Clearly part of the Spartan system of quelling helot resistance worked. </a:t>
            </a:r>
          </a:p>
          <a:p>
            <a:pPr eaLnBrk="1" hangingPunct="1"/>
            <a:endParaRPr lang="en-GB" altLang="en-US"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lstStyle/>
          <a:p>
            <a:pPr eaLnBrk="1" hangingPunct="1"/>
            <a:r>
              <a:rPr lang="en-GB" altLang="en-US" smtClean="0"/>
              <a:t>Helots: Rule of Terror</a:t>
            </a:r>
          </a:p>
        </p:txBody>
      </p:sp>
      <p:sp>
        <p:nvSpPr>
          <p:cNvPr id="18435" name="Rectangle 3"/>
          <p:cNvSpPr>
            <a:spLocks noGrp="1" noChangeArrowheads="1"/>
          </p:cNvSpPr>
          <p:nvPr>
            <p:ph sz="quarter" idx="1"/>
          </p:nvPr>
        </p:nvSpPr>
        <p:spPr>
          <a:xfrm>
            <a:off x="914400" y="1447800"/>
            <a:ext cx="3749675" cy="4572000"/>
          </a:xfrm>
        </p:spPr>
        <p:txBody>
          <a:bodyPr/>
          <a:lstStyle/>
          <a:p>
            <a:pPr eaLnBrk="1" hangingPunct="1">
              <a:lnSpc>
                <a:spcPct val="80000"/>
              </a:lnSpc>
            </a:pPr>
            <a:r>
              <a:rPr lang="en-GB" altLang="en-US" sz="2000" smtClean="0"/>
              <a:t>…their policy at all times having been governed by the necessity of taking precautions against them. ..The Helots were invited by a proclamation to pick out those of their number who claimed to have most distinguished themselves against the enemy… As many as two thousand were selected accordingly, who crowned themselves and went round the temples, rejoicing in their new freedom. The Spartans, however, soon afterwards did away with them, and no one ever knew how each of them perished. Thucydides 4.80</a:t>
            </a:r>
          </a:p>
        </p:txBody>
      </p:sp>
      <p:sp>
        <p:nvSpPr>
          <p:cNvPr id="18436" name="Content Placeholder 1"/>
          <p:cNvSpPr>
            <a:spLocks noGrp="1"/>
          </p:cNvSpPr>
          <p:nvPr>
            <p:ph sz="quarter" idx="2"/>
          </p:nvPr>
        </p:nvSpPr>
        <p:spPr>
          <a:xfrm>
            <a:off x="4933950" y="1447800"/>
            <a:ext cx="3749675" cy="4572000"/>
          </a:xfrm>
        </p:spPr>
        <p:txBody>
          <a:bodyPr/>
          <a:lstStyle/>
          <a:p>
            <a:pPr eaLnBrk="1" hangingPunct="1"/>
            <a:r>
              <a:rPr lang="en-GB" altLang="en-US" smtClean="0"/>
              <a:t>The rule of terror is an effective means of quelling a large hostile population. </a:t>
            </a:r>
          </a:p>
          <a:p>
            <a:pPr eaLnBrk="1" hangingPunct="1"/>
            <a:r>
              <a:rPr lang="en-GB" altLang="en-US" smtClean="0"/>
              <a:t>However, it does have major drawbacks in that terror will not work against widespread revolt and enhances the possibility of revolt. </a:t>
            </a:r>
          </a:p>
          <a:p>
            <a:pPr eaLnBrk="1" hangingPunct="1"/>
            <a:endParaRPr lang="en-GB" altLang="en-US" smtClean="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468313" y="-171450"/>
            <a:ext cx="8229600" cy="1143000"/>
          </a:xfrm>
        </p:spPr>
        <p:txBody>
          <a:bodyPr/>
          <a:lstStyle/>
          <a:p>
            <a:pPr eaLnBrk="1" hangingPunct="1"/>
            <a:r>
              <a:rPr lang="en-GB" altLang="en-US" smtClean="0"/>
              <a:t>The Kinadon Affair</a:t>
            </a:r>
          </a:p>
        </p:txBody>
      </p:sp>
      <p:sp>
        <p:nvSpPr>
          <p:cNvPr id="19459" name="Rectangle 3"/>
          <p:cNvSpPr>
            <a:spLocks noGrp="1" noChangeArrowheads="1"/>
          </p:cNvSpPr>
          <p:nvPr>
            <p:ph sz="quarter" idx="1"/>
          </p:nvPr>
        </p:nvSpPr>
        <p:spPr>
          <a:xfrm>
            <a:off x="0" y="836613"/>
            <a:ext cx="9144000" cy="5905500"/>
          </a:xfrm>
        </p:spPr>
        <p:txBody>
          <a:bodyPr/>
          <a:lstStyle/>
          <a:p>
            <a:pPr eaLnBrk="1" hangingPunct="1">
              <a:lnSpc>
                <a:spcPct val="90000"/>
              </a:lnSpc>
            </a:pPr>
            <a:r>
              <a:rPr lang="en-GB" altLang="en-US" sz="2400" smtClean="0"/>
              <a:t>And within five days after the sacrifice was ended a man reported to the ephors a conspiracy, and Cinadon as the head of the affair. … the informer replied that Cinadon had taken him to the edge of the market-place and directed him to count how many Spartiatae there were in the market-place. “And I,” he said, “after counting king and ephors and senators and about forty others, asked `Why, Cinadon, did you bid me count these men?' And he replied: `Believe,' said he, `</a:t>
            </a:r>
            <a:r>
              <a:rPr lang="en-GB" altLang="en-US" sz="2400" b="1" smtClean="0"/>
              <a:t>that these men are your enemies, and that all the others who are in the market-place, more than four thousand in number, are your allies</a:t>
            </a:r>
            <a:r>
              <a:rPr lang="en-GB" altLang="en-US" sz="2400" smtClean="0"/>
              <a:t>.'” … the leaders, however, put it this way, that it was they who knew the secret of all the others--Helots, freedmen, lesser Spartiatae, and Perioeci; for whenever among these classes any mention was made of Spartiatae, no one was able to conceal the fact that he would </a:t>
            </a:r>
            <a:r>
              <a:rPr lang="en-GB" altLang="en-US" sz="2400" b="1" smtClean="0"/>
              <a:t>be glad to eat them raw</a:t>
            </a:r>
            <a:r>
              <a:rPr lang="en-GB" altLang="en-US" sz="2400" smtClean="0"/>
              <a:t>. Excerpts from Xenophon </a:t>
            </a:r>
            <a:r>
              <a:rPr lang="en-GB" altLang="en-US" sz="2400" i="1" smtClean="0"/>
              <a:t>Hellenika</a:t>
            </a:r>
            <a:r>
              <a:rPr lang="en-GB" altLang="en-US" sz="2400" smtClean="0"/>
              <a:t> 3.3.6</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GB" altLang="en-US" smtClean="0"/>
              <a:t>The Kinadon Affair</a:t>
            </a:r>
          </a:p>
        </p:txBody>
      </p:sp>
      <p:sp>
        <p:nvSpPr>
          <p:cNvPr id="20483" name="Rectangle 3"/>
          <p:cNvSpPr>
            <a:spLocks noGrp="1" noChangeArrowheads="1"/>
          </p:cNvSpPr>
          <p:nvPr>
            <p:ph sz="quarter" idx="1"/>
          </p:nvPr>
        </p:nvSpPr>
        <p:spPr/>
        <p:txBody>
          <a:bodyPr/>
          <a:lstStyle/>
          <a:p>
            <a:pPr eaLnBrk="1" hangingPunct="1"/>
            <a:r>
              <a:rPr lang="en-GB" altLang="en-US" sz="2800" smtClean="0"/>
              <a:t>There are several problems with the account of the Kinadon affair; among them why Xenophon decided to include it in the Hellenika. </a:t>
            </a:r>
          </a:p>
          <a:p>
            <a:pPr eaLnBrk="1" hangingPunct="1"/>
            <a:r>
              <a:rPr lang="en-GB" altLang="en-US" sz="2800" smtClean="0"/>
              <a:t>Another interesting issue is that the numbers of non-homoioi are clearly considered to be much larger than those of homoioi. </a:t>
            </a:r>
          </a:p>
          <a:p>
            <a:pPr eaLnBrk="1" hangingPunct="1"/>
            <a:r>
              <a:rPr lang="en-GB" altLang="en-US" sz="2800" smtClean="0"/>
              <a:t>Further, it is clear that feelings of hatred and disaffection were rampant among non-homoioi.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altLang="en-US" smtClean="0"/>
              <a:t>Helots: The Revolts</a:t>
            </a:r>
          </a:p>
        </p:txBody>
      </p:sp>
      <p:sp>
        <p:nvSpPr>
          <p:cNvPr id="21507" name="Rectangle 3"/>
          <p:cNvSpPr>
            <a:spLocks noGrp="1" noChangeArrowheads="1"/>
          </p:cNvSpPr>
          <p:nvPr>
            <p:ph sz="quarter" idx="1"/>
          </p:nvPr>
        </p:nvSpPr>
        <p:spPr>
          <a:xfrm>
            <a:off x="457200" y="1600200"/>
            <a:ext cx="8229600" cy="5257800"/>
          </a:xfrm>
        </p:spPr>
        <p:txBody>
          <a:bodyPr/>
          <a:lstStyle/>
          <a:p>
            <a:pPr eaLnBrk="1" hangingPunct="1">
              <a:lnSpc>
                <a:spcPct val="90000"/>
              </a:lnSpc>
            </a:pPr>
            <a:r>
              <a:rPr lang="en-GB" altLang="en-US" sz="2800" smtClean="0"/>
              <a:t>The penestai of Thessaly repeatedly revolted as did the Helots – who are like an enemy constantly sitting in wait for the disasters of the Spartans. </a:t>
            </a:r>
            <a:r>
              <a:rPr lang="en-GB" altLang="en-US" sz="2800" b="1" smtClean="0"/>
              <a:t>Nothing of this kind has yet happened in Crete, the reason perhaps being that the neighbouring cities, even when at war with one another, never ally themselves with the rebels</a:t>
            </a:r>
            <a:r>
              <a:rPr lang="en-GB" altLang="en-US" sz="2800" smtClean="0"/>
              <a:t>. For since they themselves possess a subject population, this would not be in their interest.  </a:t>
            </a:r>
            <a:r>
              <a:rPr lang="en-GB" altLang="en-US" sz="2800" b="1" smtClean="0"/>
              <a:t>The Spartans on the other hand were surrounded by hostile neighbours, Argives, Messenians and Arkadians</a:t>
            </a:r>
            <a:r>
              <a:rPr lang="en-GB" altLang="en-US" sz="2800" smtClean="0"/>
              <a:t>. Aristotle </a:t>
            </a:r>
            <a:r>
              <a:rPr lang="en-GB" altLang="en-US" sz="2800" i="1" smtClean="0"/>
              <a:t>Politics</a:t>
            </a:r>
            <a:r>
              <a:rPr lang="en-GB" altLang="en-US" sz="2800" smtClean="0"/>
              <a:t> 1269a37-b5</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GB" altLang="en-US" smtClean="0"/>
              <a:t>Revolts and Foreign Affairs</a:t>
            </a:r>
          </a:p>
        </p:txBody>
      </p:sp>
      <p:sp>
        <p:nvSpPr>
          <p:cNvPr id="22531" name="Rectangle 3"/>
          <p:cNvSpPr>
            <a:spLocks noGrp="1" noChangeArrowheads="1"/>
          </p:cNvSpPr>
          <p:nvPr>
            <p:ph sz="quarter" idx="1"/>
          </p:nvPr>
        </p:nvSpPr>
        <p:spPr>
          <a:xfrm>
            <a:off x="914400" y="1447800"/>
            <a:ext cx="3749675" cy="4572000"/>
          </a:xfrm>
        </p:spPr>
        <p:txBody>
          <a:bodyPr/>
          <a:lstStyle/>
          <a:p>
            <a:pPr eaLnBrk="1" hangingPunct="1"/>
            <a:r>
              <a:rPr lang="en-GB" altLang="en-US" smtClean="0"/>
              <a:t>For the Spartans the fear of helot revolt was a constant factor in their policy, domestic and foreign. </a:t>
            </a:r>
          </a:p>
          <a:p>
            <a:pPr eaLnBrk="1" hangingPunct="1"/>
            <a:r>
              <a:rPr lang="en-GB" altLang="en-US" smtClean="0"/>
              <a:t>Sparta was always vulnerable in the domestic front, since enemies could, and did, incite the helots to revolt. </a:t>
            </a:r>
          </a:p>
        </p:txBody>
      </p:sp>
      <p:sp>
        <p:nvSpPr>
          <p:cNvPr id="22532" name="Content Placeholder 1"/>
          <p:cNvSpPr>
            <a:spLocks noGrp="1"/>
          </p:cNvSpPr>
          <p:nvPr>
            <p:ph sz="quarter" idx="2"/>
          </p:nvPr>
        </p:nvSpPr>
        <p:spPr>
          <a:xfrm>
            <a:off x="4933950" y="1447800"/>
            <a:ext cx="3749675" cy="4572000"/>
          </a:xfrm>
        </p:spPr>
        <p:txBody>
          <a:bodyPr/>
          <a:lstStyle/>
          <a:p>
            <a:pPr eaLnBrk="1" hangingPunct="1"/>
            <a:r>
              <a:rPr lang="en-GB" altLang="en-US" sz="2400" b="1" smtClean="0"/>
              <a:t>The Lacedaemonians were also glad to have an excuse for sending some of the Helots out of the country, for fear that the present aspect of affairs and the occupation of Pylos might encourage them to move.</a:t>
            </a:r>
            <a:r>
              <a:rPr lang="en-GB" altLang="en-US" sz="2400" smtClean="0"/>
              <a:t> Thucydides 4.80</a:t>
            </a:r>
          </a:p>
          <a:p>
            <a:pPr eaLnBrk="1" hangingPunct="1"/>
            <a:endParaRPr lang="en-GB" altLang="en-US"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GB" altLang="en-US" smtClean="0"/>
              <a:t>Helots: Warfare</a:t>
            </a:r>
          </a:p>
        </p:txBody>
      </p:sp>
      <p:sp>
        <p:nvSpPr>
          <p:cNvPr id="23555" name="Rectangle 3"/>
          <p:cNvSpPr>
            <a:spLocks noGrp="1" noChangeArrowheads="1"/>
          </p:cNvSpPr>
          <p:nvPr>
            <p:ph sz="quarter" idx="1"/>
          </p:nvPr>
        </p:nvSpPr>
        <p:spPr>
          <a:xfrm>
            <a:off x="914400" y="1447800"/>
            <a:ext cx="3749675" cy="4572000"/>
          </a:xfrm>
        </p:spPr>
        <p:txBody>
          <a:bodyPr/>
          <a:lstStyle/>
          <a:p>
            <a:pPr eaLnBrk="1" hangingPunct="1"/>
            <a:r>
              <a:rPr lang="en-GB" altLang="en-US" smtClean="0"/>
              <a:t>Presently the whole Greek army was arrayed as I will show, both the later and the earliest comers. On the right wing were ten thousand Lacedaemonians; </a:t>
            </a:r>
            <a:r>
              <a:rPr lang="en-GB" altLang="en-US" b="1" smtClean="0"/>
              <a:t>five thousand of these, who were Spartans, had a guard of thirty-five thousand light-armed helots, seven appointed for each man. </a:t>
            </a:r>
            <a:r>
              <a:rPr lang="en-GB" altLang="en-US" smtClean="0"/>
              <a:t>Herodotos 9.28</a:t>
            </a:r>
            <a:endParaRPr lang="en-GB" altLang="en-US" b="1" smtClean="0"/>
          </a:p>
        </p:txBody>
      </p:sp>
      <p:sp>
        <p:nvSpPr>
          <p:cNvPr id="23556" name="Content Placeholder 1"/>
          <p:cNvSpPr>
            <a:spLocks noGrp="1"/>
          </p:cNvSpPr>
          <p:nvPr>
            <p:ph sz="quarter" idx="2"/>
          </p:nvPr>
        </p:nvSpPr>
        <p:spPr>
          <a:xfrm>
            <a:off x="4933950" y="1447800"/>
            <a:ext cx="3749675" cy="4572000"/>
          </a:xfrm>
        </p:spPr>
        <p:txBody>
          <a:bodyPr/>
          <a:lstStyle/>
          <a:p>
            <a:pPr eaLnBrk="1" hangingPunct="1"/>
            <a:r>
              <a:rPr lang="en-GB" altLang="en-US" i="1" smtClean="0"/>
              <a:t>The Spartans now therefore gladly sent seven hundred as heavy infantry with Brasidas, who recruited the rest of his force by means of money in Peloponnese</a:t>
            </a:r>
            <a:r>
              <a:rPr lang="en-GB" altLang="en-US" smtClean="0"/>
              <a:t>. Thucydides 4.80</a:t>
            </a:r>
          </a:p>
          <a:p>
            <a:pPr eaLnBrk="1" hangingPunct="1"/>
            <a:endParaRPr lang="en-GB" altLang="en-US" smtClean="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237</TotalTime>
  <Words>1610</Words>
  <Application>Microsoft Office PowerPoint</Application>
  <PresentationFormat>On-screen Show (4:3)</PresentationFormat>
  <Paragraphs>93</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Franklin Gothic Book</vt:lpstr>
      <vt:lpstr>Perpetua</vt:lpstr>
      <vt:lpstr>Wingdings 2</vt:lpstr>
      <vt:lpstr>Calibri</vt:lpstr>
      <vt:lpstr>Equity</vt:lpstr>
      <vt:lpstr>SPARTA</vt:lpstr>
      <vt:lpstr>Groups of non-homoioi in Sparta </vt:lpstr>
      <vt:lpstr>The Neodamodeis</vt:lpstr>
      <vt:lpstr>The Hypomeiones</vt:lpstr>
      <vt:lpstr>The Trophimoi</vt:lpstr>
      <vt:lpstr>Other categories</vt:lpstr>
      <vt:lpstr>Perioikoi</vt:lpstr>
      <vt:lpstr>The Helots</vt:lpstr>
      <vt:lpstr>Helots: Origins</vt:lpstr>
      <vt:lpstr>Helots: Agriculture and Tribute</vt:lpstr>
      <vt:lpstr>Helots: Rights and Obligations</vt:lpstr>
      <vt:lpstr>Helots: Treatment</vt:lpstr>
      <vt:lpstr>Helots: Rule of Terror</vt:lpstr>
      <vt:lpstr>The Kinadon Affair</vt:lpstr>
      <vt:lpstr>The Kinadon Affair</vt:lpstr>
      <vt:lpstr>Helots: The Revolts</vt:lpstr>
      <vt:lpstr>Revolts and Foreign Affairs</vt:lpstr>
      <vt:lpstr>Helots: Warfare</vt:lpstr>
    </vt:vector>
  </TitlesOfParts>
  <Company>University of Wales Lampeter</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Sparta from Tegea to Mantineia</dc:title>
  <dc:creator>sf003</dc:creator>
  <cp:lastModifiedBy>Errietta Bissa</cp:lastModifiedBy>
  <cp:revision>122</cp:revision>
  <dcterms:created xsi:type="dcterms:W3CDTF">2008-01-29T12:30:31Z</dcterms:created>
  <dcterms:modified xsi:type="dcterms:W3CDTF">2016-06-10T12:43:12Z</dcterms:modified>
</cp:coreProperties>
</file>