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8" r:id="rId2"/>
    <p:sldId id="256" r:id="rId3"/>
    <p:sldId id="257" r:id="rId4"/>
  </p:sldIdLst>
  <p:sldSz cx="14211300" cy="20104100"/>
  <p:notesSz cx="14211300" cy="201041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25" d="100"/>
          <a:sy n="25" d="100"/>
        </p:scale>
        <p:origin x="2707" y="15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066323" y="6232271"/>
            <a:ext cx="12085003" cy="422186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350" b="0" i="0">
                <a:solidFill>
                  <a:schemeClr val="bg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132647" y="11258296"/>
            <a:ext cx="9952355" cy="5026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11/29/2025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350" b="0" i="0">
                <a:solidFill>
                  <a:schemeClr val="bg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11/29/2025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-1"/>
            <a:ext cx="14211935" cy="4305935"/>
          </a:xfrm>
          <a:custGeom>
            <a:avLst/>
            <a:gdLst/>
            <a:ahLst/>
            <a:cxnLst/>
            <a:rect l="l" t="t" r="r" b="b"/>
            <a:pathLst>
              <a:path w="14211935" h="4305935">
                <a:moveTo>
                  <a:pt x="14211673" y="4305439"/>
                </a:moveTo>
                <a:lnTo>
                  <a:pt x="0" y="4305439"/>
                </a:lnTo>
                <a:lnTo>
                  <a:pt x="0" y="0"/>
                </a:lnTo>
                <a:lnTo>
                  <a:pt x="14211673" y="0"/>
                </a:lnTo>
                <a:lnTo>
                  <a:pt x="14211673" y="4305439"/>
                </a:lnTo>
                <a:close/>
              </a:path>
            </a:pathLst>
          </a:custGeom>
          <a:solidFill>
            <a:srgbClr val="2567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6802375" y="0"/>
            <a:ext cx="7409815" cy="9169400"/>
          </a:xfrm>
          <a:custGeom>
            <a:avLst/>
            <a:gdLst/>
            <a:ahLst/>
            <a:cxnLst/>
            <a:rect l="l" t="t" r="r" b="b"/>
            <a:pathLst>
              <a:path w="7409815" h="9169400">
                <a:moveTo>
                  <a:pt x="6813433" y="1866900"/>
                </a:moveTo>
                <a:lnTo>
                  <a:pt x="2906732" y="1866900"/>
                </a:lnTo>
                <a:lnTo>
                  <a:pt x="3253215" y="1765300"/>
                </a:lnTo>
                <a:lnTo>
                  <a:pt x="3295155" y="1739900"/>
                </a:lnTo>
                <a:lnTo>
                  <a:pt x="3336749" y="1727200"/>
                </a:lnTo>
                <a:lnTo>
                  <a:pt x="3377983" y="1701800"/>
                </a:lnTo>
                <a:lnTo>
                  <a:pt x="3418846" y="1689100"/>
                </a:lnTo>
                <a:lnTo>
                  <a:pt x="3459324" y="1663700"/>
                </a:lnTo>
                <a:lnTo>
                  <a:pt x="3499405" y="1651000"/>
                </a:lnTo>
                <a:lnTo>
                  <a:pt x="3578326" y="1600200"/>
                </a:lnTo>
                <a:lnTo>
                  <a:pt x="3655507" y="1549400"/>
                </a:lnTo>
                <a:lnTo>
                  <a:pt x="3693413" y="1536700"/>
                </a:lnTo>
                <a:lnTo>
                  <a:pt x="3730846" y="1511300"/>
                </a:lnTo>
                <a:lnTo>
                  <a:pt x="3767794" y="1473200"/>
                </a:lnTo>
                <a:lnTo>
                  <a:pt x="3840183" y="1422400"/>
                </a:lnTo>
                <a:lnTo>
                  <a:pt x="3875598" y="1397000"/>
                </a:lnTo>
                <a:lnTo>
                  <a:pt x="3910477" y="1371600"/>
                </a:lnTo>
                <a:lnTo>
                  <a:pt x="3944808" y="1333500"/>
                </a:lnTo>
                <a:lnTo>
                  <a:pt x="3978577" y="1308100"/>
                </a:lnTo>
                <a:lnTo>
                  <a:pt x="4011773" y="1270000"/>
                </a:lnTo>
                <a:lnTo>
                  <a:pt x="4044381" y="1244600"/>
                </a:lnTo>
                <a:lnTo>
                  <a:pt x="4076391" y="1206500"/>
                </a:lnTo>
                <a:lnTo>
                  <a:pt x="4107789" y="1181100"/>
                </a:lnTo>
                <a:lnTo>
                  <a:pt x="4138562" y="1143000"/>
                </a:lnTo>
                <a:lnTo>
                  <a:pt x="4168698" y="1104900"/>
                </a:lnTo>
                <a:lnTo>
                  <a:pt x="4198184" y="1079500"/>
                </a:lnTo>
                <a:lnTo>
                  <a:pt x="4227008" y="1041400"/>
                </a:lnTo>
                <a:lnTo>
                  <a:pt x="4255157" y="1003300"/>
                </a:lnTo>
                <a:lnTo>
                  <a:pt x="4282618" y="965200"/>
                </a:lnTo>
                <a:lnTo>
                  <a:pt x="4309378" y="927100"/>
                </a:lnTo>
                <a:lnTo>
                  <a:pt x="4335426" y="889000"/>
                </a:lnTo>
                <a:lnTo>
                  <a:pt x="4360749" y="850900"/>
                </a:lnTo>
                <a:lnTo>
                  <a:pt x="4385333" y="812800"/>
                </a:lnTo>
                <a:lnTo>
                  <a:pt x="4409166" y="762000"/>
                </a:lnTo>
                <a:lnTo>
                  <a:pt x="4432236" y="723900"/>
                </a:lnTo>
                <a:lnTo>
                  <a:pt x="4454529" y="685800"/>
                </a:lnTo>
                <a:lnTo>
                  <a:pt x="4476034" y="647700"/>
                </a:lnTo>
                <a:lnTo>
                  <a:pt x="4496738" y="596900"/>
                </a:lnTo>
                <a:lnTo>
                  <a:pt x="4516627" y="558800"/>
                </a:lnTo>
                <a:lnTo>
                  <a:pt x="4535690" y="508000"/>
                </a:lnTo>
                <a:lnTo>
                  <a:pt x="4553913" y="469900"/>
                </a:lnTo>
                <a:lnTo>
                  <a:pt x="4741794" y="0"/>
                </a:lnTo>
                <a:lnTo>
                  <a:pt x="4978378" y="0"/>
                </a:lnTo>
                <a:lnTo>
                  <a:pt x="5166071" y="469900"/>
                </a:lnTo>
                <a:lnTo>
                  <a:pt x="5184295" y="508000"/>
                </a:lnTo>
                <a:lnTo>
                  <a:pt x="5203358" y="558800"/>
                </a:lnTo>
                <a:lnTo>
                  <a:pt x="5223249" y="596900"/>
                </a:lnTo>
                <a:lnTo>
                  <a:pt x="5243954" y="647700"/>
                </a:lnTo>
                <a:lnTo>
                  <a:pt x="5265460" y="685800"/>
                </a:lnTo>
                <a:lnTo>
                  <a:pt x="5287756" y="723900"/>
                </a:lnTo>
                <a:lnTo>
                  <a:pt x="5310828" y="762000"/>
                </a:lnTo>
                <a:lnTo>
                  <a:pt x="5334664" y="812800"/>
                </a:lnTo>
                <a:lnTo>
                  <a:pt x="5359252" y="850900"/>
                </a:lnTo>
                <a:lnTo>
                  <a:pt x="5384577" y="889000"/>
                </a:lnTo>
                <a:lnTo>
                  <a:pt x="5410629" y="927100"/>
                </a:lnTo>
                <a:lnTo>
                  <a:pt x="5437394" y="965200"/>
                </a:lnTo>
                <a:lnTo>
                  <a:pt x="5464859" y="1003300"/>
                </a:lnTo>
                <a:lnTo>
                  <a:pt x="5493012" y="1041400"/>
                </a:lnTo>
                <a:lnTo>
                  <a:pt x="5521840" y="1079500"/>
                </a:lnTo>
                <a:lnTo>
                  <a:pt x="5551331" y="1104900"/>
                </a:lnTo>
                <a:lnTo>
                  <a:pt x="5581472" y="1143000"/>
                </a:lnTo>
                <a:lnTo>
                  <a:pt x="5612251" y="1181100"/>
                </a:lnTo>
                <a:lnTo>
                  <a:pt x="5643653" y="1206500"/>
                </a:lnTo>
                <a:lnTo>
                  <a:pt x="5675668" y="1244600"/>
                </a:lnTo>
                <a:lnTo>
                  <a:pt x="5708282" y="1270000"/>
                </a:lnTo>
                <a:lnTo>
                  <a:pt x="5741483" y="1308100"/>
                </a:lnTo>
                <a:lnTo>
                  <a:pt x="5775258" y="1333500"/>
                </a:lnTo>
                <a:lnTo>
                  <a:pt x="5809594" y="1371600"/>
                </a:lnTo>
                <a:lnTo>
                  <a:pt x="5844479" y="1397000"/>
                </a:lnTo>
                <a:lnTo>
                  <a:pt x="5879900" y="1422400"/>
                </a:lnTo>
                <a:lnTo>
                  <a:pt x="5952299" y="1473200"/>
                </a:lnTo>
                <a:lnTo>
                  <a:pt x="5989252" y="1511300"/>
                </a:lnTo>
                <a:lnTo>
                  <a:pt x="6026691" y="1536700"/>
                </a:lnTo>
                <a:lnTo>
                  <a:pt x="6064602" y="1549400"/>
                </a:lnTo>
                <a:lnTo>
                  <a:pt x="6141793" y="1600200"/>
                </a:lnTo>
                <a:lnTo>
                  <a:pt x="6220723" y="1651000"/>
                </a:lnTo>
                <a:lnTo>
                  <a:pt x="6260809" y="1663700"/>
                </a:lnTo>
                <a:lnTo>
                  <a:pt x="6301291" y="1689100"/>
                </a:lnTo>
                <a:lnTo>
                  <a:pt x="6342158" y="1701800"/>
                </a:lnTo>
                <a:lnTo>
                  <a:pt x="6383396" y="1727200"/>
                </a:lnTo>
                <a:lnTo>
                  <a:pt x="6424993" y="1739900"/>
                </a:lnTo>
                <a:lnTo>
                  <a:pt x="6466937" y="1765300"/>
                </a:lnTo>
                <a:lnTo>
                  <a:pt x="6813433" y="1866900"/>
                </a:lnTo>
                <a:close/>
              </a:path>
              <a:path w="7409815" h="9169400">
                <a:moveTo>
                  <a:pt x="2697076" y="9169400"/>
                </a:moveTo>
                <a:lnTo>
                  <a:pt x="2756541" y="8343900"/>
                </a:lnTo>
                <a:lnTo>
                  <a:pt x="2759501" y="8293100"/>
                </a:lnTo>
                <a:lnTo>
                  <a:pt x="2761454" y="8242300"/>
                </a:lnTo>
                <a:lnTo>
                  <a:pt x="2762408" y="8204200"/>
                </a:lnTo>
                <a:lnTo>
                  <a:pt x="2762371" y="8153400"/>
                </a:lnTo>
                <a:lnTo>
                  <a:pt x="2761353" y="8102600"/>
                </a:lnTo>
                <a:lnTo>
                  <a:pt x="2759362" y="8051800"/>
                </a:lnTo>
                <a:lnTo>
                  <a:pt x="2752497" y="7962900"/>
                </a:lnTo>
                <a:lnTo>
                  <a:pt x="2747640" y="7912100"/>
                </a:lnTo>
                <a:lnTo>
                  <a:pt x="2741845" y="7874000"/>
                </a:lnTo>
                <a:lnTo>
                  <a:pt x="2735121" y="7823200"/>
                </a:lnTo>
                <a:lnTo>
                  <a:pt x="2727478" y="7772400"/>
                </a:lnTo>
                <a:lnTo>
                  <a:pt x="2718922" y="7734300"/>
                </a:lnTo>
                <a:lnTo>
                  <a:pt x="2709464" y="7683500"/>
                </a:lnTo>
                <a:lnTo>
                  <a:pt x="2699112" y="7645400"/>
                </a:lnTo>
                <a:lnTo>
                  <a:pt x="2687874" y="7594600"/>
                </a:lnTo>
                <a:lnTo>
                  <a:pt x="2675760" y="7556500"/>
                </a:lnTo>
                <a:lnTo>
                  <a:pt x="2662779" y="7505700"/>
                </a:lnTo>
                <a:lnTo>
                  <a:pt x="2648938" y="7467600"/>
                </a:lnTo>
                <a:lnTo>
                  <a:pt x="2634247" y="7416800"/>
                </a:lnTo>
                <a:lnTo>
                  <a:pt x="2618715" y="7378700"/>
                </a:lnTo>
                <a:lnTo>
                  <a:pt x="2602350" y="7340600"/>
                </a:lnTo>
                <a:lnTo>
                  <a:pt x="2585161" y="7289800"/>
                </a:lnTo>
                <a:lnTo>
                  <a:pt x="2567157" y="7251700"/>
                </a:lnTo>
                <a:lnTo>
                  <a:pt x="2548346" y="7213600"/>
                </a:lnTo>
                <a:lnTo>
                  <a:pt x="2528738" y="7175500"/>
                </a:lnTo>
                <a:lnTo>
                  <a:pt x="2508341" y="7124700"/>
                </a:lnTo>
                <a:lnTo>
                  <a:pt x="2487163" y="7086600"/>
                </a:lnTo>
                <a:lnTo>
                  <a:pt x="2465215" y="7048500"/>
                </a:lnTo>
                <a:lnTo>
                  <a:pt x="2442503" y="7010400"/>
                </a:lnTo>
                <a:lnTo>
                  <a:pt x="2419038" y="6972300"/>
                </a:lnTo>
                <a:lnTo>
                  <a:pt x="2394827" y="6934200"/>
                </a:lnTo>
                <a:lnTo>
                  <a:pt x="2369881" y="6896100"/>
                </a:lnTo>
                <a:lnTo>
                  <a:pt x="2344206" y="6858000"/>
                </a:lnTo>
                <a:lnTo>
                  <a:pt x="2317813" y="6819900"/>
                </a:lnTo>
                <a:lnTo>
                  <a:pt x="2290709" y="6781800"/>
                </a:lnTo>
                <a:lnTo>
                  <a:pt x="2262905" y="6756400"/>
                </a:lnTo>
                <a:lnTo>
                  <a:pt x="2234407" y="6718300"/>
                </a:lnTo>
                <a:lnTo>
                  <a:pt x="2205226" y="6680200"/>
                </a:lnTo>
                <a:lnTo>
                  <a:pt x="2175370" y="6642100"/>
                </a:lnTo>
                <a:lnTo>
                  <a:pt x="2144847" y="6616700"/>
                </a:lnTo>
                <a:lnTo>
                  <a:pt x="2113667" y="6578600"/>
                </a:lnTo>
                <a:lnTo>
                  <a:pt x="2081837" y="6553200"/>
                </a:lnTo>
                <a:lnTo>
                  <a:pt x="2049368" y="6515100"/>
                </a:lnTo>
                <a:lnTo>
                  <a:pt x="2016268" y="6489700"/>
                </a:lnTo>
                <a:lnTo>
                  <a:pt x="1982545" y="6451600"/>
                </a:lnTo>
                <a:lnTo>
                  <a:pt x="1948208" y="6426200"/>
                </a:lnTo>
                <a:lnTo>
                  <a:pt x="1913266" y="6400800"/>
                </a:lnTo>
                <a:lnTo>
                  <a:pt x="1877728" y="6375400"/>
                </a:lnTo>
                <a:lnTo>
                  <a:pt x="1841603" y="6337300"/>
                </a:lnTo>
                <a:lnTo>
                  <a:pt x="1804898" y="6311900"/>
                </a:lnTo>
                <a:lnTo>
                  <a:pt x="1767624" y="6286500"/>
                </a:lnTo>
                <a:lnTo>
                  <a:pt x="1729788" y="6261100"/>
                </a:lnTo>
                <a:lnTo>
                  <a:pt x="1652468" y="6210300"/>
                </a:lnTo>
                <a:lnTo>
                  <a:pt x="1613001" y="6197600"/>
                </a:lnTo>
                <a:lnTo>
                  <a:pt x="1532497" y="6146800"/>
                </a:lnTo>
                <a:lnTo>
                  <a:pt x="1491478" y="6134100"/>
                </a:lnTo>
                <a:lnTo>
                  <a:pt x="1407948" y="6083300"/>
                </a:lnTo>
                <a:lnTo>
                  <a:pt x="1322489" y="6057900"/>
                </a:lnTo>
                <a:lnTo>
                  <a:pt x="1279057" y="6032500"/>
                </a:lnTo>
                <a:lnTo>
                  <a:pt x="1190834" y="6007100"/>
                </a:lnTo>
                <a:lnTo>
                  <a:pt x="868696" y="5918200"/>
                </a:lnTo>
                <a:lnTo>
                  <a:pt x="821097" y="5918200"/>
                </a:lnTo>
                <a:lnTo>
                  <a:pt x="0" y="5791200"/>
                </a:lnTo>
                <a:lnTo>
                  <a:pt x="685062" y="5321300"/>
                </a:lnTo>
                <a:lnTo>
                  <a:pt x="724547" y="5295900"/>
                </a:lnTo>
                <a:lnTo>
                  <a:pt x="763281" y="5257800"/>
                </a:lnTo>
                <a:lnTo>
                  <a:pt x="801260" y="5232400"/>
                </a:lnTo>
                <a:lnTo>
                  <a:pt x="838483" y="5207000"/>
                </a:lnTo>
                <a:lnTo>
                  <a:pt x="874945" y="5168900"/>
                </a:lnTo>
                <a:lnTo>
                  <a:pt x="910643" y="5143500"/>
                </a:lnTo>
                <a:lnTo>
                  <a:pt x="945575" y="5105400"/>
                </a:lnTo>
                <a:lnTo>
                  <a:pt x="979737" y="5080000"/>
                </a:lnTo>
                <a:lnTo>
                  <a:pt x="1013126" y="5041900"/>
                </a:lnTo>
                <a:lnTo>
                  <a:pt x="1045739" y="5016500"/>
                </a:lnTo>
                <a:lnTo>
                  <a:pt x="1077572" y="4978400"/>
                </a:lnTo>
                <a:lnTo>
                  <a:pt x="1108624" y="4940300"/>
                </a:lnTo>
                <a:lnTo>
                  <a:pt x="1138890" y="4914900"/>
                </a:lnTo>
                <a:lnTo>
                  <a:pt x="1168367" y="4876800"/>
                </a:lnTo>
                <a:lnTo>
                  <a:pt x="1197053" y="4838700"/>
                </a:lnTo>
                <a:lnTo>
                  <a:pt x="1224944" y="4800600"/>
                </a:lnTo>
                <a:lnTo>
                  <a:pt x="1252037" y="4762500"/>
                </a:lnTo>
                <a:lnTo>
                  <a:pt x="1278329" y="4724400"/>
                </a:lnTo>
                <a:lnTo>
                  <a:pt x="1303817" y="4686300"/>
                </a:lnTo>
                <a:lnTo>
                  <a:pt x="1328497" y="4648200"/>
                </a:lnTo>
                <a:lnTo>
                  <a:pt x="1352368" y="4610100"/>
                </a:lnTo>
                <a:lnTo>
                  <a:pt x="1375424" y="4572000"/>
                </a:lnTo>
                <a:lnTo>
                  <a:pt x="1397664" y="4533900"/>
                </a:lnTo>
                <a:lnTo>
                  <a:pt x="1419084" y="4495800"/>
                </a:lnTo>
                <a:lnTo>
                  <a:pt x="1439682" y="4445000"/>
                </a:lnTo>
                <a:lnTo>
                  <a:pt x="1459453" y="4406900"/>
                </a:lnTo>
                <a:lnTo>
                  <a:pt x="1478395" y="4368800"/>
                </a:lnTo>
                <a:lnTo>
                  <a:pt x="1496505" y="4330700"/>
                </a:lnTo>
                <a:lnTo>
                  <a:pt x="1513779" y="4279900"/>
                </a:lnTo>
                <a:lnTo>
                  <a:pt x="1530215" y="4241800"/>
                </a:lnTo>
                <a:lnTo>
                  <a:pt x="1545809" y="4203700"/>
                </a:lnTo>
                <a:lnTo>
                  <a:pt x="1560558" y="4152900"/>
                </a:lnTo>
                <a:lnTo>
                  <a:pt x="1574460" y="4114800"/>
                </a:lnTo>
                <a:lnTo>
                  <a:pt x="1587510" y="4076700"/>
                </a:lnTo>
                <a:lnTo>
                  <a:pt x="1599707" y="4025900"/>
                </a:lnTo>
                <a:lnTo>
                  <a:pt x="1611046" y="3987800"/>
                </a:lnTo>
                <a:lnTo>
                  <a:pt x="1621524" y="3937000"/>
                </a:lnTo>
                <a:lnTo>
                  <a:pt x="1631139" y="3898900"/>
                </a:lnTo>
                <a:lnTo>
                  <a:pt x="1639888" y="3848100"/>
                </a:lnTo>
                <a:lnTo>
                  <a:pt x="1647767" y="3810000"/>
                </a:lnTo>
                <a:lnTo>
                  <a:pt x="1654772" y="3759200"/>
                </a:lnTo>
                <a:lnTo>
                  <a:pt x="1660902" y="3721100"/>
                </a:lnTo>
                <a:lnTo>
                  <a:pt x="1666153" y="3670300"/>
                </a:lnTo>
                <a:lnTo>
                  <a:pt x="1670521" y="3632200"/>
                </a:lnTo>
                <a:lnTo>
                  <a:pt x="1676599" y="3543300"/>
                </a:lnTo>
                <a:lnTo>
                  <a:pt x="1678302" y="3492500"/>
                </a:lnTo>
                <a:lnTo>
                  <a:pt x="1679110" y="3441700"/>
                </a:lnTo>
                <a:lnTo>
                  <a:pt x="1679020" y="3403600"/>
                </a:lnTo>
                <a:lnTo>
                  <a:pt x="1678029" y="3352800"/>
                </a:lnTo>
                <a:lnTo>
                  <a:pt x="1676134" y="3314700"/>
                </a:lnTo>
                <a:lnTo>
                  <a:pt x="1673332" y="3263900"/>
                </a:lnTo>
                <a:lnTo>
                  <a:pt x="1669620" y="3225800"/>
                </a:lnTo>
                <a:lnTo>
                  <a:pt x="1664994" y="3175000"/>
                </a:lnTo>
                <a:lnTo>
                  <a:pt x="1659451" y="3124200"/>
                </a:lnTo>
                <a:lnTo>
                  <a:pt x="1652989" y="3086100"/>
                </a:lnTo>
                <a:lnTo>
                  <a:pt x="1645603" y="3035300"/>
                </a:lnTo>
                <a:lnTo>
                  <a:pt x="1637292" y="2997200"/>
                </a:lnTo>
                <a:lnTo>
                  <a:pt x="1628052" y="2946400"/>
                </a:lnTo>
                <a:lnTo>
                  <a:pt x="1617879" y="2908300"/>
                </a:lnTo>
                <a:lnTo>
                  <a:pt x="1606771" y="2857500"/>
                </a:lnTo>
                <a:lnTo>
                  <a:pt x="1594724" y="2819400"/>
                </a:lnTo>
                <a:lnTo>
                  <a:pt x="1581736" y="2768600"/>
                </a:lnTo>
                <a:lnTo>
                  <a:pt x="1567803" y="2730500"/>
                </a:lnTo>
                <a:lnTo>
                  <a:pt x="1552923" y="2679700"/>
                </a:lnTo>
                <a:lnTo>
                  <a:pt x="1537091" y="2641600"/>
                </a:lnTo>
                <a:lnTo>
                  <a:pt x="1520305" y="2590800"/>
                </a:lnTo>
                <a:lnTo>
                  <a:pt x="1502562" y="2552700"/>
                </a:lnTo>
                <a:lnTo>
                  <a:pt x="1483858" y="2501900"/>
                </a:lnTo>
                <a:lnTo>
                  <a:pt x="1464191" y="2463800"/>
                </a:lnTo>
                <a:lnTo>
                  <a:pt x="1443558" y="2425700"/>
                </a:lnTo>
                <a:lnTo>
                  <a:pt x="1421955" y="2374900"/>
                </a:lnTo>
                <a:lnTo>
                  <a:pt x="1399378" y="2336800"/>
                </a:lnTo>
                <a:lnTo>
                  <a:pt x="1375826" y="2298700"/>
                </a:lnTo>
                <a:lnTo>
                  <a:pt x="962834" y="1574800"/>
                </a:lnTo>
                <a:lnTo>
                  <a:pt x="1757458" y="1816100"/>
                </a:lnTo>
                <a:lnTo>
                  <a:pt x="1942985" y="1866900"/>
                </a:lnTo>
                <a:lnTo>
                  <a:pt x="1989479" y="1866900"/>
                </a:lnTo>
                <a:lnTo>
                  <a:pt x="2082515" y="1892300"/>
                </a:lnTo>
                <a:lnTo>
                  <a:pt x="2129031" y="1892300"/>
                </a:lnTo>
                <a:lnTo>
                  <a:pt x="2175530" y="1905000"/>
                </a:lnTo>
                <a:lnTo>
                  <a:pt x="2268421" y="1905000"/>
                </a:lnTo>
                <a:lnTo>
                  <a:pt x="2314789" y="1917700"/>
                </a:lnTo>
                <a:lnTo>
                  <a:pt x="7409297" y="1917700"/>
                </a:lnTo>
                <a:lnTo>
                  <a:pt x="7409297" y="6819900"/>
                </a:lnTo>
                <a:lnTo>
                  <a:pt x="7402331" y="6819900"/>
                </a:lnTo>
                <a:lnTo>
                  <a:pt x="7375941" y="6858000"/>
                </a:lnTo>
                <a:lnTo>
                  <a:pt x="7350270" y="6896100"/>
                </a:lnTo>
                <a:lnTo>
                  <a:pt x="7325326" y="6934200"/>
                </a:lnTo>
                <a:lnTo>
                  <a:pt x="7301118" y="6972300"/>
                </a:lnTo>
                <a:lnTo>
                  <a:pt x="7277655" y="7010400"/>
                </a:lnTo>
                <a:lnTo>
                  <a:pt x="7254946" y="7048500"/>
                </a:lnTo>
                <a:lnTo>
                  <a:pt x="7232999" y="7086600"/>
                </a:lnTo>
                <a:lnTo>
                  <a:pt x="7211822" y="7124700"/>
                </a:lnTo>
                <a:lnTo>
                  <a:pt x="7191426" y="7175500"/>
                </a:lnTo>
                <a:lnTo>
                  <a:pt x="7171818" y="7213600"/>
                </a:lnTo>
                <a:lnTo>
                  <a:pt x="7153007" y="7251700"/>
                </a:lnTo>
                <a:lnTo>
                  <a:pt x="7135003" y="7289800"/>
                </a:lnTo>
                <a:lnTo>
                  <a:pt x="7117813" y="7340600"/>
                </a:lnTo>
                <a:lnTo>
                  <a:pt x="7101446" y="7378700"/>
                </a:lnTo>
                <a:lnTo>
                  <a:pt x="7085912" y="7416800"/>
                </a:lnTo>
                <a:lnTo>
                  <a:pt x="7071219" y="7467600"/>
                </a:lnTo>
                <a:lnTo>
                  <a:pt x="7057375" y="7505700"/>
                </a:lnTo>
                <a:lnTo>
                  <a:pt x="7044389" y="7556500"/>
                </a:lnTo>
                <a:lnTo>
                  <a:pt x="7032271" y="7594600"/>
                </a:lnTo>
                <a:lnTo>
                  <a:pt x="7021029" y="7645400"/>
                </a:lnTo>
                <a:lnTo>
                  <a:pt x="7010671" y="7683500"/>
                </a:lnTo>
                <a:lnTo>
                  <a:pt x="7001207" y="7734300"/>
                </a:lnTo>
                <a:lnTo>
                  <a:pt x="6992645" y="7772400"/>
                </a:lnTo>
                <a:lnTo>
                  <a:pt x="6984993" y="7823200"/>
                </a:lnTo>
                <a:lnTo>
                  <a:pt x="6978262" y="7874000"/>
                </a:lnTo>
                <a:lnTo>
                  <a:pt x="6972458" y="7912100"/>
                </a:lnTo>
                <a:lnTo>
                  <a:pt x="6967592" y="7962900"/>
                </a:lnTo>
                <a:lnTo>
                  <a:pt x="6964651" y="8001000"/>
                </a:lnTo>
                <a:lnTo>
                  <a:pt x="4724625" y="8001000"/>
                </a:lnTo>
                <a:lnTo>
                  <a:pt x="4679568" y="8013700"/>
                </a:lnTo>
                <a:lnTo>
                  <a:pt x="4589637" y="8013700"/>
                </a:lnTo>
                <a:lnTo>
                  <a:pt x="4544791" y="8026400"/>
                </a:lnTo>
                <a:lnTo>
                  <a:pt x="4500042" y="8026400"/>
                </a:lnTo>
                <a:lnTo>
                  <a:pt x="4410896" y="8051800"/>
                </a:lnTo>
                <a:lnTo>
                  <a:pt x="4366526" y="8051800"/>
                </a:lnTo>
                <a:lnTo>
                  <a:pt x="4061037" y="8140700"/>
                </a:lnTo>
                <a:lnTo>
                  <a:pt x="4018293" y="8166100"/>
                </a:lnTo>
                <a:lnTo>
                  <a:pt x="3933617" y="8191500"/>
                </a:lnTo>
                <a:lnTo>
                  <a:pt x="3850119" y="8242300"/>
                </a:lnTo>
                <a:lnTo>
                  <a:pt x="3808846" y="8255000"/>
                </a:lnTo>
                <a:lnTo>
                  <a:pt x="3727324" y="8305800"/>
                </a:lnTo>
                <a:lnTo>
                  <a:pt x="3687102" y="8318500"/>
                </a:lnTo>
                <a:lnTo>
                  <a:pt x="3568764" y="8394700"/>
                </a:lnTo>
                <a:lnTo>
                  <a:pt x="3530140" y="8432800"/>
                </a:lnTo>
                <a:lnTo>
                  <a:pt x="3454210" y="8483600"/>
                </a:lnTo>
                <a:lnTo>
                  <a:pt x="3416932" y="8509000"/>
                </a:lnTo>
                <a:lnTo>
                  <a:pt x="3380130" y="8547100"/>
                </a:lnTo>
                <a:lnTo>
                  <a:pt x="3343819" y="8572500"/>
                </a:lnTo>
                <a:lnTo>
                  <a:pt x="3308012" y="8610600"/>
                </a:lnTo>
                <a:lnTo>
                  <a:pt x="2697076" y="9169400"/>
                </a:lnTo>
                <a:close/>
              </a:path>
              <a:path w="7409815" h="9169400">
                <a:moveTo>
                  <a:pt x="6947552" y="1892300"/>
                </a:moveTo>
                <a:lnTo>
                  <a:pt x="2772612" y="1892300"/>
                </a:lnTo>
                <a:lnTo>
                  <a:pt x="2862242" y="1866900"/>
                </a:lnTo>
                <a:lnTo>
                  <a:pt x="6857924" y="1866900"/>
                </a:lnTo>
                <a:lnTo>
                  <a:pt x="6947552" y="1892300"/>
                </a:lnTo>
                <a:close/>
              </a:path>
              <a:path w="7409815" h="9169400">
                <a:moveTo>
                  <a:pt x="7037957" y="1905000"/>
                </a:moveTo>
                <a:lnTo>
                  <a:pt x="2682203" y="1905000"/>
                </a:lnTo>
                <a:lnTo>
                  <a:pt x="2727498" y="1892300"/>
                </a:lnTo>
                <a:lnTo>
                  <a:pt x="6992664" y="1892300"/>
                </a:lnTo>
                <a:lnTo>
                  <a:pt x="7037957" y="1905000"/>
                </a:lnTo>
                <a:close/>
              </a:path>
              <a:path w="7409815" h="9169400">
                <a:moveTo>
                  <a:pt x="7174803" y="1917700"/>
                </a:moveTo>
                <a:lnTo>
                  <a:pt x="2499449" y="1917700"/>
                </a:lnTo>
                <a:lnTo>
                  <a:pt x="2545348" y="1905000"/>
                </a:lnTo>
                <a:lnTo>
                  <a:pt x="7129040" y="1905000"/>
                </a:lnTo>
                <a:lnTo>
                  <a:pt x="7174803" y="1917700"/>
                </a:lnTo>
                <a:close/>
              </a:path>
              <a:path w="7409815" h="9169400">
                <a:moveTo>
                  <a:pt x="7022907" y="9169400"/>
                </a:moveTo>
                <a:lnTo>
                  <a:pt x="6411972" y="8610600"/>
                </a:lnTo>
                <a:lnTo>
                  <a:pt x="6376165" y="8572500"/>
                </a:lnTo>
                <a:lnTo>
                  <a:pt x="6339854" y="8547100"/>
                </a:lnTo>
                <a:lnTo>
                  <a:pt x="6303052" y="8509000"/>
                </a:lnTo>
                <a:lnTo>
                  <a:pt x="6265773" y="8483600"/>
                </a:lnTo>
                <a:lnTo>
                  <a:pt x="6189843" y="8432800"/>
                </a:lnTo>
                <a:lnTo>
                  <a:pt x="6151219" y="8394700"/>
                </a:lnTo>
                <a:lnTo>
                  <a:pt x="6032881" y="8318500"/>
                </a:lnTo>
                <a:lnTo>
                  <a:pt x="5992660" y="8305800"/>
                </a:lnTo>
                <a:lnTo>
                  <a:pt x="5911137" y="8255000"/>
                </a:lnTo>
                <a:lnTo>
                  <a:pt x="5869865" y="8242300"/>
                </a:lnTo>
                <a:lnTo>
                  <a:pt x="5786366" y="8191500"/>
                </a:lnTo>
                <a:lnTo>
                  <a:pt x="5701691" y="8166100"/>
                </a:lnTo>
                <a:lnTo>
                  <a:pt x="5658946" y="8140700"/>
                </a:lnTo>
                <a:lnTo>
                  <a:pt x="5353458" y="8051800"/>
                </a:lnTo>
                <a:lnTo>
                  <a:pt x="5309088" y="8051800"/>
                </a:lnTo>
                <a:lnTo>
                  <a:pt x="5219941" y="8026400"/>
                </a:lnTo>
                <a:lnTo>
                  <a:pt x="5175193" y="8026400"/>
                </a:lnTo>
                <a:lnTo>
                  <a:pt x="5130346" y="8013700"/>
                </a:lnTo>
                <a:lnTo>
                  <a:pt x="5040415" y="8013700"/>
                </a:lnTo>
                <a:lnTo>
                  <a:pt x="4995358" y="8001000"/>
                </a:lnTo>
                <a:lnTo>
                  <a:pt x="6964651" y="8001000"/>
                </a:lnTo>
                <a:lnTo>
                  <a:pt x="6960705" y="8051800"/>
                </a:lnTo>
                <a:lnTo>
                  <a:pt x="6958702" y="8102600"/>
                </a:lnTo>
                <a:lnTo>
                  <a:pt x="6957671" y="8153400"/>
                </a:lnTo>
                <a:lnTo>
                  <a:pt x="6957621" y="8204200"/>
                </a:lnTo>
                <a:lnTo>
                  <a:pt x="6958561" y="8242300"/>
                </a:lnTo>
                <a:lnTo>
                  <a:pt x="6960498" y="8293100"/>
                </a:lnTo>
                <a:lnTo>
                  <a:pt x="6963443" y="8343900"/>
                </a:lnTo>
                <a:lnTo>
                  <a:pt x="7022907" y="9169400"/>
                </a:lnTo>
                <a:close/>
              </a:path>
            </a:pathLst>
          </a:custGeom>
          <a:solidFill>
            <a:srgbClr val="3174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0" y="5397681"/>
            <a:ext cx="7105650" cy="4507230"/>
          </a:xfrm>
          <a:custGeom>
            <a:avLst/>
            <a:gdLst/>
            <a:ahLst/>
            <a:cxnLst/>
            <a:rect l="l" t="t" r="r" b="b"/>
            <a:pathLst>
              <a:path w="7105650" h="4507230">
                <a:moveTo>
                  <a:pt x="0" y="4506636"/>
                </a:moveTo>
                <a:lnTo>
                  <a:pt x="7105172" y="4506636"/>
                </a:lnTo>
                <a:lnTo>
                  <a:pt x="7105172" y="0"/>
                </a:lnTo>
                <a:lnTo>
                  <a:pt x="0" y="0"/>
                </a:lnTo>
                <a:lnTo>
                  <a:pt x="0" y="450663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7105836" y="4305440"/>
            <a:ext cx="7106284" cy="5599430"/>
          </a:xfrm>
          <a:custGeom>
            <a:avLst/>
            <a:gdLst/>
            <a:ahLst/>
            <a:cxnLst/>
            <a:rect l="l" t="t" r="r" b="b"/>
            <a:pathLst>
              <a:path w="7106284" h="5599430">
                <a:moveTo>
                  <a:pt x="0" y="5598878"/>
                </a:moveTo>
                <a:lnTo>
                  <a:pt x="7105837" y="5598878"/>
                </a:lnTo>
                <a:lnTo>
                  <a:pt x="7105837" y="0"/>
                </a:lnTo>
                <a:lnTo>
                  <a:pt x="0" y="0"/>
                </a:lnTo>
                <a:lnTo>
                  <a:pt x="0" y="5598878"/>
                </a:lnTo>
                <a:close/>
              </a:path>
            </a:pathLst>
          </a:custGeom>
          <a:solidFill>
            <a:srgbClr val="3AB8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0" y="9904317"/>
            <a:ext cx="7105015" cy="4639310"/>
          </a:xfrm>
          <a:custGeom>
            <a:avLst/>
            <a:gdLst/>
            <a:ahLst/>
            <a:cxnLst/>
            <a:rect l="l" t="t" r="r" b="b"/>
            <a:pathLst>
              <a:path w="7105015" h="4639309">
                <a:moveTo>
                  <a:pt x="0" y="0"/>
                </a:moveTo>
                <a:lnTo>
                  <a:pt x="7104453" y="0"/>
                </a:lnTo>
                <a:lnTo>
                  <a:pt x="7104453" y="4639067"/>
                </a:lnTo>
                <a:lnTo>
                  <a:pt x="0" y="4639068"/>
                </a:lnTo>
                <a:lnTo>
                  <a:pt x="0" y="0"/>
                </a:lnTo>
                <a:close/>
              </a:path>
            </a:pathLst>
          </a:custGeom>
          <a:solidFill>
            <a:srgbClr val="00B55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7105835" y="9904319"/>
            <a:ext cx="7106284" cy="4630420"/>
          </a:xfrm>
          <a:custGeom>
            <a:avLst/>
            <a:gdLst/>
            <a:ahLst/>
            <a:cxnLst/>
            <a:rect l="l" t="t" r="r" b="b"/>
            <a:pathLst>
              <a:path w="7106284" h="4630419">
                <a:moveTo>
                  <a:pt x="7105836" y="4630115"/>
                </a:moveTo>
                <a:lnTo>
                  <a:pt x="0" y="4630115"/>
                </a:lnTo>
                <a:lnTo>
                  <a:pt x="0" y="0"/>
                </a:lnTo>
                <a:lnTo>
                  <a:pt x="7105836" y="0"/>
                </a:lnTo>
                <a:lnTo>
                  <a:pt x="7105836" y="4630115"/>
                </a:lnTo>
                <a:close/>
              </a:path>
            </a:pathLst>
          </a:custGeom>
          <a:solidFill>
            <a:srgbClr val="2567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0" y="14534435"/>
            <a:ext cx="7106284" cy="5570220"/>
          </a:xfrm>
          <a:custGeom>
            <a:avLst/>
            <a:gdLst/>
            <a:ahLst/>
            <a:cxnLst/>
            <a:rect l="l" t="t" r="r" b="b"/>
            <a:pathLst>
              <a:path w="7106284" h="5570219">
                <a:moveTo>
                  <a:pt x="7105836" y="5569664"/>
                </a:moveTo>
                <a:lnTo>
                  <a:pt x="0" y="5569664"/>
                </a:lnTo>
                <a:lnTo>
                  <a:pt x="0" y="0"/>
                </a:lnTo>
                <a:lnTo>
                  <a:pt x="7105836" y="0"/>
                </a:lnTo>
                <a:lnTo>
                  <a:pt x="7105836" y="5569664"/>
                </a:lnTo>
                <a:close/>
              </a:path>
            </a:pathLst>
          </a:custGeom>
          <a:solidFill>
            <a:srgbClr val="BEC4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0" y="0"/>
            <a:ext cx="12724130" cy="4279265"/>
          </a:xfrm>
          <a:custGeom>
            <a:avLst/>
            <a:gdLst/>
            <a:ahLst/>
            <a:cxnLst/>
            <a:rect l="l" t="t" r="r" b="b"/>
            <a:pathLst>
              <a:path w="12724130" h="4279265">
                <a:moveTo>
                  <a:pt x="5453126" y="3643680"/>
                </a:moveTo>
                <a:lnTo>
                  <a:pt x="5450040" y="3605580"/>
                </a:lnTo>
                <a:lnTo>
                  <a:pt x="5418950" y="3542080"/>
                </a:lnTo>
                <a:lnTo>
                  <a:pt x="5390451" y="3516680"/>
                </a:lnTo>
                <a:lnTo>
                  <a:pt x="5352974" y="3503980"/>
                </a:lnTo>
                <a:lnTo>
                  <a:pt x="5203990" y="3503980"/>
                </a:lnTo>
                <a:lnTo>
                  <a:pt x="5154282" y="3516680"/>
                </a:lnTo>
                <a:lnTo>
                  <a:pt x="5104549" y="3516680"/>
                </a:lnTo>
                <a:lnTo>
                  <a:pt x="5005108" y="3542080"/>
                </a:lnTo>
                <a:lnTo>
                  <a:pt x="4955438" y="3542080"/>
                </a:lnTo>
                <a:lnTo>
                  <a:pt x="4855743" y="3554780"/>
                </a:lnTo>
                <a:lnTo>
                  <a:pt x="4805743" y="3554780"/>
                </a:lnTo>
                <a:lnTo>
                  <a:pt x="4755769" y="3567480"/>
                </a:lnTo>
                <a:lnTo>
                  <a:pt x="4655934" y="3567480"/>
                </a:lnTo>
                <a:lnTo>
                  <a:pt x="4606061" y="3580180"/>
                </a:lnTo>
                <a:lnTo>
                  <a:pt x="4556226" y="3580180"/>
                </a:lnTo>
                <a:lnTo>
                  <a:pt x="4506430" y="3592880"/>
                </a:lnTo>
                <a:lnTo>
                  <a:pt x="4456658" y="3592880"/>
                </a:lnTo>
                <a:lnTo>
                  <a:pt x="4406925" y="3605580"/>
                </a:lnTo>
                <a:lnTo>
                  <a:pt x="4357217" y="3605580"/>
                </a:lnTo>
                <a:lnTo>
                  <a:pt x="4257891" y="3630980"/>
                </a:lnTo>
                <a:lnTo>
                  <a:pt x="4208272" y="3630980"/>
                </a:lnTo>
                <a:lnTo>
                  <a:pt x="4158678" y="3643680"/>
                </a:lnTo>
                <a:lnTo>
                  <a:pt x="4108348" y="3643680"/>
                </a:lnTo>
                <a:lnTo>
                  <a:pt x="4007459" y="3669080"/>
                </a:lnTo>
                <a:lnTo>
                  <a:pt x="3956926" y="3669080"/>
                </a:lnTo>
                <a:lnTo>
                  <a:pt x="3906342" y="3681780"/>
                </a:lnTo>
                <a:lnTo>
                  <a:pt x="3805047" y="3681780"/>
                </a:lnTo>
                <a:lnTo>
                  <a:pt x="3754348" y="3694480"/>
                </a:lnTo>
                <a:lnTo>
                  <a:pt x="3778199" y="3656380"/>
                </a:lnTo>
                <a:lnTo>
                  <a:pt x="3786238" y="3643680"/>
                </a:lnTo>
                <a:lnTo>
                  <a:pt x="3813187" y="3605580"/>
                </a:lnTo>
                <a:lnTo>
                  <a:pt x="3831285" y="3580180"/>
                </a:lnTo>
                <a:lnTo>
                  <a:pt x="3840327" y="3567480"/>
                </a:lnTo>
                <a:lnTo>
                  <a:pt x="3895229" y="3478580"/>
                </a:lnTo>
                <a:lnTo>
                  <a:pt x="3950944" y="3402380"/>
                </a:lnTo>
                <a:lnTo>
                  <a:pt x="4007472" y="3326180"/>
                </a:lnTo>
                <a:lnTo>
                  <a:pt x="4036047" y="3275380"/>
                </a:lnTo>
                <a:lnTo>
                  <a:pt x="4093794" y="3199180"/>
                </a:lnTo>
                <a:lnTo>
                  <a:pt x="4122978" y="3148380"/>
                </a:lnTo>
                <a:lnTo>
                  <a:pt x="4181945" y="3072180"/>
                </a:lnTo>
                <a:lnTo>
                  <a:pt x="4241736" y="2995980"/>
                </a:lnTo>
                <a:lnTo>
                  <a:pt x="4271937" y="2945180"/>
                </a:lnTo>
                <a:lnTo>
                  <a:pt x="4302341" y="2907080"/>
                </a:lnTo>
                <a:lnTo>
                  <a:pt x="4363758" y="2830880"/>
                </a:lnTo>
                <a:lnTo>
                  <a:pt x="4426001" y="2754680"/>
                </a:lnTo>
                <a:lnTo>
                  <a:pt x="4484179" y="2678480"/>
                </a:lnTo>
                <a:lnTo>
                  <a:pt x="4512805" y="2640380"/>
                </a:lnTo>
                <a:lnTo>
                  <a:pt x="4540910" y="2602280"/>
                </a:lnTo>
                <a:lnTo>
                  <a:pt x="4568317" y="2564180"/>
                </a:lnTo>
                <a:lnTo>
                  <a:pt x="4594898" y="2526080"/>
                </a:lnTo>
                <a:lnTo>
                  <a:pt x="4618545" y="2500680"/>
                </a:lnTo>
                <a:lnTo>
                  <a:pt x="4638433" y="2462580"/>
                </a:lnTo>
                <a:lnTo>
                  <a:pt x="4651172" y="2424480"/>
                </a:lnTo>
                <a:lnTo>
                  <a:pt x="4653381" y="2373680"/>
                </a:lnTo>
                <a:lnTo>
                  <a:pt x="4641647" y="2335580"/>
                </a:lnTo>
                <a:lnTo>
                  <a:pt x="4612614" y="2310180"/>
                </a:lnTo>
                <a:lnTo>
                  <a:pt x="4569638" y="2284780"/>
                </a:lnTo>
                <a:lnTo>
                  <a:pt x="4530306" y="2284780"/>
                </a:lnTo>
                <a:lnTo>
                  <a:pt x="4494200" y="2297480"/>
                </a:lnTo>
                <a:lnTo>
                  <a:pt x="4460913" y="2322880"/>
                </a:lnTo>
                <a:lnTo>
                  <a:pt x="4430001" y="2360980"/>
                </a:lnTo>
                <a:lnTo>
                  <a:pt x="4401058" y="2399080"/>
                </a:lnTo>
                <a:lnTo>
                  <a:pt x="4373664" y="2437180"/>
                </a:lnTo>
                <a:lnTo>
                  <a:pt x="4347388" y="2462580"/>
                </a:lnTo>
                <a:lnTo>
                  <a:pt x="4313682" y="2500680"/>
                </a:lnTo>
                <a:lnTo>
                  <a:pt x="4280268" y="2538780"/>
                </a:lnTo>
                <a:lnTo>
                  <a:pt x="4214330" y="2614980"/>
                </a:lnTo>
                <a:lnTo>
                  <a:pt x="4181767" y="2653080"/>
                </a:lnTo>
                <a:lnTo>
                  <a:pt x="4149483" y="2703880"/>
                </a:lnTo>
                <a:lnTo>
                  <a:pt x="4085679" y="2780080"/>
                </a:lnTo>
                <a:lnTo>
                  <a:pt x="4022852" y="2856280"/>
                </a:lnTo>
                <a:lnTo>
                  <a:pt x="3991787" y="2894380"/>
                </a:lnTo>
                <a:lnTo>
                  <a:pt x="3960939" y="2945180"/>
                </a:lnTo>
                <a:lnTo>
                  <a:pt x="3899865" y="3021380"/>
                </a:lnTo>
                <a:lnTo>
                  <a:pt x="3869626" y="3059480"/>
                </a:lnTo>
                <a:lnTo>
                  <a:pt x="3839591" y="3110280"/>
                </a:lnTo>
                <a:lnTo>
                  <a:pt x="3780028" y="3186480"/>
                </a:lnTo>
                <a:lnTo>
                  <a:pt x="3750487" y="3237280"/>
                </a:lnTo>
                <a:lnTo>
                  <a:pt x="3691890" y="3313480"/>
                </a:lnTo>
                <a:lnTo>
                  <a:pt x="3662807" y="3364280"/>
                </a:lnTo>
                <a:lnTo>
                  <a:pt x="3633851" y="3402380"/>
                </a:lnTo>
                <a:lnTo>
                  <a:pt x="3624364" y="3351580"/>
                </a:lnTo>
                <a:lnTo>
                  <a:pt x="3614686" y="3300780"/>
                </a:lnTo>
                <a:lnTo>
                  <a:pt x="3604857" y="3249980"/>
                </a:lnTo>
                <a:lnTo>
                  <a:pt x="3594874" y="3199180"/>
                </a:lnTo>
                <a:lnTo>
                  <a:pt x="3584791" y="3161080"/>
                </a:lnTo>
                <a:lnTo>
                  <a:pt x="3574592" y="3110280"/>
                </a:lnTo>
                <a:lnTo>
                  <a:pt x="3564331" y="3059480"/>
                </a:lnTo>
                <a:lnTo>
                  <a:pt x="3554018" y="3008680"/>
                </a:lnTo>
                <a:lnTo>
                  <a:pt x="3522942" y="2856280"/>
                </a:lnTo>
                <a:lnTo>
                  <a:pt x="3512616" y="2818180"/>
                </a:lnTo>
                <a:lnTo>
                  <a:pt x="3502342" y="2767380"/>
                </a:lnTo>
                <a:lnTo>
                  <a:pt x="3492131" y="2716580"/>
                </a:lnTo>
                <a:lnTo>
                  <a:pt x="3482022" y="2665780"/>
                </a:lnTo>
                <a:lnTo>
                  <a:pt x="3472027" y="2614980"/>
                </a:lnTo>
                <a:lnTo>
                  <a:pt x="3462172" y="2564180"/>
                </a:lnTo>
                <a:lnTo>
                  <a:pt x="3452469" y="2513380"/>
                </a:lnTo>
                <a:lnTo>
                  <a:pt x="3442944" y="2475280"/>
                </a:lnTo>
                <a:lnTo>
                  <a:pt x="3433622" y="2424480"/>
                </a:lnTo>
                <a:lnTo>
                  <a:pt x="3424517" y="2373680"/>
                </a:lnTo>
                <a:lnTo>
                  <a:pt x="3415652" y="2322880"/>
                </a:lnTo>
                <a:lnTo>
                  <a:pt x="3407054" y="2272080"/>
                </a:lnTo>
                <a:lnTo>
                  <a:pt x="3398748" y="2221280"/>
                </a:lnTo>
                <a:lnTo>
                  <a:pt x="3392335" y="2183180"/>
                </a:lnTo>
                <a:lnTo>
                  <a:pt x="3386467" y="2132380"/>
                </a:lnTo>
                <a:lnTo>
                  <a:pt x="3377400" y="2081580"/>
                </a:lnTo>
                <a:lnTo>
                  <a:pt x="3361372" y="2043480"/>
                </a:lnTo>
                <a:lnTo>
                  <a:pt x="3334651" y="2005380"/>
                </a:lnTo>
                <a:lnTo>
                  <a:pt x="3293478" y="1992680"/>
                </a:lnTo>
                <a:lnTo>
                  <a:pt x="3218192" y="1992680"/>
                </a:lnTo>
                <a:lnTo>
                  <a:pt x="3187217" y="2018080"/>
                </a:lnTo>
                <a:lnTo>
                  <a:pt x="3166300" y="2056180"/>
                </a:lnTo>
                <a:lnTo>
                  <a:pt x="3155823" y="2106980"/>
                </a:lnTo>
                <a:lnTo>
                  <a:pt x="3154781" y="2157780"/>
                </a:lnTo>
                <a:lnTo>
                  <a:pt x="3155962" y="2195880"/>
                </a:lnTo>
                <a:lnTo>
                  <a:pt x="3158325" y="2246680"/>
                </a:lnTo>
                <a:lnTo>
                  <a:pt x="3161906" y="2297480"/>
                </a:lnTo>
                <a:lnTo>
                  <a:pt x="3166757" y="2335580"/>
                </a:lnTo>
                <a:lnTo>
                  <a:pt x="3172904" y="2386380"/>
                </a:lnTo>
                <a:lnTo>
                  <a:pt x="3180397" y="2437180"/>
                </a:lnTo>
                <a:lnTo>
                  <a:pt x="3188309" y="2475280"/>
                </a:lnTo>
                <a:lnTo>
                  <a:pt x="3196513" y="2526080"/>
                </a:lnTo>
                <a:lnTo>
                  <a:pt x="3204972" y="2576880"/>
                </a:lnTo>
                <a:lnTo>
                  <a:pt x="3213684" y="2627680"/>
                </a:lnTo>
                <a:lnTo>
                  <a:pt x="3222612" y="2678480"/>
                </a:lnTo>
                <a:lnTo>
                  <a:pt x="3231718" y="2729280"/>
                </a:lnTo>
                <a:lnTo>
                  <a:pt x="3241002" y="2780080"/>
                </a:lnTo>
                <a:lnTo>
                  <a:pt x="3250438" y="2830880"/>
                </a:lnTo>
                <a:lnTo>
                  <a:pt x="3259975" y="2881680"/>
                </a:lnTo>
                <a:lnTo>
                  <a:pt x="3269627" y="2932480"/>
                </a:lnTo>
                <a:lnTo>
                  <a:pt x="3279343" y="2983280"/>
                </a:lnTo>
                <a:lnTo>
                  <a:pt x="3289109" y="3034080"/>
                </a:lnTo>
                <a:lnTo>
                  <a:pt x="3308693" y="3135680"/>
                </a:lnTo>
                <a:lnTo>
                  <a:pt x="3318459" y="3186480"/>
                </a:lnTo>
                <a:lnTo>
                  <a:pt x="3328187" y="3224580"/>
                </a:lnTo>
                <a:lnTo>
                  <a:pt x="3337839" y="3275380"/>
                </a:lnTo>
                <a:lnTo>
                  <a:pt x="3347402" y="3326180"/>
                </a:lnTo>
                <a:lnTo>
                  <a:pt x="3356838" y="3376980"/>
                </a:lnTo>
                <a:lnTo>
                  <a:pt x="3366135" y="3427780"/>
                </a:lnTo>
                <a:lnTo>
                  <a:pt x="3375279" y="3478580"/>
                </a:lnTo>
                <a:lnTo>
                  <a:pt x="3384219" y="3529380"/>
                </a:lnTo>
                <a:lnTo>
                  <a:pt x="3392944" y="3580180"/>
                </a:lnTo>
                <a:lnTo>
                  <a:pt x="3315855" y="3516680"/>
                </a:lnTo>
                <a:lnTo>
                  <a:pt x="3277285" y="3491280"/>
                </a:lnTo>
                <a:lnTo>
                  <a:pt x="3199676" y="3427780"/>
                </a:lnTo>
                <a:lnTo>
                  <a:pt x="3160687" y="3389680"/>
                </a:lnTo>
                <a:lnTo>
                  <a:pt x="3121710" y="3364280"/>
                </a:lnTo>
                <a:lnTo>
                  <a:pt x="3082760" y="3326180"/>
                </a:lnTo>
                <a:lnTo>
                  <a:pt x="2693632" y="3008680"/>
                </a:lnTo>
                <a:lnTo>
                  <a:pt x="2654681" y="2983280"/>
                </a:lnTo>
                <a:lnTo>
                  <a:pt x="2615717" y="2945180"/>
                </a:lnTo>
                <a:lnTo>
                  <a:pt x="2537701" y="2894380"/>
                </a:lnTo>
                <a:lnTo>
                  <a:pt x="2498648" y="2856280"/>
                </a:lnTo>
                <a:lnTo>
                  <a:pt x="2459558" y="2830880"/>
                </a:lnTo>
                <a:lnTo>
                  <a:pt x="2420442" y="2792780"/>
                </a:lnTo>
                <a:lnTo>
                  <a:pt x="2381275" y="2767380"/>
                </a:lnTo>
                <a:lnTo>
                  <a:pt x="2342070" y="2729280"/>
                </a:lnTo>
                <a:lnTo>
                  <a:pt x="2302814" y="2703880"/>
                </a:lnTo>
                <a:lnTo>
                  <a:pt x="2263508" y="2665780"/>
                </a:lnTo>
                <a:lnTo>
                  <a:pt x="2224138" y="2640380"/>
                </a:lnTo>
                <a:lnTo>
                  <a:pt x="2184717" y="2602280"/>
                </a:lnTo>
                <a:lnTo>
                  <a:pt x="2105685" y="2551480"/>
                </a:lnTo>
                <a:lnTo>
                  <a:pt x="2066074" y="2513380"/>
                </a:lnTo>
                <a:lnTo>
                  <a:pt x="2029968" y="2487980"/>
                </a:lnTo>
                <a:lnTo>
                  <a:pt x="1994598" y="2449880"/>
                </a:lnTo>
                <a:lnTo>
                  <a:pt x="1957006" y="2411780"/>
                </a:lnTo>
                <a:lnTo>
                  <a:pt x="1935480" y="2399004"/>
                </a:lnTo>
                <a:lnTo>
                  <a:pt x="1940420" y="2359329"/>
                </a:lnTo>
                <a:lnTo>
                  <a:pt x="1947837" y="2313165"/>
                </a:lnTo>
                <a:lnTo>
                  <a:pt x="1956816" y="2267483"/>
                </a:lnTo>
                <a:lnTo>
                  <a:pt x="1967344" y="2222322"/>
                </a:lnTo>
                <a:lnTo>
                  <a:pt x="1979409" y="2177707"/>
                </a:lnTo>
                <a:lnTo>
                  <a:pt x="1992960" y="2133663"/>
                </a:lnTo>
                <a:lnTo>
                  <a:pt x="2007984" y="2090242"/>
                </a:lnTo>
                <a:lnTo>
                  <a:pt x="2024456" y="2047468"/>
                </a:lnTo>
                <a:lnTo>
                  <a:pt x="2042350" y="2005355"/>
                </a:lnTo>
                <a:lnTo>
                  <a:pt x="2061641" y="1963966"/>
                </a:lnTo>
                <a:lnTo>
                  <a:pt x="2082292" y="1923326"/>
                </a:lnTo>
                <a:lnTo>
                  <a:pt x="2104288" y="1883448"/>
                </a:lnTo>
                <a:lnTo>
                  <a:pt x="2127593" y="1844382"/>
                </a:lnTo>
                <a:lnTo>
                  <a:pt x="2152205" y="1806168"/>
                </a:lnTo>
                <a:lnTo>
                  <a:pt x="2178062" y="1768817"/>
                </a:lnTo>
                <a:lnTo>
                  <a:pt x="2205164" y="1732381"/>
                </a:lnTo>
                <a:lnTo>
                  <a:pt x="2233485" y="1696872"/>
                </a:lnTo>
                <a:lnTo>
                  <a:pt x="2262987" y="1662341"/>
                </a:lnTo>
                <a:lnTo>
                  <a:pt x="2293645" y="1628813"/>
                </a:lnTo>
                <a:lnTo>
                  <a:pt x="2325433" y="1596326"/>
                </a:lnTo>
                <a:lnTo>
                  <a:pt x="2358339" y="1564906"/>
                </a:lnTo>
                <a:lnTo>
                  <a:pt x="2392311" y="1534591"/>
                </a:lnTo>
                <a:lnTo>
                  <a:pt x="2427351" y="1505419"/>
                </a:lnTo>
                <a:lnTo>
                  <a:pt x="2463419" y="1477403"/>
                </a:lnTo>
                <a:lnTo>
                  <a:pt x="2500490" y="1450594"/>
                </a:lnTo>
                <a:lnTo>
                  <a:pt x="2538539" y="1425016"/>
                </a:lnTo>
                <a:lnTo>
                  <a:pt x="2577541" y="1400695"/>
                </a:lnTo>
                <a:lnTo>
                  <a:pt x="2617457" y="1377683"/>
                </a:lnTo>
                <a:lnTo>
                  <a:pt x="2658287" y="1356004"/>
                </a:lnTo>
                <a:lnTo>
                  <a:pt x="2699982" y="1335684"/>
                </a:lnTo>
                <a:lnTo>
                  <a:pt x="2742527" y="1316761"/>
                </a:lnTo>
                <a:lnTo>
                  <a:pt x="2785884" y="1299273"/>
                </a:lnTo>
                <a:lnTo>
                  <a:pt x="2830055" y="1283246"/>
                </a:lnTo>
                <a:lnTo>
                  <a:pt x="2874975" y="1268704"/>
                </a:lnTo>
                <a:lnTo>
                  <a:pt x="2920657" y="1255699"/>
                </a:lnTo>
                <a:lnTo>
                  <a:pt x="2967037" y="1244244"/>
                </a:lnTo>
                <a:lnTo>
                  <a:pt x="3014116" y="1234389"/>
                </a:lnTo>
                <a:lnTo>
                  <a:pt x="3061868" y="1226159"/>
                </a:lnTo>
                <a:lnTo>
                  <a:pt x="3541814" y="1152359"/>
                </a:lnTo>
                <a:lnTo>
                  <a:pt x="3141383" y="877379"/>
                </a:lnTo>
                <a:lnTo>
                  <a:pt x="3101937" y="849261"/>
                </a:lnTo>
                <a:lnTo>
                  <a:pt x="3063786" y="819950"/>
                </a:lnTo>
                <a:lnTo>
                  <a:pt x="3026956" y="789520"/>
                </a:lnTo>
                <a:lnTo>
                  <a:pt x="2991459" y="757986"/>
                </a:lnTo>
                <a:lnTo>
                  <a:pt x="2957284" y="725398"/>
                </a:lnTo>
                <a:lnTo>
                  <a:pt x="2924441" y="691794"/>
                </a:lnTo>
                <a:lnTo>
                  <a:pt x="2892958" y="657225"/>
                </a:lnTo>
                <a:lnTo>
                  <a:pt x="2862846" y="621715"/>
                </a:lnTo>
                <a:lnTo>
                  <a:pt x="2834094" y="585317"/>
                </a:lnTo>
                <a:lnTo>
                  <a:pt x="2806712" y="548068"/>
                </a:lnTo>
                <a:lnTo>
                  <a:pt x="2780728" y="510019"/>
                </a:lnTo>
                <a:lnTo>
                  <a:pt x="2756141" y="471195"/>
                </a:lnTo>
                <a:lnTo>
                  <a:pt x="2732951" y="431634"/>
                </a:lnTo>
                <a:lnTo>
                  <a:pt x="2711183" y="391388"/>
                </a:lnTo>
                <a:lnTo>
                  <a:pt x="2690838" y="350507"/>
                </a:lnTo>
                <a:lnTo>
                  <a:pt x="2671927" y="309003"/>
                </a:lnTo>
                <a:lnTo>
                  <a:pt x="2654465" y="266941"/>
                </a:lnTo>
                <a:lnTo>
                  <a:pt x="2638450" y="224358"/>
                </a:lnTo>
                <a:lnTo>
                  <a:pt x="2623909" y="181292"/>
                </a:lnTo>
                <a:lnTo>
                  <a:pt x="2610828" y="137782"/>
                </a:lnTo>
                <a:lnTo>
                  <a:pt x="2599232" y="93865"/>
                </a:lnTo>
                <a:lnTo>
                  <a:pt x="2589123" y="49593"/>
                </a:lnTo>
                <a:lnTo>
                  <a:pt x="2580513" y="4991"/>
                </a:lnTo>
                <a:lnTo>
                  <a:pt x="2579725" y="0"/>
                </a:lnTo>
                <a:lnTo>
                  <a:pt x="0" y="0"/>
                </a:lnTo>
                <a:lnTo>
                  <a:pt x="0" y="2643721"/>
                </a:lnTo>
                <a:lnTo>
                  <a:pt x="23050" y="2629598"/>
                </a:lnTo>
                <a:lnTo>
                  <a:pt x="63766" y="2606598"/>
                </a:lnTo>
                <a:lnTo>
                  <a:pt x="105079" y="2585135"/>
                </a:lnTo>
                <a:lnTo>
                  <a:pt x="146964" y="2565196"/>
                </a:lnTo>
                <a:lnTo>
                  <a:pt x="189369" y="2546794"/>
                </a:lnTo>
                <a:lnTo>
                  <a:pt x="232257" y="2529929"/>
                </a:lnTo>
                <a:lnTo>
                  <a:pt x="275577" y="2514587"/>
                </a:lnTo>
                <a:lnTo>
                  <a:pt x="319290" y="2500782"/>
                </a:lnTo>
                <a:lnTo>
                  <a:pt x="363372" y="2488514"/>
                </a:lnTo>
                <a:lnTo>
                  <a:pt x="407758" y="2477782"/>
                </a:lnTo>
                <a:lnTo>
                  <a:pt x="452412" y="2468588"/>
                </a:lnTo>
                <a:lnTo>
                  <a:pt x="497293" y="2460917"/>
                </a:lnTo>
                <a:lnTo>
                  <a:pt x="542378" y="2454783"/>
                </a:lnTo>
                <a:lnTo>
                  <a:pt x="587590" y="2450185"/>
                </a:lnTo>
                <a:lnTo>
                  <a:pt x="632917" y="2447112"/>
                </a:lnTo>
                <a:lnTo>
                  <a:pt x="678307" y="2445575"/>
                </a:lnTo>
                <a:lnTo>
                  <a:pt x="723722" y="2445575"/>
                </a:lnTo>
                <a:lnTo>
                  <a:pt x="769112" y="2447112"/>
                </a:lnTo>
                <a:lnTo>
                  <a:pt x="814438" y="2450185"/>
                </a:lnTo>
                <a:lnTo>
                  <a:pt x="859650" y="2454783"/>
                </a:lnTo>
                <a:lnTo>
                  <a:pt x="904735" y="2460917"/>
                </a:lnTo>
                <a:lnTo>
                  <a:pt x="949617" y="2468588"/>
                </a:lnTo>
                <a:lnTo>
                  <a:pt x="994270" y="2477782"/>
                </a:lnTo>
                <a:lnTo>
                  <a:pt x="1038656" y="2488514"/>
                </a:lnTo>
                <a:lnTo>
                  <a:pt x="1082738" y="2500782"/>
                </a:lnTo>
                <a:lnTo>
                  <a:pt x="1126451" y="2514587"/>
                </a:lnTo>
                <a:lnTo>
                  <a:pt x="1169771" y="2529929"/>
                </a:lnTo>
                <a:lnTo>
                  <a:pt x="1212659" y="2546794"/>
                </a:lnTo>
                <a:lnTo>
                  <a:pt x="1255064" y="2565196"/>
                </a:lnTo>
                <a:lnTo>
                  <a:pt x="1296936" y="2585135"/>
                </a:lnTo>
                <a:lnTo>
                  <a:pt x="1338262" y="2606598"/>
                </a:lnTo>
                <a:lnTo>
                  <a:pt x="1378966" y="2629598"/>
                </a:lnTo>
                <a:lnTo>
                  <a:pt x="1419034" y="2654135"/>
                </a:lnTo>
                <a:lnTo>
                  <a:pt x="1458417" y="2680208"/>
                </a:lnTo>
                <a:lnTo>
                  <a:pt x="1497050" y="2707805"/>
                </a:lnTo>
                <a:lnTo>
                  <a:pt x="1534934" y="2736951"/>
                </a:lnTo>
                <a:lnTo>
                  <a:pt x="1571993" y="2767622"/>
                </a:lnTo>
                <a:lnTo>
                  <a:pt x="1608188" y="2799816"/>
                </a:lnTo>
                <a:lnTo>
                  <a:pt x="1965299" y="3129076"/>
                </a:lnTo>
                <a:lnTo>
                  <a:pt x="1938362" y="2753715"/>
                </a:lnTo>
                <a:lnTo>
                  <a:pt x="1952599" y="2767380"/>
                </a:lnTo>
                <a:lnTo>
                  <a:pt x="1993099" y="2792780"/>
                </a:lnTo>
                <a:lnTo>
                  <a:pt x="2075586" y="2868980"/>
                </a:lnTo>
                <a:lnTo>
                  <a:pt x="2117052" y="2894380"/>
                </a:lnTo>
                <a:lnTo>
                  <a:pt x="2157590" y="2932480"/>
                </a:lnTo>
                <a:lnTo>
                  <a:pt x="2197989" y="2957880"/>
                </a:lnTo>
                <a:lnTo>
                  <a:pt x="2238273" y="2995980"/>
                </a:lnTo>
                <a:lnTo>
                  <a:pt x="2278456" y="3021380"/>
                </a:lnTo>
                <a:lnTo>
                  <a:pt x="2358618" y="3097580"/>
                </a:lnTo>
                <a:lnTo>
                  <a:pt x="2398623" y="3122980"/>
                </a:lnTo>
                <a:lnTo>
                  <a:pt x="2478595" y="3186480"/>
                </a:lnTo>
                <a:lnTo>
                  <a:pt x="2558631" y="3262680"/>
                </a:lnTo>
                <a:lnTo>
                  <a:pt x="2598724" y="3288080"/>
                </a:lnTo>
                <a:lnTo>
                  <a:pt x="2638882" y="3326180"/>
                </a:lnTo>
                <a:lnTo>
                  <a:pt x="2679141" y="3351580"/>
                </a:lnTo>
                <a:lnTo>
                  <a:pt x="2760002" y="3427780"/>
                </a:lnTo>
                <a:lnTo>
                  <a:pt x="2800654" y="3453180"/>
                </a:lnTo>
                <a:lnTo>
                  <a:pt x="2841460" y="3491280"/>
                </a:lnTo>
                <a:lnTo>
                  <a:pt x="2881782" y="3516680"/>
                </a:lnTo>
                <a:lnTo>
                  <a:pt x="2922079" y="3554780"/>
                </a:lnTo>
                <a:lnTo>
                  <a:pt x="2962364" y="3580180"/>
                </a:lnTo>
                <a:lnTo>
                  <a:pt x="3042882" y="3643680"/>
                </a:lnTo>
                <a:lnTo>
                  <a:pt x="3123349" y="3719880"/>
                </a:lnTo>
                <a:lnTo>
                  <a:pt x="3163557" y="3745280"/>
                </a:lnTo>
                <a:lnTo>
                  <a:pt x="3127692" y="3757980"/>
                </a:lnTo>
                <a:lnTo>
                  <a:pt x="3056051" y="3757980"/>
                </a:lnTo>
                <a:lnTo>
                  <a:pt x="3020276" y="3770680"/>
                </a:lnTo>
                <a:lnTo>
                  <a:pt x="2970390" y="3770680"/>
                </a:lnTo>
                <a:lnTo>
                  <a:pt x="2920542" y="3783380"/>
                </a:lnTo>
                <a:lnTo>
                  <a:pt x="2870720" y="3783380"/>
                </a:lnTo>
                <a:lnTo>
                  <a:pt x="2771102" y="3808780"/>
                </a:lnTo>
                <a:lnTo>
                  <a:pt x="2721318" y="3808780"/>
                </a:lnTo>
                <a:lnTo>
                  <a:pt x="2522182" y="3846880"/>
                </a:lnTo>
                <a:lnTo>
                  <a:pt x="2472385" y="3846880"/>
                </a:lnTo>
                <a:lnTo>
                  <a:pt x="2422588" y="3859580"/>
                </a:lnTo>
                <a:lnTo>
                  <a:pt x="2372766" y="3859580"/>
                </a:lnTo>
                <a:lnTo>
                  <a:pt x="2273071" y="3884980"/>
                </a:lnTo>
                <a:lnTo>
                  <a:pt x="2223287" y="3884980"/>
                </a:lnTo>
                <a:lnTo>
                  <a:pt x="2174443" y="3897680"/>
                </a:lnTo>
                <a:lnTo>
                  <a:pt x="2126348" y="3897680"/>
                </a:lnTo>
                <a:lnTo>
                  <a:pt x="2078774" y="3910380"/>
                </a:lnTo>
                <a:lnTo>
                  <a:pt x="2031530" y="3910380"/>
                </a:lnTo>
                <a:lnTo>
                  <a:pt x="1889734" y="3948480"/>
                </a:lnTo>
                <a:lnTo>
                  <a:pt x="1841766" y="3948480"/>
                </a:lnTo>
                <a:lnTo>
                  <a:pt x="1743557" y="3973880"/>
                </a:lnTo>
                <a:lnTo>
                  <a:pt x="1692910" y="3973880"/>
                </a:lnTo>
                <a:lnTo>
                  <a:pt x="1641767" y="3986580"/>
                </a:lnTo>
                <a:lnTo>
                  <a:pt x="1588490" y="3986580"/>
                </a:lnTo>
                <a:lnTo>
                  <a:pt x="1536280" y="3999280"/>
                </a:lnTo>
                <a:lnTo>
                  <a:pt x="1488376" y="4011980"/>
                </a:lnTo>
                <a:lnTo>
                  <a:pt x="1448282" y="4049801"/>
                </a:lnTo>
                <a:lnTo>
                  <a:pt x="1435620" y="4075480"/>
                </a:lnTo>
                <a:lnTo>
                  <a:pt x="1428153" y="4088180"/>
                </a:lnTo>
                <a:lnTo>
                  <a:pt x="1429372" y="4138980"/>
                </a:lnTo>
                <a:lnTo>
                  <a:pt x="1444459" y="4177080"/>
                </a:lnTo>
                <a:lnTo>
                  <a:pt x="1500670" y="4215181"/>
                </a:lnTo>
                <a:lnTo>
                  <a:pt x="1536090" y="4227881"/>
                </a:lnTo>
                <a:lnTo>
                  <a:pt x="1750237" y="4227881"/>
                </a:lnTo>
                <a:lnTo>
                  <a:pt x="1856816" y="4202480"/>
                </a:lnTo>
                <a:lnTo>
                  <a:pt x="1909813" y="4202480"/>
                </a:lnTo>
                <a:lnTo>
                  <a:pt x="1962569" y="4189780"/>
                </a:lnTo>
                <a:lnTo>
                  <a:pt x="2012823" y="4177080"/>
                </a:lnTo>
                <a:lnTo>
                  <a:pt x="2063102" y="4177080"/>
                </a:lnTo>
                <a:lnTo>
                  <a:pt x="2113381" y="4164380"/>
                </a:lnTo>
                <a:lnTo>
                  <a:pt x="2163673" y="4164380"/>
                </a:lnTo>
                <a:lnTo>
                  <a:pt x="2264283" y="4138980"/>
                </a:lnTo>
                <a:lnTo>
                  <a:pt x="2314600" y="4138980"/>
                </a:lnTo>
                <a:lnTo>
                  <a:pt x="2364930" y="4126280"/>
                </a:lnTo>
                <a:lnTo>
                  <a:pt x="2415260" y="4126280"/>
                </a:lnTo>
                <a:lnTo>
                  <a:pt x="2465603" y="4113580"/>
                </a:lnTo>
                <a:lnTo>
                  <a:pt x="2566301" y="4100880"/>
                </a:lnTo>
                <a:lnTo>
                  <a:pt x="2918777" y="4050080"/>
                </a:lnTo>
                <a:lnTo>
                  <a:pt x="3019463" y="4037380"/>
                </a:lnTo>
                <a:lnTo>
                  <a:pt x="3069806" y="4024680"/>
                </a:lnTo>
                <a:lnTo>
                  <a:pt x="3153105" y="4024680"/>
                </a:lnTo>
                <a:lnTo>
                  <a:pt x="3194799" y="4011980"/>
                </a:lnTo>
                <a:lnTo>
                  <a:pt x="3236531" y="4011980"/>
                </a:lnTo>
                <a:lnTo>
                  <a:pt x="3129965" y="4177080"/>
                </a:lnTo>
                <a:lnTo>
                  <a:pt x="3072942" y="4278681"/>
                </a:lnTo>
                <a:lnTo>
                  <a:pt x="3388118" y="4278681"/>
                </a:lnTo>
                <a:lnTo>
                  <a:pt x="3419513" y="4227881"/>
                </a:lnTo>
                <a:lnTo>
                  <a:pt x="3444811" y="4177080"/>
                </a:lnTo>
                <a:lnTo>
                  <a:pt x="3470186" y="4138980"/>
                </a:lnTo>
                <a:lnTo>
                  <a:pt x="3481921" y="4240581"/>
                </a:lnTo>
                <a:lnTo>
                  <a:pt x="3485807" y="4278681"/>
                </a:lnTo>
                <a:lnTo>
                  <a:pt x="3759987" y="4278681"/>
                </a:lnTo>
                <a:lnTo>
                  <a:pt x="3754907" y="4240581"/>
                </a:lnTo>
                <a:lnTo>
                  <a:pt x="3804094" y="4278681"/>
                </a:lnTo>
                <a:lnTo>
                  <a:pt x="4237215" y="4278681"/>
                </a:lnTo>
                <a:lnTo>
                  <a:pt x="4204347" y="4253281"/>
                </a:lnTo>
                <a:lnTo>
                  <a:pt x="4191406" y="4240581"/>
                </a:lnTo>
                <a:lnTo>
                  <a:pt x="4126725" y="4177080"/>
                </a:lnTo>
                <a:lnTo>
                  <a:pt x="4087876" y="4151680"/>
                </a:lnTo>
                <a:lnTo>
                  <a:pt x="4074922" y="4138980"/>
                </a:lnTo>
                <a:lnTo>
                  <a:pt x="4049001" y="4113580"/>
                </a:lnTo>
                <a:lnTo>
                  <a:pt x="4010114" y="4088180"/>
                </a:lnTo>
                <a:lnTo>
                  <a:pt x="3971201" y="4050080"/>
                </a:lnTo>
                <a:lnTo>
                  <a:pt x="3932250" y="4024680"/>
                </a:lnTo>
                <a:lnTo>
                  <a:pt x="3919270" y="4011980"/>
                </a:lnTo>
                <a:lnTo>
                  <a:pt x="3893286" y="3986580"/>
                </a:lnTo>
                <a:lnTo>
                  <a:pt x="3854297" y="3961180"/>
                </a:lnTo>
                <a:lnTo>
                  <a:pt x="3903370" y="3948480"/>
                </a:lnTo>
                <a:lnTo>
                  <a:pt x="3952379" y="3948480"/>
                </a:lnTo>
                <a:lnTo>
                  <a:pt x="4001325" y="3935780"/>
                </a:lnTo>
                <a:lnTo>
                  <a:pt x="4050233" y="3935780"/>
                </a:lnTo>
                <a:lnTo>
                  <a:pt x="4099090" y="3923080"/>
                </a:lnTo>
                <a:lnTo>
                  <a:pt x="4147921" y="3923080"/>
                </a:lnTo>
                <a:lnTo>
                  <a:pt x="4196727" y="3910380"/>
                </a:lnTo>
                <a:lnTo>
                  <a:pt x="4294314" y="3897680"/>
                </a:lnTo>
                <a:lnTo>
                  <a:pt x="4343120" y="3884980"/>
                </a:lnTo>
                <a:lnTo>
                  <a:pt x="4391952" y="3884980"/>
                </a:lnTo>
                <a:lnTo>
                  <a:pt x="4440809" y="3872280"/>
                </a:lnTo>
                <a:lnTo>
                  <a:pt x="4489704" y="3872280"/>
                </a:lnTo>
                <a:lnTo>
                  <a:pt x="4538650" y="3859580"/>
                </a:lnTo>
                <a:lnTo>
                  <a:pt x="4587646" y="3859580"/>
                </a:lnTo>
                <a:lnTo>
                  <a:pt x="4639526" y="3846880"/>
                </a:lnTo>
                <a:lnTo>
                  <a:pt x="4743234" y="3846880"/>
                </a:lnTo>
                <a:lnTo>
                  <a:pt x="4795075" y="3834180"/>
                </a:lnTo>
                <a:lnTo>
                  <a:pt x="4846917" y="3834180"/>
                </a:lnTo>
                <a:lnTo>
                  <a:pt x="4898733" y="3821480"/>
                </a:lnTo>
                <a:lnTo>
                  <a:pt x="4950549" y="3821480"/>
                </a:lnTo>
                <a:lnTo>
                  <a:pt x="5002352" y="3808780"/>
                </a:lnTo>
                <a:lnTo>
                  <a:pt x="5054143" y="3808780"/>
                </a:lnTo>
                <a:lnTo>
                  <a:pt x="5105933" y="3796080"/>
                </a:lnTo>
                <a:lnTo>
                  <a:pt x="5209489" y="3796080"/>
                </a:lnTo>
                <a:lnTo>
                  <a:pt x="5261254" y="3783380"/>
                </a:lnTo>
                <a:lnTo>
                  <a:pt x="5313019" y="3783380"/>
                </a:lnTo>
                <a:lnTo>
                  <a:pt x="5354002" y="3770680"/>
                </a:lnTo>
                <a:lnTo>
                  <a:pt x="5388267" y="3757980"/>
                </a:lnTo>
                <a:lnTo>
                  <a:pt x="5415572" y="3732580"/>
                </a:lnTo>
                <a:lnTo>
                  <a:pt x="5435638" y="3707180"/>
                </a:lnTo>
                <a:lnTo>
                  <a:pt x="5441937" y="3694480"/>
                </a:lnTo>
                <a:lnTo>
                  <a:pt x="5448249" y="3681780"/>
                </a:lnTo>
                <a:lnTo>
                  <a:pt x="5453126" y="3643680"/>
                </a:lnTo>
                <a:close/>
              </a:path>
              <a:path w="12724130" h="4279265">
                <a:moveTo>
                  <a:pt x="12723622" y="139700"/>
                </a:moveTo>
                <a:lnTo>
                  <a:pt x="12722720" y="101600"/>
                </a:lnTo>
                <a:lnTo>
                  <a:pt x="12718326" y="50800"/>
                </a:lnTo>
                <a:lnTo>
                  <a:pt x="12710414" y="0"/>
                </a:lnTo>
                <a:lnTo>
                  <a:pt x="12415558" y="0"/>
                </a:lnTo>
                <a:lnTo>
                  <a:pt x="12425324" y="25400"/>
                </a:lnTo>
                <a:lnTo>
                  <a:pt x="12434367" y="76200"/>
                </a:lnTo>
                <a:lnTo>
                  <a:pt x="12439206" y="114300"/>
                </a:lnTo>
                <a:lnTo>
                  <a:pt x="12438672" y="165100"/>
                </a:lnTo>
                <a:lnTo>
                  <a:pt x="12431598" y="203200"/>
                </a:lnTo>
                <a:lnTo>
                  <a:pt x="12416803" y="241300"/>
                </a:lnTo>
                <a:lnTo>
                  <a:pt x="12393117" y="279400"/>
                </a:lnTo>
                <a:lnTo>
                  <a:pt x="12359361" y="317500"/>
                </a:lnTo>
                <a:lnTo>
                  <a:pt x="12317171" y="342900"/>
                </a:lnTo>
                <a:lnTo>
                  <a:pt x="12272112" y="355600"/>
                </a:lnTo>
                <a:lnTo>
                  <a:pt x="12127382" y="393700"/>
                </a:lnTo>
                <a:lnTo>
                  <a:pt x="12041594" y="393700"/>
                </a:lnTo>
                <a:lnTo>
                  <a:pt x="12023509" y="406400"/>
                </a:lnTo>
                <a:lnTo>
                  <a:pt x="11982653" y="406400"/>
                </a:lnTo>
                <a:lnTo>
                  <a:pt x="11959984" y="419100"/>
                </a:lnTo>
                <a:lnTo>
                  <a:pt x="11938178" y="431800"/>
                </a:lnTo>
                <a:lnTo>
                  <a:pt x="11917515" y="431800"/>
                </a:lnTo>
                <a:lnTo>
                  <a:pt x="11900891" y="444500"/>
                </a:lnTo>
                <a:lnTo>
                  <a:pt x="11885778" y="457200"/>
                </a:lnTo>
                <a:lnTo>
                  <a:pt x="11872989" y="482600"/>
                </a:lnTo>
                <a:lnTo>
                  <a:pt x="11863375" y="495300"/>
                </a:lnTo>
                <a:lnTo>
                  <a:pt x="11843652" y="533400"/>
                </a:lnTo>
                <a:lnTo>
                  <a:pt x="11834762" y="584200"/>
                </a:lnTo>
                <a:lnTo>
                  <a:pt x="11831612" y="635000"/>
                </a:lnTo>
                <a:lnTo>
                  <a:pt x="11829148" y="685800"/>
                </a:lnTo>
                <a:lnTo>
                  <a:pt x="11825910" y="736600"/>
                </a:lnTo>
                <a:lnTo>
                  <a:pt x="11820804" y="787400"/>
                </a:lnTo>
                <a:lnTo>
                  <a:pt x="11812943" y="838200"/>
                </a:lnTo>
                <a:lnTo>
                  <a:pt x="11801462" y="889000"/>
                </a:lnTo>
                <a:lnTo>
                  <a:pt x="11786464" y="939800"/>
                </a:lnTo>
                <a:lnTo>
                  <a:pt x="11769611" y="977900"/>
                </a:lnTo>
                <a:lnTo>
                  <a:pt x="11750954" y="1028700"/>
                </a:lnTo>
                <a:lnTo>
                  <a:pt x="11730507" y="1066800"/>
                </a:lnTo>
                <a:lnTo>
                  <a:pt x="11708295" y="1117600"/>
                </a:lnTo>
                <a:lnTo>
                  <a:pt x="11684343" y="1155700"/>
                </a:lnTo>
                <a:lnTo>
                  <a:pt x="11658676" y="1193800"/>
                </a:lnTo>
                <a:lnTo>
                  <a:pt x="11631308" y="1231900"/>
                </a:lnTo>
                <a:lnTo>
                  <a:pt x="11602276" y="1270000"/>
                </a:lnTo>
                <a:lnTo>
                  <a:pt x="11564442" y="1308100"/>
                </a:lnTo>
                <a:lnTo>
                  <a:pt x="11525148" y="1346200"/>
                </a:lnTo>
                <a:lnTo>
                  <a:pt x="11484458" y="1371600"/>
                </a:lnTo>
                <a:lnTo>
                  <a:pt x="11442459" y="1397000"/>
                </a:lnTo>
                <a:lnTo>
                  <a:pt x="11399228" y="1422400"/>
                </a:lnTo>
                <a:lnTo>
                  <a:pt x="11354841" y="1447800"/>
                </a:lnTo>
                <a:lnTo>
                  <a:pt x="11309388" y="1473200"/>
                </a:lnTo>
                <a:lnTo>
                  <a:pt x="11262944" y="1498600"/>
                </a:lnTo>
                <a:lnTo>
                  <a:pt x="11215599" y="1524000"/>
                </a:lnTo>
                <a:lnTo>
                  <a:pt x="11068876" y="1562100"/>
                </a:lnTo>
                <a:lnTo>
                  <a:pt x="11018685" y="1562100"/>
                </a:lnTo>
                <a:lnTo>
                  <a:pt x="10967999" y="1574800"/>
                </a:lnTo>
                <a:lnTo>
                  <a:pt x="10820298" y="1574800"/>
                </a:lnTo>
                <a:lnTo>
                  <a:pt x="10772292" y="1562100"/>
                </a:lnTo>
                <a:lnTo>
                  <a:pt x="10724629" y="1562100"/>
                </a:lnTo>
                <a:lnTo>
                  <a:pt x="10585031" y="1524000"/>
                </a:lnTo>
                <a:lnTo>
                  <a:pt x="10540035" y="1498600"/>
                </a:lnTo>
                <a:lnTo>
                  <a:pt x="10496004" y="1485900"/>
                </a:lnTo>
                <a:lnTo>
                  <a:pt x="10453065" y="1460500"/>
                </a:lnTo>
                <a:lnTo>
                  <a:pt x="10411346" y="1435100"/>
                </a:lnTo>
                <a:lnTo>
                  <a:pt x="10370972" y="1409700"/>
                </a:lnTo>
                <a:lnTo>
                  <a:pt x="10332072" y="1384300"/>
                </a:lnTo>
                <a:lnTo>
                  <a:pt x="10307193" y="1358900"/>
                </a:lnTo>
                <a:lnTo>
                  <a:pt x="10294747" y="1346200"/>
                </a:lnTo>
                <a:lnTo>
                  <a:pt x="10259149" y="1320800"/>
                </a:lnTo>
                <a:lnTo>
                  <a:pt x="10228936" y="1282700"/>
                </a:lnTo>
                <a:lnTo>
                  <a:pt x="10202266" y="1244600"/>
                </a:lnTo>
                <a:lnTo>
                  <a:pt x="10178301" y="1206500"/>
                </a:lnTo>
                <a:lnTo>
                  <a:pt x="10156203" y="1155700"/>
                </a:lnTo>
                <a:lnTo>
                  <a:pt x="10135095" y="1117600"/>
                </a:lnTo>
                <a:lnTo>
                  <a:pt x="10122421" y="1079500"/>
                </a:lnTo>
                <a:lnTo>
                  <a:pt x="10114407" y="1041400"/>
                </a:lnTo>
                <a:lnTo>
                  <a:pt x="10104793" y="1003300"/>
                </a:lnTo>
                <a:lnTo>
                  <a:pt x="10087305" y="965200"/>
                </a:lnTo>
                <a:lnTo>
                  <a:pt x="10053307" y="927100"/>
                </a:lnTo>
                <a:lnTo>
                  <a:pt x="10010115" y="914400"/>
                </a:lnTo>
                <a:lnTo>
                  <a:pt x="9962655" y="901700"/>
                </a:lnTo>
                <a:lnTo>
                  <a:pt x="9915855" y="914400"/>
                </a:lnTo>
                <a:lnTo>
                  <a:pt x="9874656" y="939800"/>
                </a:lnTo>
                <a:lnTo>
                  <a:pt x="9851860" y="965200"/>
                </a:lnTo>
                <a:lnTo>
                  <a:pt x="9836836" y="1003300"/>
                </a:lnTo>
                <a:lnTo>
                  <a:pt x="9825101" y="1028700"/>
                </a:lnTo>
                <a:lnTo>
                  <a:pt x="9812185" y="1066800"/>
                </a:lnTo>
                <a:lnTo>
                  <a:pt x="9781426" y="1104900"/>
                </a:lnTo>
                <a:lnTo>
                  <a:pt x="9751035" y="1155700"/>
                </a:lnTo>
                <a:lnTo>
                  <a:pt x="9720580" y="1193800"/>
                </a:lnTo>
                <a:lnTo>
                  <a:pt x="9689668" y="1231900"/>
                </a:lnTo>
                <a:lnTo>
                  <a:pt x="9657905" y="1282700"/>
                </a:lnTo>
                <a:lnTo>
                  <a:pt x="9624885" y="1320800"/>
                </a:lnTo>
                <a:lnTo>
                  <a:pt x="9586773" y="1358900"/>
                </a:lnTo>
                <a:lnTo>
                  <a:pt x="9545688" y="1384300"/>
                </a:lnTo>
                <a:lnTo>
                  <a:pt x="9501975" y="1409700"/>
                </a:lnTo>
                <a:lnTo>
                  <a:pt x="9455988" y="1435100"/>
                </a:lnTo>
                <a:lnTo>
                  <a:pt x="9408058" y="1447800"/>
                </a:lnTo>
                <a:lnTo>
                  <a:pt x="9358554" y="1473200"/>
                </a:lnTo>
                <a:lnTo>
                  <a:pt x="9316237" y="1473200"/>
                </a:lnTo>
                <a:lnTo>
                  <a:pt x="9188374" y="1511300"/>
                </a:lnTo>
                <a:lnTo>
                  <a:pt x="8995105" y="1511300"/>
                </a:lnTo>
                <a:lnTo>
                  <a:pt x="8808098" y="1460500"/>
                </a:lnTo>
                <a:lnTo>
                  <a:pt x="8762263" y="1435100"/>
                </a:lnTo>
                <a:lnTo>
                  <a:pt x="8717521" y="1409700"/>
                </a:lnTo>
                <a:lnTo>
                  <a:pt x="8674278" y="1384300"/>
                </a:lnTo>
                <a:lnTo>
                  <a:pt x="8632927" y="1358900"/>
                </a:lnTo>
                <a:lnTo>
                  <a:pt x="8593887" y="1333500"/>
                </a:lnTo>
                <a:lnTo>
                  <a:pt x="8557552" y="1295400"/>
                </a:lnTo>
                <a:lnTo>
                  <a:pt x="8524329" y="1257300"/>
                </a:lnTo>
                <a:lnTo>
                  <a:pt x="8494624" y="1231900"/>
                </a:lnTo>
                <a:lnTo>
                  <a:pt x="8468830" y="1181100"/>
                </a:lnTo>
                <a:lnTo>
                  <a:pt x="8447367" y="1143000"/>
                </a:lnTo>
                <a:lnTo>
                  <a:pt x="8430641" y="1092200"/>
                </a:lnTo>
                <a:lnTo>
                  <a:pt x="8419046" y="1041400"/>
                </a:lnTo>
                <a:lnTo>
                  <a:pt x="8415248" y="1003300"/>
                </a:lnTo>
                <a:lnTo>
                  <a:pt x="8415604" y="965200"/>
                </a:lnTo>
                <a:lnTo>
                  <a:pt x="8419706" y="914400"/>
                </a:lnTo>
                <a:lnTo>
                  <a:pt x="8427161" y="876300"/>
                </a:lnTo>
                <a:lnTo>
                  <a:pt x="8442693" y="825500"/>
                </a:lnTo>
                <a:lnTo>
                  <a:pt x="8459229" y="774700"/>
                </a:lnTo>
                <a:lnTo>
                  <a:pt x="8469935" y="723900"/>
                </a:lnTo>
                <a:lnTo>
                  <a:pt x="8467954" y="673100"/>
                </a:lnTo>
                <a:lnTo>
                  <a:pt x="8465172" y="673100"/>
                </a:lnTo>
                <a:lnTo>
                  <a:pt x="8462696" y="622300"/>
                </a:lnTo>
                <a:lnTo>
                  <a:pt x="8444027" y="584200"/>
                </a:lnTo>
                <a:lnTo>
                  <a:pt x="8408556" y="546100"/>
                </a:lnTo>
                <a:lnTo>
                  <a:pt x="8355685" y="520700"/>
                </a:lnTo>
                <a:lnTo>
                  <a:pt x="8257235" y="520700"/>
                </a:lnTo>
                <a:lnTo>
                  <a:pt x="8018843" y="457200"/>
                </a:lnTo>
                <a:lnTo>
                  <a:pt x="7973669" y="431800"/>
                </a:lnTo>
                <a:lnTo>
                  <a:pt x="7929677" y="419100"/>
                </a:lnTo>
                <a:lnTo>
                  <a:pt x="7887005" y="393700"/>
                </a:lnTo>
                <a:lnTo>
                  <a:pt x="7845806" y="368300"/>
                </a:lnTo>
                <a:lnTo>
                  <a:pt x="7808239" y="330200"/>
                </a:lnTo>
                <a:lnTo>
                  <a:pt x="7771422" y="304800"/>
                </a:lnTo>
                <a:lnTo>
                  <a:pt x="7735570" y="266700"/>
                </a:lnTo>
                <a:lnTo>
                  <a:pt x="7700873" y="228600"/>
                </a:lnTo>
                <a:lnTo>
                  <a:pt x="7667523" y="190500"/>
                </a:lnTo>
                <a:lnTo>
                  <a:pt x="7635735" y="152400"/>
                </a:lnTo>
                <a:lnTo>
                  <a:pt x="7605687" y="114300"/>
                </a:lnTo>
                <a:lnTo>
                  <a:pt x="7577582" y="76200"/>
                </a:lnTo>
                <a:lnTo>
                  <a:pt x="7551610" y="38100"/>
                </a:lnTo>
                <a:lnTo>
                  <a:pt x="7527912" y="0"/>
                </a:lnTo>
                <a:lnTo>
                  <a:pt x="7222426" y="0"/>
                </a:lnTo>
                <a:lnTo>
                  <a:pt x="7227125" y="12700"/>
                </a:lnTo>
                <a:lnTo>
                  <a:pt x="7243331" y="50800"/>
                </a:lnTo>
                <a:lnTo>
                  <a:pt x="7261403" y="88900"/>
                </a:lnTo>
                <a:lnTo>
                  <a:pt x="7281354" y="127000"/>
                </a:lnTo>
                <a:lnTo>
                  <a:pt x="7303160" y="177800"/>
                </a:lnTo>
                <a:lnTo>
                  <a:pt x="7326833" y="215900"/>
                </a:lnTo>
                <a:lnTo>
                  <a:pt x="7352347" y="254000"/>
                </a:lnTo>
                <a:lnTo>
                  <a:pt x="7379716" y="292100"/>
                </a:lnTo>
                <a:lnTo>
                  <a:pt x="7408926" y="330200"/>
                </a:lnTo>
                <a:lnTo>
                  <a:pt x="7439977" y="368300"/>
                </a:lnTo>
                <a:lnTo>
                  <a:pt x="7472845" y="406400"/>
                </a:lnTo>
                <a:lnTo>
                  <a:pt x="7507541" y="431800"/>
                </a:lnTo>
                <a:lnTo>
                  <a:pt x="7544041" y="469900"/>
                </a:lnTo>
                <a:lnTo>
                  <a:pt x="7582370" y="508000"/>
                </a:lnTo>
                <a:lnTo>
                  <a:pt x="7619403" y="546100"/>
                </a:lnTo>
                <a:lnTo>
                  <a:pt x="7657986" y="571500"/>
                </a:lnTo>
                <a:lnTo>
                  <a:pt x="7698016" y="596900"/>
                </a:lnTo>
                <a:lnTo>
                  <a:pt x="7739393" y="635000"/>
                </a:lnTo>
                <a:lnTo>
                  <a:pt x="7782001" y="660400"/>
                </a:lnTo>
                <a:lnTo>
                  <a:pt x="7825753" y="673100"/>
                </a:lnTo>
                <a:lnTo>
                  <a:pt x="7870545" y="698500"/>
                </a:lnTo>
                <a:lnTo>
                  <a:pt x="7916253" y="723900"/>
                </a:lnTo>
                <a:lnTo>
                  <a:pt x="8155241" y="787400"/>
                </a:lnTo>
                <a:lnTo>
                  <a:pt x="8204403" y="787400"/>
                </a:lnTo>
                <a:lnTo>
                  <a:pt x="8187334" y="838200"/>
                </a:lnTo>
                <a:lnTo>
                  <a:pt x="8174469" y="876300"/>
                </a:lnTo>
                <a:lnTo>
                  <a:pt x="8165706" y="927100"/>
                </a:lnTo>
                <a:lnTo>
                  <a:pt x="8160906" y="977900"/>
                </a:lnTo>
                <a:lnTo>
                  <a:pt x="8159953" y="1028700"/>
                </a:lnTo>
                <a:lnTo>
                  <a:pt x="8162709" y="1066800"/>
                </a:lnTo>
                <a:lnTo>
                  <a:pt x="8169059" y="1117600"/>
                </a:lnTo>
                <a:lnTo>
                  <a:pt x="8178863" y="1168400"/>
                </a:lnTo>
                <a:lnTo>
                  <a:pt x="8192008" y="1219200"/>
                </a:lnTo>
                <a:lnTo>
                  <a:pt x="8208378" y="1257300"/>
                </a:lnTo>
                <a:lnTo>
                  <a:pt x="8227822" y="1308100"/>
                </a:lnTo>
                <a:lnTo>
                  <a:pt x="8250237" y="1346200"/>
                </a:lnTo>
                <a:lnTo>
                  <a:pt x="8275485" y="1384300"/>
                </a:lnTo>
                <a:lnTo>
                  <a:pt x="8303438" y="1422400"/>
                </a:lnTo>
                <a:lnTo>
                  <a:pt x="8336331" y="1460500"/>
                </a:lnTo>
                <a:lnTo>
                  <a:pt x="8371535" y="1498600"/>
                </a:lnTo>
                <a:lnTo>
                  <a:pt x="8408835" y="1536700"/>
                </a:lnTo>
                <a:lnTo>
                  <a:pt x="8447976" y="1562100"/>
                </a:lnTo>
                <a:lnTo>
                  <a:pt x="8488731" y="1600200"/>
                </a:lnTo>
                <a:lnTo>
                  <a:pt x="8530869" y="1625600"/>
                </a:lnTo>
                <a:lnTo>
                  <a:pt x="8574138" y="1651000"/>
                </a:lnTo>
                <a:lnTo>
                  <a:pt x="8663153" y="1701800"/>
                </a:lnTo>
                <a:lnTo>
                  <a:pt x="8752891" y="1727200"/>
                </a:lnTo>
                <a:lnTo>
                  <a:pt x="8799043" y="1752600"/>
                </a:lnTo>
                <a:lnTo>
                  <a:pt x="8845880" y="1765300"/>
                </a:lnTo>
                <a:lnTo>
                  <a:pt x="8893277" y="1765300"/>
                </a:lnTo>
                <a:lnTo>
                  <a:pt x="8989327" y="1790700"/>
                </a:lnTo>
                <a:lnTo>
                  <a:pt x="9233395" y="1790700"/>
                </a:lnTo>
                <a:lnTo>
                  <a:pt x="9520060" y="1714500"/>
                </a:lnTo>
                <a:lnTo>
                  <a:pt x="9568078" y="1689100"/>
                </a:lnTo>
                <a:lnTo>
                  <a:pt x="9614357" y="1676400"/>
                </a:lnTo>
                <a:lnTo>
                  <a:pt x="9658858" y="1651000"/>
                </a:lnTo>
                <a:lnTo>
                  <a:pt x="9701543" y="1625600"/>
                </a:lnTo>
                <a:lnTo>
                  <a:pt x="9742348" y="1587500"/>
                </a:lnTo>
                <a:lnTo>
                  <a:pt x="9781248" y="1562100"/>
                </a:lnTo>
                <a:lnTo>
                  <a:pt x="9818192" y="1524000"/>
                </a:lnTo>
                <a:lnTo>
                  <a:pt x="9853143" y="1485900"/>
                </a:lnTo>
                <a:lnTo>
                  <a:pt x="9886061" y="1447800"/>
                </a:lnTo>
                <a:lnTo>
                  <a:pt x="9916884" y="1409700"/>
                </a:lnTo>
                <a:lnTo>
                  <a:pt x="9945573" y="1358900"/>
                </a:lnTo>
                <a:lnTo>
                  <a:pt x="9971062" y="1409700"/>
                </a:lnTo>
                <a:lnTo>
                  <a:pt x="9999662" y="1447800"/>
                </a:lnTo>
                <a:lnTo>
                  <a:pt x="10031070" y="1485900"/>
                </a:lnTo>
                <a:lnTo>
                  <a:pt x="10064991" y="1524000"/>
                </a:lnTo>
                <a:lnTo>
                  <a:pt x="10101123" y="1562100"/>
                </a:lnTo>
                <a:lnTo>
                  <a:pt x="10139185" y="1587500"/>
                </a:lnTo>
                <a:lnTo>
                  <a:pt x="10178885" y="1625600"/>
                </a:lnTo>
                <a:lnTo>
                  <a:pt x="10260724" y="1676400"/>
                </a:lnTo>
                <a:lnTo>
                  <a:pt x="10302570" y="1701800"/>
                </a:lnTo>
                <a:lnTo>
                  <a:pt x="10345369" y="1727200"/>
                </a:lnTo>
                <a:lnTo>
                  <a:pt x="10389057" y="1752600"/>
                </a:lnTo>
                <a:lnTo>
                  <a:pt x="10478795" y="1778000"/>
                </a:lnTo>
                <a:lnTo>
                  <a:pt x="10524693" y="1803400"/>
                </a:lnTo>
                <a:lnTo>
                  <a:pt x="10665651" y="1841500"/>
                </a:lnTo>
                <a:lnTo>
                  <a:pt x="10713479" y="1841500"/>
                </a:lnTo>
                <a:lnTo>
                  <a:pt x="10761599" y="1854200"/>
                </a:lnTo>
                <a:lnTo>
                  <a:pt x="11057230" y="1854200"/>
                </a:lnTo>
                <a:lnTo>
                  <a:pt x="11342980" y="1778000"/>
                </a:lnTo>
                <a:lnTo>
                  <a:pt x="11433708" y="1727200"/>
                </a:lnTo>
                <a:lnTo>
                  <a:pt x="11477981" y="1714500"/>
                </a:lnTo>
                <a:lnTo>
                  <a:pt x="11521465" y="1689100"/>
                </a:lnTo>
                <a:lnTo>
                  <a:pt x="11564087" y="1663700"/>
                </a:lnTo>
                <a:lnTo>
                  <a:pt x="11605806" y="1638300"/>
                </a:lnTo>
                <a:lnTo>
                  <a:pt x="11646573" y="1600200"/>
                </a:lnTo>
                <a:lnTo>
                  <a:pt x="11686311" y="1574800"/>
                </a:lnTo>
                <a:lnTo>
                  <a:pt x="11724996" y="1549400"/>
                </a:lnTo>
                <a:lnTo>
                  <a:pt x="11762562" y="1511300"/>
                </a:lnTo>
                <a:lnTo>
                  <a:pt x="11802186" y="1473200"/>
                </a:lnTo>
                <a:lnTo>
                  <a:pt x="11837708" y="1435100"/>
                </a:lnTo>
                <a:lnTo>
                  <a:pt x="11869839" y="1397000"/>
                </a:lnTo>
                <a:lnTo>
                  <a:pt x="11899278" y="1346200"/>
                </a:lnTo>
                <a:lnTo>
                  <a:pt x="11926710" y="1295400"/>
                </a:lnTo>
                <a:lnTo>
                  <a:pt x="11952859" y="1257300"/>
                </a:lnTo>
                <a:lnTo>
                  <a:pt x="11976786" y="1206500"/>
                </a:lnTo>
                <a:lnTo>
                  <a:pt x="11999227" y="1168400"/>
                </a:lnTo>
                <a:lnTo>
                  <a:pt x="12020004" y="1117600"/>
                </a:lnTo>
                <a:lnTo>
                  <a:pt x="12038965" y="1066800"/>
                </a:lnTo>
                <a:lnTo>
                  <a:pt x="12055945" y="1028700"/>
                </a:lnTo>
                <a:lnTo>
                  <a:pt x="12070804" y="977900"/>
                </a:lnTo>
                <a:lnTo>
                  <a:pt x="12083555" y="927100"/>
                </a:lnTo>
                <a:lnTo>
                  <a:pt x="12093512" y="876300"/>
                </a:lnTo>
                <a:lnTo>
                  <a:pt x="12101106" y="825500"/>
                </a:lnTo>
                <a:lnTo>
                  <a:pt x="12106745" y="774700"/>
                </a:lnTo>
                <a:lnTo>
                  <a:pt x="12110834" y="723900"/>
                </a:lnTo>
                <a:lnTo>
                  <a:pt x="12113933" y="673100"/>
                </a:lnTo>
                <a:lnTo>
                  <a:pt x="12114035" y="660400"/>
                </a:lnTo>
                <a:lnTo>
                  <a:pt x="12229414" y="660400"/>
                </a:lnTo>
                <a:lnTo>
                  <a:pt x="12240463" y="647700"/>
                </a:lnTo>
                <a:lnTo>
                  <a:pt x="12298756" y="647700"/>
                </a:lnTo>
                <a:lnTo>
                  <a:pt x="12311456" y="635000"/>
                </a:lnTo>
                <a:lnTo>
                  <a:pt x="12348921" y="635000"/>
                </a:lnTo>
                <a:lnTo>
                  <a:pt x="12354141" y="622300"/>
                </a:lnTo>
                <a:lnTo>
                  <a:pt x="12373369" y="622300"/>
                </a:lnTo>
                <a:lnTo>
                  <a:pt x="12420600" y="609600"/>
                </a:lnTo>
                <a:lnTo>
                  <a:pt x="12464440" y="584200"/>
                </a:lnTo>
                <a:lnTo>
                  <a:pt x="12504890" y="558800"/>
                </a:lnTo>
                <a:lnTo>
                  <a:pt x="12541936" y="533400"/>
                </a:lnTo>
                <a:lnTo>
                  <a:pt x="12575578" y="495300"/>
                </a:lnTo>
                <a:lnTo>
                  <a:pt x="12605804" y="469900"/>
                </a:lnTo>
                <a:lnTo>
                  <a:pt x="12632601" y="431800"/>
                </a:lnTo>
                <a:lnTo>
                  <a:pt x="12655969" y="393700"/>
                </a:lnTo>
                <a:lnTo>
                  <a:pt x="12675896" y="355600"/>
                </a:lnTo>
                <a:lnTo>
                  <a:pt x="12692380" y="317500"/>
                </a:lnTo>
                <a:lnTo>
                  <a:pt x="12705398" y="279400"/>
                </a:lnTo>
                <a:lnTo>
                  <a:pt x="12714948" y="228600"/>
                </a:lnTo>
                <a:lnTo>
                  <a:pt x="12721019" y="190500"/>
                </a:lnTo>
                <a:lnTo>
                  <a:pt x="12723622" y="139700"/>
                </a:lnTo>
                <a:close/>
              </a:path>
            </a:pathLst>
          </a:custGeom>
          <a:solidFill>
            <a:srgbClr val="3174E3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4" name="bg object 2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619086" y="620485"/>
            <a:ext cx="7287570" cy="3494688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236167" y="6176052"/>
            <a:ext cx="1629407" cy="3133475"/>
          </a:xfrm>
          <a:prstGeom prst="rect">
            <a:avLst/>
          </a:prstGeom>
        </p:spPr>
      </p:pic>
      <p:pic>
        <p:nvPicPr>
          <p:cNvPr id="26" name="bg object 2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219709" y="5500122"/>
            <a:ext cx="1683124" cy="3607973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350" b="0" i="0">
                <a:solidFill>
                  <a:schemeClr val="bg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710882" y="4623943"/>
            <a:ext cx="6184678" cy="1326870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7322089" y="4623943"/>
            <a:ext cx="6184678" cy="1326870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11/29/2025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350" b="0" i="0">
                <a:solidFill>
                  <a:schemeClr val="bg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11/29/2025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51663" y="2297025"/>
            <a:ext cx="134291" cy="134291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11/29/2025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48862" y="510445"/>
            <a:ext cx="5076190" cy="6915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350" b="0" i="0">
                <a:solidFill>
                  <a:schemeClr val="bg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10882" y="4623943"/>
            <a:ext cx="12795885" cy="1326870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834001" y="18696814"/>
            <a:ext cx="4549648" cy="1005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710882" y="18696814"/>
            <a:ext cx="3270059" cy="1005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11/29/2025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0236708" y="18696814"/>
            <a:ext cx="3270059" cy="1005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kalyanjewellers.net/about-us.php" TargetMode="Externa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.png"/><Relationship Id="rId5" Type="http://schemas.openxmlformats.org/officeDocument/2006/relationships/hyperlink" Target="http://www.lucintel.com/sustainable-fashion-market.aspx" TargetMode="External"/><Relationship Id="rId4" Type="http://schemas.openxmlformats.org/officeDocument/2006/relationships/hyperlink" Target="http://www.kalyanjewellers.net/news-article/kalyan-jewellers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28BCB-8A71-1AF3-5770-AA7B196056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3148" y="6470650"/>
            <a:ext cx="12085003" cy="9015481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IN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2</a:t>
            </a:r>
            <a:br>
              <a:rPr lang="en-IN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Title: </a:t>
            </a:r>
            <a:r>
              <a:rPr lang="en-IN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strategy poster</a:t>
            </a:r>
            <a:br>
              <a:rPr lang="en-IN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IN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Chetnaben Anilbhai Fadke</a:t>
            </a:r>
            <a:br>
              <a:rPr lang="en-IN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IN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2430959</a:t>
            </a:r>
            <a:br>
              <a:rPr lang="en-IN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IN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Management</a:t>
            </a:r>
            <a:br>
              <a:rPr lang="en-IN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IN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LCMB7024_LON</a:t>
            </a:r>
            <a:br>
              <a:rPr lang="en-IN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IN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Dr. Jaya Gopalkrishnan</a:t>
            </a:r>
            <a:br>
              <a:rPr lang="en-IN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Word Count: </a:t>
            </a:r>
            <a:r>
              <a:rPr lang="en-IN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300</a:t>
            </a:r>
            <a:br>
              <a:rPr lang="en-IN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sz="4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black and yellow logo&#10;&#10;AI-generated content may be incorrect.">
            <a:extLst>
              <a:ext uri="{FF2B5EF4-FFF2-40B4-BE49-F238E27FC236}">
                <a16:creationId xmlns:a16="http://schemas.microsoft.com/office/drawing/2014/main" id="{FF3A9A5D-5B25-6393-A9E2-044F6945B4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97264" y="1297606"/>
            <a:ext cx="8816772" cy="4897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624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object 4"/>
          <p:cNvGrpSpPr/>
          <p:nvPr/>
        </p:nvGrpSpPr>
        <p:grpSpPr>
          <a:xfrm>
            <a:off x="381922" y="10668305"/>
            <a:ext cx="6490970" cy="3662045"/>
            <a:chOff x="381922" y="10668305"/>
            <a:chExt cx="6490970" cy="3662045"/>
          </a:xfrm>
          <a:solidFill>
            <a:schemeClr val="accent2">
              <a:lumMod val="60000"/>
              <a:lumOff val="40000"/>
            </a:schemeClr>
          </a:solidFill>
        </p:grpSpPr>
        <p:sp>
          <p:nvSpPr>
            <p:cNvPr id="5" name="object 5"/>
            <p:cNvSpPr/>
            <p:nvPr/>
          </p:nvSpPr>
          <p:spPr>
            <a:xfrm>
              <a:off x="387870" y="10680216"/>
              <a:ext cx="6478905" cy="3637915"/>
            </a:xfrm>
            <a:custGeom>
              <a:avLst/>
              <a:gdLst/>
              <a:ahLst/>
              <a:cxnLst/>
              <a:rect l="l" t="t" r="r" b="b"/>
              <a:pathLst>
                <a:path w="6478905" h="3637915">
                  <a:moveTo>
                    <a:pt x="6478879" y="0"/>
                  </a:moveTo>
                  <a:lnTo>
                    <a:pt x="1705597" y="0"/>
                  </a:lnTo>
                  <a:lnTo>
                    <a:pt x="0" y="0"/>
                  </a:lnTo>
                  <a:lnTo>
                    <a:pt x="0" y="3637889"/>
                  </a:lnTo>
                  <a:lnTo>
                    <a:pt x="1705597" y="3637889"/>
                  </a:lnTo>
                  <a:lnTo>
                    <a:pt x="6478879" y="3637889"/>
                  </a:lnTo>
                  <a:lnTo>
                    <a:pt x="6478879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endParaRPr dirty="0">
                <a:solidFill>
                  <a:schemeClr val="tx1"/>
                </a:solidFill>
              </a:endParaRPr>
            </a:p>
          </p:txBody>
        </p:sp>
        <p:sp>
          <p:nvSpPr>
            <p:cNvPr id="6" name="object 6"/>
            <p:cNvSpPr/>
            <p:nvPr/>
          </p:nvSpPr>
          <p:spPr>
            <a:xfrm>
              <a:off x="381922" y="10674258"/>
              <a:ext cx="6490970" cy="3649979"/>
            </a:xfrm>
            <a:custGeom>
              <a:avLst/>
              <a:gdLst/>
              <a:ahLst/>
              <a:cxnLst/>
              <a:rect l="l" t="t" r="r" b="b"/>
              <a:pathLst>
                <a:path w="6490970" h="3649980">
                  <a:moveTo>
                    <a:pt x="5953" y="5953"/>
                  </a:moveTo>
                  <a:lnTo>
                    <a:pt x="5953" y="3643847"/>
                  </a:lnTo>
                </a:path>
                <a:path w="6490970" h="3649980">
                  <a:moveTo>
                    <a:pt x="1711547" y="5953"/>
                  </a:moveTo>
                  <a:lnTo>
                    <a:pt x="1711547" y="3643847"/>
                  </a:lnTo>
                </a:path>
                <a:path w="6490970" h="3649980">
                  <a:moveTo>
                    <a:pt x="6484831" y="5953"/>
                  </a:moveTo>
                  <a:lnTo>
                    <a:pt x="6484831" y="3643847"/>
                  </a:lnTo>
                </a:path>
                <a:path w="6490970" h="3649980">
                  <a:moveTo>
                    <a:pt x="0" y="0"/>
                  </a:moveTo>
                  <a:lnTo>
                    <a:pt x="6490784" y="0"/>
                  </a:lnTo>
                </a:path>
                <a:path w="6490970" h="3649980">
                  <a:moveTo>
                    <a:pt x="0" y="912450"/>
                  </a:moveTo>
                  <a:lnTo>
                    <a:pt x="6490784" y="912450"/>
                  </a:lnTo>
                </a:path>
                <a:path w="6490970" h="3649980">
                  <a:moveTo>
                    <a:pt x="0" y="1824900"/>
                  </a:moveTo>
                  <a:lnTo>
                    <a:pt x="6490784" y="1824900"/>
                  </a:lnTo>
                </a:path>
                <a:path w="6490970" h="3649980">
                  <a:moveTo>
                    <a:pt x="0" y="2737350"/>
                  </a:moveTo>
                  <a:lnTo>
                    <a:pt x="6490784" y="2737350"/>
                  </a:lnTo>
                </a:path>
                <a:path w="6490970" h="3649980">
                  <a:moveTo>
                    <a:pt x="0" y="3649800"/>
                  </a:moveTo>
                  <a:lnTo>
                    <a:pt x="6490784" y="3649800"/>
                  </a:lnTo>
                </a:path>
              </a:pathLst>
            </a:custGeom>
            <a:grpFill/>
            <a:ln w="119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" name="object 2"/>
          <p:cNvSpPr txBox="1"/>
          <p:nvPr/>
        </p:nvSpPr>
        <p:spPr>
          <a:xfrm>
            <a:off x="459426" y="10985636"/>
            <a:ext cx="1478915" cy="3013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1600" b="1" i="1" spc="-10" dirty="0">
                <a:latin typeface="Arial"/>
                <a:cs typeface="Arial"/>
              </a:rPr>
              <a:t>Demooftraphic</a:t>
            </a:r>
            <a:endParaRPr sz="1600" dirty="0">
              <a:latin typeface="Arial"/>
              <a:cs typeface="Arial"/>
            </a:endParaRPr>
          </a:p>
          <a:p>
            <a:pPr>
              <a:lnSpc>
                <a:spcPct val="374200"/>
              </a:lnSpc>
            </a:pPr>
            <a:r>
              <a:rPr sz="1600" b="1" i="1" spc="-70" dirty="0">
                <a:latin typeface="Arial"/>
                <a:cs typeface="Arial"/>
              </a:rPr>
              <a:t>Psychooftraphic </a:t>
            </a:r>
            <a:r>
              <a:rPr sz="1600" b="1" i="1" spc="-10" dirty="0">
                <a:latin typeface="Arial"/>
                <a:cs typeface="Arial"/>
              </a:rPr>
              <a:t>Behavioural Geooftraphic</a:t>
            </a:r>
            <a:endParaRPr sz="1600" dirty="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165078" y="10743910"/>
            <a:ext cx="4549140" cy="350647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R="15240">
              <a:lnSpc>
                <a:spcPct val="101000"/>
              </a:lnSpc>
              <a:spcBef>
                <a:spcPts val="85"/>
              </a:spcBef>
            </a:pPr>
            <a:r>
              <a:rPr sz="1600" spc="-75" dirty="0">
                <a:latin typeface="Verdana"/>
                <a:cs typeface="Verdana"/>
              </a:rPr>
              <a:t>Age</a:t>
            </a:r>
            <a:r>
              <a:rPr sz="1600" spc="-145" dirty="0">
                <a:latin typeface="Verdana"/>
                <a:cs typeface="Verdana"/>
              </a:rPr>
              <a:t> </a:t>
            </a:r>
            <a:r>
              <a:rPr sz="1600" spc="-80" dirty="0">
                <a:latin typeface="Verdana"/>
                <a:cs typeface="Verdana"/>
              </a:rPr>
              <a:t>Group:</a:t>
            </a:r>
            <a:r>
              <a:rPr sz="1600" spc="-145" dirty="0">
                <a:latin typeface="Verdana"/>
                <a:cs typeface="Verdana"/>
              </a:rPr>
              <a:t> </a:t>
            </a:r>
            <a:r>
              <a:rPr sz="1600" spc="-114" dirty="0">
                <a:latin typeface="Verdana"/>
                <a:cs typeface="Verdana"/>
              </a:rPr>
              <a:t>25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to</a:t>
            </a:r>
            <a:r>
              <a:rPr sz="1600" spc="-145" dirty="0">
                <a:latin typeface="Verdana"/>
                <a:cs typeface="Verdana"/>
              </a:rPr>
              <a:t> </a:t>
            </a:r>
            <a:r>
              <a:rPr sz="1600" spc="-100" dirty="0">
                <a:latin typeface="Verdana"/>
                <a:cs typeface="Verdana"/>
              </a:rPr>
              <a:t>50;</a:t>
            </a:r>
            <a:r>
              <a:rPr sz="1600" spc="-145" dirty="0">
                <a:latin typeface="Verdana"/>
                <a:cs typeface="Verdana"/>
              </a:rPr>
              <a:t> </a:t>
            </a:r>
            <a:r>
              <a:rPr sz="1600" spc="-65" dirty="0">
                <a:latin typeface="Verdana"/>
                <a:cs typeface="Verdana"/>
              </a:rPr>
              <a:t>Income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80" dirty="0">
                <a:latin typeface="Verdana"/>
                <a:cs typeface="Verdana"/>
              </a:rPr>
              <a:t>Level:</a:t>
            </a:r>
            <a:r>
              <a:rPr sz="1600" spc="-145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Upper </a:t>
            </a:r>
            <a:r>
              <a:rPr sz="1600" dirty="0">
                <a:latin typeface="Verdana"/>
                <a:cs typeface="Verdana"/>
              </a:rPr>
              <a:t>Middle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Class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to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85" dirty="0">
                <a:latin typeface="Verdana"/>
                <a:cs typeface="Verdana"/>
              </a:rPr>
              <a:t>Rich;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50" dirty="0">
                <a:latin typeface="Verdana"/>
                <a:cs typeface="Verdana"/>
              </a:rPr>
              <a:t>Young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Couples,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and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their </a:t>
            </a:r>
            <a:r>
              <a:rPr sz="1600" spc="-50" dirty="0">
                <a:latin typeface="Verdana"/>
                <a:cs typeface="Verdana"/>
              </a:rPr>
              <a:t>Families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and</a:t>
            </a:r>
            <a:r>
              <a:rPr sz="1600" spc="-130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Friends.</a:t>
            </a:r>
            <a:endParaRPr sz="1600" dirty="0">
              <a:latin typeface="Verdana"/>
              <a:cs typeface="Verdana"/>
            </a:endParaRPr>
          </a:p>
          <a:p>
            <a:pPr>
              <a:lnSpc>
                <a:spcPct val="101000"/>
              </a:lnSpc>
              <a:spcBef>
                <a:spcPts val="1370"/>
              </a:spcBef>
            </a:pPr>
            <a:r>
              <a:rPr sz="1600" dirty="0">
                <a:latin typeface="Verdana"/>
                <a:cs typeface="Verdana"/>
              </a:rPr>
              <a:t>People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who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advocate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Tradition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and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Customs; </a:t>
            </a:r>
            <a:r>
              <a:rPr sz="1600" dirty="0">
                <a:latin typeface="Verdana"/>
                <a:cs typeface="Verdana"/>
              </a:rPr>
              <a:t>People</a:t>
            </a:r>
            <a:r>
              <a:rPr sz="1600" spc="-145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who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80" dirty="0">
                <a:latin typeface="Verdana"/>
                <a:cs typeface="Verdana"/>
              </a:rPr>
              <a:t>seek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status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from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60" dirty="0">
                <a:latin typeface="Verdana"/>
                <a:cs typeface="Verdana"/>
              </a:rPr>
              <a:t>luxury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brand </a:t>
            </a:r>
            <a:r>
              <a:rPr sz="1600" spc="-114" dirty="0">
                <a:latin typeface="Verdana"/>
                <a:cs typeface="Verdana"/>
              </a:rPr>
              <a:t>usage;</a:t>
            </a:r>
            <a:r>
              <a:rPr sz="1600" spc="-15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People</a:t>
            </a:r>
            <a:r>
              <a:rPr sz="1600" spc="-150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who</a:t>
            </a:r>
            <a:r>
              <a:rPr sz="1600" spc="-145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look</a:t>
            </a:r>
            <a:r>
              <a:rPr sz="1600" spc="-15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for</a:t>
            </a:r>
            <a:r>
              <a:rPr sz="1600" spc="-145" dirty="0">
                <a:latin typeface="Verdana"/>
                <a:cs typeface="Verdana"/>
              </a:rPr>
              <a:t> </a:t>
            </a:r>
            <a:r>
              <a:rPr sz="1600" spc="-45" dirty="0">
                <a:latin typeface="Verdana"/>
                <a:cs typeface="Verdana"/>
              </a:rPr>
              <a:t>Value</a:t>
            </a:r>
            <a:r>
              <a:rPr sz="1600" spc="-150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in</a:t>
            </a:r>
            <a:r>
              <a:rPr sz="1600" spc="-150" dirty="0">
                <a:latin typeface="Verdana"/>
                <a:cs typeface="Verdana"/>
              </a:rPr>
              <a:t> </a:t>
            </a:r>
            <a:r>
              <a:rPr sz="1600" spc="-20" dirty="0">
                <a:latin typeface="Verdana"/>
                <a:cs typeface="Verdana"/>
              </a:rPr>
              <a:t>purchases.</a:t>
            </a:r>
            <a:endParaRPr sz="1600" dirty="0">
              <a:latin typeface="Verdana"/>
              <a:cs typeface="Verdana"/>
            </a:endParaRPr>
          </a:p>
          <a:p>
            <a:pPr>
              <a:lnSpc>
                <a:spcPct val="101000"/>
              </a:lnSpc>
              <a:spcBef>
                <a:spcPts val="1370"/>
              </a:spcBef>
            </a:pPr>
            <a:r>
              <a:rPr sz="1600" dirty="0">
                <a:latin typeface="Verdana"/>
                <a:cs typeface="Verdana"/>
              </a:rPr>
              <a:t>People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who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advocate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Tradition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and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Customs; </a:t>
            </a:r>
            <a:r>
              <a:rPr sz="1600" dirty="0">
                <a:latin typeface="Verdana"/>
                <a:cs typeface="Verdana"/>
              </a:rPr>
              <a:t>People</a:t>
            </a:r>
            <a:r>
              <a:rPr sz="1600" spc="-145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who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80" dirty="0">
                <a:latin typeface="Verdana"/>
                <a:cs typeface="Verdana"/>
              </a:rPr>
              <a:t>seek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status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from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60" dirty="0">
                <a:latin typeface="Verdana"/>
                <a:cs typeface="Verdana"/>
              </a:rPr>
              <a:t>luxury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brand </a:t>
            </a:r>
            <a:r>
              <a:rPr sz="1600" spc="-114" dirty="0">
                <a:latin typeface="Verdana"/>
                <a:cs typeface="Verdana"/>
              </a:rPr>
              <a:t>usage;</a:t>
            </a:r>
            <a:r>
              <a:rPr sz="1600" spc="-15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People</a:t>
            </a:r>
            <a:r>
              <a:rPr sz="1600" spc="-150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who</a:t>
            </a:r>
            <a:r>
              <a:rPr sz="1600" spc="-145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look</a:t>
            </a:r>
            <a:r>
              <a:rPr sz="1600" spc="-15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for</a:t>
            </a:r>
            <a:r>
              <a:rPr sz="1600" spc="-145" dirty="0">
                <a:latin typeface="Verdana"/>
                <a:cs typeface="Verdana"/>
              </a:rPr>
              <a:t> </a:t>
            </a:r>
            <a:r>
              <a:rPr sz="1600" spc="-45" dirty="0">
                <a:latin typeface="Verdana"/>
                <a:cs typeface="Verdana"/>
              </a:rPr>
              <a:t>Value</a:t>
            </a:r>
            <a:r>
              <a:rPr sz="1600" spc="-150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in</a:t>
            </a:r>
            <a:r>
              <a:rPr sz="1600" spc="-150" dirty="0">
                <a:latin typeface="Verdana"/>
                <a:cs typeface="Verdana"/>
              </a:rPr>
              <a:t> </a:t>
            </a:r>
            <a:r>
              <a:rPr sz="1600" spc="-20" dirty="0">
                <a:latin typeface="Verdana"/>
                <a:cs typeface="Verdana"/>
              </a:rPr>
              <a:t>purchases.</a:t>
            </a:r>
            <a:endParaRPr sz="1600" dirty="0">
              <a:latin typeface="Verdana"/>
              <a:cs typeface="Verdana"/>
            </a:endParaRPr>
          </a:p>
          <a:p>
            <a:pPr>
              <a:lnSpc>
                <a:spcPct val="101000"/>
              </a:lnSpc>
              <a:spcBef>
                <a:spcPts val="1365"/>
              </a:spcBef>
            </a:pPr>
            <a:r>
              <a:rPr sz="1600" dirty="0">
                <a:latin typeface="Verdana"/>
                <a:cs typeface="Verdana"/>
              </a:rPr>
              <a:t>People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who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advocate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Tradition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and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Customs; </a:t>
            </a:r>
            <a:r>
              <a:rPr sz="1600" dirty="0">
                <a:latin typeface="Verdana"/>
                <a:cs typeface="Verdana"/>
              </a:rPr>
              <a:t>People</a:t>
            </a:r>
            <a:r>
              <a:rPr sz="1600" spc="-145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who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80" dirty="0">
                <a:latin typeface="Verdana"/>
                <a:cs typeface="Verdana"/>
              </a:rPr>
              <a:t>seek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status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from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60" dirty="0">
                <a:latin typeface="Verdana"/>
                <a:cs typeface="Verdana"/>
              </a:rPr>
              <a:t>luxury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brand </a:t>
            </a:r>
            <a:r>
              <a:rPr sz="1600" spc="-114" dirty="0">
                <a:latin typeface="Verdana"/>
                <a:cs typeface="Verdana"/>
              </a:rPr>
              <a:t>usage;</a:t>
            </a:r>
            <a:r>
              <a:rPr sz="1600" spc="-15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People</a:t>
            </a:r>
            <a:r>
              <a:rPr sz="1600" spc="-150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who</a:t>
            </a:r>
            <a:r>
              <a:rPr sz="1600" spc="-145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look</a:t>
            </a:r>
            <a:r>
              <a:rPr sz="1600" spc="-15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for</a:t>
            </a:r>
            <a:r>
              <a:rPr sz="1600" spc="-145" dirty="0">
                <a:latin typeface="Verdana"/>
                <a:cs typeface="Verdana"/>
              </a:rPr>
              <a:t> </a:t>
            </a:r>
            <a:r>
              <a:rPr sz="1600" spc="-45" dirty="0">
                <a:latin typeface="Verdana"/>
                <a:cs typeface="Verdana"/>
              </a:rPr>
              <a:t>Value</a:t>
            </a:r>
            <a:r>
              <a:rPr sz="1600" spc="-150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in</a:t>
            </a:r>
            <a:r>
              <a:rPr sz="1600" spc="-150" dirty="0">
                <a:latin typeface="Verdana"/>
                <a:cs typeface="Verdana"/>
              </a:rPr>
              <a:t> </a:t>
            </a:r>
            <a:r>
              <a:rPr sz="1600" spc="-20" dirty="0">
                <a:latin typeface="Verdana"/>
                <a:cs typeface="Verdana"/>
              </a:rPr>
              <a:t>purchases.</a:t>
            </a:r>
            <a:endParaRPr sz="1600" dirty="0">
              <a:latin typeface="Verdana"/>
              <a:cs typeface="Verdana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1321244" y="15226117"/>
            <a:ext cx="5500370" cy="4552315"/>
            <a:chOff x="1321244" y="15226117"/>
            <a:chExt cx="5500370" cy="4552315"/>
          </a:xfrm>
        </p:grpSpPr>
        <p:sp>
          <p:nvSpPr>
            <p:cNvPr id="8" name="object 8"/>
            <p:cNvSpPr/>
            <p:nvPr/>
          </p:nvSpPr>
          <p:spPr>
            <a:xfrm>
              <a:off x="1321244" y="15226117"/>
              <a:ext cx="5500370" cy="1388110"/>
            </a:xfrm>
            <a:custGeom>
              <a:avLst/>
              <a:gdLst/>
              <a:ahLst/>
              <a:cxnLst/>
              <a:rect l="l" t="t" r="r" b="b"/>
              <a:pathLst>
                <a:path w="5500370" h="1388109">
                  <a:moveTo>
                    <a:pt x="0" y="1387682"/>
                  </a:moveTo>
                  <a:lnTo>
                    <a:pt x="0" y="0"/>
                  </a:lnTo>
                  <a:lnTo>
                    <a:pt x="5500019" y="0"/>
                  </a:lnTo>
                  <a:lnTo>
                    <a:pt x="5500019" y="1387682"/>
                  </a:lnTo>
                  <a:lnTo>
                    <a:pt x="0" y="138768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527149" y="15387993"/>
              <a:ext cx="62865" cy="842010"/>
            </a:xfrm>
            <a:custGeom>
              <a:avLst/>
              <a:gdLst/>
              <a:ahLst/>
              <a:cxnLst/>
              <a:rect l="l" t="t" r="r" b="b"/>
              <a:pathLst>
                <a:path w="62865" h="842009">
                  <a:moveTo>
                    <a:pt x="62674" y="806069"/>
                  </a:moveTo>
                  <a:lnTo>
                    <a:pt x="35496" y="778891"/>
                  </a:lnTo>
                  <a:lnTo>
                    <a:pt x="27178" y="778891"/>
                  </a:lnTo>
                  <a:lnTo>
                    <a:pt x="0" y="806069"/>
                  </a:lnTo>
                  <a:lnTo>
                    <a:pt x="0" y="814374"/>
                  </a:lnTo>
                  <a:lnTo>
                    <a:pt x="27178" y="841552"/>
                  </a:lnTo>
                  <a:lnTo>
                    <a:pt x="35496" y="841552"/>
                  </a:lnTo>
                  <a:lnTo>
                    <a:pt x="62674" y="814374"/>
                  </a:lnTo>
                  <a:lnTo>
                    <a:pt x="62674" y="810221"/>
                  </a:lnTo>
                  <a:lnTo>
                    <a:pt x="62674" y="806069"/>
                  </a:lnTo>
                  <a:close/>
                </a:path>
                <a:path w="62865" h="842009">
                  <a:moveTo>
                    <a:pt x="62674" y="27178"/>
                  </a:moveTo>
                  <a:lnTo>
                    <a:pt x="35496" y="0"/>
                  </a:lnTo>
                  <a:lnTo>
                    <a:pt x="27178" y="0"/>
                  </a:lnTo>
                  <a:lnTo>
                    <a:pt x="0" y="27178"/>
                  </a:lnTo>
                  <a:lnTo>
                    <a:pt x="0" y="35483"/>
                  </a:lnTo>
                  <a:lnTo>
                    <a:pt x="27178" y="62661"/>
                  </a:lnTo>
                  <a:lnTo>
                    <a:pt x="35496" y="62661"/>
                  </a:lnTo>
                  <a:lnTo>
                    <a:pt x="62674" y="35483"/>
                  </a:lnTo>
                  <a:lnTo>
                    <a:pt x="62674" y="31330"/>
                  </a:lnTo>
                  <a:lnTo>
                    <a:pt x="62674" y="2717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511578" y="18336748"/>
              <a:ext cx="5283200" cy="1441450"/>
            </a:xfrm>
            <a:custGeom>
              <a:avLst/>
              <a:gdLst/>
              <a:ahLst/>
              <a:cxnLst/>
              <a:rect l="l" t="t" r="r" b="b"/>
              <a:pathLst>
                <a:path w="5283200" h="1441450">
                  <a:moveTo>
                    <a:pt x="0" y="1441398"/>
                  </a:moveTo>
                  <a:lnTo>
                    <a:pt x="0" y="0"/>
                  </a:lnTo>
                  <a:lnTo>
                    <a:pt x="5282828" y="0"/>
                  </a:lnTo>
                  <a:lnTo>
                    <a:pt x="5282828" y="1441399"/>
                  </a:lnTo>
                  <a:lnTo>
                    <a:pt x="0" y="144139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717484" y="18498616"/>
              <a:ext cx="62865" cy="842010"/>
            </a:xfrm>
            <a:custGeom>
              <a:avLst/>
              <a:gdLst/>
              <a:ahLst/>
              <a:cxnLst/>
              <a:rect l="l" t="t" r="r" b="b"/>
              <a:pathLst>
                <a:path w="62864" h="842009">
                  <a:moveTo>
                    <a:pt x="62674" y="806081"/>
                  </a:moveTo>
                  <a:lnTo>
                    <a:pt x="35496" y="778903"/>
                  </a:lnTo>
                  <a:lnTo>
                    <a:pt x="27178" y="778903"/>
                  </a:lnTo>
                  <a:lnTo>
                    <a:pt x="0" y="806081"/>
                  </a:lnTo>
                  <a:lnTo>
                    <a:pt x="0" y="814387"/>
                  </a:lnTo>
                  <a:lnTo>
                    <a:pt x="27178" y="841565"/>
                  </a:lnTo>
                  <a:lnTo>
                    <a:pt x="35496" y="841565"/>
                  </a:lnTo>
                  <a:lnTo>
                    <a:pt x="62674" y="814387"/>
                  </a:lnTo>
                  <a:lnTo>
                    <a:pt x="62674" y="810234"/>
                  </a:lnTo>
                  <a:lnTo>
                    <a:pt x="62674" y="806081"/>
                  </a:lnTo>
                  <a:close/>
                </a:path>
                <a:path w="62864" h="842009">
                  <a:moveTo>
                    <a:pt x="62674" y="286816"/>
                  </a:moveTo>
                  <a:lnTo>
                    <a:pt x="35496" y="259638"/>
                  </a:lnTo>
                  <a:lnTo>
                    <a:pt x="27178" y="259638"/>
                  </a:lnTo>
                  <a:lnTo>
                    <a:pt x="0" y="286816"/>
                  </a:lnTo>
                  <a:lnTo>
                    <a:pt x="0" y="295122"/>
                  </a:lnTo>
                  <a:lnTo>
                    <a:pt x="27178" y="322300"/>
                  </a:lnTo>
                  <a:lnTo>
                    <a:pt x="35496" y="322300"/>
                  </a:lnTo>
                  <a:lnTo>
                    <a:pt x="62674" y="295122"/>
                  </a:lnTo>
                  <a:lnTo>
                    <a:pt x="62674" y="290969"/>
                  </a:lnTo>
                  <a:lnTo>
                    <a:pt x="62674" y="286816"/>
                  </a:lnTo>
                  <a:close/>
                </a:path>
                <a:path w="62864" h="842009">
                  <a:moveTo>
                    <a:pt x="62674" y="27190"/>
                  </a:moveTo>
                  <a:lnTo>
                    <a:pt x="35496" y="0"/>
                  </a:lnTo>
                  <a:lnTo>
                    <a:pt x="27178" y="0"/>
                  </a:lnTo>
                  <a:lnTo>
                    <a:pt x="0" y="27190"/>
                  </a:lnTo>
                  <a:lnTo>
                    <a:pt x="0" y="35496"/>
                  </a:lnTo>
                  <a:lnTo>
                    <a:pt x="27178" y="62674"/>
                  </a:lnTo>
                  <a:lnTo>
                    <a:pt x="35496" y="62674"/>
                  </a:lnTo>
                  <a:lnTo>
                    <a:pt x="62674" y="35496"/>
                  </a:lnTo>
                  <a:lnTo>
                    <a:pt x="62674" y="31343"/>
                  </a:lnTo>
                  <a:lnTo>
                    <a:pt x="62674" y="2719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389782" y="16632892"/>
              <a:ext cx="5405120" cy="1701164"/>
            </a:xfrm>
            <a:custGeom>
              <a:avLst/>
              <a:gdLst/>
              <a:ahLst/>
              <a:cxnLst/>
              <a:rect l="l" t="t" r="r" b="b"/>
              <a:pathLst>
                <a:path w="5405120" h="1701165">
                  <a:moveTo>
                    <a:pt x="0" y="1701029"/>
                  </a:moveTo>
                  <a:lnTo>
                    <a:pt x="0" y="0"/>
                  </a:lnTo>
                  <a:lnTo>
                    <a:pt x="5404623" y="0"/>
                  </a:lnTo>
                  <a:lnTo>
                    <a:pt x="5404623" y="1701030"/>
                  </a:lnTo>
                  <a:lnTo>
                    <a:pt x="0" y="170102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1595696" y="16794758"/>
              <a:ext cx="62865" cy="62865"/>
            </a:xfrm>
            <a:custGeom>
              <a:avLst/>
              <a:gdLst/>
              <a:ahLst/>
              <a:cxnLst/>
              <a:rect l="l" t="t" r="r" b="b"/>
              <a:pathLst>
                <a:path w="62864" h="62865">
                  <a:moveTo>
                    <a:pt x="35490" y="62669"/>
                  </a:moveTo>
                  <a:lnTo>
                    <a:pt x="27179" y="62669"/>
                  </a:lnTo>
                  <a:lnTo>
                    <a:pt x="23182" y="61874"/>
                  </a:lnTo>
                  <a:lnTo>
                    <a:pt x="0" y="35490"/>
                  </a:lnTo>
                  <a:lnTo>
                    <a:pt x="0" y="27179"/>
                  </a:lnTo>
                  <a:lnTo>
                    <a:pt x="27179" y="0"/>
                  </a:lnTo>
                  <a:lnTo>
                    <a:pt x="35490" y="0"/>
                  </a:lnTo>
                  <a:lnTo>
                    <a:pt x="62669" y="27179"/>
                  </a:lnTo>
                  <a:lnTo>
                    <a:pt x="62669" y="31334"/>
                  </a:lnTo>
                  <a:lnTo>
                    <a:pt x="62669" y="35490"/>
                  </a:lnTo>
                  <a:lnTo>
                    <a:pt x="35490" y="6266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aphicFrame>
        <p:nvGraphicFramePr>
          <p:cNvPr id="14" name="object 14"/>
          <p:cNvGraphicFramePr>
            <a:graphicFrameLocks noGrp="1"/>
          </p:cNvGraphicFramePr>
          <p:nvPr/>
        </p:nvGraphicFramePr>
        <p:xfrm>
          <a:off x="217104" y="15220164"/>
          <a:ext cx="6584948" cy="45504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979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12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9780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3944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 dirty="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endParaRPr sz="1700" dirty="0">
                        <a:latin typeface="Times New Roman"/>
                        <a:cs typeface="Times New Roman"/>
                      </a:endParaRPr>
                    </a:p>
                    <a:p>
                      <a:pPr marL="71120">
                        <a:lnSpc>
                          <a:spcPct val="100000"/>
                        </a:lnSpc>
                      </a:pPr>
                      <a:r>
                        <a:rPr sz="1700" spc="-10" dirty="0">
                          <a:latin typeface="Arial Black"/>
                          <a:cs typeface="Arial Black"/>
                        </a:rPr>
                        <a:t>Product</a:t>
                      </a:r>
                      <a:endParaRPr sz="1700" dirty="0">
                        <a:latin typeface="Arial Black"/>
                        <a:cs typeface="Arial Black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396240" marR="52069" algn="just">
                        <a:lnSpc>
                          <a:spcPct val="113599"/>
                        </a:lnSpc>
                        <a:spcBef>
                          <a:spcPts val="234"/>
                        </a:spcBef>
                      </a:pPr>
                      <a:r>
                        <a:rPr sz="1500" spc="-45" dirty="0">
                          <a:latin typeface="Verdana"/>
                          <a:cs typeface="Verdana"/>
                        </a:rPr>
                        <a:t>Well-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curated</a:t>
                      </a:r>
                      <a:r>
                        <a:rPr sz="1500" spc="30" dirty="0">
                          <a:latin typeface="Verdana"/>
                          <a:cs typeface="Verdana"/>
                        </a:rPr>
                        <a:t> 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and</a:t>
                      </a:r>
                      <a:r>
                        <a:rPr sz="1500" spc="35" dirty="0">
                          <a:latin typeface="Verdana"/>
                          <a:cs typeface="Verdana"/>
                        </a:rPr>
                        <a:t> 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inclusive</a:t>
                      </a:r>
                      <a:r>
                        <a:rPr sz="1500" spc="35" dirty="0">
                          <a:latin typeface="Verdana"/>
                          <a:cs typeface="Verdana"/>
                        </a:rPr>
                        <a:t> 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apparel</a:t>
                      </a:r>
                      <a:r>
                        <a:rPr sz="1500" spc="35" dirty="0">
                          <a:latin typeface="Verdana"/>
                          <a:cs typeface="Verdana"/>
                        </a:rPr>
                        <a:t> 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collection</a:t>
                      </a:r>
                      <a:r>
                        <a:rPr sz="1500" spc="35" dirty="0">
                          <a:latin typeface="Verdana"/>
                          <a:cs typeface="Verdana"/>
                        </a:rPr>
                        <a:t>  </a:t>
                      </a:r>
                      <a:r>
                        <a:rPr sz="1500" spc="-20" dirty="0">
                          <a:latin typeface="Verdana"/>
                          <a:cs typeface="Verdana"/>
                        </a:rPr>
                        <a:t>will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attract</a:t>
                      </a:r>
                      <a:r>
                        <a:rPr sz="1500" spc="15" dirty="0">
                          <a:latin typeface="Verdana"/>
                          <a:cs typeface="Verdana"/>
                        </a:rPr>
                        <a:t> 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a</a:t>
                      </a:r>
                      <a:r>
                        <a:rPr sz="1500" spc="15" dirty="0">
                          <a:latin typeface="Verdana"/>
                          <a:cs typeface="Verdana"/>
                        </a:rPr>
                        <a:t> 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vast</a:t>
                      </a:r>
                      <a:r>
                        <a:rPr sz="1500" spc="15" dirty="0">
                          <a:latin typeface="Verdana"/>
                          <a:cs typeface="Verdana"/>
                        </a:rPr>
                        <a:t> 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range</a:t>
                      </a:r>
                      <a:r>
                        <a:rPr sz="1500" spc="15" dirty="0">
                          <a:latin typeface="Verdana"/>
                          <a:cs typeface="Verdana"/>
                        </a:rPr>
                        <a:t> 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of</a:t>
                      </a:r>
                      <a:r>
                        <a:rPr sz="1500" spc="15" dirty="0">
                          <a:latin typeface="Verdana"/>
                          <a:cs typeface="Verdana"/>
                        </a:rPr>
                        <a:t> 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consumers</a:t>
                      </a:r>
                      <a:r>
                        <a:rPr sz="1500" spc="15" dirty="0">
                          <a:latin typeface="Verdana"/>
                          <a:cs typeface="Verdana"/>
                        </a:rPr>
                        <a:t> 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to</a:t>
                      </a:r>
                      <a:r>
                        <a:rPr sz="1500" spc="15" dirty="0">
                          <a:latin typeface="Verdana"/>
                          <a:cs typeface="Verdana"/>
                        </a:rPr>
                        <a:t> 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meet</a:t>
                      </a:r>
                      <a:r>
                        <a:rPr sz="1500" spc="15" dirty="0">
                          <a:latin typeface="Verdana"/>
                          <a:cs typeface="Verdana"/>
                        </a:rPr>
                        <a:t>  </a:t>
                      </a:r>
                      <a:r>
                        <a:rPr sz="1500" spc="-25" dirty="0">
                          <a:latin typeface="Verdana"/>
                          <a:cs typeface="Verdana"/>
                        </a:rPr>
                        <a:t>the expectations</a:t>
                      </a:r>
                      <a:r>
                        <a:rPr sz="1500" spc="-114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of</a:t>
                      </a:r>
                      <a:r>
                        <a:rPr sz="1500" spc="-114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20" dirty="0">
                          <a:latin typeface="Verdana"/>
                          <a:cs typeface="Verdana"/>
                        </a:rPr>
                        <a:t>the</a:t>
                      </a:r>
                      <a:r>
                        <a:rPr sz="1500" spc="-110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10" dirty="0">
                          <a:latin typeface="Verdana"/>
                          <a:cs typeface="Verdana"/>
                        </a:rPr>
                        <a:t>consumers.</a:t>
                      </a:r>
                      <a:endParaRPr sz="1500">
                        <a:latin typeface="Verdana"/>
                        <a:cs typeface="Verdana"/>
                      </a:endParaRPr>
                    </a:p>
                    <a:p>
                      <a:pPr marL="396240" marR="52705" algn="just">
                        <a:lnSpc>
                          <a:spcPct val="113599"/>
                        </a:lnSpc>
                      </a:pPr>
                      <a:r>
                        <a:rPr sz="1500" dirty="0">
                          <a:latin typeface="Verdana"/>
                          <a:cs typeface="Verdana"/>
                        </a:rPr>
                        <a:t>Manufacturing</a:t>
                      </a:r>
                      <a:r>
                        <a:rPr sz="1500" spc="245" dirty="0">
                          <a:latin typeface="Verdana"/>
                          <a:cs typeface="Verdana"/>
                        </a:rPr>
                        <a:t> 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the</a:t>
                      </a:r>
                      <a:r>
                        <a:rPr sz="1500" spc="250" dirty="0">
                          <a:latin typeface="Verdana"/>
                          <a:cs typeface="Verdana"/>
                        </a:rPr>
                        <a:t> 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relatively</a:t>
                      </a:r>
                      <a:r>
                        <a:rPr sz="1500" spc="250" dirty="0">
                          <a:latin typeface="Verdana"/>
                          <a:cs typeface="Verdana"/>
                        </a:rPr>
                        <a:t> 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matching</a:t>
                      </a:r>
                      <a:r>
                        <a:rPr sz="1500" spc="250" dirty="0">
                          <a:latin typeface="Verdana"/>
                          <a:cs typeface="Verdana"/>
                        </a:rPr>
                        <a:t>  </a:t>
                      </a:r>
                      <a:r>
                        <a:rPr sz="1500" spc="-10" dirty="0">
                          <a:latin typeface="Verdana"/>
                          <a:cs typeface="Verdana"/>
                        </a:rPr>
                        <a:t>garment </a:t>
                      </a:r>
                      <a:r>
                        <a:rPr sz="1500" spc="-35" dirty="0">
                          <a:latin typeface="Verdana"/>
                          <a:cs typeface="Verdana"/>
                        </a:rPr>
                        <a:t>aligned</a:t>
                      </a:r>
                      <a:r>
                        <a:rPr sz="1500" spc="-125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25" dirty="0">
                          <a:latin typeface="Verdana"/>
                          <a:cs typeface="Verdana"/>
                        </a:rPr>
                        <a:t>with</a:t>
                      </a:r>
                      <a:r>
                        <a:rPr sz="1500" spc="-125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20" dirty="0">
                          <a:latin typeface="Verdana"/>
                          <a:cs typeface="Verdana"/>
                        </a:rPr>
                        <a:t>the</a:t>
                      </a:r>
                      <a:r>
                        <a:rPr sz="1500" spc="-130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35" dirty="0">
                          <a:latin typeface="Verdana"/>
                          <a:cs typeface="Verdana"/>
                        </a:rPr>
                        <a:t>jewellery</a:t>
                      </a:r>
                      <a:r>
                        <a:rPr sz="1500" spc="-125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10" dirty="0">
                          <a:latin typeface="Verdana"/>
                          <a:cs typeface="Verdana"/>
                        </a:rPr>
                        <a:t>selected</a:t>
                      </a:r>
                      <a:r>
                        <a:rPr sz="1500" spc="-125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10" dirty="0">
                          <a:latin typeface="Verdana"/>
                          <a:cs typeface="Verdana"/>
                        </a:rPr>
                        <a:t>by</a:t>
                      </a:r>
                      <a:r>
                        <a:rPr sz="1500" spc="-125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20" dirty="0">
                          <a:latin typeface="Verdana"/>
                          <a:cs typeface="Verdana"/>
                        </a:rPr>
                        <a:t>the</a:t>
                      </a:r>
                      <a:r>
                        <a:rPr sz="1500" spc="-125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10" dirty="0">
                          <a:latin typeface="Verdana"/>
                          <a:cs typeface="Verdana"/>
                        </a:rPr>
                        <a:t>consumer.</a:t>
                      </a:r>
                      <a:endParaRPr sz="1500">
                        <a:latin typeface="Verdana"/>
                        <a:cs typeface="Verdana"/>
                      </a:endParaRPr>
                    </a:p>
                  </a:txBody>
                  <a:tcPr marL="0" marR="0" marT="298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770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396240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500" dirty="0">
                          <a:latin typeface="Verdana"/>
                          <a:cs typeface="Verdana"/>
                        </a:rPr>
                        <a:t>Adoption</a:t>
                      </a:r>
                      <a:r>
                        <a:rPr sz="1500" spc="245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of</a:t>
                      </a:r>
                      <a:r>
                        <a:rPr sz="1500" spc="250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competitive</a:t>
                      </a:r>
                      <a:r>
                        <a:rPr sz="1500" spc="250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and</a:t>
                      </a:r>
                      <a:r>
                        <a:rPr sz="1500" spc="250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premium</a:t>
                      </a:r>
                      <a:r>
                        <a:rPr sz="1500" spc="250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pricing</a:t>
                      </a:r>
                      <a:r>
                        <a:rPr sz="1500" spc="250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20" dirty="0">
                          <a:latin typeface="Verdana"/>
                          <a:cs typeface="Verdana"/>
                        </a:rPr>
                        <a:t>will</a:t>
                      </a:r>
                      <a:endParaRPr sz="1500">
                        <a:latin typeface="Verdana"/>
                        <a:cs typeface="Verdana"/>
                      </a:endParaRPr>
                    </a:p>
                  </a:txBody>
                  <a:tcPr marL="0" marR="0" marT="723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38225">
                <a:tc gridSpan="2">
                  <a:txBody>
                    <a:bodyPr/>
                    <a:lstStyle/>
                    <a:p>
                      <a:pPr marL="71120" marR="101600">
                        <a:lnSpc>
                          <a:spcPct val="113999"/>
                        </a:lnSpc>
                        <a:spcBef>
                          <a:spcPts val="1730"/>
                        </a:spcBef>
                      </a:pPr>
                      <a:r>
                        <a:rPr sz="1700" spc="-125" dirty="0">
                          <a:latin typeface="Arial Black"/>
                          <a:cs typeface="Arial Black"/>
                        </a:rPr>
                        <a:t>Price </a:t>
                      </a:r>
                      <a:r>
                        <a:rPr sz="1700" spc="-114" dirty="0">
                          <a:latin typeface="Arial Black"/>
                          <a:cs typeface="Arial Black"/>
                        </a:rPr>
                        <a:t>and </a:t>
                      </a:r>
                      <a:r>
                        <a:rPr sz="1700" spc="-10" dirty="0">
                          <a:latin typeface="Arial Black"/>
                          <a:cs typeface="Arial Black"/>
                        </a:rPr>
                        <a:t>Place</a:t>
                      </a:r>
                      <a:endParaRPr sz="1700">
                        <a:latin typeface="Arial Black"/>
                        <a:cs typeface="Arial Black"/>
                      </a:endParaRPr>
                    </a:p>
                  </a:txBody>
                  <a:tcPr marL="0" marR="0" marT="21971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396240">
                        <a:lnSpc>
                          <a:spcPct val="100000"/>
                        </a:lnSpc>
                        <a:spcBef>
                          <a:spcPts val="105"/>
                        </a:spcBef>
                        <a:tabLst>
                          <a:tab pos="998855" algn="l"/>
                          <a:tab pos="1363980" algn="l"/>
                          <a:tab pos="2343785" algn="l"/>
                          <a:tab pos="2846705" algn="l"/>
                          <a:tab pos="3899535" algn="l"/>
                          <a:tab pos="4286885" algn="l"/>
                          <a:tab pos="4789170" algn="l"/>
                        </a:tabLst>
                      </a:pPr>
                      <a:r>
                        <a:rPr sz="1500" spc="-20" dirty="0">
                          <a:latin typeface="Verdana"/>
                          <a:cs typeface="Verdana"/>
                        </a:rPr>
                        <a:t>help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	</a:t>
                      </a:r>
                      <a:r>
                        <a:rPr sz="1500" spc="-25" dirty="0">
                          <a:latin typeface="Verdana"/>
                          <a:cs typeface="Verdana"/>
                        </a:rPr>
                        <a:t>in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	</a:t>
                      </a:r>
                      <a:r>
                        <a:rPr sz="1500" spc="-10" dirty="0">
                          <a:latin typeface="Verdana"/>
                          <a:cs typeface="Verdana"/>
                        </a:rPr>
                        <a:t>grasping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	</a:t>
                      </a:r>
                      <a:r>
                        <a:rPr sz="1500" spc="-25" dirty="0">
                          <a:latin typeface="Verdana"/>
                          <a:cs typeface="Verdana"/>
                        </a:rPr>
                        <a:t>the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	</a:t>
                      </a:r>
                      <a:r>
                        <a:rPr sz="1500" spc="-10" dirty="0">
                          <a:latin typeface="Verdana"/>
                          <a:cs typeface="Verdana"/>
                        </a:rPr>
                        <a:t>attention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	</a:t>
                      </a:r>
                      <a:r>
                        <a:rPr sz="1500" spc="-25" dirty="0">
                          <a:latin typeface="Verdana"/>
                          <a:cs typeface="Verdana"/>
                        </a:rPr>
                        <a:t>of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	</a:t>
                      </a:r>
                      <a:r>
                        <a:rPr sz="1500" spc="-25" dirty="0">
                          <a:latin typeface="Verdana"/>
                          <a:cs typeface="Verdana"/>
                        </a:rPr>
                        <a:t>the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	</a:t>
                      </a:r>
                      <a:r>
                        <a:rPr sz="1500" spc="-10" dirty="0">
                          <a:latin typeface="Verdana"/>
                          <a:cs typeface="Verdana"/>
                        </a:rPr>
                        <a:t>men’s</a:t>
                      </a:r>
                      <a:endParaRPr sz="1500">
                        <a:latin typeface="Verdana"/>
                        <a:cs typeface="Verdana"/>
                      </a:endParaRPr>
                    </a:p>
                    <a:p>
                      <a:pPr marL="396240">
                        <a:lnSpc>
                          <a:spcPct val="100000"/>
                        </a:lnSpc>
                        <a:spcBef>
                          <a:spcPts val="244"/>
                        </a:spcBef>
                        <a:tabLst>
                          <a:tab pos="5192395" algn="l"/>
                        </a:tabLst>
                      </a:pPr>
                      <a:r>
                        <a:rPr sz="1500" spc="-10" dirty="0">
                          <a:latin typeface="Verdana"/>
                          <a:cs typeface="Verdana"/>
                        </a:rPr>
                        <a:t>population.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	</a:t>
                      </a:r>
                      <a:r>
                        <a:rPr sz="1500" spc="-120" dirty="0">
                          <a:latin typeface="Verdana"/>
                          <a:cs typeface="Verdana"/>
                        </a:rPr>
                        <a:t>-</a:t>
                      </a:r>
                      <a:r>
                        <a:rPr sz="1500" spc="-50" dirty="0">
                          <a:latin typeface="Verdana"/>
                          <a:cs typeface="Verdana"/>
                        </a:rPr>
                        <a:t>-</a:t>
                      </a:r>
                      <a:endParaRPr sz="1500">
                        <a:latin typeface="Verdana"/>
                        <a:cs typeface="Verdana"/>
                      </a:endParaRPr>
                    </a:p>
                    <a:p>
                      <a:pPr marL="396240" marR="74930">
                        <a:lnSpc>
                          <a:spcPct val="113599"/>
                        </a:lnSpc>
                        <a:tabLst>
                          <a:tab pos="887730" algn="l"/>
                          <a:tab pos="1890395" algn="l"/>
                          <a:tab pos="2234565" algn="l"/>
                          <a:tab pos="2693035" algn="l"/>
                          <a:tab pos="3609340" algn="l"/>
                          <a:tab pos="4109085" algn="l"/>
                        </a:tabLst>
                      </a:pPr>
                      <a:r>
                        <a:rPr sz="1500" spc="-25" dirty="0">
                          <a:latin typeface="Verdana"/>
                          <a:cs typeface="Verdana"/>
                        </a:rPr>
                        <a:t>The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	</a:t>
                      </a:r>
                      <a:r>
                        <a:rPr sz="1500" spc="-10" dirty="0">
                          <a:latin typeface="Verdana"/>
                          <a:cs typeface="Verdana"/>
                        </a:rPr>
                        <a:t>presence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	</a:t>
                      </a:r>
                      <a:r>
                        <a:rPr sz="1500" spc="-25" dirty="0">
                          <a:latin typeface="Verdana"/>
                          <a:cs typeface="Verdana"/>
                        </a:rPr>
                        <a:t>of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	</a:t>
                      </a:r>
                      <a:r>
                        <a:rPr sz="1500" spc="-25" dirty="0">
                          <a:latin typeface="Verdana"/>
                          <a:cs typeface="Verdana"/>
                        </a:rPr>
                        <a:t>the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	</a:t>
                      </a:r>
                      <a:r>
                        <a:rPr sz="1500" spc="-10" dirty="0">
                          <a:latin typeface="Verdana"/>
                          <a:cs typeface="Verdana"/>
                        </a:rPr>
                        <a:t>physical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	</a:t>
                      </a:r>
                      <a:r>
                        <a:rPr sz="1500" spc="-25" dirty="0">
                          <a:latin typeface="Verdana"/>
                          <a:cs typeface="Verdana"/>
                        </a:rPr>
                        <a:t>and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	</a:t>
                      </a:r>
                      <a:r>
                        <a:rPr sz="1500" spc="-25" dirty="0">
                          <a:latin typeface="Verdana"/>
                          <a:cs typeface="Verdana"/>
                        </a:rPr>
                        <a:t>Omnichannel </a:t>
                      </a:r>
                      <a:r>
                        <a:rPr sz="1500" spc="-10" dirty="0">
                          <a:latin typeface="Verdana"/>
                          <a:cs typeface="Verdana"/>
                        </a:rPr>
                        <a:t>operations</a:t>
                      </a:r>
                      <a:r>
                        <a:rPr sz="1500" spc="-65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of</a:t>
                      </a:r>
                      <a:r>
                        <a:rPr sz="1500" spc="-65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the</a:t>
                      </a:r>
                      <a:r>
                        <a:rPr sz="1500" spc="-65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10" dirty="0">
                          <a:latin typeface="Verdana"/>
                          <a:cs typeface="Verdana"/>
                        </a:rPr>
                        <a:t>apparel</a:t>
                      </a:r>
                      <a:r>
                        <a:rPr sz="1500" spc="-65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10" dirty="0">
                          <a:latin typeface="Verdana"/>
                          <a:cs typeface="Verdana"/>
                        </a:rPr>
                        <a:t>industry</a:t>
                      </a:r>
                      <a:r>
                        <a:rPr sz="1500" spc="-65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will</a:t>
                      </a:r>
                      <a:r>
                        <a:rPr sz="1500" spc="-60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be</a:t>
                      </a:r>
                      <a:r>
                        <a:rPr sz="1500" spc="-65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10" dirty="0">
                          <a:latin typeface="Verdana"/>
                          <a:cs typeface="Verdana"/>
                        </a:rPr>
                        <a:t>suitable</a:t>
                      </a:r>
                      <a:r>
                        <a:rPr sz="1500" spc="-65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25" dirty="0">
                          <a:latin typeface="Verdana"/>
                          <a:cs typeface="Verdana"/>
                        </a:rPr>
                        <a:t>to</a:t>
                      </a:r>
                      <a:endParaRPr sz="1500">
                        <a:latin typeface="Verdana"/>
                        <a:cs typeface="Verdana"/>
                      </a:endParaRPr>
                    </a:p>
                  </a:txBody>
                  <a:tcPr marL="0" marR="0" marT="133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6235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396240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1500" spc="-10" dirty="0">
                          <a:latin typeface="Verdana"/>
                          <a:cs typeface="Verdana"/>
                        </a:rPr>
                        <a:t>attract</a:t>
                      </a:r>
                      <a:r>
                        <a:rPr sz="1500" spc="-130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70" dirty="0">
                          <a:latin typeface="Verdana"/>
                          <a:cs typeface="Verdana"/>
                        </a:rPr>
                        <a:t>a</a:t>
                      </a:r>
                      <a:r>
                        <a:rPr sz="1500" spc="-130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40" dirty="0">
                          <a:latin typeface="Verdana"/>
                          <a:cs typeface="Verdana"/>
                        </a:rPr>
                        <a:t>vast</a:t>
                      </a:r>
                      <a:r>
                        <a:rPr sz="1500" spc="-130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60" dirty="0">
                          <a:latin typeface="Verdana"/>
                          <a:cs typeface="Verdana"/>
                        </a:rPr>
                        <a:t>range</a:t>
                      </a:r>
                      <a:r>
                        <a:rPr sz="1500" spc="-130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of</a:t>
                      </a:r>
                      <a:r>
                        <a:rPr sz="1500" spc="-130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10" dirty="0">
                          <a:latin typeface="Verdana"/>
                          <a:cs typeface="Verdana"/>
                        </a:rPr>
                        <a:t>customers.</a:t>
                      </a:r>
                      <a:endParaRPr sz="1500">
                        <a:latin typeface="Verdana"/>
                        <a:cs typeface="Verdana"/>
                      </a:endParaRPr>
                    </a:p>
                  </a:txBody>
                  <a:tcPr marL="0" marR="0" marT="133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42720">
                <a:tc grid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430"/>
                        </a:spcBef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  <a:p>
                      <a:pPr marL="71120">
                        <a:lnSpc>
                          <a:spcPct val="100000"/>
                        </a:lnSpc>
                      </a:pPr>
                      <a:r>
                        <a:rPr sz="1700" spc="-10" dirty="0">
                          <a:latin typeface="Arial Black"/>
                          <a:cs typeface="Arial Black"/>
                        </a:rPr>
                        <a:t>Promotion</a:t>
                      </a:r>
                      <a:endParaRPr sz="1700">
                        <a:latin typeface="Arial Black"/>
                        <a:cs typeface="Arial Black"/>
                      </a:endParaRPr>
                    </a:p>
                  </a:txBody>
                  <a:tcPr marL="0" marR="0" marT="18161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96240" marR="74930">
                        <a:lnSpc>
                          <a:spcPct val="113599"/>
                        </a:lnSpc>
                        <a:spcBef>
                          <a:spcPts val="245"/>
                        </a:spcBef>
                        <a:tabLst>
                          <a:tab pos="1527175" algn="l"/>
                          <a:tab pos="2739390" algn="l"/>
                          <a:tab pos="3273425" algn="l"/>
                          <a:tab pos="4643755" algn="l"/>
                        </a:tabLst>
                      </a:pPr>
                      <a:r>
                        <a:rPr sz="1500" spc="-45" dirty="0">
                          <a:latin typeface="Verdana"/>
                          <a:cs typeface="Verdana"/>
                        </a:rPr>
                        <a:t>Digital-</a:t>
                      </a:r>
                      <a:r>
                        <a:rPr sz="1500" spc="-25" dirty="0">
                          <a:latin typeface="Verdana"/>
                          <a:cs typeface="Verdana"/>
                        </a:rPr>
                        <a:t>based</a:t>
                      </a:r>
                      <a:r>
                        <a:rPr sz="1500" spc="-90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30" dirty="0">
                          <a:latin typeface="Verdana"/>
                          <a:cs typeface="Verdana"/>
                        </a:rPr>
                        <a:t>and</a:t>
                      </a:r>
                      <a:r>
                        <a:rPr sz="1500" spc="-85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40" dirty="0">
                          <a:latin typeface="Verdana"/>
                          <a:cs typeface="Verdana"/>
                        </a:rPr>
                        <a:t>experimental</a:t>
                      </a:r>
                      <a:r>
                        <a:rPr sz="1500" spc="-85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10" dirty="0">
                          <a:latin typeface="Verdana"/>
                          <a:cs typeface="Verdana"/>
                        </a:rPr>
                        <a:t>marketing Influencer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	</a:t>
                      </a:r>
                      <a:r>
                        <a:rPr sz="1500" spc="-10" dirty="0">
                          <a:latin typeface="Verdana"/>
                          <a:cs typeface="Verdana"/>
                        </a:rPr>
                        <a:t>advertising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	</a:t>
                      </a:r>
                      <a:r>
                        <a:rPr sz="1500" spc="-25" dirty="0">
                          <a:latin typeface="Verdana"/>
                          <a:cs typeface="Verdana"/>
                        </a:rPr>
                        <a:t>and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	</a:t>
                      </a:r>
                      <a:r>
                        <a:rPr sz="1500" spc="-10" dirty="0">
                          <a:latin typeface="Verdana"/>
                          <a:cs typeface="Verdana"/>
                        </a:rPr>
                        <a:t>personalised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	</a:t>
                      </a:r>
                      <a:r>
                        <a:rPr sz="1500" spc="-20" dirty="0">
                          <a:latin typeface="Verdana"/>
                          <a:cs typeface="Verdana"/>
                        </a:rPr>
                        <a:t>online </a:t>
                      </a:r>
                      <a:r>
                        <a:rPr sz="1500" spc="-10" dirty="0">
                          <a:latin typeface="Verdana"/>
                          <a:cs typeface="Verdana"/>
                        </a:rPr>
                        <a:t>advertising</a:t>
                      </a:r>
                      <a:endParaRPr sz="1500" dirty="0">
                        <a:latin typeface="Verdana"/>
                        <a:cs typeface="Verdana"/>
                      </a:endParaRPr>
                    </a:p>
                    <a:p>
                      <a:pPr marL="396240" marR="74930">
                        <a:lnSpc>
                          <a:spcPct val="113599"/>
                        </a:lnSpc>
                      </a:pPr>
                      <a:r>
                        <a:rPr sz="1500" spc="-45" dirty="0">
                          <a:latin typeface="Verdana"/>
                          <a:cs typeface="Verdana"/>
                        </a:rPr>
                        <a:t>Custom-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based</a:t>
                      </a:r>
                      <a:r>
                        <a:rPr sz="1500" spc="75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promotional</a:t>
                      </a:r>
                      <a:r>
                        <a:rPr sz="1500" spc="80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products</a:t>
                      </a:r>
                      <a:r>
                        <a:rPr sz="1500" spc="80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dirty="0">
                          <a:latin typeface="Verdana"/>
                          <a:cs typeface="Verdana"/>
                        </a:rPr>
                        <a:t>and</a:t>
                      </a:r>
                      <a:r>
                        <a:rPr sz="1500" spc="80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500" spc="-10" dirty="0">
                          <a:latin typeface="Verdana"/>
                          <a:cs typeface="Verdana"/>
                        </a:rPr>
                        <a:t>seasonal products</a:t>
                      </a:r>
                      <a:endParaRPr sz="1500" dirty="0">
                        <a:latin typeface="Verdana"/>
                        <a:cs typeface="Verdana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pSp>
        <p:nvGrpSpPr>
          <p:cNvPr id="15" name="object 15"/>
          <p:cNvGrpSpPr/>
          <p:nvPr/>
        </p:nvGrpSpPr>
        <p:grpSpPr>
          <a:xfrm>
            <a:off x="7202184" y="10550479"/>
            <a:ext cx="6689725" cy="2324735"/>
            <a:chOff x="7202184" y="10550479"/>
            <a:chExt cx="6689725" cy="2324735"/>
          </a:xfrm>
        </p:grpSpPr>
        <p:sp>
          <p:nvSpPr>
            <p:cNvPr id="16" name="object 16"/>
            <p:cNvSpPr/>
            <p:nvPr/>
          </p:nvSpPr>
          <p:spPr>
            <a:xfrm>
              <a:off x="7202184" y="10550479"/>
              <a:ext cx="6689725" cy="2324735"/>
            </a:xfrm>
            <a:custGeom>
              <a:avLst/>
              <a:gdLst/>
              <a:ahLst/>
              <a:cxnLst/>
              <a:rect l="l" t="t" r="r" b="b"/>
              <a:pathLst>
                <a:path w="6689725" h="2324734">
                  <a:moveTo>
                    <a:pt x="6026591" y="2324473"/>
                  </a:moveTo>
                  <a:lnTo>
                    <a:pt x="662506" y="2324473"/>
                  </a:lnTo>
                  <a:lnTo>
                    <a:pt x="614792" y="2322754"/>
                  </a:lnTo>
                  <a:lnTo>
                    <a:pt x="567602" y="2317643"/>
                  </a:lnTo>
                  <a:lnTo>
                    <a:pt x="521103" y="2309209"/>
                  </a:lnTo>
                  <a:lnTo>
                    <a:pt x="475462" y="2297521"/>
                  </a:lnTo>
                  <a:lnTo>
                    <a:pt x="430847" y="2282650"/>
                  </a:lnTo>
                  <a:lnTo>
                    <a:pt x="387424" y="2264663"/>
                  </a:lnTo>
                  <a:lnTo>
                    <a:pt x="345360" y="2243631"/>
                  </a:lnTo>
                  <a:lnTo>
                    <a:pt x="304823" y="2219622"/>
                  </a:lnTo>
                  <a:lnTo>
                    <a:pt x="265980" y="2192706"/>
                  </a:lnTo>
                  <a:lnTo>
                    <a:pt x="228997" y="2162951"/>
                  </a:lnTo>
                  <a:lnTo>
                    <a:pt x="194043" y="2130428"/>
                  </a:lnTo>
                  <a:lnTo>
                    <a:pt x="161520" y="2095473"/>
                  </a:lnTo>
                  <a:lnTo>
                    <a:pt x="131765" y="2058491"/>
                  </a:lnTo>
                  <a:lnTo>
                    <a:pt x="104849" y="2019648"/>
                  </a:lnTo>
                  <a:lnTo>
                    <a:pt x="80840" y="1979111"/>
                  </a:lnTo>
                  <a:lnTo>
                    <a:pt x="59808" y="1937048"/>
                  </a:lnTo>
                  <a:lnTo>
                    <a:pt x="41822" y="1893625"/>
                  </a:lnTo>
                  <a:lnTo>
                    <a:pt x="26950" y="1849009"/>
                  </a:lnTo>
                  <a:lnTo>
                    <a:pt x="15263" y="1803368"/>
                  </a:lnTo>
                  <a:lnTo>
                    <a:pt x="6829" y="1756869"/>
                  </a:lnTo>
                  <a:lnTo>
                    <a:pt x="1719" y="1709679"/>
                  </a:lnTo>
                  <a:lnTo>
                    <a:pt x="0" y="1661965"/>
                  </a:lnTo>
                  <a:lnTo>
                    <a:pt x="0" y="662507"/>
                  </a:lnTo>
                  <a:lnTo>
                    <a:pt x="1719" y="614792"/>
                  </a:lnTo>
                  <a:lnTo>
                    <a:pt x="6829" y="567602"/>
                  </a:lnTo>
                  <a:lnTo>
                    <a:pt x="15263" y="521103"/>
                  </a:lnTo>
                  <a:lnTo>
                    <a:pt x="26950" y="475463"/>
                  </a:lnTo>
                  <a:lnTo>
                    <a:pt x="41822" y="430847"/>
                  </a:lnTo>
                  <a:lnTo>
                    <a:pt x="59808" y="387424"/>
                  </a:lnTo>
                  <a:lnTo>
                    <a:pt x="80840" y="345360"/>
                  </a:lnTo>
                  <a:lnTo>
                    <a:pt x="104849" y="304823"/>
                  </a:lnTo>
                  <a:lnTo>
                    <a:pt x="131765" y="265980"/>
                  </a:lnTo>
                  <a:lnTo>
                    <a:pt x="161520" y="228998"/>
                  </a:lnTo>
                  <a:lnTo>
                    <a:pt x="194043" y="194043"/>
                  </a:lnTo>
                  <a:lnTo>
                    <a:pt x="228997" y="161520"/>
                  </a:lnTo>
                  <a:lnTo>
                    <a:pt x="265980" y="131765"/>
                  </a:lnTo>
                  <a:lnTo>
                    <a:pt x="304823" y="104849"/>
                  </a:lnTo>
                  <a:lnTo>
                    <a:pt x="345360" y="80840"/>
                  </a:lnTo>
                  <a:lnTo>
                    <a:pt x="387424" y="59808"/>
                  </a:lnTo>
                  <a:lnTo>
                    <a:pt x="430847" y="41822"/>
                  </a:lnTo>
                  <a:lnTo>
                    <a:pt x="475462" y="26950"/>
                  </a:lnTo>
                  <a:lnTo>
                    <a:pt x="521103" y="15263"/>
                  </a:lnTo>
                  <a:lnTo>
                    <a:pt x="567602" y="6830"/>
                  </a:lnTo>
                  <a:lnTo>
                    <a:pt x="614792" y="1719"/>
                  </a:lnTo>
                  <a:lnTo>
                    <a:pt x="662506" y="0"/>
                  </a:lnTo>
                  <a:lnTo>
                    <a:pt x="6026591" y="0"/>
                  </a:lnTo>
                  <a:lnTo>
                    <a:pt x="6074305" y="1719"/>
                  </a:lnTo>
                  <a:lnTo>
                    <a:pt x="6121495" y="6830"/>
                  </a:lnTo>
                  <a:lnTo>
                    <a:pt x="6167994" y="15263"/>
                  </a:lnTo>
                  <a:lnTo>
                    <a:pt x="6213635" y="26950"/>
                  </a:lnTo>
                  <a:lnTo>
                    <a:pt x="6258250" y="41822"/>
                  </a:lnTo>
                  <a:lnTo>
                    <a:pt x="6301673" y="59808"/>
                  </a:lnTo>
                  <a:lnTo>
                    <a:pt x="6343737" y="80840"/>
                  </a:lnTo>
                  <a:lnTo>
                    <a:pt x="6384274" y="104849"/>
                  </a:lnTo>
                  <a:lnTo>
                    <a:pt x="6423117" y="131765"/>
                  </a:lnTo>
                  <a:lnTo>
                    <a:pt x="6460099" y="161520"/>
                  </a:lnTo>
                  <a:lnTo>
                    <a:pt x="6495054" y="194043"/>
                  </a:lnTo>
                  <a:lnTo>
                    <a:pt x="6527577" y="228998"/>
                  </a:lnTo>
                  <a:lnTo>
                    <a:pt x="6557331" y="265980"/>
                  </a:lnTo>
                  <a:lnTo>
                    <a:pt x="6584247" y="304823"/>
                  </a:lnTo>
                  <a:lnTo>
                    <a:pt x="6608256" y="345360"/>
                  </a:lnTo>
                  <a:lnTo>
                    <a:pt x="6629288" y="387424"/>
                  </a:lnTo>
                  <a:lnTo>
                    <a:pt x="6647275" y="430847"/>
                  </a:lnTo>
                  <a:lnTo>
                    <a:pt x="6662146" y="475463"/>
                  </a:lnTo>
                  <a:lnTo>
                    <a:pt x="6673833" y="521103"/>
                  </a:lnTo>
                  <a:lnTo>
                    <a:pt x="6682267" y="567602"/>
                  </a:lnTo>
                  <a:lnTo>
                    <a:pt x="6687378" y="614792"/>
                  </a:lnTo>
                  <a:lnTo>
                    <a:pt x="6689097" y="662507"/>
                  </a:lnTo>
                  <a:lnTo>
                    <a:pt x="6689097" y="1661965"/>
                  </a:lnTo>
                  <a:lnTo>
                    <a:pt x="6687378" y="1709679"/>
                  </a:lnTo>
                  <a:lnTo>
                    <a:pt x="6682267" y="1756869"/>
                  </a:lnTo>
                  <a:lnTo>
                    <a:pt x="6673833" y="1803368"/>
                  </a:lnTo>
                  <a:lnTo>
                    <a:pt x="6662146" y="1849009"/>
                  </a:lnTo>
                  <a:lnTo>
                    <a:pt x="6647275" y="1893625"/>
                  </a:lnTo>
                  <a:lnTo>
                    <a:pt x="6629288" y="1937048"/>
                  </a:lnTo>
                  <a:lnTo>
                    <a:pt x="6608256" y="1979111"/>
                  </a:lnTo>
                  <a:lnTo>
                    <a:pt x="6584247" y="2019648"/>
                  </a:lnTo>
                  <a:lnTo>
                    <a:pt x="6557331" y="2058491"/>
                  </a:lnTo>
                  <a:lnTo>
                    <a:pt x="6527577" y="2095473"/>
                  </a:lnTo>
                  <a:lnTo>
                    <a:pt x="6495054" y="2130428"/>
                  </a:lnTo>
                  <a:lnTo>
                    <a:pt x="6460099" y="2162951"/>
                  </a:lnTo>
                  <a:lnTo>
                    <a:pt x="6423117" y="2192706"/>
                  </a:lnTo>
                  <a:lnTo>
                    <a:pt x="6384274" y="2219622"/>
                  </a:lnTo>
                  <a:lnTo>
                    <a:pt x="6343737" y="2243631"/>
                  </a:lnTo>
                  <a:lnTo>
                    <a:pt x="6301673" y="2264663"/>
                  </a:lnTo>
                  <a:lnTo>
                    <a:pt x="6258250" y="2282650"/>
                  </a:lnTo>
                  <a:lnTo>
                    <a:pt x="6213635" y="2297521"/>
                  </a:lnTo>
                  <a:lnTo>
                    <a:pt x="6167994" y="2309209"/>
                  </a:lnTo>
                  <a:lnTo>
                    <a:pt x="6121495" y="2317643"/>
                  </a:lnTo>
                  <a:lnTo>
                    <a:pt x="6074305" y="2322754"/>
                  </a:lnTo>
                  <a:lnTo>
                    <a:pt x="6026591" y="232447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381239" y="10711628"/>
              <a:ext cx="71622" cy="71622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381239" y="10989164"/>
              <a:ext cx="71622" cy="71622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381239" y="11821774"/>
              <a:ext cx="71622" cy="71622"/>
            </a:xfrm>
            <a:prstGeom prst="rect">
              <a:avLst/>
            </a:prstGeom>
          </p:spPr>
        </p:pic>
      </p:grpSp>
      <p:grpSp>
        <p:nvGrpSpPr>
          <p:cNvPr id="20" name="object 20"/>
          <p:cNvGrpSpPr/>
          <p:nvPr/>
        </p:nvGrpSpPr>
        <p:grpSpPr>
          <a:xfrm>
            <a:off x="7793134" y="15607968"/>
            <a:ext cx="5604510" cy="4311650"/>
            <a:chOff x="7793134" y="15607968"/>
            <a:chExt cx="5604510" cy="4311650"/>
          </a:xfrm>
        </p:grpSpPr>
        <p:pic>
          <p:nvPicPr>
            <p:cNvPr id="21" name="object 2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849629" y="15653622"/>
              <a:ext cx="5506207" cy="3807457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7828945" y="15643779"/>
              <a:ext cx="5533390" cy="3823335"/>
            </a:xfrm>
            <a:custGeom>
              <a:avLst/>
              <a:gdLst/>
              <a:ahLst/>
              <a:cxnLst/>
              <a:rect l="l" t="t" r="r" b="b"/>
              <a:pathLst>
                <a:path w="5533390" h="3823334">
                  <a:moveTo>
                    <a:pt x="5532823" y="0"/>
                  </a:moveTo>
                  <a:lnTo>
                    <a:pt x="0" y="0"/>
                  </a:lnTo>
                  <a:lnTo>
                    <a:pt x="0" y="3822840"/>
                  </a:lnTo>
                </a:path>
              </a:pathLst>
            </a:custGeom>
            <a:ln w="7162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9271415" y="19470928"/>
              <a:ext cx="2550160" cy="448309"/>
            </a:xfrm>
            <a:custGeom>
              <a:avLst/>
              <a:gdLst/>
              <a:ahLst/>
              <a:cxnLst/>
              <a:rect l="l" t="t" r="r" b="b"/>
              <a:pathLst>
                <a:path w="2550159" h="448309">
                  <a:moveTo>
                    <a:pt x="2326477" y="448312"/>
                  </a:moveTo>
                  <a:lnTo>
                    <a:pt x="224156" y="448312"/>
                  </a:lnTo>
                  <a:lnTo>
                    <a:pt x="178980" y="443758"/>
                  </a:lnTo>
                  <a:lnTo>
                    <a:pt x="136904" y="430696"/>
                  </a:lnTo>
                  <a:lnTo>
                    <a:pt x="98828" y="410029"/>
                  </a:lnTo>
                  <a:lnTo>
                    <a:pt x="65653" y="382658"/>
                  </a:lnTo>
                  <a:lnTo>
                    <a:pt x="38282" y="349483"/>
                  </a:lnTo>
                  <a:lnTo>
                    <a:pt x="17615" y="311407"/>
                  </a:lnTo>
                  <a:lnTo>
                    <a:pt x="4553" y="269331"/>
                  </a:lnTo>
                  <a:lnTo>
                    <a:pt x="0" y="224156"/>
                  </a:lnTo>
                  <a:lnTo>
                    <a:pt x="4553" y="178980"/>
                  </a:lnTo>
                  <a:lnTo>
                    <a:pt x="17615" y="136904"/>
                  </a:lnTo>
                  <a:lnTo>
                    <a:pt x="38282" y="98828"/>
                  </a:lnTo>
                  <a:lnTo>
                    <a:pt x="65653" y="65653"/>
                  </a:lnTo>
                  <a:lnTo>
                    <a:pt x="98828" y="38282"/>
                  </a:lnTo>
                  <a:lnTo>
                    <a:pt x="136904" y="17615"/>
                  </a:lnTo>
                  <a:lnTo>
                    <a:pt x="178980" y="4553"/>
                  </a:lnTo>
                  <a:lnTo>
                    <a:pt x="224156" y="0"/>
                  </a:lnTo>
                  <a:lnTo>
                    <a:pt x="2326477" y="0"/>
                  </a:lnTo>
                  <a:lnTo>
                    <a:pt x="2371653" y="4553"/>
                  </a:lnTo>
                  <a:lnTo>
                    <a:pt x="2413729" y="17615"/>
                  </a:lnTo>
                  <a:lnTo>
                    <a:pt x="2451805" y="38282"/>
                  </a:lnTo>
                  <a:lnTo>
                    <a:pt x="2484980" y="65653"/>
                  </a:lnTo>
                  <a:lnTo>
                    <a:pt x="2512352" y="98828"/>
                  </a:lnTo>
                  <a:lnTo>
                    <a:pt x="2533019" y="136904"/>
                  </a:lnTo>
                  <a:lnTo>
                    <a:pt x="2546080" y="178980"/>
                  </a:lnTo>
                  <a:lnTo>
                    <a:pt x="2549777" y="215649"/>
                  </a:lnTo>
                  <a:lnTo>
                    <a:pt x="2549777" y="232662"/>
                  </a:lnTo>
                  <a:lnTo>
                    <a:pt x="2533019" y="311407"/>
                  </a:lnTo>
                  <a:lnTo>
                    <a:pt x="2512352" y="349483"/>
                  </a:lnTo>
                  <a:lnTo>
                    <a:pt x="2484980" y="382658"/>
                  </a:lnTo>
                  <a:lnTo>
                    <a:pt x="2451805" y="410029"/>
                  </a:lnTo>
                  <a:lnTo>
                    <a:pt x="2413729" y="430696"/>
                  </a:lnTo>
                  <a:lnTo>
                    <a:pt x="2371653" y="443758"/>
                  </a:lnTo>
                  <a:lnTo>
                    <a:pt x="2326477" y="448312"/>
                  </a:lnTo>
                  <a:close/>
                </a:path>
              </a:pathLst>
            </a:custGeom>
            <a:solidFill>
              <a:srgbClr val="B4D9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object 24"/>
          <p:cNvSpPr txBox="1"/>
          <p:nvPr/>
        </p:nvSpPr>
        <p:spPr>
          <a:xfrm>
            <a:off x="7570257" y="12546247"/>
            <a:ext cx="118110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35" dirty="0">
                <a:latin typeface="Verdana"/>
                <a:cs typeface="Verdana"/>
              </a:rPr>
              <a:t>parent</a:t>
            </a:r>
            <a:r>
              <a:rPr sz="1600" spc="-145" dirty="0">
                <a:latin typeface="Verdana"/>
                <a:cs typeface="Verdana"/>
              </a:rPr>
              <a:t> </a:t>
            </a:r>
            <a:r>
              <a:rPr sz="1600" spc="-35" dirty="0">
                <a:latin typeface="Verdana"/>
                <a:cs typeface="Verdana"/>
              </a:rPr>
              <a:t>firm.</a:t>
            </a:r>
            <a:endParaRPr sz="1600">
              <a:latin typeface="Verdana"/>
              <a:cs typeface="Verdana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9318027" y="19559750"/>
            <a:ext cx="245745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5" dirty="0">
                <a:latin typeface="Verdana"/>
                <a:cs typeface="Verdana"/>
              </a:rPr>
              <a:t>(Source:</a:t>
            </a:r>
            <a:r>
              <a:rPr sz="1600" spc="-60" dirty="0">
                <a:latin typeface="Verdana"/>
                <a:cs typeface="Verdana"/>
              </a:rPr>
              <a:t> </a:t>
            </a:r>
            <a:r>
              <a:rPr sz="1600" spc="-65" dirty="0">
                <a:latin typeface="Verdana"/>
                <a:cs typeface="Verdana"/>
              </a:rPr>
              <a:t>Self-</a:t>
            </a:r>
            <a:r>
              <a:rPr sz="1600" spc="-20" dirty="0">
                <a:latin typeface="Verdana"/>
                <a:cs typeface="Verdana"/>
              </a:rPr>
              <a:t>Developed)</a:t>
            </a:r>
            <a:endParaRPr sz="1600">
              <a:latin typeface="Verdana"/>
              <a:cs typeface="Verdana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3801915" y="9431623"/>
            <a:ext cx="3019425" cy="410209"/>
          </a:xfrm>
          <a:custGeom>
            <a:avLst/>
            <a:gdLst/>
            <a:ahLst/>
            <a:cxnLst/>
            <a:rect l="l" t="t" r="r" b="b"/>
            <a:pathLst>
              <a:path w="3019425" h="410209">
                <a:moveTo>
                  <a:pt x="2814630" y="410027"/>
                </a:moveTo>
                <a:lnTo>
                  <a:pt x="205014" y="410027"/>
                </a:lnTo>
                <a:lnTo>
                  <a:pt x="164830" y="406052"/>
                </a:lnTo>
                <a:lnTo>
                  <a:pt x="126558" y="394422"/>
                </a:lnTo>
                <a:lnTo>
                  <a:pt x="91272" y="375583"/>
                </a:lnTo>
                <a:lnTo>
                  <a:pt x="60047" y="349980"/>
                </a:lnTo>
                <a:lnTo>
                  <a:pt x="34444" y="318755"/>
                </a:lnTo>
                <a:lnTo>
                  <a:pt x="15605" y="283469"/>
                </a:lnTo>
                <a:lnTo>
                  <a:pt x="3975" y="245197"/>
                </a:lnTo>
                <a:lnTo>
                  <a:pt x="0" y="205013"/>
                </a:lnTo>
                <a:lnTo>
                  <a:pt x="3975" y="164830"/>
                </a:lnTo>
                <a:lnTo>
                  <a:pt x="15605" y="126558"/>
                </a:lnTo>
                <a:lnTo>
                  <a:pt x="34444" y="91272"/>
                </a:lnTo>
                <a:lnTo>
                  <a:pt x="60047" y="60047"/>
                </a:lnTo>
                <a:lnTo>
                  <a:pt x="91272" y="34444"/>
                </a:lnTo>
                <a:lnTo>
                  <a:pt x="126558" y="15605"/>
                </a:lnTo>
                <a:lnTo>
                  <a:pt x="164830" y="3975"/>
                </a:lnTo>
                <a:lnTo>
                  <a:pt x="205014" y="0"/>
                </a:lnTo>
                <a:lnTo>
                  <a:pt x="2814630" y="0"/>
                </a:lnTo>
                <a:lnTo>
                  <a:pt x="2854813" y="3975"/>
                </a:lnTo>
                <a:lnTo>
                  <a:pt x="2893086" y="15605"/>
                </a:lnTo>
                <a:lnTo>
                  <a:pt x="2928372" y="34444"/>
                </a:lnTo>
                <a:lnTo>
                  <a:pt x="2959597" y="60047"/>
                </a:lnTo>
                <a:lnTo>
                  <a:pt x="2985199" y="91272"/>
                </a:lnTo>
                <a:lnTo>
                  <a:pt x="3004038" y="126558"/>
                </a:lnTo>
                <a:lnTo>
                  <a:pt x="3015669" y="164830"/>
                </a:lnTo>
                <a:lnTo>
                  <a:pt x="3019151" y="200027"/>
                </a:lnTo>
                <a:lnTo>
                  <a:pt x="3019151" y="210000"/>
                </a:lnTo>
                <a:lnTo>
                  <a:pt x="3004038" y="283469"/>
                </a:lnTo>
                <a:lnTo>
                  <a:pt x="2985199" y="318755"/>
                </a:lnTo>
                <a:lnTo>
                  <a:pt x="2959597" y="349980"/>
                </a:lnTo>
                <a:lnTo>
                  <a:pt x="2928372" y="375583"/>
                </a:lnTo>
                <a:lnTo>
                  <a:pt x="2893086" y="394422"/>
                </a:lnTo>
                <a:lnTo>
                  <a:pt x="2854813" y="406052"/>
                </a:lnTo>
                <a:lnTo>
                  <a:pt x="2814630" y="410027"/>
                </a:lnTo>
                <a:close/>
              </a:path>
            </a:pathLst>
          </a:custGeom>
          <a:solidFill>
            <a:srgbClr val="B4D9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7359933" y="9336719"/>
            <a:ext cx="3019425" cy="410209"/>
          </a:xfrm>
          <a:custGeom>
            <a:avLst/>
            <a:gdLst/>
            <a:ahLst/>
            <a:cxnLst/>
            <a:rect l="l" t="t" r="r" b="b"/>
            <a:pathLst>
              <a:path w="3019425" h="410209">
                <a:moveTo>
                  <a:pt x="2814630" y="410027"/>
                </a:moveTo>
                <a:lnTo>
                  <a:pt x="205014" y="410027"/>
                </a:lnTo>
                <a:lnTo>
                  <a:pt x="164831" y="406052"/>
                </a:lnTo>
                <a:lnTo>
                  <a:pt x="126558" y="394422"/>
                </a:lnTo>
                <a:lnTo>
                  <a:pt x="91272" y="375583"/>
                </a:lnTo>
                <a:lnTo>
                  <a:pt x="60047" y="349980"/>
                </a:lnTo>
                <a:lnTo>
                  <a:pt x="34444" y="318755"/>
                </a:lnTo>
                <a:lnTo>
                  <a:pt x="15605" y="283469"/>
                </a:lnTo>
                <a:lnTo>
                  <a:pt x="3975" y="245197"/>
                </a:lnTo>
                <a:lnTo>
                  <a:pt x="0" y="205013"/>
                </a:lnTo>
                <a:lnTo>
                  <a:pt x="3975" y="164830"/>
                </a:lnTo>
                <a:lnTo>
                  <a:pt x="15605" y="126558"/>
                </a:lnTo>
                <a:lnTo>
                  <a:pt x="34444" y="91272"/>
                </a:lnTo>
                <a:lnTo>
                  <a:pt x="60047" y="60047"/>
                </a:lnTo>
                <a:lnTo>
                  <a:pt x="91272" y="34444"/>
                </a:lnTo>
                <a:lnTo>
                  <a:pt x="126558" y="15605"/>
                </a:lnTo>
                <a:lnTo>
                  <a:pt x="164831" y="3975"/>
                </a:lnTo>
                <a:lnTo>
                  <a:pt x="205014" y="0"/>
                </a:lnTo>
                <a:lnTo>
                  <a:pt x="2814630" y="0"/>
                </a:lnTo>
                <a:lnTo>
                  <a:pt x="2854813" y="3975"/>
                </a:lnTo>
                <a:lnTo>
                  <a:pt x="2893086" y="15605"/>
                </a:lnTo>
                <a:lnTo>
                  <a:pt x="2928372" y="34444"/>
                </a:lnTo>
                <a:lnTo>
                  <a:pt x="2959597" y="60047"/>
                </a:lnTo>
                <a:lnTo>
                  <a:pt x="2985200" y="91272"/>
                </a:lnTo>
                <a:lnTo>
                  <a:pt x="3004039" y="126558"/>
                </a:lnTo>
                <a:lnTo>
                  <a:pt x="3015669" y="164830"/>
                </a:lnTo>
                <a:lnTo>
                  <a:pt x="3019151" y="200023"/>
                </a:lnTo>
                <a:lnTo>
                  <a:pt x="3019151" y="210004"/>
                </a:lnTo>
                <a:lnTo>
                  <a:pt x="3004039" y="283469"/>
                </a:lnTo>
                <a:lnTo>
                  <a:pt x="2985200" y="318755"/>
                </a:lnTo>
                <a:lnTo>
                  <a:pt x="2959597" y="349980"/>
                </a:lnTo>
                <a:lnTo>
                  <a:pt x="2928372" y="375583"/>
                </a:lnTo>
                <a:lnTo>
                  <a:pt x="2893086" y="394422"/>
                </a:lnTo>
                <a:lnTo>
                  <a:pt x="2854813" y="406052"/>
                </a:lnTo>
                <a:lnTo>
                  <a:pt x="2814630" y="410027"/>
                </a:lnTo>
                <a:close/>
              </a:path>
            </a:pathLst>
          </a:custGeom>
          <a:solidFill>
            <a:srgbClr val="B4D9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8" name="object 28"/>
          <p:cNvGrpSpPr/>
          <p:nvPr/>
        </p:nvGrpSpPr>
        <p:grpSpPr>
          <a:xfrm>
            <a:off x="7828944" y="12576847"/>
            <a:ext cx="5758180" cy="1951989"/>
            <a:chOff x="7828944" y="12576847"/>
            <a:chExt cx="5758180" cy="1951989"/>
          </a:xfrm>
        </p:grpSpPr>
        <p:pic>
          <p:nvPicPr>
            <p:cNvPr id="29" name="object 2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583610" y="12604596"/>
              <a:ext cx="1975472" cy="1899136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11573764" y="12594752"/>
              <a:ext cx="1995170" cy="1916430"/>
            </a:xfrm>
            <a:custGeom>
              <a:avLst/>
              <a:gdLst/>
              <a:ahLst/>
              <a:cxnLst/>
              <a:rect l="l" t="t" r="r" b="b"/>
              <a:pathLst>
                <a:path w="1995169" h="1916430">
                  <a:moveTo>
                    <a:pt x="1995073" y="1915896"/>
                  </a:moveTo>
                  <a:lnTo>
                    <a:pt x="1995073" y="0"/>
                  </a:lnTo>
                  <a:lnTo>
                    <a:pt x="0" y="0"/>
                  </a:lnTo>
                  <a:lnTo>
                    <a:pt x="0" y="1915896"/>
                  </a:lnTo>
                </a:path>
              </a:pathLst>
            </a:custGeom>
            <a:ln w="3581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7828944" y="13224399"/>
              <a:ext cx="3019425" cy="659765"/>
            </a:xfrm>
            <a:custGeom>
              <a:avLst/>
              <a:gdLst/>
              <a:ahLst/>
              <a:cxnLst/>
              <a:rect l="l" t="t" r="r" b="b"/>
              <a:pathLst>
                <a:path w="3019425" h="659765">
                  <a:moveTo>
                    <a:pt x="2689914" y="659462"/>
                  </a:moveTo>
                  <a:lnTo>
                    <a:pt x="329731" y="659462"/>
                  </a:lnTo>
                  <a:lnTo>
                    <a:pt x="277838" y="655355"/>
                  </a:lnTo>
                  <a:lnTo>
                    <a:pt x="227691" y="643276"/>
                  </a:lnTo>
                  <a:lnTo>
                    <a:pt x="180174" y="623594"/>
                  </a:lnTo>
                  <a:lnTo>
                    <a:pt x="136174" y="596675"/>
                  </a:lnTo>
                  <a:lnTo>
                    <a:pt x="96575" y="562886"/>
                  </a:lnTo>
                  <a:lnTo>
                    <a:pt x="62786" y="523288"/>
                  </a:lnTo>
                  <a:lnTo>
                    <a:pt x="35867" y="479288"/>
                  </a:lnTo>
                  <a:lnTo>
                    <a:pt x="16185" y="431771"/>
                  </a:lnTo>
                  <a:lnTo>
                    <a:pt x="4107" y="381624"/>
                  </a:lnTo>
                  <a:lnTo>
                    <a:pt x="0" y="329732"/>
                  </a:lnTo>
                  <a:lnTo>
                    <a:pt x="4107" y="277839"/>
                  </a:lnTo>
                  <a:lnTo>
                    <a:pt x="16185" y="227691"/>
                  </a:lnTo>
                  <a:lnTo>
                    <a:pt x="35867" y="180174"/>
                  </a:lnTo>
                  <a:lnTo>
                    <a:pt x="62786" y="136173"/>
                  </a:lnTo>
                  <a:lnTo>
                    <a:pt x="96575" y="96575"/>
                  </a:lnTo>
                  <a:lnTo>
                    <a:pt x="136174" y="62786"/>
                  </a:lnTo>
                  <a:lnTo>
                    <a:pt x="180174" y="35868"/>
                  </a:lnTo>
                  <a:lnTo>
                    <a:pt x="227691" y="16185"/>
                  </a:lnTo>
                  <a:lnTo>
                    <a:pt x="277838" y="4107"/>
                  </a:lnTo>
                  <a:lnTo>
                    <a:pt x="329731" y="0"/>
                  </a:lnTo>
                  <a:lnTo>
                    <a:pt x="2689914" y="0"/>
                  </a:lnTo>
                  <a:lnTo>
                    <a:pt x="2741806" y="4107"/>
                  </a:lnTo>
                  <a:lnTo>
                    <a:pt x="2791954" y="16185"/>
                  </a:lnTo>
                  <a:lnTo>
                    <a:pt x="2839470" y="35868"/>
                  </a:lnTo>
                  <a:lnTo>
                    <a:pt x="2883471" y="62786"/>
                  </a:lnTo>
                  <a:lnTo>
                    <a:pt x="2923069" y="96575"/>
                  </a:lnTo>
                  <a:lnTo>
                    <a:pt x="2956858" y="136173"/>
                  </a:lnTo>
                  <a:lnTo>
                    <a:pt x="2983777" y="180174"/>
                  </a:lnTo>
                  <a:lnTo>
                    <a:pt x="3003459" y="227691"/>
                  </a:lnTo>
                  <a:lnTo>
                    <a:pt x="3015537" y="277839"/>
                  </a:lnTo>
                  <a:lnTo>
                    <a:pt x="3019103" y="322887"/>
                  </a:lnTo>
                  <a:lnTo>
                    <a:pt x="3019103" y="336576"/>
                  </a:lnTo>
                  <a:lnTo>
                    <a:pt x="3015537" y="381624"/>
                  </a:lnTo>
                  <a:lnTo>
                    <a:pt x="3003459" y="431771"/>
                  </a:lnTo>
                  <a:lnTo>
                    <a:pt x="2983777" y="479288"/>
                  </a:lnTo>
                  <a:lnTo>
                    <a:pt x="2956858" y="523288"/>
                  </a:lnTo>
                  <a:lnTo>
                    <a:pt x="2923069" y="562886"/>
                  </a:lnTo>
                  <a:lnTo>
                    <a:pt x="2883471" y="596675"/>
                  </a:lnTo>
                  <a:lnTo>
                    <a:pt x="2839470" y="623594"/>
                  </a:lnTo>
                  <a:lnTo>
                    <a:pt x="2791954" y="643276"/>
                  </a:lnTo>
                  <a:lnTo>
                    <a:pt x="2741806" y="655355"/>
                  </a:lnTo>
                  <a:lnTo>
                    <a:pt x="2689914" y="659462"/>
                  </a:lnTo>
                  <a:close/>
                </a:path>
              </a:pathLst>
            </a:custGeom>
            <a:solidFill>
              <a:srgbClr val="B4D9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32"/>
          <p:cNvSpPr txBox="1"/>
          <p:nvPr/>
        </p:nvSpPr>
        <p:spPr>
          <a:xfrm>
            <a:off x="828636" y="1500148"/>
            <a:ext cx="4537075" cy="2489200"/>
          </a:xfrm>
          <a:prstGeom prst="rect">
            <a:avLst/>
          </a:prstGeom>
        </p:spPr>
        <p:txBody>
          <a:bodyPr vert="horz" wrap="square" lIns="0" tIns="363855" rIns="0" bIns="0" rtlCol="0">
            <a:spAutoFit/>
          </a:bodyPr>
          <a:lstStyle/>
          <a:p>
            <a:pPr marL="12700" marR="5080">
              <a:lnSpc>
                <a:spcPct val="75300"/>
              </a:lnSpc>
              <a:spcBef>
                <a:spcPts val="2865"/>
              </a:spcBef>
            </a:pPr>
            <a:r>
              <a:rPr sz="9200" spc="-1170" dirty="0">
                <a:solidFill>
                  <a:srgbClr val="FFFFFF"/>
                </a:solidFill>
                <a:latin typeface="Arial Black"/>
                <a:cs typeface="Arial Black"/>
              </a:rPr>
              <a:t>L&amp;J </a:t>
            </a:r>
            <a:r>
              <a:rPr sz="9200" spc="-590" dirty="0">
                <a:solidFill>
                  <a:srgbClr val="FFFFFF"/>
                </a:solidFill>
                <a:latin typeface="Arial Black"/>
                <a:cs typeface="Arial Black"/>
              </a:rPr>
              <a:t>Fashion</a:t>
            </a:r>
            <a:endParaRPr sz="9200">
              <a:latin typeface="Arial Black"/>
              <a:cs typeface="Arial Black"/>
            </a:endParaRPr>
          </a:p>
        </p:txBody>
      </p:sp>
      <p:sp>
        <p:nvSpPr>
          <p:cNvPr id="33" name="object 33"/>
          <p:cNvSpPr txBox="1">
            <a:spLocks noGrp="1"/>
          </p:cNvSpPr>
          <p:nvPr>
            <p:ph type="title"/>
          </p:nvPr>
        </p:nvSpPr>
        <p:spPr>
          <a:xfrm>
            <a:off x="848862" y="510445"/>
            <a:ext cx="5076190" cy="6915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pc="-355" dirty="0"/>
              <a:t>Marketing</a:t>
            </a:r>
            <a:r>
              <a:rPr spc="-254" dirty="0"/>
              <a:t> </a:t>
            </a:r>
            <a:r>
              <a:rPr spc="-345" dirty="0"/>
              <a:t>Strategy</a:t>
            </a:r>
          </a:p>
        </p:txBody>
      </p:sp>
      <p:sp>
        <p:nvSpPr>
          <p:cNvPr id="34" name="object 34"/>
          <p:cNvSpPr txBox="1"/>
          <p:nvPr/>
        </p:nvSpPr>
        <p:spPr>
          <a:xfrm>
            <a:off x="848862" y="1002849"/>
            <a:ext cx="2272030" cy="6915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4350" spc="-345" dirty="0">
                <a:solidFill>
                  <a:srgbClr val="FFFFFF"/>
                </a:solidFill>
                <a:latin typeface="Arial Black"/>
                <a:cs typeface="Arial Black"/>
              </a:rPr>
              <a:t>Pitch</a:t>
            </a:r>
            <a:r>
              <a:rPr sz="4350" spc="-280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4350" spc="-185" dirty="0">
                <a:solidFill>
                  <a:srgbClr val="FFFFFF"/>
                </a:solidFill>
                <a:latin typeface="Arial Black"/>
                <a:cs typeface="Arial Black"/>
              </a:rPr>
              <a:t>for</a:t>
            </a:r>
            <a:endParaRPr sz="4350">
              <a:latin typeface="Arial Black"/>
              <a:cs typeface="Arial Black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375103" y="6343007"/>
            <a:ext cx="4760595" cy="5410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350" spc="-250" dirty="0">
                <a:solidFill>
                  <a:srgbClr val="2567D4"/>
                </a:solidFill>
                <a:latin typeface="Arial Black"/>
                <a:cs typeface="Arial Black"/>
              </a:rPr>
              <a:t>PRODUCT</a:t>
            </a:r>
            <a:r>
              <a:rPr sz="3350" spc="-160" dirty="0">
                <a:solidFill>
                  <a:srgbClr val="2567D4"/>
                </a:solidFill>
                <a:latin typeface="Arial Black"/>
                <a:cs typeface="Arial Black"/>
              </a:rPr>
              <a:t> </a:t>
            </a:r>
            <a:r>
              <a:rPr sz="3350" spc="-195" dirty="0">
                <a:solidFill>
                  <a:srgbClr val="2567D4"/>
                </a:solidFill>
                <a:latin typeface="Arial Black"/>
                <a:cs typeface="Arial Black"/>
              </a:rPr>
              <a:t>OFFERINGS</a:t>
            </a:r>
            <a:endParaRPr sz="3350">
              <a:latin typeface="Arial Black"/>
              <a:cs typeface="Arial Black"/>
            </a:endParaRPr>
          </a:p>
        </p:txBody>
      </p:sp>
      <p:pic>
        <p:nvPicPr>
          <p:cNvPr id="36" name="object 3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66303" y="7543776"/>
            <a:ext cx="71622" cy="71622"/>
          </a:xfrm>
          <a:prstGeom prst="rect">
            <a:avLst/>
          </a:prstGeom>
        </p:spPr>
      </p:pic>
      <p:pic>
        <p:nvPicPr>
          <p:cNvPr id="37" name="object 3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66303" y="8063038"/>
            <a:ext cx="71622" cy="71622"/>
          </a:xfrm>
          <a:prstGeom prst="rect">
            <a:avLst/>
          </a:prstGeom>
        </p:spPr>
      </p:pic>
      <p:pic>
        <p:nvPicPr>
          <p:cNvPr id="38" name="object 3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66303" y="8582300"/>
            <a:ext cx="71622" cy="71622"/>
          </a:xfrm>
          <a:prstGeom prst="rect">
            <a:avLst/>
          </a:prstGeom>
        </p:spPr>
      </p:pic>
      <p:sp>
        <p:nvSpPr>
          <p:cNvPr id="39" name="object 39"/>
          <p:cNvSpPr txBox="1"/>
          <p:nvPr/>
        </p:nvSpPr>
        <p:spPr>
          <a:xfrm>
            <a:off x="555320" y="7419454"/>
            <a:ext cx="6005830" cy="2343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853564" algn="just">
              <a:lnSpc>
                <a:spcPct val="106500"/>
              </a:lnSpc>
              <a:spcBef>
                <a:spcPts val="100"/>
              </a:spcBef>
            </a:pPr>
            <a:r>
              <a:rPr sz="1600" dirty="0">
                <a:latin typeface="Verdana"/>
                <a:cs typeface="Verdana"/>
              </a:rPr>
              <a:t>Indian</a:t>
            </a:r>
            <a:r>
              <a:rPr sz="1600" spc="409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Men’s</a:t>
            </a:r>
            <a:r>
              <a:rPr sz="1600" spc="42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and</a:t>
            </a:r>
            <a:r>
              <a:rPr sz="1600" spc="42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Women’s</a:t>
            </a:r>
            <a:r>
              <a:rPr sz="1600" spc="420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Traditional </a:t>
            </a:r>
            <a:r>
              <a:rPr sz="1600" spc="-30" dirty="0">
                <a:latin typeface="Verdana"/>
                <a:cs typeface="Verdana"/>
              </a:rPr>
              <a:t>Clothing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for</a:t>
            </a:r>
            <a:r>
              <a:rPr sz="1600" spc="-130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Weddings</a:t>
            </a:r>
            <a:endParaRPr sz="1600">
              <a:latin typeface="Verdana"/>
              <a:cs typeface="Verdana"/>
            </a:endParaRPr>
          </a:p>
          <a:p>
            <a:pPr marL="12700" marR="1853564" algn="just">
              <a:lnSpc>
                <a:spcPct val="106500"/>
              </a:lnSpc>
            </a:pPr>
            <a:r>
              <a:rPr sz="1600" dirty="0">
                <a:latin typeface="Verdana"/>
                <a:cs typeface="Verdana"/>
              </a:rPr>
              <a:t>Western</a:t>
            </a:r>
            <a:r>
              <a:rPr sz="1600" spc="2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Men’s</a:t>
            </a:r>
            <a:r>
              <a:rPr sz="1600" spc="3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and</a:t>
            </a:r>
            <a:r>
              <a:rPr sz="1600" spc="2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Women’s</a:t>
            </a:r>
            <a:r>
              <a:rPr sz="1600" spc="30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Traditional </a:t>
            </a:r>
            <a:r>
              <a:rPr sz="1600" spc="-30" dirty="0">
                <a:latin typeface="Verdana"/>
                <a:cs typeface="Verdana"/>
              </a:rPr>
              <a:t>Clothing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for</a:t>
            </a:r>
            <a:r>
              <a:rPr sz="1600" spc="-130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Weddings</a:t>
            </a:r>
            <a:endParaRPr sz="1600">
              <a:latin typeface="Verdana"/>
              <a:cs typeface="Verdana"/>
            </a:endParaRPr>
          </a:p>
          <a:p>
            <a:pPr marL="12700" marR="1853564" algn="just">
              <a:lnSpc>
                <a:spcPct val="106500"/>
              </a:lnSpc>
            </a:pPr>
            <a:r>
              <a:rPr sz="1600" dirty="0">
                <a:latin typeface="Verdana"/>
                <a:cs typeface="Verdana"/>
              </a:rPr>
              <a:t>Men’s,</a:t>
            </a:r>
            <a:r>
              <a:rPr sz="1600" spc="440" dirty="0">
                <a:latin typeface="Verdana"/>
                <a:cs typeface="Verdana"/>
              </a:rPr>
              <a:t>   </a:t>
            </a:r>
            <a:r>
              <a:rPr sz="1600" dirty="0">
                <a:latin typeface="Verdana"/>
                <a:cs typeface="Verdana"/>
              </a:rPr>
              <a:t>Women’s</a:t>
            </a:r>
            <a:r>
              <a:rPr sz="1600" spc="440" dirty="0">
                <a:latin typeface="Verdana"/>
                <a:cs typeface="Verdana"/>
              </a:rPr>
              <a:t>   </a:t>
            </a:r>
            <a:r>
              <a:rPr sz="1600" dirty="0">
                <a:latin typeface="Verdana"/>
                <a:cs typeface="Verdana"/>
              </a:rPr>
              <a:t>and</a:t>
            </a:r>
            <a:r>
              <a:rPr sz="1600" spc="445" dirty="0">
                <a:latin typeface="Verdana"/>
                <a:cs typeface="Verdana"/>
              </a:rPr>
              <a:t>   </a:t>
            </a:r>
            <a:r>
              <a:rPr sz="1600" spc="-10" dirty="0">
                <a:latin typeface="Verdana"/>
                <a:cs typeface="Verdana"/>
              </a:rPr>
              <a:t>Children’s </a:t>
            </a:r>
            <a:r>
              <a:rPr sz="1600" dirty="0">
                <a:latin typeface="Verdana"/>
                <a:cs typeface="Verdana"/>
              </a:rPr>
              <a:t>Traditional</a:t>
            </a:r>
            <a:r>
              <a:rPr sz="1600" spc="6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Clothing</a:t>
            </a:r>
            <a:r>
              <a:rPr sz="1600" spc="6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for</a:t>
            </a:r>
            <a:r>
              <a:rPr sz="1600" spc="6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Wedding</a:t>
            </a:r>
            <a:r>
              <a:rPr sz="1600" spc="65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Parties </a:t>
            </a:r>
            <a:r>
              <a:rPr sz="1600" spc="-35" dirty="0">
                <a:latin typeface="Verdana"/>
                <a:cs typeface="Verdana"/>
              </a:rPr>
              <a:t>across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65" dirty="0">
                <a:latin typeface="Verdana"/>
                <a:cs typeface="Verdana"/>
              </a:rPr>
              <a:t>Indian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and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50" dirty="0">
                <a:latin typeface="Verdana"/>
                <a:cs typeface="Verdana"/>
              </a:rPr>
              <a:t>Western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styles</a:t>
            </a:r>
            <a:endParaRPr sz="16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600">
              <a:latin typeface="Verdana"/>
              <a:cs typeface="Verdana"/>
            </a:endParaRPr>
          </a:p>
          <a:p>
            <a:pPr marL="3519804">
              <a:lnSpc>
                <a:spcPct val="100000"/>
              </a:lnSpc>
            </a:pPr>
            <a:r>
              <a:rPr sz="1600" spc="-105" dirty="0">
                <a:latin typeface="Verdana"/>
                <a:cs typeface="Verdana"/>
              </a:rPr>
              <a:t>(Source:</a:t>
            </a:r>
            <a:r>
              <a:rPr sz="1600" spc="-110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Getethnic,</a:t>
            </a:r>
            <a:r>
              <a:rPr sz="1600" spc="-105" dirty="0">
                <a:latin typeface="Verdana"/>
                <a:cs typeface="Verdana"/>
              </a:rPr>
              <a:t> </a:t>
            </a:r>
            <a:r>
              <a:rPr sz="1600" spc="-50" dirty="0">
                <a:latin typeface="Verdana"/>
                <a:cs typeface="Verdana"/>
              </a:rPr>
              <a:t>2025)</a:t>
            </a:r>
            <a:endParaRPr sz="1600">
              <a:latin typeface="Verdana"/>
              <a:cs typeface="Verdana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8299418" y="4629198"/>
            <a:ext cx="4909820" cy="5264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3250" spc="-285" dirty="0">
                <a:solidFill>
                  <a:srgbClr val="00002B"/>
                </a:solidFill>
                <a:latin typeface="Arial Black"/>
                <a:cs typeface="Arial Black"/>
              </a:rPr>
              <a:t>MARKET</a:t>
            </a:r>
            <a:r>
              <a:rPr sz="3250" spc="-185" dirty="0">
                <a:solidFill>
                  <a:srgbClr val="00002B"/>
                </a:solidFill>
                <a:latin typeface="Arial Black"/>
                <a:cs typeface="Arial Black"/>
              </a:rPr>
              <a:t> </a:t>
            </a:r>
            <a:r>
              <a:rPr sz="3250" spc="-295" dirty="0">
                <a:solidFill>
                  <a:srgbClr val="00002B"/>
                </a:solidFill>
                <a:latin typeface="Arial Black"/>
                <a:cs typeface="Arial Black"/>
              </a:rPr>
              <a:t>OPPORTUNITY</a:t>
            </a:r>
            <a:endParaRPr sz="3250">
              <a:latin typeface="Arial Black"/>
              <a:cs typeface="Arial Black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561476" y="10014809"/>
            <a:ext cx="3495040" cy="5410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350" spc="-280" dirty="0">
                <a:solidFill>
                  <a:srgbClr val="00002B"/>
                </a:solidFill>
                <a:latin typeface="Arial Black"/>
                <a:cs typeface="Arial Black"/>
              </a:rPr>
              <a:t>SEGMENTATION</a:t>
            </a:r>
            <a:endParaRPr sz="3350">
              <a:latin typeface="Arial Black"/>
              <a:cs typeface="Arial Black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561476" y="14601004"/>
            <a:ext cx="3510915" cy="5410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350" spc="-285" dirty="0">
                <a:solidFill>
                  <a:srgbClr val="2567D4"/>
                </a:solidFill>
                <a:latin typeface="Arial Black"/>
                <a:cs typeface="Arial Black"/>
              </a:rPr>
              <a:t>MARKETING</a:t>
            </a:r>
            <a:r>
              <a:rPr sz="3350" spc="-200" dirty="0">
                <a:solidFill>
                  <a:srgbClr val="2567D4"/>
                </a:solidFill>
                <a:latin typeface="Arial Black"/>
                <a:cs typeface="Arial Black"/>
              </a:rPr>
              <a:t> </a:t>
            </a:r>
            <a:r>
              <a:rPr sz="3350" spc="-365" dirty="0">
                <a:solidFill>
                  <a:srgbClr val="2567D4"/>
                </a:solidFill>
                <a:latin typeface="Arial Black"/>
                <a:cs typeface="Arial Black"/>
              </a:rPr>
              <a:t>MIX</a:t>
            </a:r>
            <a:endParaRPr sz="3350">
              <a:latin typeface="Arial Black"/>
              <a:cs typeface="Arial Black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8159849" y="14983759"/>
            <a:ext cx="4280535" cy="4838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000" spc="-280" dirty="0">
                <a:solidFill>
                  <a:srgbClr val="2567D4"/>
                </a:solidFill>
                <a:latin typeface="Arial Black"/>
                <a:cs typeface="Arial Black"/>
              </a:rPr>
              <a:t>MARKET</a:t>
            </a:r>
            <a:r>
              <a:rPr sz="3000" spc="-170" dirty="0">
                <a:solidFill>
                  <a:srgbClr val="2567D4"/>
                </a:solidFill>
                <a:latin typeface="Arial Black"/>
                <a:cs typeface="Arial Black"/>
              </a:rPr>
              <a:t> </a:t>
            </a:r>
            <a:r>
              <a:rPr sz="3000" spc="-265" dirty="0">
                <a:solidFill>
                  <a:srgbClr val="2567D4"/>
                </a:solidFill>
                <a:latin typeface="Arial Black"/>
                <a:cs typeface="Arial Black"/>
              </a:rPr>
              <a:t>POSITIONING</a:t>
            </a:r>
            <a:endParaRPr sz="3000">
              <a:latin typeface="Arial Black"/>
              <a:cs typeface="Arial Black"/>
            </a:endParaRPr>
          </a:p>
        </p:txBody>
      </p:sp>
      <p:pic>
        <p:nvPicPr>
          <p:cNvPr id="44" name="object 4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9302829" y="5884574"/>
            <a:ext cx="71622" cy="71622"/>
          </a:xfrm>
          <a:prstGeom prst="rect">
            <a:avLst/>
          </a:prstGeom>
        </p:spPr>
      </p:pic>
      <p:pic>
        <p:nvPicPr>
          <p:cNvPr id="45" name="object 4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9302829" y="6717184"/>
            <a:ext cx="71622" cy="71622"/>
          </a:xfrm>
          <a:prstGeom prst="rect">
            <a:avLst/>
          </a:prstGeom>
        </p:spPr>
      </p:pic>
      <p:pic>
        <p:nvPicPr>
          <p:cNvPr id="46" name="object 4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302829" y="8104866"/>
            <a:ext cx="71622" cy="71622"/>
          </a:xfrm>
          <a:prstGeom prst="rect">
            <a:avLst/>
          </a:prstGeom>
        </p:spPr>
      </p:pic>
      <p:sp>
        <p:nvSpPr>
          <p:cNvPr id="47" name="object 47"/>
          <p:cNvSpPr txBox="1"/>
          <p:nvPr/>
        </p:nvSpPr>
        <p:spPr>
          <a:xfrm>
            <a:off x="7395620" y="5742345"/>
            <a:ext cx="6472555" cy="67957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08835" marR="63500">
              <a:lnSpc>
                <a:spcPct val="113799"/>
              </a:lnSpc>
              <a:spcBef>
                <a:spcPts val="100"/>
              </a:spcBef>
              <a:tabLst>
                <a:tab pos="2599055" algn="l"/>
                <a:tab pos="3229610" algn="l"/>
                <a:tab pos="3328670" algn="l"/>
                <a:tab pos="3624579" algn="l"/>
                <a:tab pos="3813810" algn="l"/>
                <a:tab pos="4580255" algn="l"/>
                <a:tab pos="4608195" algn="l"/>
                <a:tab pos="4800600" algn="l"/>
                <a:tab pos="5163820" algn="l"/>
                <a:tab pos="5432425" algn="l"/>
                <a:tab pos="5822950" algn="l"/>
                <a:tab pos="6245860" algn="l"/>
              </a:tabLst>
            </a:pPr>
            <a:r>
              <a:rPr sz="1600" spc="-25" dirty="0">
                <a:latin typeface="Verdana"/>
                <a:cs typeface="Verdana"/>
              </a:rPr>
              <a:t>The</a:t>
            </a:r>
            <a:r>
              <a:rPr sz="1600" dirty="0">
                <a:latin typeface="Verdana"/>
                <a:cs typeface="Verdana"/>
              </a:rPr>
              <a:t>	</a:t>
            </a:r>
            <a:r>
              <a:rPr sz="1600" spc="-10" dirty="0">
                <a:latin typeface="Verdana"/>
                <a:cs typeface="Verdana"/>
              </a:rPr>
              <a:t>global</a:t>
            </a:r>
            <a:r>
              <a:rPr sz="1600" dirty="0">
                <a:latin typeface="Verdana"/>
                <a:cs typeface="Verdana"/>
              </a:rPr>
              <a:t>		</a:t>
            </a:r>
            <a:r>
              <a:rPr sz="1600" spc="-10" dirty="0">
                <a:latin typeface="Verdana"/>
                <a:cs typeface="Verdana"/>
              </a:rPr>
              <a:t>sustainable</a:t>
            </a:r>
            <a:r>
              <a:rPr sz="1600" dirty="0">
                <a:latin typeface="Verdana"/>
                <a:cs typeface="Verdana"/>
              </a:rPr>
              <a:t>	</a:t>
            </a:r>
            <a:r>
              <a:rPr sz="1600" spc="-10" dirty="0">
                <a:latin typeface="Verdana"/>
                <a:cs typeface="Verdana"/>
              </a:rPr>
              <a:t>fashion</a:t>
            </a:r>
            <a:r>
              <a:rPr sz="1600" dirty="0">
                <a:latin typeface="Verdana"/>
                <a:cs typeface="Verdana"/>
              </a:rPr>
              <a:t>	</a:t>
            </a:r>
            <a:r>
              <a:rPr sz="1600" spc="-10" dirty="0">
                <a:latin typeface="Verdana"/>
                <a:cs typeface="Verdana"/>
              </a:rPr>
              <a:t>market</a:t>
            </a:r>
            <a:r>
              <a:rPr sz="1600" dirty="0">
                <a:latin typeface="Verdana"/>
                <a:cs typeface="Verdana"/>
              </a:rPr>
              <a:t>	</a:t>
            </a:r>
            <a:r>
              <a:rPr sz="1600" spc="-55" dirty="0">
                <a:latin typeface="Verdana"/>
                <a:cs typeface="Verdana"/>
              </a:rPr>
              <a:t>is </a:t>
            </a:r>
            <a:r>
              <a:rPr sz="1600" spc="-10" dirty="0">
                <a:latin typeface="Verdana"/>
                <a:cs typeface="Verdana"/>
              </a:rPr>
              <a:t>estimated</a:t>
            </a:r>
            <a:r>
              <a:rPr sz="1600" spc="19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to</a:t>
            </a:r>
            <a:r>
              <a:rPr sz="1600" spc="19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reach</a:t>
            </a:r>
            <a:r>
              <a:rPr sz="1600" spc="195" dirty="0">
                <a:latin typeface="Verdana"/>
                <a:cs typeface="Verdana"/>
              </a:rPr>
              <a:t> </a:t>
            </a:r>
            <a:r>
              <a:rPr sz="1600" spc="-55" dirty="0">
                <a:latin typeface="Verdana"/>
                <a:cs typeface="Verdana"/>
              </a:rPr>
              <a:t>$24.3</a:t>
            </a:r>
            <a:r>
              <a:rPr sz="1600" spc="19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billion</a:t>
            </a:r>
            <a:r>
              <a:rPr sz="1600" spc="19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by</a:t>
            </a:r>
            <a:r>
              <a:rPr sz="1600" spc="195" dirty="0">
                <a:latin typeface="Verdana"/>
                <a:cs typeface="Verdana"/>
              </a:rPr>
              <a:t> </a:t>
            </a:r>
            <a:r>
              <a:rPr sz="1600" spc="-20" dirty="0">
                <a:latin typeface="Verdana"/>
                <a:cs typeface="Verdana"/>
              </a:rPr>
              <a:t>2030 </a:t>
            </a:r>
            <a:r>
              <a:rPr sz="1600" spc="-30" dirty="0">
                <a:latin typeface="Verdana"/>
                <a:cs typeface="Verdana"/>
              </a:rPr>
              <a:t>with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85" dirty="0">
                <a:latin typeface="Verdana"/>
                <a:cs typeface="Verdana"/>
              </a:rPr>
              <a:t>a</a:t>
            </a:r>
            <a:r>
              <a:rPr sz="1600" spc="-130" dirty="0">
                <a:latin typeface="Verdana"/>
                <a:cs typeface="Verdana"/>
              </a:rPr>
              <a:t> </a:t>
            </a:r>
            <a:r>
              <a:rPr sz="1600" spc="-60" dirty="0">
                <a:latin typeface="Verdana"/>
                <a:cs typeface="Verdana"/>
              </a:rPr>
              <a:t>CAGR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of</a:t>
            </a:r>
            <a:r>
              <a:rPr sz="1600" spc="-130" dirty="0">
                <a:latin typeface="Verdana"/>
                <a:cs typeface="Verdana"/>
              </a:rPr>
              <a:t> </a:t>
            </a:r>
            <a:r>
              <a:rPr sz="1600" spc="-190" dirty="0">
                <a:latin typeface="Verdana"/>
                <a:cs typeface="Verdana"/>
              </a:rPr>
              <a:t>18.6%</a:t>
            </a:r>
            <a:r>
              <a:rPr sz="1600" spc="-130" dirty="0">
                <a:latin typeface="Verdana"/>
                <a:cs typeface="Verdana"/>
              </a:rPr>
              <a:t> </a:t>
            </a:r>
            <a:r>
              <a:rPr sz="1600" spc="-50" dirty="0">
                <a:latin typeface="Verdana"/>
                <a:cs typeface="Verdana"/>
              </a:rPr>
              <a:t>(Lucintel,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2025) Furthermore,</a:t>
            </a:r>
            <a:r>
              <a:rPr sz="1600" dirty="0">
                <a:latin typeface="Verdana"/>
                <a:cs typeface="Verdana"/>
              </a:rPr>
              <a:t>	</a:t>
            </a:r>
            <a:r>
              <a:rPr sz="1600" spc="-10" dirty="0">
                <a:latin typeface="Verdana"/>
                <a:cs typeface="Verdana"/>
              </a:rPr>
              <a:t>aspects</a:t>
            </a:r>
            <a:r>
              <a:rPr sz="1600" dirty="0">
                <a:latin typeface="Verdana"/>
                <a:cs typeface="Verdana"/>
              </a:rPr>
              <a:t>		</a:t>
            </a:r>
            <a:r>
              <a:rPr sz="1600" spc="-20" dirty="0">
                <a:latin typeface="Verdana"/>
                <a:cs typeface="Verdana"/>
              </a:rPr>
              <a:t>like</a:t>
            </a:r>
            <a:r>
              <a:rPr sz="1600" dirty="0">
                <a:latin typeface="Verdana"/>
                <a:cs typeface="Verdana"/>
              </a:rPr>
              <a:t>	</a:t>
            </a:r>
            <a:r>
              <a:rPr sz="1600" spc="-40" dirty="0">
                <a:latin typeface="Verdana"/>
                <a:cs typeface="Verdana"/>
              </a:rPr>
              <a:t>Eco-</a:t>
            </a:r>
            <a:r>
              <a:rPr sz="1600" spc="-20" dirty="0">
                <a:latin typeface="Verdana"/>
                <a:cs typeface="Verdana"/>
              </a:rPr>
              <a:t>Friendly </a:t>
            </a:r>
            <a:r>
              <a:rPr sz="1600" spc="-10" dirty="0">
                <a:latin typeface="Verdana"/>
                <a:cs typeface="Verdana"/>
              </a:rPr>
              <a:t>Materials</a:t>
            </a:r>
            <a:r>
              <a:rPr sz="1600" dirty="0">
                <a:latin typeface="Verdana"/>
                <a:cs typeface="Verdana"/>
              </a:rPr>
              <a:t>	</a:t>
            </a:r>
            <a:r>
              <a:rPr sz="1600" spc="-25" dirty="0">
                <a:latin typeface="Verdana"/>
                <a:cs typeface="Verdana"/>
              </a:rPr>
              <a:t>and</a:t>
            </a:r>
            <a:r>
              <a:rPr sz="1600" dirty="0">
                <a:latin typeface="Verdana"/>
                <a:cs typeface="Verdana"/>
              </a:rPr>
              <a:t>		</a:t>
            </a:r>
            <a:r>
              <a:rPr sz="1600" spc="-10" dirty="0">
                <a:latin typeface="Verdana"/>
                <a:cs typeface="Verdana"/>
              </a:rPr>
              <a:t>Circular</a:t>
            </a:r>
            <a:r>
              <a:rPr sz="1600" dirty="0">
                <a:latin typeface="Verdana"/>
                <a:cs typeface="Verdana"/>
              </a:rPr>
              <a:t>		</a:t>
            </a:r>
            <a:r>
              <a:rPr sz="1600" spc="-10" dirty="0">
                <a:latin typeface="Verdana"/>
                <a:cs typeface="Verdana"/>
              </a:rPr>
              <a:t>Fashion,</a:t>
            </a:r>
            <a:r>
              <a:rPr sz="1600" dirty="0">
                <a:latin typeface="Verdana"/>
                <a:cs typeface="Verdana"/>
              </a:rPr>
              <a:t>	</a:t>
            </a:r>
            <a:r>
              <a:rPr sz="1600" spc="-25" dirty="0">
                <a:latin typeface="Verdana"/>
                <a:cs typeface="Verdana"/>
              </a:rPr>
              <a:t>which </a:t>
            </a:r>
            <a:r>
              <a:rPr sz="1600" dirty="0">
                <a:latin typeface="Verdana"/>
                <a:cs typeface="Verdana"/>
              </a:rPr>
              <a:t>enable</a:t>
            </a:r>
            <a:r>
              <a:rPr sz="1600" spc="-4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the</a:t>
            </a:r>
            <a:r>
              <a:rPr sz="1600" spc="-35" dirty="0">
                <a:latin typeface="Verdana"/>
                <a:cs typeface="Verdana"/>
              </a:rPr>
              <a:t> </a:t>
            </a:r>
            <a:r>
              <a:rPr sz="1600" spc="-20" dirty="0">
                <a:latin typeface="Verdana"/>
                <a:cs typeface="Verdana"/>
              </a:rPr>
              <a:t>reuse</a:t>
            </a:r>
            <a:r>
              <a:rPr sz="1600" spc="-3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and</a:t>
            </a:r>
            <a:r>
              <a:rPr sz="1600" spc="-35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repairing</a:t>
            </a:r>
            <a:r>
              <a:rPr sz="1600" spc="-3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of</a:t>
            </a:r>
            <a:r>
              <a:rPr sz="1600" spc="-35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clothing, </a:t>
            </a:r>
            <a:r>
              <a:rPr sz="1600" spc="-65" dirty="0">
                <a:latin typeface="Verdana"/>
                <a:cs typeface="Verdana"/>
              </a:rPr>
              <a:t>are</a:t>
            </a:r>
            <a:r>
              <a:rPr sz="1600" spc="-114" dirty="0">
                <a:latin typeface="Verdana"/>
                <a:cs typeface="Verdana"/>
              </a:rPr>
              <a:t> </a:t>
            </a:r>
            <a:r>
              <a:rPr sz="1600" spc="-35" dirty="0">
                <a:latin typeface="Verdana"/>
                <a:cs typeface="Verdana"/>
              </a:rPr>
              <a:t>also</a:t>
            </a:r>
            <a:r>
              <a:rPr sz="1600" spc="-114" dirty="0">
                <a:latin typeface="Verdana"/>
                <a:cs typeface="Verdana"/>
              </a:rPr>
              <a:t> </a:t>
            </a:r>
            <a:r>
              <a:rPr sz="1600" spc="-80" dirty="0">
                <a:latin typeface="Verdana"/>
                <a:cs typeface="Verdana"/>
              </a:rPr>
              <a:t>major</a:t>
            </a:r>
            <a:r>
              <a:rPr sz="1600" spc="-114" dirty="0">
                <a:latin typeface="Verdana"/>
                <a:cs typeface="Verdana"/>
              </a:rPr>
              <a:t> </a:t>
            </a:r>
            <a:r>
              <a:rPr sz="1600" spc="-75" dirty="0">
                <a:latin typeface="Verdana"/>
                <a:cs typeface="Verdana"/>
              </a:rPr>
              <a:t>emerging</a:t>
            </a:r>
            <a:r>
              <a:rPr sz="1600" spc="-114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trends</a:t>
            </a:r>
            <a:r>
              <a:rPr sz="1600" spc="-114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in</a:t>
            </a:r>
            <a:r>
              <a:rPr sz="1600" spc="-110" dirty="0">
                <a:latin typeface="Verdana"/>
                <a:cs typeface="Verdana"/>
              </a:rPr>
              <a:t> </a:t>
            </a:r>
            <a:r>
              <a:rPr sz="1600" spc="-25" dirty="0">
                <a:latin typeface="Verdana"/>
                <a:cs typeface="Verdana"/>
              </a:rPr>
              <a:t>the</a:t>
            </a:r>
            <a:r>
              <a:rPr sz="1600" spc="-114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global </a:t>
            </a:r>
            <a:r>
              <a:rPr sz="1600" spc="-40" dirty="0">
                <a:latin typeface="Verdana"/>
                <a:cs typeface="Verdana"/>
              </a:rPr>
              <a:t>sustainable</a:t>
            </a:r>
            <a:r>
              <a:rPr sz="1600" spc="-110" dirty="0">
                <a:latin typeface="Verdana"/>
                <a:cs typeface="Verdana"/>
              </a:rPr>
              <a:t> </a:t>
            </a:r>
            <a:r>
              <a:rPr sz="1600" spc="-35" dirty="0">
                <a:latin typeface="Verdana"/>
                <a:cs typeface="Verdana"/>
              </a:rPr>
              <a:t>fashion</a:t>
            </a:r>
            <a:r>
              <a:rPr sz="1600" spc="-105" dirty="0">
                <a:latin typeface="Verdana"/>
                <a:cs typeface="Verdana"/>
              </a:rPr>
              <a:t> </a:t>
            </a:r>
            <a:r>
              <a:rPr sz="1600" spc="-75" dirty="0">
                <a:latin typeface="Verdana"/>
                <a:cs typeface="Verdana"/>
              </a:rPr>
              <a:t>market</a:t>
            </a:r>
            <a:r>
              <a:rPr sz="1600" spc="-105" dirty="0">
                <a:latin typeface="Verdana"/>
                <a:cs typeface="Verdana"/>
              </a:rPr>
              <a:t> </a:t>
            </a:r>
            <a:r>
              <a:rPr sz="1600" spc="-50" dirty="0">
                <a:latin typeface="Verdana"/>
                <a:cs typeface="Verdana"/>
              </a:rPr>
              <a:t>(Lucintel,</a:t>
            </a:r>
            <a:r>
              <a:rPr sz="1600" spc="-105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2025) </a:t>
            </a:r>
            <a:r>
              <a:rPr sz="1600" spc="-60" dirty="0">
                <a:latin typeface="Verdana"/>
                <a:cs typeface="Verdana"/>
              </a:rPr>
              <a:t>Kalyan</a:t>
            </a:r>
            <a:r>
              <a:rPr sz="1600" spc="-65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Jewellers</a:t>
            </a:r>
            <a:r>
              <a:rPr sz="1600" spc="-65" dirty="0">
                <a:latin typeface="Verdana"/>
                <a:cs typeface="Verdana"/>
              </a:rPr>
              <a:t> </a:t>
            </a:r>
            <a:r>
              <a:rPr sz="1600" spc="-70" dirty="0">
                <a:latin typeface="Verdana"/>
                <a:cs typeface="Verdana"/>
              </a:rPr>
              <a:t>was</a:t>
            </a:r>
            <a:r>
              <a:rPr sz="1600" spc="-65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recognised</a:t>
            </a:r>
            <a:r>
              <a:rPr sz="1600" spc="-6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in</a:t>
            </a:r>
            <a:r>
              <a:rPr sz="1600" spc="-65" dirty="0">
                <a:latin typeface="Verdana"/>
                <a:cs typeface="Verdana"/>
              </a:rPr>
              <a:t> 2019 </a:t>
            </a:r>
            <a:r>
              <a:rPr sz="1600" spc="-25" dirty="0">
                <a:latin typeface="Verdana"/>
                <a:cs typeface="Verdana"/>
              </a:rPr>
              <a:t>as </a:t>
            </a:r>
            <a:r>
              <a:rPr sz="1600" dirty="0">
                <a:latin typeface="Verdana"/>
                <a:cs typeface="Verdana"/>
              </a:rPr>
              <a:t>the</a:t>
            </a:r>
            <a:r>
              <a:rPr sz="1600" spc="22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35th</a:t>
            </a:r>
            <a:r>
              <a:rPr sz="1600" spc="225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major</a:t>
            </a:r>
            <a:r>
              <a:rPr sz="1600" spc="22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luxury</a:t>
            </a:r>
            <a:r>
              <a:rPr sz="1600" spc="22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brand</a:t>
            </a:r>
            <a:r>
              <a:rPr sz="1600" spc="22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globally</a:t>
            </a:r>
            <a:r>
              <a:rPr sz="1600" spc="225" dirty="0">
                <a:latin typeface="Verdana"/>
                <a:cs typeface="Verdana"/>
              </a:rPr>
              <a:t> </a:t>
            </a:r>
            <a:r>
              <a:rPr sz="1600" spc="-25" dirty="0">
                <a:latin typeface="Verdana"/>
                <a:cs typeface="Verdana"/>
              </a:rPr>
              <a:t>by </a:t>
            </a:r>
            <a:r>
              <a:rPr sz="1600" spc="-20" dirty="0">
                <a:latin typeface="Verdana"/>
                <a:cs typeface="Verdana"/>
              </a:rPr>
              <a:t>Deloitte</a:t>
            </a:r>
            <a:r>
              <a:rPr sz="1600" spc="-110" dirty="0">
                <a:latin typeface="Verdana"/>
                <a:cs typeface="Verdana"/>
              </a:rPr>
              <a:t> </a:t>
            </a:r>
            <a:r>
              <a:rPr sz="1600" spc="-90" dirty="0">
                <a:latin typeface="Verdana"/>
                <a:cs typeface="Verdana"/>
              </a:rPr>
              <a:t>(Kalyan</a:t>
            </a:r>
            <a:r>
              <a:rPr sz="1600" spc="-110" dirty="0">
                <a:latin typeface="Verdana"/>
                <a:cs typeface="Verdana"/>
              </a:rPr>
              <a:t> </a:t>
            </a:r>
            <a:r>
              <a:rPr sz="1600" spc="-35" dirty="0">
                <a:latin typeface="Verdana"/>
                <a:cs typeface="Verdana"/>
              </a:rPr>
              <a:t>Jewellers,</a:t>
            </a:r>
            <a:r>
              <a:rPr sz="1600" spc="-105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2019).</a:t>
            </a:r>
            <a:endParaRPr sz="1600">
              <a:latin typeface="Verdana"/>
              <a:cs typeface="Verdana"/>
            </a:endParaRPr>
          </a:p>
          <a:p>
            <a:pPr>
              <a:lnSpc>
                <a:spcPct val="100000"/>
              </a:lnSpc>
            </a:pPr>
            <a:endParaRPr sz="16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860"/>
              </a:spcBef>
            </a:pPr>
            <a:endParaRPr sz="1600">
              <a:latin typeface="Verdana"/>
              <a:cs typeface="Verdana"/>
            </a:endParaRPr>
          </a:p>
          <a:p>
            <a:pPr marL="272415">
              <a:lnSpc>
                <a:spcPct val="100000"/>
              </a:lnSpc>
            </a:pPr>
            <a:r>
              <a:rPr sz="1600" spc="-105" dirty="0">
                <a:latin typeface="Verdana"/>
                <a:cs typeface="Verdana"/>
              </a:rPr>
              <a:t>(Source:</a:t>
            </a:r>
            <a:r>
              <a:rPr sz="1600" spc="-100" dirty="0">
                <a:latin typeface="Verdana"/>
                <a:cs typeface="Verdana"/>
              </a:rPr>
              <a:t> </a:t>
            </a:r>
            <a:r>
              <a:rPr sz="1600" spc="-35" dirty="0">
                <a:latin typeface="Verdana"/>
                <a:cs typeface="Verdana"/>
              </a:rPr>
              <a:t>Pinterest,</a:t>
            </a:r>
            <a:r>
              <a:rPr sz="1600" spc="-95" dirty="0">
                <a:latin typeface="Verdana"/>
                <a:cs typeface="Verdana"/>
              </a:rPr>
              <a:t> </a:t>
            </a:r>
            <a:r>
              <a:rPr sz="1600" spc="-20" dirty="0">
                <a:latin typeface="Verdana"/>
                <a:cs typeface="Verdana"/>
              </a:rPr>
              <a:t>2025)</a:t>
            </a:r>
            <a:endParaRPr sz="16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840"/>
              </a:spcBef>
            </a:pPr>
            <a:endParaRPr sz="16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</a:pPr>
            <a:r>
              <a:rPr sz="2800" spc="-215" dirty="0">
                <a:solidFill>
                  <a:srgbClr val="00002B"/>
                </a:solidFill>
                <a:latin typeface="Arial Black"/>
                <a:cs typeface="Arial Black"/>
              </a:rPr>
              <a:t>DIFFERENTIATING</a:t>
            </a:r>
            <a:r>
              <a:rPr sz="2800" spc="-105" dirty="0">
                <a:solidFill>
                  <a:srgbClr val="00002B"/>
                </a:solidFill>
                <a:latin typeface="Arial Black"/>
                <a:cs typeface="Arial Black"/>
              </a:rPr>
              <a:t> </a:t>
            </a:r>
            <a:r>
              <a:rPr sz="2800" spc="-80" dirty="0">
                <a:solidFill>
                  <a:srgbClr val="00002B"/>
                </a:solidFill>
                <a:latin typeface="Arial Black"/>
                <a:cs typeface="Arial Black"/>
              </a:rPr>
              <a:t>FEATURES</a:t>
            </a:r>
            <a:endParaRPr sz="2800">
              <a:latin typeface="Arial Black"/>
              <a:cs typeface="Arial Black"/>
            </a:endParaRPr>
          </a:p>
          <a:p>
            <a:pPr marL="187325" marR="5080">
              <a:lnSpc>
                <a:spcPct val="113799"/>
              </a:lnSpc>
              <a:spcBef>
                <a:spcPts val="1155"/>
              </a:spcBef>
            </a:pPr>
            <a:r>
              <a:rPr sz="1600" spc="-135" dirty="0">
                <a:latin typeface="Verdana"/>
                <a:cs typeface="Verdana"/>
              </a:rPr>
              <a:t>30%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20" dirty="0">
                <a:latin typeface="Verdana"/>
                <a:cs typeface="Verdana"/>
              </a:rPr>
              <a:t>recycled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75" dirty="0">
                <a:latin typeface="Verdana"/>
                <a:cs typeface="Verdana"/>
              </a:rPr>
              <a:t>raw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50" dirty="0">
                <a:latin typeface="Verdana"/>
                <a:cs typeface="Verdana"/>
              </a:rPr>
              <a:t>materials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used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for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Clothing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Production Associated</a:t>
            </a:r>
            <a:r>
              <a:rPr sz="1600" spc="-45" dirty="0">
                <a:latin typeface="Verdana"/>
                <a:cs typeface="Verdana"/>
              </a:rPr>
              <a:t> </a:t>
            </a:r>
            <a:r>
              <a:rPr sz="1600" spc="-35" dirty="0">
                <a:latin typeface="Verdana"/>
                <a:cs typeface="Verdana"/>
              </a:rPr>
              <a:t>services,</a:t>
            </a:r>
            <a:r>
              <a:rPr sz="1600" spc="-4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such</a:t>
            </a:r>
            <a:r>
              <a:rPr sz="1600" spc="-4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as</a:t>
            </a:r>
            <a:r>
              <a:rPr sz="1600" spc="-45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tailoring,</a:t>
            </a:r>
            <a:r>
              <a:rPr sz="1600" spc="-45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Refitting,</a:t>
            </a:r>
            <a:r>
              <a:rPr sz="1600" spc="-4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and</a:t>
            </a:r>
            <a:r>
              <a:rPr sz="1600" spc="-45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Repairing, enable</a:t>
            </a:r>
            <a:r>
              <a:rPr sz="1600" spc="-95" dirty="0">
                <a:latin typeface="Verdana"/>
                <a:cs typeface="Verdana"/>
              </a:rPr>
              <a:t> </a:t>
            </a:r>
            <a:r>
              <a:rPr sz="1600" spc="-25" dirty="0">
                <a:latin typeface="Verdana"/>
                <a:cs typeface="Verdana"/>
              </a:rPr>
              <a:t>increased</a:t>
            </a:r>
            <a:r>
              <a:rPr sz="1600" spc="-9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clothing</a:t>
            </a:r>
            <a:r>
              <a:rPr sz="1600" spc="-90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durability,</a:t>
            </a:r>
            <a:r>
              <a:rPr sz="1600" spc="-9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as</a:t>
            </a:r>
            <a:r>
              <a:rPr sz="1600" spc="-9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well</a:t>
            </a:r>
            <a:r>
              <a:rPr sz="1600" spc="-9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as</a:t>
            </a:r>
            <a:r>
              <a:rPr sz="1600" spc="-9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the</a:t>
            </a:r>
            <a:r>
              <a:rPr sz="1600" spc="-9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adoption</a:t>
            </a:r>
            <a:r>
              <a:rPr sz="1600" spc="-90" dirty="0">
                <a:latin typeface="Verdana"/>
                <a:cs typeface="Verdana"/>
              </a:rPr>
              <a:t> </a:t>
            </a:r>
            <a:r>
              <a:rPr sz="1600" spc="-25" dirty="0">
                <a:latin typeface="Verdana"/>
                <a:cs typeface="Verdana"/>
              </a:rPr>
              <a:t>of </a:t>
            </a:r>
            <a:r>
              <a:rPr sz="1600" spc="-30" dirty="0">
                <a:latin typeface="Verdana"/>
                <a:cs typeface="Verdana"/>
              </a:rPr>
              <a:t>Circular</a:t>
            </a:r>
            <a:r>
              <a:rPr sz="1600" spc="-125" dirty="0">
                <a:latin typeface="Verdana"/>
                <a:cs typeface="Verdana"/>
              </a:rPr>
              <a:t> </a:t>
            </a:r>
            <a:r>
              <a:rPr sz="1600" spc="-50" dirty="0">
                <a:latin typeface="Verdana"/>
                <a:cs typeface="Verdana"/>
              </a:rPr>
              <a:t>Fashion</a:t>
            </a:r>
            <a:r>
              <a:rPr sz="1600" spc="-120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concepts,</a:t>
            </a:r>
            <a:r>
              <a:rPr sz="1600" spc="-120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including</a:t>
            </a:r>
            <a:r>
              <a:rPr sz="1600" spc="-120" dirty="0">
                <a:latin typeface="Verdana"/>
                <a:cs typeface="Verdana"/>
              </a:rPr>
              <a:t> </a:t>
            </a:r>
            <a:r>
              <a:rPr sz="1600" spc="-55" dirty="0">
                <a:latin typeface="Verdana"/>
                <a:cs typeface="Verdana"/>
              </a:rPr>
              <a:t>reuse</a:t>
            </a:r>
            <a:r>
              <a:rPr sz="1600" spc="-125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and</a:t>
            </a:r>
            <a:r>
              <a:rPr sz="1600" spc="-120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Repair.</a:t>
            </a:r>
            <a:endParaRPr sz="1600">
              <a:latin typeface="Verdana"/>
              <a:cs typeface="Verdana"/>
            </a:endParaRPr>
          </a:p>
          <a:p>
            <a:pPr marL="187325" marR="5080" algn="just">
              <a:lnSpc>
                <a:spcPct val="113799"/>
              </a:lnSpc>
            </a:pPr>
            <a:r>
              <a:rPr sz="1600" dirty="0">
                <a:latin typeface="Verdana"/>
                <a:cs typeface="Verdana"/>
              </a:rPr>
              <a:t>The</a:t>
            </a:r>
            <a:r>
              <a:rPr sz="1600" spc="20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company,</a:t>
            </a:r>
            <a:r>
              <a:rPr sz="1600" spc="204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as</a:t>
            </a:r>
            <a:r>
              <a:rPr sz="1600" spc="20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of</a:t>
            </a:r>
            <a:r>
              <a:rPr sz="1600" spc="204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March</a:t>
            </a:r>
            <a:r>
              <a:rPr sz="1600" spc="204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2022,</a:t>
            </a:r>
            <a:r>
              <a:rPr sz="1600" spc="20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had</a:t>
            </a:r>
            <a:r>
              <a:rPr sz="1600" spc="204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over</a:t>
            </a:r>
            <a:r>
              <a:rPr sz="1600" spc="20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315</a:t>
            </a:r>
            <a:r>
              <a:rPr sz="1600" spc="204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showrooms </a:t>
            </a:r>
            <a:r>
              <a:rPr sz="1600" dirty="0">
                <a:latin typeface="Verdana"/>
                <a:cs typeface="Verdana"/>
              </a:rPr>
              <a:t>across</a:t>
            </a:r>
            <a:r>
              <a:rPr sz="1600" spc="19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India,</a:t>
            </a:r>
            <a:r>
              <a:rPr sz="1600" spc="20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GCC</a:t>
            </a:r>
            <a:r>
              <a:rPr sz="1600" spc="19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countries,</a:t>
            </a:r>
            <a:r>
              <a:rPr sz="1600" spc="20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and</a:t>
            </a:r>
            <a:r>
              <a:rPr sz="1600" spc="20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the</a:t>
            </a:r>
            <a:r>
              <a:rPr sz="1600" spc="19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US</a:t>
            </a:r>
            <a:r>
              <a:rPr sz="1600" spc="20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(Kalyan</a:t>
            </a:r>
            <a:r>
              <a:rPr sz="1600" spc="200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Jewellers, </a:t>
            </a:r>
            <a:r>
              <a:rPr sz="1600" spc="-60" dirty="0">
                <a:latin typeface="Verdana"/>
                <a:cs typeface="Verdana"/>
              </a:rPr>
              <a:t>2025).</a:t>
            </a:r>
            <a:r>
              <a:rPr sz="1600" spc="24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This</a:t>
            </a:r>
            <a:r>
              <a:rPr sz="1600" spc="23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shows</a:t>
            </a:r>
            <a:r>
              <a:rPr sz="1600" spc="24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high</a:t>
            </a:r>
            <a:r>
              <a:rPr sz="1600" spc="24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brand</a:t>
            </a:r>
            <a:r>
              <a:rPr sz="1600" spc="24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reputation</a:t>
            </a:r>
            <a:r>
              <a:rPr sz="1600" spc="24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and</a:t>
            </a:r>
            <a:r>
              <a:rPr sz="1600" spc="240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awareness</a:t>
            </a:r>
            <a:r>
              <a:rPr sz="1600" spc="240" dirty="0">
                <a:latin typeface="Verdana"/>
                <a:cs typeface="Verdana"/>
              </a:rPr>
              <a:t> </a:t>
            </a:r>
            <a:r>
              <a:rPr sz="1600" spc="-25" dirty="0">
                <a:latin typeface="Verdana"/>
                <a:cs typeface="Verdana"/>
              </a:rPr>
              <a:t>of</a:t>
            </a:r>
            <a:endParaRPr sz="1600">
              <a:latin typeface="Verdana"/>
              <a:cs typeface="Verdana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8305570" y="13243320"/>
            <a:ext cx="2066925" cy="5810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3200" marR="5080" indent="-191135">
              <a:lnSpc>
                <a:spcPct val="113799"/>
              </a:lnSpc>
              <a:spcBef>
                <a:spcPts val="100"/>
              </a:spcBef>
            </a:pPr>
            <a:r>
              <a:rPr sz="1600" spc="-105" dirty="0">
                <a:latin typeface="Verdana"/>
                <a:cs typeface="Verdana"/>
              </a:rPr>
              <a:t>(Source:</a:t>
            </a:r>
            <a:r>
              <a:rPr sz="1600" spc="-100" dirty="0">
                <a:latin typeface="Verdana"/>
                <a:cs typeface="Verdana"/>
              </a:rPr>
              <a:t> </a:t>
            </a:r>
            <a:r>
              <a:rPr sz="1600" spc="-20" dirty="0">
                <a:latin typeface="Verdana"/>
                <a:cs typeface="Verdana"/>
              </a:rPr>
              <a:t>Considerate </a:t>
            </a:r>
            <a:r>
              <a:rPr sz="1600" spc="-80" dirty="0">
                <a:latin typeface="Verdana"/>
                <a:cs typeface="Verdana"/>
              </a:rPr>
              <a:t>Consumer,</a:t>
            </a:r>
            <a:r>
              <a:rPr sz="1600" spc="-114" dirty="0">
                <a:latin typeface="Verdana"/>
                <a:cs typeface="Verdana"/>
              </a:rPr>
              <a:t> </a:t>
            </a:r>
            <a:r>
              <a:rPr sz="1600" spc="-20" dirty="0">
                <a:latin typeface="Verdana"/>
                <a:cs typeface="Verdana"/>
              </a:rPr>
              <a:t>2020)</a:t>
            </a:r>
            <a:endParaRPr sz="1600">
              <a:latin typeface="Verdana"/>
              <a:cs typeface="Verdana"/>
            </a:endParaRPr>
          </a:p>
        </p:txBody>
      </p:sp>
      <p:pic>
        <p:nvPicPr>
          <p:cNvPr id="49" name="object 4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46223" y="4537478"/>
            <a:ext cx="71622" cy="71622"/>
          </a:xfrm>
          <a:prstGeom prst="rect">
            <a:avLst/>
          </a:prstGeom>
        </p:spPr>
      </p:pic>
      <p:pic>
        <p:nvPicPr>
          <p:cNvPr id="50" name="object 5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46223" y="5370087"/>
            <a:ext cx="71622" cy="71622"/>
          </a:xfrm>
          <a:prstGeom prst="rect">
            <a:avLst/>
          </a:prstGeom>
        </p:spPr>
      </p:pic>
      <p:sp>
        <p:nvSpPr>
          <p:cNvPr id="51" name="object 51"/>
          <p:cNvSpPr txBox="1"/>
          <p:nvPr/>
        </p:nvSpPr>
        <p:spPr>
          <a:xfrm>
            <a:off x="535241" y="4395249"/>
            <a:ext cx="6319520" cy="14135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3799"/>
              </a:lnSpc>
              <a:spcBef>
                <a:spcPts val="100"/>
              </a:spcBef>
            </a:pPr>
            <a:r>
              <a:rPr sz="1600" dirty="0">
                <a:latin typeface="Verdana"/>
                <a:cs typeface="Verdana"/>
              </a:rPr>
              <a:t>As</a:t>
            </a:r>
            <a:r>
              <a:rPr sz="1600" spc="6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one</a:t>
            </a:r>
            <a:r>
              <a:rPr sz="1600" spc="6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of</a:t>
            </a:r>
            <a:r>
              <a:rPr sz="1600" spc="6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the</a:t>
            </a:r>
            <a:r>
              <a:rPr sz="1600" spc="6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oldest</a:t>
            </a:r>
            <a:r>
              <a:rPr sz="1600" spc="60" dirty="0">
                <a:latin typeface="Verdana"/>
                <a:cs typeface="Verdana"/>
              </a:rPr>
              <a:t> </a:t>
            </a:r>
            <a:r>
              <a:rPr sz="1600" spc="-60" dirty="0">
                <a:latin typeface="Verdana"/>
                <a:cs typeface="Verdana"/>
              </a:rPr>
              <a:t>family-</a:t>
            </a:r>
            <a:r>
              <a:rPr sz="1600" dirty="0">
                <a:latin typeface="Verdana"/>
                <a:cs typeface="Verdana"/>
              </a:rPr>
              <a:t>based</a:t>
            </a:r>
            <a:r>
              <a:rPr sz="1600" spc="60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businesses</a:t>
            </a:r>
            <a:r>
              <a:rPr sz="1600" spc="6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in</a:t>
            </a:r>
            <a:r>
              <a:rPr sz="1600" spc="65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India,</a:t>
            </a:r>
            <a:r>
              <a:rPr sz="1600" spc="60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Kalyan </a:t>
            </a:r>
            <a:r>
              <a:rPr sz="1600" dirty="0">
                <a:latin typeface="Verdana"/>
                <a:cs typeface="Verdana"/>
              </a:rPr>
              <a:t>Jewellers</a:t>
            </a:r>
            <a:r>
              <a:rPr sz="1600" spc="6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entered</a:t>
            </a:r>
            <a:r>
              <a:rPr sz="1600" spc="6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jewellery</a:t>
            </a:r>
            <a:r>
              <a:rPr sz="1600" spc="60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retailing</a:t>
            </a:r>
            <a:r>
              <a:rPr sz="1600" spc="6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in</a:t>
            </a:r>
            <a:r>
              <a:rPr sz="1600" spc="60" dirty="0">
                <a:latin typeface="Verdana"/>
                <a:cs typeface="Verdana"/>
              </a:rPr>
              <a:t> </a:t>
            </a:r>
            <a:r>
              <a:rPr sz="1600" spc="-20" dirty="0">
                <a:latin typeface="Verdana"/>
                <a:cs typeface="Verdana"/>
              </a:rPr>
              <a:t>1993,</a:t>
            </a:r>
            <a:r>
              <a:rPr sz="1600" spc="6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establishing</a:t>
            </a:r>
            <a:r>
              <a:rPr sz="1600" spc="65" dirty="0">
                <a:latin typeface="Verdana"/>
                <a:cs typeface="Verdana"/>
              </a:rPr>
              <a:t> </a:t>
            </a:r>
            <a:r>
              <a:rPr sz="1600" spc="-25" dirty="0">
                <a:latin typeface="Verdana"/>
                <a:cs typeface="Verdana"/>
              </a:rPr>
              <a:t>its </a:t>
            </a:r>
            <a:r>
              <a:rPr sz="1600" spc="-40" dirty="0">
                <a:latin typeface="Verdana"/>
                <a:cs typeface="Verdana"/>
              </a:rPr>
              <a:t>headquarters</a:t>
            </a:r>
            <a:r>
              <a:rPr sz="1600" spc="-125" dirty="0">
                <a:latin typeface="Verdana"/>
                <a:cs typeface="Verdana"/>
              </a:rPr>
              <a:t> </a:t>
            </a:r>
            <a:r>
              <a:rPr sz="1600" spc="-30" dirty="0">
                <a:latin typeface="Verdana"/>
                <a:cs typeface="Verdana"/>
              </a:rPr>
              <a:t>in</a:t>
            </a:r>
            <a:r>
              <a:rPr sz="1600" spc="-120" dirty="0">
                <a:latin typeface="Verdana"/>
                <a:cs typeface="Verdana"/>
              </a:rPr>
              <a:t> </a:t>
            </a:r>
            <a:r>
              <a:rPr sz="1600" spc="-80" dirty="0">
                <a:latin typeface="Verdana"/>
                <a:cs typeface="Verdana"/>
              </a:rPr>
              <a:t>Thrissur,</a:t>
            </a:r>
            <a:r>
              <a:rPr sz="1600" spc="-125" dirty="0">
                <a:latin typeface="Verdana"/>
                <a:cs typeface="Verdana"/>
              </a:rPr>
              <a:t> </a:t>
            </a:r>
            <a:r>
              <a:rPr sz="1600" spc="-70" dirty="0">
                <a:latin typeface="Verdana"/>
                <a:cs typeface="Verdana"/>
              </a:rPr>
              <a:t>Kerala</a:t>
            </a:r>
            <a:r>
              <a:rPr sz="1600" spc="-120" dirty="0">
                <a:latin typeface="Verdana"/>
                <a:cs typeface="Verdana"/>
              </a:rPr>
              <a:t> </a:t>
            </a:r>
            <a:r>
              <a:rPr sz="1600" spc="-90" dirty="0">
                <a:latin typeface="Verdana"/>
                <a:cs typeface="Verdana"/>
              </a:rPr>
              <a:t>(Kalyan</a:t>
            </a:r>
            <a:r>
              <a:rPr sz="1600" spc="-120" dirty="0">
                <a:latin typeface="Verdana"/>
                <a:cs typeface="Verdana"/>
              </a:rPr>
              <a:t> </a:t>
            </a:r>
            <a:r>
              <a:rPr sz="1600" spc="-35" dirty="0">
                <a:latin typeface="Verdana"/>
                <a:cs typeface="Verdana"/>
              </a:rPr>
              <a:t>Jewellers,</a:t>
            </a:r>
            <a:r>
              <a:rPr sz="1600" spc="-125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2025).</a:t>
            </a:r>
            <a:endParaRPr sz="1600">
              <a:latin typeface="Verdana"/>
              <a:cs typeface="Verdana"/>
            </a:endParaRPr>
          </a:p>
          <a:p>
            <a:pPr marL="12700" marR="5080" algn="just">
              <a:lnSpc>
                <a:spcPct val="113799"/>
              </a:lnSpc>
            </a:pPr>
            <a:r>
              <a:rPr sz="1600" spc="-90" dirty="0">
                <a:latin typeface="Verdana"/>
                <a:cs typeface="Verdana"/>
              </a:rPr>
              <a:t>The</a:t>
            </a:r>
            <a:r>
              <a:rPr sz="1600" spc="-55" dirty="0">
                <a:latin typeface="Verdana"/>
                <a:cs typeface="Verdana"/>
              </a:rPr>
              <a:t> </a:t>
            </a:r>
            <a:r>
              <a:rPr sz="1600" spc="-85" dirty="0">
                <a:latin typeface="Verdana"/>
                <a:cs typeface="Verdana"/>
              </a:rPr>
              <a:t>company,</a:t>
            </a:r>
            <a:r>
              <a:rPr sz="1600" spc="-55" dirty="0">
                <a:latin typeface="Verdana"/>
                <a:cs typeface="Verdana"/>
              </a:rPr>
              <a:t> </a:t>
            </a:r>
            <a:r>
              <a:rPr sz="1600" spc="-165" dirty="0">
                <a:latin typeface="Verdana"/>
                <a:cs typeface="Verdana"/>
              </a:rPr>
              <a:t>as</a:t>
            </a:r>
            <a:r>
              <a:rPr sz="1600" spc="25" dirty="0">
                <a:latin typeface="Verdana"/>
                <a:cs typeface="Verdana"/>
              </a:rPr>
              <a:t> </a:t>
            </a:r>
            <a:r>
              <a:rPr sz="1600" dirty="0">
                <a:latin typeface="Verdana"/>
                <a:cs typeface="Verdana"/>
              </a:rPr>
              <a:t>of</a:t>
            </a:r>
            <a:r>
              <a:rPr sz="1600" spc="-140" dirty="0">
                <a:latin typeface="Verdana"/>
                <a:cs typeface="Verdana"/>
              </a:rPr>
              <a:t> </a:t>
            </a:r>
            <a:r>
              <a:rPr sz="1600" spc="-25" dirty="0">
                <a:latin typeface="Verdana"/>
                <a:cs typeface="Verdana"/>
              </a:rPr>
              <a:t>March</a:t>
            </a:r>
            <a:r>
              <a:rPr sz="1600" spc="-80" dirty="0">
                <a:latin typeface="Verdana"/>
                <a:cs typeface="Verdana"/>
              </a:rPr>
              <a:t> </a:t>
            </a:r>
            <a:r>
              <a:rPr sz="1600" spc="-140" dirty="0">
                <a:latin typeface="Verdana"/>
                <a:cs typeface="Verdana"/>
              </a:rPr>
              <a:t>2022,</a:t>
            </a:r>
            <a:r>
              <a:rPr sz="1600" dirty="0">
                <a:latin typeface="Verdana"/>
                <a:cs typeface="Verdana"/>
              </a:rPr>
              <a:t> </a:t>
            </a:r>
            <a:r>
              <a:rPr sz="1600" spc="-70" dirty="0">
                <a:latin typeface="Verdana"/>
                <a:cs typeface="Verdana"/>
              </a:rPr>
              <a:t>had</a:t>
            </a:r>
            <a:r>
              <a:rPr sz="1600" spc="-35" dirty="0">
                <a:latin typeface="Verdana"/>
                <a:cs typeface="Verdana"/>
              </a:rPr>
              <a:t> </a:t>
            </a:r>
            <a:r>
              <a:rPr sz="1600" spc="-60" dirty="0">
                <a:latin typeface="Verdana"/>
                <a:cs typeface="Verdana"/>
              </a:rPr>
              <a:t>over</a:t>
            </a:r>
            <a:r>
              <a:rPr sz="1600" spc="-35" dirty="0">
                <a:latin typeface="Verdana"/>
                <a:cs typeface="Verdana"/>
              </a:rPr>
              <a:t> </a:t>
            </a:r>
            <a:r>
              <a:rPr sz="1600" spc="-185" dirty="0">
                <a:latin typeface="Verdana"/>
                <a:cs typeface="Verdana"/>
              </a:rPr>
              <a:t>315</a:t>
            </a:r>
            <a:r>
              <a:rPr sz="1600" spc="45" dirty="0">
                <a:latin typeface="Verdana"/>
                <a:cs typeface="Verdana"/>
              </a:rPr>
              <a:t> </a:t>
            </a:r>
            <a:r>
              <a:rPr sz="1600" spc="-50" dirty="0">
                <a:latin typeface="Verdana"/>
                <a:cs typeface="Verdana"/>
              </a:rPr>
              <a:t>showrooms</a:t>
            </a:r>
            <a:r>
              <a:rPr sz="1600" spc="-40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across </a:t>
            </a:r>
            <a:r>
              <a:rPr sz="1600" spc="-80" dirty="0">
                <a:latin typeface="Verdana"/>
                <a:cs typeface="Verdana"/>
              </a:rPr>
              <a:t>India,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35" dirty="0">
                <a:latin typeface="Verdana"/>
                <a:cs typeface="Verdana"/>
              </a:rPr>
              <a:t>GCC</a:t>
            </a:r>
            <a:r>
              <a:rPr sz="1600" spc="-130" dirty="0">
                <a:latin typeface="Verdana"/>
                <a:cs typeface="Verdana"/>
              </a:rPr>
              <a:t> </a:t>
            </a:r>
            <a:r>
              <a:rPr sz="1600" spc="-45" dirty="0">
                <a:latin typeface="Verdana"/>
                <a:cs typeface="Verdana"/>
              </a:rPr>
              <a:t>countries,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40" dirty="0">
                <a:latin typeface="Verdana"/>
                <a:cs typeface="Verdana"/>
              </a:rPr>
              <a:t>and</a:t>
            </a:r>
            <a:r>
              <a:rPr sz="1600" spc="-130" dirty="0">
                <a:latin typeface="Verdana"/>
                <a:cs typeface="Verdana"/>
              </a:rPr>
              <a:t> </a:t>
            </a:r>
            <a:r>
              <a:rPr sz="1600" spc="-25" dirty="0">
                <a:latin typeface="Verdana"/>
                <a:cs typeface="Verdana"/>
              </a:rPr>
              <a:t>the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75" dirty="0">
                <a:latin typeface="Verdana"/>
                <a:cs typeface="Verdana"/>
              </a:rPr>
              <a:t>US</a:t>
            </a:r>
            <a:r>
              <a:rPr sz="1600" spc="-130" dirty="0">
                <a:latin typeface="Verdana"/>
                <a:cs typeface="Verdana"/>
              </a:rPr>
              <a:t> </a:t>
            </a:r>
            <a:r>
              <a:rPr sz="1600" spc="-90" dirty="0">
                <a:latin typeface="Verdana"/>
                <a:cs typeface="Verdana"/>
              </a:rPr>
              <a:t>(Kalyan</a:t>
            </a:r>
            <a:r>
              <a:rPr sz="1600" spc="-135" dirty="0">
                <a:latin typeface="Verdana"/>
                <a:cs typeface="Verdana"/>
              </a:rPr>
              <a:t> </a:t>
            </a:r>
            <a:r>
              <a:rPr sz="1600" spc="-35" dirty="0">
                <a:latin typeface="Verdana"/>
                <a:cs typeface="Verdana"/>
              </a:rPr>
              <a:t>Jewellers,</a:t>
            </a:r>
            <a:r>
              <a:rPr sz="1600" spc="-130" dirty="0">
                <a:latin typeface="Verdana"/>
                <a:cs typeface="Verdana"/>
              </a:rPr>
              <a:t> </a:t>
            </a:r>
            <a:r>
              <a:rPr sz="1600" spc="-10" dirty="0">
                <a:latin typeface="Verdana"/>
                <a:cs typeface="Verdana"/>
              </a:rPr>
              <a:t>2025).</a:t>
            </a:r>
            <a:endParaRPr sz="16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016662" y="1510195"/>
            <a:ext cx="9093200" cy="2138680"/>
          </a:xfrm>
          <a:prstGeom prst="rect">
            <a:avLst/>
          </a:prstGeom>
        </p:spPr>
        <p:txBody>
          <a:bodyPr vert="horz" wrap="square" lIns="0" tIns="83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3000" spc="-10" dirty="0">
                <a:latin typeface="Verdana"/>
                <a:cs typeface="Verdana"/>
              </a:rPr>
              <a:t>References</a:t>
            </a:r>
            <a:endParaRPr sz="3000">
              <a:latin typeface="Verdana"/>
              <a:cs typeface="Verdana"/>
            </a:endParaRPr>
          </a:p>
          <a:p>
            <a:pPr marL="661670" marR="5080">
              <a:lnSpc>
                <a:spcPct val="115500"/>
              </a:lnSpc>
              <a:tabLst>
                <a:tab pos="2461895" algn="l"/>
                <a:tab pos="4775200" algn="l"/>
                <a:tab pos="6605905" algn="l"/>
                <a:tab pos="8306434" algn="l"/>
              </a:tabLst>
            </a:pPr>
            <a:r>
              <a:rPr sz="3000" spc="-10" dirty="0">
                <a:latin typeface="Verdana"/>
                <a:cs typeface="Verdana"/>
              </a:rPr>
              <a:t>Kalyan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10" dirty="0">
                <a:latin typeface="Verdana"/>
                <a:cs typeface="Verdana"/>
              </a:rPr>
              <a:t>Jewellers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10" dirty="0">
                <a:latin typeface="Verdana"/>
                <a:cs typeface="Verdana"/>
              </a:rPr>
              <a:t>(2025).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10" dirty="0">
                <a:latin typeface="Verdana"/>
                <a:cs typeface="Verdana"/>
              </a:rPr>
              <a:t>About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25" dirty="0">
                <a:latin typeface="Verdana"/>
                <a:cs typeface="Verdana"/>
              </a:rPr>
              <a:t>Us. </a:t>
            </a:r>
            <a:r>
              <a:rPr sz="3000" spc="-130" dirty="0">
                <a:latin typeface="Verdana"/>
                <a:cs typeface="Verdana"/>
              </a:rPr>
              <a:t>https://</a:t>
            </a:r>
            <a:r>
              <a:rPr sz="3000" spc="-130" dirty="0">
                <a:latin typeface="Verdana"/>
                <a:cs typeface="Verdana"/>
                <a:hlinkClick r:id="rId2"/>
              </a:rPr>
              <a:t>www.kalyanjewellers.net/about-</a:t>
            </a:r>
            <a:r>
              <a:rPr sz="3000" spc="-10" dirty="0">
                <a:latin typeface="Verdana"/>
                <a:cs typeface="Verdana"/>
                <a:hlinkClick r:id="rId2"/>
              </a:rPr>
              <a:t>us.php</a:t>
            </a:r>
            <a:r>
              <a:rPr sz="3000" spc="-10" dirty="0">
                <a:latin typeface="Verdana"/>
                <a:cs typeface="Verdana"/>
              </a:rPr>
              <a:t> </a:t>
            </a:r>
            <a:r>
              <a:rPr sz="3000" spc="-60" dirty="0">
                <a:latin typeface="Verdana"/>
                <a:cs typeface="Verdana"/>
              </a:rPr>
              <a:t>November</a:t>
            </a:r>
            <a:r>
              <a:rPr sz="3000" spc="-254" dirty="0">
                <a:latin typeface="Verdana"/>
                <a:cs typeface="Verdana"/>
              </a:rPr>
              <a:t> </a:t>
            </a:r>
            <a:r>
              <a:rPr sz="3000" spc="-10" dirty="0">
                <a:latin typeface="Verdana"/>
                <a:cs typeface="Verdana"/>
              </a:rPr>
              <a:t>2025]</a:t>
            </a:r>
            <a:endParaRPr sz="3000">
              <a:latin typeface="Verdana"/>
              <a:cs typeface="Verdan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450805" y="2038408"/>
            <a:ext cx="2744470" cy="1082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480" marR="5080" indent="-18415">
              <a:lnSpc>
                <a:spcPct val="115500"/>
              </a:lnSpc>
              <a:spcBef>
                <a:spcPts val="100"/>
              </a:spcBef>
              <a:tabLst>
                <a:tab pos="2263775" algn="l"/>
                <a:tab pos="2290445" algn="l"/>
              </a:tabLst>
            </a:pPr>
            <a:r>
              <a:rPr sz="3000" spc="-10" dirty="0">
                <a:latin typeface="Verdana"/>
                <a:cs typeface="Verdana"/>
              </a:rPr>
              <a:t>Available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245" dirty="0">
                <a:latin typeface="Verdana"/>
                <a:cs typeface="Verdana"/>
              </a:rPr>
              <a:t>at: </a:t>
            </a:r>
            <a:r>
              <a:rPr sz="3000" spc="-10" dirty="0">
                <a:latin typeface="Verdana"/>
                <a:cs typeface="Verdana"/>
              </a:rPr>
              <a:t>[Accessed</a:t>
            </a:r>
            <a:r>
              <a:rPr sz="3000" dirty="0">
                <a:latin typeface="Verdana"/>
                <a:cs typeface="Verdana"/>
              </a:rPr>
              <a:t>		</a:t>
            </a:r>
            <a:r>
              <a:rPr sz="3000" spc="-204" dirty="0">
                <a:latin typeface="Verdana"/>
                <a:cs typeface="Verdana"/>
              </a:rPr>
              <a:t>28</a:t>
            </a:r>
            <a:endParaRPr sz="3000">
              <a:latin typeface="Verdana"/>
              <a:cs typeface="Verdana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51663" y="4409883"/>
            <a:ext cx="134291" cy="134291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666019" y="4151268"/>
            <a:ext cx="11529060" cy="5307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5500"/>
              </a:lnSpc>
              <a:spcBef>
                <a:spcPts val="100"/>
              </a:spcBef>
            </a:pPr>
            <a:r>
              <a:rPr sz="3000" spc="-20" dirty="0">
                <a:latin typeface="Verdana"/>
                <a:cs typeface="Verdana"/>
              </a:rPr>
              <a:t>Kalyan</a:t>
            </a:r>
            <a:r>
              <a:rPr sz="3000" spc="5" dirty="0">
                <a:latin typeface="Verdana"/>
                <a:cs typeface="Verdana"/>
              </a:rPr>
              <a:t> </a:t>
            </a:r>
            <a:r>
              <a:rPr sz="3000" dirty="0">
                <a:latin typeface="Verdana"/>
                <a:cs typeface="Verdana"/>
              </a:rPr>
              <a:t>Jewellers</a:t>
            </a:r>
            <a:r>
              <a:rPr sz="3000" spc="5" dirty="0">
                <a:latin typeface="Verdana"/>
                <a:cs typeface="Verdana"/>
              </a:rPr>
              <a:t> </a:t>
            </a:r>
            <a:r>
              <a:rPr sz="3000" spc="-185" dirty="0">
                <a:latin typeface="Verdana"/>
                <a:cs typeface="Verdana"/>
              </a:rPr>
              <a:t>(2019).</a:t>
            </a:r>
            <a:r>
              <a:rPr sz="3000" spc="5" dirty="0">
                <a:latin typeface="Verdana"/>
                <a:cs typeface="Verdana"/>
              </a:rPr>
              <a:t> </a:t>
            </a:r>
            <a:r>
              <a:rPr sz="3000" spc="-20" dirty="0">
                <a:latin typeface="Verdana"/>
                <a:cs typeface="Verdana"/>
              </a:rPr>
              <a:t>Kalyan</a:t>
            </a:r>
            <a:r>
              <a:rPr sz="3000" spc="5" dirty="0">
                <a:latin typeface="Verdana"/>
                <a:cs typeface="Verdana"/>
              </a:rPr>
              <a:t> </a:t>
            </a:r>
            <a:r>
              <a:rPr sz="3000" dirty="0">
                <a:latin typeface="Verdana"/>
                <a:cs typeface="Verdana"/>
              </a:rPr>
              <a:t>Jewellers</a:t>
            </a:r>
            <a:r>
              <a:rPr sz="3000" spc="5" dirty="0">
                <a:latin typeface="Verdana"/>
                <a:cs typeface="Verdana"/>
              </a:rPr>
              <a:t> </a:t>
            </a:r>
            <a:r>
              <a:rPr sz="3000" dirty="0">
                <a:latin typeface="Verdana"/>
                <a:cs typeface="Verdana"/>
              </a:rPr>
              <a:t>recognised</a:t>
            </a:r>
            <a:r>
              <a:rPr sz="3000" spc="5" dirty="0">
                <a:latin typeface="Verdana"/>
                <a:cs typeface="Verdana"/>
              </a:rPr>
              <a:t> </a:t>
            </a:r>
            <a:r>
              <a:rPr sz="3000" spc="-10" dirty="0">
                <a:latin typeface="Verdana"/>
                <a:cs typeface="Verdana"/>
              </a:rPr>
              <a:t>among </a:t>
            </a:r>
            <a:r>
              <a:rPr sz="3000" dirty="0">
                <a:latin typeface="Verdana"/>
                <a:cs typeface="Verdana"/>
              </a:rPr>
              <a:t>the</a:t>
            </a:r>
            <a:r>
              <a:rPr sz="3000" spc="-125" dirty="0">
                <a:latin typeface="Verdana"/>
                <a:cs typeface="Verdana"/>
              </a:rPr>
              <a:t> </a:t>
            </a:r>
            <a:r>
              <a:rPr sz="3000" dirty="0">
                <a:latin typeface="Verdana"/>
                <a:cs typeface="Verdana"/>
              </a:rPr>
              <a:t>Top</a:t>
            </a:r>
            <a:r>
              <a:rPr sz="3000" spc="-125" dirty="0">
                <a:latin typeface="Verdana"/>
                <a:cs typeface="Verdana"/>
              </a:rPr>
              <a:t> </a:t>
            </a:r>
            <a:r>
              <a:rPr sz="3000" dirty="0">
                <a:latin typeface="Verdana"/>
                <a:cs typeface="Verdana"/>
              </a:rPr>
              <a:t>100</a:t>
            </a:r>
            <a:r>
              <a:rPr sz="3000" spc="-125" dirty="0">
                <a:latin typeface="Verdana"/>
                <a:cs typeface="Verdana"/>
              </a:rPr>
              <a:t> </a:t>
            </a:r>
            <a:r>
              <a:rPr sz="3000" spc="-40" dirty="0">
                <a:latin typeface="Verdana"/>
                <a:cs typeface="Verdana"/>
              </a:rPr>
              <a:t>Luxury</a:t>
            </a:r>
            <a:r>
              <a:rPr sz="3000" spc="-120" dirty="0">
                <a:latin typeface="Verdana"/>
                <a:cs typeface="Verdana"/>
              </a:rPr>
              <a:t> </a:t>
            </a:r>
            <a:r>
              <a:rPr sz="3000" dirty="0">
                <a:latin typeface="Verdana"/>
                <a:cs typeface="Verdana"/>
              </a:rPr>
              <a:t>Brands</a:t>
            </a:r>
            <a:r>
              <a:rPr sz="3000" spc="-125" dirty="0">
                <a:latin typeface="Verdana"/>
                <a:cs typeface="Verdana"/>
              </a:rPr>
              <a:t> </a:t>
            </a:r>
            <a:r>
              <a:rPr sz="3000" dirty="0">
                <a:latin typeface="Verdana"/>
                <a:cs typeface="Verdana"/>
              </a:rPr>
              <a:t>globally</a:t>
            </a:r>
            <a:r>
              <a:rPr sz="3000" spc="-125" dirty="0">
                <a:latin typeface="Verdana"/>
                <a:cs typeface="Verdana"/>
              </a:rPr>
              <a:t> </a:t>
            </a:r>
            <a:r>
              <a:rPr sz="3000" dirty="0">
                <a:latin typeface="Verdana"/>
                <a:cs typeface="Verdana"/>
              </a:rPr>
              <a:t>by</a:t>
            </a:r>
            <a:r>
              <a:rPr sz="3000" spc="-120" dirty="0">
                <a:latin typeface="Verdana"/>
                <a:cs typeface="Verdana"/>
              </a:rPr>
              <a:t> </a:t>
            </a:r>
            <a:r>
              <a:rPr sz="3000" spc="-25" dirty="0">
                <a:latin typeface="Verdana"/>
                <a:cs typeface="Verdana"/>
              </a:rPr>
              <a:t>Deloitte.</a:t>
            </a:r>
            <a:r>
              <a:rPr sz="3000" spc="-125" dirty="0">
                <a:latin typeface="Verdana"/>
                <a:cs typeface="Verdana"/>
              </a:rPr>
              <a:t> </a:t>
            </a:r>
            <a:r>
              <a:rPr sz="3000" spc="-20" dirty="0">
                <a:latin typeface="Verdana"/>
                <a:cs typeface="Verdana"/>
              </a:rPr>
              <a:t>Available</a:t>
            </a:r>
            <a:r>
              <a:rPr sz="3000" spc="-125" dirty="0">
                <a:latin typeface="Verdana"/>
                <a:cs typeface="Verdana"/>
              </a:rPr>
              <a:t> </a:t>
            </a:r>
            <a:r>
              <a:rPr sz="3000" spc="-40" dirty="0">
                <a:latin typeface="Verdana"/>
                <a:cs typeface="Verdana"/>
              </a:rPr>
              <a:t>at: </a:t>
            </a:r>
            <a:r>
              <a:rPr sz="3000" spc="-140" dirty="0">
                <a:latin typeface="Verdana"/>
                <a:cs typeface="Verdana"/>
              </a:rPr>
              <a:t>https://</a:t>
            </a:r>
            <a:r>
              <a:rPr sz="3000" spc="-140" dirty="0">
                <a:latin typeface="Verdana"/>
                <a:cs typeface="Verdana"/>
                <a:hlinkClick r:id="rId4"/>
              </a:rPr>
              <a:t>www.kalyanjewellers.net/news-</a:t>
            </a:r>
            <a:r>
              <a:rPr sz="3000" spc="-90" dirty="0">
                <a:latin typeface="Verdana"/>
                <a:cs typeface="Verdana"/>
                <a:hlinkClick r:id="rId4"/>
              </a:rPr>
              <a:t>article/kalyan-</a:t>
            </a:r>
            <a:r>
              <a:rPr sz="3000" spc="-10" dirty="0">
                <a:latin typeface="Verdana"/>
                <a:cs typeface="Verdana"/>
                <a:hlinkClick r:id="rId4"/>
              </a:rPr>
              <a:t>jewellers-</a:t>
            </a:r>
            <a:r>
              <a:rPr sz="3000" spc="-10" dirty="0">
                <a:latin typeface="Verdana"/>
                <a:cs typeface="Verdana"/>
              </a:rPr>
              <a:t> </a:t>
            </a:r>
            <a:r>
              <a:rPr sz="3000" spc="-85" dirty="0">
                <a:latin typeface="Verdana"/>
                <a:cs typeface="Verdana"/>
              </a:rPr>
              <a:t>recognized-</a:t>
            </a:r>
            <a:r>
              <a:rPr sz="3000" spc="-150" dirty="0">
                <a:latin typeface="Verdana"/>
                <a:cs typeface="Verdana"/>
              </a:rPr>
              <a:t>among-</a:t>
            </a:r>
            <a:r>
              <a:rPr sz="3000" spc="-95" dirty="0">
                <a:latin typeface="Verdana"/>
                <a:cs typeface="Verdana"/>
              </a:rPr>
              <a:t>top-</a:t>
            </a:r>
            <a:r>
              <a:rPr sz="3000" spc="-70" dirty="0">
                <a:latin typeface="Verdana"/>
                <a:cs typeface="Verdana"/>
              </a:rPr>
              <a:t>100-</a:t>
            </a:r>
            <a:r>
              <a:rPr sz="3000" spc="-120" dirty="0">
                <a:latin typeface="Verdana"/>
                <a:cs typeface="Verdana"/>
              </a:rPr>
              <a:t>luxury-</a:t>
            </a:r>
            <a:r>
              <a:rPr sz="3000" spc="-85" dirty="0">
                <a:latin typeface="Verdana"/>
                <a:cs typeface="Verdana"/>
              </a:rPr>
              <a:t>brands-</a:t>
            </a:r>
            <a:r>
              <a:rPr sz="3000" spc="-70" dirty="0">
                <a:latin typeface="Verdana"/>
                <a:cs typeface="Verdana"/>
              </a:rPr>
              <a:t>globally-</a:t>
            </a:r>
            <a:r>
              <a:rPr sz="3000" spc="-25" dirty="0">
                <a:latin typeface="Verdana"/>
                <a:cs typeface="Verdana"/>
              </a:rPr>
              <a:t>by- </a:t>
            </a:r>
            <a:r>
              <a:rPr sz="3000" spc="-35" dirty="0">
                <a:latin typeface="Verdana"/>
                <a:cs typeface="Verdana"/>
              </a:rPr>
              <a:t>deloitte.php</a:t>
            </a:r>
            <a:r>
              <a:rPr sz="3000" spc="-265" dirty="0">
                <a:latin typeface="Verdana"/>
                <a:cs typeface="Verdana"/>
              </a:rPr>
              <a:t> </a:t>
            </a:r>
            <a:r>
              <a:rPr sz="3000" spc="-60" dirty="0">
                <a:latin typeface="Verdana"/>
                <a:cs typeface="Verdana"/>
              </a:rPr>
              <a:t>[Accessed</a:t>
            </a:r>
            <a:r>
              <a:rPr sz="3000" spc="-260" dirty="0">
                <a:latin typeface="Verdana"/>
                <a:cs typeface="Verdana"/>
              </a:rPr>
              <a:t> </a:t>
            </a:r>
            <a:r>
              <a:rPr sz="3000" spc="-200" dirty="0">
                <a:latin typeface="Verdana"/>
                <a:cs typeface="Verdana"/>
              </a:rPr>
              <a:t>28</a:t>
            </a:r>
            <a:r>
              <a:rPr sz="3000" spc="-260" dirty="0">
                <a:latin typeface="Verdana"/>
                <a:cs typeface="Verdana"/>
              </a:rPr>
              <a:t> </a:t>
            </a:r>
            <a:r>
              <a:rPr sz="3000" spc="-60" dirty="0">
                <a:latin typeface="Verdana"/>
                <a:cs typeface="Verdana"/>
              </a:rPr>
              <a:t>November</a:t>
            </a:r>
            <a:r>
              <a:rPr sz="3000" spc="-260" dirty="0">
                <a:latin typeface="Verdana"/>
                <a:cs typeface="Verdana"/>
              </a:rPr>
              <a:t> </a:t>
            </a:r>
            <a:r>
              <a:rPr sz="3000" spc="-10" dirty="0">
                <a:latin typeface="Verdana"/>
                <a:cs typeface="Verdana"/>
              </a:rPr>
              <a:t>2025]</a:t>
            </a:r>
            <a:endParaRPr sz="30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509"/>
              </a:spcBef>
            </a:pPr>
            <a:endParaRPr sz="3000">
              <a:latin typeface="Verdana"/>
              <a:cs typeface="Verdana"/>
            </a:endParaRPr>
          </a:p>
          <a:p>
            <a:pPr marL="12700" marR="5080">
              <a:lnSpc>
                <a:spcPct val="115500"/>
              </a:lnSpc>
              <a:spcBef>
                <a:spcPts val="5"/>
              </a:spcBef>
              <a:tabLst>
                <a:tab pos="1866264" algn="l"/>
                <a:tab pos="2827020" algn="l"/>
                <a:tab pos="5361305" algn="l"/>
                <a:tab pos="7143750" algn="l"/>
                <a:tab pos="7799705" algn="l"/>
                <a:tab pos="9104630" algn="l"/>
                <a:tab pos="11048365" algn="l"/>
              </a:tabLst>
            </a:pPr>
            <a:r>
              <a:rPr sz="3000" dirty="0">
                <a:latin typeface="Verdana"/>
                <a:cs typeface="Verdana"/>
              </a:rPr>
              <a:t>Lucintel</a:t>
            </a:r>
            <a:r>
              <a:rPr sz="3000" spc="130" dirty="0">
                <a:latin typeface="Verdana"/>
                <a:cs typeface="Verdana"/>
              </a:rPr>
              <a:t> </a:t>
            </a:r>
            <a:r>
              <a:rPr sz="3000" spc="-165" dirty="0">
                <a:latin typeface="Verdana"/>
                <a:cs typeface="Verdana"/>
              </a:rPr>
              <a:t>(2025).</a:t>
            </a:r>
            <a:r>
              <a:rPr sz="3000" spc="130" dirty="0">
                <a:latin typeface="Verdana"/>
                <a:cs typeface="Verdana"/>
              </a:rPr>
              <a:t> </a:t>
            </a:r>
            <a:r>
              <a:rPr sz="3000" spc="-20" dirty="0">
                <a:latin typeface="Verdana"/>
                <a:cs typeface="Verdana"/>
              </a:rPr>
              <a:t>Sustainable</a:t>
            </a:r>
            <a:r>
              <a:rPr sz="3000" spc="130" dirty="0">
                <a:latin typeface="Verdana"/>
                <a:cs typeface="Verdana"/>
              </a:rPr>
              <a:t> </a:t>
            </a:r>
            <a:r>
              <a:rPr sz="3000" dirty="0">
                <a:latin typeface="Verdana"/>
                <a:cs typeface="Verdana"/>
              </a:rPr>
              <a:t>Fashion</a:t>
            </a:r>
            <a:r>
              <a:rPr sz="3000" spc="130" dirty="0">
                <a:latin typeface="Verdana"/>
                <a:cs typeface="Verdana"/>
              </a:rPr>
              <a:t> </a:t>
            </a:r>
            <a:r>
              <a:rPr sz="3000" dirty="0">
                <a:latin typeface="Verdana"/>
                <a:cs typeface="Verdana"/>
              </a:rPr>
              <a:t>Market</a:t>
            </a:r>
            <a:r>
              <a:rPr sz="3000" spc="130" dirty="0">
                <a:latin typeface="Verdana"/>
                <a:cs typeface="Verdana"/>
              </a:rPr>
              <a:t> </a:t>
            </a:r>
            <a:r>
              <a:rPr sz="3000" spc="-35" dirty="0">
                <a:latin typeface="Verdana"/>
                <a:cs typeface="Verdana"/>
              </a:rPr>
              <a:t>Report:</a:t>
            </a:r>
            <a:r>
              <a:rPr sz="3000" spc="130" dirty="0">
                <a:latin typeface="Verdana"/>
                <a:cs typeface="Verdana"/>
              </a:rPr>
              <a:t> </a:t>
            </a:r>
            <a:r>
              <a:rPr sz="3000" spc="-35" dirty="0">
                <a:latin typeface="Verdana"/>
                <a:cs typeface="Verdana"/>
              </a:rPr>
              <a:t>Trends, </a:t>
            </a:r>
            <a:r>
              <a:rPr sz="3000" spc="-10" dirty="0">
                <a:latin typeface="Verdana"/>
                <a:cs typeface="Verdana"/>
              </a:rPr>
              <a:t>Forecast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25" dirty="0">
                <a:latin typeface="Verdana"/>
                <a:cs typeface="Verdana"/>
              </a:rPr>
              <a:t>and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10" dirty="0">
                <a:latin typeface="Verdana"/>
                <a:cs typeface="Verdana"/>
              </a:rPr>
              <a:t>Competitive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10" dirty="0">
                <a:latin typeface="Verdana"/>
                <a:cs typeface="Verdana"/>
              </a:rPr>
              <a:t>Analysis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25" dirty="0">
                <a:latin typeface="Verdana"/>
                <a:cs typeface="Verdana"/>
              </a:rPr>
              <a:t>to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10" dirty="0">
                <a:latin typeface="Verdana"/>
                <a:cs typeface="Verdana"/>
              </a:rPr>
              <a:t>2030.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10" dirty="0">
                <a:latin typeface="Verdana"/>
                <a:cs typeface="Verdana"/>
              </a:rPr>
              <a:t>Available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235" dirty="0">
                <a:latin typeface="Verdana"/>
                <a:cs typeface="Verdana"/>
              </a:rPr>
              <a:t>at: </a:t>
            </a:r>
            <a:r>
              <a:rPr sz="3000" spc="-110" dirty="0">
                <a:latin typeface="Verdana"/>
                <a:cs typeface="Verdana"/>
              </a:rPr>
              <a:t>https://</a:t>
            </a:r>
            <a:r>
              <a:rPr sz="3000" spc="-110" dirty="0">
                <a:latin typeface="Verdana"/>
                <a:cs typeface="Verdana"/>
                <a:hlinkClick r:id="rId5"/>
              </a:rPr>
              <a:t>www.lucintel.com/sustainable-</a:t>
            </a:r>
            <a:r>
              <a:rPr sz="3000" spc="-65" dirty="0">
                <a:latin typeface="Verdana"/>
                <a:cs typeface="Verdana"/>
                <a:hlinkClick r:id="rId5"/>
              </a:rPr>
              <a:t>fashion-</a:t>
            </a:r>
            <a:r>
              <a:rPr sz="3000" spc="-10" dirty="0">
                <a:latin typeface="Verdana"/>
                <a:cs typeface="Verdana"/>
                <a:hlinkClick r:id="rId5"/>
              </a:rPr>
              <a:t>market.aspx</a:t>
            </a:r>
            <a:r>
              <a:rPr sz="3000" spc="-10" dirty="0">
                <a:latin typeface="Verdana"/>
                <a:cs typeface="Verdana"/>
              </a:rPr>
              <a:t> </a:t>
            </a:r>
            <a:r>
              <a:rPr sz="3000" spc="-60" dirty="0">
                <a:latin typeface="Verdana"/>
                <a:cs typeface="Verdana"/>
              </a:rPr>
              <a:t>[Accessed</a:t>
            </a:r>
            <a:r>
              <a:rPr sz="3000" spc="-275" dirty="0">
                <a:latin typeface="Verdana"/>
                <a:cs typeface="Verdana"/>
              </a:rPr>
              <a:t> </a:t>
            </a:r>
            <a:r>
              <a:rPr sz="3000" spc="-200" dirty="0">
                <a:latin typeface="Verdana"/>
                <a:cs typeface="Verdana"/>
              </a:rPr>
              <a:t>28</a:t>
            </a:r>
            <a:r>
              <a:rPr sz="3000" spc="-270" dirty="0">
                <a:latin typeface="Verdana"/>
                <a:cs typeface="Verdana"/>
              </a:rPr>
              <a:t> </a:t>
            </a:r>
            <a:r>
              <a:rPr sz="3000" spc="-60" dirty="0">
                <a:latin typeface="Verdana"/>
                <a:cs typeface="Verdana"/>
              </a:rPr>
              <a:t>November</a:t>
            </a:r>
            <a:r>
              <a:rPr sz="3000" spc="-275" dirty="0">
                <a:latin typeface="Verdana"/>
                <a:cs typeface="Verdana"/>
              </a:rPr>
              <a:t> </a:t>
            </a:r>
            <a:r>
              <a:rPr sz="3000" spc="-10" dirty="0">
                <a:latin typeface="Verdana"/>
                <a:cs typeface="Verdana"/>
              </a:rPr>
              <a:t>2025]</a:t>
            </a:r>
            <a:endParaRPr sz="3000">
              <a:latin typeface="Verdana"/>
              <a:cs typeface="Verdana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51663" y="7579170"/>
            <a:ext cx="134291" cy="134291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351663" y="10220243"/>
            <a:ext cx="134291" cy="134291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666019" y="9961628"/>
            <a:ext cx="3103880" cy="1082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5500"/>
              </a:lnSpc>
              <a:spcBef>
                <a:spcPts val="100"/>
              </a:spcBef>
              <a:tabLst>
                <a:tab pos="2638425" algn="l"/>
              </a:tabLst>
            </a:pPr>
            <a:r>
              <a:rPr sz="3000" spc="-10" dirty="0">
                <a:latin typeface="Verdana"/>
                <a:cs typeface="Verdana"/>
              </a:rPr>
              <a:t>Khandelwal,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250" dirty="0">
                <a:latin typeface="Verdana"/>
                <a:cs typeface="Verdana"/>
              </a:rPr>
              <a:t>K., </a:t>
            </a:r>
            <a:r>
              <a:rPr sz="3000" spc="-25" dirty="0">
                <a:latin typeface="Verdana"/>
                <a:cs typeface="Verdana"/>
              </a:rPr>
              <a:t>Segmentation,</a:t>
            </a:r>
            <a:endParaRPr sz="3000">
              <a:latin typeface="Verdana"/>
              <a:cs typeface="Verdan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810549" y="9961628"/>
            <a:ext cx="8384540" cy="1082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21310">
              <a:lnSpc>
                <a:spcPct val="115500"/>
              </a:lnSpc>
              <a:spcBef>
                <a:spcPts val="100"/>
              </a:spcBef>
              <a:tabLst>
                <a:tab pos="2007235" algn="l"/>
                <a:tab pos="2186305" algn="l"/>
                <a:tab pos="2684145" algn="l"/>
                <a:tab pos="3359785" algn="l"/>
                <a:tab pos="3767454" algn="l"/>
                <a:tab pos="5985510" algn="l"/>
                <a:tab pos="6393815" algn="l"/>
                <a:tab pos="7070725" algn="l"/>
              </a:tabLst>
            </a:pPr>
            <a:r>
              <a:rPr sz="3000" spc="-10" dirty="0">
                <a:latin typeface="Verdana"/>
                <a:cs typeface="Verdana"/>
              </a:rPr>
              <a:t>Jakhar,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375" dirty="0">
                <a:latin typeface="Verdana"/>
                <a:cs typeface="Verdana"/>
              </a:rPr>
              <a:t>T.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25" dirty="0">
                <a:latin typeface="Verdana"/>
                <a:cs typeface="Verdana"/>
              </a:rPr>
              <a:t>and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10" dirty="0">
                <a:latin typeface="Verdana"/>
                <a:cs typeface="Verdana"/>
              </a:rPr>
              <a:t>Khandelwal,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375" dirty="0">
                <a:latin typeface="Verdana"/>
                <a:cs typeface="Verdana"/>
              </a:rPr>
              <a:t>T.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185" dirty="0">
                <a:latin typeface="Verdana"/>
                <a:cs typeface="Verdana"/>
              </a:rPr>
              <a:t>(2020). </a:t>
            </a:r>
            <a:r>
              <a:rPr sz="3000" spc="-10" dirty="0">
                <a:latin typeface="Verdana"/>
                <a:cs typeface="Verdana"/>
              </a:rPr>
              <a:t>Targeting</a:t>
            </a:r>
            <a:r>
              <a:rPr sz="3000" dirty="0">
                <a:latin typeface="Verdana"/>
                <a:cs typeface="Verdana"/>
              </a:rPr>
              <a:t>		</a:t>
            </a:r>
            <a:r>
              <a:rPr sz="3000" spc="-25" dirty="0">
                <a:latin typeface="Verdana"/>
                <a:cs typeface="Verdana"/>
              </a:rPr>
              <a:t>and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10" dirty="0">
                <a:latin typeface="Verdana"/>
                <a:cs typeface="Verdana"/>
              </a:rPr>
              <a:t>Positioning.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65" dirty="0">
                <a:latin typeface="Verdana"/>
                <a:cs typeface="Verdana"/>
              </a:rPr>
              <a:t>International</a:t>
            </a:r>
            <a:endParaRPr sz="3000">
              <a:latin typeface="Verdana"/>
              <a:cs typeface="Verdan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666019" y="11018057"/>
            <a:ext cx="11529060" cy="2138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5500"/>
              </a:lnSpc>
              <a:spcBef>
                <a:spcPts val="100"/>
              </a:spcBef>
              <a:tabLst>
                <a:tab pos="1905635" algn="l"/>
                <a:tab pos="3509010" algn="l"/>
                <a:tab pos="4093845" algn="l"/>
                <a:tab pos="6459220" algn="l"/>
                <a:tab pos="7356475" algn="l"/>
                <a:tab pos="9669780" algn="l"/>
                <a:tab pos="9878060" algn="l"/>
                <a:tab pos="11151870" algn="l"/>
              </a:tabLst>
            </a:pPr>
            <a:r>
              <a:rPr sz="3000" spc="-10" dirty="0">
                <a:latin typeface="Verdana"/>
                <a:cs typeface="Verdana"/>
              </a:rPr>
              <a:t>Research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10" dirty="0">
                <a:latin typeface="Verdana"/>
                <a:cs typeface="Verdana"/>
              </a:rPr>
              <a:t>Journal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25" dirty="0">
                <a:latin typeface="Verdana"/>
                <a:cs typeface="Verdana"/>
              </a:rPr>
              <a:t>of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10" dirty="0">
                <a:latin typeface="Verdana"/>
                <a:cs typeface="Verdana"/>
              </a:rPr>
              <a:t>Engineering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25" dirty="0">
                <a:latin typeface="Verdana"/>
                <a:cs typeface="Verdana"/>
              </a:rPr>
              <a:t>and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10" dirty="0">
                <a:latin typeface="Verdana"/>
                <a:cs typeface="Verdana"/>
              </a:rPr>
              <a:t>Technology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10" dirty="0">
                <a:latin typeface="Verdana"/>
                <a:cs typeface="Verdana"/>
              </a:rPr>
              <a:t>(IRJET)</a:t>
            </a:r>
            <a:r>
              <a:rPr sz="3000" dirty="0">
                <a:latin typeface="Verdana"/>
                <a:cs typeface="Verdana"/>
              </a:rPr>
              <a:t>	</a:t>
            </a:r>
            <a:r>
              <a:rPr sz="3000" spc="-160" dirty="0">
                <a:latin typeface="Verdana"/>
                <a:cs typeface="Verdana"/>
              </a:rPr>
              <a:t>e- </a:t>
            </a:r>
            <a:r>
              <a:rPr sz="3000" spc="-10" dirty="0">
                <a:latin typeface="Verdana"/>
                <a:cs typeface="Verdana"/>
              </a:rPr>
              <a:t>ISSN,</a:t>
            </a:r>
            <a:r>
              <a:rPr sz="3000" dirty="0">
                <a:latin typeface="Verdana"/>
                <a:cs typeface="Verdana"/>
              </a:rPr>
              <a:t>							</a:t>
            </a:r>
            <a:r>
              <a:rPr sz="3000" spc="-130" dirty="0">
                <a:latin typeface="Verdana"/>
                <a:cs typeface="Verdana"/>
              </a:rPr>
              <a:t>pp.2395-</a:t>
            </a:r>
            <a:endParaRPr sz="3000">
              <a:latin typeface="Verdana"/>
              <a:cs typeface="Verdana"/>
            </a:endParaRPr>
          </a:p>
          <a:p>
            <a:pPr marL="12700" marR="233679">
              <a:lnSpc>
                <a:spcPct val="115500"/>
              </a:lnSpc>
            </a:pPr>
            <a:r>
              <a:rPr sz="3000" spc="-75" dirty="0">
                <a:latin typeface="Verdana"/>
                <a:cs typeface="Verdana"/>
              </a:rPr>
              <a:t>00</a:t>
            </a:r>
            <a:r>
              <a:rPr sz="3000" spc="-80" dirty="0">
                <a:latin typeface="Verdana"/>
                <a:cs typeface="Verdana"/>
              </a:rPr>
              <a:t>5</a:t>
            </a:r>
            <a:r>
              <a:rPr sz="3000" spc="-160" dirty="0">
                <a:latin typeface="Verdana"/>
                <a:cs typeface="Verdana"/>
              </a:rPr>
              <a:t>6</a:t>
            </a:r>
            <a:r>
              <a:rPr sz="3000" spc="-80" dirty="0">
                <a:latin typeface="Verdana"/>
                <a:cs typeface="Verdana"/>
              </a:rPr>
              <a:t>.</a:t>
            </a:r>
            <a:r>
              <a:rPr sz="3000" spc="-90" dirty="0">
                <a:latin typeface="Verdana"/>
                <a:cs typeface="Verdana"/>
              </a:rPr>
              <a:t>h</a:t>
            </a:r>
            <a:r>
              <a:rPr sz="3000" spc="-75" dirty="0">
                <a:latin typeface="Verdana"/>
                <a:cs typeface="Verdana"/>
              </a:rPr>
              <a:t>ttp</a:t>
            </a:r>
            <a:r>
              <a:rPr sz="3000" spc="-80" dirty="0">
                <a:latin typeface="Verdana"/>
                <a:cs typeface="Verdana"/>
              </a:rPr>
              <a:t>s:</a:t>
            </a:r>
            <a:r>
              <a:rPr sz="3000" spc="-434" dirty="0">
                <a:latin typeface="Verdana"/>
                <a:cs typeface="Verdana"/>
              </a:rPr>
              <a:t>/</a:t>
            </a:r>
            <a:r>
              <a:rPr sz="3000" spc="-265" dirty="0">
                <a:latin typeface="Verdana"/>
                <a:cs typeface="Verdana"/>
              </a:rPr>
              <a:t>/</a:t>
            </a:r>
            <a:r>
              <a:rPr sz="3000" spc="-75" dirty="0">
                <a:latin typeface="Verdana"/>
                <a:cs typeface="Verdana"/>
              </a:rPr>
              <a:t>d</a:t>
            </a:r>
            <a:r>
              <a:rPr sz="3000" spc="-80" dirty="0">
                <a:latin typeface="Verdana"/>
                <a:cs typeface="Verdana"/>
              </a:rPr>
              <a:t>1</a:t>
            </a:r>
            <a:r>
              <a:rPr sz="3000" spc="-90" dirty="0">
                <a:latin typeface="Verdana"/>
                <a:cs typeface="Verdana"/>
              </a:rPr>
              <a:t>w</a:t>
            </a:r>
            <a:r>
              <a:rPr sz="3000" spc="-75" dirty="0">
                <a:latin typeface="Verdana"/>
                <a:cs typeface="Verdana"/>
              </a:rPr>
              <a:t>qt</a:t>
            </a:r>
            <a:r>
              <a:rPr sz="3000" spc="-80" dirty="0">
                <a:latin typeface="Verdana"/>
                <a:cs typeface="Verdana"/>
              </a:rPr>
              <a:t>x</a:t>
            </a:r>
            <a:r>
              <a:rPr sz="3000" spc="-75" dirty="0">
                <a:latin typeface="Verdana"/>
                <a:cs typeface="Verdana"/>
              </a:rPr>
              <a:t>t</a:t>
            </a:r>
            <a:r>
              <a:rPr sz="3000" spc="-80" dirty="0">
                <a:latin typeface="Verdana"/>
                <a:cs typeface="Verdana"/>
              </a:rPr>
              <a:t>s1xz</a:t>
            </a:r>
            <a:r>
              <a:rPr sz="3000" spc="-75" dirty="0">
                <a:latin typeface="Verdana"/>
                <a:cs typeface="Verdana"/>
              </a:rPr>
              <a:t>l</a:t>
            </a:r>
            <a:r>
              <a:rPr sz="3000" spc="-80" dirty="0">
                <a:latin typeface="Verdana"/>
                <a:cs typeface="Verdana"/>
              </a:rPr>
              <a:t>e</a:t>
            </a:r>
            <a:r>
              <a:rPr sz="3000" spc="-509" dirty="0">
                <a:latin typeface="Verdana"/>
                <a:cs typeface="Verdana"/>
              </a:rPr>
              <a:t>7</a:t>
            </a:r>
            <a:r>
              <a:rPr sz="3000" spc="-175" dirty="0">
                <a:latin typeface="Verdana"/>
                <a:cs typeface="Verdana"/>
              </a:rPr>
              <a:t>.</a:t>
            </a:r>
            <a:r>
              <a:rPr sz="3000" spc="-75" dirty="0">
                <a:latin typeface="Verdana"/>
                <a:cs typeface="Verdana"/>
              </a:rPr>
              <a:t>clo</a:t>
            </a:r>
            <a:r>
              <a:rPr sz="3000" spc="-80" dirty="0">
                <a:latin typeface="Verdana"/>
                <a:cs typeface="Verdana"/>
              </a:rPr>
              <a:t>u</a:t>
            </a:r>
            <a:r>
              <a:rPr sz="3000" spc="-75" dirty="0">
                <a:latin typeface="Verdana"/>
                <a:cs typeface="Verdana"/>
              </a:rPr>
              <a:t>df</a:t>
            </a:r>
            <a:r>
              <a:rPr sz="3000" spc="-120" dirty="0">
                <a:latin typeface="Verdana"/>
                <a:cs typeface="Verdana"/>
              </a:rPr>
              <a:t>r</a:t>
            </a:r>
            <a:r>
              <a:rPr sz="3000" spc="-75" dirty="0">
                <a:latin typeface="Verdana"/>
                <a:cs typeface="Verdana"/>
              </a:rPr>
              <a:t>o</a:t>
            </a:r>
            <a:r>
              <a:rPr sz="3000" spc="-90" dirty="0">
                <a:latin typeface="Verdana"/>
                <a:cs typeface="Verdana"/>
              </a:rPr>
              <a:t>n</a:t>
            </a:r>
            <a:r>
              <a:rPr sz="3000" spc="5" dirty="0">
                <a:latin typeface="Verdana"/>
                <a:cs typeface="Verdana"/>
              </a:rPr>
              <a:t>t</a:t>
            </a:r>
            <a:r>
              <a:rPr sz="3000" spc="-80" dirty="0">
                <a:latin typeface="Verdana"/>
                <a:cs typeface="Verdana"/>
              </a:rPr>
              <a:t>.ne</a:t>
            </a:r>
            <a:r>
              <a:rPr sz="3000" spc="-40" dirty="0">
                <a:latin typeface="Verdana"/>
                <a:cs typeface="Verdana"/>
              </a:rPr>
              <a:t>t</a:t>
            </a:r>
            <a:r>
              <a:rPr sz="3000" spc="-130" dirty="0">
                <a:latin typeface="Verdana"/>
                <a:cs typeface="Verdana"/>
              </a:rPr>
              <a:t>/</a:t>
            </a:r>
            <a:r>
              <a:rPr sz="3000" spc="-75" dirty="0">
                <a:latin typeface="Verdana"/>
                <a:cs typeface="Verdana"/>
              </a:rPr>
              <a:t>6</a:t>
            </a:r>
            <a:r>
              <a:rPr sz="3000" spc="-80" dirty="0">
                <a:latin typeface="Verdana"/>
                <a:cs typeface="Verdana"/>
              </a:rPr>
              <a:t>45</a:t>
            </a:r>
            <a:r>
              <a:rPr sz="3000" spc="-75" dirty="0">
                <a:latin typeface="Verdana"/>
                <a:cs typeface="Verdana"/>
              </a:rPr>
              <a:t>99</a:t>
            </a:r>
            <a:r>
              <a:rPr sz="3000" spc="-80" dirty="0">
                <a:latin typeface="Verdana"/>
                <a:cs typeface="Verdana"/>
              </a:rPr>
              <a:t>4</a:t>
            </a:r>
            <a:r>
              <a:rPr sz="3000" spc="-105" dirty="0">
                <a:latin typeface="Verdana"/>
                <a:cs typeface="Verdana"/>
              </a:rPr>
              <a:t>0</a:t>
            </a:r>
            <a:r>
              <a:rPr sz="3000" spc="-80" dirty="0">
                <a:latin typeface="Verdana"/>
                <a:cs typeface="Verdana"/>
              </a:rPr>
              <a:t>2/IR</a:t>
            </a:r>
            <a:r>
              <a:rPr sz="3000" spc="-75" dirty="0">
                <a:latin typeface="Verdana"/>
                <a:cs typeface="Verdana"/>
              </a:rPr>
              <a:t>J</a:t>
            </a:r>
            <a:r>
              <a:rPr sz="3000" spc="-80" dirty="0">
                <a:latin typeface="Verdana"/>
                <a:cs typeface="Verdana"/>
              </a:rPr>
              <a:t>E</a:t>
            </a:r>
            <a:r>
              <a:rPr sz="3000" spc="-340" dirty="0">
                <a:latin typeface="Verdana"/>
                <a:cs typeface="Verdana"/>
              </a:rPr>
              <a:t>T</a:t>
            </a:r>
            <a:r>
              <a:rPr sz="3000" spc="-70" dirty="0">
                <a:latin typeface="Verdana"/>
                <a:cs typeface="Verdana"/>
              </a:rPr>
              <a:t>-</a:t>
            </a:r>
            <a:r>
              <a:rPr sz="3000" spc="-105" dirty="0">
                <a:latin typeface="Verdana"/>
                <a:cs typeface="Verdana"/>
              </a:rPr>
              <a:t> </a:t>
            </a:r>
            <a:r>
              <a:rPr sz="3000" spc="-254" dirty="0">
                <a:latin typeface="Verdana"/>
                <a:cs typeface="Verdana"/>
              </a:rPr>
              <a:t>V7I5749-</a:t>
            </a:r>
            <a:r>
              <a:rPr sz="3000" spc="-10" dirty="0">
                <a:latin typeface="Verdana"/>
                <a:cs typeface="Verdana"/>
              </a:rPr>
              <a:t>libre.pdf</a:t>
            </a:r>
            <a:endParaRPr sz="30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</TotalTime>
  <Words>773</Words>
  <Application>Microsoft Office PowerPoint</Application>
  <PresentationFormat>Custom</PresentationFormat>
  <Paragraphs>58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Arial Black</vt:lpstr>
      <vt:lpstr>Calibri</vt:lpstr>
      <vt:lpstr>Times New Roman</vt:lpstr>
      <vt:lpstr>Verdana</vt:lpstr>
      <vt:lpstr>Office Theme</vt:lpstr>
      <vt:lpstr>Assessment 2 Title: Marketing strategy poster Name: Chetnaben Anilbhai Fadke Student ID: 2430959 Module Name: Marketing Management Module Code: LCMB7024_LON Lecturer’s Name: Dr. Jaya Gopalkrishnan Word Count: 300 </vt:lpstr>
      <vt:lpstr>Marketing Strategy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Admin</dc:creator>
  <cp:lastModifiedBy>Chetnaben Anilbhai Fadke (2430959)</cp:lastModifiedBy>
  <cp:revision>2</cp:revision>
  <dcterms:created xsi:type="dcterms:W3CDTF">2025-11-29T20:41:09Z</dcterms:created>
  <dcterms:modified xsi:type="dcterms:W3CDTF">2025-11-29T20:50:14Z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2025-11-29T00:00:00Z</vt:filetime>
  </property>
  <property fmtid="{D5CDD505-2E9C-101B-9397-08002B2CF9AE}" pid="3" name="Creator">
    <vt:lpwstr>PDFium</vt:lpwstr>
  </property>
  <property fmtid="{D5CDD505-2E9C-101B-9397-08002B2CF9AE}" pid="4" name="Producer">
    <vt:lpwstr>PDFium</vt:lpwstr>
  </property>
  <property fmtid="{D5CDD505-2E9C-101B-9397-08002B2CF9AE}" pid="5" name="LastSaved">
    <vt:filetime>2025-11-29T00:00:00Z</vt:filetime>
  </property>
</Properties>
</file>