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61" r:id="rId3"/>
    <p:sldId id="259" r:id="rId4"/>
    <p:sldId id="260" r:id="rId5"/>
    <p:sldId id="258" r:id="rId6"/>
    <p:sldId id="266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492" autoAdjust="0"/>
    <p:restoredTop sz="92727" autoAdjust="0"/>
  </p:normalViewPr>
  <p:slideViewPr>
    <p:cSldViewPr snapToGrid="0">
      <p:cViewPr>
        <p:scale>
          <a:sx n="75" d="100"/>
          <a:sy n="75" d="100"/>
        </p:scale>
        <p:origin x="2040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7" d="100"/>
          <a:sy n="67" d="100"/>
        </p:scale>
        <p:origin x="3120" y="7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Mumford" userId="59b5a91a278ee2bd" providerId="Windows Live" clId="Web-{BC7FD19E-0FBE-4DB2-BB8A-B1A994F94E44}"/>
    <pc:docChg chg="modSld">
      <pc:chgData name="Jessica Mumford" userId="59b5a91a278ee2bd" providerId="Windows Live" clId="Web-{BC7FD19E-0FBE-4DB2-BB8A-B1A994F94E44}" dt="2023-09-28T18:48:51.389" v="18"/>
      <pc:docMkLst>
        <pc:docMk/>
      </pc:docMkLst>
      <pc:sldChg chg="modNotes">
        <pc:chgData name="Jessica Mumford" userId="59b5a91a278ee2bd" providerId="Windows Live" clId="Web-{BC7FD19E-0FBE-4DB2-BB8A-B1A994F94E44}" dt="2023-09-28T18:48:51.389" v="18"/>
        <pc:sldMkLst>
          <pc:docMk/>
          <pc:sldMk cId="637529238" sldId="25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4149F7-097D-4020-B565-219A8DA84F0F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68CD8-B93A-42B3-BB19-7125597F1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4062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ea typeface="Calibri" panose="020F0502020204030204"/>
                <a:cs typeface="Calibri" panose="020F0502020204030204"/>
              </a:rPr>
              <a:t>Report overview:</a:t>
            </a:r>
          </a:p>
          <a:p>
            <a:endParaRPr lang="en-GB" dirty="0" smtClean="0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a typeface="Calibri" panose="020F0502020204030204"/>
                <a:cs typeface="Calibri" panose="020F0502020204030204"/>
              </a:rPr>
              <a:t>Aim and objectives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a typeface="Calibri" panose="020F0502020204030204"/>
                <a:cs typeface="Calibri" panose="020F0502020204030204"/>
              </a:rPr>
              <a:t>Dimensions background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ea typeface="Calibri" panose="020F0502020204030204"/>
                <a:cs typeface="Calibri" panose="020F0502020204030204"/>
              </a:rPr>
              <a:t>Literature review –</a:t>
            </a:r>
            <a:r>
              <a:rPr lang="en-GB" baseline="0" dirty="0" smtClean="0">
                <a:ea typeface="Calibri" panose="020F0502020204030204"/>
                <a:cs typeface="Calibri" panose="020F0502020204030204"/>
              </a:rPr>
              <a:t> flexible working, career development and future considerations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>
                <a:ea typeface="Calibri" panose="020F0502020204030204"/>
                <a:cs typeface="Calibri" panose="020F0502020204030204"/>
              </a:rPr>
              <a:t>Methodology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>
                <a:ea typeface="Calibri" panose="020F0502020204030204"/>
                <a:cs typeface="Calibri" panose="020F0502020204030204"/>
              </a:rPr>
              <a:t>Findings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>
                <a:ea typeface="Calibri" panose="020F0502020204030204"/>
                <a:cs typeface="Calibri" panose="020F0502020204030204"/>
              </a:rPr>
              <a:t>Conclusion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 smtClean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4951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What?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Generate and analyse management information to understand demand for people and skills.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action plan to develop the workforce to meet resource demand and provide focussed people development, with clear criteria to ensure accessibility for all (George, 2023).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Success differs across generations and today workers will expect to have different jobs throughout their careers, understanding that lifetime learning will be necessary (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Schullery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2013; Gilbert, 2015).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Why?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 planning can benefit the business with the redistribution and flexibility of resources, to be able to respond to changing business needs and external influences.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addition, through recognising the generational differences and offering diverse opportunities, the business can benefit from improved engagement, retention and overall productivity (George, 2023).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040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What?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group of dedicated and trained engagement champions to drive positive culture and improve engagement through: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Further research, building on the foundations established in the report, seeking good practice examples and identifying issues.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Develop action plans to identify improvements.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Two way feedback and information sharing. </a:t>
            </a:r>
          </a:p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Developing an engagement strategy.</a:t>
            </a:r>
          </a:p>
          <a:p>
            <a:r>
              <a:rPr lang="en-GB" dirty="0" smtClean="0"/>
              <a:t>Why?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Benefits can be improved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outcomes such as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 wellbeing and motivation, and organisational performance (Peters, 2022).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also provides a dedicated resource to establish key data from the workforce, which can be used to influence business decisions and the future engagement strategy.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9897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Re-define the traditional working arrangements by establishing more options for working patterns.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24/7 operation provides scope to offer flexibility, and through workforce planning, the business can match resource with demand (McCartney, 2023).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Promoting work life balance through company policy and practice.  </a:t>
            </a:r>
            <a:r>
              <a:rPr lang="en-GB" dirty="0" smtClean="0">
                <a:effectLst/>
              </a:rPr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Research indicates higher job satisfaction, commitment, increased discretionary effort, as well as attracting talent (McCartney, 2023).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enables colleagues to manage long term health conditions or disabilities, establish work life balance particularly for those with other life responsibilities (McCartney, 2023).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turn, positively impacting productivity, improving business outcomes, and providing the agility and ability to respond to market changes (CIPD, 2018).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408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2754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B68CD8-B93A-42B3-BB19-7125597F1B1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767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6186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257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142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995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39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3303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28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637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376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581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4658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EB4AA3-B20B-47BC-BDA0-F7B5F41C0365}" type="datetimeFigureOut">
              <a:rPr lang="en-GB" smtClean="0"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62782-8BA9-423E-87E4-ED71D729DE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855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iveybusinessjournal.com/publication/the-millennials-a-new-generation-of-employees-a-new-set-of-engagement-policies/" TargetMode="External"/><Relationship Id="rId4" Type="http://schemas.openxmlformats.org/officeDocument/2006/relationships/hyperlink" Target="https://www.cipd.org/uk/knowledge/factsheets/workforce-planning-factsheet/#what-is-workforce-plan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  <p:sp>
        <p:nvSpPr>
          <p:cNvPr id="6" name="Subtitle 2"/>
          <p:cNvSpPr txBox="1">
            <a:spLocks/>
          </p:cNvSpPr>
          <p:nvPr/>
        </p:nvSpPr>
        <p:spPr>
          <a:xfrm>
            <a:off x="155275" y="3662423"/>
            <a:ext cx="11967713" cy="1655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en-GB" sz="4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A Business </a:t>
            </a:r>
            <a:r>
              <a:rPr lang="en-GB" sz="6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i</a:t>
            </a:r>
            <a:r>
              <a:rPr lang="en-GB" sz="6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ssue</a:t>
            </a:r>
            <a:endParaRPr lang="en-GB" sz="6000" b="1" dirty="0">
              <a:latin typeface="Microsoft JhengHei" panose="020B0604030504040204" pitchFamily="34" charset="-120"/>
              <a:ea typeface="Microsoft JhengHei" panose="020B0604030504040204" pitchFamily="34" charset="-120"/>
              <a:cs typeface="Microsoft Sans Serif" panose="020B0604020202020204" pitchFamily="34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93298" y="1440610"/>
            <a:ext cx="11395494" cy="10514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Driving</a:t>
            </a:r>
            <a:r>
              <a:rPr lang="en-GB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 </a:t>
            </a:r>
            <a:r>
              <a:rPr lang="en-GB" sz="6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change</a:t>
            </a:r>
            <a:r>
              <a:rPr lang="en-GB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 </a:t>
            </a:r>
            <a:r>
              <a:rPr lang="en-GB" dirty="0" smtClean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	</a:t>
            </a:r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983792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298" y="1440610"/>
            <a:ext cx="11395494" cy="1051435"/>
          </a:xfrm>
        </p:spPr>
        <p:txBody>
          <a:bodyPr/>
          <a:lstStyle/>
          <a:p>
            <a:pPr algn="l"/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Engagement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275" y="3662423"/>
            <a:ext cx="11967713" cy="1655762"/>
          </a:xfrm>
        </p:spPr>
        <p:txBody>
          <a:bodyPr/>
          <a:lstStyle/>
          <a:p>
            <a:pPr algn="r"/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Multigenerational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300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298" y="1440610"/>
            <a:ext cx="11395494" cy="1051435"/>
          </a:xfrm>
        </p:spPr>
        <p:txBody>
          <a:bodyPr/>
          <a:lstStyle/>
          <a:p>
            <a:pPr algn="l"/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Workforce planning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275" y="3662423"/>
            <a:ext cx="11967713" cy="1655762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Opportunities				Future-proof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02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298" y="1440610"/>
            <a:ext cx="11395494" cy="1051435"/>
          </a:xfrm>
        </p:spPr>
        <p:txBody>
          <a:bodyPr/>
          <a:lstStyle/>
          <a:p>
            <a:pPr algn="l"/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Further research</a:t>
            </a:r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275" y="3662423"/>
            <a:ext cx="11967713" cy="1655762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				  	“Generations network”		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28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298" y="1440610"/>
            <a:ext cx="11395494" cy="1051435"/>
          </a:xfrm>
        </p:spPr>
        <p:txBody>
          <a:bodyPr/>
          <a:lstStyle/>
          <a:p>
            <a:pPr algn="l"/>
            <a:r>
              <a:rPr lang="en-GB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Flexible </a:t>
            </a:r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working</a:t>
            </a:r>
            <a:r>
              <a:rPr lang="en-GB" dirty="0">
                <a:latin typeface="Microsoft JhengHei" panose="020B0604030504040204" pitchFamily="34" charset="-120"/>
                <a:ea typeface="Microsoft JhengHei" panose="020B0604030504040204" pitchFamily="34" charset="-120"/>
              </a:rPr>
              <a:t>	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275" y="3662423"/>
            <a:ext cx="11967713" cy="1655762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Multigenerational needs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7061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3298" y="1440610"/>
            <a:ext cx="11395494" cy="1051435"/>
          </a:xfrm>
        </p:spPr>
        <p:txBody>
          <a:bodyPr/>
          <a:lstStyle/>
          <a:p>
            <a:pPr algn="l"/>
            <a:r>
              <a:rPr lang="en-GB" sz="4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Return on </a:t>
            </a:r>
            <a:r>
              <a:rPr lang="en-GB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Investment</a:t>
            </a:r>
            <a:endParaRPr lang="en-GB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1810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8424" y="0"/>
            <a:ext cx="2994651" cy="1051435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Thank you </a:t>
            </a:r>
            <a:endParaRPr lang="en-GB" sz="4000" dirty="0">
              <a:latin typeface="Microsoft JhengHei" panose="020B0604030504040204" pitchFamily="34" charset="-120"/>
              <a:ea typeface="Microsoft JhengHei" panose="020B0604030504040204" pitchFamily="34" charset="-12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276657" y="980537"/>
            <a:ext cx="11967713" cy="1655762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				  	</a:t>
            </a:r>
            <a:r>
              <a:rPr lang="en-GB" sz="4000" b="1" dirty="0" smtClean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	</a:t>
            </a:r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	</a:t>
            </a:r>
            <a:r>
              <a:rPr lang="en-GB" sz="6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Questions?	</a:t>
            </a:r>
            <a:r>
              <a:rPr lang="en-GB" sz="4000" b="1" dirty="0">
                <a:latin typeface="Microsoft JhengHei" panose="020B0604030504040204" pitchFamily="34" charset="-120"/>
                <a:ea typeface="Microsoft JhengHei" panose="020B0604030504040204" pitchFamily="34" charset="-120"/>
                <a:cs typeface="Microsoft Sans Serif" panose="020B0604020202020204" pitchFamily="34" charset="0"/>
              </a:rPr>
              <a:t>	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6925"/>
            <a:ext cx="3895725" cy="98107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51379" y="204281"/>
            <a:ext cx="6760723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George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 (2023)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Workforce planning: Factsheets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CIPD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https://www.cipd.org/uk/knowledge/factsheets/workforce-planning-factsheet/#what-is-workforce-planning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28 September 2023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Gilbert, J. (2015)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millennials: A new generation of employees, a new set of engagement policies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Ivey Business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https://iveybusinessjournal.com/publication/the-millennials-a-new-generation-of-employees-a-new-set-of-engagement-policies/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29 August 2023). 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Peters, R.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Employee voice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CIPD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https://www.cipd.org/uk/knowledge/factsheets/voice-factsheet/#Whatis (Accessed: 29 September 2023). 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Schullery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N. (2013) ‘Workplace engagement and generational differences in values’,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Quarterly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76(2), pp. 252–265. doi:10.1177/1080569913476543. 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Word count: 367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32221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503</Words>
  <Application>Microsoft Office PowerPoint</Application>
  <PresentationFormat>Widescreen</PresentationFormat>
  <Paragraphs>78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Microsoft JhengHei</vt:lpstr>
      <vt:lpstr>Arial</vt:lpstr>
      <vt:lpstr>Calibri</vt:lpstr>
      <vt:lpstr>Calibri Light</vt:lpstr>
      <vt:lpstr>Microsoft Sans Serif</vt:lpstr>
      <vt:lpstr>Office Theme</vt:lpstr>
      <vt:lpstr>PowerPoint Presentation</vt:lpstr>
      <vt:lpstr>Engagement </vt:lpstr>
      <vt:lpstr>Workforce planning </vt:lpstr>
      <vt:lpstr>Further research</vt:lpstr>
      <vt:lpstr>Flexible working </vt:lpstr>
      <vt:lpstr>Return on Investment</vt:lpstr>
      <vt:lpstr>Thank you </vt:lpstr>
    </vt:vector>
  </TitlesOfParts>
  <Company>Dimensions (UK)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Engagement</dc:title>
  <dc:creator>Jessica Rainbow</dc:creator>
  <cp:lastModifiedBy>Jessica Rainbow</cp:lastModifiedBy>
  <cp:revision>21</cp:revision>
  <dcterms:created xsi:type="dcterms:W3CDTF">2023-09-27T19:38:08Z</dcterms:created>
  <dcterms:modified xsi:type="dcterms:W3CDTF">2023-09-30T21:53:50Z</dcterms:modified>
</cp:coreProperties>
</file>