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92" r:id="rId2"/>
    <p:sldId id="267" r:id="rId3"/>
    <p:sldId id="269" r:id="rId4"/>
    <p:sldId id="270" r:id="rId5"/>
    <p:sldId id="294" r:id="rId6"/>
    <p:sldId id="295" r:id="rId7"/>
    <p:sldId id="296" r:id="rId8"/>
    <p:sldId id="297" r:id="rId9"/>
    <p:sldId id="298" r:id="rId10"/>
    <p:sldId id="299" r:id="rId11"/>
    <p:sldId id="272" r:id="rId12"/>
    <p:sldId id="273" r:id="rId13"/>
    <p:sldId id="274" r:id="rId14"/>
    <p:sldId id="276" r:id="rId15"/>
    <p:sldId id="277" r:id="rId16"/>
    <p:sldId id="278" r:id="rId17"/>
    <p:sldId id="279" r:id="rId18"/>
    <p:sldId id="280" r:id="rId19"/>
    <p:sldId id="282" r:id="rId20"/>
    <p:sldId id="283" r:id="rId21"/>
    <p:sldId id="284" r:id="rId22"/>
    <p:sldId id="285" r:id="rId23"/>
    <p:sldId id="286" r:id="rId24"/>
    <p:sldId id="288" r:id="rId25"/>
    <p:sldId id="290" r:id="rId26"/>
    <p:sldId id="29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EFAC4-9817-43E4-ABAE-6C8C6CA3024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25098-564D-4D8A-BF42-1B70812D7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4A424CC-CB1F-456D-AF5C-ACE034C3F370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 smtClean="0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897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AC91FA-5017-45E4-9B6F-497D2639F178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 smtClean="0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985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603DA24-3B4A-4AA5-A194-2A87370B0A1A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 smtClean="0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0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7AEF57-132A-4125-ADBA-76A60B325B1F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 altLang="en-US" smtClean="0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69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32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5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346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 smtClean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977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7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5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7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89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5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8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7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1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53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725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930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887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33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91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37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E98C4-5008-4888-853A-8AD04F8F620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89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3855" y="2003940"/>
            <a:ext cx="7766936" cy="1646302"/>
          </a:xfrm>
        </p:spPr>
        <p:txBody>
          <a:bodyPr/>
          <a:lstStyle/>
          <a:p>
            <a:r>
              <a:rPr lang="en-GB" dirty="0" smtClean="0"/>
              <a:t>Sport Confidence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2332550"/>
          </a:xfrm>
        </p:spPr>
        <p:txBody>
          <a:bodyPr/>
          <a:lstStyle/>
          <a:p>
            <a:r>
              <a:rPr lang="en-GB" dirty="0" smtClean="0"/>
              <a:t>Part 2 – Week </a:t>
            </a:r>
            <a:r>
              <a:rPr lang="en-GB" dirty="0" smtClean="0"/>
              <a:t>3 </a:t>
            </a:r>
            <a:r>
              <a:rPr lang="en-GB" dirty="0" smtClean="0"/>
              <a:t>and </a:t>
            </a:r>
            <a:r>
              <a:rPr lang="en-GB" dirty="0" smtClean="0"/>
              <a:t>4</a:t>
            </a:r>
            <a:endParaRPr lang="en-GB" dirty="0" smtClean="0"/>
          </a:p>
          <a:p>
            <a:r>
              <a:rPr lang="en-GB" dirty="0" smtClean="0"/>
              <a:t>Sport and Exercise 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604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000066"/>
                </a:solidFill>
                <a:latin typeface="Arial" charset="0"/>
              </a:rPr>
              <a:t>Aims of lecture</a:t>
            </a:r>
            <a:endParaRPr lang="en-US" b="1" dirty="0" smtClean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628800"/>
            <a:ext cx="8640960" cy="45365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</a:t>
            </a:r>
            <a:r>
              <a:rPr lang="en-GB" dirty="0" smtClean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self-efficacy / sport-confidence</a:t>
            </a:r>
            <a:endParaRPr lang="en-GB" dirty="0">
              <a:solidFill>
                <a:srgbClr val="00207B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Describe and explain Vealey’s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conceptualisation/model of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 the limitations of the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Vealey’s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conceptualisation of sport-confidence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Discuss the rationale for a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reconceptualised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model of sport-confidence (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Vealey’s 1998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;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2001)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Identify the differences within Vealey’s </a:t>
            </a:r>
            <a:r>
              <a:rPr lang="en-GB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(2001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) reconceptualised model of sport-confidence to her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(1986) conceptualisation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512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0066"/>
                </a:solidFill>
                <a:latin typeface="Arial" charset="0"/>
              </a:rPr>
              <a:t>Bandura’s Self Efficacy Theory (1977; 1997)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32218" y="1772816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Self-efficacy theory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(Bandura, 1977, 1997)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What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is it? – Define it……..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516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175657" y="508591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 smtClean="0">
                <a:solidFill>
                  <a:srgbClr val="000066"/>
                </a:solidFill>
                <a:latin typeface="Arial" charset="0"/>
              </a:rPr>
              <a:t>What is it?</a:t>
            </a:r>
            <a:br>
              <a:rPr lang="en-US" sz="3600" b="1" dirty="0" smtClean="0">
                <a:solidFill>
                  <a:srgbClr val="000066"/>
                </a:solidFill>
                <a:latin typeface="Arial" charset="0"/>
              </a:rPr>
            </a:br>
            <a:r>
              <a:rPr lang="en-US" sz="3600" b="1" dirty="0" smtClean="0">
                <a:solidFill>
                  <a:srgbClr val="000066"/>
                </a:solidFill>
                <a:latin typeface="Arial" charset="0"/>
              </a:rPr>
              <a:t>Self-Efficacy 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628800"/>
            <a:ext cx="9144000" cy="4159250"/>
          </a:xfrm>
          <a:noFill/>
          <a:ln/>
        </p:spPr>
        <p:txBody>
          <a:bodyPr vert="horz" lIns="90488" tIns="44450" rIns="90488" bIns="44450" rtlCol="0">
            <a:normAutofit fontScale="92500" lnSpcReduction="10000"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is unstable (e.g. aspects of the game; from moment to 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moment)</a:t>
            </a:r>
          </a:p>
          <a:p>
            <a:pPr marL="929640" lvl="2" indent="-609600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Social Cognitive </a:t>
            </a:r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3910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Bandura’s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Self Efficacy Theory…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1989139"/>
            <a:ext cx="8077200" cy="4687887"/>
          </a:xfrm>
        </p:spPr>
        <p:txBody>
          <a:bodyPr/>
          <a:lstStyle/>
          <a:p>
            <a:r>
              <a:rPr lang="en-GB" altLang="en-US" sz="2800"/>
              <a:t>According to the theory, efficacy expectations are predicted by </a:t>
            </a:r>
            <a:r>
              <a:rPr lang="en-GB" altLang="en-US" sz="2800">
                <a:solidFill>
                  <a:schemeClr val="folHlink"/>
                </a:solidFill>
              </a:rPr>
              <a:t>four</a:t>
            </a:r>
            <a:r>
              <a:rPr lang="en-GB" altLang="en-US" sz="2800"/>
              <a:t> factors in descending order of importance / sources of S.E.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Performance Accomplishments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Vicarious Experience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Verbal Persuasion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Emotional Arousal</a:t>
            </a:r>
          </a:p>
          <a:p>
            <a:pPr lvl="1" algn="ctr">
              <a:buFontTx/>
              <a:buNone/>
            </a:pPr>
            <a:endParaRPr lang="en-GB" altLang="en-US" smtClean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990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6600">
                <a:solidFill>
                  <a:schemeClr val="tx1">
                    <a:lumMod val="95000"/>
                    <a:lumOff val="5000"/>
                  </a:schemeClr>
                </a:solidFill>
              </a:rPr>
              <a:t>Performance Accomplishments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>
              <a:buFontTx/>
              <a:buNone/>
            </a:pPr>
            <a:r>
              <a:rPr lang="en-GB" altLang="en-US" sz="4800" b="1">
                <a:solidFill>
                  <a:srgbClr val="FFFF66"/>
                </a:solidFill>
              </a:rPr>
              <a:t>- </a:t>
            </a:r>
            <a:r>
              <a:rPr lang="en-GB" altLang="en-US" sz="2400">
                <a:solidFill>
                  <a:srgbClr val="0070C0"/>
                </a:solidFill>
              </a:rPr>
              <a:t>Most powerful / more positive – higher S.E.</a:t>
            </a:r>
          </a:p>
          <a:p>
            <a:r>
              <a:rPr lang="en-GB" altLang="en-US" sz="2800"/>
              <a:t>Will depend on difficulty of task, effort expended, physical guidance received, temporal patterning of </a:t>
            </a:r>
            <a:r>
              <a:rPr lang="en-GB" altLang="en-US" sz="2800">
                <a:solidFill>
                  <a:schemeClr val="folHlink"/>
                </a:solidFill>
              </a:rPr>
              <a:t>success or failure.</a:t>
            </a:r>
          </a:p>
          <a:p>
            <a:r>
              <a:rPr lang="en-GB" altLang="en-US" sz="2800"/>
              <a:t>Success at a difficult task independently early in learning stages / success in simple task with help following experience of early failures (Bandura, 1982, Feltz, 1988).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800"/>
          </a:p>
          <a:p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406528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>
                <a:solidFill>
                  <a:schemeClr val="tx1">
                    <a:lumMod val="95000"/>
                    <a:lumOff val="5000"/>
                  </a:schemeClr>
                </a:solidFill>
              </a:rPr>
              <a:t>Strategies for Enhancing Self-Confidence: Implications for Sport Psychologist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Performance Accomplishments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Goal-setting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Changing focus of success (Task / ego)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Best performance imagery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Focus on success rather than failure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Attributional re-training (effort / ability</a:t>
            </a:r>
            <a:r>
              <a:rPr lang="en-GB" altLang="en-US" sz="2800">
                <a:solidFill>
                  <a:srgbClr val="FFFF66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95503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Vicarious Experience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91440" indent="-91440">
              <a:defRPr/>
            </a:pPr>
            <a:r>
              <a:rPr lang="en-GB" dirty="0" smtClean="0"/>
              <a:t>Seeing </a:t>
            </a:r>
            <a:r>
              <a:rPr lang="en-GB" dirty="0" smtClean="0">
                <a:solidFill>
                  <a:schemeClr val="accent1"/>
                </a:solidFill>
              </a:rPr>
              <a:t>others</a:t>
            </a:r>
            <a:r>
              <a:rPr lang="en-GB" dirty="0" smtClean="0"/>
              <a:t> perform the skill in question</a:t>
            </a:r>
          </a:p>
          <a:p>
            <a:pPr marL="91440" indent="-91440">
              <a:defRPr/>
            </a:pPr>
            <a:r>
              <a:rPr lang="en-GB" dirty="0" smtClean="0"/>
              <a:t>Relying on </a:t>
            </a:r>
            <a:r>
              <a:rPr lang="en-GB" dirty="0" smtClean="0">
                <a:solidFill>
                  <a:schemeClr val="accent1"/>
                </a:solidFill>
              </a:rPr>
              <a:t>others</a:t>
            </a:r>
            <a:r>
              <a:rPr lang="en-GB" dirty="0" smtClean="0"/>
              <a:t> to judge </a:t>
            </a:r>
            <a:r>
              <a:rPr lang="en-GB" dirty="0" smtClean="0">
                <a:solidFill>
                  <a:schemeClr val="accent1"/>
                </a:solidFill>
              </a:rPr>
              <a:t>own</a:t>
            </a:r>
            <a:r>
              <a:rPr lang="en-GB" dirty="0" smtClean="0"/>
              <a:t> capabilities – matching</a:t>
            </a:r>
          </a:p>
          <a:p>
            <a:pPr marL="0" indent="0">
              <a:buNone/>
              <a:defRPr/>
            </a:pPr>
            <a:endParaRPr lang="en-GB" dirty="0" smtClean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0070C0"/>
                </a:solidFill>
              </a:rPr>
              <a:t>Strategies</a:t>
            </a:r>
            <a:endParaRPr lang="en-GB" dirty="0">
              <a:solidFill>
                <a:srgbClr val="0070C0"/>
              </a:solidFill>
            </a:endParaRPr>
          </a:p>
          <a:p>
            <a:pPr marL="91440" indent="-91440">
              <a:defRPr/>
            </a:pPr>
            <a:r>
              <a:rPr lang="en-GB" dirty="0"/>
              <a:t>Modelling (similar ability)</a:t>
            </a:r>
          </a:p>
          <a:p>
            <a:pPr marL="91440" indent="-91440">
              <a:defRPr/>
            </a:pPr>
            <a:r>
              <a:rPr lang="en-GB" dirty="0"/>
              <a:t>Video analysis</a:t>
            </a:r>
          </a:p>
          <a:p>
            <a:pPr marL="91440" indent="-91440">
              <a:defRPr/>
            </a:pPr>
            <a:endParaRPr lang="en-GB" dirty="0" smtClean="0"/>
          </a:p>
          <a:p>
            <a:pPr marL="91440" indent="-91440">
              <a:buNone/>
              <a:defRPr/>
            </a:pPr>
            <a:endParaRPr lang="en-GB" dirty="0" smtClean="0"/>
          </a:p>
          <a:p>
            <a:pPr marL="91440" indent="-91440"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0255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>
                <a:solidFill>
                  <a:schemeClr val="tx1">
                    <a:lumMod val="95000"/>
                    <a:lumOff val="5000"/>
                  </a:schemeClr>
                </a:solidFill>
              </a:rPr>
              <a:t>Verbal Persuasion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rgbClr val="92D050"/>
                </a:solidFill>
              </a:rPr>
              <a:t>Persuasive techniques </a:t>
            </a:r>
            <a:r>
              <a:rPr lang="en-GB" sz="2400" dirty="0"/>
              <a:t>used by self or others in order to manipulate behaviour.</a:t>
            </a:r>
          </a:p>
          <a:p>
            <a:pPr marL="91440" indent="-91440">
              <a:defRPr/>
            </a:pPr>
            <a:r>
              <a:rPr lang="en-GB" sz="2400" dirty="0"/>
              <a:t>Verbal encouragement and feedback</a:t>
            </a:r>
          </a:p>
          <a:p>
            <a:pPr marL="91440" indent="-91440">
              <a:defRPr/>
            </a:pPr>
            <a:r>
              <a:rPr lang="en-GB" sz="2400" dirty="0"/>
              <a:t>Mediating factor – importance and </a:t>
            </a:r>
            <a:r>
              <a:rPr lang="en-GB" sz="2400" dirty="0">
                <a:solidFill>
                  <a:srgbClr val="0070C0"/>
                </a:solidFill>
              </a:rPr>
              <a:t>credibility </a:t>
            </a:r>
            <a:r>
              <a:rPr lang="en-GB" sz="2400" dirty="0"/>
              <a:t>of the persuader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</a:t>
            </a:r>
          </a:p>
          <a:p>
            <a:pPr marL="91440" indent="-91440">
              <a:defRPr/>
            </a:pPr>
            <a:r>
              <a:rPr lang="en-GB" sz="2400" dirty="0"/>
              <a:t>Imagery</a:t>
            </a:r>
          </a:p>
          <a:p>
            <a:pPr marL="91440" indent="-91440">
              <a:defRPr/>
            </a:pPr>
            <a:r>
              <a:rPr lang="en-GB" sz="2400" dirty="0"/>
              <a:t>Positive thought control</a:t>
            </a:r>
          </a:p>
          <a:p>
            <a:pPr marL="91440" indent="-91440">
              <a:defRPr/>
            </a:pPr>
            <a:r>
              <a:rPr lang="en-GB" sz="2400" dirty="0"/>
              <a:t>Role of the coach and significant others</a:t>
            </a:r>
          </a:p>
          <a:p>
            <a:pPr marL="91440" indent="-91440">
              <a:defRPr/>
            </a:pPr>
            <a:endParaRPr lang="en-GB" dirty="0" smtClean="0"/>
          </a:p>
          <a:p>
            <a:pPr marL="91440" indent="-91440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454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Emotional Arousal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chemeClr val="folHlink"/>
                </a:solidFill>
              </a:rPr>
              <a:t>Least important predictor</a:t>
            </a:r>
          </a:p>
          <a:p>
            <a:pPr marL="91440" indent="-91440">
              <a:defRPr/>
            </a:pPr>
            <a:r>
              <a:rPr lang="en-GB" sz="2400" dirty="0"/>
              <a:t>Performers appraisals of their emotional arousal rather than actual physiological states</a:t>
            </a:r>
          </a:p>
          <a:p>
            <a:pPr marL="91440" indent="-91440">
              <a:defRPr/>
            </a:pPr>
            <a:r>
              <a:rPr lang="en-GB" sz="2400" dirty="0"/>
              <a:t>It is the performers </a:t>
            </a:r>
            <a:r>
              <a:rPr lang="en-GB" sz="2400" dirty="0">
                <a:solidFill>
                  <a:schemeClr val="accent1"/>
                </a:solidFill>
              </a:rPr>
              <a:t>cognitive appraisal / interpretation</a:t>
            </a:r>
            <a:r>
              <a:rPr lang="en-GB" sz="2400" dirty="0"/>
              <a:t> of the physiological response which will contribute to efficacy expectations</a:t>
            </a:r>
          </a:p>
          <a:p>
            <a:pPr marL="91440" indent="-91440">
              <a:defRPr/>
            </a:pPr>
            <a:r>
              <a:rPr lang="en-GB" sz="2400" dirty="0"/>
              <a:t>Factors such as </a:t>
            </a:r>
            <a:r>
              <a:rPr lang="en-GB" sz="2400" dirty="0">
                <a:solidFill>
                  <a:srgbClr val="0070C0"/>
                </a:solidFill>
              </a:rPr>
              <a:t>fatigue &amp; pain </a:t>
            </a:r>
            <a:r>
              <a:rPr lang="en-GB" sz="2400" dirty="0"/>
              <a:t>included in this source.</a:t>
            </a:r>
          </a:p>
          <a:p>
            <a:pPr marL="91440" indent="-91440">
              <a:defRPr/>
            </a:pPr>
            <a:endParaRPr lang="en-GB" sz="2400" dirty="0"/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 </a:t>
            </a:r>
          </a:p>
          <a:p>
            <a:pPr marL="91440" indent="-91440">
              <a:defRPr/>
            </a:pPr>
            <a:r>
              <a:rPr lang="en-GB" sz="2400" dirty="0"/>
              <a:t>Relaxation</a:t>
            </a:r>
          </a:p>
          <a:p>
            <a:pPr marL="91440" indent="-91440">
              <a:defRPr/>
            </a:pPr>
            <a:r>
              <a:rPr lang="en-GB" sz="2400" dirty="0"/>
              <a:t>Reframing (preparation)</a:t>
            </a:r>
          </a:p>
          <a:p>
            <a:pPr marL="91440" indent="-91440"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196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1196753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Why 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did Vealey (1986) propose Sport-confidence instead of Self Efficacy Theory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/>
              <a:t>SE Theory developed and based on general behaviour causation (not sport specific).</a:t>
            </a:r>
          </a:p>
          <a:p>
            <a:pPr>
              <a:lnSpc>
                <a:spcPct val="110000"/>
              </a:lnSpc>
            </a:pPr>
            <a:r>
              <a:rPr lang="en-GB" dirty="0"/>
              <a:t> Vealey questioned whether SE sources were salient to the unique organisational culture of sport</a:t>
            </a: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7039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35572" y="692697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Vealey (1986) defined Sport-confidence and proposed a model of Sport-confidence 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itchFamily="34" charset="0"/>
              </a:rPr>
              <a:t>Definition of Sport-confidence:</a:t>
            </a:r>
          </a:p>
          <a:p>
            <a:pPr lvl="1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belief or degree of certainty individuals possess about their ability to be successful in sport 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8501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673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 err="1" smtClean="0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 (1986) model of Sport-Confidence…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524000" y="2204864"/>
            <a:ext cx="9144000" cy="465313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Sport-confidence separated into two constructs: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SC-trait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– the belief or degree of certainty individuals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usually</a:t>
            </a:r>
            <a:r>
              <a:rPr lang="en-GB" sz="200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possess 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1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SC-state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the belief or degree of certainty individuals possess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at one particular moment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Additional Construct included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Similar to Goal Achievement Theory (Nicholls, 1989) – Success means different things to different people (Task/Ego.... performance/outcome </a:t>
            </a:r>
            <a:r>
              <a:rPr lang="en-GB" sz="20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etc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relatively trait like construct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Tendency to strive towards achieving task/performance goals or ego/outcome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		</a:t>
            </a:r>
            <a:endParaRPr lang="en-GB" b="1" dirty="0" smtClean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2733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5198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490137" y="404665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Vealey’s 1986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661851" y="1355198"/>
            <a:ext cx="9801340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(Vealey, 2001)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Limitations of Vealey (1986)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Does not account for individual differences/athlete characteristics (e.g., gender, sport-type, etc.)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Failure to illustrate how organisational and social culture of sport influences confidence (e.g., motivational climate, goals of sport programme, elite vs non-elite)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determinants (sources) of confidence were not specified 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(think SE)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focus on the simple dichotomy of state </a:t>
            </a:r>
          </a:p>
          <a:p>
            <a:pPr lvl="1"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and trait sport-confidence was limited </a:t>
            </a: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1160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861177" y="1549938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Therefore, </a:t>
            </a:r>
            <a:r>
              <a:rPr lang="en-GB" sz="28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 suggested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Revised conceptualisations of sport-confidence are required  due to several limitations inherent within the 1986 conceptualisation Proposed a more advanced framework </a:t>
            </a:r>
            <a:r>
              <a:rPr lang="en-GB" sz="2800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(1998) which </a:t>
            </a: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she refined in 2001 :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2131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Reconceptualised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00514" y="1671857"/>
            <a:ext cx="9144000" cy="46228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Based on a social-cognitive perspective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origins of behaviour.... importance of appraisal to underpin situational behaviour (motivation, emotions and actions)</a:t>
            </a:r>
          </a:p>
          <a:p>
            <a:pPr lvl="1" eaLnBrk="1" hangingPunct="1">
              <a:lnSpc>
                <a:spcPct val="80000"/>
              </a:lnSpc>
            </a:pPr>
            <a:endParaRPr lang="en-GB" sz="2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theorists indicate understanding the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situations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that either increase or decrease SC is more important than assessing overall levels (i.e., trait SC) of SC relative to others</a:t>
            </a:r>
          </a:p>
          <a:p>
            <a:pPr marL="1200150" lvl="2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i.e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sources of SC)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framework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(i.e., closer links to Bandura's SE theory)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single sport confidence construct (not state and/or trait)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organisational cultura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 influences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(determinants) of confidence that are salient to the performer (</a:t>
            </a:r>
            <a:r>
              <a:rPr lang="en-GB" sz="22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al., 1998)</a:t>
            </a:r>
          </a:p>
          <a:p>
            <a:pPr lvl="2" eaLnBrk="1" hangingPunct="1">
              <a:lnSpc>
                <a:spcPct val="80000"/>
              </a:lnSpc>
            </a:pPr>
            <a:endParaRPr lang="en-GB" dirty="0"/>
          </a:p>
          <a:p>
            <a:pPr lvl="1" eaLnBrk="1" hangingPunct="1">
              <a:lnSpc>
                <a:spcPct val="80000"/>
              </a:lnSpc>
            </a:pPr>
            <a:endParaRPr lang="en-GB" dirty="0"/>
          </a:p>
          <a:p>
            <a:pPr lvl="2" eaLnBrk="1" hangingPunct="1">
              <a:lnSpc>
                <a:spcPct val="8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231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sport (sources in yellow)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Social Climate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785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>
                <a:solidFill>
                  <a:srgbClr val="000066"/>
                </a:solidFill>
                <a:latin typeface="Arial" charset="0"/>
              </a:rPr>
              <a:t>Identifying the Sources of Sport-Confidence….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03513" y="1916113"/>
            <a:ext cx="878497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</a:t>
            </a: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4-phase project (n = 500 athletes)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are the relevant sources of confidence for an athlete?</a:t>
            </a:r>
          </a:p>
          <a:p>
            <a:pPr lvl="3"/>
            <a:r>
              <a:rPr lang="en-GB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Deductive approach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based on a review of literature 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Used high school/collegiate team/individual sport performers to verify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Developed a valid and reliable measure</a:t>
            </a:r>
          </a:p>
          <a:p>
            <a:pPr lvl="3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 of Sport Confidence Questionnaire (SSCQ)</a:t>
            </a:r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9717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92697"/>
            <a:ext cx="9144000" cy="93610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Vealey et al.’s (1998) </a:t>
            </a:r>
            <a:br>
              <a:rPr lang="en-US" sz="38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9 Sources of Sport-Confidence….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112126" y="1942315"/>
            <a:ext cx="2238375" cy="367582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r>
              <a:rPr lang="en-GB" sz="18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3 broad domains</a:t>
            </a:r>
          </a:p>
          <a:p>
            <a:pPr>
              <a:buFontTx/>
              <a:buNone/>
            </a:pPr>
            <a:endParaRPr lang="en-GB" sz="1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Achievement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Self-regulation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climate</a:t>
            </a:r>
          </a:p>
        </p:txBody>
      </p:sp>
      <p:pic>
        <p:nvPicPr>
          <p:cNvPr id="8" name="Picture 5" descr="scan0001"/>
          <p:cNvPicPr>
            <a:picLocks noChangeAspect="1" noChangeArrowheads="1"/>
          </p:cNvPicPr>
          <p:nvPr/>
        </p:nvPicPr>
        <p:blipFill>
          <a:blip r:embed="rId2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703389" y="1988842"/>
            <a:ext cx="5976937" cy="396043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2063751" y="3212976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2063751" y="3933825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1991519" y="5618135"/>
            <a:ext cx="8208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596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sport (sources in yellow)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 dirty="0">
                  <a:latin typeface="Times New Roman" pitchFamily="18" charset="0"/>
                </a:rPr>
                <a:t>Social Climate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0652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20688"/>
            <a:ext cx="9144000" cy="1008112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Implications of the nine sources of SC….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992313" y="184467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4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1. Mastery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2. demonstration of ability 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3. physical/mental preparation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4. physical self-presentation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5. social support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6. vicarious experience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7. coaches leadership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8. environmental comfort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9. situational favourableness. </a:t>
            </a:r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5448301" y="2420939"/>
            <a:ext cx="2016125" cy="503237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5448301" y="4581525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7"/>
          <p:cNvSpPr>
            <a:spLocks noChangeArrowheads="1"/>
          </p:cNvSpPr>
          <p:nvPr/>
        </p:nvSpPr>
        <p:spPr bwMode="auto">
          <a:xfrm>
            <a:off x="5448301" y="3213100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535863" y="1851502"/>
            <a:ext cx="29527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achievement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7535864" y="3141663"/>
            <a:ext cx="280828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self-regulation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7535863" y="4414838"/>
            <a:ext cx="27368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a positive and achievement-nurturing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social climate</a:t>
            </a:r>
          </a:p>
        </p:txBody>
      </p:sp>
    </p:spTree>
    <p:extLst>
      <p:ext uri="{BB962C8B-B14F-4D97-AF65-F5344CB8AC3E}">
        <p14:creationId xmlns:p14="http://schemas.microsoft.com/office/powerpoint/2010/main" val="30968773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CSS_Slide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5480" y="44624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endParaRPr lang="en-US" sz="40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524000" y="1772816"/>
            <a:ext cx="914400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/>
            <a:endParaRPr lang="en-GB" dirty="0"/>
          </a:p>
        </p:txBody>
      </p:sp>
      <p:pic>
        <p:nvPicPr>
          <p:cNvPr id="6" name="Picture 5" descr="scan0001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387241" y="44624"/>
            <a:ext cx="9252520" cy="686305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15878347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0066"/>
                </a:solidFill>
                <a:latin typeface="Arial" charset="0"/>
              </a:rPr>
              <a:t>Summary….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524000" y="1928814"/>
            <a:ext cx="9144000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r>
              <a:rPr lang="en-GB" sz="2200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rationale for a sport-confidence model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original conceptualisation/model of sport-confidence (Vealey, 1986)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issues / limitations of the initial conceptualisation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rationale for a reconceptualised/updated model of sport-confidence </a:t>
            </a:r>
            <a:r>
              <a:rPr lang="en-GB" sz="2200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(Vealey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GB" sz="2200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2001; Vealey and Chase, 2008)</a:t>
            </a:r>
            <a:endParaRPr lang="en-GB" sz="2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reconceptualised model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Highlighted the key sources of sport-confidence in Vealey’s </a:t>
            </a:r>
            <a:r>
              <a:rPr lang="en-GB" sz="2200" dirty="0" smtClean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work</a:t>
            </a:r>
            <a:endParaRPr lang="en-GB" sz="2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0598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1522314" y="1700809"/>
            <a:ext cx="9144000" cy="395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Hays, K., Maynard, I., Thomas, O., &amp; </a:t>
            </a:r>
            <a:r>
              <a:rPr lang="en-US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Bawden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M. (2007). Sources and Types of Confidence Identified by World Class Sport Performers. </a:t>
            </a:r>
            <a:r>
              <a:rPr lang="en-US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Applied Sport Psychology, 19,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434-456.</a:t>
            </a: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Kingston, K., Lane, A., &amp; Thomas, O. (2010). A temporal examination of elite performers sources of sport-confidence.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Sport Psychologist, 18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313-332.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Martin, J.J., &amp; Gill, D.L. (1991). The relationship between competitive orientation, sport-confidence, self-efficacy and anxiety and performance.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 13,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149-159.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S. (1986). Conceptualization of sport-confidence and competitive orientation: Preliminary investigation and instrument development.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Psychology, 8,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221-246.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(2001). Understanding and enhancing self-confidence in athletes. In, R.N., Singer, H. A.,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Hausenblas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&amp; C.M., Janelle.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Handbook of Sport Psychology, 2</a:t>
            </a:r>
            <a:r>
              <a:rPr lang="en-GB" sz="1650" i="1" baseline="30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nd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Edition.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New York: Wiley.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R.S., Hayashi, S.W., Garner-Holman, M., &amp;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Giacobbi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P. (1998).  Sources of sport confidence: conceptualization and instrument development. 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20, 54-80.</a:t>
            </a:r>
          </a:p>
        </p:txBody>
      </p:sp>
    </p:spTree>
    <p:extLst>
      <p:ext uri="{BB962C8B-B14F-4D97-AF65-F5344CB8AC3E}">
        <p14:creationId xmlns:p14="http://schemas.microsoft.com/office/powerpoint/2010/main" val="13527890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</TotalTime>
  <Words>1566</Words>
  <Application>Microsoft Office PowerPoint</Application>
  <PresentationFormat>Widescreen</PresentationFormat>
  <Paragraphs>248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宋体</vt:lpstr>
      <vt:lpstr>Arial</vt:lpstr>
      <vt:lpstr>Calibri</vt:lpstr>
      <vt:lpstr>Comic Sans MS</vt:lpstr>
      <vt:lpstr>Tahoma</vt:lpstr>
      <vt:lpstr>Times New Roman</vt:lpstr>
      <vt:lpstr>Trebuchet MS</vt:lpstr>
      <vt:lpstr>Wingdings</vt:lpstr>
      <vt:lpstr>Wingdings 3</vt:lpstr>
      <vt:lpstr>Facet</vt:lpstr>
      <vt:lpstr>Sport Confidence </vt:lpstr>
      <vt:lpstr>Aims of lecture</vt:lpstr>
      <vt:lpstr>Bandura’s Self Efficacy Theory (1977; 1997)</vt:lpstr>
      <vt:lpstr>What is it? Self-Efficacy Theory…</vt:lpstr>
      <vt:lpstr>Bandura’s Self Efficacy Theory…</vt:lpstr>
      <vt:lpstr>Performance Accomplishments</vt:lpstr>
      <vt:lpstr>Strategies for Enhancing Self-Confidence: Implications for Sport Psychologist</vt:lpstr>
      <vt:lpstr>Vicarious Experience</vt:lpstr>
      <vt:lpstr>Verbal Persuasion</vt:lpstr>
      <vt:lpstr>Emotional Arousal</vt:lpstr>
      <vt:lpstr>Why did Vealey (1986) propose Sport-confidence instead of Self Efficacy Theory</vt:lpstr>
      <vt:lpstr>Vealey (1986) defined Sport-confidence and proposed a model of Sport-confidence </vt:lpstr>
      <vt:lpstr>PowerPoint Presentation</vt:lpstr>
      <vt:lpstr>Vealey’s (1986) model of Sport-Confidence…</vt:lpstr>
      <vt:lpstr>PowerPoint Presentation</vt:lpstr>
      <vt:lpstr>Criticisms of Vealey’s 1986 model… </vt:lpstr>
      <vt:lpstr>Criticisms of Vealey’s initial model… </vt:lpstr>
      <vt:lpstr>Vealey’s Reconceptualised model… </vt:lpstr>
      <vt:lpstr>Vealey (2001): Further revised to a model to underpin research on confidence effects in sport (sources in yellow)</vt:lpstr>
      <vt:lpstr>Identifying the Sources of Sport-Confidence….</vt:lpstr>
      <vt:lpstr>Vealey et al.’s (1998)  9 Sources of Sport-Confidence….</vt:lpstr>
      <vt:lpstr>Vealey (2001): Further revised to a model to underpin research on confidence effects in sport (sources in yellow)</vt:lpstr>
      <vt:lpstr>Implications of the nine sources of SC….</vt:lpstr>
      <vt:lpstr>PowerPoint Presentation</vt:lpstr>
      <vt:lpstr>Summary….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Confidence</dc:title>
  <dc:creator>Administrator</dc:creator>
  <cp:lastModifiedBy>Administrator</cp:lastModifiedBy>
  <cp:revision>9</cp:revision>
  <dcterms:created xsi:type="dcterms:W3CDTF">2021-10-13T15:41:52Z</dcterms:created>
  <dcterms:modified xsi:type="dcterms:W3CDTF">2022-10-17T20:40:08Z</dcterms:modified>
</cp:coreProperties>
</file>