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1" r:id="rId1"/>
  </p:sldMasterIdLst>
  <p:sldIdLst>
    <p:sldId id="256" r:id="rId2"/>
    <p:sldId id="257" r:id="rId3"/>
    <p:sldId id="258" r:id="rId4"/>
    <p:sldId id="261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80DE99-E7A8-48FC-AFAB-18CA5000F73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EE5C333-2186-42CA-A5FA-AA0AB75653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CONSISTENCY</a:t>
          </a:r>
          <a:endParaRPr lang="en-US"/>
        </a:p>
      </dgm:t>
    </dgm:pt>
    <dgm:pt modelId="{3DDC1B27-B6AB-4223-A4CC-AFC04DB11F37}" type="parTrans" cxnId="{FF9804C1-7E2C-4F8C-8519-42AF17A89D38}">
      <dgm:prSet/>
      <dgm:spPr/>
      <dgm:t>
        <a:bodyPr/>
        <a:lstStyle/>
        <a:p>
          <a:endParaRPr lang="en-US"/>
        </a:p>
      </dgm:t>
    </dgm:pt>
    <dgm:pt modelId="{264EDCC3-3175-43D7-874F-3F9C7F659B38}" type="sibTrans" cxnId="{FF9804C1-7E2C-4F8C-8519-42AF17A89D38}">
      <dgm:prSet/>
      <dgm:spPr/>
      <dgm:t>
        <a:bodyPr/>
        <a:lstStyle/>
        <a:p>
          <a:endParaRPr lang="en-US"/>
        </a:p>
      </dgm:t>
    </dgm:pt>
    <dgm:pt modelId="{2A06C339-378D-4C20-B4FA-CBD750F36D2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CUSTOMER SATISFACTION</a:t>
          </a:r>
          <a:endParaRPr lang="en-US"/>
        </a:p>
      </dgm:t>
    </dgm:pt>
    <dgm:pt modelId="{9EB1C932-6535-4A15-8C2D-03EC11663DE1}" type="parTrans" cxnId="{7212D21A-DBA4-4399-95D5-692AEC1FD4BE}">
      <dgm:prSet/>
      <dgm:spPr/>
      <dgm:t>
        <a:bodyPr/>
        <a:lstStyle/>
        <a:p>
          <a:endParaRPr lang="en-US"/>
        </a:p>
      </dgm:t>
    </dgm:pt>
    <dgm:pt modelId="{4CDAC5BB-6F9E-4AE7-8F65-938F86917713}" type="sibTrans" cxnId="{7212D21A-DBA4-4399-95D5-692AEC1FD4BE}">
      <dgm:prSet/>
      <dgm:spPr/>
      <dgm:t>
        <a:bodyPr/>
        <a:lstStyle/>
        <a:p>
          <a:endParaRPr lang="en-US"/>
        </a:p>
      </dgm:t>
    </dgm:pt>
    <dgm:pt modelId="{4C884CEB-3211-43A1-A30C-654BC50FAC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MEETING THE CUSTOMER AND ORGANISATION REQUIREMENTS</a:t>
          </a:r>
          <a:endParaRPr lang="en-US"/>
        </a:p>
      </dgm:t>
    </dgm:pt>
    <dgm:pt modelId="{0FB557C5-DE67-47D5-962E-350C21FEDE32}" type="parTrans" cxnId="{2ECE54FF-080E-4D92-AFBF-24B2ECFC4F3C}">
      <dgm:prSet/>
      <dgm:spPr/>
      <dgm:t>
        <a:bodyPr/>
        <a:lstStyle/>
        <a:p>
          <a:endParaRPr lang="en-US"/>
        </a:p>
      </dgm:t>
    </dgm:pt>
    <dgm:pt modelId="{E73CDEF2-68ED-420E-AF3A-D3134A02F814}" type="sibTrans" cxnId="{2ECE54FF-080E-4D92-AFBF-24B2ECFC4F3C}">
      <dgm:prSet/>
      <dgm:spPr/>
      <dgm:t>
        <a:bodyPr/>
        <a:lstStyle/>
        <a:p>
          <a:endParaRPr lang="en-US"/>
        </a:p>
      </dgm:t>
    </dgm:pt>
    <dgm:pt modelId="{A2F0B96B-FB93-4259-8DB9-FA2290710DB0}" type="pres">
      <dgm:prSet presAssocID="{B480DE99-E7A8-48FC-AFAB-18CA5000F739}" presName="root" presStyleCnt="0">
        <dgm:presLayoutVars>
          <dgm:dir/>
          <dgm:resizeHandles val="exact"/>
        </dgm:presLayoutVars>
      </dgm:prSet>
      <dgm:spPr/>
    </dgm:pt>
    <dgm:pt modelId="{04537B27-F8F2-4B37-8641-CDB4B1A5ACD3}" type="pres">
      <dgm:prSet presAssocID="{3EE5C333-2186-42CA-A5FA-AA0AB756531F}" presName="compNode" presStyleCnt="0"/>
      <dgm:spPr/>
    </dgm:pt>
    <dgm:pt modelId="{0C2C436D-20E8-4BC4-A9AF-11CAFFC608C5}" type="pres">
      <dgm:prSet presAssocID="{3EE5C333-2186-42CA-A5FA-AA0AB756531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EC659F1-B92F-4A10-B0EA-3C3EE1A7775E}" type="pres">
      <dgm:prSet presAssocID="{3EE5C333-2186-42CA-A5FA-AA0AB756531F}" presName="spaceRect" presStyleCnt="0"/>
      <dgm:spPr/>
    </dgm:pt>
    <dgm:pt modelId="{A7ACB691-BC20-4CED-9570-3F3D8BACED46}" type="pres">
      <dgm:prSet presAssocID="{3EE5C333-2186-42CA-A5FA-AA0AB756531F}" presName="textRect" presStyleLbl="revTx" presStyleIdx="0" presStyleCnt="3">
        <dgm:presLayoutVars>
          <dgm:chMax val="1"/>
          <dgm:chPref val="1"/>
        </dgm:presLayoutVars>
      </dgm:prSet>
      <dgm:spPr/>
    </dgm:pt>
    <dgm:pt modelId="{3EC832F7-5D68-42EB-8F81-2F5AD6AACDE5}" type="pres">
      <dgm:prSet presAssocID="{264EDCC3-3175-43D7-874F-3F9C7F659B38}" presName="sibTrans" presStyleCnt="0"/>
      <dgm:spPr/>
    </dgm:pt>
    <dgm:pt modelId="{7B285E9E-7576-4940-A3E7-D81B846965CE}" type="pres">
      <dgm:prSet presAssocID="{2A06C339-378D-4C20-B4FA-CBD750F36D29}" presName="compNode" presStyleCnt="0"/>
      <dgm:spPr/>
    </dgm:pt>
    <dgm:pt modelId="{125FFFB5-A3E1-41D2-8AF6-ABACAD8BBC95}" type="pres">
      <dgm:prSet presAssocID="{2A06C339-378D-4C20-B4FA-CBD750F36D29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6584053C-8C55-457D-AAA9-71DB16C90F6E}" type="pres">
      <dgm:prSet presAssocID="{2A06C339-378D-4C20-B4FA-CBD750F36D29}" presName="spaceRect" presStyleCnt="0"/>
      <dgm:spPr/>
    </dgm:pt>
    <dgm:pt modelId="{3804A139-C18F-454C-A4ED-609367BA8E2A}" type="pres">
      <dgm:prSet presAssocID="{2A06C339-378D-4C20-B4FA-CBD750F36D29}" presName="textRect" presStyleLbl="revTx" presStyleIdx="1" presStyleCnt="3">
        <dgm:presLayoutVars>
          <dgm:chMax val="1"/>
          <dgm:chPref val="1"/>
        </dgm:presLayoutVars>
      </dgm:prSet>
      <dgm:spPr/>
    </dgm:pt>
    <dgm:pt modelId="{0BB23AE8-D80F-474D-8E77-B2C62FFFEC98}" type="pres">
      <dgm:prSet presAssocID="{4CDAC5BB-6F9E-4AE7-8F65-938F86917713}" presName="sibTrans" presStyleCnt="0"/>
      <dgm:spPr/>
    </dgm:pt>
    <dgm:pt modelId="{6002D8E1-88EB-40C6-8626-839BC13D14F4}" type="pres">
      <dgm:prSet presAssocID="{4C884CEB-3211-43A1-A30C-654BC50FACB1}" presName="compNode" presStyleCnt="0"/>
      <dgm:spPr/>
    </dgm:pt>
    <dgm:pt modelId="{8D4B4BCA-4979-4316-86C9-F49296929160}" type="pres">
      <dgm:prSet presAssocID="{4C884CEB-3211-43A1-A30C-654BC50FACB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376302D-899E-40F0-B4AC-C94ED6DED3D4}" type="pres">
      <dgm:prSet presAssocID="{4C884CEB-3211-43A1-A30C-654BC50FACB1}" presName="spaceRect" presStyleCnt="0"/>
      <dgm:spPr/>
    </dgm:pt>
    <dgm:pt modelId="{10A621F2-EE21-4907-985A-3537444A2DBA}" type="pres">
      <dgm:prSet presAssocID="{4C884CEB-3211-43A1-A30C-654BC50FACB1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8D21D17-7ED4-4C38-98A8-0CA5654A8CE3}" type="presOf" srcId="{2A06C339-378D-4C20-B4FA-CBD750F36D29}" destId="{3804A139-C18F-454C-A4ED-609367BA8E2A}" srcOrd="0" destOrd="0" presId="urn:microsoft.com/office/officeart/2018/2/layout/IconLabelList"/>
    <dgm:cxn modelId="{7212D21A-DBA4-4399-95D5-692AEC1FD4BE}" srcId="{B480DE99-E7A8-48FC-AFAB-18CA5000F739}" destId="{2A06C339-378D-4C20-B4FA-CBD750F36D29}" srcOrd="1" destOrd="0" parTransId="{9EB1C932-6535-4A15-8C2D-03EC11663DE1}" sibTransId="{4CDAC5BB-6F9E-4AE7-8F65-938F86917713}"/>
    <dgm:cxn modelId="{62653358-EF4D-4909-B415-9EEF95D4C920}" type="presOf" srcId="{4C884CEB-3211-43A1-A30C-654BC50FACB1}" destId="{10A621F2-EE21-4907-985A-3537444A2DBA}" srcOrd="0" destOrd="0" presId="urn:microsoft.com/office/officeart/2018/2/layout/IconLabelList"/>
    <dgm:cxn modelId="{79929F86-00F1-4EED-BB13-8B20A179F39F}" type="presOf" srcId="{3EE5C333-2186-42CA-A5FA-AA0AB756531F}" destId="{A7ACB691-BC20-4CED-9570-3F3D8BACED46}" srcOrd="0" destOrd="0" presId="urn:microsoft.com/office/officeart/2018/2/layout/IconLabelList"/>
    <dgm:cxn modelId="{FF9804C1-7E2C-4F8C-8519-42AF17A89D38}" srcId="{B480DE99-E7A8-48FC-AFAB-18CA5000F739}" destId="{3EE5C333-2186-42CA-A5FA-AA0AB756531F}" srcOrd="0" destOrd="0" parTransId="{3DDC1B27-B6AB-4223-A4CC-AFC04DB11F37}" sibTransId="{264EDCC3-3175-43D7-874F-3F9C7F659B38}"/>
    <dgm:cxn modelId="{BEC8ECF6-7F69-4411-96AC-D963E0790BD9}" type="presOf" srcId="{B480DE99-E7A8-48FC-AFAB-18CA5000F739}" destId="{A2F0B96B-FB93-4259-8DB9-FA2290710DB0}" srcOrd="0" destOrd="0" presId="urn:microsoft.com/office/officeart/2018/2/layout/IconLabelList"/>
    <dgm:cxn modelId="{2ECE54FF-080E-4D92-AFBF-24B2ECFC4F3C}" srcId="{B480DE99-E7A8-48FC-AFAB-18CA5000F739}" destId="{4C884CEB-3211-43A1-A30C-654BC50FACB1}" srcOrd="2" destOrd="0" parTransId="{0FB557C5-DE67-47D5-962E-350C21FEDE32}" sibTransId="{E73CDEF2-68ED-420E-AF3A-D3134A02F814}"/>
    <dgm:cxn modelId="{DA4AC57B-F1FA-4BFB-AC73-13038408E7E1}" type="presParOf" srcId="{A2F0B96B-FB93-4259-8DB9-FA2290710DB0}" destId="{04537B27-F8F2-4B37-8641-CDB4B1A5ACD3}" srcOrd="0" destOrd="0" presId="urn:microsoft.com/office/officeart/2018/2/layout/IconLabelList"/>
    <dgm:cxn modelId="{86AB2F4D-CE12-4D06-8056-DF6B54479185}" type="presParOf" srcId="{04537B27-F8F2-4B37-8641-CDB4B1A5ACD3}" destId="{0C2C436D-20E8-4BC4-A9AF-11CAFFC608C5}" srcOrd="0" destOrd="0" presId="urn:microsoft.com/office/officeart/2018/2/layout/IconLabelList"/>
    <dgm:cxn modelId="{9304C055-90B9-4E4A-8AFC-73BEFB2ACA12}" type="presParOf" srcId="{04537B27-F8F2-4B37-8641-CDB4B1A5ACD3}" destId="{4EC659F1-B92F-4A10-B0EA-3C3EE1A7775E}" srcOrd="1" destOrd="0" presId="urn:microsoft.com/office/officeart/2018/2/layout/IconLabelList"/>
    <dgm:cxn modelId="{F2386217-5AD0-4F6C-A6E0-C73ECEFD6E01}" type="presParOf" srcId="{04537B27-F8F2-4B37-8641-CDB4B1A5ACD3}" destId="{A7ACB691-BC20-4CED-9570-3F3D8BACED46}" srcOrd="2" destOrd="0" presId="urn:microsoft.com/office/officeart/2018/2/layout/IconLabelList"/>
    <dgm:cxn modelId="{5E4AD64C-E70B-46DA-91E3-645BB07F104A}" type="presParOf" srcId="{A2F0B96B-FB93-4259-8DB9-FA2290710DB0}" destId="{3EC832F7-5D68-42EB-8F81-2F5AD6AACDE5}" srcOrd="1" destOrd="0" presId="urn:microsoft.com/office/officeart/2018/2/layout/IconLabelList"/>
    <dgm:cxn modelId="{567D229E-848C-462D-9000-3288C50FEAE7}" type="presParOf" srcId="{A2F0B96B-FB93-4259-8DB9-FA2290710DB0}" destId="{7B285E9E-7576-4940-A3E7-D81B846965CE}" srcOrd="2" destOrd="0" presId="urn:microsoft.com/office/officeart/2018/2/layout/IconLabelList"/>
    <dgm:cxn modelId="{6C8EA22A-9EC8-49A9-B1E8-7FE49BB5B46E}" type="presParOf" srcId="{7B285E9E-7576-4940-A3E7-D81B846965CE}" destId="{125FFFB5-A3E1-41D2-8AF6-ABACAD8BBC95}" srcOrd="0" destOrd="0" presId="urn:microsoft.com/office/officeart/2018/2/layout/IconLabelList"/>
    <dgm:cxn modelId="{ECFE8AFA-83AE-4B3A-B875-41ABB3C0F09D}" type="presParOf" srcId="{7B285E9E-7576-4940-A3E7-D81B846965CE}" destId="{6584053C-8C55-457D-AAA9-71DB16C90F6E}" srcOrd="1" destOrd="0" presId="urn:microsoft.com/office/officeart/2018/2/layout/IconLabelList"/>
    <dgm:cxn modelId="{006AFF7C-E35D-49D3-830F-A14CF5230EC1}" type="presParOf" srcId="{7B285E9E-7576-4940-A3E7-D81B846965CE}" destId="{3804A139-C18F-454C-A4ED-609367BA8E2A}" srcOrd="2" destOrd="0" presId="urn:microsoft.com/office/officeart/2018/2/layout/IconLabelList"/>
    <dgm:cxn modelId="{03D84829-36C8-4498-BF5A-A50DB836FE3B}" type="presParOf" srcId="{A2F0B96B-FB93-4259-8DB9-FA2290710DB0}" destId="{0BB23AE8-D80F-474D-8E77-B2C62FFFEC98}" srcOrd="3" destOrd="0" presId="urn:microsoft.com/office/officeart/2018/2/layout/IconLabelList"/>
    <dgm:cxn modelId="{75834286-F4C8-473B-9416-DCC1E77A17B9}" type="presParOf" srcId="{A2F0B96B-FB93-4259-8DB9-FA2290710DB0}" destId="{6002D8E1-88EB-40C6-8626-839BC13D14F4}" srcOrd="4" destOrd="0" presId="urn:microsoft.com/office/officeart/2018/2/layout/IconLabelList"/>
    <dgm:cxn modelId="{FC10CA90-BB11-4A7B-A40D-BE4B84B9D034}" type="presParOf" srcId="{6002D8E1-88EB-40C6-8626-839BC13D14F4}" destId="{8D4B4BCA-4979-4316-86C9-F49296929160}" srcOrd="0" destOrd="0" presId="urn:microsoft.com/office/officeart/2018/2/layout/IconLabelList"/>
    <dgm:cxn modelId="{27E61753-27C3-464B-9223-461CA87E43CD}" type="presParOf" srcId="{6002D8E1-88EB-40C6-8626-839BC13D14F4}" destId="{0376302D-899E-40F0-B4AC-C94ED6DED3D4}" srcOrd="1" destOrd="0" presId="urn:microsoft.com/office/officeart/2018/2/layout/IconLabelList"/>
    <dgm:cxn modelId="{C9E66594-0151-43A7-8BF2-C83F604B22D5}" type="presParOf" srcId="{6002D8E1-88EB-40C6-8626-839BC13D14F4}" destId="{10A621F2-EE21-4907-985A-3537444A2DB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C436D-20E8-4BC4-A9AF-11CAFFC608C5}">
      <dsp:nvSpPr>
        <dsp:cNvPr id="0" name=""/>
        <dsp:cNvSpPr/>
      </dsp:nvSpPr>
      <dsp:spPr>
        <a:xfrm>
          <a:off x="923249" y="552377"/>
          <a:ext cx="1250177" cy="125017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ACB691-BC20-4CED-9570-3F3D8BACED46}">
      <dsp:nvSpPr>
        <dsp:cNvPr id="0" name=""/>
        <dsp:cNvSpPr/>
      </dsp:nvSpPr>
      <dsp:spPr>
        <a:xfrm>
          <a:off x="159251" y="2150305"/>
          <a:ext cx="2778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CONSISTENCY</a:t>
          </a:r>
          <a:endParaRPr lang="en-US" sz="1500" kern="1200"/>
        </a:p>
      </dsp:txBody>
      <dsp:txXfrm>
        <a:off x="159251" y="2150305"/>
        <a:ext cx="2778172" cy="720000"/>
      </dsp:txXfrm>
    </dsp:sp>
    <dsp:sp modelId="{125FFFB5-A3E1-41D2-8AF6-ABACAD8BBC95}">
      <dsp:nvSpPr>
        <dsp:cNvPr id="0" name=""/>
        <dsp:cNvSpPr/>
      </dsp:nvSpPr>
      <dsp:spPr>
        <a:xfrm>
          <a:off x="4187602" y="552377"/>
          <a:ext cx="1250177" cy="125017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04A139-C18F-454C-A4ED-609367BA8E2A}">
      <dsp:nvSpPr>
        <dsp:cNvPr id="0" name=""/>
        <dsp:cNvSpPr/>
      </dsp:nvSpPr>
      <dsp:spPr>
        <a:xfrm>
          <a:off x="3423605" y="2150305"/>
          <a:ext cx="2778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CUSTOMER SATISFACTION</a:t>
          </a:r>
          <a:endParaRPr lang="en-US" sz="1500" kern="1200"/>
        </a:p>
      </dsp:txBody>
      <dsp:txXfrm>
        <a:off x="3423605" y="2150305"/>
        <a:ext cx="2778172" cy="720000"/>
      </dsp:txXfrm>
    </dsp:sp>
    <dsp:sp modelId="{8D4B4BCA-4979-4316-86C9-F49296929160}">
      <dsp:nvSpPr>
        <dsp:cNvPr id="0" name=""/>
        <dsp:cNvSpPr/>
      </dsp:nvSpPr>
      <dsp:spPr>
        <a:xfrm>
          <a:off x="7451955" y="552377"/>
          <a:ext cx="1250177" cy="125017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621F2-EE21-4907-985A-3537444A2DBA}">
      <dsp:nvSpPr>
        <dsp:cNvPr id="0" name=""/>
        <dsp:cNvSpPr/>
      </dsp:nvSpPr>
      <dsp:spPr>
        <a:xfrm>
          <a:off x="6687958" y="2150305"/>
          <a:ext cx="277817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MEETING THE CUSTOMER AND ORGANISATION REQUIREMENTS</a:t>
          </a:r>
          <a:endParaRPr lang="en-US" sz="1500" kern="1200"/>
        </a:p>
      </dsp:txBody>
      <dsp:txXfrm>
        <a:off x="6687958" y="2150305"/>
        <a:ext cx="277817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2045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313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8866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623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56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956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849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6896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861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6636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8112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7819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9935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9517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25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1640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2345051-2045-45DA-935E-2E3CA1A69ADC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381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3/18/2022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3649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2" r:id="rId1"/>
    <p:sldLayoutId id="2147484023" r:id="rId2"/>
    <p:sldLayoutId id="2147484024" r:id="rId3"/>
    <p:sldLayoutId id="2147484025" r:id="rId4"/>
    <p:sldLayoutId id="2147484026" r:id="rId5"/>
    <p:sldLayoutId id="2147484027" r:id="rId6"/>
    <p:sldLayoutId id="2147484028" r:id="rId7"/>
    <p:sldLayoutId id="2147484029" r:id="rId8"/>
    <p:sldLayoutId id="2147484030" r:id="rId9"/>
    <p:sldLayoutId id="2147484031" r:id="rId10"/>
    <p:sldLayoutId id="2147484032" r:id="rId11"/>
    <p:sldLayoutId id="2147484033" r:id="rId12"/>
    <p:sldLayoutId id="2147484034" r:id="rId13"/>
    <p:sldLayoutId id="2147484035" r:id="rId14"/>
    <p:sldLayoutId id="2147484036" r:id="rId15"/>
    <p:sldLayoutId id="2147484037" r:id="rId16"/>
    <p:sldLayoutId id="214748403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rkedbyteachers.com/university-degree/business-and-administrative-studies/tesco-production-and-quality-systems.html#:~:text=Quality%20assurance%20is%20the%20responsibility%20of%20the%20workforce%2C,error%20free%2C%20waste%20free%20and%20accident%20free%20operation.?msclkid=4bae104aa61a11ec9f1e4d56b8b10617" TargetMode="External"/><Relationship Id="rId13" Type="http://schemas.openxmlformats.org/officeDocument/2006/relationships/hyperlink" Target="https://www.researchgate.net/publication/306010707_The_Balanced_Scorecard_vs_Total_Quality_Management?msclkid=040a9f68a63a11ec8f2d29c8dd4341b0" TargetMode="External"/><Relationship Id="rId3" Type="http://schemas.openxmlformats.org/officeDocument/2006/relationships/hyperlink" Target="https://www.genesys.com/blog/post/5-ways-to-use-crm-systems-to-improve-customer-service?msclkid=7186afa7a5f311eca54ce8cfcd3820c8" TargetMode="External"/><Relationship Id="rId7" Type="http://schemas.openxmlformats.org/officeDocument/2006/relationships/hyperlink" Target="https://www.tescoplc.com/sustainability/documents/policies/product-safety-quality/#:~:text=All%20non-food%20products%20are%20subjected%20to%20a%20pre-shipment,and%20legality%20checks.%20Food%20Safety%20in%20our%20Stores?msclkid=1c8680c7a61811ecbf913b04858a93bb" TargetMode="External"/><Relationship Id="rId12" Type="http://schemas.openxmlformats.org/officeDocument/2006/relationships/hyperlink" Target="https://www.essaysauce.com/management-essays/is-balanced-scorecard-useful-for-retail-companies-tesco-case-study/?msclkid=69ac8279a63b11ec9acddceb43b20cb9" TargetMode="External"/><Relationship Id="rId2" Type="http://schemas.openxmlformats.org/officeDocument/2006/relationships/hyperlink" Target="https://www.business2community.com/customer-experience/10-qualities-look-great-crm-01012799?msclkid=51cc2ebfa5ee11ecb33fab5826a3b1a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gdata.com/what-is-customer-centric/?msclkid=2f190d99a60d11ec9f81c47789bfbeb2" TargetMode="External"/><Relationship Id="rId11" Type="http://schemas.openxmlformats.org/officeDocument/2006/relationships/hyperlink" Target="https://iso9001group.com/benefits-quality-management-system/#:~:text=%20Top%2010%20Benefits%20of%20a%20Quality%20Management,%E2%80%9Cgut%E2%80%9D%20or%20%E2%80%9Cintuition%E2%80%9D.%20A%20QMS%20helps...%20More%20?msclkid=a05ab585a62011ec8b9d1d9b2803ffa8" TargetMode="External"/><Relationship Id="rId5" Type="http://schemas.openxmlformats.org/officeDocument/2006/relationships/hyperlink" Target="https://www.dunnhumby.com/wp-content/uploads/2021/11/Tesco-Media-Insight-CRM-OnePager.pdf?msclkid=a6b28737a60c11ecad2095a1663d27d9" TargetMode="External"/><Relationship Id="rId10" Type="http://schemas.openxmlformats.org/officeDocument/2006/relationships/hyperlink" Target="https://bstrategyhub.com/tesco-swot-analysis-2019swot-analysis-of-tesco/?msclkid=44447ec4a64111ecb1f3e824612932b7" TargetMode="External"/><Relationship Id="rId4" Type="http://schemas.openxmlformats.org/officeDocument/2006/relationships/hyperlink" Target="https://www.yokellocal.com/blog/how-does-a-crm-help-to-increase-customer-satisfaction?msclkid=62e5f240a5f511ec8ed756938075c0c7" TargetMode="External"/><Relationship Id="rId9" Type="http://schemas.openxmlformats.org/officeDocument/2006/relationships/hyperlink" Target="https://sicweb.com/blog/36-qms-what-are-the-benefits-of-quality-management-systems?msclkid=a05bdf00a62011ec88e5b56743b8632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FF2847A-5223-01AA-437A-82366C75E8C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7715" r="-1" b="7993"/>
          <a:stretch/>
        </p:blipFill>
        <p:spPr>
          <a:xfrm>
            <a:off x="0" y="-146879"/>
            <a:ext cx="12188931" cy="68087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435D5E-CA5C-47D8-B89F-89BC3CA2EB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6665" y="801553"/>
            <a:ext cx="10515600" cy="213969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7400" dirty="0"/>
              <a:t>What is Quality and its Support to CRM?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ABFFC-A605-48C1-BEA7-1731C4B3A9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07727" y="3428995"/>
            <a:ext cx="5897733" cy="822965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GB" sz="4000" b="1" spc="600" dirty="0"/>
              <a:t>STELLER CUSTOMER SERVICE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9063F026-EFEF-4837-842C-FF6E55FC51F3}"/>
              </a:ext>
            </a:extLst>
          </p:cNvPr>
          <p:cNvSpPr/>
          <p:nvPr/>
        </p:nvSpPr>
        <p:spPr>
          <a:xfrm>
            <a:off x="1626453" y="3428995"/>
            <a:ext cx="1378226" cy="718935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Left 6">
            <a:extLst>
              <a:ext uri="{FF2B5EF4-FFF2-40B4-BE49-F238E27FC236}">
                <a16:creationId xmlns:a16="http://schemas.microsoft.com/office/drawing/2014/main" id="{1BBCA605-E151-454E-BD0C-FB21D20AE9F2}"/>
              </a:ext>
            </a:extLst>
          </p:cNvPr>
          <p:cNvSpPr/>
          <p:nvPr/>
        </p:nvSpPr>
        <p:spPr>
          <a:xfrm>
            <a:off x="8905460" y="3426310"/>
            <a:ext cx="1378226" cy="71893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5720B0-8927-44A7-B0D5-886F17C2308C}"/>
              </a:ext>
            </a:extLst>
          </p:cNvPr>
          <p:cNvSpPr txBox="1"/>
          <p:nvPr/>
        </p:nvSpPr>
        <p:spPr>
          <a:xfrm>
            <a:off x="1060174" y="4957822"/>
            <a:ext cx="2690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spc="300" dirty="0">
                <a:solidFill>
                  <a:schemeClr val="bg2"/>
                </a:solidFill>
              </a:rPr>
              <a:t>INFORMATION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F98B7D-2C28-40F4-A4DC-DF99B2F9BCFC}"/>
              </a:ext>
            </a:extLst>
          </p:cNvPr>
          <p:cNvSpPr txBox="1"/>
          <p:nvPr/>
        </p:nvSpPr>
        <p:spPr>
          <a:xfrm>
            <a:off x="5327374" y="506233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BFD44F6-AB04-417E-A32F-842B1166830A}"/>
              </a:ext>
            </a:extLst>
          </p:cNvPr>
          <p:cNvSpPr txBox="1"/>
          <p:nvPr/>
        </p:nvSpPr>
        <p:spPr>
          <a:xfrm flipH="1">
            <a:off x="4317343" y="4988599"/>
            <a:ext cx="35042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pc="300" dirty="0"/>
              <a:t>PERSONALISATION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3B2EBEE-DD43-4674-9C0D-C17677EDF3D0}"/>
              </a:ext>
            </a:extLst>
          </p:cNvPr>
          <p:cNvSpPr txBox="1"/>
          <p:nvPr/>
        </p:nvSpPr>
        <p:spPr>
          <a:xfrm>
            <a:off x="8087938" y="4986599"/>
            <a:ext cx="3608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38230982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B6FE6FA-C3E5-4848-A752-64722D861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300" dirty="0">
                <a:solidFill>
                  <a:srgbClr val="FFFFFF"/>
                </a:solidFill>
              </a:rPr>
              <a:t>THREE BENEFITS OF QMS AT TESCO FOR DEVELOPING CRM.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9FE6E3-2E7D-E85B-28A2-9CB207AD75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9571721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365318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970BDE-D414-4A9F-90E7-BD2C87F7F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solidFill>
                  <a:schemeClr val="tx1"/>
                </a:solidFill>
              </a:rPr>
              <a:t>Critical Analysis of QMS Models</a:t>
            </a:r>
          </a:p>
        </p:txBody>
      </p:sp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A6FFB889-1028-6C54-0FD8-1926A2E30D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76" r="13175" b="-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64854-AEF0-4A8C-9CED-94C1A27AAA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TOTAL QUALITY MANAGEMENT</a:t>
            </a: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 b="1">
                <a:solidFill>
                  <a:schemeClr val="tx1"/>
                </a:solidFill>
              </a:rPr>
              <a:t>VS</a:t>
            </a: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</a:rPr>
              <a:t>THE BALANCE SCORE CARD</a:t>
            </a: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087817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084313B-C03D-4981-9786-879159A60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A99190B9-52DD-45DC-BE21-AACE88FEC7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D1EE260A-12FB-4D71-A318-71BED7FF31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B52EC39A-8D44-4CEF-820F-A442CFA42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2D010773-529F-4A3D-A0AB-E7CE12DC6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7582733-2D5B-4103-A63C-0D0D81780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6D073C2A-0E86-458E-88D4-27124FDADC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01A64F04-7AF7-48B9-A1B0-956BBCEEF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989ABE99-7694-4211-A627-459BE5422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254B4214-6F53-497C-8322-9CE8158AA3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20E145FF-1D18-4246-A2BA-9F6B4D533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216905-8EDD-4A20-BA51-5B46809B43A7}"/>
              </a:ext>
            </a:extLst>
          </p:cNvPr>
          <p:cNvSpPr txBox="1"/>
          <p:nvPr/>
        </p:nvSpPr>
        <p:spPr>
          <a:xfrm>
            <a:off x="4891749" y="383840"/>
            <a:ext cx="7283289" cy="59543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STRENGTHS 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Engaging in Quality management through TQMS increases customer and stakeholder trust.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Quality assurance practices provides consistency of products and creative, innovative ideas.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Compliance regulations instils confidence from customers and prevents mistakes being made in supply chain through regulatory services.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 </a:t>
            </a:r>
            <a:r>
              <a:rPr lang="en-US" sz="16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WEAKNESSES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Low-cost strategy – Although Tesco is the price leader in the UK market, its low-cost strategy can lead to reduced profit margins.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OPPERTUNITIES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Strategic alliances with other brands can create development opportunities offering more products and more customers.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Adopting different quality management systems can create more growth for the companies by enhancing systems and processes, avoiding system failures.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Training employees in Quality help them become more engaged by understanding the difference quality makes leading to happy customers.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THREATS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If policies and procedures in supply chains are not maintained through QMS then product availability and quality will be affected.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0A5D06-667F-4662-8976-4FD90EE83FA1}"/>
              </a:ext>
            </a:extLst>
          </p:cNvPr>
          <p:cNvSpPr txBox="1"/>
          <p:nvPr/>
        </p:nvSpPr>
        <p:spPr>
          <a:xfrm>
            <a:off x="633045" y="1621970"/>
            <a:ext cx="3495677" cy="2437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SWOT ANALYSIS OF TESCOS CRM POLICIES AND PRACTICES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99739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17FB5A1-F5C0-44F8-A3AA-182BB85B0742}"/>
              </a:ext>
            </a:extLst>
          </p:cNvPr>
          <p:cNvSpPr txBox="1"/>
          <p:nvPr/>
        </p:nvSpPr>
        <p:spPr>
          <a:xfrm>
            <a:off x="0" y="450574"/>
            <a:ext cx="11887200" cy="62565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Susan Payton 2014. 10 Qualities to look for in a great CRM. Available at: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10 Qualities to Look for in a Great CRM - Business 2 Community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16/03/2022.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Genesys 2019. 5 ways to use CRM systems to improve customer service systems.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5 Ways to Use CRM Systems to Improve Customer Service | Genesys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16/03/2022.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Yocal Local, 2021. How does CRM help increase customer satisfaction?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How Does A CRM Help to Increase Customer Satisfaction? (yokellocal.com)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16/03/2022.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 Media and Insight Platform 2022, what is CRM.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Tesco-Media-Insight-CRM-OnePager.pdf (dunnhumby.com)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16/03/2022.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Molly Golletto 2016, What is Customer Centric.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NGDATA | What is Customer-Centric? Definition, Best Practices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16/03/2022.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 PLC 2021, Product Safety and Quality. Available at: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Product safety &amp; quality - Tesco PLC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16/03/2022.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Tesco production and quality systems 2022. Available at.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Tesco Production and Quality Systems - University Business and Administrative studies - Marked by Teachers.com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16/03/2022.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Scientific Institute centre 2019. Available at.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QMS - What are the Benefits of Quality Management Systems (sicweb.com)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16/03/2022.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Strategy Hub 2022. Available at.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TESCO SWOT Analysis 2022 | SWOT analysis of TESCO | Business Strategy Hub (bstrategyhub.com)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16/03/2022.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ISO 2014, Top 10 Benefits of QMS. Available at.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1"/>
              </a:rPr>
              <a:t>ISO 9001Group | The ISO 9001 Group | Houston | Top 10 Benefits of a Quality Management System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16/03/2022.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Essay Sauce 2021. Available at.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Is balanced scorecard useful for retail companies? Tesco case study | Free Essay Examples | EssaySauce.com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16/03/0222.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Vladmir Dzennopoljac, Stevo Janosevic, 2013. Balance scorecard vs TQMS. Available at: 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(PDF) The Balanced Scorecard vs. Total Quality Management (researchgate.net)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Assessed: 16/30/2022.</a:t>
            </a:r>
          </a:p>
        </p:txBody>
      </p:sp>
    </p:spTree>
    <p:extLst>
      <p:ext uri="{BB962C8B-B14F-4D97-AF65-F5344CB8AC3E}">
        <p14:creationId xmlns:p14="http://schemas.microsoft.com/office/powerpoint/2010/main" val="300424581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140</TotalTime>
  <Words>583</Words>
  <Application>Microsoft Office PowerPoint</Application>
  <PresentationFormat>Widescreen</PresentationFormat>
  <Paragraphs>42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Century Gothic</vt:lpstr>
      <vt:lpstr>Wingdings 3</vt:lpstr>
      <vt:lpstr>Ion Boardroom</vt:lpstr>
      <vt:lpstr>What is Quality and its Support to CRM?</vt:lpstr>
      <vt:lpstr>THREE BENEFITS OF QMS AT TESCO FOR DEVELOPING CRM.</vt:lpstr>
      <vt:lpstr>Critical Analysis of QMS Models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Quality and its Support to CRM?</dc:title>
  <dc:creator>Damien Roberts (1904978)</dc:creator>
  <cp:lastModifiedBy>Damien Roberts (1904978)</cp:lastModifiedBy>
  <cp:revision>11</cp:revision>
  <dcterms:created xsi:type="dcterms:W3CDTF">2022-03-18T10:21:18Z</dcterms:created>
  <dcterms:modified xsi:type="dcterms:W3CDTF">2022-03-18T12:41:47Z</dcterms:modified>
</cp:coreProperties>
</file>