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Lst>
  <p:notesMasterIdLst>
    <p:notesMasterId r:id="rId33"/>
  </p:notesMasterIdLst>
  <p:sldIdLst>
    <p:sldId id="320" r:id="rId4"/>
    <p:sldId id="323" r:id="rId5"/>
    <p:sldId id="321" r:id="rId6"/>
    <p:sldId id="268" r:id="rId7"/>
    <p:sldId id="297" r:id="rId8"/>
    <p:sldId id="322" r:id="rId9"/>
    <p:sldId id="312" r:id="rId10"/>
    <p:sldId id="342" r:id="rId11"/>
    <p:sldId id="326" r:id="rId12"/>
    <p:sldId id="325" r:id="rId13"/>
    <p:sldId id="311" r:id="rId14"/>
    <p:sldId id="270" r:id="rId15"/>
    <p:sldId id="271" r:id="rId16"/>
    <p:sldId id="340" r:id="rId17"/>
    <p:sldId id="334" r:id="rId18"/>
    <p:sldId id="333" r:id="rId19"/>
    <p:sldId id="328" r:id="rId20"/>
    <p:sldId id="341" r:id="rId21"/>
    <p:sldId id="319" r:id="rId22"/>
    <p:sldId id="332" r:id="rId23"/>
    <p:sldId id="335" r:id="rId24"/>
    <p:sldId id="338" r:id="rId25"/>
    <p:sldId id="337" r:id="rId26"/>
    <p:sldId id="327" r:id="rId27"/>
    <p:sldId id="336" r:id="rId28"/>
    <p:sldId id="269" r:id="rId29"/>
    <p:sldId id="329" r:id="rId30"/>
    <p:sldId id="330" r:id="rId31"/>
    <p:sldId id="262"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871630-BF12-4335-BF5E-16078538821F}" v="1" dt="2026-10-22T10:11:34.622"/>
    <p1510:client id="{322D8934-4536-47C2-96E1-D3B8EE0E10A5}" v="3" dt="2026-10-22T08:52:18.2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0603" autoAdjust="0"/>
  </p:normalViewPr>
  <p:slideViewPr>
    <p:cSldViewPr snapToGrid="0">
      <p:cViewPr varScale="1">
        <p:scale>
          <a:sx n="78" d="100"/>
          <a:sy n="78" d="100"/>
        </p:scale>
        <p:origin x="1872"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microsoft.com/office/2015/10/relationships/revisionInfo" Target="revisionInfo.xml"/><Relationship Id="rId21" Type="http://schemas.openxmlformats.org/officeDocument/2006/relationships/slide" Target="slides/slide18.xml"/><Relationship Id="rId34"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viewProps" Target="viewProps.xml"/><Relationship Id="rId8" Type="http://schemas.openxmlformats.org/officeDocument/2006/relationships/slide" Target="slides/slide5.xml"/><Relationship Id="rId3"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stin Evans" userId="2ee3c1af-825e-450d-8b1e-d59252291e99" providerId="ADAL" clId="{9DF2BC1B-29DB-4AB6-A2EE-F8C2D754EDDF}"/>
    <pc:docChg chg="undo custSel addSld modSld">
      <pc:chgData name="Justin Evans" userId="2ee3c1af-825e-450d-8b1e-d59252291e99" providerId="ADAL" clId="{9DF2BC1B-29DB-4AB6-A2EE-F8C2D754EDDF}" dt="2026-10-22T10:13:27.513" v="134" actId="1076"/>
      <pc:docMkLst>
        <pc:docMk/>
      </pc:docMkLst>
      <pc:sldChg chg="addSp modSp add mod setBg">
        <pc:chgData name="Justin Evans" userId="2ee3c1af-825e-450d-8b1e-d59252291e99" providerId="ADAL" clId="{9DF2BC1B-29DB-4AB6-A2EE-F8C2D754EDDF}" dt="2026-10-22T08:53:30.129" v="113" actId="114"/>
        <pc:sldMkLst>
          <pc:docMk/>
          <pc:sldMk cId="0" sldId="262"/>
        </pc:sldMkLst>
        <pc:spChg chg="mod">
          <ac:chgData name="Justin Evans" userId="2ee3c1af-825e-450d-8b1e-d59252291e99" providerId="ADAL" clId="{9DF2BC1B-29DB-4AB6-A2EE-F8C2D754EDDF}" dt="2026-10-22T08:53:10.593" v="107" actId="20577"/>
          <ac:spMkLst>
            <pc:docMk/>
            <pc:sldMk cId="0" sldId="262"/>
            <ac:spMk id="4" creationId="{00000000-0000-0000-0000-000000000000}"/>
          </ac:spMkLst>
        </pc:spChg>
        <pc:spChg chg="mod">
          <ac:chgData name="Justin Evans" userId="2ee3c1af-825e-450d-8b1e-d59252291e99" providerId="ADAL" clId="{9DF2BC1B-29DB-4AB6-A2EE-F8C2D754EDDF}" dt="2026-10-22T08:53:15.292" v="109" actId="113"/>
          <ac:spMkLst>
            <pc:docMk/>
            <pc:sldMk cId="0" sldId="262"/>
            <ac:spMk id="9" creationId="{00000000-0000-0000-0000-000000000000}"/>
          </ac:spMkLst>
        </pc:spChg>
        <pc:spChg chg="mod">
          <ac:chgData name="Justin Evans" userId="2ee3c1af-825e-450d-8b1e-d59252291e99" providerId="ADAL" clId="{9DF2BC1B-29DB-4AB6-A2EE-F8C2D754EDDF}" dt="2026-10-22T08:53:30.129" v="113" actId="114"/>
          <ac:spMkLst>
            <pc:docMk/>
            <pc:sldMk cId="0" sldId="262"/>
            <ac:spMk id="13" creationId="{00000000-0000-0000-0000-000000000000}"/>
          </ac:spMkLst>
        </pc:spChg>
        <pc:spChg chg="mod">
          <ac:chgData name="Justin Evans" userId="2ee3c1af-825e-450d-8b1e-d59252291e99" providerId="ADAL" clId="{9DF2BC1B-29DB-4AB6-A2EE-F8C2D754EDDF}" dt="2026-10-22T08:53:23.678" v="111" actId="114"/>
          <ac:spMkLst>
            <pc:docMk/>
            <pc:sldMk cId="0" sldId="262"/>
            <ac:spMk id="15" creationId="{00000000-0000-0000-0000-000000000000}"/>
          </ac:spMkLst>
        </pc:spChg>
        <pc:spChg chg="mod">
          <ac:chgData name="Justin Evans" userId="2ee3c1af-825e-450d-8b1e-d59252291e99" providerId="ADAL" clId="{9DF2BC1B-29DB-4AB6-A2EE-F8C2D754EDDF}" dt="2026-10-22T08:52:36.055" v="79" actId="1076"/>
          <ac:spMkLst>
            <pc:docMk/>
            <pc:sldMk cId="0" sldId="262"/>
            <ac:spMk id="18" creationId="{00000000-0000-0000-0000-000000000000}"/>
          </ac:spMkLst>
        </pc:spChg>
        <pc:picChg chg="add">
          <ac:chgData name="Justin Evans" userId="2ee3c1af-825e-450d-8b1e-d59252291e99" providerId="ADAL" clId="{9DF2BC1B-29DB-4AB6-A2EE-F8C2D754EDDF}" dt="2026-10-22T08:52:30.800" v="78" actId="22"/>
          <ac:picMkLst>
            <pc:docMk/>
            <pc:sldMk cId="0" sldId="262"/>
            <ac:picMk id="19" creationId="{00E8D3C9-4F28-01BA-518E-F57BE6ED887A}"/>
          </ac:picMkLst>
        </pc:picChg>
      </pc:sldChg>
      <pc:sldChg chg="modNotesTx">
        <pc:chgData name="Justin Evans" userId="2ee3c1af-825e-450d-8b1e-d59252291e99" providerId="ADAL" clId="{9DF2BC1B-29DB-4AB6-A2EE-F8C2D754EDDF}" dt="2026-10-22T09:57:43.641" v="116" actId="6549"/>
        <pc:sldMkLst>
          <pc:docMk/>
          <pc:sldMk cId="0" sldId="268"/>
        </pc:sldMkLst>
      </pc:sldChg>
      <pc:sldChg chg="modNotesTx">
        <pc:chgData name="Justin Evans" userId="2ee3c1af-825e-450d-8b1e-d59252291e99" providerId="ADAL" clId="{9DF2BC1B-29DB-4AB6-A2EE-F8C2D754EDDF}" dt="2026-10-22T09:58:07.245" v="119" actId="6549"/>
        <pc:sldMkLst>
          <pc:docMk/>
          <pc:sldMk cId="0" sldId="269"/>
        </pc:sldMkLst>
      </pc:sldChg>
      <pc:sldChg chg="modNotesTx">
        <pc:chgData name="Justin Evans" userId="2ee3c1af-825e-450d-8b1e-d59252291e99" providerId="ADAL" clId="{9DF2BC1B-29DB-4AB6-A2EE-F8C2D754EDDF}" dt="2026-10-22T09:57:52.312" v="117" actId="6549"/>
        <pc:sldMkLst>
          <pc:docMk/>
          <pc:sldMk cId="0" sldId="270"/>
        </pc:sldMkLst>
      </pc:sldChg>
      <pc:sldChg chg="modNotesTx">
        <pc:chgData name="Justin Evans" userId="2ee3c1af-825e-450d-8b1e-d59252291e99" providerId="ADAL" clId="{9DF2BC1B-29DB-4AB6-A2EE-F8C2D754EDDF}" dt="2026-10-22T09:57:55.185" v="118" actId="6549"/>
        <pc:sldMkLst>
          <pc:docMk/>
          <pc:sldMk cId="0" sldId="271"/>
        </pc:sldMkLst>
      </pc:sldChg>
      <pc:sldChg chg="addSp delSp modSp mod delAnim">
        <pc:chgData name="Justin Evans" userId="2ee3c1af-825e-450d-8b1e-d59252291e99" providerId="ADAL" clId="{9DF2BC1B-29DB-4AB6-A2EE-F8C2D754EDDF}" dt="2026-10-22T10:13:27.513" v="134" actId="1076"/>
        <pc:sldMkLst>
          <pc:docMk/>
          <pc:sldMk cId="2442454082" sldId="312"/>
        </pc:sldMkLst>
        <pc:spChg chg="mod">
          <ac:chgData name="Justin Evans" userId="2ee3c1af-825e-450d-8b1e-d59252291e99" providerId="ADAL" clId="{9DF2BC1B-29DB-4AB6-A2EE-F8C2D754EDDF}" dt="2026-10-22T10:12:14.571" v="131" actId="1076"/>
          <ac:spMkLst>
            <pc:docMk/>
            <pc:sldMk cId="2442454082" sldId="312"/>
            <ac:spMk id="2" creationId="{2F7401B5-89E3-F7FC-299C-6C3F604069DB}"/>
          </ac:spMkLst>
        </pc:spChg>
        <pc:spChg chg="del">
          <ac:chgData name="Justin Evans" userId="2ee3c1af-825e-450d-8b1e-d59252291e99" providerId="ADAL" clId="{9DF2BC1B-29DB-4AB6-A2EE-F8C2D754EDDF}" dt="2026-10-22T10:11:39.589" v="125" actId="21"/>
          <ac:spMkLst>
            <pc:docMk/>
            <pc:sldMk cId="2442454082" sldId="312"/>
            <ac:spMk id="3" creationId="{33B72B52-CC2E-CD98-39E1-5ABB9576C32C}"/>
          </ac:spMkLst>
        </pc:spChg>
        <pc:spChg chg="add del mod">
          <ac:chgData name="Justin Evans" userId="2ee3c1af-825e-450d-8b1e-d59252291e99" providerId="ADAL" clId="{9DF2BC1B-29DB-4AB6-A2EE-F8C2D754EDDF}" dt="2026-10-22T10:11:43.803" v="126" actId="21"/>
          <ac:spMkLst>
            <pc:docMk/>
            <pc:sldMk cId="2442454082" sldId="312"/>
            <ac:spMk id="8" creationId="{988B9E73-2FE2-4213-E68D-67711FBB55FD}"/>
          </ac:spMkLst>
        </pc:spChg>
        <pc:spChg chg="add mod">
          <ac:chgData name="Justin Evans" userId="2ee3c1af-825e-450d-8b1e-d59252291e99" providerId="ADAL" clId="{9DF2BC1B-29DB-4AB6-A2EE-F8C2D754EDDF}" dt="2026-10-22T10:12:21.534" v="133" actId="1076"/>
          <ac:spMkLst>
            <pc:docMk/>
            <pc:sldMk cId="2442454082" sldId="312"/>
            <ac:spMk id="10" creationId="{2D1C4572-4116-8051-DDD0-15C1CFCB36CD}"/>
          </ac:spMkLst>
        </pc:spChg>
        <pc:picChg chg="add del">
          <ac:chgData name="Justin Evans" userId="2ee3c1af-825e-450d-8b1e-d59252291e99" providerId="ADAL" clId="{9DF2BC1B-29DB-4AB6-A2EE-F8C2D754EDDF}" dt="2026-10-22T10:11:27.358" v="122" actId="22"/>
          <ac:picMkLst>
            <pc:docMk/>
            <pc:sldMk cId="2442454082" sldId="312"/>
            <ac:picMk id="4" creationId="{60E0C9E2-2678-B5F7-2C26-4331CF53EF99}"/>
          </ac:picMkLst>
        </pc:picChg>
        <pc:picChg chg="add mod">
          <ac:chgData name="Justin Evans" userId="2ee3c1af-825e-450d-8b1e-d59252291e99" providerId="ADAL" clId="{9DF2BC1B-29DB-4AB6-A2EE-F8C2D754EDDF}" dt="2026-10-22T10:13:27.513" v="134" actId="1076"/>
          <ac:picMkLst>
            <pc:docMk/>
            <pc:sldMk cId="2442454082" sldId="312"/>
            <ac:picMk id="6" creationId="{6D57753E-056D-8F04-99C8-60BEDE238F8D}"/>
          </ac:picMkLst>
        </pc:picChg>
      </pc:sldChg>
      <pc:sldChg chg="modNotesTx">
        <pc:chgData name="Justin Evans" userId="2ee3c1af-825e-450d-8b1e-d59252291e99" providerId="ADAL" clId="{9DF2BC1B-29DB-4AB6-A2EE-F8C2D754EDDF}" dt="2026-10-22T09:57:36.801" v="114" actId="6549"/>
        <pc:sldMkLst>
          <pc:docMk/>
          <pc:sldMk cId="0" sldId="320"/>
        </pc:sldMkLst>
      </pc:sldChg>
      <pc:sldChg chg="modNotesTx">
        <pc:chgData name="Justin Evans" userId="2ee3c1af-825e-450d-8b1e-d59252291e99" providerId="ADAL" clId="{9DF2BC1B-29DB-4AB6-A2EE-F8C2D754EDDF}" dt="2026-10-22T09:57:40.826" v="115" actId="6549"/>
        <pc:sldMkLst>
          <pc:docMk/>
          <pc:sldMk cId="0" sldId="321"/>
        </pc:sldMkLst>
      </pc:sldChg>
      <pc:sldChg chg="addSp modSp mod">
        <pc:chgData name="Justin Evans" userId="2ee3c1af-825e-450d-8b1e-d59252291e99" providerId="ADAL" clId="{9DF2BC1B-29DB-4AB6-A2EE-F8C2D754EDDF}" dt="2026-10-22T08:51:20.094" v="75" actId="207"/>
        <pc:sldMkLst>
          <pc:docMk/>
          <pc:sldMk cId="1587406329" sldId="330"/>
        </pc:sldMkLst>
        <pc:spChg chg="add mod">
          <ac:chgData name="Justin Evans" userId="2ee3c1af-825e-450d-8b1e-d59252291e99" providerId="ADAL" clId="{9DF2BC1B-29DB-4AB6-A2EE-F8C2D754EDDF}" dt="2026-10-22T08:49:33.003" v="6" actId="114"/>
          <ac:spMkLst>
            <pc:docMk/>
            <pc:sldMk cId="1587406329" sldId="330"/>
            <ac:spMk id="3" creationId="{B896B906-50EC-43F1-B5E2-37CF7A2775CB}"/>
          </ac:spMkLst>
        </pc:spChg>
        <pc:spChg chg="mod">
          <ac:chgData name="Justin Evans" userId="2ee3c1af-825e-450d-8b1e-d59252291e99" providerId="ADAL" clId="{9DF2BC1B-29DB-4AB6-A2EE-F8C2D754EDDF}" dt="2026-10-22T08:51:20.094" v="75" actId="207"/>
          <ac:spMkLst>
            <pc:docMk/>
            <pc:sldMk cId="1587406329" sldId="330"/>
            <ac:spMk id="13" creationId="{0648E1F1-B8A7-68A3-4F51-C035352F7DD9}"/>
          </ac:spMkLst>
        </pc:spChg>
        <pc:spChg chg="mod">
          <ac:chgData name="Justin Evans" userId="2ee3c1af-825e-450d-8b1e-d59252291e99" providerId="ADAL" clId="{9DF2BC1B-29DB-4AB6-A2EE-F8C2D754EDDF}" dt="2026-10-22T08:50:20.062" v="13" actId="1076"/>
          <ac:spMkLst>
            <pc:docMk/>
            <pc:sldMk cId="1587406329" sldId="330"/>
            <ac:spMk id="15" creationId="{7FF269AA-A120-DAE8-CE5C-E76564DBE24E}"/>
          </ac:spMkLst>
        </pc:spChg>
        <pc:spChg chg="mod">
          <ac:chgData name="Justin Evans" userId="2ee3c1af-825e-450d-8b1e-d59252291e99" providerId="ADAL" clId="{9DF2BC1B-29DB-4AB6-A2EE-F8C2D754EDDF}" dt="2026-10-22T08:50:14.128" v="12" actId="1076"/>
          <ac:spMkLst>
            <pc:docMk/>
            <pc:sldMk cId="1587406329" sldId="330"/>
            <ac:spMk id="17" creationId="{FC20F77D-5F8E-AFDA-F696-07E018C3A9A7}"/>
          </ac:spMkLst>
        </pc:spChg>
      </pc:sldChg>
      <pc:sldChg chg="add">
        <pc:chgData name="Justin Evans" userId="2ee3c1af-825e-450d-8b1e-d59252291e99" providerId="ADAL" clId="{9DF2BC1B-29DB-4AB6-A2EE-F8C2D754EDDF}" dt="2026-10-22T10:11:31.110" v="123" actId="2890"/>
        <pc:sldMkLst>
          <pc:docMk/>
          <pc:sldMk cId="2952221223" sldId="342"/>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C659F08-111C-4E89-B840-266D265EB733}" type="doc">
      <dgm:prSet loTypeId="urn:microsoft.com/office/officeart/2005/8/layout/hierarchy1" loCatId="hierarchy" qsTypeId="urn:microsoft.com/office/officeart/2005/8/quickstyle/simple5" qsCatId="simple" csTypeId="urn:microsoft.com/office/officeart/2005/8/colors/colorful2" csCatId="colorful"/>
      <dgm:spPr/>
      <dgm:t>
        <a:bodyPr/>
        <a:lstStyle/>
        <a:p>
          <a:endParaRPr lang="en-US"/>
        </a:p>
      </dgm:t>
    </dgm:pt>
    <dgm:pt modelId="{45060901-9E39-45FE-BB70-D2B651B38747}">
      <dgm:prSet/>
      <dgm:spPr/>
      <dgm:t>
        <a:bodyPr/>
        <a:lstStyle/>
        <a:p>
          <a:r>
            <a:rPr lang="en-GB"/>
            <a:t>“Gangs typically engage in criminal activity and use violence or intimidation to enhance or preserve their power, reputation, or economic resources. The nature of violence can vary largely, including homicide, knife and gun related offences, assault, and exploitive crimes. Young people involved with gangs might be victims of violence or pressured into doing things (e.g. stealing or carrying drugs or weapons). They might be abused, exploited and put into dangerous situations.”</a:t>
          </a:r>
          <a:endParaRPr lang="en-US"/>
        </a:p>
      </dgm:t>
    </dgm:pt>
    <dgm:pt modelId="{04F361E1-03B1-401A-981E-18B246184326}" type="parTrans" cxnId="{13E4A5CA-D6BC-47CA-9AEC-331EB0E4C4F5}">
      <dgm:prSet/>
      <dgm:spPr/>
      <dgm:t>
        <a:bodyPr/>
        <a:lstStyle/>
        <a:p>
          <a:endParaRPr lang="en-US"/>
        </a:p>
      </dgm:t>
    </dgm:pt>
    <dgm:pt modelId="{83A2763A-8D15-47DF-AC71-5141DF55CEEB}" type="sibTrans" cxnId="{13E4A5CA-D6BC-47CA-9AEC-331EB0E4C4F5}">
      <dgm:prSet/>
      <dgm:spPr/>
      <dgm:t>
        <a:bodyPr/>
        <a:lstStyle/>
        <a:p>
          <a:endParaRPr lang="en-US"/>
        </a:p>
      </dgm:t>
    </dgm:pt>
    <dgm:pt modelId="{81270CE1-247A-4541-9311-B71A6C1B6FE0}">
      <dgm:prSet/>
      <dgm:spPr/>
      <dgm:t>
        <a:bodyPr/>
        <a:lstStyle/>
        <a:p>
          <a:r>
            <a:rPr lang="en-GB"/>
            <a:t>Wales Violence Prevention Unit, ND</a:t>
          </a:r>
          <a:endParaRPr lang="en-US"/>
        </a:p>
      </dgm:t>
    </dgm:pt>
    <dgm:pt modelId="{47EAB6D7-3FA2-4A37-99D7-0106B97096F0}" type="parTrans" cxnId="{0C042F10-9F0F-4431-B347-A5F9BC2599C0}">
      <dgm:prSet/>
      <dgm:spPr/>
      <dgm:t>
        <a:bodyPr/>
        <a:lstStyle/>
        <a:p>
          <a:endParaRPr lang="en-US"/>
        </a:p>
      </dgm:t>
    </dgm:pt>
    <dgm:pt modelId="{65E631B7-6704-444A-ADC0-E19FCC29C3EC}" type="sibTrans" cxnId="{0C042F10-9F0F-4431-B347-A5F9BC2599C0}">
      <dgm:prSet/>
      <dgm:spPr/>
      <dgm:t>
        <a:bodyPr/>
        <a:lstStyle/>
        <a:p>
          <a:endParaRPr lang="en-US"/>
        </a:p>
      </dgm:t>
    </dgm:pt>
    <dgm:pt modelId="{A8BF2B2E-A246-4EA3-BDC8-18FC1E1E6AFB}" type="pres">
      <dgm:prSet presAssocID="{0C659F08-111C-4E89-B840-266D265EB733}" presName="hierChild1" presStyleCnt="0">
        <dgm:presLayoutVars>
          <dgm:chPref val="1"/>
          <dgm:dir/>
          <dgm:animOne val="branch"/>
          <dgm:animLvl val="lvl"/>
          <dgm:resizeHandles/>
        </dgm:presLayoutVars>
      </dgm:prSet>
      <dgm:spPr/>
    </dgm:pt>
    <dgm:pt modelId="{33AE209E-238D-426F-92CA-75DB3EF5FCEE}" type="pres">
      <dgm:prSet presAssocID="{45060901-9E39-45FE-BB70-D2B651B38747}" presName="hierRoot1" presStyleCnt="0"/>
      <dgm:spPr/>
    </dgm:pt>
    <dgm:pt modelId="{7F266239-43FC-45F2-8380-514DA0B49413}" type="pres">
      <dgm:prSet presAssocID="{45060901-9E39-45FE-BB70-D2B651B38747}" presName="composite" presStyleCnt="0"/>
      <dgm:spPr/>
    </dgm:pt>
    <dgm:pt modelId="{50E2C025-80E4-4032-B10E-C16E0CA96725}" type="pres">
      <dgm:prSet presAssocID="{45060901-9E39-45FE-BB70-D2B651B38747}" presName="background" presStyleLbl="node0" presStyleIdx="0" presStyleCnt="2"/>
      <dgm:spPr/>
    </dgm:pt>
    <dgm:pt modelId="{DFF943C4-93B3-4696-B1AE-F7792B27625B}" type="pres">
      <dgm:prSet presAssocID="{45060901-9E39-45FE-BB70-D2B651B38747}" presName="text" presStyleLbl="fgAcc0" presStyleIdx="0" presStyleCnt="2">
        <dgm:presLayoutVars>
          <dgm:chPref val="3"/>
        </dgm:presLayoutVars>
      </dgm:prSet>
      <dgm:spPr/>
    </dgm:pt>
    <dgm:pt modelId="{E579CD7E-19EA-4335-A158-0844E03E8BE4}" type="pres">
      <dgm:prSet presAssocID="{45060901-9E39-45FE-BB70-D2B651B38747}" presName="hierChild2" presStyleCnt="0"/>
      <dgm:spPr/>
    </dgm:pt>
    <dgm:pt modelId="{1BFAF979-AD99-4AB2-99AA-C3D71111A7FC}" type="pres">
      <dgm:prSet presAssocID="{81270CE1-247A-4541-9311-B71A6C1B6FE0}" presName="hierRoot1" presStyleCnt="0"/>
      <dgm:spPr/>
    </dgm:pt>
    <dgm:pt modelId="{41680A54-2994-4C12-ADE5-95F7D9221C41}" type="pres">
      <dgm:prSet presAssocID="{81270CE1-247A-4541-9311-B71A6C1B6FE0}" presName="composite" presStyleCnt="0"/>
      <dgm:spPr/>
    </dgm:pt>
    <dgm:pt modelId="{A2030C13-23C5-461E-910A-42F88A7ABBB1}" type="pres">
      <dgm:prSet presAssocID="{81270CE1-247A-4541-9311-B71A6C1B6FE0}" presName="background" presStyleLbl="node0" presStyleIdx="1" presStyleCnt="2"/>
      <dgm:spPr/>
    </dgm:pt>
    <dgm:pt modelId="{D14A0FB0-DB7E-4689-87C0-DD936ED70D0D}" type="pres">
      <dgm:prSet presAssocID="{81270CE1-247A-4541-9311-B71A6C1B6FE0}" presName="text" presStyleLbl="fgAcc0" presStyleIdx="1" presStyleCnt="2">
        <dgm:presLayoutVars>
          <dgm:chPref val="3"/>
        </dgm:presLayoutVars>
      </dgm:prSet>
      <dgm:spPr/>
    </dgm:pt>
    <dgm:pt modelId="{59086331-19D1-4E2E-8EF8-9B440BC7FEC5}" type="pres">
      <dgm:prSet presAssocID="{81270CE1-247A-4541-9311-B71A6C1B6FE0}" presName="hierChild2" presStyleCnt="0"/>
      <dgm:spPr/>
    </dgm:pt>
  </dgm:ptLst>
  <dgm:cxnLst>
    <dgm:cxn modelId="{0C042F10-9F0F-4431-B347-A5F9BC2599C0}" srcId="{0C659F08-111C-4E89-B840-266D265EB733}" destId="{81270CE1-247A-4541-9311-B71A6C1B6FE0}" srcOrd="1" destOrd="0" parTransId="{47EAB6D7-3FA2-4A37-99D7-0106B97096F0}" sibTransId="{65E631B7-6704-444A-ADC0-E19FCC29C3EC}"/>
    <dgm:cxn modelId="{1981A21A-AF07-4A42-8107-07FDD872DB7C}" type="presOf" srcId="{45060901-9E39-45FE-BB70-D2B651B38747}" destId="{DFF943C4-93B3-4696-B1AE-F7792B27625B}" srcOrd="0" destOrd="0" presId="urn:microsoft.com/office/officeart/2005/8/layout/hierarchy1"/>
    <dgm:cxn modelId="{A69C7558-4B57-41F4-BEBF-C97F06799652}" type="presOf" srcId="{81270CE1-247A-4541-9311-B71A6C1B6FE0}" destId="{D14A0FB0-DB7E-4689-87C0-DD936ED70D0D}" srcOrd="0" destOrd="0" presId="urn:microsoft.com/office/officeart/2005/8/layout/hierarchy1"/>
    <dgm:cxn modelId="{13E4A5CA-D6BC-47CA-9AEC-331EB0E4C4F5}" srcId="{0C659F08-111C-4E89-B840-266D265EB733}" destId="{45060901-9E39-45FE-BB70-D2B651B38747}" srcOrd="0" destOrd="0" parTransId="{04F361E1-03B1-401A-981E-18B246184326}" sibTransId="{83A2763A-8D15-47DF-AC71-5141DF55CEEB}"/>
    <dgm:cxn modelId="{1CAD19F2-D4DE-443F-BB27-CF469305DF65}" type="presOf" srcId="{0C659F08-111C-4E89-B840-266D265EB733}" destId="{A8BF2B2E-A246-4EA3-BDC8-18FC1E1E6AFB}" srcOrd="0" destOrd="0" presId="urn:microsoft.com/office/officeart/2005/8/layout/hierarchy1"/>
    <dgm:cxn modelId="{C05C8822-1451-4B50-9F37-285F89080205}" type="presParOf" srcId="{A8BF2B2E-A246-4EA3-BDC8-18FC1E1E6AFB}" destId="{33AE209E-238D-426F-92CA-75DB3EF5FCEE}" srcOrd="0" destOrd="0" presId="urn:microsoft.com/office/officeart/2005/8/layout/hierarchy1"/>
    <dgm:cxn modelId="{D5CD4C87-251C-4AD6-AD9E-50797FACAEF2}" type="presParOf" srcId="{33AE209E-238D-426F-92CA-75DB3EF5FCEE}" destId="{7F266239-43FC-45F2-8380-514DA0B49413}" srcOrd="0" destOrd="0" presId="urn:microsoft.com/office/officeart/2005/8/layout/hierarchy1"/>
    <dgm:cxn modelId="{63EB41AA-8B24-4655-9E18-815DE5458C89}" type="presParOf" srcId="{7F266239-43FC-45F2-8380-514DA0B49413}" destId="{50E2C025-80E4-4032-B10E-C16E0CA96725}" srcOrd="0" destOrd="0" presId="urn:microsoft.com/office/officeart/2005/8/layout/hierarchy1"/>
    <dgm:cxn modelId="{2C435AAE-D9B3-4880-A36D-0058BAC76964}" type="presParOf" srcId="{7F266239-43FC-45F2-8380-514DA0B49413}" destId="{DFF943C4-93B3-4696-B1AE-F7792B27625B}" srcOrd="1" destOrd="0" presId="urn:microsoft.com/office/officeart/2005/8/layout/hierarchy1"/>
    <dgm:cxn modelId="{C888A657-9D04-4D3C-9CC4-BA8337FA83AB}" type="presParOf" srcId="{33AE209E-238D-426F-92CA-75DB3EF5FCEE}" destId="{E579CD7E-19EA-4335-A158-0844E03E8BE4}" srcOrd="1" destOrd="0" presId="urn:microsoft.com/office/officeart/2005/8/layout/hierarchy1"/>
    <dgm:cxn modelId="{B258D937-3CCA-4DBA-953D-8B15286454D7}" type="presParOf" srcId="{A8BF2B2E-A246-4EA3-BDC8-18FC1E1E6AFB}" destId="{1BFAF979-AD99-4AB2-99AA-C3D71111A7FC}" srcOrd="1" destOrd="0" presId="urn:microsoft.com/office/officeart/2005/8/layout/hierarchy1"/>
    <dgm:cxn modelId="{4CB67B9C-DC48-4632-B230-10C40C83FA13}" type="presParOf" srcId="{1BFAF979-AD99-4AB2-99AA-C3D71111A7FC}" destId="{41680A54-2994-4C12-ADE5-95F7D9221C41}" srcOrd="0" destOrd="0" presId="urn:microsoft.com/office/officeart/2005/8/layout/hierarchy1"/>
    <dgm:cxn modelId="{A4E20A05-84C1-4F2E-B646-9B745A6CC97D}" type="presParOf" srcId="{41680A54-2994-4C12-ADE5-95F7D9221C41}" destId="{A2030C13-23C5-461E-910A-42F88A7ABBB1}" srcOrd="0" destOrd="0" presId="urn:microsoft.com/office/officeart/2005/8/layout/hierarchy1"/>
    <dgm:cxn modelId="{ECA501CE-2339-4B9F-B157-CC438158499C}" type="presParOf" srcId="{41680A54-2994-4C12-ADE5-95F7D9221C41}" destId="{D14A0FB0-DB7E-4689-87C0-DD936ED70D0D}" srcOrd="1" destOrd="0" presId="urn:microsoft.com/office/officeart/2005/8/layout/hierarchy1"/>
    <dgm:cxn modelId="{72A1B72B-76D4-475E-B775-0027D9658ECD}" type="presParOf" srcId="{1BFAF979-AD99-4AB2-99AA-C3D71111A7FC}" destId="{59086331-19D1-4E2E-8EF8-9B440BC7FEC5}"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B4673F0-676B-4B73-9EA0-29F5C45FD112}"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86DEC700-C1B6-4304-97DE-28A13E697E7E}">
      <dgm:prSet phldrT="[Text]" phldr="0"/>
      <dgm:spPr/>
      <dgm:t>
        <a:bodyPr/>
        <a:lstStyle/>
        <a:p>
          <a:pPr rtl="0"/>
          <a:r>
            <a:rPr lang="en-US">
              <a:latin typeface="Aptos Display" panose="02110004020202020204"/>
            </a:rPr>
            <a:t>County Lines – Stop the exploitation of vulnerable persons by hard core gang members to sell drugs</a:t>
          </a:r>
          <a:endParaRPr lang="en-US"/>
        </a:p>
      </dgm:t>
    </dgm:pt>
    <dgm:pt modelId="{09C8BBAD-0844-4764-A880-B93AD0BB69E9}" type="parTrans" cxnId="{2F1316AC-30EF-473F-91AC-E9A7D008065B}">
      <dgm:prSet/>
      <dgm:spPr/>
      <dgm:t>
        <a:bodyPr/>
        <a:lstStyle/>
        <a:p>
          <a:endParaRPr lang="en-US"/>
        </a:p>
      </dgm:t>
    </dgm:pt>
    <dgm:pt modelId="{85D21ECF-0B6A-4E77-B9C5-E1F70A08458B}" type="sibTrans" cxnId="{2F1316AC-30EF-473F-91AC-E9A7D008065B}">
      <dgm:prSet/>
      <dgm:spPr/>
      <dgm:t>
        <a:bodyPr/>
        <a:lstStyle/>
        <a:p>
          <a:endParaRPr lang="en-US"/>
        </a:p>
      </dgm:t>
    </dgm:pt>
    <dgm:pt modelId="{AF496516-DCC4-4B52-A16F-C98C54A1A4E5}">
      <dgm:prSet phldrT="[Text]" phldr="0"/>
      <dgm:spPr/>
      <dgm:t>
        <a:bodyPr/>
        <a:lstStyle/>
        <a:p>
          <a:pPr rtl="0"/>
          <a:r>
            <a:rPr lang="en-US">
              <a:latin typeface="Aptos Display" panose="02110004020202020204"/>
            </a:rPr>
            <a:t>Protect Vulnerable Locations – places where young people are vulnerable such as pupil referral units and residential care homes. </a:t>
          </a:r>
          <a:endParaRPr lang="en-US"/>
        </a:p>
      </dgm:t>
    </dgm:pt>
    <dgm:pt modelId="{168EB1B0-4B38-471E-AD1F-9383FE7C8D28}" type="parTrans" cxnId="{6683E0AC-8FD2-4D0C-AFCC-ADACAEEB2940}">
      <dgm:prSet/>
      <dgm:spPr/>
      <dgm:t>
        <a:bodyPr/>
        <a:lstStyle/>
        <a:p>
          <a:endParaRPr lang="en-US"/>
        </a:p>
      </dgm:t>
    </dgm:pt>
    <dgm:pt modelId="{F87CF029-4513-4ABA-B9F0-12E58FD18216}" type="sibTrans" cxnId="{6683E0AC-8FD2-4D0C-AFCC-ADACAEEB2940}">
      <dgm:prSet/>
      <dgm:spPr/>
      <dgm:t>
        <a:bodyPr/>
        <a:lstStyle/>
        <a:p>
          <a:endParaRPr lang="en-US"/>
        </a:p>
      </dgm:t>
    </dgm:pt>
    <dgm:pt modelId="{A91B5291-C3BA-45AD-8550-978171AD70AA}">
      <dgm:prSet phldrT="[Text]" phldr="0"/>
      <dgm:spPr/>
      <dgm:t>
        <a:bodyPr/>
        <a:lstStyle/>
        <a:p>
          <a:pPr rtl="0"/>
          <a:r>
            <a:rPr lang="en-US">
              <a:latin typeface="Aptos Display" panose="02110004020202020204"/>
            </a:rPr>
            <a:t>Reduce violence and knife crime – improve the way national and local partners use tools and powers</a:t>
          </a:r>
          <a:endParaRPr lang="en-US"/>
        </a:p>
      </dgm:t>
    </dgm:pt>
    <dgm:pt modelId="{A554BC5C-374D-41EC-AB5B-97749651DFCC}" type="parTrans" cxnId="{671D5CC8-2847-47F5-92A2-517EE4931E19}">
      <dgm:prSet/>
      <dgm:spPr/>
      <dgm:t>
        <a:bodyPr/>
        <a:lstStyle/>
        <a:p>
          <a:endParaRPr lang="en-US"/>
        </a:p>
      </dgm:t>
    </dgm:pt>
    <dgm:pt modelId="{A2FCD998-E6C3-415C-91D4-3A3D383D2841}" type="sibTrans" cxnId="{671D5CC8-2847-47F5-92A2-517EE4931E19}">
      <dgm:prSet/>
      <dgm:spPr/>
      <dgm:t>
        <a:bodyPr/>
        <a:lstStyle/>
        <a:p>
          <a:endParaRPr lang="en-US"/>
        </a:p>
      </dgm:t>
    </dgm:pt>
    <dgm:pt modelId="{F480BD4C-06C0-4FB2-87E6-64CA0F018B3C}">
      <dgm:prSet phldrT="[Text]" phldr="0"/>
      <dgm:spPr/>
      <dgm:t>
        <a:bodyPr/>
        <a:lstStyle/>
        <a:p>
          <a:pPr rtl="0"/>
          <a:r>
            <a:rPr lang="en-US">
              <a:latin typeface="Aptos Display" panose="02110004020202020204"/>
            </a:rPr>
            <a:t>Safeguard Gang – associated women and girls- this includes strengthening local practices. </a:t>
          </a:r>
          <a:endParaRPr lang="en-US"/>
        </a:p>
      </dgm:t>
    </dgm:pt>
    <dgm:pt modelId="{24961ACA-96B0-4853-AC33-42999AF1B76B}" type="parTrans" cxnId="{908D6B32-AD36-4260-A69F-ADD33CC677EC}">
      <dgm:prSet/>
      <dgm:spPr/>
      <dgm:t>
        <a:bodyPr/>
        <a:lstStyle/>
        <a:p>
          <a:endParaRPr lang="en-US"/>
        </a:p>
      </dgm:t>
    </dgm:pt>
    <dgm:pt modelId="{658F5349-ADB0-4510-8F5C-AA044CCA0790}" type="sibTrans" cxnId="{908D6B32-AD36-4260-A69F-ADD33CC677EC}">
      <dgm:prSet/>
      <dgm:spPr/>
      <dgm:t>
        <a:bodyPr/>
        <a:lstStyle/>
        <a:p>
          <a:endParaRPr lang="en-US"/>
        </a:p>
      </dgm:t>
    </dgm:pt>
    <dgm:pt modelId="{6AF1CD66-E143-4D9C-87E8-37E13FEB01FE}">
      <dgm:prSet phldrT="[Text]" phldr="0"/>
      <dgm:spPr/>
      <dgm:t>
        <a:bodyPr/>
        <a:lstStyle/>
        <a:p>
          <a:pPr rtl="0"/>
          <a:r>
            <a:rPr lang="en-US">
              <a:latin typeface="Aptos Display" panose="02110004020202020204"/>
            </a:rPr>
            <a:t>Promote early intervention – identify and support vulnerable children and young people (including identifying MH problems). </a:t>
          </a:r>
          <a:endParaRPr lang="en-US"/>
        </a:p>
      </dgm:t>
    </dgm:pt>
    <dgm:pt modelId="{4766A3CF-021B-451F-80C6-878A81E0B68D}" type="parTrans" cxnId="{CB8C3A4B-06D7-4E56-A411-98FAB9E438CE}">
      <dgm:prSet/>
      <dgm:spPr/>
      <dgm:t>
        <a:bodyPr/>
        <a:lstStyle/>
        <a:p>
          <a:endParaRPr lang="en-US"/>
        </a:p>
      </dgm:t>
    </dgm:pt>
    <dgm:pt modelId="{F45B7A9B-D403-4CA7-9BAF-D68A389E6714}" type="sibTrans" cxnId="{CB8C3A4B-06D7-4E56-A411-98FAB9E438CE}">
      <dgm:prSet/>
      <dgm:spPr/>
      <dgm:t>
        <a:bodyPr/>
        <a:lstStyle/>
        <a:p>
          <a:endParaRPr lang="en-US"/>
        </a:p>
      </dgm:t>
    </dgm:pt>
    <dgm:pt modelId="{396C4177-5AEE-48E4-B0F5-82B02C755C6A}">
      <dgm:prSet phldr="0"/>
      <dgm:spPr/>
      <dgm:t>
        <a:bodyPr/>
        <a:lstStyle/>
        <a:p>
          <a:pPr rtl="0"/>
          <a:r>
            <a:rPr lang="en-US">
              <a:latin typeface="Aptos Display" panose="02110004020202020204"/>
            </a:rPr>
            <a:t>Promote meaningful alternatives – education, training and employment. </a:t>
          </a:r>
        </a:p>
      </dgm:t>
    </dgm:pt>
    <dgm:pt modelId="{910E328C-A8EA-43D7-A2DA-37C56A0846C4}" type="parTrans" cxnId="{A248CCF7-29EA-438B-A85B-BA2DE9FF2A63}">
      <dgm:prSet/>
      <dgm:spPr/>
    </dgm:pt>
    <dgm:pt modelId="{28DA0F10-4B7C-48FC-96AD-B3BBD3C54C34}" type="sibTrans" cxnId="{A248CCF7-29EA-438B-A85B-BA2DE9FF2A63}">
      <dgm:prSet/>
      <dgm:spPr/>
    </dgm:pt>
    <dgm:pt modelId="{F6346DB3-FD4E-4C0D-BCC7-DF01174F76AE}" type="pres">
      <dgm:prSet presAssocID="{9B4673F0-676B-4B73-9EA0-29F5C45FD112}" presName="diagram" presStyleCnt="0">
        <dgm:presLayoutVars>
          <dgm:dir/>
          <dgm:resizeHandles val="exact"/>
        </dgm:presLayoutVars>
      </dgm:prSet>
      <dgm:spPr/>
    </dgm:pt>
    <dgm:pt modelId="{BB6FC8B5-40D7-4CD3-B71A-70C1573386A8}" type="pres">
      <dgm:prSet presAssocID="{86DEC700-C1B6-4304-97DE-28A13E697E7E}" presName="node" presStyleLbl="node1" presStyleIdx="0" presStyleCnt="6">
        <dgm:presLayoutVars>
          <dgm:bulletEnabled val="1"/>
        </dgm:presLayoutVars>
      </dgm:prSet>
      <dgm:spPr/>
    </dgm:pt>
    <dgm:pt modelId="{BB3B9D57-BB8E-4FEC-B65A-8DBC1E96CB3E}" type="pres">
      <dgm:prSet presAssocID="{85D21ECF-0B6A-4E77-B9C5-E1F70A08458B}" presName="sibTrans" presStyleCnt="0"/>
      <dgm:spPr/>
    </dgm:pt>
    <dgm:pt modelId="{E6FF9CD1-5EEE-40BA-8E87-081B78341670}" type="pres">
      <dgm:prSet presAssocID="{AF496516-DCC4-4B52-A16F-C98C54A1A4E5}" presName="node" presStyleLbl="node1" presStyleIdx="1" presStyleCnt="6">
        <dgm:presLayoutVars>
          <dgm:bulletEnabled val="1"/>
        </dgm:presLayoutVars>
      </dgm:prSet>
      <dgm:spPr/>
    </dgm:pt>
    <dgm:pt modelId="{D3A1677B-7EA4-444D-BA0D-2837393FDAB0}" type="pres">
      <dgm:prSet presAssocID="{F87CF029-4513-4ABA-B9F0-12E58FD18216}" presName="sibTrans" presStyleCnt="0"/>
      <dgm:spPr/>
    </dgm:pt>
    <dgm:pt modelId="{6FA052C8-08C8-4BDB-9B10-40DA995A914B}" type="pres">
      <dgm:prSet presAssocID="{A91B5291-C3BA-45AD-8550-978171AD70AA}" presName="node" presStyleLbl="node1" presStyleIdx="2" presStyleCnt="6">
        <dgm:presLayoutVars>
          <dgm:bulletEnabled val="1"/>
        </dgm:presLayoutVars>
      </dgm:prSet>
      <dgm:spPr/>
    </dgm:pt>
    <dgm:pt modelId="{A6A200B5-1303-402F-8059-79C7014DB596}" type="pres">
      <dgm:prSet presAssocID="{A2FCD998-E6C3-415C-91D4-3A3D383D2841}" presName="sibTrans" presStyleCnt="0"/>
      <dgm:spPr/>
    </dgm:pt>
    <dgm:pt modelId="{88345275-13B7-4B5F-A614-205CFF662724}" type="pres">
      <dgm:prSet presAssocID="{F480BD4C-06C0-4FB2-87E6-64CA0F018B3C}" presName="node" presStyleLbl="node1" presStyleIdx="3" presStyleCnt="6">
        <dgm:presLayoutVars>
          <dgm:bulletEnabled val="1"/>
        </dgm:presLayoutVars>
      </dgm:prSet>
      <dgm:spPr/>
    </dgm:pt>
    <dgm:pt modelId="{93B4FB1C-3CF0-4576-863A-4076FD06812B}" type="pres">
      <dgm:prSet presAssocID="{658F5349-ADB0-4510-8F5C-AA044CCA0790}" presName="sibTrans" presStyleCnt="0"/>
      <dgm:spPr/>
    </dgm:pt>
    <dgm:pt modelId="{8F3B3B50-8EE1-47EF-9B23-7348F16D5DFE}" type="pres">
      <dgm:prSet presAssocID="{6AF1CD66-E143-4D9C-87E8-37E13FEB01FE}" presName="node" presStyleLbl="node1" presStyleIdx="4" presStyleCnt="6">
        <dgm:presLayoutVars>
          <dgm:bulletEnabled val="1"/>
        </dgm:presLayoutVars>
      </dgm:prSet>
      <dgm:spPr/>
    </dgm:pt>
    <dgm:pt modelId="{6A6A17C3-40F4-4F81-AB9F-ECED28550D2E}" type="pres">
      <dgm:prSet presAssocID="{F45B7A9B-D403-4CA7-9BAF-D68A389E6714}" presName="sibTrans" presStyleCnt="0"/>
      <dgm:spPr/>
    </dgm:pt>
    <dgm:pt modelId="{09A996C3-786D-4DF9-9831-465DB4FE9392}" type="pres">
      <dgm:prSet presAssocID="{396C4177-5AEE-48E4-B0F5-82B02C755C6A}" presName="node" presStyleLbl="node1" presStyleIdx="5" presStyleCnt="6">
        <dgm:presLayoutVars>
          <dgm:bulletEnabled val="1"/>
        </dgm:presLayoutVars>
      </dgm:prSet>
      <dgm:spPr/>
    </dgm:pt>
  </dgm:ptLst>
  <dgm:cxnLst>
    <dgm:cxn modelId="{48C3AC14-AB45-44C7-842B-CBFBA9EB0DA8}" type="presOf" srcId="{F480BD4C-06C0-4FB2-87E6-64CA0F018B3C}" destId="{88345275-13B7-4B5F-A614-205CFF662724}" srcOrd="0" destOrd="0" presId="urn:microsoft.com/office/officeart/2005/8/layout/default"/>
    <dgm:cxn modelId="{908D6B32-AD36-4260-A69F-ADD33CC677EC}" srcId="{9B4673F0-676B-4B73-9EA0-29F5C45FD112}" destId="{F480BD4C-06C0-4FB2-87E6-64CA0F018B3C}" srcOrd="3" destOrd="0" parTransId="{24961ACA-96B0-4853-AC33-42999AF1B76B}" sibTransId="{658F5349-ADB0-4510-8F5C-AA044CCA0790}"/>
    <dgm:cxn modelId="{CB8C3A4B-06D7-4E56-A411-98FAB9E438CE}" srcId="{9B4673F0-676B-4B73-9EA0-29F5C45FD112}" destId="{6AF1CD66-E143-4D9C-87E8-37E13FEB01FE}" srcOrd="4" destOrd="0" parTransId="{4766A3CF-021B-451F-80C6-878A81E0B68D}" sibTransId="{F45B7A9B-D403-4CA7-9BAF-D68A389E6714}"/>
    <dgm:cxn modelId="{72C23B79-6656-4E80-A440-782E40312BAC}" type="presOf" srcId="{86DEC700-C1B6-4304-97DE-28A13E697E7E}" destId="{BB6FC8B5-40D7-4CD3-B71A-70C1573386A8}" srcOrd="0" destOrd="0" presId="urn:microsoft.com/office/officeart/2005/8/layout/default"/>
    <dgm:cxn modelId="{6A5116A1-88CE-4F38-AB45-176D7CB3099D}" type="presOf" srcId="{9B4673F0-676B-4B73-9EA0-29F5C45FD112}" destId="{F6346DB3-FD4E-4C0D-BCC7-DF01174F76AE}" srcOrd="0" destOrd="0" presId="urn:microsoft.com/office/officeart/2005/8/layout/default"/>
    <dgm:cxn modelId="{2F1316AC-30EF-473F-91AC-E9A7D008065B}" srcId="{9B4673F0-676B-4B73-9EA0-29F5C45FD112}" destId="{86DEC700-C1B6-4304-97DE-28A13E697E7E}" srcOrd="0" destOrd="0" parTransId="{09C8BBAD-0844-4764-A880-B93AD0BB69E9}" sibTransId="{85D21ECF-0B6A-4E77-B9C5-E1F70A08458B}"/>
    <dgm:cxn modelId="{6683E0AC-8FD2-4D0C-AFCC-ADACAEEB2940}" srcId="{9B4673F0-676B-4B73-9EA0-29F5C45FD112}" destId="{AF496516-DCC4-4B52-A16F-C98C54A1A4E5}" srcOrd="1" destOrd="0" parTransId="{168EB1B0-4B38-471E-AD1F-9383FE7C8D28}" sibTransId="{F87CF029-4513-4ABA-B9F0-12E58FD18216}"/>
    <dgm:cxn modelId="{671D5CC8-2847-47F5-92A2-517EE4931E19}" srcId="{9B4673F0-676B-4B73-9EA0-29F5C45FD112}" destId="{A91B5291-C3BA-45AD-8550-978171AD70AA}" srcOrd="2" destOrd="0" parTransId="{A554BC5C-374D-41EC-AB5B-97749651DFCC}" sibTransId="{A2FCD998-E6C3-415C-91D4-3A3D383D2841}"/>
    <dgm:cxn modelId="{D47171CE-632B-45CE-AB84-9B9C03086D72}" type="presOf" srcId="{6AF1CD66-E143-4D9C-87E8-37E13FEB01FE}" destId="{8F3B3B50-8EE1-47EF-9B23-7348F16D5DFE}" srcOrd="0" destOrd="0" presId="urn:microsoft.com/office/officeart/2005/8/layout/default"/>
    <dgm:cxn modelId="{224351DD-1C27-4C44-A257-FED69D4C9769}" type="presOf" srcId="{A91B5291-C3BA-45AD-8550-978171AD70AA}" destId="{6FA052C8-08C8-4BDB-9B10-40DA995A914B}" srcOrd="0" destOrd="0" presId="urn:microsoft.com/office/officeart/2005/8/layout/default"/>
    <dgm:cxn modelId="{5C9BD8F1-6ACB-4427-B714-26FBF475CA1C}" type="presOf" srcId="{396C4177-5AEE-48E4-B0F5-82B02C755C6A}" destId="{09A996C3-786D-4DF9-9831-465DB4FE9392}" srcOrd="0" destOrd="0" presId="urn:microsoft.com/office/officeart/2005/8/layout/default"/>
    <dgm:cxn modelId="{A248CCF7-29EA-438B-A85B-BA2DE9FF2A63}" srcId="{9B4673F0-676B-4B73-9EA0-29F5C45FD112}" destId="{396C4177-5AEE-48E4-B0F5-82B02C755C6A}" srcOrd="5" destOrd="0" parTransId="{910E328C-A8EA-43D7-A2DA-37C56A0846C4}" sibTransId="{28DA0F10-4B7C-48FC-96AD-B3BBD3C54C34}"/>
    <dgm:cxn modelId="{AFEE20FE-B49E-4E91-A825-F14C7D780AC5}" type="presOf" srcId="{AF496516-DCC4-4B52-A16F-C98C54A1A4E5}" destId="{E6FF9CD1-5EEE-40BA-8E87-081B78341670}" srcOrd="0" destOrd="0" presId="urn:microsoft.com/office/officeart/2005/8/layout/default"/>
    <dgm:cxn modelId="{19563E49-1AD6-44C3-B151-874A8C6C1FCA}" type="presParOf" srcId="{F6346DB3-FD4E-4C0D-BCC7-DF01174F76AE}" destId="{BB6FC8B5-40D7-4CD3-B71A-70C1573386A8}" srcOrd="0" destOrd="0" presId="urn:microsoft.com/office/officeart/2005/8/layout/default"/>
    <dgm:cxn modelId="{3F4C06B4-149A-4672-B04A-64BD0D02E757}" type="presParOf" srcId="{F6346DB3-FD4E-4C0D-BCC7-DF01174F76AE}" destId="{BB3B9D57-BB8E-4FEC-B65A-8DBC1E96CB3E}" srcOrd="1" destOrd="0" presId="urn:microsoft.com/office/officeart/2005/8/layout/default"/>
    <dgm:cxn modelId="{6C92C833-D280-4EB3-96DA-7B477BA7BC35}" type="presParOf" srcId="{F6346DB3-FD4E-4C0D-BCC7-DF01174F76AE}" destId="{E6FF9CD1-5EEE-40BA-8E87-081B78341670}" srcOrd="2" destOrd="0" presId="urn:microsoft.com/office/officeart/2005/8/layout/default"/>
    <dgm:cxn modelId="{42C466CA-359B-4244-91EC-17BC93082EF2}" type="presParOf" srcId="{F6346DB3-FD4E-4C0D-BCC7-DF01174F76AE}" destId="{D3A1677B-7EA4-444D-BA0D-2837393FDAB0}" srcOrd="3" destOrd="0" presId="urn:microsoft.com/office/officeart/2005/8/layout/default"/>
    <dgm:cxn modelId="{1C1A46CE-E87C-46F2-8782-12C077FB8DB4}" type="presParOf" srcId="{F6346DB3-FD4E-4C0D-BCC7-DF01174F76AE}" destId="{6FA052C8-08C8-4BDB-9B10-40DA995A914B}" srcOrd="4" destOrd="0" presId="urn:microsoft.com/office/officeart/2005/8/layout/default"/>
    <dgm:cxn modelId="{07D2D430-EC44-4455-97EC-699F97E36555}" type="presParOf" srcId="{F6346DB3-FD4E-4C0D-BCC7-DF01174F76AE}" destId="{A6A200B5-1303-402F-8059-79C7014DB596}" srcOrd="5" destOrd="0" presId="urn:microsoft.com/office/officeart/2005/8/layout/default"/>
    <dgm:cxn modelId="{B8E661F6-40DF-4864-9E86-70B78E2E9502}" type="presParOf" srcId="{F6346DB3-FD4E-4C0D-BCC7-DF01174F76AE}" destId="{88345275-13B7-4B5F-A614-205CFF662724}" srcOrd="6" destOrd="0" presId="urn:microsoft.com/office/officeart/2005/8/layout/default"/>
    <dgm:cxn modelId="{08C9D1F5-69D9-41AF-93DB-2CD323A9EE50}" type="presParOf" srcId="{F6346DB3-FD4E-4C0D-BCC7-DF01174F76AE}" destId="{93B4FB1C-3CF0-4576-863A-4076FD06812B}" srcOrd="7" destOrd="0" presId="urn:microsoft.com/office/officeart/2005/8/layout/default"/>
    <dgm:cxn modelId="{7417DF25-38EA-454F-9B3F-849F2AC109DE}" type="presParOf" srcId="{F6346DB3-FD4E-4C0D-BCC7-DF01174F76AE}" destId="{8F3B3B50-8EE1-47EF-9B23-7348F16D5DFE}" srcOrd="8" destOrd="0" presId="urn:microsoft.com/office/officeart/2005/8/layout/default"/>
    <dgm:cxn modelId="{57F708D7-097C-4033-B5F4-B7C234A60F77}" type="presParOf" srcId="{F6346DB3-FD4E-4C0D-BCC7-DF01174F76AE}" destId="{6A6A17C3-40F4-4F81-AB9F-ECED28550D2E}" srcOrd="9" destOrd="0" presId="urn:microsoft.com/office/officeart/2005/8/layout/default"/>
    <dgm:cxn modelId="{B5A97CA6-5354-421C-A77D-14247149154D}" type="presParOf" srcId="{F6346DB3-FD4E-4C0D-BCC7-DF01174F76AE}" destId="{09A996C3-786D-4DF9-9831-465DB4FE9392}"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E2C025-80E4-4032-B10E-C16E0CA96725}">
      <dsp:nvSpPr>
        <dsp:cNvPr id="0" name=""/>
        <dsp:cNvSpPr/>
      </dsp:nvSpPr>
      <dsp:spPr>
        <a:xfrm>
          <a:off x="1283" y="507350"/>
          <a:ext cx="4505585" cy="2861046"/>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DFF943C4-93B3-4696-B1AE-F7792B27625B}">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“Gangs typically engage in criminal activity and use violence or intimidation to enhance or preserve their power, reputation, or economic resources. The nature of violence can vary largely, including homicide, knife and gun related offences, assault, and exploitive crimes. Young people involved with gangs might be victims of violence or pressured into doing things (e.g. stealing or carrying drugs or weapons). They might be abused, exploited and put into dangerous situations.”</a:t>
          </a:r>
          <a:endParaRPr lang="en-US" sz="1600" kern="1200"/>
        </a:p>
      </dsp:txBody>
      <dsp:txXfrm>
        <a:off x="585701" y="1066737"/>
        <a:ext cx="4337991" cy="2693452"/>
      </dsp:txXfrm>
    </dsp:sp>
    <dsp:sp modelId="{A2030C13-23C5-461E-910A-42F88A7ABBB1}">
      <dsp:nvSpPr>
        <dsp:cNvPr id="0" name=""/>
        <dsp:cNvSpPr/>
      </dsp:nvSpPr>
      <dsp:spPr>
        <a:xfrm>
          <a:off x="5508110" y="507350"/>
          <a:ext cx="4505585" cy="2861046"/>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D14A0FB0-DB7E-4689-87C0-DD936ED70D0D}">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Wales Violence Prevention Unit, ND</a:t>
          </a:r>
          <a:endParaRPr lang="en-US" sz="1600" kern="1200"/>
        </a:p>
      </dsp:txBody>
      <dsp:txXfrm>
        <a:off x="6092527" y="1066737"/>
        <a:ext cx="4337991" cy="26934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6FC8B5-40D7-4CD3-B71A-70C1573386A8}">
      <dsp:nvSpPr>
        <dsp:cNvPr id="0" name=""/>
        <dsp:cNvSpPr/>
      </dsp:nvSpPr>
      <dsp:spPr>
        <a:xfrm>
          <a:off x="0" y="89320"/>
          <a:ext cx="3555808" cy="213348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a:latin typeface="Aptos Display" panose="02110004020202020204"/>
            </a:rPr>
            <a:t>County Lines – Stop the exploitation of vulnerable persons by hard core gang members to sell drugs</a:t>
          </a:r>
          <a:endParaRPr lang="en-US" sz="2300" kern="1200"/>
        </a:p>
      </dsp:txBody>
      <dsp:txXfrm>
        <a:off x="0" y="89320"/>
        <a:ext cx="3555808" cy="2133485"/>
      </dsp:txXfrm>
    </dsp:sp>
    <dsp:sp modelId="{E6FF9CD1-5EEE-40BA-8E87-081B78341670}">
      <dsp:nvSpPr>
        <dsp:cNvPr id="0" name=""/>
        <dsp:cNvSpPr/>
      </dsp:nvSpPr>
      <dsp:spPr>
        <a:xfrm>
          <a:off x="3911389" y="89320"/>
          <a:ext cx="3555808" cy="213348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a:latin typeface="Aptos Display" panose="02110004020202020204"/>
            </a:rPr>
            <a:t>Protect Vulnerable Locations – places where young people are vulnerable such as pupil referral units and residential care homes. </a:t>
          </a:r>
          <a:endParaRPr lang="en-US" sz="2300" kern="1200"/>
        </a:p>
      </dsp:txBody>
      <dsp:txXfrm>
        <a:off x="3911389" y="89320"/>
        <a:ext cx="3555808" cy="2133485"/>
      </dsp:txXfrm>
    </dsp:sp>
    <dsp:sp modelId="{6FA052C8-08C8-4BDB-9B10-40DA995A914B}">
      <dsp:nvSpPr>
        <dsp:cNvPr id="0" name=""/>
        <dsp:cNvSpPr/>
      </dsp:nvSpPr>
      <dsp:spPr>
        <a:xfrm>
          <a:off x="7822778" y="89320"/>
          <a:ext cx="3555808" cy="213348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a:latin typeface="Aptos Display" panose="02110004020202020204"/>
            </a:rPr>
            <a:t>Reduce violence and knife crime – improve the way national and local partners use tools and powers</a:t>
          </a:r>
          <a:endParaRPr lang="en-US" sz="2300" kern="1200"/>
        </a:p>
      </dsp:txBody>
      <dsp:txXfrm>
        <a:off x="7822778" y="89320"/>
        <a:ext cx="3555808" cy="2133485"/>
      </dsp:txXfrm>
    </dsp:sp>
    <dsp:sp modelId="{88345275-13B7-4B5F-A614-205CFF662724}">
      <dsp:nvSpPr>
        <dsp:cNvPr id="0" name=""/>
        <dsp:cNvSpPr/>
      </dsp:nvSpPr>
      <dsp:spPr>
        <a:xfrm>
          <a:off x="0" y="2578386"/>
          <a:ext cx="3555808" cy="213348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a:latin typeface="Aptos Display" panose="02110004020202020204"/>
            </a:rPr>
            <a:t>Safeguard Gang – associated women and girls- this includes strengthening local practices. </a:t>
          </a:r>
          <a:endParaRPr lang="en-US" sz="2300" kern="1200"/>
        </a:p>
      </dsp:txBody>
      <dsp:txXfrm>
        <a:off x="0" y="2578386"/>
        <a:ext cx="3555808" cy="2133485"/>
      </dsp:txXfrm>
    </dsp:sp>
    <dsp:sp modelId="{8F3B3B50-8EE1-47EF-9B23-7348F16D5DFE}">
      <dsp:nvSpPr>
        <dsp:cNvPr id="0" name=""/>
        <dsp:cNvSpPr/>
      </dsp:nvSpPr>
      <dsp:spPr>
        <a:xfrm>
          <a:off x="3911389" y="2578386"/>
          <a:ext cx="3555808" cy="213348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a:latin typeface="Aptos Display" panose="02110004020202020204"/>
            </a:rPr>
            <a:t>Promote early intervention – identify and support vulnerable children and young people (including identifying MH problems). </a:t>
          </a:r>
          <a:endParaRPr lang="en-US" sz="2300" kern="1200"/>
        </a:p>
      </dsp:txBody>
      <dsp:txXfrm>
        <a:off x="3911389" y="2578386"/>
        <a:ext cx="3555808" cy="2133485"/>
      </dsp:txXfrm>
    </dsp:sp>
    <dsp:sp modelId="{09A996C3-786D-4DF9-9831-465DB4FE9392}">
      <dsp:nvSpPr>
        <dsp:cNvPr id="0" name=""/>
        <dsp:cNvSpPr/>
      </dsp:nvSpPr>
      <dsp:spPr>
        <a:xfrm>
          <a:off x="7822778" y="2578386"/>
          <a:ext cx="3555808" cy="213348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a:latin typeface="Aptos Display" panose="02110004020202020204"/>
            </a:rPr>
            <a:t>Promote meaningful alternatives – education, training and employment. </a:t>
          </a:r>
        </a:p>
      </dsp:txBody>
      <dsp:txXfrm>
        <a:off x="7822778" y="2578386"/>
        <a:ext cx="3555808" cy="213348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3875B8-A632-4AF3-979D-4EFB37805D8E}" type="datetimeFigureOut">
              <a:rPr lang="en-GB" smtClean="0"/>
              <a:t>22/10/2026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2522A9-ECBB-488C-B1BF-C6A14E79015C}" type="slidenum">
              <a:rPr lang="en-GB" smtClean="0"/>
              <a:t>‹#›</a:t>
            </a:fld>
            <a:endParaRPr lang="en-GB"/>
          </a:p>
        </p:txBody>
      </p:sp>
    </p:spTree>
    <p:extLst>
      <p:ext uri="{BB962C8B-B14F-4D97-AF65-F5344CB8AC3E}">
        <p14:creationId xmlns:p14="http://schemas.microsoft.com/office/powerpoint/2010/main" val="25663226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12</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13</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8600" y="1524000"/>
            <a:ext cx="7315200" cy="4114800"/>
          </a:xfrm>
          <a:prstGeom prst="rect">
            <a:avLst/>
          </a:prstGeom>
          <a:noFill/>
          <a:ln w="12700">
            <a:solidFill>
              <a:prstClr val="black"/>
            </a:solidFill>
          </a:ln>
        </p:spPr>
      </p:sp>
      <p:sp>
        <p:nvSpPr>
          <p:cNvPr id="3" name="Notes Placeholder 2"/>
          <p:cNvSpPr>
            <a:spLocks noGrp="1"/>
          </p:cNvSpPr>
          <p:nvPr>
            <p:ph type="body" idx="1"/>
          </p:nvPr>
        </p:nvSpPr>
        <p:spPr>
          <a:xfrm>
            <a:off x="685800" y="5867400"/>
            <a:ext cx="5486400" cy="4800600"/>
          </a:xfrm>
          <a:prstGeom prst="rect">
            <a:avLst/>
          </a:prstGeom>
        </p:spPr>
        <p:txBody>
          <a:bodyPr/>
          <a:lstStyle/>
          <a:p>
            <a:endParaRPr lang="en-GB" dirty="0"/>
          </a:p>
        </p:txBody>
      </p:sp>
    </p:spTree>
    <p:extLst>
      <p:ext uri="{BB962C8B-B14F-4D97-AF65-F5344CB8AC3E}">
        <p14:creationId xmlns:p14="http://schemas.microsoft.com/office/powerpoint/2010/main" val="29823608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26</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Walk through the five titles. Explain that each can work well, but each needs narrowing.
</a:t>
            </a:r>
            <a:r>
              <a:rPr lang="en-US"/>
              <a:t>A weak essay tries to cover everything; a strong essay makes a defensible judgement within 2,000 words.</a:t>
            </a:r>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28BBD-E1A8-6BBE-419A-4AAEC45B40F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B0202A-E894-6BAD-799E-1DFCB97576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71B1D50-E7DC-49F4-261A-235EA3C9E058}"/>
              </a:ext>
            </a:extLst>
          </p:cNvPr>
          <p:cNvSpPr>
            <a:spLocks noGrp="1"/>
          </p:cNvSpPr>
          <p:nvPr>
            <p:ph type="dt" sz="half" idx="10"/>
          </p:nvPr>
        </p:nvSpPr>
        <p:spPr/>
        <p:txBody>
          <a:bodyPr/>
          <a:lstStyle/>
          <a:p>
            <a:fld id="{EC3D2767-2D59-4193-9A53-CB2CB4CC08EB}" type="datetimeFigureOut">
              <a:rPr lang="en-GB" smtClean="0"/>
              <a:t>22/10/2026</a:t>
            </a:fld>
            <a:endParaRPr lang="en-GB"/>
          </a:p>
        </p:txBody>
      </p:sp>
      <p:sp>
        <p:nvSpPr>
          <p:cNvPr id="5" name="Footer Placeholder 4">
            <a:extLst>
              <a:ext uri="{FF2B5EF4-FFF2-40B4-BE49-F238E27FC236}">
                <a16:creationId xmlns:a16="http://schemas.microsoft.com/office/drawing/2014/main" id="{7C94B452-0B9F-7B82-76EC-BCCB6E957D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823ACE-1636-D297-C570-3644E69189BC}"/>
              </a:ext>
            </a:extLst>
          </p:cNvPr>
          <p:cNvSpPr>
            <a:spLocks noGrp="1"/>
          </p:cNvSpPr>
          <p:nvPr>
            <p:ph type="sldNum" sz="quarter" idx="12"/>
          </p:nvPr>
        </p:nvSpPr>
        <p:spPr/>
        <p:txBody>
          <a:bodyPr/>
          <a:lstStyle/>
          <a:p>
            <a:fld id="{CCB1A645-519D-4E7E-B0DF-D187AC3F33FD}" type="slidenum">
              <a:rPr lang="en-GB" smtClean="0"/>
              <a:t>‹#›</a:t>
            </a:fld>
            <a:endParaRPr lang="en-GB"/>
          </a:p>
        </p:txBody>
      </p:sp>
    </p:spTree>
    <p:extLst>
      <p:ext uri="{BB962C8B-B14F-4D97-AF65-F5344CB8AC3E}">
        <p14:creationId xmlns:p14="http://schemas.microsoft.com/office/powerpoint/2010/main" val="2787652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4A343-9BC6-2088-88B5-9ABBF5E8C0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37E60DF-BEC5-5EC3-386A-5363ED71B57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4CBC98-E524-0DDB-8EF1-08474A6A2A81}"/>
              </a:ext>
            </a:extLst>
          </p:cNvPr>
          <p:cNvSpPr>
            <a:spLocks noGrp="1"/>
          </p:cNvSpPr>
          <p:nvPr>
            <p:ph type="dt" sz="half" idx="10"/>
          </p:nvPr>
        </p:nvSpPr>
        <p:spPr/>
        <p:txBody>
          <a:bodyPr/>
          <a:lstStyle/>
          <a:p>
            <a:fld id="{EC3D2767-2D59-4193-9A53-CB2CB4CC08EB}" type="datetimeFigureOut">
              <a:rPr lang="en-GB" smtClean="0"/>
              <a:t>22/10/2026</a:t>
            </a:fld>
            <a:endParaRPr lang="en-GB"/>
          </a:p>
        </p:txBody>
      </p:sp>
      <p:sp>
        <p:nvSpPr>
          <p:cNvPr id="5" name="Footer Placeholder 4">
            <a:extLst>
              <a:ext uri="{FF2B5EF4-FFF2-40B4-BE49-F238E27FC236}">
                <a16:creationId xmlns:a16="http://schemas.microsoft.com/office/drawing/2014/main" id="{2D2F9B1D-0E38-3FF4-AD5C-6203E47A03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2B10C2-2AF6-5DE4-DE72-36750A411046}"/>
              </a:ext>
            </a:extLst>
          </p:cNvPr>
          <p:cNvSpPr>
            <a:spLocks noGrp="1"/>
          </p:cNvSpPr>
          <p:nvPr>
            <p:ph type="sldNum" sz="quarter" idx="12"/>
          </p:nvPr>
        </p:nvSpPr>
        <p:spPr/>
        <p:txBody>
          <a:bodyPr/>
          <a:lstStyle/>
          <a:p>
            <a:fld id="{CCB1A645-519D-4E7E-B0DF-D187AC3F33FD}" type="slidenum">
              <a:rPr lang="en-GB" smtClean="0"/>
              <a:t>‹#›</a:t>
            </a:fld>
            <a:endParaRPr lang="en-GB"/>
          </a:p>
        </p:txBody>
      </p:sp>
    </p:spTree>
    <p:extLst>
      <p:ext uri="{BB962C8B-B14F-4D97-AF65-F5344CB8AC3E}">
        <p14:creationId xmlns:p14="http://schemas.microsoft.com/office/powerpoint/2010/main" val="14457580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A733D-73C5-9FED-5E7B-5F9BA58CAA8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271C347-C524-40CB-959B-3B5CEA6761D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7893958-EEDE-C41E-90BD-8223587503F8}"/>
              </a:ext>
            </a:extLst>
          </p:cNvPr>
          <p:cNvSpPr>
            <a:spLocks noGrp="1"/>
          </p:cNvSpPr>
          <p:nvPr>
            <p:ph type="dt" sz="half" idx="10"/>
          </p:nvPr>
        </p:nvSpPr>
        <p:spPr/>
        <p:txBody>
          <a:bodyPr/>
          <a:lstStyle/>
          <a:p>
            <a:fld id="{EC3D2767-2D59-4193-9A53-CB2CB4CC08EB}" type="datetimeFigureOut">
              <a:rPr lang="en-GB" smtClean="0"/>
              <a:t>22/10/2026</a:t>
            </a:fld>
            <a:endParaRPr lang="en-GB"/>
          </a:p>
        </p:txBody>
      </p:sp>
      <p:sp>
        <p:nvSpPr>
          <p:cNvPr id="5" name="Footer Placeholder 4">
            <a:extLst>
              <a:ext uri="{FF2B5EF4-FFF2-40B4-BE49-F238E27FC236}">
                <a16:creationId xmlns:a16="http://schemas.microsoft.com/office/drawing/2014/main" id="{A8BDF9CD-3A16-AECA-B9BE-E125BACB4F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400867-AEA3-46E3-19D3-CBA609683FD9}"/>
              </a:ext>
            </a:extLst>
          </p:cNvPr>
          <p:cNvSpPr>
            <a:spLocks noGrp="1"/>
          </p:cNvSpPr>
          <p:nvPr>
            <p:ph type="sldNum" sz="quarter" idx="12"/>
          </p:nvPr>
        </p:nvSpPr>
        <p:spPr/>
        <p:txBody>
          <a:bodyPr/>
          <a:lstStyle/>
          <a:p>
            <a:fld id="{CCB1A645-519D-4E7E-B0DF-D187AC3F33FD}" type="slidenum">
              <a:rPr lang="en-GB" smtClean="0"/>
              <a:t>‹#›</a:t>
            </a:fld>
            <a:endParaRPr lang="en-GB"/>
          </a:p>
        </p:txBody>
      </p:sp>
    </p:spTree>
    <p:extLst>
      <p:ext uri="{BB962C8B-B14F-4D97-AF65-F5344CB8AC3E}">
        <p14:creationId xmlns:p14="http://schemas.microsoft.com/office/powerpoint/2010/main" val="10896434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6BF55-DFFA-30F2-3D1C-BF49D55182F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D94D393-3A00-BD7A-08A7-E83F5BF015D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1ED8342-CBEA-E602-CA48-7726461B23F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BC4A927-97CA-7A5F-588D-B9AB854E267A}"/>
              </a:ext>
            </a:extLst>
          </p:cNvPr>
          <p:cNvSpPr>
            <a:spLocks noGrp="1"/>
          </p:cNvSpPr>
          <p:nvPr>
            <p:ph type="dt" sz="half" idx="10"/>
          </p:nvPr>
        </p:nvSpPr>
        <p:spPr/>
        <p:txBody>
          <a:bodyPr/>
          <a:lstStyle/>
          <a:p>
            <a:fld id="{EC3D2767-2D59-4193-9A53-CB2CB4CC08EB}" type="datetimeFigureOut">
              <a:rPr lang="en-GB" smtClean="0"/>
              <a:t>22/10/2026</a:t>
            </a:fld>
            <a:endParaRPr lang="en-GB"/>
          </a:p>
        </p:txBody>
      </p:sp>
      <p:sp>
        <p:nvSpPr>
          <p:cNvPr id="6" name="Footer Placeholder 5">
            <a:extLst>
              <a:ext uri="{FF2B5EF4-FFF2-40B4-BE49-F238E27FC236}">
                <a16:creationId xmlns:a16="http://schemas.microsoft.com/office/drawing/2014/main" id="{25DF1419-0A28-A41D-2341-290550E98D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68B3777-C494-9DCF-4AE9-D2C9D1855BF3}"/>
              </a:ext>
            </a:extLst>
          </p:cNvPr>
          <p:cNvSpPr>
            <a:spLocks noGrp="1"/>
          </p:cNvSpPr>
          <p:nvPr>
            <p:ph type="sldNum" sz="quarter" idx="12"/>
          </p:nvPr>
        </p:nvSpPr>
        <p:spPr/>
        <p:txBody>
          <a:bodyPr/>
          <a:lstStyle/>
          <a:p>
            <a:fld id="{CCB1A645-519D-4E7E-B0DF-D187AC3F33FD}" type="slidenum">
              <a:rPr lang="en-GB" smtClean="0"/>
              <a:t>‹#›</a:t>
            </a:fld>
            <a:endParaRPr lang="en-GB"/>
          </a:p>
        </p:txBody>
      </p:sp>
    </p:spTree>
    <p:extLst>
      <p:ext uri="{BB962C8B-B14F-4D97-AF65-F5344CB8AC3E}">
        <p14:creationId xmlns:p14="http://schemas.microsoft.com/office/powerpoint/2010/main" val="22338630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C2C12-58C0-FCE6-C7A5-34109608889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6C9189-6AC1-27EB-A9D9-1877C5BE290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6E42E3-C832-B0CF-FCB7-A211A3D3746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7D13A4F-4035-3789-50BC-AE712D8F76C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36A9A44-4232-FC7B-9BAB-E52046AD580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8B42444-4C66-1008-7958-71221A1A299C}"/>
              </a:ext>
            </a:extLst>
          </p:cNvPr>
          <p:cNvSpPr>
            <a:spLocks noGrp="1"/>
          </p:cNvSpPr>
          <p:nvPr>
            <p:ph type="dt" sz="half" idx="10"/>
          </p:nvPr>
        </p:nvSpPr>
        <p:spPr/>
        <p:txBody>
          <a:bodyPr/>
          <a:lstStyle/>
          <a:p>
            <a:fld id="{EC3D2767-2D59-4193-9A53-CB2CB4CC08EB}" type="datetimeFigureOut">
              <a:rPr lang="en-GB" smtClean="0"/>
              <a:t>22/10/2026</a:t>
            </a:fld>
            <a:endParaRPr lang="en-GB"/>
          </a:p>
        </p:txBody>
      </p:sp>
      <p:sp>
        <p:nvSpPr>
          <p:cNvPr id="8" name="Footer Placeholder 7">
            <a:extLst>
              <a:ext uri="{FF2B5EF4-FFF2-40B4-BE49-F238E27FC236}">
                <a16:creationId xmlns:a16="http://schemas.microsoft.com/office/drawing/2014/main" id="{D464538D-FB65-9E1A-0D93-073596FD8D6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4455AAE-3AE8-922D-0999-C5EAF52C3576}"/>
              </a:ext>
            </a:extLst>
          </p:cNvPr>
          <p:cNvSpPr>
            <a:spLocks noGrp="1"/>
          </p:cNvSpPr>
          <p:nvPr>
            <p:ph type="sldNum" sz="quarter" idx="12"/>
          </p:nvPr>
        </p:nvSpPr>
        <p:spPr/>
        <p:txBody>
          <a:bodyPr/>
          <a:lstStyle/>
          <a:p>
            <a:fld id="{CCB1A645-519D-4E7E-B0DF-D187AC3F33FD}" type="slidenum">
              <a:rPr lang="en-GB" smtClean="0"/>
              <a:t>‹#›</a:t>
            </a:fld>
            <a:endParaRPr lang="en-GB"/>
          </a:p>
        </p:txBody>
      </p:sp>
    </p:spTree>
    <p:extLst>
      <p:ext uri="{BB962C8B-B14F-4D97-AF65-F5344CB8AC3E}">
        <p14:creationId xmlns:p14="http://schemas.microsoft.com/office/powerpoint/2010/main" val="4531046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F4445-9530-80E8-09AD-7C986D2112B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2818928-8569-D45A-4606-7A3C14C72F68}"/>
              </a:ext>
            </a:extLst>
          </p:cNvPr>
          <p:cNvSpPr>
            <a:spLocks noGrp="1"/>
          </p:cNvSpPr>
          <p:nvPr>
            <p:ph type="dt" sz="half" idx="10"/>
          </p:nvPr>
        </p:nvSpPr>
        <p:spPr/>
        <p:txBody>
          <a:bodyPr/>
          <a:lstStyle/>
          <a:p>
            <a:fld id="{EC3D2767-2D59-4193-9A53-CB2CB4CC08EB}" type="datetimeFigureOut">
              <a:rPr lang="en-GB" smtClean="0"/>
              <a:t>22/10/2026</a:t>
            </a:fld>
            <a:endParaRPr lang="en-GB"/>
          </a:p>
        </p:txBody>
      </p:sp>
      <p:sp>
        <p:nvSpPr>
          <p:cNvPr id="4" name="Footer Placeholder 3">
            <a:extLst>
              <a:ext uri="{FF2B5EF4-FFF2-40B4-BE49-F238E27FC236}">
                <a16:creationId xmlns:a16="http://schemas.microsoft.com/office/drawing/2014/main" id="{3457ED61-069E-249E-0983-5E9FA44799E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6F7308B-3140-A274-B102-E4001F112CB7}"/>
              </a:ext>
            </a:extLst>
          </p:cNvPr>
          <p:cNvSpPr>
            <a:spLocks noGrp="1"/>
          </p:cNvSpPr>
          <p:nvPr>
            <p:ph type="sldNum" sz="quarter" idx="12"/>
          </p:nvPr>
        </p:nvSpPr>
        <p:spPr/>
        <p:txBody>
          <a:bodyPr/>
          <a:lstStyle/>
          <a:p>
            <a:fld id="{CCB1A645-519D-4E7E-B0DF-D187AC3F33FD}" type="slidenum">
              <a:rPr lang="en-GB" smtClean="0"/>
              <a:t>‹#›</a:t>
            </a:fld>
            <a:endParaRPr lang="en-GB"/>
          </a:p>
        </p:txBody>
      </p:sp>
    </p:spTree>
    <p:extLst>
      <p:ext uri="{BB962C8B-B14F-4D97-AF65-F5344CB8AC3E}">
        <p14:creationId xmlns:p14="http://schemas.microsoft.com/office/powerpoint/2010/main" val="1462201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3F203C-FE98-0E2E-3FB7-B516FD7B45C7}"/>
              </a:ext>
            </a:extLst>
          </p:cNvPr>
          <p:cNvSpPr>
            <a:spLocks noGrp="1"/>
          </p:cNvSpPr>
          <p:nvPr>
            <p:ph type="dt" sz="half" idx="10"/>
          </p:nvPr>
        </p:nvSpPr>
        <p:spPr/>
        <p:txBody>
          <a:bodyPr/>
          <a:lstStyle/>
          <a:p>
            <a:fld id="{EC3D2767-2D59-4193-9A53-CB2CB4CC08EB}" type="datetimeFigureOut">
              <a:rPr lang="en-GB" smtClean="0"/>
              <a:t>22/10/2026</a:t>
            </a:fld>
            <a:endParaRPr lang="en-GB"/>
          </a:p>
        </p:txBody>
      </p:sp>
      <p:sp>
        <p:nvSpPr>
          <p:cNvPr id="3" name="Footer Placeholder 2">
            <a:extLst>
              <a:ext uri="{FF2B5EF4-FFF2-40B4-BE49-F238E27FC236}">
                <a16:creationId xmlns:a16="http://schemas.microsoft.com/office/drawing/2014/main" id="{9B7DB1A1-9035-05ED-E740-9AF8F999456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890662D-7DAC-60A4-AC20-C17F7429A574}"/>
              </a:ext>
            </a:extLst>
          </p:cNvPr>
          <p:cNvSpPr>
            <a:spLocks noGrp="1"/>
          </p:cNvSpPr>
          <p:nvPr>
            <p:ph type="sldNum" sz="quarter" idx="12"/>
          </p:nvPr>
        </p:nvSpPr>
        <p:spPr/>
        <p:txBody>
          <a:bodyPr/>
          <a:lstStyle/>
          <a:p>
            <a:fld id="{CCB1A645-519D-4E7E-B0DF-D187AC3F33FD}" type="slidenum">
              <a:rPr lang="en-GB" smtClean="0"/>
              <a:t>‹#›</a:t>
            </a:fld>
            <a:endParaRPr lang="en-GB"/>
          </a:p>
        </p:txBody>
      </p:sp>
    </p:spTree>
    <p:extLst>
      <p:ext uri="{BB962C8B-B14F-4D97-AF65-F5344CB8AC3E}">
        <p14:creationId xmlns:p14="http://schemas.microsoft.com/office/powerpoint/2010/main" val="31221031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88B5B-D4AC-5035-D8B1-0B9D371C339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E7DF89F-2CE0-D9E0-AC66-792B0A3DF0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3743F07-A9CF-FDD7-1602-BAD82D0831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A7A6F5-ACEB-917B-F369-1596BE744403}"/>
              </a:ext>
            </a:extLst>
          </p:cNvPr>
          <p:cNvSpPr>
            <a:spLocks noGrp="1"/>
          </p:cNvSpPr>
          <p:nvPr>
            <p:ph type="dt" sz="half" idx="10"/>
          </p:nvPr>
        </p:nvSpPr>
        <p:spPr/>
        <p:txBody>
          <a:bodyPr/>
          <a:lstStyle/>
          <a:p>
            <a:fld id="{EC3D2767-2D59-4193-9A53-CB2CB4CC08EB}" type="datetimeFigureOut">
              <a:rPr lang="en-GB" smtClean="0"/>
              <a:t>22/10/2026</a:t>
            </a:fld>
            <a:endParaRPr lang="en-GB"/>
          </a:p>
        </p:txBody>
      </p:sp>
      <p:sp>
        <p:nvSpPr>
          <p:cNvPr id="6" name="Footer Placeholder 5">
            <a:extLst>
              <a:ext uri="{FF2B5EF4-FFF2-40B4-BE49-F238E27FC236}">
                <a16:creationId xmlns:a16="http://schemas.microsoft.com/office/drawing/2014/main" id="{3B80DCD2-6AEF-449A-1606-8E1CA2D5587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458A652-88B5-304E-CD3D-2FBB52661B50}"/>
              </a:ext>
            </a:extLst>
          </p:cNvPr>
          <p:cNvSpPr>
            <a:spLocks noGrp="1"/>
          </p:cNvSpPr>
          <p:nvPr>
            <p:ph type="sldNum" sz="quarter" idx="12"/>
          </p:nvPr>
        </p:nvSpPr>
        <p:spPr/>
        <p:txBody>
          <a:bodyPr/>
          <a:lstStyle/>
          <a:p>
            <a:fld id="{CCB1A645-519D-4E7E-B0DF-D187AC3F33FD}" type="slidenum">
              <a:rPr lang="en-GB" smtClean="0"/>
              <a:t>‹#›</a:t>
            </a:fld>
            <a:endParaRPr lang="en-GB"/>
          </a:p>
        </p:txBody>
      </p:sp>
    </p:spTree>
    <p:extLst>
      <p:ext uri="{BB962C8B-B14F-4D97-AF65-F5344CB8AC3E}">
        <p14:creationId xmlns:p14="http://schemas.microsoft.com/office/powerpoint/2010/main" val="23287734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D95B5-A8DF-8D34-848C-6193100C2A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0F7CE28-A39F-B01D-0E8F-48B11B9EF457}"/>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CF4A498-764B-557C-7F1B-3981B2F798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2A994B5-E15F-6BFA-A26B-DFE5050ED4B7}"/>
              </a:ext>
            </a:extLst>
          </p:cNvPr>
          <p:cNvSpPr>
            <a:spLocks noGrp="1"/>
          </p:cNvSpPr>
          <p:nvPr>
            <p:ph type="dt" sz="half" idx="10"/>
          </p:nvPr>
        </p:nvSpPr>
        <p:spPr/>
        <p:txBody>
          <a:bodyPr/>
          <a:lstStyle/>
          <a:p>
            <a:fld id="{EC3D2767-2D59-4193-9A53-CB2CB4CC08EB}" type="datetimeFigureOut">
              <a:rPr lang="en-GB" smtClean="0"/>
              <a:t>22/10/2026</a:t>
            </a:fld>
            <a:endParaRPr lang="en-GB"/>
          </a:p>
        </p:txBody>
      </p:sp>
      <p:sp>
        <p:nvSpPr>
          <p:cNvPr id="6" name="Footer Placeholder 5">
            <a:extLst>
              <a:ext uri="{FF2B5EF4-FFF2-40B4-BE49-F238E27FC236}">
                <a16:creationId xmlns:a16="http://schemas.microsoft.com/office/drawing/2014/main" id="{BC51C15D-719B-20C7-9360-4CA5C2D348A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AF8647-2B2E-4F19-3287-C2D4DCE4236D}"/>
              </a:ext>
            </a:extLst>
          </p:cNvPr>
          <p:cNvSpPr>
            <a:spLocks noGrp="1"/>
          </p:cNvSpPr>
          <p:nvPr>
            <p:ph type="sldNum" sz="quarter" idx="12"/>
          </p:nvPr>
        </p:nvSpPr>
        <p:spPr/>
        <p:txBody>
          <a:bodyPr/>
          <a:lstStyle/>
          <a:p>
            <a:fld id="{CCB1A645-519D-4E7E-B0DF-D187AC3F33FD}" type="slidenum">
              <a:rPr lang="en-GB" smtClean="0"/>
              <a:t>‹#›</a:t>
            </a:fld>
            <a:endParaRPr lang="en-GB"/>
          </a:p>
        </p:txBody>
      </p:sp>
    </p:spTree>
    <p:extLst>
      <p:ext uri="{BB962C8B-B14F-4D97-AF65-F5344CB8AC3E}">
        <p14:creationId xmlns:p14="http://schemas.microsoft.com/office/powerpoint/2010/main" val="37991776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9B711-481E-7D33-7D51-40FF97FED57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8124EC6-AFF5-F835-155D-0269287B80D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F673BF-388D-D5D8-A632-8EB05612B30B}"/>
              </a:ext>
            </a:extLst>
          </p:cNvPr>
          <p:cNvSpPr>
            <a:spLocks noGrp="1"/>
          </p:cNvSpPr>
          <p:nvPr>
            <p:ph type="dt" sz="half" idx="10"/>
          </p:nvPr>
        </p:nvSpPr>
        <p:spPr/>
        <p:txBody>
          <a:bodyPr/>
          <a:lstStyle/>
          <a:p>
            <a:fld id="{EC3D2767-2D59-4193-9A53-CB2CB4CC08EB}" type="datetimeFigureOut">
              <a:rPr lang="en-GB" smtClean="0"/>
              <a:t>22/10/2026</a:t>
            </a:fld>
            <a:endParaRPr lang="en-GB"/>
          </a:p>
        </p:txBody>
      </p:sp>
      <p:sp>
        <p:nvSpPr>
          <p:cNvPr id="5" name="Footer Placeholder 4">
            <a:extLst>
              <a:ext uri="{FF2B5EF4-FFF2-40B4-BE49-F238E27FC236}">
                <a16:creationId xmlns:a16="http://schemas.microsoft.com/office/drawing/2014/main" id="{C93D974A-6E6F-2A9D-C5B4-99835CF146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8013BF-A3AF-BF62-9126-398C396E74C7}"/>
              </a:ext>
            </a:extLst>
          </p:cNvPr>
          <p:cNvSpPr>
            <a:spLocks noGrp="1"/>
          </p:cNvSpPr>
          <p:nvPr>
            <p:ph type="sldNum" sz="quarter" idx="12"/>
          </p:nvPr>
        </p:nvSpPr>
        <p:spPr/>
        <p:txBody>
          <a:bodyPr/>
          <a:lstStyle/>
          <a:p>
            <a:fld id="{CCB1A645-519D-4E7E-B0DF-D187AC3F33FD}" type="slidenum">
              <a:rPr lang="en-GB" smtClean="0"/>
              <a:t>‹#›</a:t>
            </a:fld>
            <a:endParaRPr lang="en-GB"/>
          </a:p>
        </p:txBody>
      </p:sp>
    </p:spTree>
    <p:extLst>
      <p:ext uri="{BB962C8B-B14F-4D97-AF65-F5344CB8AC3E}">
        <p14:creationId xmlns:p14="http://schemas.microsoft.com/office/powerpoint/2010/main" val="35945875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90B70DA-B176-1ECB-56DE-2A8F1D08843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B3AC4C3-B453-E978-0D38-8EC01D85EE2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519DAF-FB68-AC5B-8C33-84C3E378B1F9}"/>
              </a:ext>
            </a:extLst>
          </p:cNvPr>
          <p:cNvSpPr>
            <a:spLocks noGrp="1"/>
          </p:cNvSpPr>
          <p:nvPr>
            <p:ph type="dt" sz="half" idx="10"/>
          </p:nvPr>
        </p:nvSpPr>
        <p:spPr/>
        <p:txBody>
          <a:bodyPr/>
          <a:lstStyle/>
          <a:p>
            <a:fld id="{EC3D2767-2D59-4193-9A53-CB2CB4CC08EB}" type="datetimeFigureOut">
              <a:rPr lang="en-GB" smtClean="0"/>
              <a:t>22/10/2026</a:t>
            </a:fld>
            <a:endParaRPr lang="en-GB"/>
          </a:p>
        </p:txBody>
      </p:sp>
      <p:sp>
        <p:nvSpPr>
          <p:cNvPr id="5" name="Footer Placeholder 4">
            <a:extLst>
              <a:ext uri="{FF2B5EF4-FFF2-40B4-BE49-F238E27FC236}">
                <a16:creationId xmlns:a16="http://schemas.microsoft.com/office/drawing/2014/main" id="{27057741-0927-2E38-E81E-028B868FFE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69DB35-A3B7-E08D-BC19-0C8B0D4E19EE}"/>
              </a:ext>
            </a:extLst>
          </p:cNvPr>
          <p:cNvSpPr>
            <a:spLocks noGrp="1"/>
          </p:cNvSpPr>
          <p:nvPr>
            <p:ph type="sldNum" sz="quarter" idx="12"/>
          </p:nvPr>
        </p:nvSpPr>
        <p:spPr/>
        <p:txBody>
          <a:bodyPr/>
          <a:lstStyle/>
          <a:p>
            <a:fld id="{CCB1A645-519D-4E7E-B0DF-D187AC3F33FD}" type="slidenum">
              <a:rPr lang="en-GB" smtClean="0"/>
              <a:t>‹#›</a:t>
            </a:fld>
            <a:endParaRPr lang="en-GB"/>
          </a:p>
        </p:txBody>
      </p:sp>
    </p:spTree>
    <p:extLst>
      <p:ext uri="{BB962C8B-B14F-4D97-AF65-F5344CB8AC3E}">
        <p14:creationId xmlns:p14="http://schemas.microsoft.com/office/powerpoint/2010/main" val="255314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81809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530756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67118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368090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7037878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17092333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4941042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10/22/2026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143576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66036496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30088384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64590886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5725328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848661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10/22/2026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9627994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F1401F-7309-0D8A-8AF2-CBBD12ACD30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71001A3-F6A4-A59A-438C-9A9339095EA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FB514C-27E2-8832-7488-A1B1068372D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C3D2767-2D59-4193-9A53-CB2CB4CC08EB}" type="datetimeFigureOut">
              <a:rPr lang="en-GB" smtClean="0"/>
              <a:t>22/10/2026</a:t>
            </a:fld>
            <a:endParaRPr lang="en-GB"/>
          </a:p>
        </p:txBody>
      </p:sp>
      <p:sp>
        <p:nvSpPr>
          <p:cNvPr id="5" name="Footer Placeholder 4">
            <a:extLst>
              <a:ext uri="{FF2B5EF4-FFF2-40B4-BE49-F238E27FC236}">
                <a16:creationId xmlns:a16="http://schemas.microsoft.com/office/drawing/2014/main" id="{C14DF1B2-F114-FCC8-9348-9742924FB2F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3A5160E-BE6B-B950-1207-FADC36C65D1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CB1A645-519D-4E7E-B0DF-D187AC3F33FD}" type="slidenum">
              <a:rPr lang="en-GB" smtClean="0"/>
              <a:t>‹#›</a:t>
            </a:fld>
            <a:endParaRPr lang="en-GB"/>
          </a:p>
        </p:txBody>
      </p:sp>
    </p:spTree>
    <p:extLst>
      <p:ext uri="{BB962C8B-B14F-4D97-AF65-F5344CB8AC3E}">
        <p14:creationId xmlns:p14="http://schemas.microsoft.com/office/powerpoint/2010/main" val="20635354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10/22/2026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30660142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36433317"/>
      </p:ext>
    </p:extLst>
  </p:cSld>
  <p:clrMap bg1="lt1" tx1="dk1" bg2="lt2" tx2="dk2" accent1="accent1" accent2="accent2" accent3="accent3" accent4="accent4" accent5="accent5" accent6="accent6" hlink="hlink" folHlink="folHlink"/>
  <p:sldLayoutIdLst>
    <p:sldLayoutId id="2147483673" r:id="rId1"/>
    <p:sldLayoutId id="2147483674"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9.xml"/><Relationship Id="rId5" Type="http://schemas.openxmlformats.org/officeDocument/2006/relationships/hyperlink" Target="https://www.wallpaperflare.com/gang-related-group-of-people-looking-at-camera-full-length-wallpaper-seupk" TargetMode="Externa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png"/><Relationship Id="rId7" Type="http://schemas.openxmlformats.org/officeDocument/2006/relationships/diagramColors" Target="../diagrams/colors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3" Type="http://schemas.openxmlformats.org/officeDocument/2006/relationships/hyperlink" Target="https://www.bbc.co.uk/news/articles/czrjyevmv61o" TargetMode="External"/><Relationship Id="rId2" Type="http://schemas.openxmlformats.org/officeDocument/2006/relationships/image" Target="../media/image4.jp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hyperlink" Target="https://www.bbc.co.uk/news/articles/czrjyevmv61o" TargetMode="External"/><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HvWavE-yeGE?feature=oembed"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hyperlink" Target="file:///C:\Users\j.d.evans\Downloads\apcc-partnership-systems-deep-dive-wales.pdf" TargetMode="External"/><Relationship Id="rId3" Type="http://schemas.openxmlformats.org/officeDocument/2006/relationships/image" Target="../media/image24.png"/><Relationship Id="rId7" Type="http://schemas.openxmlformats.org/officeDocument/2006/relationships/image" Target="../media/image1.png"/><Relationship Id="rId2" Type="http://schemas.openxmlformats.org/officeDocument/2006/relationships/image" Target="../media/image23.png"/><Relationship Id="rId1" Type="http://schemas.openxmlformats.org/officeDocument/2006/relationships/slideLayout" Target="../slideLayouts/slideLayout2.xml"/><Relationship Id="rId6" Type="http://schemas.openxmlformats.org/officeDocument/2006/relationships/hyperlink" Target="https://pure.port.ac.uk/ws/portalfiles/portal/67794538/FINAL_MS_Accepted_PhD_by_Publication_Jan_23.pdf" TargetMode="External"/><Relationship Id="rId5" Type="http://schemas.openxmlformats.org/officeDocument/2006/relationships/hyperlink" Target="https://www.tandfonline.com/doi/full/10.1080/07418825.2025.2473720" TargetMode="External"/><Relationship Id="rId4" Type="http://schemas.openxmlformats.org/officeDocument/2006/relationships/image" Target="../media/image25.png"/></Relationships>
</file>

<file path=ppt/slides/_rels/slide2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0D254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Rectangle 2"/>
          <p:cNvSpPr/>
          <p:nvPr/>
        </p:nvSpPr>
        <p:spPr>
          <a:xfrm>
            <a:off x="0" y="5943600"/>
            <a:ext cx="12191695" cy="914400"/>
          </a:xfrm>
          <a:prstGeom prst="rect">
            <a:avLst/>
          </a:prstGeom>
          <a:solidFill>
            <a:srgbClr val="0A777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5" name="TextBox 4"/>
          <p:cNvSpPr txBox="1"/>
          <p:nvPr/>
        </p:nvSpPr>
        <p:spPr>
          <a:xfrm>
            <a:off x="776935" y="2362465"/>
            <a:ext cx="10698480" cy="1645920"/>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800"/>
              </a:spcAft>
              <a:buClrTx/>
              <a:buSzTx/>
              <a:buFontTx/>
              <a:buNone/>
              <a:tabLst/>
              <a:defRPr sz="3900" b="1">
                <a:solidFill>
                  <a:srgbClr val="FFFFFF"/>
                </a:solidFill>
                <a:latin typeface="Aptos"/>
              </a:defRPr>
            </a:pPr>
            <a:r>
              <a:rPr kumimoji="0" sz="3900" b="1" i="0" u="none" strike="noStrike" kern="1200" cap="none" spc="0" normalizeH="0" baseline="0" noProof="0" dirty="0">
                <a:ln>
                  <a:noFill/>
                </a:ln>
                <a:solidFill>
                  <a:srgbClr val="FFFFFF"/>
                </a:solidFill>
                <a:effectLst/>
                <a:uLnTx/>
                <a:uFillTx/>
                <a:latin typeface="Aptos"/>
                <a:ea typeface="+mn-ea"/>
                <a:cs typeface="+mn-cs"/>
              </a:rPr>
              <a:t>Gang-Related Crime</a:t>
            </a:r>
          </a:p>
          <a:p>
            <a:pPr marL="0" marR="0" lvl="0" indent="0" algn="l" defTabSz="457200" rtl="0" eaLnBrk="1" fontAlgn="auto" latinLnBrk="0" hangingPunct="1">
              <a:lnSpc>
                <a:spcPct val="100000"/>
              </a:lnSpc>
              <a:spcBef>
                <a:spcPts val="0"/>
              </a:spcBef>
              <a:spcAft>
                <a:spcPts val="800"/>
              </a:spcAft>
              <a:buClrTx/>
              <a:buSzTx/>
              <a:buFontTx/>
              <a:buNone/>
              <a:tabLst/>
              <a:defRPr sz="3900" b="1">
                <a:solidFill>
                  <a:srgbClr val="FFFFFF"/>
                </a:solidFill>
                <a:latin typeface="Aptos"/>
              </a:defRPr>
            </a:pPr>
            <a:r>
              <a:rPr kumimoji="0" sz="3900" b="1" i="0" u="none" strike="noStrike" kern="1200" cap="none" spc="0" normalizeH="0" baseline="0" noProof="0" dirty="0">
                <a:ln>
                  <a:noFill/>
                </a:ln>
                <a:solidFill>
                  <a:srgbClr val="FFFFFF"/>
                </a:solidFill>
                <a:effectLst/>
                <a:uLnTx/>
                <a:uFillTx/>
                <a:latin typeface="Aptos"/>
                <a:ea typeface="+mn-ea"/>
                <a:cs typeface="+mn-cs"/>
              </a:rPr>
              <a:t>and Knife Crime</a:t>
            </a:r>
          </a:p>
        </p:txBody>
      </p:sp>
      <p:sp>
        <p:nvSpPr>
          <p:cNvPr id="6" name="TextBox 5"/>
          <p:cNvSpPr txBox="1"/>
          <p:nvPr/>
        </p:nvSpPr>
        <p:spPr>
          <a:xfrm>
            <a:off x="777240" y="4343400"/>
            <a:ext cx="10515600" cy="731520"/>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800"/>
              </a:spcAft>
              <a:buClrTx/>
              <a:buSzTx/>
              <a:buFontTx/>
              <a:buNone/>
              <a:tabLst/>
              <a:defRPr sz="2100" b="0">
                <a:solidFill>
                  <a:srgbClr val="FFFFFF"/>
                </a:solidFill>
                <a:latin typeface="Aptos"/>
              </a:defRPr>
            </a:pPr>
            <a:r>
              <a:rPr kumimoji="0" sz="2100" b="0" i="0" u="none" strike="noStrike" kern="1200" cap="none" spc="0" normalizeH="0" baseline="0" noProof="0" dirty="0">
                <a:ln>
                  <a:noFill/>
                </a:ln>
                <a:solidFill>
                  <a:srgbClr val="FFFFFF"/>
                </a:solidFill>
                <a:effectLst/>
                <a:uLnTx/>
                <a:uFillTx/>
                <a:latin typeface="Aptos"/>
                <a:ea typeface="+mn-ea"/>
                <a:cs typeface="+mn-cs"/>
              </a:rPr>
              <a:t>Definitions  •  causes  •  evidence  •  harms  •  responses</a:t>
            </a:r>
          </a:p>
        </p:txBody>
      </p:sp>
      <p:sp>
        <p:nvSpPr>
          <p:cNvPr id="7" name="TextBox 6"/>
          <p:cNvSpPr txBox="1"/>
          <p:nvPr/>
        </p:nvSpPr>
        <p:spPr>
          <a:xfrm>
            <a:off x="777240" y="6190488"/>
            <a:ext cx="10332720" cy="365760"/>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800"/>
              </a:spcAft>
              <a:buClrTx/>
              <a:buSzTx/>
              <a:buFontTx/>
              <a:buNone/>
              <a:tabLst/>
              <a:defRPr sz="1700" b="0">
                <a:solidFill>
                  <a:srgbClr val="FFFFFF"/>
                </a:solidFill>
                <a:latin typeface="Aptos"/>
              </a:defRPr>
            </a:pPr>
            <a:r>
              <a:rPr kumimoji="0" sz="1700" b="0" i="0" u="none" strike="noStrike" kern="1200" cap="none" spc="0" normalizeH="0" baseline="0" noProof="0" dirty="0">
                <a:ln>
                  <a:noFill/>
                </a:ln>
                <a:solidFill>
                  <a:srgbClr val="FFFFFF"/>
                </a:solidFill>
                <a:effectLst/>
                <a:uLnTx/>
                <a:uFillTx/>
                <a:latin typeface="Aptos"/>
                <a:ea typeface="+mn-ea"/>
                <a:cs typeface="+mn-cs"/>
              </a:rPr>
              <a:t>Swansea Law School | Three-hour seminar lecture</a:t>
            </a:r>
          </a:p>
        </p:txBody>
      </p:sp>
      <p:pic>
        <p:nvPicPr>
          <p:cNvPr id="9" name="Picture 8">
            <a:extLst>
              <a:ext uri="{FF2B5EF4-FFF2-40B4-BE49-F238E27FC236}">
                <a16:creationId xmlns:a16="http://schemas.microsoft.com/office/drawing/2014/main" id="{4D38655F-865E-E8AB-F1FA-F7D7EE30935D}"/>
              </a:ext>
            </a:extLst>
          </p:cNvPr>
          <p:cNvPicPr>
            <a:picLocks noChangeAspect="1"/>
          </p:cNvPicPr>
          <p:nvPr/>
        </p:nvPicPr>
        <p:blipFill>
          <a:blip r:embed="rId3"/>
          <a:stretch>
            <a:fillRect/>
          </a:stretch>
        </p:blipFill>
        <p:spPr>
          <a:xfrm>
            <a:off x="0" y="5744951"/>
            <a:ext cx="12192000" cy="1113049"/>
          </a:xfrm>
          <a:prstGeom prst="rect">
            <a:avLst/>
          </a:prstGeom>
        </p:spPr>
      </p:pic>
      <p:pic>
        <p:nvPicPr>
          <p:cNvPr id="11" name="Picture 10">
            <a:extLst>
              <a:ext uri="{FF2B5EF4-FFF2-40B4-BE49-F238E27FC236}">
                <a16:creationId xmlns:a16="http://schemas.microsoft.com/office/drawing/2014/main" id="{98C2EBCD-8A15-6080-9FFB-7215A69FBA12}"/>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308344" y="917211"/>
            <a:ext cx="4342484" cy="3194777"/>
          </a:xfrm>
          <a:prstGeom prst="rect">
            <a:avLst/>
          </a:prstGeom>
        </p:spPr>
      </p:pic>
      <p:sp>
        <p:nvSpPr>
          <p:cNvPr id="13" name="Text 1">
            <a:extLst>
              <a:ext uri="{FF2B5EF4-FFF2-40B4-BE49-F238E27FC236}">
                <a16:creationId xmlns:a16="http://schemas.microsoft.com/office/drawing/2014/main" id="{EAF48868-0C10-726D-D0A3-43ABCDF3A997}"/>
              </a:ext>
            </a:extLst>
          </p:cNvPr>
          <p:cNvSpPr/>
          <p:nvPr/>
        </p:nvSpPr>
        <p:spPr>
          <a:xfrm>
            <a:off x="910972" y="830561"/>
            <a:ext cx="5486400" cy="1097280"/>
          </a:xfrm>
          <a:prstGeom prst="rect">
            <a:avLst/>
          </a:prstGeom>
          <a:noFill/>
          <a:ln/>
        </p:spPr>
        <p:txBody>
          <a:bodyPr wrap="square" lIns="0" tIns="0" rIns="0" bIns="0" rtlCol="0" anchor="ctr">
            <a:normAutofit fontScale="92500" lnSpcReduction="1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FFFFFF"/>
                </a:solidFill>
                <a:effectLst/>
                <a:uLnTx/>
                <a:uFillTx/>
                <a:latin typeface="Aptos Display" pitchFamily="34" charset="0"/>
                <a:ea typeface="Aptos Display" pitchFamily="34" charset="-122"/>
                <a:cs typeface="Aptos Display" pitchFamily="34" charset="-120"/>
              </a:rPr>
              <a:t>BMLC6011</a:t>
            </a:r>
            <a:endParaRPr kumimoji="0" lang="en-US" sz="40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FFFFFF"/>
                </a:solidFill>
                <a:effectLst/>
                <a:uLnTx/>
                <a:uFillTx/>
                <a:latin typeface="Aptos Display" pitchFamily="34" charset="0"/>
                <a:ea typeface="Aptos Display" pitchFamily="34" charset="-122"/>
                <a:cs typeface="Aptos Display" pitchFamily="34" charset="-120"/>
              </a:rPr>
              <a:t>Serious &amp; </a:t>
            </a:r>
            <a:r>
              <a:rPr kumimoji="0" lang="en-US" sz="4000" b="1" i="0" u="none" strike="noStrike" kern="1200" cap="none" spc="0" normalizeH="0" baseline="0" noProof="0" dirty="0" err="1">
                <a:ln>
                  <a:noFill/>
                </a:ln>
                <a:solidFill>
                  <a:srgbClr val="FFFFFF"/>
                </a:solidFill>
                <a:effectLst/>
                <a:uLnTx/>
                <a:uFillTx/>
                <a:latin typeface="Aptos Display" pitchFamily="34" charset="0"/>
                <a:ea typeface="Aptos Display" pitchFamily="34" charset="-122"/>
                <a:cs typeface="Aptos Display" pitchFamily="34" charset="-120"/>
              </a:rPr>
              <a:t>Organised</a:t>
            </a:r>
            <a:r>
              <a:rPr kumimoji="0" lang="en-US" sz="4000" b="1" i="0" u="none" strike="noStrike" kern="1200" cap="none" spc="0" normalizeH="0" baseline="0" noProof="0" dirty="0">
                <a:ln>
                  <a:noFill/>
                </a:ln>
                <a:solidFill>
                  <a:srgbClr val="FFFFFF"/>
                </a:solidFill>
                <a:effectLst/>
                <a:uLnTx/>
                <a:uFillTx/>
                <a:latin typeface="Aptos Display" pitchFamily="34" charset="0"/>
                <a:ea typeface="Aptos Display" pitchFamily="34" charset="-122"/>
                <a:cs typeface="Aptos Display" pitchFamily="34" charset="-120"/>
              </a:rPr>
              <a:t> Crime</a:t>
            </a:r>
            <a:endParaRPr kumimoji="0" lang="en-US" sz="40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5" name="Rectangle 24">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7" name="Rectangle 26">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9" name="Rectangle 28">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1" name="Rectangle 30">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3353EC38-F034-3E61-68CB-0B2D37363349}"/>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What is a Gang? </a:t>
            </a:r>
          </a:p>
        </p:txBody>
      </p:sp>
      <p:sp>
        <p:nvSpPr>
          <p:cNvPr id="3" name="Content Placeholder 2">
            <a:extLst>
              <a:ext uri="{FF2B5EF4-FFF2-40B4-BE49-F238E27FC236}">
                <a16:creationId xmlns:a16="http://schemas.microsoft.com/office/drawing/2014/main" id="{7BC476E2-819A-A2EB-CB11-5C8EB2F0E06E}"/>
              </a:ext>
            </a:extLst>
          </p:cNvPr>
          <p:cNvSpPr>
            <a:spLocks noGrp="1"/>
          </p:cNvSpPr>
          <p:nvPr>
            <p:ph idx="1"/>
          </p:nvPr>
        </p:nvSpPr>
        <p:spPr>
          <a:xfrm>
            <a:off x="1233982" y="1622745"/>
            <a:ext cx="9724031" cy="3683358"/>
          </a:xfrm>
        </p:spPr>
        <p:txBody>
          <a:bodyPr anchor="ctr">
            <a:normAutofit lnSpcReduction="10000"/>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000" i="0" u="none" strike="noStrike" kern="1200" cap="none" spc="0" normalizeH="0" baseline="0" noProof="0" dirty="0">
                <a:ln>
                  <a:noFill/>
                </a:ln>
                <a:effectLst/>
                <a:uLnTx/>
                <a:uFillTx/>
                <a:ea typeface="+mn-ea"/>
                <a:cs typeface="+mn-cs"/>
              </a:rPr>
              <a:t>Peer group : A relatively small and transient social grouping which may or may not describe themselves as a gang depending on the context.</a:t>
            </a: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endParaRPr kumimoji="0" lang="en-GB" sz="2000" i="0" u="none" strike="noStrike" kern="1200" cap="none" spc="0" normalizeH="0" baseline="0" noProof="0" dirty="0">
              <a:ln>
                <a:noFill/>
              </a:ln>
              <a:effectLst/>
              <a:uLnTx/>
              <a:uFillTx/>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000" i="0" u="none" strike="noStrike" kern="1200" cap="none" spc="0" normalizeH="0" baseline="0" noProof="0" dirty="0">
                <a:ln>
                  <a:noFill/>
                </a:ln>
                <a:effectLst/>
                <a:uLnTx/>
                <a:uFillTx/>
                <a:ea typeface="+mn-ea"/>
                <a:cs typeface="+mn-cs"/>
              </a:rPr>
              <a:t>Street gang : “Groups of young people who see themselves (and are seen by others) as a discernible group for whom crime and violence is integral to the group's identity.”</a:t>
            </a: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endParaRPr kumimoji="0" lang="en-GB" sz="2000" i="0" u="none" strike="noStrike" kern="1200" cap="none" spc="0" normalizeH="0" baseline="0" noProof="0" dirty="0">
              <a:ln>
                <a:noFill/>
              </a:ln>
              <a:effectLst/>
              <a:uLnTx/>
              <a:uFillTx/>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000" i="0" u="none" strike="noStrike" kern="1200" cap="none" spc="0" normalizeH="0" baseline="0" noProof="0" dirty="0">
                <a:ln>
                  <a:noFill/>
                </a:ln>
                <a:effectLst/>
                <a:uLnTx/>
                <a:uFillTx/>
                <a:ea typeface="+mn-ea"/>
                <a:cs typeface="+mn-cs"/>
              </a:rPr>
              <a:t>Organised criminal gangs: “A group of individuals for whom involvement in crime is for personal gain (financial or otherwise). For most crime is their 'occupation</a:t>
            </a:r>
            <a:r>
              <a:rPr lang="en-GB" sz="2000" dirty="0"/>
              <a:t>’”. </a:t>
            </a:r>
          </a:p>
          <a:p>
            <a:pPr marL="0" lvl="0" indent="0" algn="r">
              <a:buNone/>
              <a:defRPr/>
            </a:pPr>
            <a:endParaRPr lang="en-GB" sz="1800" dirty="0"/>
          </a:p>
          <a:p>
            <a:pPr marL="0" lvl="0" indent="0" algn="r">
              <a:buNone/>
              <a:defRPr/>
            </a:pPr>
            <a:r>
              <a:rPr lang="en-GB" sz="1800" dirty="0"/>
              <a:t>Source: Safeguarding Children and Young People</a:t>
            </a:r>
          </a:p>
          <a:p>
            <a:pPr marL="0" lvl="0" indent="0" algn="r">
              <a:buNone/>
              <a:defRPr/>
            </a:pPr>
            <a:r>
              <a:rPr lang="en-GB" sz="1800" dirty="0"/>
              <a:t>Who May Be Affected by Gang Activity, HMG,2010</a:t>
            </a:r>
          </a:p>
        </p:txBody>
      </p:sp>
      <p:pic>
        <p:nvPicPr>
          <p:cNvPr id="5" name="Picture 4">
            <a:extLst>
              <a:ext uri="{FF2B5EF4-FFF2-40B4-BE49-F238E27FC236}">
                <a16:creationId xmlns:a16="http://schemas.microsoft.com/office/drawing/2014/main" id="{CCEEEF59-49BA-B449-C6B9-5BDD3424BC8E}"/>
              </a:ext>
            </a:extLst>
          </p:cNvPr>
          <p:cNvPicPr>
            <a:picLocks noChangeAspect="1"/>
          </p:cNvPicPr>
          <p:nvPr/>
        </p:nvPicPr>
        <p:blipFill>
          <a:blip r:embed="rId2"/>
          <a:stretch>
            <a:fillRect/>
          </a:stretch>
        </p:blipFill>
        <p:spPr>
          <a:xfrm>
            <a:off x="0" y="5744951"/>
            <a:ext cx="12192000" cy="1113049"/>
          </a:xfrm>
          <a:prstGeom prst="rect">
            <a:avLst/>
          </a:prstGeom>
        </p:spPr>
      </p:pic>
    </p:spTree>
    <p:extLst>
      <p:ext uri="{BB962C8B-B14F-4D97-AF65-F5344CB8AC3E}">
        <p14:creationId xmlns:p14="http://schemas.microsoft.com/office/powerpoint/2010/main" val="3719175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8E913ED2-34F1-D80D-F949-312BCFB9DAC5}"/>
              </a:ext>
            </a:extLst>
          </p:cNvPr>
          <p:cNvPicPr>
            <a:picLocks noChangeAspect="1"/>
          </p:cNvPicPr>
          <p:nvPr/>
        </p:nvPicPr>
        <p:blipFill>
          <a:blip r:embed="rId3"/>
          <a:stretch>
            <a:fillRect/>
          </a:stretch>
        </p:blipFill>
        <p:spPr>
          <a:xfrm>
            <a:off x="0" y="5744951"/>
            <a:ext cx="12192000" cy="1113049"/>
          </a:xfrm>
          <a:prstGeom prst="rect">
            <a:avLst/>
          </a:prstGeom>
        </p:spPr>
      </p:pic>
      <p:sp>
        <p:nvSpPr>
          <p:cNvPr id="2" name="Rectangle 1"/>
          <p:cNvSpPr/>
          <p:nvPr/>
        </p:nvSpPr>
        <p:spPr>
          <a:xfrm>
            <a:off x="0" y="0"/>
            <a:ext cx="12191695" cy="128016"/>
          </a:xfrm>
          <a:prstGeom prst="rect">
            <a:avLst/>
          </a:prstGeom>
          <a:solidFill>
            <a:srgbClr val="0A777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Rectangle 2"/>
          <p:cNvSpPr/>
          <p:nvPr/>
        </p:nvSpPr>
        <p:spPr>
          <a:xfrm>
            <a:off x="0" y="128016"/>
            <a:ext cx="12191695" cy="731520"/>
          </a:xfrm>
          <a:prstGeom prst="rect">
            <a:avLst/>
          </a:prstGeom>
          <a:solidFill>
            <a:srgbClr val="0D254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4" name="TextBox 3"/>
          <p:cNvSpPr txBox="1"/>
          <p:nvPr/>
        </p:nvSpPr>
        <p:spPr>
          <a:xfrm>
            <a:off x="548640" y="283464"/>
            <a:ext cx="10789920" cy="42062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800"/>
              </a:spcAft>
              <a:buClrTx/>
              <a:buSzTx/>
              <a:buFontTx/>
              <a:buNone/>
              <a:tabLst/>
              <a:defRPr sz="2700" b="1">
                <a:solidFill>
                  <a:srgbClr val="FFFFFF"/>
                </a:solidFill>
                <a:latin typeface="Aptos"/>
              </a:defRPr>
            </a:pPr>
            <a:r>
              <a:rPr kumimoji="0" sz="2700" b="1" i="0" u="none" strike="noStrike" kern="1200" cap="none" spc="0" normalizeH="0" baseline="0" noProof="0">
                <a:ln>
                  <a:noFill/>
                </a:ln>
                <a:solidFill>
                  <a:srgbClr val="FFFFFF"/>
                </a:solidFill>
                <a:effectLst/>
                <a:uLnTx/>
                <a:uFillTx/>
                <a:latin typeface="Aptos"/>
                <a:ea typeface="+mn-ea"/>
                <a:cs typeface="+mn-cs"/>
              </a:rPr>
              <a:t>Opening discussion: challenge the assumptions</a:t>
            </a:r>
          </a:p>
        </p:txBody>
      </p:sp>
      <p:sp>
        <p:nvSpPr>
          <p:cNvPr id="5" name="TextBox 4"/>
          <p:cNvSpPr txBox="1"/>
          <p:nvPr/>
        </p:nvSpPr>
        <p:spPr>
          <a:xfrm>
            <a:off x="594360" y="1005840"/>
            <a:ext cx="10972800" cy="457200"/>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800"/>
              </a:spcAft>
              <a:buClrTx/>
              <a:buSzTx/>
              <a:buFontTx/>
              <a:buNone/>
              <a:tabLst/>
              <a:defRPr sz="1500" b="0">
                <a:solidFill>
                  <a:srgbClr val="5E6F81"/>
                </a:solidFill>
                <a:latin typeface="Aptos"/>
              </a:defRPr>
            </a:pPr>
            <a:r>
              <a:rPr kumimoji="0" sz="1500" b="0" i="0" u="none" strike="noStrike" kern="1200" cap="none" spc="0" normalizeH="0" baseline="0" noProof="0">
                <a:ln>
                  <a:noFill/>
                </a:ln>
                <a:solidFill>
                  <a:srgbClr val="5E6F81"/>
                </a:solidFill>
                <a:effectLst/>
                <a:uLnTx/>
                <a:uFillTx/>
                <a:latin typeface="Aptos"/>
                <a:ea typeface="+mn-ea"/>
                <a:cs typeface="+mn-cs"/>
              </a:rPr>
              <a:t>Pairs: 5 minutes; whole-class feedback: 5 minutes</a:t>
            </a:r>
          </a:p>
        </p:txBody>
      </p:sp>
      <p:sp>
        <p:nvSpPr>
          <p:cNvPr id="6" name="Rounded Rectangle 5"/>
          <p:cNvSpPr/>
          <p:nvPr/>
        </p:nvSpPr>
        <p:spPr>
          <a:xfrm>
            <a:off x="640080" y="1691640"/>
            <a:ext cx="10881360" cy="3977639"/>
          </a:xfrm>
          <a:prstGeom prst="roundRect">
            <a:avLst/>
          </a:prstGeom>
          <a:solidFill>
            <a:srgbClr val="EBF2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7" name="TextBox 6"/>
          <p:cNvSpPr txBox="1"/>
          <p:nvPr/>
        </p:nvSpPr>
        <p:spPr>
          <a:xfrm>
            <a:off x="1051560" y="2011680"/>
            <a:ext cx="9966960" cy="3474720"/>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800"/>
              </a:spcAft>
              <a:buClrTx/>
              <a:buSzTx/>
              <a:buFontTx/>
              <a:buNone/>
              <a:tabLst/>
              <a:defRPr sz="2300" b="0">
                <a:solidFill>
                  <a:srgbClr val="1D2B3A"/>
                </a:solidFill>
                <a:latin typeface="Aptos"/>
              </a:defRPr>
            </a:pPr>
            <a:r>
              <a:rPr kumimoji="0" sz="2300" b="0" i="0" u="none" strike="noStrike" kern="1200" cap="none" spc="0" normalizeH="0" baseline="0" noProof="0" dirty="0">
                <a:ln>
                  <a:noFill/>
                </a:ln>
                <a:solidFill>
                  <a:srgbClr val="1D2B3A"/>
                </a:solidFill>
                <a:effectLst/>
                <a:uLnTx/>
                <a:uFillTx/>
                <a:latin typeface="Aptos"/>
                <a:ea typeface="+mn-ea"/>
                <a:cs typeface="+mn-cs"/>
              </a:rPr>
              <a:t>Is a group of young people in a public place a gang?</a:t>
            </a:r>
          </a:p>
          <a:p>
            <a:pPr marL="0" marR="0" lvl="0" indent="0" algn="l" defTabSz="457200" rtl="0" eaLnBrk="1" fontAlgn="auto" latinLnBrk="0" hangingPunct="1">
              <a:lnSpc>
                <a:spcPct val="100000"/>
              </a:lnSpc>
              <a:spcBef>
                <a:spcPts val="0"/>
              </a:spcBef>
              <a:spcAft>
                <a:spcPts val="800"/>
              </a:spcAft>
              <a:buClrTx/>
              <a:buSzTx/>
              <a:buFontTx/>
              <a:buNone/>
              <a:tabLst/>
              <a:defRPr sz="2300" b="0">
                <a:solidFill>
                  <a:srgbClr val="1D2B3A"/>
                </a:solidFill>
                <a:latin typeface="Aptos"/>
              </a:defRPr>
            </a:pPr>
            <a:r>
              <a:rPr kumimoji="0" sz="2300" b="0" i="0" u="none" strike="noStrike" kern="1200" cap="none" spc="0" normalizeH="0" baseline="0" noProof="0" dirty="0">
                <a:ln>
                  <a:noFill/>
                </a:ln>
                <a:solidFill>
                  <a:srgbClr val="1D2B3A"/>
                </a:solidFill>
                <a:effectLst/>
                <a:uLnTx/>
                <a:uFillTx/>
                <a:latin typeface="Aptos"/>
                <a:ea typeface="+mn-ea"/>
                <a:cs typeface="+mn-cs"/>
              </a:rPr>
              <a:t>Does carrying a knife mean an intention to use it?</a:t>
            </a:r>
          </a:p>
          <a:p>
            <a:pPr marL="0" marR="0" lvl="0" indent="0" algn="l" defTabSz="457200" rtl="0" eaLnBrk="1" fontAlgn="auto" latinLnBrk="0" hangingPunct="1">
              <a:lnSpc>
                <a:spcPct val="100000"/>
              </a:lnSpc>
              <a:spcBef>
                <a:spcPts val="0"/>
              </a:spcBef>
              <a:spcAft>
                <a:spcPts val="800"/>
              </a:spcAft>
              <a:buClrTx/>
              <a:buSzTx/>
              <a:buFontTx/>
              <a:buNone/>
              <a:tabLst/>
              <a:defRPr sz="2300" b="0">
                <a:solidFill>
                  <a:srgbClr val="1D2B3A"/>
                </a:solidFill>
                <a:latin typeface="Aptos"/>
              </a:defRPr>
            </a:pPr>
            <a:r>
              <a:rPr kumimoji="0" sz="2300" b="0" i="0" u="none" strike="noStrike" kern="1200" cap="none" spc="0" normalizeH="0" baseline="0" noProof="0" dirty="0">
                <a:ln>
                  <a:noFill/>
                </a:ln>
                <a:solidFill>
                  <a:srgbClr val="1D2B3A"/>
                </a:solidFill>
                <a:effectLst/>
                <a:uLnTx/>
                <a:uFillTx/>
                <a:latin typeface="Aptos"/>
                <a:ea typeface="+mn-ea"/>
                <a:cs typeface="+mn-cs"/>
              </a:rPr>
              <a:t>Is knife crime mainly committed by gangs?</a:t>
            </a:r>
          </a:p>
          <a:p>
            <a:pPr marL="0" marR="0" lvl="0" indent="0" algn="l" defTabSz="457200" rtl="0" eaLnBrk="1" fontAlgn="auto" latinLnBrk="0" hangingPunct="1">
              <a:lnSpc>
                <a:spcPct val="100000"/>
              </a:lnSpc>
              <a:spcBef>
                <a:spcPts val="0"/>
              </a:spcBef>
              <a:spcAft>
                <a:spcPts val="800"/>
              </a:spcAft>
              <a:buClrTx/>
              <a:buSzTx/>
              <a:buFontTx/>
              <a:buNone/>
              <a:tabLst/>
              <a:defRPr sz="2300" b="0">
                <a:solidFill>
                  <a:srgbClr val="1D2B3A"/>
                </a:solidFill>
                <a:latin typeface="Aptos"/>
              </a:defRPr>
            </a:pPr>
            <a:r>
              <a:rPr kumimoji="0" sz="2300" b="0" i="0" u="none" strike="noStrike" kern="1200" cap="none" spc="0" normalizeH="0" baseline="0" noProof="0" dirty="0">
                <a:ln>
                  <a:noFill/>
                </a:ln>
                <a:solidFill>
                  <a:srgbClr val="1D2B3A"/>
                </a:solidFill>
                <a:effectLst/>
                <a:uLnTx/>
                <a:uFillTx/>
                <a:latin typeface="Aptos"/>
                <a:ea typeface="+mn-ea"/>
                <a:cs typeface="+mn-cs"/>
              </a:rPr>
              <a:t>Can the same young person be an offender and a victim?</a:t>
            </a:r>
          </a:p>
        </p:txBody>
      </p:sp>
      <p:sp>
        <p:nvSpPr>
          <p:cNvPr id="9" name="TextBox 8"/>
          <p:cNvSpPr txBox="1"/>
          <p:nvPr/>
        </p:nvSpPr>
        <p:spPr>
          <a:xfrm>
            <a:off x="1036320" y="4513060"/>
            <a:ext cx="10515600" cy="32918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800"/>
              </a:spcAft>
              <a:buClrTx/>
              <a:buSzTx/>
              <a:buFontTx/>
              <a:buNone/>
              <a:tabLst/>
              <a:defRPr sz="1400" b="1">
                <a:solidFill>
                  <a:srgbClr val="1D5582"/>
                </a:solidFill>
                <a:latin typeface="Aptos"/>
              </a:defRPr>
            </a:pPr>
            <a:r>
              <a:rPr kumimoji="0" sz="1400" b="1" i="0" u="none" strike="noStrike" kern="1200" cap="none" spc="0" normalizeH="0" baseline="0" noProof="0">
                <a:ln>
                  <a:noFill/>
                </a:ln>
                <a:solidFill>
                  <a:srgbClr val="1D5582"/>
                </a:solidFill>
                <a:effectLst/>
                <a:uLnTx/>
                <a:uFillTx/>
                <a:latin typeface="Aptos"/>
                <a:ea typeface="+mn-ea"/>
                <a:cs typeface="+mn-cs"/>
              </a:rPr>
              <a:t>DISCUSS  •  What evidence would change your first impression?</a:t>
            </a:r>
          </a:p>
        </p:txBody>
      </p:sp>
      <p:sp>
        <p:nvSpPr>
          <p:cNvPr id="10" name="TextBox 9"/>
          <p:cNvSpPr txBox="1"/>
          <p:nvPr/>
        </p:nvSpPr>
        <p:spPr>
          <a:xfrm>
            <a:off x="640080" y="6565392"/>
            <a:ext cx="9144000" cy="182880"/>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800"/>
              </a:spcAft>
              <a:buClrTx/>
              <a:buSzTx/>
              <a:buFontTx/>
              <a:buNone/>
              <a:tabLst/>
              <a:defRPr sz="900" b="0">
                <a:solidFill>
                  <a:srgbClr val="5E6F81"/>
                </a:solidFill>
                <a:latin typeface="Aptos"/>
              </a:defRPr>
            </a:pPr>
            <a:r>
              <a:rPr kumimoji="0" sz="900" b="0" i="0" u="none" strike="noStrike" kern="1200" cap="none" spc="0" normalizeH="0" baseline="0" noProof="0" dirty="0">
                <a:ln>
                  <a:noFill/>
                </a:ln>
                <a:solidFill>
                  <a:srgbClr val="5E6F81"/>
                </a:solidFill>
                <a:effectLst/>
                <a:uLnTx/>
                <a:uFillTx/>
                <a:latin typeface="Aptos"/>
                <a:ea typeface="+mn-ea"/>
                <a:cs typeface="+mn-cs"/>
              </a:rPr>
              <a:t>Swansea Law School  |  Gang-related crime and knife crime</a:t>
            </a:r>
          </a:p>
        </p:txBody>
      </p:sp>
      <p:sp>
        <p:nvSpPr>
          <p:cNvPr id="11" name="TextBox 10"/>
          <p:cNvSpPr txBox="1"/>
          <p:nvPr/>
        </p:nvSpPr>
        <p:spPr>
          <a:xfrm>
            <a:off x="11018520" y="6519672"/>
            <a:ext cx="548640" cy="23774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800"/>
              </a:spcAft>
              <a:buClrTx/>
              <a:buSzTx/>
              <a:buFontTx/>
              <a:buNone/>
              <a:tabLst/>
              <a:defRPr sz="1000" b="0">
                <a:solidFill>
                  <a:srgbClr val="5E6F81"/>
                </a:solidFill>
                <a:latin typeface="Aptos"/>
              </a:defRPr>
            </a:pPr>
            <a:r>
              <a:rPr kumimoji="0" sz="1000" b="0" i="0" u="none" strike="noStrike" kern="1200" cap="none" spc="0" normalizeH="0" baseline="0" noProof="0">
                <a:ln>
                  <a:noFill/>
                </a:ln>
                <a:solidFill>
                  <a:srgbClr val="5E6F81"/>
                </a:solidFill>
                <a:effectLst/>
                <a:uLnTx/>
                <a:uFillTx/>
                <a:latin typeface="Aptos"/>
                <a:ea typeface="+mn-ea"/>
                <a:cs typeface="+mn-cs"/>
              </a:rPr>
              <a:t>4</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7F8FA"/>
        </a:solidFill>
        <a:effectLst/>
      </p:bgPr>
    </p:bg>
    <p:spTree>
      <p:nvGrpSpPr>
        <p:cNvPr id="1" name=""/>
        <p:cNvGrpSpPr/>
        <p:nvPr/>
      </p:nvGrpSpPr>
      <p:grpSpPr>
        <a:xfrm>
          <a:off x="0" y="0"/>
          <a:ext cx="0" cy="0"/>
          <a:chOff x="0" y="0"/>
          <a:chExt cx="0" cy="0"/>
        </a:xfrm>
      </p:grpSpPr>
      <p:sp>
        <p:nvSpPr>
          <p:cNvPr id="2" name="Shape 0"/>
          <p:cNvSpPr/>
          <p:nvPr/>
        </p:nvSpPr>
        <p:spPr>
          <a:xfrm>
            <a:off x="0" y="0"/>
            <a:ext cx="12191695" cy="502920"/>
          </a:xfrm>
          <a:prstGeom prst="rect">
            <a:avLst/>
          </a:prstGeom>
          <a:solidFill>
            <a:srgbClr val="0B1F33"/>
          </a:solidFill>
          <a:ln w="12700">
            <a:solidFill>
              <a:srgbClr val="0B1F33"/>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3" name="Text 1"/>
          <p:cNvSpPr/>
          <p:nvPr/>
        </p:nvSpPr>
        <p:spPr>
          <a:xfrm>
            <a:off x="320040" y="137160"/>
            <a:ext cx="5303520" cy="1828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a:ln>
                  <a:noFill/>
                </a:ln>
                <a:solidFill>
                  <a:srgbClr val="D7E1EA"/>
                </a:solidFill>
                <a:effectLst/>
                <a:uLnTx/>
                <a:uFillTx/>
                <a:latin typeface="Aptos"/>
                <a:ea typeface="+mn-ea"/>
                <a:cs typeface="+mn-cs"/>
              </a:rPr>
              <a:t>BMLC6011 Serious &amp; Organised Crime | Week 4</a:t>
            </a:r>
            <a:endParaRPr kumimoji="0" lang="en-US" sz="850" b="0" i="0" u="none" strike="noStrike" kern="1200" cap="none" spc="0" normalizeH="0" baseline="0" noProof="0">
              <a:ln>
                <a:noFill/>
              </a:ln>
              <a:solidFill>
                <a:prstClr val="black"/>
              </a:solidFill>
              <a:effectLst/>
              <a:uLnTx/>
              <a:uFillTx/>
              <a:latin typeface="Aptos"/>
              <a:ea typeface="+mn-ea"/>
              <a:cs typeface="+mn-cs"/>
            </a:endParaRPr>
          </a:p>
        </p:txBody>
      </p:sp>
      <p:sp>
        <p:nvSpPr>
          <p:cNvPr id="4" name="Text 2"/>
          <p:cNvSpPr/>
          <p:nvPr/>
        </p:nvSpPr>
        <p:spPr>
          <a:xfrm>
            <a:off x="320040" y="713232"/>
            <a:ext cx="11155680" cy="502920"/>
          </a:xfrm>
          <a:prstGeom prst="rect">
            <a:avLst/>
          </a:prstGeom>
          <a:noFill/>
          <a:ln/>
        </p:spPr>
        <p:txBody>
          <a:bodyPr wrap="square" lIns="0" tIns="0" rIns="0" bIns="0"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a:ln>
                  <a:noFill/>
                </a:ln>
                <a:solidFill>
                  <a:srgbClr val="0B1F33"/>
                </a:solidFill>
                <a:effectLst/>
                <a:uLnTx/>
                <a:uFillTx/>
                <a:latin typeface="Aptos Display" pitchFamily="34" charset="0"/>
                <a:ea typeface="Aptos Display" pitchFamily="34" charset="-122"/>
                <a:cs typeface="Aptos Display" pitchFamily="34" charset="-120"/>
              </a:rPr>
              <a:t>Definitions matter: gang, street gang, OCG</a:t>
            </a:r>
            <a:endParaRPr kumimoji="0" lang="en-US" sz="3000" b="0" i="0" u="none" strike="noStrike" kern="1200" cap="none" spc="0" normalizeH="0" baseline="0" noProof="0">
              <a:ln>
                <a:noFill/>
              </a:ln>
              <a:solidFill>
                <a:prstClr val="black"/>
              </a:solidFill>
              <a:effectLst/>
              <a:uLnTx/>
              <a:uFillTx/>
              <a:latin typeface="Aptos"/>
              <a:ea typeface="+mn-ea"/>
              <a:cs typeface="+mn-cs"/>
            </a:endParaRPr>
          </a:p>
        </p:txBody>
      </p:sp>
      <p:sp>
        <p:nvSpPr>
          <p:cNvPr id="5" name="Shape 3"/>
          <p:cNvSpPr/>
          <p:nvPr/>
        </p:nvSpPr>
        <p:spPr>
          <a:xfrm>
            <a:off x="320040" y="6400800"/>
            <a:ext cx="11521440" cy="0"/>
          </a:xfrm>
          <a:prstGeom prst="line">
            <a:avLst/>
          </a:prstGeom>
          <a:noFill/>
          <a:ln w="6350">
            <a:solidFill>
              <a:srgbClr val="D8DEE6"/>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6" name="Text 4"/>
          <p:cNvSpPr/>
          <p:nvPr/>
        </p:nvSpPr>
        <p:spPr>
          <a:xfrm>
            <a:off x="320040" y="6510528"/>
            <a:ext cx="4389120" cy="146304"/>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0" i="0" u="none" strike="noStrike" kern="1200" cap="none" spc="0" normalizeH="0" baseline="0" noProof="0">
                <a:ln>
                  <a:noFill/>
                </a:ln>
                <a:solidFill>
                  <a:srgbClr val="8793A1"/>
                </a:solidFill>
                <a:effectLst/>
                <a:uLnTx/>
                <a:uFillTx/>
                <a:latin typeface="Aptos"/>
                <a:ea typeface="+mn-ea"/>
                <a:cs typeface="+mn-cs"/>
              </a:rPr>
              <a:t>BMLC6011 | Week 4 Coursework Workshop | 13</a:t>
            </a:r>
            <a:endParaRPr kumimoji="0" lang="en-US" sz="750" b="0" i="0" u="none" strike="noStrike" kern="1200" cap="none" spc="0" normalizeH="0" baseline="0" noProof="0">
              <a:ln>
                <a:noFill/>
              </a:ln>
              <a:solidFill>
                <a:prstClr val="black"/>
              </a:solidFill>
              <a:effectLst/>
              <a:uLnTx/>
              <a:uFillTx/>
              <a:latin typeface="Aptos"/>
              <a:ea typeface="+mn-ea"/>
              <a:cs typeface="+mn-cs"/>
            </a:endParaRPr>
          </a:p>
        </p:txBody>
      </p:sp>
      <p:sp>
        <p:nvSpPr>
          <p:cNvPr id="8" name="Shape 5"/>
          <p:cNvSpPr/>
          <p:nvPr/>
        </p:nvSpPr>
        <p:spPr>
          <a:xfrm>
            <a:off x="685800" y="1417320"/>
            <a:ext cx="3520440" cy="4297680"/>
          </a:xfrm>
          <a:prstGeom prst="roundRect">
            <a:avLst>
              <a:gd name="adj" fmla="val 2078"/>
            </a:avLst>
          </a:prstGeom>
          <a:solidFill>
            <a:srgbClr val="FFFFFF"/>
          </a:solidFill>
          <a:ln w="12700">
            <a:solidFill>
              <a:srgbClr val="D8DEE6"/>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9" name="Shape 6"/>
          <p:cNvSpPr/>
          <p:nvPr/>
        </p:nvSpPr>
        <p:spPr>
          <a:xfrm>
            <a:off x="960120" y="1737360"/>
            <a:ext cx="1828800" cy="384048"/>
          </a:xfrm>
          <a:prstGeom prst="roundRect">
            <a:avLst>
              <a:gd name="adj" fmla="val 19048"/>
            </a:avLst>
          </a:prstGeom>
          <a:solidFill>
            <a:srgbClr val="2B7A78"/>
          </a:solidFill>
          <a:ln w="12700">
            <a:solidFill>
              <a:srgbClr val="2B7A78"/>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10" name="Text 7"/>
          <p:cNvSpPr/>
          <p:nvPr/>
        </p:nvSpPr>
        <p:spPr>
          <a:xfrm>
            <a:off x="996696" y="1801368"/>
            <a:ext cx="1755648" cy="292608"/>
          </a:xfrm>
          <a:prstGeom prst="rect">
            <a:avLst/>
          </a:prstGeom>
          <a:noFill/>
          <a:ln/>
        </p:spPr>
        <p:txBody>
          <a:bodyPr wrap="square" lIns="0" tIns="0" rIns="0" bIns="0" rtlCol="0" anchor="ctr">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50" b="1" i="0" u="none" strike="noStrike" kern="1200" cap="none" spc="0" normalizeH="0" baseline="0" noProof="0">
                <a:ln>
                  <a:noFill/>
                </a:ln>
                <a:solidFill>
                  <a:srgbClr val="FFFFFF"/>
                </a:solidFill>
                <a:effectLst/>
                <a:uLnTx/>
                <a:uFillTx/>
                <a:latin typeface="Aptos"/>
                <a:ea typeface="+mn-ea"/>
                <a:cs typeface="+mn-cs"/>
              </a:rPr>
              <a:t>Legal starting point</a:t>
            </a:r>
            <a:endParaRPr kumimoji="0" lang="en-US" sz="1150" b="0" i="0" u="none" strike="noStrike" kern="1200" cap="none" spc="0" normalizeH="0" baseline="0" noProof="0">
              <a:ln>
                <a:noFill/>
              </a:ln>
              <a:solidFill>
                <a:prstClr val="black"/>
              </a:solidFill>
              <a:effectLst/>
              <a:uLnTx/>
              <a:uFillTx/>
              <a:latin typeface="Aptos"/>
              <a:ea typeface="+mn-ea"/>
              <a:cs typeface="+mn-cs"/>
            </a:endParaRPr>
          </a:p>
        </p:txBody>
      </p:sp>
      <p:sp>
        <p:nvSpPr>
          <p:cNvPr id="11" name="Text 8"/>
          <p:cNvSpPr/>
          <p:nvPr/>
        </p:nvSpPr>
        <p:spPr>
          <a:xfrm>
            <a:off x="960120" y="2377440"/>
            <a:ext cx="2926080" cy="1691640"/>
          </a:xfrm>
          <a:prstGeom prst="rect">
            <a:avLst/>
          </a:prstGeom>
          <a:noFill/>
          <a:ln/>
        </p:spPr>
        <p:txBody>
          <a:bodyPr wrap="square" lIns="762" tIns="762" rIns="762" bIns="762" rtlCol="0" anchor="ctr">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111827"/>
                </a:solidFill>
                <a:effectLst/>
                <a:uLnTx/>
                <a:uFillTx/>
                <a:latin typeface="Aptos" pitchFamily="34" charset="0"/>
                <a:ea typeface="Aptos" pitchFamily="34" charset="-122"/>
                <a:cs typeface="Aptos" pitchFamily="34" charset="-120"/>
              </a:rPr>
              <a:t>“Gang related” focuses on activity connected to a group of at least three people with identifiable group characteristics.</a:t>
            </a:r>
            <a:endParaRPr kumimoji="0" lang="en-US" sz="2000" b="0" i="0" u="none" strike="noStrike" kern="1200" cap="none" spc="0" normalizeH="0" baseline="0" noProof="0">
              <a:ln>
                <a:noFill/>
              </a:ln>
              <a:solidFill>
                <a:prstClr val="black"/>
              </a:solidFill>
              <a:effectLst/>
              <a:uLnTx/>
              <a:uFillTx/>
              <a:latin typeface="Aptos"/>
              <a:ea typeface="+mn-ea"/>
              <a:cs typeface="+mn-cs"/>
            </a:endParaRPr>
          </a:p>
        </p:txBody>
      </p:sp>
      <p:sp>
        <p:nvSpPr>
          <p:cNvPr id="12" name="Shape 9"/>
          <p:cNvSpPr/>
          <p:nvPr/>
        </p:nvSpPr>
        <p:spPr>
          <a:xfrm>
            <a:off x="4343400" y="1417320"/>
            <a:ext cx="3520440" cy="4297680"/>
          </a:xfrm>
          <a:prstGeom prst="roundRect">
            <a:avLst>
              <a:gd name="adj" fmla="val 2078"/>
            </a:avLst>
          </a:prstGeom>
          <a:solidFill>
            <a:srgbClr val="FFFFFF"/>
          </a:solidFill>
          <a:ln w="12700">
            <a:solidFill>
              <a:srgbClr val="D8DEE6"/>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13" name="Shape 10"/>
          <p:cNvSpPr/>
          <p:nvPr/>
        </p:nvSpPr>
        <p:spPr>
          <a:xfrm>
            <a:off x="4617720" y="1737360"/>
            <a:ext cx="1463040" cy="384048"/>
          </a:xfrm>
          <a:prstGeom prst="roundRect">
            <a:avLst>
              <a:gd name="adj" fmla="val 19048"/>
            </a:avLst>
          </a:prstGeom>
          <a:solidFill>
            <a:srgbClr val="D8A31A"/>
          </a:solidFill>
          <a:ln w="12700">
            <a:solidFill>
              <a:srgbClr val="D8A31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14" name="Text 11"/>
          <p:cNvSpPr/>
          <p:nvPr/>
        </p:nvSpPr>
        <p:spPr>
          <a:xfrm>
            <a:off x="4654296" y="1801368"/>
            <a:ext cx="1389888" cy="292608"/>
          </a:xfrm>
          <a:prstGeom prst="rect">
            <a:avLst/>
          </a:prstGeom>
          <a:noFill/>
          <a:ln/>
        </p:spPr>
        <p:txBody>
          <a:bodyPr wrap="square" lIns="0" tIns="0" rIns="0" bIns="0" rtlCol="0" anchor="ctr">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50" b="1" i="0" u="none" strike="noStrike" kern="1200" cap="none" spc="0" normalizeH="0" baseline="0" noProof="0">
                <a:ln>
                  <a:noFill/>
                </a:ln>
                <a:solidFill>
                  <a:srgbClr val="FFFFFF"/>
                </a:solidFill>
                <a:effectLst/>
                <a:uLnTx/>
                <a:uFillTx/>
                <a:latin typeface="Aptos"/>
                <a:ea typeface="+mn-ea"/>
                <a:cs typeface="+mn-cs"/>
              </a:rPr>
              <a:t>Street gang</a:t>
            </a:r>
            <a:endParaRPr kumimoji="0" lang="en-US" sz="1150" b="0" i="0" u="none" strike="noStrike" kern="1200" cap="none" spc="0" normalizeH="0" baseline="0" noProof="0">
              <a:ln>
                <a:noFill/>
              </a:ln>
              <a:solidFill>
                <a:prstClr val="black"/>
              </a:solidFill>
              <a:effectLst/>
              <a:uLnTx/>
              <a:uFillTx/>
              <a:latin typeface="Aptos"/>
              <a:ea typeface="+mn-ea"/>
              <a:cs typeface="+mn-cs"/>
            </a:endParaRPr>
          </a:p>
        </p:txBody>
      </p:sp>
      <p:sp>
        <p:nvSpPr>
          <p:cNvPr id="15" name="Text 12"/>
          <p:cNvSpPr/>
          <p:nvPr/>
        </p:nvSpPr>
        <p:spPr>
          <a:xfrm>
            <a:off x="4617720" y="2514600"/>
            <a:ext cx="2926080" cy="1371600"/>
          </a:xfrm>
          <a:prstGeom prst="rect">
            <a:avLst/>
          </a:prstGeom>
          <a:noFill/>
          <a:ln/>
        </p:spPr>
        <p:txBody>
          <a:bodyPr wrap="square" lIns="762" tIns="762" rIns="762" bIns="762" rtlCol="0" anchor="ctr">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111827"/>
                </a:solidFill>
                <a:effectLst/>
                <a:uLnTx/>
                <a:uFillTx/>
                <a:latin typeface="Aptos" pitchFamily="34" charset="0"/>
                <a:ea typeface="Aptos" pitchFamily="34" charset="-122"/>
                <a:cs typeface="Aptos" pitchFamily="34" charset="-120"/>
              </a:rPr>
              <a:t>Groups where crime and violence are integral to identity, belonging, conflict or reputation.</a:t>
            </a:r>
            <a:endParaRPr kumimoji="0" lang="en-US" sz="2000" b="0" i="0" u="none" strike="noStrike" kern="1200" cap="none" spc="0" normalizeH="0" baseline="0" noProof="0">
              <a:ln>
                <a:noFill/>
              </a:ln>
              <a:solidFill>
                <a:prstClr val="black"/>
              </a:solidFill>
              <a:effectLst/>
              <a:uLnTx/>
              <a:uFillTx/>
              <a:latin typeface="Aptos"/>
              <a:ea typeface="+mn-ea"/>
              <a:cs typeface="+mn-cs"/>
            </a:endParaRPr>
          </a:p>
        </p:txBody>
      </p:sp>
      <p:sp>
        <p:nvSpPr>
          <p:cNvPr id="16" name="Shape 13"/>
          <p:cNvSpPr/>
          <p:nvPr/>
        </p:nvSpPr>
        <p:spPr>
          <a:xfrm>
            <a:off x="8001000" y="1417320"/>
            <a:ext cx="3520440" cy="4297680"/>
          </a:xfrm>
          <a:prstGeom prst="roundRect">
            <a:avLst>
              <a:gd name="adj" fmla="val 2078"/>
            </a:avLst>
          </a:prstGeom>
          <a:solidFill>
            <a:srgbClr val="FFFFFF"/>
          </a:solidFill>
          <a:ln w="12700">
            <a:solidFill>
              <a:srgbClr val="D8DEE6"/>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17" name="Shape 14"/>
          <p:cNvSpPr/>
          <p:nvPr/>
        </p:nvSpPr>
        <p:spPr>
          <a:xfrm>
            <a:off x="8275320" y="1737360"/>
            <a:ext cx="1005840" cy="384048"/>
          </a:xfrm>
          <a:prstGeom prst="roundRect">
            <a:avLst>
              <a:gd name="adj" fmla="val 19048"/>
            </a:avLst>
          </a:prstGeom>
          <a:solidFill>
            <a:srgbClr val="5B4B8A"/>
          </a:solidFill>
          <a:ln w="12700">
            <a:solidFill>
              <a:srgbClr val="5B4B8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18" name="Text 15"/>
          <p:cNvSpPr/>
          <p:nvPr/>
        </p:nvSpPr>
        <p:spPr>
          <a:xfrm>
            <a:off x="8311896" y="1801368"/>
            <a:ext cx="932688" cy="292608"/>
          </a:xfrm>
          <a:prstGeom prst="rect">
            <a:avLst/>
          </a:prstGeom>
          <a:noFill/>
          <a:ln/>
        </p:spPr>
        <p:txBody>
          <a:bodyPr wrap="square" lIns="0" tIns="0" rIns="0" bIns="0" rtlCol="0" anchor="ctr">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50" b="1" i="0" u="none" strike="noStrike" kern="1200" cap="none" spc="0" normalizeH="0" baseline="0" noProof="0">
                <a:ln>
                  <a:noFill/>
                </a:ln>
                <a:solidFill>
                  <a:srgbClr val="FFFFFF"/>
                </a:solidFill>
                <a:effectLst/>
                <a:uLnTx/>
                <a:uFillTx/>
                <a:latin typeface="Aptos"/>
                <a:ea typeface="+mn-ea"/>
                <a:cs typeface="+mn-cs"/>
              </a:rPr>
              <a:t>OCG</a:t>
            </a:r>
            <a:endParaRPr kumimoji="0" lang="en-US" sz="1150" b="0" i="0" u="none" strike="noStrike" kern="1200" cap="none" spc="0" normalizeH="0" baseline="0" noProof="0">
              <a:ln>
                <a:noFill/>
              </a:ln>
              <a:solidFill>
                <a:prstClr val="black"/>
              </a:solidFill>
              <a:effectLst/>
              <a:uLnTx/>
              <a:uFillTx/>
              <a:latin typeface="Aptos"/>
              <a:ea typeface="+mn-ea"/>
              <a:cs typeface="+mn-cs"/>
            </a:endParaRPr>
          </a:p>
        </p:txBody>
      </p:sp>
      <p:sp>
        <p:nvSpPr>
          <p:cNvPr id="19" name="Text 16"/>
          <p:cNvSpPr/>
          <p:nvPr/>
        </p:nvSpPr>
        <p:spPr>
          <a:xfrm>
            <a:off x="8275320" y="2514600"/>
            <a:ext cx="2926080" cy="1371600"/>
          </a:xfrm>
          <a:prstGeom prst="rect">
            <a:avLst/>
          </a:prstGeom>
          <a:noFill/>
          <a:ln/>
        </p:spPr>
        <p:txBody>
          <a:bodyPr wrap="square" lIns="762" tIns="762" rIns="762" bIns="762" rtlCol="0" anchor="ctr">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111827"/>
                </a:solidFill>
                <a:effectLst/>
                <a:uLnTx/>
                <a:uFillTx/>
                <a:latin typeface="Aptos" pitchFamily="34" charset="0"/>
                <a:ea typeface="Aptos" pitchFamily="34" charset="-122"/>
                <a:cs typeface="Aptos" pitchFamily="34" charset="-120"/>
              </a:rPr>
              <a:t>Groups where involvement in crime is organised around personal gain, profit, supply or control.</a:t>
            </a:r>
            <a:endParaRPr kumimoji="0" lang="en-US" sz="2000" b="0" i="0" u="none" strike="noStrike" kern="1200" cap="none" spc="0" normalizeH="0" baseline="0" noProof="0">
              <a:ln>
                <a:noFill/>
              </a:ln>
              <a:solidFill>
                <a:prstClr val="black"/>
              </a:solidFill>
              <a:effectLst/>
              <a:uLnTx/>
              <a:uFillTx/>
              <a:latin typeface="Aptos"/>
              <a:ea typeface="+mn-ea"/>
              <a:cs typeface="+mn-cs"/>
            </a:endParaRPr>
          </a:p>
        </p:txBody>
      </p:sp>
      <p:sp>
        <p:nvSpPr>
          <p:cNvPr id="20" name="Text 17"/>
          <p:cNvSpPr/>
          <p:nvPr/>
        </p:nvSpPr>
        <p:spPr>
          <a:xfrm>
            <a:off x="1051560" y="4983480"/>
            <a:ext cx="10149840" cy="274320"/>
          </a:xfrm>
          <a:prstGeom prst="rect">
            <a:avLst/>
          </a:prstGeom>
          <a:noFill/>
          <a:ln/>
        </p:spPr>
        <p:txBody>
          <a:bodyPr wrap="square" lIns="762" tIns="762" rIns="762" bIns="762" rtlCol="0" anchor="ctr">
            <a:normAutofit fontScale="92500"/>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dirty="0">
                <a:ln>
                  <a:noFill/>
                </a:ln>
                <a:solidFill>
                  <a:srgbClr val="2B7A78"/>
                </a:solidFill>
                <a:effectLst/>
                <a:uLnTx/>
                <a:uFillTx/>
                <a:latin typeface="Aptos" pitchFamily="34" charset="0"/>
                <a:ea typeface="Aptos" pitchFamily="34" charset="-122"/>
                <a:cs typeface="Aptos" pitchFamily="34" charset="-120"/>
              </a:rPr>
              <a:t>Essay implication: define exactly what kind of group you are </a:t>
            </a:r>
            <a:r>
              <a:rPr kumimoji="0" lang="en-US" sz="1700" b="1" i="0" u="none" strike="noStrike" kern="1200" cap="none" spc="0" normalizeH="0" baseline="0" noProof="0" dirty="0" err="1">
                <a:ln>
                  <a:noFill/>
                </a:ln>
                <a:solidFill>
                  <a:srgbClr val="2B7A78"/>
                </a:solidFill>
                <a:effectLst/>
                <a:uLnTx/>
                <a:uFillTx/>
                <a:latin typeface="Aptos" pitchFamily="34" charset="0"/>
                <a:ea typeface="Aptos" pitchFamily="34" charset="-122"/>
                <a:cs typeface="Aptos" pitchFamily="34" charset="-120"/>
              </a:rPr>
              <a:t>analysing</a:t>
            </a:r>
            <a:r>
              <a:rPr kumimoji="0" lang="en-US" sz="1700" b="1" i="0" u="none" strike="noStrike" kern="1200" cap="none" spc="0" normalizeH="0" baseline="0" noProof="0" dirty="0">
                <a:ln>
                  <a:noFill/>
                </a:ln>
                <a:solidFill>
                  <a:srgbClr val="2B7A78"/>
                </a:solidFill>
                <a:effectLst/>
                <a:uLnTx/>
                <a:uFillTx/>
                <a:latin typeface="Aptos" pitchFamily="34" charset="0"/>
                <a:ea typeface="Aptos" pitchFamily="34" charset="-122"/>
                <a:cs typeface="Aptos" pitchFamily="34" charset="-120"/>
              </a:rPr>
              <a:t> before discussing causes or responses.</a:t>
            </a:r>
            <a:endParaRPr kumimoji="0" lang="en-US" sz="1700" b="0" i="0" u="none" strike="noStrike" kern="1200" cap="none" spc="0" normalizeH="0" baseline="0" noProof="0" dirty="0">
              <a:ln>
                <a:noFill/>
              </a:ln>
              <a:solidFill>
                <a:prstClr val="black"/>
              </a:solidFill>
              <a:effectLst/>
              <a:uLnTx/>
              <a:uFillTx/>
              <a:latin typeface="Aptos"/>
              <a:ea typeface="+mn-ea"/>
              <a:cs typeface="+mn-cs"/>
            </a:endParaRPr>
          </a:p>
        </p:txBody>
      </p:sp>
      <p:pic>
        <p:nvPicPr>
          <p:cNvPr id="21" name="Picture 20">
            <a:extLst>
              <a:ext uri="{FF2B5EF4-FFF2-40B4-BE49-F238E27FC236}">
                <a16:creationId xmlns:a16="http://schemas.microsoft.com/office/drawing/2014/main" id="{EC242CCD-BC56-1257-3612-284CD017DCC2}"/>
              </a:ext>
            </a:extLst>
          </p:cNvPr>
          <p:cNvPicPr>
            <a:picLocks noChangeAspect="1"/>
          </p:cNvPicPr>
          <p:nvPr/>
        </p:nvPicPr>
        <p:blipFill>
          <a:blip r:embed="rId3"/>
          <a:stretch>
            <a:fillRect/>
          </a:stretch>
        </p:blipFill>
        <p:spPr>
          <a:xfrm>
            <a:off x="0" y="5773500"/>
            <a:ext cx="12192000" cy="1113049"/>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2606AD9-3B99-B12D-29E9-390DC24904A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989683-6F6A-CCDC-EA80-12AB20D61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CA6B92E0-8F41-CFA4-1744-6559DAE2FB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3AC96435-B53C-60A4-C931-79F4DA7374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0C0F096B-6B79-AC9F-A67F-29EAECD6F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E1A25B16-EF7A-5303-FD2A-075BF68B32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28EFC0AB-73B6-39BA-6D27-31B0C65E4559}"/>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Definitions of ‘gang related violence’</a:t>
            </a:r>
          </a:p>
        </p:txBody>
      </p:sp>
      <p:sp>
        <p:nvSpPr>
          <p:cNvPr id="3" name="Content Placeholder 2">
            <a:extLst>
              <a:ext uri="{FF2B5EF4-FFF2-40B4-BE49-F238E27FC236}">
                <a16:creationId xmlns:a16="http://schemas.microsoft.com/office/drawing/2014/main" id="{9B0E7AA3-4617-B671-C93A-5C893D432ADC}"/>
              </a:ext>
            </a:extLst>
          </p:cNvPr>
          <p:cNvSpPr>
            <a:spLocks noGrp="1"/>
          </p:cNvSpPr>
          <p:nvPr>
            <p:ph idx="1"/>
          </p:nvPr>
        </p:nvSpPr>
        <p:spPr>
          <a:xfrm>
            <a:off x="1371599" y="1885279"/>
            <a:ext cx="9724031" cy="3926486"/>
          </a:xfrm>
        </p:spPr>
        <p:txBody>
          <a:bodyPr anchor="ctr">
            <a:normAutofit fontScale="92500" lnSpcReduction="20000"/>
          </a:bodyPr>
          <a:lstStyle/>
          <a:p>
            <a:pPr marL="0" marR="0" lvl="0" indent="0" algn="l" defTabSz="914400" rtl="0" eaLnBrk="1" fontAlgn="auto" latinLnBrk="0" hangingPunct="1">
              <a:lnSpc>
                <a:spcPct val="150000"/>
              </a:lnSpc>
              <a:spcBef>
                <a:spcPts val="1000"/>
              </a:spcBef>
              <a:spcAft>
                <a:spcPts val="0"/>
              </a:spcAft>
              <a:buClrTx/>
              <a:buSzTx/>
              <a:buNone/>
              <a:tabLst/>
              <a:defRPr/>
            </a:pPr>
            <a:r>
              <a:rPr kumimoji="0" lang="en-GB" sz="2600" b="0" i="0" u="none" strike="noStrike" kern="1200" cap="none" spc="0" normalizeH="0" baseline="0" noProof="0" dirty="0">
                <a:ln>
                  <a:noFill/>
                </a:ln>
                <a:solidFill>
                  <a:prstClr val="black"/>
                </a:solidFill>
                <a:effectLst/>
                <a:uLnTx/>
                <a:uFillTx/>
                <a:ea typeface="+mn-lt"/>
                <a:cs typeface="Calibri" panose="020F0502020204030204"/>
              </a:rPr>
              <a:t>The Policing and Crime Act 2009 (updated by the Serious Crime Act 2015) </a:t>
            </a:r>
            <a:r>
              <a:rPr lang="en-GB" sz="2600" dirty="0">
                <a:solidFill>
                  <a:prstClr val="black"/>
                </a:solidFill>
                <a:ea typeface="+mn-lt"/>
                <a:cs typeface="Calibri" panose="020F0502020204030204"/>
              </a:rPr>
              <a:t>defined</a:t>
            </a:r>
            <a:r>
              <a:rPr kumimoji="0" lang="en-GB" sz="2600" b="0" i="0" u="none" strike="noStrike" kern="1200" cap="none" spc="0" normalizeH="0" baseline="0" noProof="0" dirty="0">
                <a:ln>
                  <a:noFill/>
                </a:ln>
                <a:solidFill>
                  <a:prstClr val="black"/>
                </a:solidFill>
                <a:effectLst/>
                <a:uLnTx/>
                <a:uFillTx/>
                <a:ea typeface="+mn-lt"/>
                <a:cs typeface="Calibri" panose="020F0502020204030204"/>
              </a:rPr>
              <a:t> Gang-related violence </a:t>
            </a:r>
            <a:r>
              <a:rPr lang="en-GB" sz="2600" dirty="0">
                <a:solidFill>
                  <a:prstClr val="black"/>
                </a:solidFill>
                <a:ea typeface="+mn-lt"/>
                <a:cs typeface="Calibri" panose="020F0502020204030204"/>
              </a:rPr>
              <a:t>as</a:t>
            </a:r>
            <a:r>
              <a:rPr kumimoji="0" lang="en-GB" sz="2600" b="0" i="0" u="none" strike="noStrike" kern="1200" cap="none" spc="0" normalizeH="0" baseline="0" noProof="0" dirty="0">
                <a:ln>
                  <a:noFill/>
                </a:ln>
                <a:solidFill>
                  <a:prstClr val="black"/>
                </a:solidFill>
                <a:effectLst/>
                <a:uLnTx/>
                <a:uFillTx/>
                <a:ea typeface="+mn-lt"/>
                <a:cs typeface="Calibri" panose="020F0502020204030204"/>
              </a:rPr>
              <a:t>: </a:t>
            </a:r>
          </a:p>
          <a:p>
            <a:pPr marL="0" marR="0" lvl="0" indent="0" algn="l" defTabSz="914400" rtl="0" eaLnBrk="1" fontAlgn="auto" latinLnBrk="0" hangingPunct="1">
              <a:lnSpc>
                <a:spcPct val="150000"/>
              </a:lnSpc>
              <a:spcBef>
                <a:spcPts val="1000"/>
              </a:spcBef>
              <a:spcAft>
                <a:spcPts val="0"/>
              </a:spcAft>
              <a:buClrTx/>
              <a:buSzTx/>
              <a:buNone/>
              <a:tabLst/>
              <a:defRPr/>
            </a:pPr>
            <a:r>
              <a:rPr kumimoji="0" lang="en-GB" sz="2600" b="0" i="0" u="none" strike="noStrike" kern="1200" cap="none" spc="0" normalizeH="0" baseline="0" noProof="0" dirty="0">
                <a:ln>
                  <a:noFill/>
                </a:ln>
                <a:solidFill>
                  <a:prstClr val="black"/>
                </a:solidFill>
                <a:effectLst/>
                <a:uLnTx/>
                <a:uFillTx/>
                <a:ea typeface="+mn-lt"/>
                <a:cs typeface="Calibri" panose="020F0502020204030204"/>
              </a:rPr>
              <a:t>‘Violence or a threat of violence which occurs in the course of, or is otherwise related to, the activities of a group that:</a:t>
            </a:r>
            <a:endParaRPr lang="en-GB" sz="2600" b="0" i="0" u="none" strike="noStrike" kern="1200" cap="none" spc="0" normalizeH="0" baseline="0" noProof="0" dirty="0">
              <a:ln>
                <a:noFill/>
              </a:ln>
              <a:solidFill>
                <a:prstClr val="black"/>
              </a:solidFill>
              <a:effectLst/>
              <a:uLnTx/>
              <a:uFillTx/>
              <a:ea typeface="+mn-lt"/>
              <a:cs typeface="Calibri" panose="020F0502020204030204"/>
            </a:endParaRPr>
          </a:p>
          <a:p>
            <a:pPr marL="0" marR="0" lvl="0" indent="0" algn="l" defTabSz="914400" rtl="0" eaLnBrk="1" fontAlgn="auto" latinLnBrk="0" hangingPunct="1">
              <a:lnSpc>
                <a:spcPct val="150000"/>
              </a:lnSpc>
              <a:spcBef>
                <a:spcPts val="1000"/>
              </a:spcBef>
              <a:spcAft>
                <a:spcPts val="0"/>
              </a:spcAft>
              <a:buClrTx/>
              <a:buSzTx/>
              <a:buNone/>
              <a:tabLst/>
              <a:defRPr/>
            </a:pPr>
            <a:r>
              <a:rPr kumimoji="0" lang="en-GB" sz="2600" b="0" i="0" u="none" strike="noStrike" kern="1200" cap="none" spc="0" normalizeH="0" baseline="0" noProof="0" dirty="0">
                <a:ln>
                  <a:noFill/>
                </a:ln>
                <a:solidFill>
                  <a:prstClr val="black"/>
                </a:solidFill>
                <a:effectLst/>
                <a:uLnTx/>
                <a:uFillTx/>
                <a:ea typeface="+mn-lt"/>
                <a:cs typeface="Calibri" panose="020F0502020204030204"/>
              </a:rPr>
              <a:t> a) consists of at least three people; and, </a:t>
            </a:r>
            <a:endParaRPr lang="en-GB" sz="2600" b="0" i="0" u="none" strike="noStrike" kern="1200" cap="none" spc="0" normalizeH="0" baseline="0" noProof="0" dirty="0">
              <a:ln>
                <a:noFill/>
              </a:ln>
              <a:solidFill>
                <a:prstClr val="black"/>
              </a:solidFill>
              <a:effectLst/>
              <a:uLnTx/>
              <a:uFillTx/>
              <a:ea typeface="+mn-lt"/>
              <a:cs typeface="Calibri" panose="020F0502020204030204"/>
            </a:endParaRPr>
          </a:p>
          <a:p>
            <a:pPr marL="0" marR="0" lvl="0" indent="0" algn="l" defTabSz="914400" rtl="0" eaLnBrk="1" fontAlgn="auto" latinLnBrk="0" hangingPunct="1">
              <a:lnSpc>
                <a:spcPct val="150000"/>
              </a:lnSpc>
              <a:spcBef>
                <a:spcPts val="1000"/>
              </a:spcBef>
              <a:spcAft>
                <a:spcPts val="0"/>
              </a:spcAft>
              <a:buClrTx/>
              <a:buSzTx/>
              <a:buNone/>
              <a:tabLst/>
              <a:defRPr/>
            </a:pPr>
            <a:r>
              <a:rPr kumimoji="0" lang="en-GB" sz="2600" b="0" i="0" u="none" strike="noStrike" kern="1200" cap="none" spc="0" normalizeH="0" baseline="0" noProof="0" dirty="0">
                <a:ln>
                  <a:noFill/>
                </a:ln>
                <a:solidFill>
                  <a:prstClr val="black"/>
                </a:solidFill>
                <a:effectLst/>
                <a:uLnTx/>
                <a:uFillTx/>
                <a:ea typeface="+mn-lt"/>
                <a:cs typeface="Calibri" panose="020F0502020204030204"/>
              </a:rPr>
              <a:t>b) has one or more characteristics that enable its members to be identified by others as a group.’</a:t>
            </a:r>
            <a:endParaRPr kumimoji="0" lang="en-GB" sz="2600" b="0" i="0" u="none" strike="noStrike" kern="1200" cap="none" spc="0" normalizeH="0" baseline="0" noProof="0" dirty="0">
              <a:ln>
                <a:noFill/>
              </a:ln>
              <a:solidFill>
                <a:prstClr val="black"/>
              </a:solidFill>
              <a:effectLst/>
              <a:uLnTx/>
              <a:uFillTx/>
              <a:ea typeface="Calibri"/>
              <a:cs typeface="Calibri"/>
            </a:endParaRPr>
          </a:p>
          <a:p>
            <a:endParaRPr lang="en-GB" sz="2000" dirty="0"/>
          </a:p>
        </p:txBody>
      </p:sp>
      <p:pic>
        <p:nvPicPr>
          <p:cNvPr id="5" name="Picture 4">
            <a:extLst>
              <a:ext uri="{FF2B5EF4-FFF2-40B4-BE49-F238E27FC236}">
                <a16:creationId xmlns:a16="http://schemas.microsoft.com/office/drawing/2014/main" id="{4CAFF467-FA6C-7C3F-38E1-71C31ABF7F0A}"/>
              </a:ext>
            </a:extLst>
          </p:cNvPr>
          <p:cNvPicPr>
            <a:picLocks noChangeAspect="1"/>
          </p:cNvPicPr>
          <p:nvPr/>
        </p:nvPicPr>
        <p:blipFill>
          <a:blip r:embed="rId2"/>
          <a:stretch>
            <a:fillRect/>
          </a:stretch>
        </p:blipFill>
        <p:spPr>
          <a:xfrm>
            <a:off x="0" y="5744951"/>
            <a:ext cx="12192000" cy="1113049"/>
          </a:xfrm>
          <a:prstGeom prst="rect">
            <a:avLst/>
          </a:prstGeom>
        </p:spPr>
      </p:pic>
    </p:spTree>
    <p:extLst>
      <p:ext uri="{BB962C8B-B14F-4D97-AF65-F5344CB8AC3E}">
        <p14:creationId xmlns:p14="http://schemas.microsoft.com/office/powerpoint/2010/main" val="8197950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8FEB4A8-A60D-6421-3099-4AC75808ADDC}"/>
            </a:ext>
          </a:extLst>
        </p:cNvPr>
        <p:cNvGrpSpPr/>
        <p:nvPr/>
      </p:nvGrpSpPr>
      <p:grpSpPr>
        <a:xfrm>
          <a:off x="0" y="0"/>
          <a:ext cx="0" cy="0"/>
          <a:chOff x="0" y="0"/>
          <a:chExt cx="0" cy="0"/>
        </a:xfrm>
      </p:grpSpPr>
      <p:pic>
        <p:nvPicPr>
          <p:cNvPr id="19" name="Picture 18">
            <a:extLst>
              <a:ext uri="{FF2B5EF4-FFF2-40B4-BE49-F238E27FC236}">
                <a16:creationId xmlns:a16="http://schemas.microsoft.com/office/drawing/2014/main" id="{CD88C9BC-9CD5-2CE7-D24F-2803420CAEA9}"/>
              </a:ext>
            </a:extLst>
          </p:cNvPr>
          <p:cNvPicPr>
            <a:picLocks noChangeAspect="1"/>
          </p:cNvPicPr>
          <p:nvPr/>
        </p:nvPicPr>
        <p:blipFill>
          <a:blip r:embed="rId2">
            <a:duotone>
              <a:schemeClr val="bg2">
                <a:shade val="45000"/>
                <a:satMod val="135000"/>
              </a:schemeClr>
              <a:prstClr val="white"/>
            </a:duotone>
          </a:blip>
          <a:srcRect t="15730"/>
          <a:stretch>
            <a:fillRect/>
          </a:stretch>
        </p:blipFill>
        <p:spPr>
          <a:xfrm>
            <a:off x="20" y="10"/>
            <a:ext cx="12191980" cy="6857990"/>
          </a:xfrm>
          <a:prstGeom prst="rect">
            <a:avLst/>
          </a:prstGeom>
        </p:spPr>
      </p:pic>
      <p:sp>
        <p:nvSpPr>
          <p:cNvPr id="23" name="Rectangle 22">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D0D767D3-BBA5-CF2E-A133-7471D4297B7F}"/>
              </a:ext>
            </a:extLst>
          </p:cNvPr>
          <p:cNvSpPr>
            <a:spLocks noGrp="1"/>
          </p:cNvSpPr>
          <p:nvPr>
            <p:ph type="title"/>
          </p:nvPr>
        </p:nvSpPr>
        <p:spPr>
          <a:xfrm>
            <a:off x="838200" y="365125"/>
            <a:ext cx="10515600" cy="1325563"/>
          </a:xfrm>
        </p:spPr>
        <p:txBody>
          <a:bodyPr>
            <a:normAutofit/>
          </a:bodyPr>
          <a:lstStyle/>
          <a:p>
            <a:r>
              <a:rPr lang="en-GB" dirty="0"/>
              <a:t>Definitions of ‘gang related violence’</a:t>
            </a:r>
          </a:p>
        </p:txBody>
      </p:sp>
      <p:pic>
        <p:nvPicPr>
          <p:cNvPr id="5" name="Picture 4">
            <a:extLst>
              <a:ext uri="{FF2B5EF4-FFF2-40B4-BE49-F238E27FC236}">
                <a16:creationId xmlns:a16="http://schemas.microsoft.com/office/drawing/2014/main" id="{18A57E5C-6EC3-1AA9-5055-A15E96A4A941}"/>
              </a:ext>
            </a:extLst>
          </p:cNvPr>
          <p:cNvPicPr>
            <a:picLocks noChangeAspect="1"/>
          </p:cNvPicPr>
          <p:nvPr/>
        </p:nvPicPr>
        <p:blipFill>
          <a:blip r:embed="rId3"/>
          <a:stretch>
            <a:fillRect/>
          </a:stretch>
        </p:blipFill>
        <p:spPr>
          <a:xfrm>
            <a:off x="0" y="5744951"/>
            <a:ext cx="12192000" cy="1113049"/>
          </a:xfrm>
          <a:prstGeom prst="rect">
            <a:avLst/>
          </a:prstGeom>
        </p:spPr>
      </p:pic>
      <p:graphicFrame>
        <p:nvGraphicFramePr>
          <p:cNvPr id="18" name="Content Placeholder 2">
            <a:extLst>
              <a:ext uri="{FF2B5EF4-FFF2-40B4-BE49-F238E27FC236}">
                <a16:creationId xmlns:a16="http://schemas.microsoft.com/office/drawing/2014/main" id="{639C522B-6DD5-1B62-0A15-884ADB519E91}"/>
              </a:ext>
            </a:extLst>
          </p:cNvPr>
          <p:cNvGraphicFramePr>
            <a:graphicFrameLocks noGrp="1"/>
          </p:cNvGraphicFramePr>
          <p:nvPr>
            <p:ph idx="1"/>
          </p:nvPr>
        </p:nvGraphicFramePr>
        <p:xfrm>
          <a:off x="838200" y="1393613"/>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358086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E0FE616-9BF0-EF63-A067-A3E758E2EAA7}"/>
            </a:ext>
          </a:extLst>
        </p:cNvPr>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13" name="Picture 12">
            <a:extLst>
              <a:ext uri="{FF2B5EF4-FFF2-40B4-BE49-F238E27FC236}">
                <a16:creationId xmlns:a16="http://schemas.microsoft.com/office/drawing/2014/main" id="{53F70835-1548-797B-A760-642D0D048889}"/>
              </a:ext>
            </a:extLst>
          </p:cNvPr>
          <p:cNvPicPr>
            <a:picLocks noChangeAspect="1"/>
          </p:cNvPicPr>
          <p:nvPr/>
        </p:nvPicPr>
        <p:blipFill>
          <a:blip r:embed="rId2">
            <a:extLst>
              <a:ext uri="{837473B0-CC2E-450A-ABE3-18F120FF3D39}">
                <a1611:picAttrSrcUrl xmlns:a1611="http://schemas.microsoft.com/office/drawing/2016/11/main" r:id="rId3"/>
              </a:ext>
            </a:extLst>
          </a:blip>
          <a:srcRect l="16882" r="3806"/>
          <a:stretch>
            <a:fillRect/>
          </a:stretch>
        </p:blipFill>
        <p:spPr>
          <a:xfrm>
            <a:off x="2522356" y="10"/>
            <a:ext cx="9669642" cy="6857990"/>
          </a:xfrm>
          <a:prstGeom prst="rect">
            <a:avLst/>
          </a:prstGeom>
        </p:spPr>
      </p:pic>
      <p:sp>
        <p:nvSpPr>
          <p:cNvPr id="40" name="Rectangle 3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2F7401B5-89E3-F7FC-299C-6C3F604069DB}"/>
              </a:ext>
            </a:extLst>
          </p:cNvPr>
          <p:cNvSpPr>
            <a:spLocks noGrp="1"/>
          </p:cNvSpPr>
          <p:nvPr>
            <p:ph type="title"/>
          </p:nvPr>
        </p:nvSpPr>
        <p:spPr>
          <a:xfrm>
            <a:off x="750159" y="0"/>
            <a:ext cx="3822189" cy="1899912"/>
          </a:xfrm>
        </p:spPr>
        <p:txBody>
          <a:bodyPr>
            <a:normAutofit/>
          </a:bodyPr>
          <a:lstStyle/>
          <a:p>
            <a:r>
              <a:rPr lang="en-GB" sz="4000" dirty="0"/>
              <a:t>Why do young people join Gangs? </a:t>
            </a:r>
          </a:p>
        </p:txBody>
      </p:sp>
      <p:pic>
        <p:nvPicPr>
          <p:cNvPr id="5" name="Picture 4">
            <a:extLst>
              <a:ext uri="{FF2B5EF4-FFF2-40B4-BE49-F238E27FC236}">
                <a16:creationId xmlns:a16="http://schemas.microsoft.com/office/drawing/2014/main" id="{177D5D04-1A56-324C-22CC-BAEB48F0D34E}"/>
              </a:ext>
            </a:extLst>
          </p:cNvPr>
          <p:cNvPicPr>
            <a:picLocks noChangeAspect="1"/>
          </p:cNvPicPr>
          <p:nvPr/>
        </p:nvPicPr>
        <p:blipFill>
          <a:blip r:embed="rId4"/>
          <a:stretch>
            <a:fillRect/>
          </a:stretch>
        </p:blipFill>
        <p:spPr>
          <a:xfrm>
            <a:off x="0" y="5744951"/>
            <a:ext cx="12192000" cy="1113049"/>
          </a:xfrm>
          <a:prstGeom prst="rect">
            <a:avLst/>
          </a:prstGeom>
        </p:spPr>
      </p:pic>
      <p:pic>
        <p:nvPicPr>
          <p:cNvPr id="6" name="Picture 5" descr="Session QR Code">
            <a:extLst>
              <a:ext uri="{FF2B5EF4-FFF2-40B4-BE49-F238E27FC236}">
                <a16:creationId xmlns:a16="http://schemas.microsoft.com/office/drawing/2014/main" id="{6D57753E-056D-8F04-99C8-60BEDE238F8D}"/>
              </a:ext>
            </a:extLst>
          </p:cNvPr>
          <p:cNvPicPr>
            <a:picLocks noChangeAspect="1"/>
          </p:cNvPicPr>
          <p:nvPr/>
        </p:nvPicPr>
        <p:blipFill>
          <a:blip r:embed="rId5"/>
          <a:stretch>
            <a:fillRect/>
          </a:stretch>
        </p:blipFill>
        <p:spPr>
          <a:xfrm>
            <a:off x="750156" y="1828225"/>
            <a:ext cx="3129864" cy="3129864"/>
          </a:xfrm>
          <a:prstGeom prst="rect">
            <a:avLst/>
          </a:prstGeom>
        </p:spPr>
      </p:pic>
      <p:sp>
        <p:nvSpPr>
          <p:cNvPr id="10" name="TextBox 9">
            <a:extLst>
              <a:ext uri="{FF2B5EF4-FFF2-40B4-BE49-F238E27FC236}">
                <a16:creationId xmlns:a16="http://schemas.microsoft.com/office/drawing/2014/main" id="{2D1C4572-4116-8051-DDD0-15C1CFCB36CD}"/>
              </a:ext>
            </a:extLst>
          </p:cNvPr>
          <p:cNvSpPr txBox="1"/>
          <p:nvPr/>
        </p:nvSpPr>
        <p:spPr>
          <a:xfrm>
            <a:off x="750156" y="5015738"/>
            <a:ext cx="6141308" cy="369332"/>
          </a:xfrm>
          <a:prstGeom prst="rect">
            <a:avLst/>
          </a:prstGeom>
          <a:noFill/>
        </p:spPr>
        <p:txBody>
          <a:bodyPr wrap="square">
            <a:spAutoFit/>
          </a:bodyPr>
          <a:lstStyle/>
          <a:p>
            <a:r>
              <a:rPr lang="en-GB" dirty="0"/>
              <a:t>https://vevox.app/#/m/186112427</a:t>
            </a:r>
          </a:p>
        </p:txBody>
      </p:sp>
    </p:spTree>
    <p:extLst>
      <p:ext uri="{BB962C8B-B14F-4D97-AF65-F5344CB8AC3E}">
        <p14:creationId xmlns:p14="http://schemas.microsoft.com/office/powerpoint/2010/main" val="24424540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DC0F835-66BA-9AA8-A649-48139765041A}"/>
            </a:ext>
          </a:extLst>
        </p:cNvPr>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8CF55BB7-4A32-D0BA-BD2F-0D7D01715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13" name="Picture 12">
            <a:extLst>
              <a:ext uri="{FF2B5EF4-FFF2-40B4-BE49-F238E27FC236}">
                <a16:creationId xmlns:a16="http://schemas.microsoft.com/office/drawing/2014/main" id="{A26E48E8-1764-E3E8-7888-9E0DC535B31B}"/>
              </a:ext>
            </a:extLst>
          </p:cNvPr>
          <p:cNvPicPr>
            <a:picLocks noChangeAspect="1"/>
          </p:cNvPicPr>
          <p:nvPr/>
        </p:nvPicPr>
        <p:blipFill>
          <a:blip r:embed="rId2">
            <a:extLst>
              <a:ext uri="{837473B0-CC2E-450A-ABE3-18F120FF3D39}">
                <a1611:picAttrSrcUrl xmlns:a1611="http://schemas.microsoft.com/office/drawing/2016/11/main" r:id="rId3"/>
              </a:ext>
            </a:extLst>
          </a:blip>
          <a:srcRect l="16882" r="3806"/>
          <a:stretch>
            <a:fillRect/>
          </a:stretch>
        </p:blipFill>
        <p:spPr>
          <a:xfrm>
            <a:off x="2522356" y="10"/>
            <a:ext cx="9669642" cy="6857990"/>
          </a:xfrm>
          <a:prstGeom prst="rect">
            <a:avLst/>
          </a:prstGeom>
        </p:spPr>
      </p:pic>
      <p:sp>
        <p:nvSpPr>
          <p:cNvPr id="40" name="Rectangle 39">
            <a:extLst>
              <a:ext uri="{FF2B5EF4-FFF2-40B4-BE49-F238E27FC236}">
                <a16:creationId xmlns:a16="http://schemas.microsoft.com/office/drawing/2014/main" id="{293F8123-4083-8AAE-213D-5DDC660FD4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6C66C912-4143-EE10-2DA3-47ABF05C73C4}"/>
              </a:ext>
            </a:extLst>
          </p:cNvPr>
          <p:cNvSpPr>
            <a:spLocks noGrp="1"/>
          </p:cNvSpPr>
          <p:nvPr>
            <p:ph type="title"/>
          </p:nvPr>
        </p:nvSpPr>
        <p:spPr>
          <a:xfrm>
            <a:off x="838200" y="365125"/>
            <a:ext cx="3822189" cy="1899912"/>
          </a:xfrm>
        </p:spPr>
        <p:txBody>
          <a:bodyPr>
            <a:normAutofit/>
          </a:bodyPr>
          <a:lstStyle/>
          <a:p>
            <a:r>
              <a:rPr lang="en-GB" sz="4000"/>
              <a:t>Why do young people join Gangs? </a:t>
            </a:r>
          </a:p>
        </p:txBody>
      </p:sp>
      <p:sp>
        <p:nvSpPr>
          <p:cNvPr id="3" name="Content Placeholder 2">
            <a:extLst>
              <a:ext uri="{FF2B5EF4-FFF2-40B4-BE49-F238E27FC236}">
                <a16:creationId xmlns:a16="http://schemas.microsoft.com/office/drawing/2014/main" id="{3248F6EE-B659-B7FA-8FEC-707628D83C4B}"/>
              </a:ext>
            </a:extLst>
          </p:cNvPr>
          <p:cNvSpPr>
            <a:spLocks noGrp="1"/>
          </p:cNvSpPr>
          <p:nvPr>
            <p:ph idx="1"/>
          </p:nvPr>
        </p:nvSpPr>
        <p:spPr>
          <a:xfrm>
            <a:off x="838200" y="2434201"/>
            <a:ext cx="3822189" cy="3742762"/>
          </a:xfrm>
        </p:spPr>
        <p:txBody>
          <a:bodyPr vert="horz" lIns="91440" tIns="45720" rIns="91440" bIns="45720" rtlCol="0">
            <a:normAutofit/>
          </a:bodyPr>
          <a:lstStyle/>
          <a:p>
            <a:pPr marR="0" lvl="0" defTabSz="914400" rtl="0" eaLnBrk="1" fontAlgn="auto" latinLnBrk="0" hangingPunct="1">
              <a:spcBef>
                <a:spcPts val="1000"/>
              </a:spcBef>
              <a:spcAft>
                <a:spcPts val="0"/>
              </a:spcAft>
              <a:buClrTx/>
              <a:buSzTx/>
              <a:tabLst/>
              <a:defRPr/>
            </a:pPr>
            <a:r>
              <a:rPr lang="en-GB" sz="1700" dirty="0"/>
              <a:t>Recognition</a:t>
            </a:r>
            <a:endParaRPr lang="en-US" sz="1700" dirty="0"/>
          </a:p>
          <a:p>
            <a:pPr>
              <a:defRPr/>
            </a:pPr>
            <a:r>
              <a:rPr lang="en-GB" sz="1700" dirty="0"/>
              <a:t>Excitement</a:t>
            </a:r>
          </a:p>
          <a:p>
            <a:pPr>
              <a:defRPr/>
            </a:pPr>
            <a:r>
              <a:rPr lang="en-GB" sz="1700" dirty="0"/>
              <a:t>Friends</a:t>
            </a:r>
          </a:p>
          <a:p>
            <a:pPr>
              <a:defRPr/>
            </a:pPr>
            <a:r>
              <a:rPr lang="en-GB" sz="1700" dirty="0"/>
              <a:t>Acceptance</a:t>
            </a:r>
          </a:p>
          <a:p>
            <a:pPr>
              <a:defRPr/>
            </a:pPr>
            <a:r>
              <a:rPr lang="en-GB" sz="1700" dirty="0"/>
              <a:t>A sense of belonging</a:t>
            </a:r>
          </a:p>
          <a:p>
            <a:pPr>
              <a:defRPr/>
            </a:pPr>
            <a:r>
              <a:rPr lang="en-GB" sz="1700" dirty="0"/>
              <a:t>Power money</a:t>
            </a:r>
          </a:p>
          <a:p>
            <a:pPr>
              <a:defRPr/>
            </a:pPr>
            <a:r>
              <a:rPr lang="en-GB" sz="1700" dirty="0"/>
              <a:t>Protection</a:t>
            </a:r>
          </a:p>
          <a:p>
            <a:pPr>
              <a:defRPr/>
            </a:pPr>
            <a:r>
              <a:rPr lang="en-GB" sz="1700" dirty="0"/>
              <a:t>Territory</a:t>
            </a:r>
          </a:p>
          <a:p>
            <a:pPr>
              <a:defRPr/>
            </a:pPr>
            <a:r>
              <a:rPr lang="en-GB" sz="1700" dirty="0"/>
              <a:t>Respect</a:t>
            </a:r>
          </a:p>
          <a:p>
            <a:pPr>
              <a:defRPr/>
            </a:pPr>
            <a:r>
              <a:rPr lang="en-GB" sz="1700" dirty="0"/>
              <a:t>Coercion / Exploitation</a:t>
            </a:r>
          </a:p>
        </p:txBody>
      </p:sp>
      <p:pic>
        <p:nvPicPr>
          <p:cNvPr id="5" name="Picture 4">
            <a:extLst>
              <a:ext uri="{FF2B5EF4-FFF2-40B4-BE49-F238E27FC236}">
                <a16:creationId xmlns:a16="http://schemas.microsoft.com/office/drawing/2014/main" id="{8923B462-6F33-5FC1-1A45-B0EC1A4C758F}"/>
              </a:ext>
            </a:extLst>
          </p:cNvPr>
          <p:cNvPicPr>
            <a:picLocks noChangeAspect="1"/>
          </p:cNvPicPr>
          <p:nvPr/>
        </p:nvPicPr>
        <p:blipFill>
          <a:blip r:embed="rId4"/>
          <a:stretch>
            <a:fillRect/>
          </a:stretch>
        </p:blipFill>
        <p:spPr>
          <a:xfrm>
            <a:off x="0" y="5744951"/>
            <a:ext cx="12192000" cy="1113049"/>
          </a:xfrm>
          <a:prstGeom prst="rect">
            <a:avLst/>
          </a:prstGeom>
        </p:spPr>
      </p:pic>
    </p:spTree>
    <p:extLst>
      <p:ext uri="{BB962C8B-B14F-4D97-AF65-F5344CB8AC3E}">
        <p14:creationId xmlns:p14="http://schemas.microsoft.com/office/powerpoint/2010/main" val="2952221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6D98850-5A89-75A5-60BD-B2C2C8FC79FD}"/>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0AC1DC3-EE59-CDF6-414C-18FEC3668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useBgFill="1">
        <p:nvSpPr>
          <p:cNvPr id="23" name="Rectangle 22">
            <a:extLst>
              <a:ext uri="{FF2B5EF4-FFF2-40B4-BE49-F238E27FC236}">
                <a16:creationId xmlns:a16="http://schemas.microsoft.com/office/drawing/2014/main" id="{2EC74898-1CF1-2D60-74DD-97B84C5C4C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5" name="Rectangle 24">
            <a:extLst>
              <a:ext uri="{FF2B5EF4-FFF2-40B4-BE49-F238E27FC236}">
                <a16:creationId xmlns:a16="http://schemas.microsoft.com/office/drawing/2014/main" id="{B99B9A85-AF6D-5A1E-4558-B21FDDDBD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7" name="Rectangle 26">
            <a:extLst>
              <a:ext uri="{FF2B5EF4-FFF2-40B4-BE49-F238E27FC236}">
                <a16:creationId xmlns:a16="http://schemas.microsoft.com/office/drawing/2014/main" id="{F78B69B9-09DA-CB05-90B5-E819E50AE4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9" name="Rectangle 28">
            <a:extLst>
              <a:ext uri="{FF2B5EF4-FFF2-40B4-BE49-F238E27FC236}">
                <a16:creationId xmlns:a16="http://schemas.microsoft.com/office/drawing/2014/main" id="{7543F6FA-10EF-A7A1-7F6C-C96875CA61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31" name="Freeform: Shape 30">
            <a:extLst>
              <a:ext uri="{FF2B5EF4-FFF2-40B4-BE49-F238E27FC236}">
                <a16:creationId xmlns:a16="http://schemas.microsoft.com/office/drawing/2014/main" id="{139EFFBA-5A12-1D34-F06D-371054DEC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33" name="Rectangle 32">
            <a:extLst>
              <a:ext uri="{FF2B5EF4-FFF2-40B4-BE49-F238E27FC236}">
                <a16:creationId xmlns:a16="http://schemas.microsoft.com/office/drawing/2014/main" id="{AA0C929D-FD28-5F73-E794-30EE902AE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63DDA727-C3F6-594F-DF4D-C939B75C25B6}"/>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Why do young people join Gangs? </a:t>
            </a:r>
          </a:p>
        </p:txBody>
      </p:sp>
      <p:pic>
        <p:nvPicPr>
          <p:cNvPr id="5" name="Picture 4">
            <a:extLst>
              <a:ext uri="{FF2B5EF4-FFF2-40B4-BE49-F238E27FC236}">
                <a16:creationId xmlns:a16="http://schemas.microsoft.com/office/drawing/2014/main" id="{B8B7FC33-316C-BDFB-DB1B-76460C8B046E}"/>
              </a:ext>
            </a:extLst>
          </p:cNvPr>
          <p:cNvPicPr>
            <a:picLocks noChangeAspect="1"/>
          </p:cNvPicPr>
          <p:nvPr/>
        </p:nvPicPr>
        <p:blipFill>
          <a:blip r:embed="rId2"/>
          <a:stretch>
            <a:fillRect/>
          </a:stretch>
        </p:blipFill>
        <p:spPr>
          <a:xfrm>
            <a:off x="0" y="5744951"/>
            <a:ext cx="12192000" cy="1113049"/>
          </a:xfrm>
          <a:prstGeom prst="rect">
            <a:avLst/>
          </a:prstGeom>
        </p:spPr>
      </p:pic>
      <p:pic>
        <p:nvPicPr>
          <p:cNvPr id="7" name="Picture 6">
            <a:extLst>
              <a:ext uri="{FF2B5EF4-FFF2-40B4-BE49-F238E27FC236}">
                <a16:creationId xmlns:a16="http://schemas.microsoft.com/office/drawing/2014/main" id="{DEBE6267-F239-4410-642A-80E097029D79}"/>
              </a:ext>
            </a:extLst>
          </p:cNvPr>
          <p:cNvPicPr>
            <a:picLocks noChangeAspect="1"/>
          </p:cNvPicPr>
          <p:nvPr/>
        </p:nvPicPr>
        <p:blipFill>
          <a:blip r:embed="rId3"/>
          <a:stretch>
            <a:fillRect/>
          </a:stretch>
        </p:blipFill>
        <p:spPr>
          <a:xfrm>
            <a:off x="4604508" y="218295"/>
            <a:ext cx="3372023" cy="6401129"/>
          </a:xfrm>
          <a:prstGeom prst="rect">
            <a:avLst/>
          </a:prstGeom>
        </p:spPr>
      </p:pic>
      <p:pic>
        <p:nvPicPr>
          <p:cNvPr id="9" name="Picture 8">
            <a:extLst>
              <a:ext uri="{FF2B5EF4-FFF2-40B4-BE49-F238E27FC236}">
                <a16:creationId xmlns:a16="http://schemas.microsoft.com/office/drawing/2014/main" id="{D21E0A2C-7513-EF21-EFB7-1721D45939CF}"/>
              </a:ext>
            </a:extLst>
          </p:cNvPr>
          <p:cNvPicPr>
            <a:picLocks noChangeAspect="1"/>
          </p:cNvPicPr>
          <p:nvPr/>
        </p:nvPicPr>
        <p:blipFill>
          <a:blip r:embed="rId4"/>
          <a:stretch>
            <a:fillRect/>
          </a:stretch>
        </p:blipFill>
        <p:spPr>
          <a:xfrm>
            <a:off x="8101793" y="243696"/>
            <a:ext cx="3190496" cy="6350326"/>
          </a:xfrm>
          <a:prstGeom prst="rect">
            <a:avLst/>
          </a:prstGeom>
        </p:spPr>
      </p:pic>
    </p:spTree>
    <p:extLst>
      <p:ext uri="{BB962C8B-B14F-4D97-AF65-F5344CB8AC3E}">
        <p14:creationId xmlns:p14="http://schemas.microsoft.com/office/powerpoint/2010/main" val="16814724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1F240CC-12FD-3873-0C4D-D4C2ED2C2427}"/>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B2281CF-3BA2-3B01-BE31-18B5305444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useBgFill="1">
        <p:nvSpPr>
          <p:cNvPr id="23" name="Rectangle 22">
            <a:extLst>
              <a:ext uri="{FF2B5EF4-FFF2-40B4-BE49-F238E27FC236}">
                <a16:creationId xmlns:a16="http://schemas.microsoft.com/office/drawing/2014/main" id="{C94A1057-7E0B-15E8-BC8B-7204A9141A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5" name="Rectangle 24">
            <a:extLst>
              <a:ext uri="{FF2B5EF4-FFF2-40B4-BE49-F238E27FC236}">
                <a16:creationId xmlns:a16="http://schemas.microsoft.com/office/drawing/2014/main" id="{407BD94D-95CF-6ED4-760F-2C45FA7D9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7" name="Rectangle 26">
            <a:extLst>
              <a:ext uri="{FF2B5EF4-FFF2-40B4-BE49-F238E27FC236}">
                <a16:creationId xmlns:a16="http://schemas.microsoft.com/office/drawing/2014/main" id="{39A6FFAA-2168-B050-4642-5C54CB711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9" name="Rectangle 28">
            <a:extLst>
              <a:ext uri="{FF2B5EF4-FFF2-40B4-BE49-F238E27FC236}">
                <a16:creationId xmlns:a16="http://schemas.microsoft.com/office/drawing/2014/main" id="{F97EE5BF-A537-870F-8B9C-8B6F1ACBC7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31" name="Freeform: Shape 30">
            <a:extLst>
              <a:ext uri="{FF2B5EF4-FFF2-40B4-BE49-F238E27FC236}">
                <a16:creationId xmlns:a16="http://schemas.microsoft.com/office/drawing/2014/main" id="{87D1F053-9714-D187-9075-D60B3D49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33" name="Rectangle 32">
            <a:extLst>
              <a:ext uri="{FF2B5EF4-FFF2-40B4-BE49-F238E27FC236}">
                <a16:creationId xmlns:a16="http://schemas.microsoft.com/office/drawing/2014/main" id="{BFF277FB-63C7-6301-A018-888AA42B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234F67AB-2230-39C7-45EF-D32BCB590604}"/>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Why do young people join Gangs? </a:t>
            </a:r>
          </a:p>
        </p:txBody>
      </p:sp>
      <p:pic>
        <p:nvPicPr>
          <p:cNvPr id="5" name="Picture 4">
            <a:extLst>
              <a:ext uri="{FF2B5EF4-FFF2-40B4-BE49-F238E27FC236}">
                <a16:creationId xmlns:a16="http://schemas.microsoft.com/office/drawing/2014/main" id="{DFC35F25-B14A-C3DC-CC27-3C9CE70FD8C4}"/>
              </a:ext>
            </a:extLst>
          </p:cNvPr>
          <p:cNvPicPr>
            <a:picLocks noChangeAspect="1"/>
          </p:cNvPicPr>
          <p:nvPr/>
        </p:nvPicPr>
        <p:blipFill>
          <a:blip r:embed="rId2"/>
          <a:stretch>
            <a:fillRect/>
          </a:stretch>
        </p:blipFill>
        <p:spPr>
          <a:xfrm>
            <a:off x="0" y="5744951"/>
            <a:ext cx="12192000" cy="1113049"/>
          </a:xfrm>
          <a:prstGeom prst="rect">
            <a:avLst/>
          </a:prstGeom>
        </p:spPr>
      </p:pic>
      <p:pic>
        <p:nvPicPr>
          <p:cNvPr id="6" name="Content Placeholder 4">
            <a:extLst>
              <a:ext uri="{FF2B5EF4-FFF2-40B4-BE49-F238E27FC236}">
                <a16:creationId xmlns:a16="http://schemas.microsoft.com/office/drawing/2014/main" id="{BE70D849-FC8E-BF44-2A85-1D352775CB5A}"/>
              </a:ext>
            </a:extLst>
          </p:cNvPr>
          <p:cNvPicPr>
            <a:picLocks noChangeAspect="1"/>
          </p:cNvPicPr>
          <p:nvPr/>
        </p:nvPicPr>
        <p:blipFill>
          <a:blip r:embed="rId3"/>
          <a:stretch>
            <a:fillRect/>
          </a:stretch>
        </p:blipFill>
        <p:spPr>
          <a:xfrm>
            <a:off x="4504548" y="50361"/>
            <a:ext cx="3527589" cy="5644230"/>
          </a:xfrm>
          <a:prstGeom prst="rect">
            <a:avLst/>
          </a:prstGeom>
        </p:spPr>
      </p:pic>
      <p:sp>
        <p:nvSpPr>
          <p:cNvPr id="4" name="TextBox 3">
            <a:extLst>
              <a:ext uri="{FF2B5EF4-FFF2-40B4-BE49-F238E27FC236}">
                <a16:creationId xmlns:a16="http://schemas.microsoft.com/office/drawing/2014/main" id="{3C6A2220-B564-EBA3-A170-38F0489B48BC}"/>
              </a:ext>
            </a:extLst>
          </p:cNvPr>
          <p:cNvSpPr txBox="1"/>
          <p:nvPr/>
        </p:nvSpPr>
        <p:spPr>
          <a:xfrm>
            <a:off x="9144738" y="2412866"/>
            <a:ext cx="2384114"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1" u="none" strike="noStrike" kern="1200" cap="none" spc="0" normalizeH="0" baseline="0" noProof="0" dirty="0">
                <a:ln>
                  <a:noFill/>
                </a:ln>
                <a:solidFill>
                  <a:prstClr val="black"/>
                </a:solidFill>
                <a:effectLst/>
                <a:uLnTx/>
                <a:uFillTx/>
                <a:latin typeface="Aptos" panose="02110004020202020204"/>
                <a:ea typeface="+mn-ea"/>
                <a:cs typeface="+mn-cs"/>
              </a:rPr>
              <a:t>What does this mean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1" u="none" strike="noStrike" kern="1200" cap="none" spc="0" normalizeH="0" baseline="0" noProof="0" dirty="0">
                <a:ln>
                  <a:noFill/>
                </a:ln>
                <a:solidFill>
                  <a:prstClr val="black"/>
                </a:solidFill>
                <a:effectLst/>
                <a:uLnTx/>
                <a:uFillTx/>
                <a:latin typeface="Aptos" panose="02110004020202020204"/>
                <a:ea typeface="+mn-ea"/>
                <a:cs typeface="+mn-cs"/>
              </a:rPr>
              <a:t>for the response?</a:t>
            </a:r>
          </a:p>
        </p:txBody>
      </p:sp>
    </p:spTree>
    <p:extLst>
      <p:ext uri="{BB962C8B-B14F-4D97-AF65-F5344CB8AC3E}">
        <p14:creationId xmlns:p14="http://schemas.microsoft.com/office/powerpoint/2010/main" val="2575890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9674F38-67D4-EAC6-992F-C84B7DE9B85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BD6C31-EA26-144E-EA7A-74FA7BE0EE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77F5CCDC-997B-E788-E1B9-9296C7E46B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B252E968-3FFD-788F-9DE8-F06BE1445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B5A9EC87-36CC-958F-606F-DEB6E8F66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250155AF-9A59-7534-BB34-6C37C0D356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AADF3378-FDA0-1E88-5421-AD65ACB299CD}"/>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How London's Street Gangs Work</a:t>
            </a:r>
            <a:endParaRPr lang="en-US"/>
          </a:p>
        </p:txBody>
      </p:sp>
      <p:pic>
        <p:nvPicPr>
          <p:cNvPr id="4" name="Online Media 3" title="How London Street Gangs Actually Work | How Crime Works | Insider">
            <a:hlinkClick r:id="" action="ppaction://media"/>
            <a:extLst>
              <a:ext uri="{FF2B5EF4-FFF2-40B4-BE49-F238E27FC236}">
                <a16:creationId xmlns:a16="http://schemas.microsoft.com/office/drawing/2014/main" id="{D0AFD074-8F1B-E8EA-52A3-B92A43CBDD21}"/>
              </a:ext>
            </a:extLst>
          </p:cNvPr>
          <p:cNvPicPr>
            <a:picLocks noGrp="1" noRot="1" noChangeAspect="1"/>
          </p:cNvPicPr>
          <p:nvPr>
            <p:ph idx="1"/>
            <a:videoFile r:link="rId1"/>
          </p:nvPr>
        </p:nvPicPr>
        <p:blipFill>
          <a:blip r:embed="rId3"/>
          <a:stretch>
            <a:fillRect/>
          </a:stretch>
        </p:blipFill>
        <p:spPr>
          <a:xfrm>
            <a:off x="1243515" y="1716172"/>
            <a:ext cx="9566942" cy="4839868"/>
          </a:xfrm>
          <a:prstGeom prst="rect">
            <a:avLst/>
          </a:prstGeom>
        </p:spPr>
      </p:pic>
    </p:spTree>
    <p:extLst>
      <p:ext uri="{BB962C8B-B14F-4D97-AF65-F5344CB8AC3E}">
        <p14:creationId xmlns:p14="http://schemas.microsoft.com/office/powerpoint/2010/main" val="18456083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7F8FA"/>
        </a:solidFill>
        <a:effectLst/>
      </p:bgPr>
    </p:bg>
    <p:spTree>
      <p:nvGrpSpPr>
        <p:cNvPr id="1" name=""/>
        <p:cNvGrpSpPr/>
        <p:nvPr/>
      </p:nvGrpSpPr>
      <p:grpSpPr>
        <a:xfrm>
          <a:off x="0" y="0"/>
          <a:ext cx="0" cy="0"/>
          <a:chOff x="0" y="0"/>
          <a:chExt cx="0" cy="0"/>
        </a:xfrm>
      </p:grpSpPr>
      <p:sp>
        <p:nvSpPr>
          <p:cNvPr id="2" name="Shape 0"/>
          <p:cNvSpPr/>
          <p:nvPr/>
        </p:nvSpPr>
        <p:spPr>
          <a:xfrm>
            <a:off x="0" y="0"/>
            <a:ext cx="12191695" cy="502920"/>
          </a:xfrm>
          <a:prstGeom prst="rect">
            <a:avLst/>
          </a:prstGeom>
          <a:solidFill>
            <a:srgbClr val="0B1F33"/>
          </a:solidFill>
          <a:ln w="12700">
            <a:solidFill>
              <a:srgbClr val="0B1F33"/>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3" name="Text 1"/>
          <p:cNvSpPr/>
          <p:nvPr/>
        </p:nvSpPr>
        <p:spPr>
          <a:xfrm>
            <a:off x="320040" y="137160"/>
            <a:ext cx="5303520" cy="1828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a:ln>
                  <a:noFill/>
                </a:ln>
                <a:solidFill>
                  <a:srgbClr val="D7E1EA"/>
                </a:solidFill>
                <a:effectLst/>
                <a:uLnTx/>
                <a:uFillTx/>
                <a:latin typeface="Aptos"/>
                <a:ea typeface="+mn-ea"/>
                <a:cs typeface="+mn-cs"/>
              </a:rPr>
              <a:t>BMLC6011 Serious &amp; Organised Crime | Week 4</a:t>
            </a:r>
            <a:endParaRPr kumimoji="0" lang="en-US" sz="850" b="0" i="0" u="none" strike="noStrike" kern="1200" cap="none" spc="0" normalizeH="0" baseline="0" noProof="0">
              <a:ln>
                <a:noFill/>
              </a:ln>
              <a:solidFill>
                <a:prstClr val="black"/>
              </a:solidFill>
              <a:effectLst/>
              <a:uLnTx/>
              <a:uFillTx/>
              <a:latin typeface="Aptos"/>
              <a:ea typeface="+mn-ea"/>
              <a:cs typeface="+mn-cs"/>
            </a:endParaRPr>
          </a:p>
        </p:txBody>
      </p:sp>
      <p:sp>
        <p:nvSpPr>
          <p:cNvPr id="4" name="Text 2"/>
          <p:cNvSpPr/>
          <p:nvPr/>
        </p:nvSpPr>
        <p:spPr>
          <a:xfrm>
            <a:off x="320040" y="713232"/>
            <a:ext cx="11155680" cy="502920"/>
          </a:xfrm>
          <a:prstGeom prst="rect">
            <a:avLst/>
          </a:prstGeom>
          <a:noFill/>
          <a:ln/>
        </p:spPr>
        <p:txBody>
          <a:bodyPr wrap="square" lIns="0" tIns="0" rIns="0" bIns="0"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a:ln>
                  <a:noFill/>
                </a:ln>
                <a:solidFill>
                  <a:srgbClr val="0B1F33"/>
                </a:solidFill>
                <a:effectLst/>
                <a:uLnTx/>
                <a:uFillTx/>
                <a:latin typeface="Aptos Display" pitchFamily="34" charset="0"/>
                <a:ea typeface="Aptos Display" pitchFamily="34" charset="-122"/>
                <a:cs typeface="Aptos Display" pitchFamily="34" charset="-120"/>
              </a:rPr>
              <a:t>From “why do young people join gangs?” to Level 6 causation</a:t>
            </a:r>
            <a:endParaRPr kumimoji="0" lang="en-US" sz="3000" b="0" i="0" u="none" strike="noStrike" kern="1200" cap="none" spc="0" normalizeH="0" baseline="0" noProof="0">
              <a:ln>
                <a:noFill/>
              </a:ln>
              <a:solidFill>
                <a:prstClr val="black"/>
              </a:solidFill>
              <a:effectLst/>
              <a:uLnTx/>
              <a:uFillTx/>
              <a:latin typeface="Aptos"/>
              <a:ea typeface="+mn-ea"/>
              <a:cs typeface="+mn-cs"/>
            </a:endParaRPr>
          </a:p>
        </p:txBody>
      </p:sp>
      <p:sp>
        <p:nvSpPr>
          <p:cNvPr id="5" name="Shape 3"/>
          <p:cNvSpPr/>
          <p:nvPr/>
        </p:nvSpPr>
        <p:spPr>
          <a:xfrm>
            <a:off x="320040" y="6400800"/>
            <a:ext cx="11521440" cy="0"/>
          </a:xfrm>
          <a:prstGeom prst="line">
            <a:avLst/>
          </a:prstGeom>
          <a:noFill/>
          <a:ln w="6350">
            <a:solidFill>
              <a:srgbClr val="D8DEE6"/>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6" name="Text 4"/>
          <p:cNvSpPr/>
          <p:nvPr/>
        </p:nvSpPr>
        <p:spPr>
          <a:xfrm>
            <a:off x="320040" y="6510528"/>
            <a:ext cx="4389120" cy="146304"/>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0" i="0" u="none" strike="noStrike" kern="1200" cap="none" spc="0" normalizeH="0" baseline="0" noProof="0">
                <a:ln>
                  <a:noFill/>
                </a:ln>
                <a:solidFill>
                  <a:srgbClr val="8793A1"/>
                </a:solidFill>
                <a:effectLst/>
                <a:uLnTx/>
                <a:uFillTx/>
                <a:latin typeface="Aptos"/>
                <a:ea typeface="+mn-ea"/>
                <a:cs typeface="+mn-cs"/>
              </a:rPr>
              <a:t>BMLC6011 | Week 4 Coursework Workshop | 15</a:t>
            </a:r>
            <a:endParaRPr kumimoji="0" lang="en-US" sz="750" b="0" i="0" u="none" strike="noStrike" kern="1200" cap="none" spc="0" normalizeH="0" baseline="0" noProof="0">
              <a:ln>
                <a:noFill/>
              </a:ln>
              <a:solidFill>
                <a:prstClr val="black"/>
              </a:solidFill>
              <a:effectLst/>
              <a:uLnTx/>
              <a:uFillTx/>
              <a:latin typeface="Aptos"/>
              <a:ea typeface="+mn-ea"/>
              <a:cs typeface="+mn-cs"/>
            </a:endParaRPr>
          </a:p>
        </p:txBody>
      </p:sp>
      <p:sp>
        <p:nvSpPr>
          <p:cNvPr id="8" name="Shape 5"/>
          <p:cNvSpPr/>
          <p:nvPr/>
        </p:nvSpPr>
        <p:spPr>
          <a:xfrm>
            <a:off x="685800" y="1508760"/>
            <a:ext cx="2743200" cy="4114800"/>
          </a:xfrm>
          <a:prstGeom prst="roundRect">
            <a:avLst>
              <a:gd name="adj" fmla="val 2667"/>
            </a:avLst>
          </a:prstGeom>
          <a:solidFill>
            <a:srgbClr val="FFFFFF"/>
          </a:solidFill>
          <a:ln w="12700">
            <a:solidFill>
              <a:srgbClr val="D8DEE6"/>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9" name="Shape 6"/>
          <p:cNvSpPr/>
          <p:nvPr/>
        </p:nvSpPr>
        <p:spPr>
          <a:xfrm>
            <a:off x="914400" y="1828800"/>
            <a:ext cx="2286000" cy="457200"/>
          </a:xfrm>
          <a:prstGeom prst="roundRect">
            <a:avLst>
              <a:gd name="adj" fmla="val 16000"/>
            </a:avLst>
          </a:prstGeom>
          <a:solidFill>
            <a:srgbClr val="2B7A78"/>
          </a:solidFill>
          <a:ln w="12700">
            <a:solidFill>
              <a:srgbClr val="2B7A78"/>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10" name="Text 7"/>
          <p:cNvSpPr/>
          <p:nvPr/>
        </p:nvSpPr>
        <p:spPr>
          <a:xfrm>
            <a:off x="950976" y="1892808"/>
            <a:ext cx="2212848" cy="365760"/>
          </a:xfrm>
          <a:prstGeom prst="rect">
            <a:avLst/>
          </a:prstGeom>
          <a:noFill/>
          <a:ln/>
        </p:spPr>
        <p:txBody>
          <a:bodyPr wrap="square" lIns="0" tIns="0" rIns="0" bIns="0" rtlCol="0" anchor="ctr">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50" b="1" i="0" u="none" strike="noStrike" kern="1200" cap="none" spc="0" normalizeH="0" baseline="0" noProof="0">
                <a:ln>
                  <a:noFill/>
                </a:ln>
                <a:solidFill>
                  <a:srgbClr val="FFFFFF"/>
                </a:solidFill>
                <a:effectLst/>
                <a:uLnTx/>
                <a:uFillTx/>
                <a:latin typeface="Aptos"/>
                <a:ea typeface="+mn-ea"/>
                <a:cs typeface="+mn-cs"/>
              </a:rPr>
              <a:t>Individual / identity</a:t>
            </a:r>
            <a:endParaRPr kumimoji="0" lang="en-US" sz="1150" b="0" i="0" u="none" strike="noStrike" kern="1200" cap="none" spc="0" normalizeH="0" baseline="0" noProof="0">
              <a:ln>
                <a:noFill/>
              </a:ln>
              <a:solidFill>
                <a:prstClr val="black"/>
              </a:solidFill>
              <a:effectLst/>
              <a:uLnTx/>
              <a:uFillTx/>
              <a:latin typeface="Aptos"/>
              <a:ea typeface="+mn-ea"/>
              <a:cs typeface="+mn-cs"/>
            </a:endParaRPr>
          </a:p>
        </p:txBody>
      </p:sp>
      <p:sp>
        <p:nvSpPr>
          <p:cNvPr id="11" name="Text 8"/>
          <p:cNvSpPr/>
          <p:nvPr/>
        </p:nvSpPr>
        <p:spPr>
          <a:xfrm>
            <a:off x="960120" y="2743200"/>
            <a:ext cx="2194560" cy="914400"/>
          </a:xfrm>
          <a:prstGeom prst="rect">
            <a:avLst/>
          </a:prstGeom>
          <a:noFill/>
          <a:ln/>
        </p:spPr>
        <p:txBody>
          <a:bodyPr wrap="square" lIns="762" tIns="762" rIns="762" bIns="762" rtlCol="0" anchor="ctr">
            <a:normAutofit fontScale="92500"/>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0B1F33"/>
                </a:solidFill>
                <a:effectLst/>
                <a:uLnTx/>
                <a:uFillTx/>
                <a:latin typeface="Aptos" pitchFamily="34" charset="0"/>
                <a:ea typeface="Aptos" pitchFamily="34" charset="-122"/>
                <a:cs typeface="Aptos" pitchFamily="34" charset="-120"/>
              </a:rPr>
              <a:t>status, excitement, recognition, respect</a:t>
            </a:r>
            <a:endParaRPr kumimoji="0" lang="en-US" sz="2000" b="0" i="0" u="none" strike="noStrike" kern="1200" cap="none" spc="0" normalizeH="0" baseline="0" noProof="0">
              <a:ln>
                <a:noFill/>
              </a:ln>
              <a:solidFill>
                <a:prstClr val="black"/>
              </a:solidFill>
              <a:effectLst/>
              <a:uLnTx/>
              <a:uFillTx/>
              <a:latin typeface="Aptos"/>
              <a:ea typeface="+mn-ea"/>
              <a:cs typeface="+mn-cs"/>
            </a:endParaRPr>
          </a:p>
        </p:txBody>
      </p:sp>
      <p:sp>
        <p:nvSpPr>
          <p:cNvPr id="12" name="Text 9"/>
          <p:cNvSpPr/>
          <p:nvPr/>
        </p:nvSpPr>
        <p:spPr>
          <a:xfrm>
            <a:off x="960120" y="4343400"/>
            <a:ext cx="2194560" cy="502920"/>
          </a:xfrm>
          <a:prstGeom prst="rect">
            <a:avLst/>
          </a:prstGeom>
          <a:noFill/>
          <a:ln/>
        </p:spPr>
        <p:txBody>
          <a:bodyPr wrap="square" lIns="762" tIns="762" rIns="762" bIns="762" rtlCol="0" anchor="ctr">
            <a:normAutofit fontScale="92500"/>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111827"/>
                </a:solidFill>
                <a:effectLst/>
                <a:uLnTx/>
                <a:uFillTx/>
                <a:latin typeface="Aptos" pitchFamily="34" charset="0"/>
                <a:ea typeface="Aptos" pitchFamily="34" charset="-122"/>
                <a:cs typeface="Aptos" pitchFamily="34" charset="-120"/>
              </a:rPr>
              <a:t>Link to theory and evidence — do not just list causes.</a:t>
            </a:r>
            <a:endParaRPr kumimoji="0" lang="en-US" sz="1500" b="0" i="0" u="none" strike="noStrike" kern="1200" cap="none" spc="0" normalizeH="0" baseline="0" noProof="0">
              <a:ln>
                <a:noFill/>
              </a:ln>
              <a:solidFill>
                <a:prstClr val="black"/>
              </a:solidFill>
              <a:effectLst/>
              <a:uLnTx/>
              <a:uFillTx/>
              <a:latin typeface="Aptos"/>
              <a:ea typeface="+mn-ea"/>
              <a:cs typeface="+mn-cs"/>
            </a:endParaRPr>
          </a:p>
        </p:txBody>
      </p:sp>
      <p:sp>
        <p:nvSpPr>
          <p:cNvPr id="13" name="Shape 10"/>
          <p:cNvSpPr/>
          <p:nvPr/>
        </p:nvSpPr>
        <p:spPr>
          <a:xfrm>
            <a:off x="3566160" y="1508760"/>
            <a:ext cx="2743200" cy="4114800"/>
          </a:xfrm>
          <a:prstGeom prst="roundRect">
            <a:avLst>
              <a:gd name="adj" fmla="val 2667"/>
            </a:avLst>
          </a:prstGeom>
          <a:solidFill>
            <a:srgbClr val="F8FAFC"/>
          </a:solidFill>
          <a:ln w="12700">
            <a:solidFill>
              <a:srgbClr val="D8DEE6"/>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14" name="Shape 11"/>
          <p:cNvSpPr/>
          <p:nvPr/>
        </p:nvSpPr>
        <p:spPr>
          <a:xfrm>
            <a:off x="3794760" y="1828800"/>
            <a:ext cx="2286000" cy="457200"/>
          </a:xfrm>
          <a:prstGeom prst="roundRect">
            <a:avLst>
              <a:gd name="adj" fmla="val 16000"/>
            </a:avLst>
          </a:prstGeom>
          <a:solidFill>
            <a:srgbClr val="D8A31A"/>
          </a:solidFill>
          <a:ln w="12700">
            <a:solidFill>
              <a:srgbClr val="D8A31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15" name="Text 12"/>
          <p:cNvSpPr/>
          <p:nvPr/>
        </p:nvSpPr>
        <p:spPr>
          <a:xfrm>
            <a:off x="3831336" y="1892808"/>
            <a:ext cx="2212848" cy="365760"/>
          </a:xfrm>
          <a:prstGeom prst="rect">
            <a:avLst/>
          </a:prstGeom>
          <a:noFill/>
          <a:ln/>
        </p:spPr>
        <p:txBody>
          <a:bodyPr wrap="square" lIns="0" tIns="0" rIns="0" bIns="0" rtlCol="0" anchor="ctr">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50" b="1" i="0" u="none" strike="noStrike" kern="1200" cap="none" spc="0" normalizeH="0" baseline="0" noProof="0">
                <a:ln>
                  <a:noFill/>
                </a:ln>
                <a:solidFill>
                  <a:srgbClr val="FFFFFF"/>
                </a:solidFill>
                <a:effectLst/>
                <a:uLnTx/>
                <a:uFillTx/>
                <a:latin typeface="Aptos"/>
                <a:ea typeface="+mn-ea"/>
                <a:cs typeface="+mn-cs"/>
              </a:rPr>
              <a:t>Peer / group</a:t>
            </a:r>
            <a:endParaRPr kumimoji="0" lang="en-US" sz="1150" b="0" i="0" u="none" strike="noStrike" kern="1200" cap="none" spc="0" normalizeH="0" baseline="0" noProof="0">
              <a:ln>
                <a:noFill/>
              </a:ln>
              <a:solidFill>
                <a:prstClr val="black"/>
              </a:solidFill>
              <a:effectLst/>
              <a:uLnTx/>
              <a:uFillTx/>
              <a:latin typeface="Aptos"/>
              <a:ea typeface="+mn-ea"/>
              <a:cs typeface="+mn-cs"/>
            </a:endParaRPr>
          </a:p>
        </p:txBody>
      </p:sp>
      <p:sp>
        <p:nvSpPr>
          <p:cNvPr id="16" name="Text 13"/>
          <p:cNvSpPr/>
          <p:nvPr/>
        </p:nvSpPr>
        <p:spPr>
          <a:xfrm>
            <a:off x="3840480" y="2743200"/>
            <a:ext cx="2194560" cy="914400"/>
          </a:xfrm>
          <a:prstGeom prst="rect">
            <a:avLst/>
          </a:prstGeom>
          <a:noFill/>
          <a:ln/>
        </p:spPr>
        <p:txBody>
          <a:bodyPr wrap="square" lIns="762" tIns="762" rIns="762" bIns="762" rtlCol="0" anchor="ctr">
            <a:normAutofit fontScale="85000" lnSpcReduction="20000"/>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0B1F33"/>
                </a:solidFill>
                <a:effectLst/>
                <a:uLnTx/>
                <a:uFillTx/>
                <a:latin typeface="Aptos" pitchFamily="34" charset="0"/>
                <a:ea typeface="Aptos" pitchFamily="34" charset="-122"/>
                <a:cs typeface="Aptos" pitchFamily="34" charset="-120"/>
              </a:rPr>
              <a:t>belonging, acceptance, pressure, “pack” dynamics</a:t>
            </a:r>
            <a:endParaRPr kumimoji="0" lang="en-US" sz="2000" b="0" i="0" u="none" strike="noStrike" kern="1200" cap="none" spc="0" normalizeH="0" baseline="0" noProof="0">
              <a:ln>
                <a:noFill/>
              </a:ln>
              <a:solidFill>
                <a:prstClr val="black"/>
              </a:solidFill>
              <a:effectLst/>
              <a:uLnTx/>
              <a:uFillTx/>
              <a:latin typeface="Aptos"/>
              <a:ea typeface="+mn-ea"/>
              <a:cs typeface="+mn-cs"/>
            </a:endParaRPr>
          </a:p>
        </p:txBody>
      </p:sp>
      <p:sp>
        <p:nvSpPr>
          <p:cNvPr id="17" name="Text 14"/>
          <p:cNvSpPr/>
          <p:nvPr/>
        </p:nvSpPr>
        <p:spPr>
          <a:xfrm>
            <a:off x="3840480" y="4343400"/>
            <a:ext cx="2194560" cy="502920"/>
          </a:xfrm>
          <a:prstGeom prst="rect">
            <a:avLst/>
          </a:prstGeom>
          <a:noFill/>
          <a:ln/>
        </p:spPr>
        <p:txBody>
          <a:bodyPr wrap="square" lIns="762" tIns="762" rIns="762" bIns="762" rtlCol="0" anchor="ctr">
            <a:normAutofit fontScale="92500"/>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111827"/>
                </a:solidFill>
                <a:effectLst/>
                <a:uLnTx/>
                <a:uFillTx/>
                <a:latin typeface="Aptos" pitchFamily="34" charset="0"/>
                <a:ea typeface="Aptos" pitchFamily="34" charset="-122"/>
                <a:cs typeface="Aptos" pitchFamily="34" charset="-120"/>
              </a:rPr>
              <a:t>Link to theory and evidence — do not just list causes.</a:t>
            </a:r>
            <a:endParaRPr kumimoji="0" lang="en-US" sz="1500" b="0" i="0" u="none" strike="noStrike" kern="1200" cap="none" spc="0" normalizeH="0" baseline="0" noProof="0">
              <a:ln>
                <a:noFill/>
              </a:ln>
              <a:solidFill>
                <a:prstClr val="black"/>
              </a:solidFill>
              <a:effectLst/>
              <a:uLnTx/>
              <a:uFillTx/>
              <a:latin typeface="Aptos"/>
              <a:ea typeface="+mn-ea"/>
              <a:cs typeface="+mn-cs"/>
            </a:endParaRPr>
          </a:p>
        </p:txBody>
      </p:sp>
      <p:sp>
        <p:nvSpPr>
          <p:cNvPr id="18" name="Shape 15"/>
          <p:cNvSpPr/>
          <p:nvPr/>
        </p:nvSpPr>
        <p:spPr>
          <a:xfrm>
            <a:off x="6446520" y="1508760"/>
            <a:ext cx="2743200" cy="4114800"/>
          </a:xfrm>
          <a:prstGeom prst="roundRect">
            <a:avLst>
              <a:gd name="adj" fmla="val 2667"/>
            </a:avLst>
          </a:prstGeom>
          <a:solidFill>
            <a:srgbClr val="FFFFFF"/>
          </a:solidFill>
          <a:ln w="12700">
            <a:solidFill>
              <a:srgbClr val="D8DEE6"/>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19" name="Shape 16"/>
          <p:cNvSpPr/>
          <p:nvPr/>
        </p:nvSpPr>
        <p:spPr>
          <a:xfrm>
            <a:off x="6675120" y="1828800"/>
            <a:ext cx="2286000" cy="457200"/>
          </a:xfrm>
          <a:prstGeom prst="roundRect">
            <a:avLst>
              <a:gd name="adj" fmla="val 16000"/>
            </a:avLst>
          </a:prstGeom>
          <a:solidFill>
            <a:srgbClr val="5B4B8A"/>
          </a:solidFill>
          <a:ln w="12700">
            <a:solidFill>
              <a:srgbClr val="5B4B8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20" name="Text 17"/>
          <p:cNvSpPr/>
          <p:nvPr/>
        </p:nvSpPr>
        <p:spPr>
          <a:xfrm>
            <a:off x="6711696" y="1892808"/>
            <a:ext cx="2212848" cy="365760"/>
          </a:xfrm>
          <a:prstGeom prst="rect">
            <a:avLst/>
          </a:prstGeom>
          <a:noFill/>
          <a:ln/>
        </p:spPr>
        <p:txBody>
          <a:bodyPr wrap="square" lIns="0" tIns="0" rIns="0" bIns="0" rtlCol="0" anchor="ctr">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50" b="1" i="0" u="none" strike="noStrike" kern="1200" cap="none" spc="0" normalizeH="0" baseline="0" noProof="0">
                <a:ln>
                  <a:noFill/>
                </a:ln>
                <a:solidFill>
                  <a:srgbClr val="FFFFFF"/>
                </a:solidFill>
                <a:effectLst/>
                <a:uLnTx/>
                <a:uFillTx/>
                <a:latin typeface="Aptos"/>
                <a:ea typeface="+mn-ea"/>
                <a:cs typeface="+mn-cs"/>
              </a:rPr>
              <a:t>Protection / fear</a:t>
            </a:r>
            <a:endParaRPr kumimoji="0" lang="en-US" sz="1150" b="0" i="0" u="none" strike="noStrike" kern="1200" cap="none" spc="0" normalizeH="0" baseline="0" noProof="0">
              <a:ln>
                <a:noFill/>
              </a:ln>
              <a:solidFill>
                <a:prstClr val="black"/>
              </a:solidFill>
              <a:effectLst/>
              <a:uLnTx/>
              <a:uFillTx/>
              <a:latin typeface="Aptos"/>
              <a:ea typeface="+mn-ea"/>
              <a:cs typeface="+mn-cs"/>
            </a:endParaRPr>
          </a:p>
        </p:txBody>
      </p:sp>
      <p:sp>
        <p:nvSpPr>
          <p:cNvPr id="21" name="Text 18"/>
          <p:cNvSpPr/>
          <p:nvPr/>
        </p:nvSpPr>
        <p:spPr>
          <a:xfrm>
            <a:off x="6720840" y="2743200"/>
            <a:ext cx="2194560" cy="914400"/>
          </a:xfrm>
          <a:prstGeom prst="rect">
            <a:avLst/>
          </a:prstGeom>
          <a:noFill/>
          <a:ln/>
        </p:spPr>
        <p:txBody>
          <a:bodyPr wrap="square" lIns="762" tIns="762" rIns="762" bIns="762" rtlCol="0" anchor="ctr">
            <a:normAutofit lnSpcReduction="10000"/>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0B1F33"/>
                </a:solidFill>
                <a:effectLst/>
                <a:uLnTx/>
                <a:uFillTx/>
                <a:latin typeface="Aptos" pitchFamily="34" charset="0"/>
                <a:ea typeface="Aptos" pitchFamily="34" charset="-122"/>
                <a:cs typeface="Aptos" pitchFamily="34" charset="-120"/>
              </a:rPr>
              <a:t>self-protection, retaliation, territorial conflict</a:t>
            </a:r>
            <a:endParaRPr kumimoji="0" lang="en-US" sz="2000" b="0" i="0" u="none" strike="noStrike" kern="1200" cap="none" spc="0" normalizeH="0" baseline="0" noProof="0">
              <a:ln>
                <a:noFill/>
              </a:ln>
              <a:solidFill>
                <a:prstClr val="black"/>
              </a:solidFill>
              <a:effectLst/>
              <a:uLnTx/>
              <a:uFillTx/>
              <a:latin typeface="Aptos"/>
              <a:ea typeface="+mn-ea"/>
              <a:cs typeface="+mn-cs"/>
            </a:endParaRPr>
          </a:p>
        </p:txBody>
      </p:sp>
      <p:sp>
        <p:nvSpPr>
          <p:cNvPr id="22" name="Text 19"/>
          <p:cNvSpPr/>
          <p:nvPr/>
        </p:nvSpPr>
        <p:spPr>
          <a:xfrm>
            <a:off x="6720840" y="4343400"/>
            <a:ext cx="2194560" cy="502920"/>
          </a:xfrm>
          <a:prstGeom prst="rect">
            <a:avLst/>
          </a:prstGeom>
          <a:noFill/>
          <a:ln/>
        </p:spPr>
        <p:txBody>
          <a:bodyPr wrap="square" lIns="762" tIns="762" rIns="762" bIns="762" rtlCol="0" anchor="ctr">
            <a:normAutofit fontScale="92500"/>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111827"/>
                </a:solidFill>
                <a:effectLst/>
                <a:uLnTx/>
                <a:uFillTx/>
                <a:latin typeface="Aptos" pitchFamily="34" charset="0"/>
                <a:ea typeface="Aptos" pitchFamily="34" charset="-122"/>
                <a:cs typeface="Aptos" pitchFamily="34" charset="-120"/>
              </a:rPr>
              <a:t>Link to theory and evidence — do not just list causes.</a:t>
            </a:r>
            <a:endParaRPr kumimoji="0" lang="en-US" sz="1500" b="0" i="0" u="none" strike="noStrike" kern="1200" cap="none" spc="0" normalizeH="0" baseline="0" noProof="0">
              <a:ln>
                <a:noFill/>
              </a:ln>
              <a:solidFill>
                <a:prstClr val="black"/>
              </a:solidFill>
              <a:effectLst/>
              <a:uLnTx/>
              <a:uFillTx/>
              <a:latin typeface="Aptos"/>
              <a:ea typeface="+mn-ea"/>
              <a:cs typeface="+mn-cs"/>
            </a:endParaRPr>
          </a:p>
        </p:txBody>
      </p:sp>
      <p:sp>
        <p:nvSpPr>
          <p:cNvPr id="23" name="Shape 20"/>
          <p:cNvSpPr/>
          <p:nvPr/>
        </p:nvSpPr>
        <p:spPr>
          <a:xfrm>
            <a:off x="9326880" y="1508760"/>
            <a:ext cx="2743200" cy="4114800"/>
          </a:xfrm>
          <a:prstGeom prst="roundRect">
            <a:avLst>
              <a:gd name="adj" fmla="val 2667"/>
            </a:avLst>
          </a:prstGeom>
          <a:solidFill>
            <a:srgbClr val="F8FAFC"/>
          </a:solidFill>
          <a:ln w="12700">
            <a:solidFill>
              <a:srgbClr val="D8DEE6"/>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24" name="Shape 21"/>
          <p:cNvSpPr/>
          <p:nvPr/>
        </p:nvSpPr>
        <p:spPr>
          <a:xfrm>
            <a:off x="9555480" y="1828800"/>
            <a:ext cx="2286000" cy="457200"/>
          </a:xfrm>
          <a:prstGeom prst="roundRect">
            <a:avLst>
              <a:gd name="adj" fmla="val 16000"/>
            </a:avLst>
          </a:prstGeom>
          <a:solidFill>
            <a:srgbClr val="B54708"/>
          </a:solidFill>
          <a:ln w="12700">
            <a:solidFill>
              <a:srgbClr val="B54708"/>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25" name="Text 22"/>
          <p:cNvSpPr/>
          <p:nvPr/>
        </p:nvSpPr>
        <p:spPr>
          <a:xfrm>
            <a:off x="9592056" y="1892808"/>
            <a:ext cx="2212848" cy="365760"/>
          </a:xfrm>
          <a:prstGeom prst="rect">
            <a:avLst/>
          </a:prstGeom>
          <a:noFill/>
          <a:ln/>
        </p:spPr>
        <p:txBody>
          <a:bodyPr wrap="square" lIns="0" tIns="0" rIns="0" bIns="0" rtlCol="0" anchor="ctr">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50" b="1" i="0" u="none" strike="noStrike" kern="1200" cap="none" spc="0" normalizeH="0" baseline="0" noProof="0">
                <a:ln>
                  <a:noFill/>
                </a:ln>
                <a:solidFill>
                  <a:srgbClr val="FFFFFF"/>
                </a:solidFill>
                <a:effectLst/>
                <a:uLnTx/>
                <a:uFillTx/>
                <a:latin typeface="Aptos"/>
                <a:ea typeface="+mn-ea"/>
                <a:cs typeface="+mn-cs"/>
              </a:rPr>
              <a:t>Structural / opportunity</a:t>
            </a:r>
            <a:endParaRPr kumimoji="0" lang="en-US" sz="1150" b="0" i="0" u="none" strike="noStrike" kern="1200" cap="none" spc="0" normalizeH="0" baseline="0" noProof="0">
              <a:ln>
                <a:noFill/>
              </a:ln>
              <a:solidFill>
                <a:prstClr val="black"/>
              </a:solidFill>
              <a:effectLst/>
              <a:uLnTx/>
              <a:uFillTx/>
              <a:latin typeface="Aptos"/>
              <a:ea typeface="+mn-ea"/>
              <a:cs typeface="+mn-cs"/>
            </a:endParaRPr>
          </a:p>
        </p:txBody>
      </p:sp>
      <p:sp>
        <p:nvSpPr>
          <p:cNvPr id="26" name="Text 23"/>
          <p:cNvSpPr/>
          <p:nvPr/>
        </p:nvSpPr>
        <p:spPr>
          <a:xfrm>
            <a:off x="9601200" y="2743200"/>
            <a:ext cx="2194560" cy="914400"/>
          </a:xfrm>
          <a:prstGeom prst="rect">
            <a:avLst/>
          </a:prstGeom>
          <a:noFill/>
          <a:ln/>
        </p:spPr>
        <p:txBody>
          <a:bodyPr wrap="square" lIns="762" tIns="762" rIns="762" bIns="762" rtlCol="0" anchor="ctr">
            <a:normAutofit fontScale="85000" lnSpcReduction="10000"/>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0B1F33"/>
                </a:solidFill>
                <a:effectLst/>
                <a:uLnTx/>
                <a:uFillTx/>
                <a:latin typeface="Aptos" pitchFamily="34" charset="0"/>
                <a:ea typeface="Aptos" pitchFamily="34" charset="-122"/>
                <a:cs typeface="Aptos" pitchFamily="34" charset="-120"/>
              </a:rPr>
              <a:t>poverty, exclusion, education, markets, exploitation</a:t>
            </a:r>
            <a:endParaRPr kumimoji="0" lang="en-US" sz="2000" b="0" i="0" u="none" strike="noStrike" kern="1200" cap="none" spc="0" normalizeH="0" baseline="0" noProof="0">
              <a:ln>
                <a:noFill/>
              </a:ln>
              <a:solidFill>
                <a:prstClr val="black"/>
              </a:solidFill>
              <a:effectLst/>
              <a:uLnTx/>
              <a:uFillTx/>
              <a:latin typeface="Aptos"/>
              <a:ea typeface="+mn-ea"/>
              <a:cs typeface="+mn-cs"/>
            </a:endParaRPr>
          </a:p>
        </p:txBody>
      </p:sp>
      <p:sp>
        <p:nvSpPr>
          <p:cNvPr id="27" name="Text 24"/>
          <p:cNvSpPr/>
          <p:nvPr/>
        </p:nvSpPr>
        <p:spPr>
          <a:xfrm>
            <a:off x="9601200" y="4343400"/>
            <a:ext cx="2194560" cy="502920"/>
          </a:xfrm>
          <a:prstGeom prst="rect">
            <a:avLst/>
          </a:prstGeom>
          <a:noFill/>
          <a:ln/>
        </p:spPr>
        <p:txBody>
          <a:bodyPr wrap="square" lIns="762" tIns="762" rIns="762" bIns="762" rtlCol="0" anchor="ctr">
            <a:normAutofit fontScale="92500"/>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111827"/>
                </a:solidFill>
                <a:effectLst/>
                <a:uLnTx/>
                <a:uFillTx/>
                <a:latin typeface="Aptos" pitchFamily="34" charset="0"/>
                <a:ea typeface="Aptos" pitchFamily="34" charset="-122"/>
                <a:cs typeface="Aptos" pitchFamily="34" charset="-120"/>
              </a:rPr>
              <a:t>Link to theory and evidence — do not just list causes.</a:t>
            </a:r>
            <a:endParaRPr kumimoji="0" lang="en-US" sz="1500" b="0" i="0" u="none" strike="noStrike" kern="1200" cap="none" spc="0" normalizeH="0" baseline="0" noProof="0">
              <a:ln>
                <a:noFill/>
              </a:ln>
              <a:solidFill>
                <a:prstClr val="black"/>
              </a:solidFill>
              <a:effectLst/>
              <a:uLnTx/>
              <a:uFillTx/>
              <a:latin typeface="Aptos"/>
              <a:ea typeface="+mn-ea"/>
              <a:cs typeface="+mn-cs"/>
            </a:endParaRPr>
          </a:p>
        </p:txBody>
      </p:sp>
      <p:sp>
        <p:nvSpPr>
          <p:cNvPr id="28" name="Text 25"/>
          <p:cNvSpPr/>
          <p:nvPr/>
        </p:nvSpPr>
        <p:spPr>
          <a:xfrm>
            <a:off x="1112367" y="5138928"/>
            <a:ext cx="9966960" cy="292608"/>
          </a:xfrm>
          <a:prstGeom prst="rect">
            <a:avLst/>
          </a:prstGeom>
          <a:noFill/>
          <a:ln/>
        </p:spPr>
        <p:txBody>
          <a:bodyPr wrap="square" lIns="762" tIns="762" rIns="762" bIns="762" rtlCol="0" anchor="ctr">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dirty="0">
                <a:ln>
                  <a:noFill/>
                </a:ln>
                <a:solidFill>
                  <a:srgbClr val="2B7A78"/>
                </a:solidFill>
                <a:effectLst/>
                <a:uLnTx/>
                <a:uFillTx/>
                <a:latin typeface="Aptos" pitchFamily="34" charset="0"/>
                <a:ea typeface="Aptos" pitchFamily="34" charset="-122"/>
                <a:cs typeface="Aptos" pitchFamily="34" charset="-120"/>
              </a:rPr>
              <a:t>A Level 6 answer evaluates which explanations are most convincing and where they are limited.</a:t>
            </a:r>
            <a:endParaRPr kumimoji="0" lang="en-US" sz="1700" b="0" i="0" u="none" strike="noStrike" kern="1200" cap="none" spc="0" normalizeH="0" baseline="0" noProof="0" dirty="0">
              <a:ln>
                <a:noFill/>
              </a:ln>
              <a:solidFill>
                <a:prstClr val="black"/>
              </a:solidFill>
              <a:effectLst/>
              <a:uLnTx/>
              <a:uFillTx/>
              <a:latin typeface="Aptos"/>
              <a:ea typeface="+mn-ea"/>
              <a:cs typeface="+mn-cs"/>
            </a:endParaRPr>
          </a:p>
        </p:txBody>
      </p:sp>
      <p:pic>
        <p:nvPicPr>
          <p:cNvPr id="29" name="Picture 28">
            <a:extLst>
              <a:ext uri="{FF2B5EF4-FFF2-40B4-BE49-F238E27FC236}">
                <a16:creationId xmlns:a16="http://schemas.microsoft.com/office/drawing/2014/main" id="{DB28C526-CE12-EB15-AA73-BB9837F8D11F}"/>
              </a:ext>
            </a:extLst>
          </p:cNvPr>
          <p:cNvPicPr>
            <a:picLocks noChangeAspect="1"/>
          </p:cNvPicPr>
          <p:nvPr/>
        </p:nvPicPr>
        <p:blipFill>
          <a:blip r:embed="rId3"/>
          <a:stretch>
            <a:fillRect/>
          </a:stretch>
        </p:blipFill>
        <p:spPr>
          <a:xfrm>
            <a:off x="0" y="5744951"/>
            <a:ext cx="12192000" cy="1113049"/>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7F8FA"/>
        </a:solidFill>
        <a:effectLst/>
      </p:bgPr>
    </p:bg>
    <p:spTree>
      <p:nvGrpSpPr>
        <p:cNvPr id="1" name=""/>
        <p:cNvGrpSpPr/>
        <p:nvPr/>
      </p:nvGrpSpPr>
      <p:grpSpPr>
        <a:xfrm>
          <a:off x="0" y="0"/>
          <a:ext cx="0" cy="0"/>
          <a:chOff x="0" y="0"/>
          <a:chExt cx="0" cy="0"/>
        </a:xfrm>
      </p:grpSpPr>
      <p:sp>
        <p:nvSpPr>
          <p:cNvPr id="2" name="Shape 0"/>
          <p:cNvSpPr/>
          <p:nvPr/>
        </p:nvSpPr>
        <p:spPr>
          <a:xfrm>
            <a:off x="0" y="0"/>
            <a:ext cx="12191695" cy="502920"/>
          </a:xfrm>
          <a:prstGeom prst="rect">
            <a:avLst/>
          </a:prstGeom>
          <a:solidFill>
            <a:srgbClr val="0B1F33"/>
          </a:solidFill>
          <a:ln w="12700">
            <a:solidFill>
              <a:srgbClr val="0B1F33"/>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3" name="Text 1"/>
          <p:cNvSpPr/>
          <p:nvPr/>
        </p:nvSpPr>
        <p:spPr>
          <a:xfrm>
            <a:off x="320040" y="137160"/>
            <a:ext cx="5303520" cy="1828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a:ln>
                  <a:noFill/>
                </a:ln>
                <a:solidFill>
                  <a:srgbClr val="D7E1EA"/>
                </a:solidFill>
                <a:effectLst/>
                <a:uLnTx/>
                <a:uFillTx/>
                <a:latin typeface="Aptos"/>
                <a:ea typeface="+mn-ea"/>
                <a:cs typeface="+mn-cs"/>
              </a:rPr>
              <a:t>BMLC6011 Serious &amp; Organised Crime | Week 4</a:t>
            </a:r>
            <a:endParaRPr kumimoji="0" lang="en-US" sz="850" b="0" i="0" u="none" strike="noStrike" kern="1200" cap="none" spc="0" normalizeH="0" baseline="0" noProof="0">
              <a:ln>
                <a:noFill/>
              </a:ln>
              <a:solidFill>
                <a:prstClr val="black"/>
              </a:solidFill>
              <a:effectLst/>
              <a:uLnTx/>
              <a:uFillTx/>
              <a:latin typeface="Aptos"/>
              <a:ea typeface="+mn-ea"/>
              <a:cs typeface="+mn-cs"/>
            </a:endParaRPr>
          </a:p>
        </p:txBody>
      </p:sp>
      <p:sp>
        <p:nvSpPr>
          <p:cNvPr id="4" name="Text 2"/>
          <p:cNvSpPr/>
          <p:nvPr/>
        </p:nvSpPr>
        <p:spPr>
          <a:xfrm>
            <a:off x="320040" y="713232"/>
            <a:ext cx="11155680" cy="502920"/>
          </a:xfrm>
          <a:prstGeom prst="rect">
            <a:avLst/>
          </a:prstGeom>
          <a:noFill/>
          <a:ln/>
        </p:spPr>
        <p:txBody>
          <a:bodyPr wrap="square" lIns="0" tIns="0" rIns="0" bIns="0"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a:ln>
                  <a:noFill/>
                </a:ln>
                <a:solidFill>
                  <a:srgbClr val="0B1F33"/>
                </a:solidFill>
                <a:effectLst/>
                <a:uLnTx/>
                <a:uFillTx/>
                <a:latin typeface="Aptos Display" pitchFamily="34" charset="0"/>
                <a:ea typeface="Aptos Display" pitchFamily="34" charset="-122"/>
                <a:cs typeface="Aptos Display" pitchFamily="34" charset="-120"/>
              </a:rPr>
              <a:t>Evaluating responses: enforcement, prevention, trust</a:t>
            </a:r>
            <a:endParaRPr kumimoji="0" lang="en-US" sz="3000" b="0" i="0" u="none" strike="noStrike" kern="1200" cap="none" spc="0" normalizeH="0" baseline="0" noProof="0">
              <a:ln>
                <a:noFill/>
              </a:ln>
              <a:solidFill>
                <a:prstClr val="black"/>
              </a:solidFill>
              <a:effectLst/>
              <a:uLnTx/>
              <a:uFillTx/>
              <a:latin typeface="Aptos"/>
              <a:ea typeface="+mn-ea"/>
              <a:cs typeface="+mn-cs"/>
            </a:endParaRPr>
          </a:p>
        </p:txBody>
      </p:sp>
      <p:sp>
        <p:nvSpPr>
          <p:cNvPr id="5" name="Shape 3"/>
          <p:cNvSpPr/>
          <p:nvPr/>
        </p:nvSpPr>
        <p:spPr>
          <a:xfrm>
            <a:off x="320040" y="6400800"/>
            <a:ext cx="11521440" cy="0"/>
          </a:xfrm>
          <a:prstGeom prst="line">
            <a:avLst/>
          </a:prstGeom>
          <a:noFill/>
          <a:ln w="6350">
            <a:solidFill>
              <a:srgbClr val="D8DEE6"/>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6" name="Text 4"/>
          <p:cNvSpPr/>
          <p:nvPr/>
        </p:nvSpPr>
        <p:spPr>
          <a:xfrm>
            <a:off x="320040" y="6510528"/>
            <a:ext cx="4389120" cy="146304"/>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0" i="0" u="none" strike="noStrike" kern="1200" cap="none" spc="0" normalizeH="0" baseline="0" noProof="0">
                <a:ln>
                  <a:noFill/>
                </a:ln>
                <a:solidFill>
                  <a:srgbClr val="8793A1"/>
                </a:solidFill>
                <a:effectLst/>
                <a:uLnTx/>
                <a:uFillTx/>
                <a:latin typeface="Aptos"/>
                <a:ea typeface="+mn-ea"/>
                <a:cs typeface="+mn-cs"/>
              </a:rPr>
              <a:t>BMLC6011 | Week 4 Coursework Workshop | 16</a:t>
            </a:r>
            <a:endParaRPr kumimoji="0" lang="en-US" sz="750" b="0" i="0" u="none" strike="noStrike" kern="1200" cap="none" spc="0" normalizeH="0" baseline="0" noProof="0">
              <a:ln>
                <a:noFill/>
              </a:ln>
              <a:solidFill>
                <a:prstClr val="black"/>
              </a:solidFill>
              <a:effectLst/>
              <a:uLnTx/>
              <a:uFillTx/>
              <a:latin typeface="Aptos"/>
              <a:ea typeface="+mn-ea"/>
              <a:cs typeface="+mn-cs"/>
            </a:endParaRPr>
          </a:p>
        </p:txBody>
      </p:sp>
      <p:sp>
        <p:nvSpPr>
          <p:cNvPr id="8" name="Shape 5"/>
          <p:cNvSpPr/>
          <p:nvPr/>
        </p:nvSpPr>
        <p:spPr>
          <a:xfrm>
            <a:off x="777240" y="1371600"/>
            <a:ext cx="10652760" cy="841248"/>
          </a:xfrm>
          <a:prstGeom prst="roundRect">
            <a:avLst>
              <a:gd name="adj" fmla="val 8696"/>
            </a:avLst>
          </a:prstGeom>
          <a:solidFill>
            <a:srgbClr val="FFFFFF"/>
          </a:solidFill>
          <a:ln w="12700">
            <a:solidFill>
              <a:srgbClr val="D6DEE8"/>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9" name="Shape 6"/>
          <p:cNvSpPr/>
          <p:nvPr/>
        </p:nvSpPr>
        <p:spPr>
          <a:xfrm>
            <a:off x="1005840" y="1581912"/>
            <a:ext cx="2834640" cy="384048"/>
          </a:xfrm>
          <a:prstGeom prst="roundRect">
            <a:avLst>
              <a:gd name="adj" fmla="val 19048"/>
            </a:avLst>
          </a:prstGeom>
          <a:solidFill>
            <a:srgbClr val="2B7A78"/>
          </a:solidFill>
          <a:ln w="12700">
            <a:solidFill>
              <a:srgbClr val="2B7A78"/>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10" name="Text 7"/>
          <p:cNvSpPr/>
          <p:nvPr/>
        </p:nvSpPr>
        <p:spPr>
          <a:xfrm>
            <a:off x="1042416" y="1645920"/>
            <a:ext cx="2761488" cy="292608"/>
          </a:xfrm>
          <a:prstGeom prst="rect">
            <a:avLst/>
          </a:prstGeom>
          <a:noFill/>
          <a:ln/>
        </p:spPr>
        <p:txBody>
          <a:bodyPr wrap="square" lIns="0" tIns="0" rIns="0" bIns="0" rtlCol="0" anchor="ctr">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50" b="1" i="0" u="none" strike="noStrike" kern="1200" cap="none" spc="0" normalizeH="0" baseline="0" noProof="0">
                <a:ln>
                  <a:noFill/>
                </a:ln>
                <a:solidFill>
                  <a:srgbClr val="FFFFFF"/>
                </a:solidFill>
                <a:effectLst/>
                <a:uLnTx/>
                <a:uFillTx/>
                <a:latin typeface="Aptos"/>
                <a:ea typeface="+mn-ea"/>
                <a:cs typeface="+mn-cs"/>
              </a:rPr>
              <a:t>Stop and search / Section 60</a:t>
            </a:r>
            <a:endParaRPr kumimoji="0" lang="en-US" sz="1150" b="0" i="0" u="none" strike="noStrike" kern="1200" cap="none" spc="0" normalizeH="0" baseline="0" noProof="0">
              <a:ln>
                <a:noFill/>
              </a:ln>
              <a:solidFill>
                <a:prstClr val="black"/>
              </a:solidFill>
              <a:effectLst/>
              <a:uLnTx/>
              <a:uFillTx/>
              <a:latin typeface="Aptos"/>
              <a:ea typeface="+mn-ea"/>
              <a:cs typeface="+mn-cs"/>
            </a:endParaRPr>
          </a:p>
        </p:txBody>
      </p:sp>
      <p:sp>
        <p:nvSpPr>
          <p:cNvPr id="11" name="Text 8"/>
          <p:cNvSpPr/>
          <p:nvPr/>
        </p:nvSpPr>
        <p:spPr>
          <a:xfrm>
            <a:off x="4069080" y="1554480"/>
            <a:ext cx="6949440" cy="347472"/>
          </a:xfrm>
          <a:prstGeom prst="rect">
            <a:avLst/>
          </a:prstGeom>
          <a:noFill/>
          <a:ln/>
        </p:spPr>
        <p:txBody>
          <a:bodyPr wrap="square" lIns="762" tIns="762" rIns="762" bIns="762" rtlCol="0" anchor="ctr">
            <a:normAutofit fontScale="85000" lnSpcReduction="1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50" b="0" i="0" u="none" strike="noStrike" kern="1200" cap="none" spc="0" normalizeH="0" baseline="0" noProof="0">
                <a:ln>
                  <a:noFill/>
                </a:ln>
                <a:solidFill>
                  <a:srgbClr val="111827"/>
                </a:solidFill>
                <a:effectLst/>
                <a:uLnTx/>
                <a:uFillTx/>
                <a:latin typeface="Aptos" pitchFamily="34" charset="0"/>
                <a:ea typeface="Aptos" pitchFamily="34" charset="-122"/>
                <a:cs typeface="Aptos" pitchFamily="34" charset="-120"/>
              </a:rPr>
              <a:t>May disrupt weapon carrying; raises issues of effectiveness, disproportionality and trust</a:t>
            </a:r>
            <a:endParaRPr kumimoji="0" lang="en-US" sz="1650" b="0" i="0" u="none" strike="noStrike" kern="1200" cap="none" spc="0" normalizeH="0" baseline="0" noProof="0">
              <a:ln>
                <a:noFill/>
              </a:ln>
              <a:solidFill>
                <a:prstClr val="black"/>
              </a:solidFill>
              <a:effectLst/>
              <a:uLnTx/>
              <a:uFillTx/>
              <a:latin typeface="Aptos"/>
              <a:ea typeface="+mn-ea"/>
              <a:cs typeface="+mn-cs"/>
            </a:endParaRPr>
          </a:p>
        </p:txBody>
      </p:sp>
      <p:sp>
        <p:nvSpPr>
          <p:cNvPr id="12" name="Shape 9"/>
          <p:cNvSpPr/>
          <p:nvPr/>
        </p:nvSpPr>
        <p:spPr>
          <a:xfrm>
            <a:off x="777240" y="2423160"/>
            <a:ext cx="10652760" cy="841248"/>
          </a:xfrm>
          <a:prstGeom prst="roundRect">
            <a:avLst>
              <a:gd name="adj" fmla="val 8696"/>
            </a:avLst>
          </a:prstGeom>
          <a:solidFill>
            <a:srgbClr val="F8FAFC"/>
          </a:solidFill>
          <a:ln w="12700">
            <a:solidFill>
              <a:srgbClr val="D6DEE8"/>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13" name="Shape 10"/>
          <p:cNvSpPr/>
          <p:nvPr/>
        </p:nvSpPr>
        <p:spPr>
          <a:xfrm>
            <a:off x="1005840" y="2633472"/>
            <a:ext cx="2834640" cy="384048"/>
          </a:xfrm>
          <a:prstGeom prst="roundRect">
            <a:avLst>
              <a:gd name="adj" fmla="val 19048"/>
            </a:avLst>
          </a:prstGeom>
          <a:solidFill>
            <a:srgbClr val="D8A31A"/>
          </a:solidFill>
          <a:ln w="12700">
            <a:solidFill>
              <a:srgbClr val="D8A31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14" name="Text 11"/>
          <p:cNvSpPr/>
          <p:nvPr/>
        </p:nvSpPr>
        <p:spPr>
          <a:xfrm>
            <a:off x="1042416" y="2697480"/>
            <a:ext cx="2761488" cy="292608"/>
          </a:xfrm>
          <a:prstGeom prst="rect">
            <a:avLst/>
          </a:prstGeom>
          <a:noFill/>
          <a:ln/>
        </p:spPr>
        <p:txBody>
          <a:bodyPr wrap="square" lIns="0" tIns="0" rIns="0" bIns="0" rtlCol="0" anchor="ctr">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50" b="1" i="0" u="none" strike="noStrike" kern="1200" cap="none" spc="0" normalizeH="0" baseline="0" noProof="0">
                <a:ln>
                  <a:noFill/>
                </a:ln>
                <a:solidFill>
                  <a:srgbClr val="FFFFFF"/>
                </a:solidFill>
                <a:effectLst/>
                <a:uLnTx/>
                <a:uFillTx/>
                <a:latin typeface="Aptos"/>
                <a:ea typeface="+mn-ea"/>
                <a:cs typeface="+mn-cs"/>
              </a:rPr>
              <a:t>Gang injunctions / civil orders</a:t>
            </a:r>
            <a:endParaRPr kumimoji="0" lang="en-US" sz="1150" b="0" i="0" u="none" strike="noStrike" kern="1200" cap="none" spc="0" normalizeH="0" baseline="0" noProof="0">
              <a:ln>
                <a:noFill/>
              </a:ln>
              <a:solidFill>
                <a:prstClr val="black"/>
              </a:solidFill>
              <a:effectLst/>
              <a:uLnTx/>
              <a:uFillTx/>
              <a:latin typeface="Aptos"/>
              <a:ea typeface="+mn-ea"/>
              <a:cs typeface="+mn-cs"/>
            </a:endParaRPr>
          </a:p>
        </p:txBody>
      </p:sp>
      <p:sp>
        <p:nvSpPr>
          <p:cNvPr id="15" name="Text 12"/>
          <p:cNvSpPr/>
          <p:nvPr/>
        </p:nvSpPr>
        <p:spPr>
          <a:xfrm>
            <a:off x="4069080" y="2606040"/>
            <a:ext cx="6949440" cy="347472"/>
          </a:xfrm>
          <a:prstGeom prst="rect">
            <a:avLst/>
          </a:prstGeom>
          <a:noFill/>
          <a:ln/>
        </p:spPr>
        <p:txBody>
          <a:bodyPr wrap="square" lIns="762" tIns="762" rIns="762" bIns="762" rtlCol="0" anchor="ctr">
            <a:normAutofit fontScale="925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50" b="0" i="0" u="none" strike="noStrike" kern="1200" cap="none" spc="0" normalizeH="0" baseline="0" noProof="0">
                <a:ln>
                  <a:noFill/>
                </a:ln>
                <a:solidFill>
                  <a:srgbClr val="111827"/>
                </a:solidFill>
                <a:effectLst/>
                <a:uLnTx/>
                <a:uFillTx/>
                <a:latin typeface="Aptos" pitchFamily="34" charset="0"/>
                <a:ea typeface="Aptos" pitchFamily="34" charset="-122"/>
                <a:cs typeface="Aptos" pitchFamily="34" charset="-120"/>
              </a:rPr>
              <a:t>Potential harm-reduction tool; evidence base and consistency of use require scrutiny</a:t>
            </a:r>
            <a:endParaRPr kumimoji="0" lang="en-US" sz="1650" b="0" i="0" u="none" strike="noStrike" kern="1200" cap="none" spc="0" normalizeH="0" baseline="0" noProof="0">
              <a:ln>
                <a:noFill/>
              </a:ln>
              <a:solidFill>
                <a:prstClr val="black"/>
              </a:solidFill>
              <a:effectLst/>
              <a:uLnTx/>
              <a:uFillTx/>
              <a:latin typeface="Aptos"/>
              <a:ea typeface="+mn-ea"/>
              <a:cs typeface="+mn-cs"/>
            </a:endParaRPr>
          </a:p>
        </p:txBody>
      </p:sp>
      <p:sp>
        <p:nvSpPr>
          <p:cNvPr id="16" name="Shape 13"/>
          <p:cNvSpPr/>
          <p:nvPr/>
        </p:nvSpPr>
        <p:spPr>
          <a:xfrm>
            <a:off x="777240" y="3474720"/>
            <a:ext cx="10652760" cy="841248"/>
          </a:xfrm>
          <a:prstGeom prst="roundRect">
            <a:avLst>
              <a:gd name="adj" fmla="val 8696"/>
            </a:avLst>
          </a:prstGeom>
          <a:solidFill>
            <a:srgbClr val="FFFFFF"/>
          </a:solidFill>
          <a:ln w="12700">
            <a:solidFill>
              <a:srgbClr val="D6DEE8"/>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17" name="Shape 14"/>
          <p:cNvSpPr/>
          <p:nvPr/>
        </p:nvSpPr>
        <p:spPr>
          <a:xfrm>
            <a:off x="1005840" y="3685032"/>
            <a:ext cx="2834640" cy="384048"/>
          </a:xfrm>
          <a:prstGeom prst="roundRect">
            <a:avLst>
              <a:gd name="adj" fmla="val 19048"/>
            </a:avLst>
          </a:prstGeom>
          <a:solidFill>
            <a:srgbClr val="5B4B8A"/>
          </a:solidFill>
          <a:ln w="12700">
            <a:solidFill>
              <a:srgbClr val="5B4B8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18" name="Text 15"/>
          <p:cNvSpPr/>
          <p:nvPr/>
        </p:nvSpPr>
        <p:spPr>
          <a:xfrm>
            <a:off x="1042416" y="3749040"/>
            <a:ext cx="2761488" cy="292608"/>
          </a:xfrm>
          <a:prstGeom prst="rect">
            <a:avLst/>
          </a:prstGeom>
          <a:noFill/>
          <a:ln/>
        </p:spPr>
        <p:txBody>
          <a:bodyPr wrap="square" lIns="0" tIns="0" rIns="0" bIns="0" rtlCol="0" anchor="ctr">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50" b="1" i="0" u="none" strike="noStrike" kern="1200" cap="none" spc="0" normalizeH="0" baseline="0" noProof="0">
                <a:ln>
                  <a:noFill/>
                </a:ln>
                <a:solidFill>
                  <a:srgbClr val="FFFFFF"/>
                </a:solidFill>
                <a:effectLst/>
                <a:uLnTx/>
                <a:uFillTx/>
                <a:latin typeface="Aptos"/>
                <a:ea typeface="+mn-ea"/>
                <a:cs typeface="+mn-cs"/>
              </a:rPr>
              <a:t>Violence Harm Assessment</a:t>
            </a:r>
            <a:endParaRPr kumimoji="0" lang="en-US" sz="1150" b="0" i="0" u="none" strike="noStrike" kern="1200" cap="none" spc="0" normalizeH="0" baseline="0" noProof="0">
              <a:ln>
                <a:noFill/>
              </a:ln>
              <a:solidFill>
                <a:prstClr val="black"/>
              </a:solidFill>
              <a:effectLst/>
              <a:uLnTx/>
              <a:uFillTx/>
              <a:latin typeface="Aptos"/>
              <a:ea typeface="+mn-ea"/>
              <a:cs typeface="+mn-cs"/>
            </a:endParaRPr>
          </a:p>
        </p:txBody>
      </p:sp>
      <p:sp>
        <p:nvSpPr>
          <p:cNvPr id="19" name="Text 16"/>
          <p:cNvSpPr/>
          <p:nvPr/>
        </p:nvSpPr>
        <p:spPr>
          <a:xfrm>
            <a:off x="4069080" y="3657600"/>
            <a:ext cx="6949440" cy="347472"/>
          </a:xfrm>
          <a:prstGeom prst="rect">
            <a:avLst/>
          </a:prstGeom>
          <a:noFill/>
          <a:ln/>
        </p:spPr>
        <p:txBody>
          <a:bodyPr wrap="square" lIns="762" tIns="762" rIns="762" bIns="762" rtlCol="0" anchor="ctr">
            <a:normAutofit fontScale="775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50" b="0" i="0" u="none" strike="noStrike" kern="1200" cap="none" spc="0" normalizeH="0" baseline="0" noProof="0">
                <a:ln>
                  <a:noFill/>
                </a:ln>
                <a:solidFill>
                  <a:srgbClr val="111827"/>
                </a:solidFill>
                <a:effectLst/>
                <a:uLnTx/>
                <a:uFillTx/>
                <a:latin typeface="Aptos" pitchFamily="34" charset="0"/>
                <a:ea typeface="Aptos" pitchFamily="34" charset="-122"/>
                <a:cs typeface="Aptos" pitchFamily="34" charset="-120"/>
              </a:rPr>
              <a:t>Replaces the discontinued Gangs Violence Matrix; prompts questions about data, bias, harm and safeguarding</a:t>
            </a:r>
            <a:endParaRPr kumimoji="0" lang="en-US" sz="1650" b="0" i="0" u="none" strike="noStrike" kern="1200" cap="none" spc="0" normalizeH="0" baseline="0" noProof="0">
              <a:ln>
                <a:noFill/>
              </a:ln>
              <a:solidFill>
                <a:prstClr val="black"/>
              </a:solidFill>
              <a:effectLst/>
              <a:uLnTx/>
              <a:uFillTx/>
              <a:latin typeface="Aptos"/>
              <a:ea typeface="+mn-ea"/>
              <a:cs typeface="+mn-cs"/>
            </a:endParaRPr>
          </a:p>
        </p:txBody>
      </p:sp>
      <p:sp>
        <p:nvSpPr>
          <p:cNvPr id="20" name="Shape 17"/>
          <p:cNvSpPr/>
          <p:nvPr/>
        </p:nvSpPr>
        <p:spPr>
          <a:xfrm>
            <a:off x="777240" y="4526280"/>
            <a:ext cx="10652760" cy="841248"/>
          </a:xfrm>
          <a:prstGeom prst="roundRect">
            <a:avLst>
              <a:gd name="adj" fmla="val 8696"/>
            </a:avLst>
          </a:prstGeom>
          <a:solidFill>
            <a:srgbClr val="F8FAFC"/>
          </a:solidFill>
          <a:ln w="12700">
            <a:solidFill>
              <a:srgbClr val="D6DEE8"/>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21" name="Shape 18"/>
          <p:cNvSpPr/>
          <p:nvPr/>
        </p:nvSpPr>
        <p:spPr>
          <a:xfrm>
            <a:off x="1005840" y="4736592"/>
            <a:ext cx="2834640" cy="384048"/>
          </a:xfrm>
          <a:prstGeom prst="roundRect">
            <a:avLst>
              <a:gd name="adj" fmla="val 19048"/>
            </a:avLst>
          </a:prstGeom>
          <a:solidFill>
            <a:srgbClr val="B54708"/>
          </a:solidFill>
          <a:ln w="12700">
            <a:solidFill>
              <a:srgbClr val="B54708"/>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22" name="Text 19"/>
          <p:cNvSpPr/>
          <p:nvPr/>
        </p:nvSpPr>
        <p:spPr>
          <a:xfrm>
            <a:off x="1042416" y="4800600"/>
            <a:ext cx="2761488" cy="292608"/>
          </a:xfrm>
          <a:prstGeom prst="rect">
            <a:avLst/>
          </a:prstGeom>
          <a:noFill/>
          <a:ln/>
        </p:spPr>
        <p:txBody>
          <a:bodyPr wrap="square" lIns="0" tIns="0" rIns="0" bIns="0" rtlCol="0" anchor="ctr">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50" b="1" i="0" u="none" strike="noStrike" kern="1200" cap="none" spc="0" normalizeH="0" baseline="0" noProof="0">
                <a:ln>
                  <a:noFill/>
                </a:ln>
                <a:solidFill>
                  <a:srgbClr val="FFFFFF"/>
                </a:solidFill>
                <a:effectLst/>
                <a:uLnTx/>
                <a:uFillTx/>
                <a:latin typeface="Aptos"/>
                <a:ea typeface="+mn-ea"/>
                <a:cs typeface="+mn-cs"/>
              </a:rPr>
              <a:t>Clear, Hold, Build</a:t>
            </a:r>
            <a:endParaRPr kumimoji="0" lang="en-US" sz="1150" b="0" i="0" u="none" strike="noStrike" kern="1200" cap="none" spc="0" normalizeH="0" baseline="0" noProof="0">
              <a:ln>
                <a:noFill/>
              </a:ln>
              <a:solidFill>
                <a:prstClr val="black"/>
              </a:solidFill>
              <a:effectLst/>
              <a:uLnTx/>
              <a:uFillTx/>
              <a:latin typeface="Aptos"/>
              <a:ea typeface="+mn-ea"/>
              <a:cs typeface="+mn-cs"/>
            </a:endParaRPr>
          </a:p>
        </p:txBody>
      </p:sp>
      <p:sp>
        <p:nvSpPr>
          <p:cNvPr id="23" name="Text 20"/>
          <p:cNvSpPr/>
          <p:nvPr/>
        </p:nvSpPr>
        <p:spPr>
          <a:xfrm>
            <a:off x="4069080" y="4709160"/>
            <a:ext cx="6949440" cy="347472"/>
          </a:xfrm>
          <a:prstGeom prst="rect">
            <a:avLst/>
          </a:prstGeom>
          <a:noFill/>
          <a:ln/>
        </p:spPr>
        <p:txBody>
          <a:bodyPr wrap="square" lIns="762" tIns="762" rIns="762" bIns="762" rtlCol="0" anchor="ctr">
            <a:normAutofit fontScale="775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50" b="0" i="0" u="none" strike="noStrike" kern="1200" cap="none" spc="0" normalizeH="0" baseline="0" noProof="0">
                <a:ln>
                  <a:noFill/>
                </a:ln>
                <a:solidFill>
                  <a:srgbClr val="111827"/>
                </a:solidFill>
                <a:effectLst/>
                <a:uLnTx/>
                <a:uFillTx/>
                <a:latin typeface="Aptos" pitchFamily="34" charset="0"/>
                <a:ea typeface="Aptos" pitchFamily="34" charset="-122"/>
                <a:cs typeface="Aptos" pitchFamily="34" charset="-120"/>
              </a:rPr>
              <a:t>Home Office evaluation found a 23.7% reduction in acquisitive crime across pilot sites, but effects were not uniform across all crime groupings</a:t>
            </a:r>
            <a:endParaRPr kumimoji="0" lang="en-US" sz="1650" b="0" i="0" u="none" strike="noStrike" kern="1200" cap="none" spc="0" normalizeH="0" baseline="0" noProof="0">
              <a:ln>
                <a:noFill/>
              </a:ln>
              <a:solidFill>
                <a:prstClr val="black"/>
              </a:solidFill>
              <a:effectLst/>
              <a:uLnTx/>
              <a:uFillTx/>
              <a:latin typeface="Aptos"/>
              <a:ea typeface="+mn-ea"/>
              <a:cs typeface="+mn-cs"/>
            </a:endParaRPr>
          </a:p>
        </p:txBody>
      </p:sp>
      <p:sp>
        <p:nvSpPr>
          <p:cNvPr id="24" name="Text 21"/>
          <p:cNvSpPr/>
          <p:nvPr/>
        </p:nvSpPr>
        <p:spPr>
          <a:xfrm>
            <a:off x="914400" y="5431536"/>
            <a:ext cx="10332720" cy="320040"/>
          </a:xfrm>
          <a:prstGeom prst="rect">
            <a:avLst/>
          </a:prstGeom>
          <a:noFill/>
          <a:ln/>
        </p:spPr>
        <p:txBody>
          <a:bodyPr wrap="square" lIns="762" tIns="762" rIns="762" bIns="762" rtlCol="0" anchor="ctr">
            <a:normAutofit fontScale="85000" lnSpcReduction="10000"/>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dirty="0">
                <a:ln>
                  <a:noFill/>
                </a:ln>
                <a:solidFill>
                  <a:srgbClr val="0B1F33"/>
                </a:solidFill>
                <a:effectLst/>
                <a:uLnTx/>
                <a:uFillTx/>
                <a:latin typeface="Aptos" pitchFamily="34" charset="0"/>
                <a:ea typeface="Aptos" pitchFamily="34" charset="-122"/>
                <a:cs typeface="Aptos" pitchFamily="34" charset="-120"/>
              </a:rPr>
              <a:t>Good essay move: compare response evidence with the causation argument. Does the response address the actual drivers?</a:t>
            </a:r>
            <a:endParaRPr kumimoji="0" lang="en-US" sz="1700" b="0" i="0" u="none" strike="noStrike" kern="1200" cap="none" spc="0" normalizeH="0" baseline="0" noProof="0" dirty="0">
              <a:ln>
                <a:noFill/>
              </a:ln>
              <a:solidFill>
                <a:prstClr val="black"/>
              </a:solidFill>
              <a:effectLst/>
              <a:uLnTx/>
              <a:uFillTx/>
              <a:latin typeface="Aptos"/>
              <a:ea typeface="+mn-ea"/>
              <a:cs typeface="+mn-cs"/>
            </a:endParaRPr>
          </a:p>
        </p:txBody>
      </p:sp>
      <p:pic>
        <p:nvPicPr>
          <p:cNvPr id="25" name="Picture 24">
            <a:extLst>
              <a:ext uri="{FF2B5EF4-FFF2-40B4-BE49-F238E27FC236}">
                <a16:creationId xmlns:a16="http://schemas.microsoft.com/office/drawing/2014/main" id="{77E4E8EE-E7B2-6881-0294-571E39D0197D}"/>
              </a:ext>
            </a:extLst>
          </p:cNvPr>
          <p:cNvPicPr>
            <a:picLocks noChangeAspect="1"/>
          </p:cNvPicPr>
          <p:nvPr/>
        </p:nvPicPr>
        <p:blipFill>
          <a:blip r:embed="rId3"/>
          <a:stretch>
            <a:fillRect/>
          </a:stretch>
        </p:blipFill>
        <p:spPr>
          <a:xfrm>
            <a:off x="0" y="5744951"/>
            <a:ext cx="12192000" cy="1113049"/>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93C180B-F06C-A756-D3B2-865D587606C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DF7AA41-7579-7606-AC28-AE0727B46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35D00EF1-8B08-E6CA-516A-E6D0EF6A8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74AC3AE4-22A4-A76A-1626-81A8B67DB8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54EA0CBF-1FA9-5608-9A8E-27BAC3F740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BEF5E6B6-F0C3-624A-BF06-5F98B16974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6AEC0855-7B31-FB04-799F-ACC0C1A233D8}"/>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How do Gangs impact on Communities?</a:t>
            </a:r>
          </a:p>
        </p:txBody>
      </p:sp>
      <p:sp>
        <p:nvSpPr>
          <p:cNvPr id="3" name="Content Placeholder 2">
            <a:extLst>
              <a:ext uri="{FF2B5EF4-FFF2-40B4-BE49-F238E27FC236}">
                <a16:creationId xmlns:a16="http://schemas.microsoft.com/office/drawing/2014/main" id="{D8EC1662-6D5B-9654-F853-8659960369FB}"/>
              </a:ext>
            </a:extLst>
          </p:cNvPr>
          <p:cNvSpPr>
            <a:spLocks noGrp="1"/>
          </p:cNvSpPr>
          <p:nvPr>
            <p:ph idx="1"/>
          </p:nvPr>
        </p:nvSpPr>
        <p:spPr>
          <a:xfrm>
            <a:off x="1371599" y="1867013"/>
            <a:ext cx="9724031" cy="4377670"/>
          </a:xfrm>
        </p:spPr>
        <p:txBody>
          <a:bodyPr anchor="ctr">
            <a:normAutofit/>
          </a:bodyPr>
          <a:lstStyle/>
          <a:p>
            <a:pPr marL="0" indent="0">
              <a:lnSpc>
                <a:spcPts val="2400"/>
              </a:lnSpc>
              <a:buNone/>
              <a:defRPr/>
            </a:pPr>
            <a:r>
              <a:rPr lang="en-US" sz="2400">
                <a:latin typeface="Aptos"/>
                <a:cs typeface="Arial"/>
              </a:rPr>
              <a:t>Increased victims of theft and violence </a:t>
            </a:r>
            <a:endParaRPr lang="en-US" sz="2400" dirty="0">
              <a:latin typeface="Aptos"/>
              <a:cs typeface="Arial"/>
            </a:endParaRPr>
          </a:p>
          <a:p>
            <a:pPr marL="0" indent="0">
              <a:lnSpc>
                <a:spcPts val="2400"/>
              </a:lnSpc>
              <a:buNone/>
              <a:defRPr/>
            </a:pPr>
            <a:r>
              <a:rPr lang="en-US" sz="2400" dirty="0">
                <a:latin typeface="Aptos"/>
                <a:cs typeface="Arial"/>
              </a:rPr>
              <a:t>Vandalism </a:t>
            </a:r>
          </a:p>
          <a:p>
            <a:pPr marL="0" indent="0">
              <a:lnSpc>
                <a:spcPts val="2400"/>
              </a:lnSpc>
              <a:buNone/>
              <a:defRPr/>
            </a:pPr>
            <a:r>
              <a:rPr lang="en-US" sz="2400" dirty="0">
                <a:latin typeface="Aptos"/>
                <a:cs typeface="Arial"/>
              </a:rPr>
              <a:t>Innocent people are often hurt in turf wars </a:t>
            </a:r>
          </a:p>
          <a:p>
            <a:pPr marL="0" indent="0">
              <a:lnSpc>
                <a:spcPts val="2400"/>
              </a:lnSpc>
              <a:buNone/>
              <a:defRPr/>
            </a:pPr>
            <a:r>
              <a:rPr lang="en-US" sz="2400" dirty="0">
                <a:latin typeface="Aptos"/>
                <a:cs typeface="Arial"/>
              </a:rPr>
              <a:t>Economic hardship </a:t>
            </a:r>
          </a:p>
          <a:p>
            <a:pPr marL="0" indent="0">
              <a:lnSpc>
                <a:spcPts val="2400"/>
              </a:lnSpc>
              <a:buNone/>
              <a:defRPr/>
            </a:pPr>
            <a:r>
              <a:rPr lang="en-US" sz="2400" dirty="0">
                <a:latin typeface="Aptos"/>
                <a:cs typeface="Arial"/>
              </a:rPr>
              <a:t>Drug and alcohol abuse</a:t>
            </a:r>
          </a:p>
          <a:p>
            <a:pPr marL="0" indent="0">
              <a:lnSpc>
                <a:spcPts val="2400"/>
              </a:lnSpc>
              <a:buNone/>
              <a:defRPr/>
            </a:pPr>
            <a:r>
              <a:rPr lang="en-US" sz="2400" dirty="0">
                <a:latin typeface="Aptos"/>
                <a:cs typeface="Arial"/>
              </a:rPr>
              <a:t>Anti-social behavior </a:t>
            </a:r>
            <a:endParaRPr lang="en-GB" sz="2400" dirty="0">
              <a:latin typeface="Aptos"/>
            </a:endParaRPr>
          </a:p>
        </p:txBody>
      </p:sp>
      <p:pic>
        <p:nvPicPr>
          <p:cNvPr id="5" name="Picture 4">
            <a:extLst>
              <a:ext uri="{FF2B5EF4-FFF2-40B4-BE49-F238E27FC236}">
                <a16:creationId xmlns:a16="http://schemas.microsoft.com/office/drawing/2014/main" id="{17AAAE09-47A2-60A8-222E-75CB32D6274C}"/>
              </a:ext>
            </a:extLst>
          </p:cNvPr>
          <p:cNvPicPr>
            <a:picLocks noChangeAspect="1"/>
          </p:cNvPicPr>
          <p:nvPr/>
        </p:nvPicPr>
        <p:blipFill>
          <a:blip r:embed="rId2"/>
          <a:stretch>
            <a:fillRect/>
          </a:stretch>
        </p:blipFill>
        <p:spPr>
          <a:xfrm>
            <a:off x="1" y="5744951"/>
            <a:ext cx="12192000" cy="1113049"/>
          </a:xfrm>
          <a:prstGeom prst="rect">
            <a:avLst/>
          </a:prstGeom>
        </p:spPr>
      </p:pic>
    </p:spTree>
    <p:extLst>
      <p:ext uri="{BB962C8B-B14F-4D97-AF65-F5344CB8AC3E}">
        <p14:creationId xmlns:p14="http://schemas.microsoft.com/office/powerpoint/2010/main" val="4187186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A36306-C2FC-B9B9-BB31-82BE86853022}"/>
            </a:ext>
          </a:extLst>
        </p:cNvPr>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E4113F9F-7F84-EEC4-E0BD-EB78E12E1B48}"/>
              </a:ext>
            </a:extLst>
          </p:cNvPr>
          <p:cNvPicPr>
            <a:picLocks noGrp="1" noChangeAspect="1"/>
          </p:cNvPicPr>
          <p:nvPr>
            <p:ph idx="1"/>
          </p:nvPr>
        </p:nvPicPr>
        <p:blipFill>
          <a:blip r:embed="rId2"/>
          <a:stretch>
            <a:fillRect/>
          </a:stretch>
        </p:blipFill>
        <p:spPr>
          <a:xfrm>
            <a:off x="-1" y="9362"/>
            <a:ext cx="12192000" cy="5735590"/>
          </a:xfrm>
          <a:prstGeom prst="rect">
            <a:avLst/>
          </a:prstGeom>
        </p:spPr>
      </p:pic>
      <p:pic>
        <p:nvPicPr>
          <p:cNvPr id="5" name="Picture 4">
            <a:extLst>
              <a:ext uri="{FF2B5EF4-FFF2-40B4-BE49-F238E27FC236}">
                <a16:creationId xmlns:a16="http://schemas.microsoft.com/office/drawing/2014/main" id="{EFA1C75F-8CF9-C194-8DD5-030A0BEA00DC}"/>
              </a:ext>
            </a:extLst>
          </p:cNvPr>
          <p:cNvPicPr>
            <a:picLocks noChangeAspect="1"/>
          </p:cNvPicPr>
          <p:nvPr/>
        </p:nvPicPr>
        <p:blipFill>
          <a:blip r:embed="rId3"/>
          <a:stretch>
            <a:fillRect/>
          </a:stretch>
        </p:blipFill>
        <p:spPr>
          <a:xfrm>
            <a:off x="1" y="5744951"/>
            <a:ext cx="12192000" cy="1113049"/>
          </a:xfrm>
          <a:prstGeom prst="rect">
            <a:avLst/>
          </a:prstGeom>
        </p:spPr>
      </p:pic>
    </p:spTree>
    <p:extLst>
      <p:ext uri="{BB962C8B-B14F-4D97-AF65-F5344CB8AC3E}">
        <p14:creationId xmlns:p14="http://schemas.microsoft.com/office/powerpoint/2010/main" val="11483892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70DCE4-92B7-976A-F6BF-89B300C846E0}"/>
            </a:ext>
          </a:extLst>
        </p:cNvPr>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40E17FBF-130A-D153-01A4-CC316F12A89B}"/>
              </a:ext>
            </a:extLst>
          </p:cNvPr>
          <p:cNvPicPr>
            <a:picLocks noGrp="1" noChangeAspect="1"/>
          </p:cNvPicPr>
          <p:nvPr>
            <p:ph idx="1"/>
          </p:nvPr>
        </p:nvPicPr>
        <p:blipFill>
          <a:blip r:embed="rId2"/>
          <a:stretch>
            <a:fillRect/>
          </a:stretch>
        </p:blipFill>
        <p:spPr>
          <a:xfrm>
            <a:off x="0" y="0"/>
            <a:ext cx="12191999" cy="5744951"/>
          </a:xfrm>
          <a:prstGeom prst="rect">
            <a:avLst/>
          </a:prstGeom>
        </p:spPr>
      </p:pic>
      <p:pic>
        <p:nvPicPr>
          <p:cNvPr id="5" name="Picture 4">
            <a:extLst>
              <a:ext uri="{FF2B5EF4-FFF2-40B4-BE49-F238E27FC236}">
                <a16:creationId xmlns:a16="http://schemas.microsoft.com/office/drawing/2014/main" id="{EA70F56C-95A3-101F-DB86-5FFECFEB2CBB}"/>
              </a:ext>
            </a:extLst>
          </p:cNvPr>
          <p:cNvPicPr>
            <a:picLocks noChangeAspect="1"/>
          </p:cNvPicPr>
          <p:nvPr/>
        </p:nvPicPr>
        <p:blipFill>
          <a:blip r:embed="rId3"/>
          <a:stretch>
            <a:fillRect/>
          </a:stretch>
        </p:blipFill>
        <p:spPr>
          <a:xfrm>
            <a:off x="1" y="5744951"/>
            <a:ext cx="12192000" cy="1113049"/>
          </a:xfrm>
          <a:prstGeom prst="rect">
            <a:avLst/>
          </a:prstGeom>
        </p:spPr>
      </p:pic>
    </p:spTree>
    <p:extLst>
      <p:ext uri="{BB962C8B-B14F-4D97-AF65-F5344CB8AC3E}">
        <p14:creationId xmlns:p14="http://schemas.microsoft.com/office/powerpoint/2010/main" val="20198123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D8E199B0-E059-633E-04F4-04B1225EE8FA}"/>
              </a:ext>
            </a:extLst>
          </p:cNvPr>
          <p:cNvPicPr>
            <a:picLocks noGrp="1" noChangeAspect="1"/>
          </p:cNvPicPr>
          <p:nvPr>
            <p:ph idx="1"/>
          </p:nvPr>
        </p:nvPicPr>
        <p:blipFill>
          <a:blip r:embed="rId2"/>
          <a:stretch>
            <a:fillRect/>
          </a:stretch>
        </p:blipFill>
        <p:spPr>
          <a:xfrm>
            <a:off x="0" y="0"/>
            <a:ext cx="12191999" cy="5769339"/>
          </a:xfrm>
          <a:prstGeom prst="rect">
            <a:avLst/>
          </a:prstGeom>
        </p:spPr>
      </p:pic>
      <p:pic>
        <p:nvPicPr>
          <p:cNvPr id="5" name="Picture 4">
            <a:extLst>
              <a:ext uri="{FF2B5EF4-FFF2-40B4-BE49-F238E27FC236}">
                <a16:creationId xmlns:a16="http://schemas.microsoft.com/office/drawing/2014/main" id="{393BBEF7-8390-83A9-2BD3-44D5AF0B2203}"/>
              </a:ext>
            </a:extLst>
          </p:cNvPr>
          <p:cNvPicPr>
            <a:picLocks noChangeAspect="1"/>
          </p:cNvPicPr>
          <p:nvPr/>
        </p:nvPicPr>
        <p:blipFill>
          <a:blip r:embed="rId3"/>
          <a:stretch>
            <a:fillRect/>
          </a:stretch>
        </p:blipFill>
        <p:spPr>
          <a:xfrm>
            <a:off x="1" y="5744951"/>
            <a:ext cx="12192000" cy="1113049"/>
          </a:xfrm>
          <a:prstGeom prst="rect">
            <a:avLst/>
          </a:prstGeom>
        </p:spPr>
      </p:pic>
    </p:spTree>
    <p:extLst>
      <p:ext uri="{BB962C8B-B14F-4D97-AF65-F5344CB8AC3E}">
        <p14:creationId xmlns:p14="http://schemas.microsoft.com/office/powerpoint/2010/main" val="16627377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757825-BBD5-0B0B-47F3-3B8053B58936}"/>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66BD64A7-706E-AFF5-DFBB-537FE7B27516}"/>
              </a:ext>
            </a:extLst>
          </p:cNvPr>
          <p:cNvPicPr>
            <a:picLocks noChangeAspect="1"/>
          </p:cNvPicPr>
          <p:nvPr/>
        </p:nvPicPr>
        <p:blipFill>
          <a:blip r:embed="rId2"/>
          <a:stretch>
            <a:fillRect/>
          </a:stretch>
        </p:blipFill>
        <p:spPr>
          <a:xfrm>
            <a:off x="1" y="5744951"/>
            <a:ext cx="12192000" cy="1113049"/>
          </a:xfrm>
          <a:prstGeom prst="rect">
            <a:avLst/>
          </a:prstGeom>
        </p:spPr>
      </p:pic>
      <p:pic>
        <p:nvPicPr>
          <p:cNvPr id="7" name="Content Placeholder 6">
            <a:extLst>
              <a:ext uri="{FF2B5EF4-FFF2-40B4-BE49-F238E27FC236}">
                <a16:creationId xmlns:a16="http://schemas.microsoft.com/office/drawing/2014/main" id="{E6F9B504-4E6A-719D-1E36-D1B613CB143D}"/>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12192001" cy="5803900"/>
          </a:xfrm>
          <a:prstGeom prst="rect">
            <a:avLst/>
          </a:prstGeom>
        </p:spPr>
      </p:pic>
    </p:spTree>
    <p:extLst>
      <p:ext uri="{BB962C8B-B14F-4D97-AF65-F5344CB8AC3E}">
        <p14:creationId xmlns:p14="http://schemas.microsoft.com/office/powerpoint/2010/main" val="10332710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05A945C-E983-2337-A8A6-DBCD85EC12F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1D3AE74-E7FE-FF64-22AB-AB3939056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3B4BC7F0-BA7C-B910-0A8F-B55CF948A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B991B34A-C2D4-0A72-6F33-E0A5E99DF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A36E16F2-F657-45C3-0AA7-D20900ECA0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1676FB62-85AA-553E-C0C7-9BD1C87E36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26F2D5E2-0681-0BF5-BBCD-063750F12C66}"/>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Ending Gang Violence Strategy</a:t>
            </a:r>
          </a:p>
        </p:txBody>
      </p:sp>
      <p:graphicFrame>
        <p:nvGraphicFramePr>
          <p:cNvPr id="5" name="Content Placeholder 4">
            <a:extLst>
              <a:ext uri="{FF2B5EF4-FFF2-40B4-BE49-F238E27FC236}">
                <a16:creationId xmlns:a16="http://schemas.microsoft.com/office/drawing/2014/main" id="{400F171C-E3B9-0552-67D5-D0681E0AF3D1}"/>
              </a:ext>
            </a:extLst>
          </p:cNvPr>
          <p:cNvGraphicFramePr>
            <a:graphicFrameLocks noGrp="1"/>
          </p:cNvGraphicFramePr>
          <p:nvPr>
            <p:ph idx="1"/>
          </p:nvPr>
        </p:nvGraphicFramePr>
        <p:xfrm>
          <a:off x="443429" y="1733819"/>
          <a:ext cx="11378587" cy="48011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07879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F3ADEE-B601-6E63-3483-BAFEE9A2F168}"/>
            </a:ext>
          </a:extLst>
        </p:cNvPr>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F9FBE1DC-9F41-C497-9816-2777722C21E1}"/>
              </a:ext>
            </a:extLst>
          </p:cNvPr>
          <p:cNvPicPr>
            <a:picLocks noGrp="1" noChangeAspect="1"/>
          </p:cNvPicPr>
          <p:nvPr>
            <p:ph idx="1"/>
          </p:nvPr>
        </p:nvPicPr>
        <p:blipFill>
          <a:blip r:embed="rId2"/>
          <a:stretch>
            <a:fillRect/>
          </a:stretch>
        </p:blipFill>
        <p:spPr>
          <a:xfrm>
            <a:off x="0" y="0"/>
            <a:ext cx="12192000" cy="5744951"/>
          </a:xfrm>
          <a:prstGeom prst="rect">
            <a:avLst/>
          </a:prstGeom>
        </p:spPr>
      </p:pic>
      <p:pic>
        <p:nvPicPr>
          <p:cNvPr id="5" name="Picture 4">
            <a:extLst>
              <a:ext uri="{FF2B5EF4-FFF2-40B4-BE49-F238E27FC236}">
                <a16:creationId xmlns:a16="http://schemas.microsoft.com/office/drawing/2014/main" id="{88367B75-7D85-3292-CC5F-23D9CE33DAE0}"/>
              </a:ext>
            </a:extLst>
          </p:cNvPr>
          <p:cNvPicPr>
            <a:picLocks noChangeAspect="1"/>
          </p:cNvPicPr>
          <p:nvPr/>
        </p:nvPicPr>
        <p:blipFill>
          <a:blip r:embed="rId3"/>
          <a:stretch>
            <a:fillRect/>
          </a:stretch>
        </p:blipFill>
        <p:spPr>
          <a:xfrm>
            <a:off x="1" y="5744951"/>
            <a:ext cx="12192000" cy="1113049"/>
          </a:xfrm>
          <a:prstGeom prst="rect">
            <a:avLst/>
          </a:prstGeom>
        </p:spPr>
      </p:pic>
    </p:spTree>
    <p:extLst>
      <p:ext uri="{BB962C8B-B14F-4D97-AF65-F5344CB8AC3E}">
        <p14:creationId xmlns:p14="http://schemas.microsoft.com/office/powerpoint/2010/main" val="27765845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C1E11C-B701-CDF5-0AF3-6AF44430BD8E}"/>
            </a:ext>
          </a:extLst>
        </p:cNvPr>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3D565B36-C08B-D124-04EB-44C1C5ABE319}"/>
              </a:ext>
            </a:extLst>
          </p:cNvPr>
          <p:cNvPicPr>
            <a:picLocks noGrp="1" noChangeAspect="1"/>
          </p:cNvPicPr>
          <p:nvPr>
            <p:ph idx="1"/>
          </p:nvPr>
        </p:nvPicPr>
        <p:blipFill>
          <a:blip r:embed="rId2"/>
          <a:stretch>
            <a:fillRect/>
          </a:stretch>
        </p:blipFill>
        <p:spPr>
          <a:xfrm>
            <a:off x="0" y="0"/>
            <a:ext cx="12192000" cy="5791373"/>
          </a:xfrm>
          <a:prstGeom prst="rect">
            <a:avLst/>
          </a:prstGeom>
        </p:spPr>
      </p:pic>
      <p:pic>
        <p:nvPicPr>
          <p:cNvPr id="5" name="Picture 4">
            <a:extLst>
              <a:ext uri="{FF2B5EF4-FFF2-40B4-BE49-F238E27FC236}">
                <a16:creationId xmlns:a16="http://schemas.microsoft.com/office/drawing/2014/main" id="{B5A86198-4B2D-F443-A401-A7BE0C8DA6EF}"/>
              </a:ext>
            </a:extLst>
          </p:cNvPr>
          <p:cNvPicPr>
            <a:picLocks noChangeAspect="1"/>
          </p:cNvPicPr>
          <p:nvPr/>
        </p:nvPicPr>
        <p:blipFill>
          <a:blip r:embed="rId3"/>
          <a:stretch>
            <a:fillRect/>
          </a:stretch>
        </p:blipFill>
        <p:spPr>
          <a:xfrm>
            <a:off x="1" y="5744951"/>
            <a:ext cx="12192000" cy="1113049"/>
          </a:xfrm>
          <a:prstGeom prst="rect">
            <a:avLst/>
          </a:prstGeom>
        </p:spPr>
      </p:pic>
    </p:spTree>
    <p:extLst>
      <p:ext uri="{BB962C8B-B14F-4D97-AF65-F5344CB8AC3E}">
        <p14:creationId xmlns:p14="http://schemas.microsoft.com/office/powerpoint/2010/main" val="20599054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E8636D-3FCC-C80A-BADE-EA67C126DC1D}"/>
            </a:ext>
          </a:extLst>
        </p:cNvPr>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FD5C9F74-2BC5-74CE-8179-7110B9B43B5A}"/>
              </a:ext>
            </a:extLst>
          </p:cNvPr>
          <p:cNvPicPr>
            <a:picLocks noGrp="1" noChangeAspect="1"/>
          </p:cNvPicPr>
          <p:nvPr>
            <p:ph idx="1"/>
          </p:nvPr>
        </p:nvPicPr>
        <p:blipFill>
          <a:blip r:embed="rId2"/>
          <a:stretch>
            <a:fillRect/>
          </a:stretch>
        </p:blipFill>
        <p:spPr>
          <a:xfrm>
            <a:off x="0" y="0"/>
            <a:ext cx="12191999" cy="5780356"/>
          </a:xfrm>
          <a:prstGeom prst="rect">
            <a:avLst/>
          </a:prstGeom>
        </p:spPr>
      </p:pic>
      <p:pic>
        <p:nvPicPr>
          <p:cNvPr id="5" name="Picture 4">
            <a:extLst>
              <a:ext uri="{FF2B5EF4-FFF2-40B4-BE49-F238E27FC236}">
                <a16:creationId xmlns:a16="http://schemas.microsoft.com/office/drawing/2014/main" id="{9353E64E-2092-A3D6-170E-C080D4587F7E}"/>
              </a:ext>
            </a:extLst>
          </p:cNvPr>
          <p:cNvPicPr>
            <a:picLocks noChangeAspect="1"/>
          </p:cNvPicPr>
          <p:nvPr/>
        </p:nvPicPr>
        <p:blipFill>
          <a:blip r:embed="rId3"/>
          <a:stretch>
            <a:fillRect/>
          </a:stretch>
        </p:blipFill>
        <p:spPr>
          <a:xfrm>
            <a:off x="1" y="5744951"/>
            <a:ext cx="12192000" cy="1113049"/>
          </a:xfrm>
          <a:prstGeom prst="rect">
            <a:avLst/>
          </a:prstGeom>
        </p:spPr>
      </p:pic>
    </p:spTree>
    <p:extLst>
      <p:ext uri="{BB962C8B-B14F-4D97-AF65-F5344CB8AC3E}">
        <p14:creationId xmlns:p14="http://schemas.microsoft.com/office/powerpoint/2010/main" val="2706127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554C45-4B5F-4DCC-D50D-3A596B0A7516}"/>
            </a:ext>
          </a:extLst>
        </p:cNvPr>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7897AC76-0B81-671D-FCD3-0265099C1CC3}"/>
              </a:ext>
            </a:extLst>
          </p:cNvPr>
          <p:cNvPicPr>
            <a:picLocks noGrp="1" noChangeAspect="1"/>
          </p:cNvPicPr>
          <p:nvPr>
            <p:ph idx="1"/>
          </p:nvPr>
        </p:nvPicPr>
        <p:blipFill>
          <a:blip r:embed="rId2"/>
          <a:stretch>
            <a:fillRect/>
          </a:stretch>
        </p:blipFill>
        <p:spPr>
          <a:xfrm>
            <a:off x="0" y="0"/>
            <a:ext cx="12192000" cy="5744951"/>
          </a:xfrm>
          <a:prstGeom prst="rect">
            <a:avLst/>
          </a:prstGeom>
        </p:spPr>
      </p:pic>
      <p:pic>
        <p:nvPicPr>
          <p:cNvPr id="5" name="Picture 4">
            <a:extLst>
              <a:ext uri="{FF2B5EF4-FFF2-40B4-BE49-F238E27FC236}">
                <a16:creationId xmlns:a16="http://schemas.microsoft.com/office/drawing/2014/main" id="{49D845CA-C130-C453-E91F-901F1705182C}"/>
              </a:ext>
            </a:extLst>
          </p:cNvPr>
          <p:cNvPicPr>
            <a:picLocks noChangeAspect="1"/>
          </p:cNvPicPr>
          <p:nvPr/>
        </p:nvPicPr>
        <p:blipFill>
          <a:blip r:embed="rId3"/>
          <a:stretch>
            <a:fillRect/>
          </a:stretch>
        </p:blipFill>
        <p:spPr>
          <a:xfrm>
            <a:off x="1" y="5744951"/>
            <a:ext cx="12192000" cy="1113049"/>
          </a:xfrm>
          <a:prstGeom prst="rect">
            <a:avLst/>
          </a:prstGeom>
        </p:spPr>
      </p:pic>
    </p:spTree>
    <p:extLst>
      <p:ext uri="{BB962C8B-B14F-4D97-AF65-F5344CB8AC3E}">
        <p14:creationId xmlns:p14="http://schemas.microsoft.com/office/powerpoint/2010/main" val="26188918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D1EAA5F-8DE6-2DAF-B246-093D7840F9E6}"/>
            </a:ext>
          </a:extLst>
        </p:cNvPr>
        <p:cNvGrpSpPr/>
        <p:nvPr/>
      </p:nvGrpSpPr>
      <p:grpSpPr>
        <a:xfrm>
          <a:off x="0" y="0"/>
          <a:ext cx="0" cy="0"/>
          <a:chOff x="0" y="0"/>
          <a:chExt cx="0" cy="0"/>
        </a:xfrm>
      </p:grpSpPr>
      <p:sp useBgFill="1">
        <p:nvSpPr>
          <p:cNvPr id="78" name="Rectangle 7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7" name="Content Placeholder 6" descr="CHB Dyfatty 2.jpg">
            <a:extLst>
              <a:ext uri="{FF2B5EF4-FFF2-40B4-BE49-F238E27FC236}">
                <a16:creationId xmlns:a16="http://schemas.microsoft.com/office/drawing/2014/main" id="{C6C64919-0621-9FAA-E6E0-D6FA93A8EEAA}"/>
              </a:ext>
            </a:extLst>
          </p:cNvPr>
          <p:cNvPicPr>
            <a:picLocks noGrp="1" noChangeAspect="1"/>
          </p:cNvPicPr>
          <p:nvPr>
            <p:ph idx="1"/>
          </p:nvPr>
        </p:nvPicPr>
        <p:blipFill>
          <a:blip r:embed="rId2"/>
          <a:srcRect b="5436"/>
          <a:stretch>
            <a:fillRect/>
          </a:stretch>
        </p:blipFill>
        <p:spPr>
          <a:xfrm>
            <a:off x="2522356" y="10"/>
            <a:ext cx="9669642" cy="6857990"/>
          </a:xfrm>
          <a:prstGeom prst="rect">
            <a:avLst/>
          </a:prstGeom>
        </p:spPr>
      </p:pic>
      <p:sp>
        <p:nvSpPr>
          <p:cNvPr id="80" name="Rectangle 7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1154A942-0673-5468-8C97-04F7095ED64A}"/>
              </a:ext>
            </a:extLst>
          </p:cNvPr>
          <p:cNvSpPr>
            <a:spLocks noGrp="1"/>
          </p:cNvSpPr>
          <p:nvPr>
            <p:ph type="title"/>
          </p:nvPr>
        </p:nvSpPr>
        <p:spPr>
          <a:xfrm>
            <a:off x="177188" y="100720"/>
            <a:ext cx="7832075" cy="780629"/>
          </a:xfrm>
        </p:spPr>
        <p:txBody>
          <a:bodyPr vert="horz" lIns="91440" tIns="45720" rIns="91440" bIns="45720" rtlCol="0" anchor="ctr">
            <a:normAutofit/>
          </a:bodyPr>
          <a:lstStyle/>
          <a:p>
            <a:r>
              <a:rPr lang="en-US" sz="4000" dirty="0"/>
              <a:t>Clear, Hold, Build – </a:t>
            </a:r>
            <a:r>
              <a:rPr lang="en-US" sz="4000" dirty="0" err="1"/>
              <a:t>Dyfatty</a:t>
            </a:r>
            <a:r>
              <a:rPr lang="en-US" sz="4000" dirty="0"/>
              <a:t>, Swansea</a:t>
            </a:r>
          </a:p>
        </p:txBody>
      </p:sp>
      <p:sp>
        <p:nvSpPr>
          <p:cNvPr id="9" name="TextBox 8">
            <a:extLst>
              <a:ext uri="{FF2B5EF4-FFF2-40B4-BE49-F238E27FC236}">
                <a16:creationId xmlns:a16="http://schemas.microsoft.com/office/drawing/2014/main" id="{7AC24058-4460-1210-BC33-8476016B2BFC}"/>
              </a:ext>
            </a:extLst>
          </p:cNvPr>
          <p:cNvSpPr txBox="1"/>
          <p:nvPr/>
        </p:nvSpPr>
        <p:spPr>
          <a:xfrm>
            <a:off x="611258" y="1145228"/>
            <a:ext cx="3822189" cy="3742762"/>
          </a:xfrm>
          <a:prstGeom prst="rect">
            <a:avLst/>
          </a:prstGeom>
        </p:spPr>
        <p:txBody>
          <a:bodyPr vert="horz" lIns="91440" tIns="45720" rIns="91440" bIns="45720" rtlCol="0" anchor="t">
            <a:noAutofit/>
          </a:bodyPr>
          <a:lstStyle/>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Long Standing SOC &amp; ASB issues.</a:t>
            </a: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12 month ‘Clear’ Phase – South Wales Police</a:t>
            </a:r>
          </a:p>
          <a:p>
            <a:pPr marL="742950" marR="0" lvl="1"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Enforcement</a:t>
            </a:r>
          </a:p>
          <a:p>
            <a:pPr marL="742950" marR="0" lvl="1"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Disruption</a:t>
            </a:r>
          </a:p>
          <a:p>
            <a:pPr marL="742950" marR="0" lvl="1"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Safeguarding</a:t>
            </a:r>
          </a:p>
          <a:p>
            <a:pPr marL="742950" marR="0" lvl="1"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 2yr ‘Hold’ Phase – Swansea Council</a:t>
            </a:r>
          </a:p>
          <a:p>
            <a:pPr marL="742950" marR="0" lvl="1"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Strengthen Community Confidence</a:t>
            </a:r>
          </a:p>
          <a:p>
            <a:pPr marL="742950" marR="0" lvl="1"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Maintain Security Gains</a:t>
            </a:r>
          </a:p>
          <a:p>
            <a:pPr marL="742950" marR="0" lvl="1"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Prevent Criminal Re-infiltration</a:t>
            </a:r>
          </a:p>
          <a:p>
            <a:pPr marL="742950" marR="0" lvl="1"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‘Build’ Phase</a:t>
            </a:r>
          </a:p>
          <a:p>
            <a:pPr marL="742950" marR="0" lvl="1"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To begin ‘During the Hold phase’</a:t>
            </a:r>
          </a:p>
          <a:p>
            <a:pPr marL="742950" marR="0" lvl="1"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Economic growth</a:t>
            </a:r>
          </a:p>
          <a:p>
            <a:pPr marL="742950" marR="0" lvl="1"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Create resilient communities</a:t>
            </a:r>
          </a:p>
          <a:p>
            <a:pPr marL="742950" marR="0" lvl="1"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Address underlying vulnerabilities</a:t>
            </a:r>
          </a:p>
          <a:p>
            <a:pPr marL="742950" marR="0" lvl="1"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pic>
        <p:nvPicPr>
          <p:cNvPr id="13" name="Picture 12">
            <a:extLst>
              <a:ext uri="{FF2B5EF4-FFF2-40B4-BE49-F238E27FC236}">
                <a16:creationId xmlns:a16="http://schemas.microsoft.com/office/drawing/2014/main" id="{6408A9D3-1AD4-C8F1-9AF9-DDA7FDD66CF2}"/>
              </a:ext>
            </a:extLst>
          </p:cNvPr>
          <p:cNvPicPr>
            <a:picLocks noChangeAspect="1"/>
          </p:cNvPicPr>
          <p:nvPr/>
        </p:nvPicPr>
        <p:blipFill>
          <a:blip r:embed="rId3"/>
          <a:stretch>
            <a:fillRect/>
          </a:stretch>
        </p:blipFill>
        <p:spPr>
          <a:xfrm>
            <a:off x="1" y="5744951"/>
            <a:ext cx="12192000" cy="1113049"/>
          </a:xfrm>
          <a:prstGeom prst="rect">
            <a:avLst/>
          </a:prstGeom>
        </p:spPr>
      </p:pic>
    </p:spTree>
    <p:extLst>
      <p:ext uri="{BB962C8B-B14F-4D97-AF65-F5344CB8AC3E}">
        <p14:creationId xmlns:p14="http://schemas.microsoft.com/office/powerpoint/2010/main" val="391239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9EF3C1-7F11-08F3-71E2-7397F5E86123}"/>
            </a:ext>
          </a:extLst>
        </p:cNvPr>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2404AC73-4BBF-A243-0464-9B0F04096596}"/>
              </a:ext>
            </a:extLst>
          </p:cNvPr>
          <p:cNvPicPr>
            <a:picLocks noGrp="1" noChangeAspect="1"/>
          </p:cNvPicPr>
          <p:nvPr>
            <p:ph idx="1"/>
          </p:nvPr>
        </p:nvPicPr>
        <p:blipFill>
          <a:blip r:embed="rId2"/>
          <a:stretch>
            <a:fillRect/>
          </a:stretch>
        </p:blipFill>
        <p:spPr>
          <a:xfrm>
            <a:off x="-1" y="0"/>
            <a:ext cx="12272791" cy="5765494"/>
          </a:xfrm>
          <a:prstGeom prst="rect">
            <a:avLst/>
          </a:prstGeom>
        </p:spPr>
      </p:pic>
      <p:pic>
        <p:nvPicPr>
          <p:cNvPr id="5" name="Picture 4">
            <a:extLst>
              <a:ext uri="{FF2B5EF4-FFF2-40B4-BE49-F238E27FC236}">
                <a16:creationId xmlns:a16="http://schemas.microsoft.com/office/drawing/2014/main" id="{5BBE3043-F93D-FC24-0F8C-17A2F68C7CE0}"/>
              </a:ext>
            </a:extLst>
          </p:cNvPr>
          <p:cNvPicPr>
            <a:picLocks noChangeAspect="1"/>
          </p:cNvPicPr>
          <p:nvPr/>
        </p:nvPicPr>
        <p:blipFill>
          <a:blip r:embed="rId3"/>
          <a:stretch>
            <a:fillRect/>
          </a:stretch>
        </p:blipFill>
        <p:spPr>
          <a:xfrm>
            <a:off x="1" y="5744951"/>
            <a:ext cx="12192000" cy="1113049"/>
          </a:xfrm>
          <a:prstGeom prst="rect">
            <a:avLst/>
          </a:prstGeom>
        </p:spPr>
      </p:pic>
    </p:spTree>
    <p:extLst>
      <p:ext uri="{BB962C8B-B14F-4D97-AF65-F5344CB8AC3E}">
        <p14:creationId xmlns:p14="http://schemas.microsoft.com/office/powerpoint/2010/main" val="29718186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7F8FA"/>
        </a:solidFill>
        <a:effectLst/>
      </p:bgPr>
    </p:bg>
    <p:spTree>
      <p:nvGrpSpPr>
        <p:cNvPr id="1" name=""/>
        <p:cNvGrpSpPr/>
        <p:nvPr/>
      </p:nvGrpSpPr>
      <p:grpSpPr>
        <a:xfrm>
          <a:off x="0" y="0"/>
          <a:ext cx="0" cy="0"/>
          <a:chOff x="0" y="0"/>
          <a:chExt cx="0" cy="0"/>
        </a:xfrm>
      </p:grpSpPr>
      <p:sp>
        <p:nvSpPr>
          <p:cNvPr id="2" name="Shape 0"/>
          <p:cNvSpPr/>
          <p:nvPr/>
        </p:nvSpPr>
        <p:spPr>
          <a:xfrm>
            <a:off x="0" y="0"/>
            <a:ext cx="12191695" cy="502920"/>
          </a:xfrm>
          <a:prstGeom prst="rect">
            <a:avLst/>
          </a:prstGeom>
          <a:solidFill>
            <a:srgbClr val="0B1F33"/>
          </a:solidFill>
          <a:ln w="12700">
            <a:solidFill>
              <a:srgbClr val="0B1F33"/>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3" name="Text 1"/>
          <p:cNvSpPr/>
          <p:nvPr/>
        </p:nvSpPr>
        <p:spPr>
          <a:xfrm>
            <a:off x="320040" y="137160"/>
            <a:ext cx="5303520" cy="1828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50" b="0" i="0" u="none" strike="noStrike" kern="1200" cap="none" spc="0" normalizeH="0" baseline="0" noProof="0">
                <a:ln>
                  <a:noFill/>
                </a:ln>
                <a:solidFill>
                  <a:srgbClr val="D7E1EA"/>
                </a:solidFill>
                <a:effectLst/>
                <a:uLnTx/>
                <a:uFillTx/>
                <a:latin typeface="Aptos"/>
                <a:ea typeface="+mn-ea"/>
                <a:cs typeface="+mn-cs"/>
              </a:rPr>
              <a:t>BMLC6011 Serious &amp; Organised Crime | Week 4</a:t>
            </a:r>
            <a:endParaRPr kumimoji="0" lang="en-US" sz="850" b="0" i="0" u="none" strike="noStrike" kern="1200" cap="none" spc="0" normalizeH="0" baseline="0" noProof="0">
              <a:ln>
                <a:noFill/>
              </a:ln>
              <a:solidFill>
                <a:prstClr val="black"/>
              </a:solidFill>
              <a:effectLst/>
              <a:uLnTx/>
              <a:uFillTx/>
              <a:latin typeface="Aptos"/>
              <a:ea typeface="+mn-ea"/>
              <a:cs typeface="+mn-cs"/>
            </a:endParaRPr>
          </a:p>
        </p:txBody>
      </p:sp>
      <p:sp>
        <p:nvSpPr>
          <p:cNvPr id="4" name="Text 2"/>
          <p:cNvSpPr/>
          <p:nvPr/>
        </p:nvSpPr>
        <p:spPr>
          <a:xfrm>
            <a:off x="320040" y="713232"/>
            <a:ext cx="11155680" cy="502920"/>
          </a:xfrm>
          <a:prstGeom prst="rect">
            <a:avLst/>
          </a:prstGeom>
          <a:noFill/>
          <a:ln/>
        </p:spPr>
        <p:txBody>
          <a:bodyPr wrap="square" lIns="0" tIns="0" rIns="0" bIns="0"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a:ln>
                  <a:noFill/>
                </a:ln>
                <a:solidFill>
                  <a:srgbClr val="0B1F33"/>
                </a:solidFill>
                <a:effectLst/>
                <a:uLnTx/>
                <a:uFillTx/>
                <a:latin typeface="Aptos Display" pitchFamily="34" charset="0"/>
                <a:ea typeface="Aptos Display" pitchFamily="34" charset="-122"/>
                <a:cs typeface="Aptos Display" pitchFamily="34" charset="-120"/>
              </a:rPr>
              <a:t>Current evidence snapshot: knife-enabled violence</a:t>
            </a:r>
            <a:endParaRPr kumimoji="0" lang="en-US" sz="3000" b="0" i="0" u="none" strike="noStrike" kern="1200" cap="none" spc="0" normalizeH="0" baseline="0" noProof="0">
              <a:ln>
                <a:noFill/>
              </a:ln>
              <a:solidFill>
                <a:prstClr val="black"/>
              </a:solidFill>
              <a:effectLst/>
              <a:uLnTx/>
              <a:uFillTx/>
              <a:latin typeface="Aptos"/>
              <a:ea typeface="+mn-ea"/>
              <a:cs typeface="+mn-cs"/>
            </a:endParaRPr>
          </a:p>
        </p:txBody>
      </p:sp>
      <p:sp>
        <p:nvSpPr>
          <p:cNvPr id="5" name="Shape 3"/>
          <p:cNvSpPr/>
          <p:nvPr/>
        </p:nvSpPr>
        <p:spPr>
          <a:xfrm>
            <a:off x="320040" y="6400800"/>
            <a:ext cx="11521440" cy="0"/>
          </a:xfrm>
          <a:prstGeom prst="line">
            <a:avLst/>
          </a:prstGeom>
          <a:noFill/>
          <a:ln w="6350">
            <a:solidFill>
              <a:srgbClr val="D8DEE6"/>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6" name="Text 4"/>
          <p:cNvSpPr/>
          <p:nvPr/>
        </p:nvSpPr>
        <p:spPr>
          <a:xfrm>
            <a:off x="320040" y="6510528"/>
            <a:ext cx="4389120" cy="146304"/>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50" b="0" i="0" u="none" strike="noStrike" kern="1200" cap="none" spc="0" normalizeH="0" baseline="0" noProof="0">
                <a:ln>
                  <a:noFill/>
                </a:ln>
                <a:solidFill>
                  <a:srgbClr val="8793A1"/>
                </a:solidFill>
                <a:effectLst/>
                <a:uLnTx/>
                <a:uFillTx/>
                <a:latin typeface="Aptos"/>
                <a:ea typeface="+mn-ea"/>
                <a:cs typeface="+mn-cs"/>
              </a:rPr>
              <a:t>BMLC6011 | Week 4 Coursework Workshop | 14</a:t>
            </a:r>
            <a:endParaRPr kumimoji="0" lang="en-US" sz="750" b="0" i="0" u="none" strike="noStrike" kern="1200" cap="none" spc="0" normalizeH="0" baseline="0" noProof="0">
              <a:ln>
                <a:noFill/>
              </a:ln>
              <a:solidFill>
                <a:prstClr val="black"/>
              </a:solidFill>
              <a:effectLst/>
              <a:uLnTx/>
              <a:uFillTx/>
              <a:latin typeface="Aptos"/>
              <a:ea typeface="+mn-ea"/>
              <a:cs typeface="+mn-cs"/>
            </a:endParaRPr>
          </a:p>
        </p:txBody>
      </p:sp>
      <p:sp>
        <p:nvSpPr>
          <p:cNvPr id="8" name="Shape 5"/>
          <p:cNvSpPr/>
          <p:nvPr/>
        </p:nvSpPr>
        <p:spPr>
          <a:xfrm>
            <a:off x="731520" y="1417320"/>
            <a:ext cx="3383280" cy="4251960"/>
          </a:xfrm>
          <a:prstGeom prst="roundRect">
            <a:avLst>
              <a:gd name="adj" fmla="val 2162"/>
            </a:avLst>
          </a:prstGeom>
          <a:solidFill>
            <a:srgbClr val="FFFFFF"/>
          </a:solidFill>
          <a:ln w="12700">
            <a:solidFill>
              <a:srgbClr val="D8DEE6"/>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9" name="Text 6"/>
          <p:cNvSpPr/>
          <p:nvPr/>
        </p:nvSpPr>
        <p:spPr>
          <a:xfrm>
            <a:off x="960120" y="1828800"/>
            <a:ext cx="2926080" cy="548640"/>
          </a:xfrm>
          <a:prstGeom prst="rect">
            <a:avLst/>
          </a:prstGeom>
          <a:noFill/>
          <a:ln/>
        </p:spPr>
        <p:txBody>
          <a:bodyPr wrap="square" lIns="762" tIns="762" rIns="762" bIns="762" rtlCol="0" anchor="ctr">
            <a:normAutofit lnSpcReduction="10000"/>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none" spc="0" normalizeH="0" baseline="0" noProof="0">
                <a:ln>
                  <a:noFill/>
                </a:ln>
                <a:solidFill>
                  <a:srgbClr val="0B1F33"/>
                </a:solidFill>
                <a:effectLst/>
                <a:uLnTx/>
                <a:uFillTx/>
                <a:latin typeface="Aptos" pitchFamily="34" charset="0"/>
                <a:ea typeface="Aptos" pitchFamily="34" charset="-122"/>
                <a:cs typeface="Aptos" pitchFamily="34" charset="-120"/>
              </a:rPr>
              <a:t>48,774</a:t>
            </a:r>
            <a:endParaRPr kumimoji="0" lang="en-US" sz="3800" b="0" i="0" u="none" strike="noStrike" kern="1200" cap="none" spc="0" normalizeH="0" baseline="0" noProof="0">
              <a:ln>
                <a:noFill/>
              </a:ln>
              <a:solidFill>
                <a:prstClr val="black"/>
              </a:solidFill>
              <a:effectLst/>
              <a:uLnTx/>
              <a:uFillTx/>
              <a:latin typeface="Aptos"/>
              <a:ea typeface="+mn-ea"/>
              <a:cs typeface="+mn-cs"/>
            </a:endParaRPr>
          </a:p>
        </p:txBody>
      </p:sp>
      <p:sp>
        <p:nvSpPr>
          <p:cNvPr id="10" name="Text 7"/>
          <p:cNvSpPr/>
          <p:nvPr/>
        </p:nvSpPr>
        <p:spPr>
          <a:xfrm>
            <a:off x="960120" y="2651760"/>
            <a:ext cx="2926080" cy="1005840"/>
          </a:xfrm>
          <a:prstGeom prst="rect">
            <a:avLst/>
          </a:prstGeom>
          <a:noFill/>
          <a:ln/>
        </p:spPr>
        <p:txBody>
          <a:bodyPr wrap="square" lIns="762" tIns="762" rIns="762" bIns="762" rtlCol="0" anchor="ctr">
            <a:normAutofit lnSpcReduction="10000"/>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111827"/>
                </a:solidFill>
                <a:effectLst/>
                <a:uLnTx/>
                <a:uFillTx/>
                <a:latin typeface="Aptos" pitchFamily="34" charset="0"/>
                <a:ea typeface="Aptos" pitchFamily="34" charset="-122"/>
                <a:cs typeface="Aptos" pitchFamily="34" charset="-120"/>
              </a:rPr>
              <a:t>knife or sharp-instrument offences recorded by police in England and Wales, YE March 2026</a:t>
            </a:r>
            <a:endParaRPr kumimoji="0" lang="en-US" sz="1800" b="0" i="0" u="none" strike="noStrike" kern="1200" cap="none" spc="0" normalizeH="0" baseline="0" noProof="0">
              <a:ln>
                <a:noFill/>
              </a:ln>
              <a:solidFill>
                <a:prstClr val="black"/>
              </a:solidFill>
              <a:effectLst/>
              <a:uLnTx/>
              <a:uFillTx/>
              <a:latin typeface="Aptos"/>
              <a:ea typeface="+mn-ea"/>
              <a:cs typeface="+mn-cs"/>
            </a:endParaRPr>
          </a:p>
        </p:txBody>
      </p:sp>
      <p:sp>
        <p:nvSpPr>
          <p:cNvPr id="11" name="Text 8"/>
          <p:cNvSpPr/>
          <p:nvPr/>
        </p:nvSpPr>
        <p:spPr>
          <a:xfrm>
            <a:off x="960120" y="4160520"/>
            <a:ext cx="2926080" cy="320040"/>
          </a:xfrm>
          <a:prstGeom prst="rect">
            <a:avLst/>
          </a:prstGeom>
          <a:noFill/>
          <a:ln/>
        </p:spPr>
        <p:txBody>
          <a:bodyPr wrap="square" lIns="762" tIns="762" rIns="762" bIns="762" rtlCol="0" anchor="ctr">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900" b="1" i="0" u="none" strike="noStrike" kern="1200" cap="none" spc="0" normalizeH="0" baseline="0" noProof="0">
                <a:ln>
                  <a:noFill/>
                </a:ln>
                <a:solidFill>
                  <a:srgbClr val="2E7D32"/>
                </a:solidFill>
                <a:effectLst/>
                <a:uLnTx/>
                <a:uFillTx/>
                <a:latin typeface="Aptos" pitchFamily="34" charset="0"/>
                <a:ea typeface="Aptos" pitchFamily="34" charset="-122"/>
                <a:cs typeface="Aptos" pitchFamily="34" charset="-120"/>
              </a:rPr>
              <a:t>↓ 8% on YE March 2025</a:t>
            </a:r>
            <a:endParaRPr kumimoji="0" lang="en-US" sz="1900" b="0" i="0" u="none" strike="noStrike" kern="1200" cap="none" spc="0" normalizeH="0" baseline="0" noProof="0">
              <a:ln>
                <a:noFill/>
              </a:ln>
              <a:solidFill>
                <a:prstClr val="black"/>
              </a:solidFill>
              <a:effectLst/>
              <a:uLnTx/>
              <a:uFillTx/>
              <a:latin typeface="Aptos"/>
              <a:ea typeface="+mn-ea"/>
              <a:cs typeface="+mn-cs"/>
            </a:endParaRPr>
          </a:p>
        </p:txBody>
      </p:sp>
      <p:sp>
        <p:nvSpPr>
          <p:cNvPr id="12" name="Shape 9"/>
          <p:cNvSpPr/>
          <p:nvPr/>
        </p:nvSpPr>
        <p:spPr>
          <a:xfrm>
            <a:off x="4434840" y="1417320"/>
            <a:ext cx="3383280" cy="4251960"/>
          </a:xfrm>
          <a:prstGeom prst="roundRect">
            <a:avLst>
              <a:gd name="adj" fmla="val 2162"/>
            </a:avLst>
          </a:prstGeom>
          <a:solidFill>
            <a:srgbClr val="FFFFFF"/>
          </a:solidFill>
          <a:ln w="12700">
            <a:solidFill>
              <a:srgbClr val="D8DEE6"/>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13" name="Text 10"/>
          <p:cNvSpPr/>
          <p:nvPr/>
        </p:nvSpPr>
        <p:spPr>
          <a:xfrm>
            <a:off x="4663440" y="1828800"/>
            <a:ext cx="2926080" cy="548640"/>
          </a:xfrm>
          <a:prstGeom prst="rect">
            <a:avLst/>
          </a:prstGeom>
          <a:noFill/>
          <a:ln/>
        </p:spPr>
        <p:txBody>
          <a:bodyPr wrap="square" lIns="762" tIns="762" rIns="762" bIns="762" rtlCol="0" anchor="ctr">
            <a:normAutofit lnSpcReduction="10000"/>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none" spc="0" normalizeH="0" baseline="0" noProof="0">
                <a:ln>
                  <a:noFill/>
                </a:ln>
                <a:solidFill>
                  <a:srgbClr val="0B1F33"/>
                </a:solidFill>
                <a:effectLst/>
                <a:uLnTx/>
                <a:uFillTx/>
                <a:latin typeface="Aptos" pitchFamily="34" charset="0"/>
                <a:ea typeface="Aptos" pitchFamily="34" charset="-122"/>
                <a:cs typeface="Aptos" pitchFamily="34" charset="-120"/>
              </a:rPr>
              <a:t>205</a:t>
            </a:r>
            <a:endParaRPr kumimoji="0" lang="en-US" sz="3800" b="0" i="0" u="none" strike="noStrike" kern="1200" cap="none" spc="0" normalizeH="0" baseline="0" noProof="0">
              <a:ln>
                <a:noFill/>
              </a:ln>
              <a:solidFill>
                <a:prstClr val="black"/>
              </a:solidFill>
              <a:effectLst/>
              <a:uLnTx/>
              <a:uFillTx/>
              <a:latin typeface="Aptos"/>
              <a:ea typeface="+mn-ea"/>
              <a:cs typeface="+mn-cs"/>
            </a:endParaRPr>
          </a:p>
        </p:txBody>
      </p:sp>
      <p:sp>
        <p:nvSpPr>
          <p:cNvPr id="14" name="Text 11"/>
          <p:cNvSpPr/>
          <p:nvPr/>
        </p:nvSpPr>
        <p:spPr>
          <a:xfrm>
            <a:off x="4663440" y="2651760"/>
            <a:ext cx="2926080" cy="914400"/>
          </a:xfrm>
          <a:prstGeom prst="rect">
            <a:avLst/>
          </a:prstGeom>
          <a:noFill/>
          <a:ln/>
        </p:spPr>
        <p:txBody>
          <a:bodyPr wrap="square" lIns="762" tIns="762" rIns="762" bIns="762" rtlCol="0" anchor="ctr">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111827"/>
                </a:solidFill>
                <a:effectLst/>
                <a:uLnTx/>
                <a:uFillTx/>
                <a:latin typeface="Aptos" pitchFamily="34" charset="0"/>
                <a:ea typeface="Aptos" pitchFamily="34" charset="-122"/>
                <a:cs typeface="Aptos" pitchFamily="34" charset="-120"/>
              </a:rPr>
              <a:t>homicide victims killed with a knife or sharp instrument, YE March 2025</a:t>
            </a:r>
            <a:endParaRPr kumimoji="0" lang="en-US" sz="1800" b="0" i="0" u="none" strike="noStrike" kern="1200" cap="none" spc="0" normalizeH="0" baseline="0" noProof="0">
              <a:ln>
                <a:noFill/>
              </a:ln>
              <a:solidFill>
                <a:prstClr val="black"/>
              </a:solidFill>
              <a:effectLst/>
              <a:uLnTx/>
              <a:uFillTx/>
              <a:latin typeface="Aptos"/>
              <a:ea typeface="+mn-ea"/>
              <a:cs typeface="+mn-cs"/>
            </a:endParaRPr>
          </a:p>
        </p:txBody>
      </p:sp>
      <p:sp>
        <p:nvSpPr>
          <p:cNvPr id="15" name="Text 12"/>
          <p:cNvSpPr/>
          <p:nvPr/>
        </p:nvSpPr>
        <p:spPr>
          <a:xfrm>
            <a:off x="4663440" y="4160520"/>
            <a:ext cx="2926080" cy="320040"/>
          </a:xfrm>
          <a:prstGeom prst="rect">
            <a:avLst/>
          </a:prstGeom>
          <a:noFill/>
          <a:ln/>
        </p:spPr>
        <p:txBody>
          <a:bodyPr wrap="square" lIns="762" tIns="762" rIns="762" bIns="762" rtlCol="0" anchor="ctr">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900" b="1" i="0" u="none" strike="noStrike" kern="1200" cap="none" spc="0" normalizeH="0" baseline="0" noProof="0">
                <a:ln>
                  <a:noFill/>
                </a:ln>
                <a:solidFill>
                  <a:srgbClr val="2E7D32"/>
                </a:solidFill>
                <a:effectLst/>
                <a:uLnTx/>
                <a:uFillTx/>
                <a:latin typeface="Aptos" pitchFamily="34" charset="0"/>
                <a:ea typeface="Aptos" pitchFamily="34" charset="-122"/>
                <a:cs typeface="Aptos" pitchFamily="34" charset="-120"/>
              </a:rPr>
              <a:t>↓ 21% on YE March 2024</a:t>
            </a:r>
            <a:endParaRPr kumimoji="0" lang="en-US" sz="1900" b="0" i="0" u="none" strike="noStrike" kern="1200" cap="none" spc="0" normalizeH="0" baseline="0" noProof="0">
              <a:ln>
                <a:noFill/>
              </a:ln>
              <a:solidFill>
                <a:prstClr val="black"/>
              </a:solidFill>
              <a:effectLst/>
              <a:uLnTx/>
              <a:uFillTx/>
              <a:latin typeface="Aptos"/>
              <a:ea typeface="+mn-ea"/>
              <a:cs typeface="+mn-cs"/>
            </a:endParaRPr>
          </a:p>
        </p:txBody>
      </p:sp>
      <p:sp>
        <p:nvSpPr>
          <p:cNvPr id="16" name="Shape 13"/>
          <p:cNvSpPr/>
          <p:nvPr/>
        </p:nvSpPr>
        <p:spPr>
          <a:xfrm>
            <a:off x="8138160" y="1417320"/>
            <a:ext cx="3383280" cy="4251960"/>
          </a:xfrm>
          <a:prstGeom prst="roundRect">
            <a:avLst>
              <a:gd name="adj" fmla="val 2162"/>
            </a:avLst>
          </a:prstGeom>
          <a:solidFill>
            <a:srgbClr val="FFFFFF"/>
          </a:solidFill>
          <a:ln w="12700">
            <a:solidFill>
              <a:srgbClr val="D8DEE6"/>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a:ea typeface="+mn-ea"/>
              <a:cs typeface="+mn-cs"/>
            </a:endParaRPr>
          </a:p>
        </p:txBody>
      </p:sp>
      <p:sp>
        <p:nvSpPr>
          <p:cNvPr id="17" name="Text 14"/>
          <p:cNvSpPr/>
          <p:nvPr/>
        </p:nvSpPr>
        <p:spPr>
          <a:xfrm>
            <a:off x="8366760" y="1828800"/>
            <a:ext cx="2926080" cy="548640"/>
          </a:xfrm>
          <a:prstGeom prst="rect">
            <a:avLst/>
          </a:prstGeom>
          <a:noFill/>
          <a:ln/>
        </p:spPr>
        <p:txBody>
          <a:bodyPr wrap="square" lIns="762" tIns="762" rIns="762" bIns="762" rtlCol="0" anchor="ctr">
            <a:normAutofit lnSpcReduction="10000"/>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none" spc="0" normalizeH="0" baseline="0" noProof="0">
                <a:ln>
                  <a:noFill/>
                </a:ln>
                <a:solidFill>
                  <a:srgbClr val="0B1F33"/>
                </a:solidFill>
                <a:effectLst/>
                <a:uLnTx/>
                <a:uFillTx/>
                <a:latin typeface="Aptos" pitchFamily="34" charset="0"/>
                <a:ea typeface="Aptos" pitchFamily="34" charset="-122"/>
                <a:cs typeface="Aptos" pitchFamily="34" charset="-120"/>
              </a:rPr>
              <a:t>22</a:t>
            </a:r>
            <a:endParaRPr kumimoji="0" lang="en-US" sz="3800" b="0" i="0" u="none" strike="noStrike" kern="1200" cap="none" spc="0" normalizeH="0" baseline="0" noProof="0">
              <a:ln>
                <a:noFill/>
              </a:ln>
              <a:solidFill>
                <a:prstClr val="black"/>
              </a:solidFill>
              <a:effectLst/>
              <a:uLnTx/>
              <a:uFillTx/>
              <a:latin typeface="Aptos"/>
              <a:ea typeface="+mn-ea"/>
              <a:cs typeface="+mn-cs"/>
            </a:endParaRPr>
          </a:p>
        </p:txBody>
      </p:sp>
      <p:sp>
        <p:nvSpPr>
          <p:cNvPr id="18" name="Text 15"/>
          <p:cNvSpPr/>
          <p:nvPr/>
        </p:nvSpPr>
        <p:spPr>
          <a:xfrm>
            <a:off x="8366760" y="2651760"/>
            <a:ext cx="2926080" cy="914400"/>
          </a:xfrm>
          <a:prstGeom prst="rect">
            <a:avLst/>
          </a:prstGeom>
          <a:noFill/>
          <a:ln/>
        </p:spPr>
        <p:txBody>
          <a:bodyPr wrap="square" lIns="762" tIns="762" rIns="762" bIns="762" rtlCol="0" anchor="ctr">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111827"/>
                </a:solidFill>
                <a:effectLst/>
                <a:uLnTx/>
                <a:uFillTx/>
                <a:latin typeface="Aptos" pitchFamily="34" charset="0"/>
                <a:ea typeface="Aptos" pitchFamily="34" charset="-122"/>
                <a:cs typeface="Aptos" pitchFamily="34" charset="-120"/>
              </a:rPr>
              <a:t>teenage knife-related homicides aged 13–19, YE March 2025</a:t>
            </a:r>
            <a:endParaRPr kumimoji="0" lang="en-US" sz="1800" b="0" i="0" u="none" strike="noStrike" kern="1200" cap="none" spc="0" normalizeH="0" baseline="0" noProof="0">
              <a:ln>
                <a:noFill/>
              </a:ln>
              <a:solidFill>
                <a:prstClr val="black"/>
              </a:solidFill>
              <a:effectLst/>
              <a:uLnTx/>
              <a:uFillTx/>
              <a:latin typeface="Aptos"/>
              <a:ea typeface="+mn-ea"/>
              <a:cs typeface="+mn-cs"/>
            </a:endParaRPr>
          </a:p>
        </p:txBody>
      </p:sp>
      <p:sp>
        <p:nvSpPr>
          <p:cNvPr id="19" name="Text 16"/>
          <p:cNvSpPr/>
          <p:nvPr/>
        </p:nvSpPr>
        <p:spPr>
          <a:xfrm>
            <a:off x="8366760" y="4160520"/>
            <a:ext cx="2926080" cy="320040"/>
          </a:xfrm>
          <a:prstGeom prst="rect">
            <a:avLst/>
          </a:prstGeom>
          <a:noFill/>
          <a:ln/>
        </p:spPr>
        <p:txBody>
          <a:bodyPr wrap="square" lIns="762" tIns="762" rIns="762" bIns="762" rtlCol="0" anchor="ctr">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900" b="1" i="0" u="none" strike="noStrike" kern="1200" cap="none" spc="0" normalizeH="0" baseline="0" noProof="0">
                <a:ln>
                  <a:noFill/>
                </a:ln>
                <a:solidFill>
                  <a:srgbClr val="2E7D32"/>
                </a:solidFill>
                <a:effectLst/>
                <a:uLnTx/>
                <a:uFillTx/>
                <a:latin typeface="Aptos" pitchFamily="34" charset="0"/>
                <a:ea typeface="Aptos" pitchFamily="34" charset="-122"/>
                <a:cs typeface="Aptos" pitchFamily="34" charset="-120"/>
              </a:rPr>
              <a:t>↓ 59% from 54</a:t>
            </a:r>
            <a:endParaRPr kumimoji="0" lang="en-US" sz="1900" b="0" i="0" u="none" strike="noStrike" kern="1200" cap="none" spc="0" normalizeH="0" baseline="0" noProof="0">
              <a:ln>
                <a:noFill/>
              </a:ln>
              <a:solidFill>
                <a:prstClr val="black"/>
              </a:solidFill>
              <a:effectLst/>
              <a:uLnTx/>
              <a:uFillTx/>
              <a:latin typeface="Aptos"/>
              <a:ea typeface="+mn-ea"/>
              <a:cs typeface="+mn-cs"/>
            </a:endParaRPr>
          </a:p>
        </p:txBody>
      </p:sp>
      <p:sp>
        <p:nvSpPr>
          <p:cNvPr id="20" name="Text 17"/>
          <p:cNvSpPr/>
          <p:nvPr/>
        </p:nvSpPr>
        <p:spPr>
          <a:xfrm>
            <a:off x="1051560" y="4983480"/>
            <a:ext cx="10149840" cy="274320"/>
          </a:xfrm>
          <a:prstGeom prst="rect">
            <a:avLst/>
          </a:prstGeom>
          <a:noFill/>
          <a:ln/>
        </p:spPr>
        <p:txBody>
          <a:bodyPr wrap="square" lIns="762" tIns="762" rIns="762" bIns="762" rtlCol="0" anchor="ctr">
            <a:normAutofit fontScale="85000" lnSpcReduction="10000"/>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00" b="1" i="0" u="none" strike="noStrike" kern="1200" cap="none" spc="0" normalizeH="0" baseline="0" noProof="0" dirty="0">
                <a:ln>
                  <a:noFill/>
                </a:ln>
                <a:solidFill>
                  <a:srgbClr val="2B7A78"/>
                </a:solidFill>
                <a:effectLst/>
                <a:uLnTx/>
                <a:uFillTx/>
                <a:latin typeface="Aptos" pitchFamily="34" charset="0"/>
                <a:ea typeface="Aptos" pitchFamily="34" charset="-122"/>
                <a:cs typeface="Aptos" pitchFamily="34" charset="-120"/>
              </a:rPr>
              <a:t>Critical question: if some indicators are falling, why does knife-enabled violence remain a serious social concern?</a:t>
            </a:r>
            <a:endParaRPr kumimoji="0" lang="en-US" sz="1700" b="0" i="0" u="none" strike="noStrike" kern="1200" cap="none" spc="0" normalizeH="0" baseline="0" noProof="0" dirty="0">
              <a:ln>
                <a:noFill/>
              </a:ln>
              <a:solidFill>
                <a:prstClr val="black"/>
              </a:solidFill>
              <a:effectLst/>
              <a:uLnTx/>
              <a:uFillTx/>
              <a:latin typeface="Aptos"/>
              <a:ea typeface="+mn-ea"/>
              <a:cs typeface="+mn-cs"/>
            </a:endParaRPr>
          </a:p>
        </p:txBody>
      </p:sp>
      <p:pic>
        <p:nvPicPr>
          <p:cNvPr id="21" name="Picture 20">
            <a:extLst>
              <a:ext uri="{FF2B5EF4-FFF2-40B4-BE49-F238E27FC236}">
                <a16:creationId xmlns:a16="http://schemas.microsoft.com/office/drawing/2014/main" id="{F37585F6-DF3F-F20C-CE54-989996E6BD0C}"/>
              </a:ext>
            </a:extLst>
          </p:cNvPr>
          <p:cNvPicPr>
            <a:picLocks noChangeAspect="1"/>
          </p:cNvPicPr>
          <p:nvPr/>
        </p:nvPicPr>
        <p:blipFill>
          <a:blip r:embed="rId3"/>
          <a:stretch>
            <a:fillRect/>
          </a:stretch>
        </p:blipFill>
        <p:spPr>
          <a:xfrm>
            <a:off x="0" y="5744951"/>
            <a:ext cx="12192000" cy="1113049"/>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D4C8AB01-C9F2-9D77-BC8E-3034A12E84B7}"/>
              </a:ext>
            </a:extLst>
          </p:cNvPr>
          <p:cNvPicPr>
            <a:picLocks noGrp="1" noChangeAspect="1"/>
          </p:cNvPicPr>
          <p:nvPr>
            <p:ph idx="1"/>
          </p:nvPr>
        </p:nvPicPr>
        <p:blipFill>
          <a:blip r:embed="rId2"/>
          <a:stretch>
            <a:fillRect/>
          </a:stretch>
        </p:blipFill>
        <p:spPr>
          <a:xfrm>
            <a:off x="0" y="0"/>
            <a:ext cx="12177261" cy="5908054"/>
          </a:xfrm>
          <a:prstGeom prst="rect">
            <a:avLst/>
          </a:prstGeom>
        </p:spPr>
      </p:pic>
      <p:pic>
        <p:nvPicPr>
          <p:cNvPr id="5" name="Picture 4">
            <a:extLst>
              <a:ext uri="{FF2B5EF4-FFF2-40B4-BE49-F238E27FC236}">
                <a16:creationId xmlns:a16="http://schemas.microsoft.com/office/drawing/2014/main" id="{B71CE2EF-1500-CC9C-FDF3-52E13F406A49}"/>
              </a:ext>
            </a:extLst>
          </p:cNvPr>
          <p:cNvPicPr>
            <a:picLocks noChangeAspect="1"/>
          </p:cNvPicPr>
          <p:nvPr/>
        </p:nvPicPr>
        <p:blipFill>
          <a:blip r:embed="rId3"/>
          <a:stretch>
            <a:fillRect/>
          </a:stretch>
        </p:blipFill>
        <p:spPr>
          <a:xfrm>
            <a:off x="0" y="5744951"/>
            <a:ext cx="12192000" cy="1113049"/>
          </a:xfrm>
          <a:prstGeom prst="rect">
            <a:avLst/>
          </a:prstGeom>
        </p:spPr>
      </p:pic>
    </p:spTree>
    <p:extLst>
      <p:ext uri="{BB962C8B-B14F-4D97-AF65-F5344CB8AC3E}">
        <p14:creationId xmlns:p14="http://schemas.microsoft.com/office/powerpoint/2010/main" val="1517810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17834B5-E88E-4DF1-047B-C91D16EBCABC}"/>
              </a:ext>
            </a:extLst>
          </p:cNvPr>
          <p:cNvPicPr>
            <a:picLocks noGrp="1" noChangeAspect="1"/>
          </p:cNvPicPr>
          <p:nvPr>
            <p:ph idx="1"/>
          </p:nvPr>
        </p:nvPicPr>
        <p:blipFill>
          <a:blip r:embed="rId2"/>
          <a:stretch>
            <a:fillRect/>
          </a:stretch>
        </p:blipFill>
        <p:spPr>
          <a:xfrm>
            <a:off x="6909133" y="1101687"/>
            <a:ext cx="5106451" cy="2099849"/>
          </a:xfrm>
          <a:prstGeom prst="rect">
            <a:avLst/>
          </a:prstGeom>
        </p:spPr>
      </p:pic>
      <p:pic>
        <p:nvPicPr>
          <p:cNvPr id="7" name="Picture 6">
            <a:extLst>
              <a:ext uri="{FF2B5EF4-FFF2-40B4-BE49-F238E27FC236}">
                <a16:creationId xmlns:a16="http://schemas.microsoft.com/office/drawing/2014/main" id="{7BBA398F-733A-1B66-1A3B-63189B79EB47}"/>
              </a:ext>
            </a:extLst>
          </p:cNvPr>
          <p:cNvPicPr>
            <a:picLocks noChangeAspect="1"/>
          </p:cNvPicPr>
          <p:nvPr/>
        </p:nvPicPr>
        <p:blipFill>
          <a:blip r:embed="rId3"/>
          <a:stretch>
            <a:fillRect/>
          </a:stretch>
        </p:blipFill>
        <p:spPr>
          <a:xfrm>
            <a:off x="6909133" y="146542"/>
            <a:ext cx="5124713" cy="844593"/>
          </a:xfrm>
          <a:prstGeom prst="rect">
            <a:avLst/>
          </a:prstGeom>
        </p:spPr>
      </p:pic>
      <p:pic>
        <p:nvPicPr>
          <p:cNvPr id="10" name="Picture 9">
            <a:extLst>
              <a:ext uri="{FF2B5EF4-FFF2-40B4-BE49-F238E27FC236}">
                <a16:creationId xmlns:a16="http://schemas.microsoft.com/office/drawing/2014/main" id="{62F6AE00-F990-48C3-9BFF-53FD041490C8}"/>
              </a:ext>
            </a:extLst>
          </p:cNvPr>
          <p:cNvPicPr>
            <a:picLocks noChangeAspect="1"/>
          </p:cNvPicPr>
          <p:nvPr/>
        </p:nvPicPr>
        <p:blipFill>
          <a:blip r:embed="rId4"/>
          <a:stretch>
            <a:fillRect/>
          </a:stretch>
        </p:blipFill>
        <p:spPr>
          <a:xfrm>
            <a:off x="6909133" y="3312088"/>
            <a:ext cx="5221678" cy="2011244"/>
          </a:xfrm>
          <a:prstGeom prst="rect">
            <a:avLst/>
          </a:prstGeom>
        </p:spPr>
      </p:pic>
      <p:sp>
        <p:nvSpPr>
          <p:cNvPr id="13" name="TextBox 12">
            <a:extLst>
              <a:ext uri="{FF2B5EF4-FFF2-40B4-BE49-F238E27FC236}">
                <a16:creationId xmlns:a16="http://schemas.microsoft.com/office/drawing/2014/main" id="{0648E1F1-B8A7-68A3-4F51-C035352F7DD9}"/>
              </a:ext>
            </a:extLst>
          </p:cNvPr>
          <p:cNvSpPr txBox="1"/>
          <p:nvPr/>
        </p:nvSpPr>
        <p:spPr>
          <a:xfrm>
            <a:off x="549769" y="214116"/>
            <a:ext cx="5805889" cy="1200329"/>
          </a:xfrm>
          <a:prstGeom prst="rect">
            <a:avLst/>
          </a:prstGeom>
          <a:solidFill>
            <a:schemeClr val="tx2">
              <a:lumMod val="90000"/>
              <a:lumOff val="10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sng" strike="noStrike" kern="1200" cap="none" spc="0" normalizeH="0" baseline="0" noProof="0" dirty="0">
                <a:ln>
                  <a:noFill/>
                </a:ln>
                <a:solidFill>
                  <a:srgbClr val="FFC000"/>
                </a:solidFill>
                <a:effectLst/>
                <a:uLnTx/>
                <a:uFillTx/>
                <a:latin typeface="Aptos" panose="02110004020202020204"/>
                <a:ea typeface="+mn-ea"/>
                <a:cs typeface="+mn-cs"/>
              </a:rPr>
              <a:t>What does success look like?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u="sng" dirty="0">
                <a:solidFill>
                  <a:srgbClr val="FFC000"/>
                </a:solidFill>
                <a:latin typeface="Aptos" panose="02110004020202020204"/>
              </a:rPr>
              <a:t>What does success require? </a:t>
            </a:r>
            <a:r>
              <a:rPr kumimoji="0" lang="en-GB" sz="2400" b="1" i="0" u="sng" strike="noStrike" kern="1200" cap="none" spc="0" normalizeH="0" baseline="0" noProof="0" dirty="0">
                <a:ln>
                  <a:noFill/>
                </a:ln>
                <a:solidFill>
                  <a:srgbClr val="FFC000"/>
                </a:solidFill>
                <a:effectLst/>
                <a:uLnTx/>
                <a:uFillTx/>
                <a:latin typeface="Aptos" panose="02110004020202020204"/>
                <a:ea typeface="+mn-ea"/>
                <a:cs typeface="+mn-cs"/>
              </a:rPr>
              <a:t>– over to you……….</a:t>
            </a:r>
          </a:p>
        </p:txBody>
      </p:sp>
      <p:sp>
        <p:nvSpPr>
          <p:cNvPr id="15" name="TextBox 14">
            <a:extLst>
              <a:ext uri="{FF2B5EF4-FFF2-40B4-BE49-F238E27FC236}">
                <a16:creationId xmlns:a16="http://schemas.microsoft.com/office/drawing/2014/main" id="{7FF269AA-A120-DAE8-CE5C-E76564DBE24E}"/>
              </a:ext>
            </a:extLst>
          </p:cNvPr>
          <p:cNvSpPr txBox="1"/>
          <p:nvPr/>
        </p:nvSpPr>
        <p:spPr>
          <a:xfrm>
            <a:off x="405476" y="1813172"/>
            <a:ext cx="6097836" cy="120032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1" u="none" strike="noStrike" kern="1200" cap="none" spc="0" normalizeH="0" baseline="0" noProof="0" dirty="0">
                <a:ln>
                  <a:noFill/>
                </a:ln>
                <a:solidFill>
                  <a:prstClr val="black"/>
                </a:solidFill>
                <a:effectLst/>
                <a:uLnTx/>
                <a:uFillTx/>
                <a:latin typeface="Aptos" panose="02110004020202020204"/>
                <a:ea typeface="+mn-ea"/>
                <a:cs typeface="+mn-cs"/>
                <a:hlinkClick r:id="rId5"/>
              </a:rPr>
              <a:t>Full article: Police-Led Interventions for Deterring Organized Crime: A UK Cluster Randomized Trial Targeting Criminal Network Recruiting and Its Vicarious Effects on Co-Offenders</a:t>
            </a:r>
            <a:endParaRPr kumimoji="0" lang="en-GB" sz="1800" b="1" i="1"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17" name="TextBox 16">
            <a:extLst>
              <a:ext uri="{FF2B5EF4-FFF2-40B4-BE49-F238E27FC236}">
                <a16:creationId xmlns:a16="http://schemas.microsoft.com/office/drawing/2014/main" id="{FC20F77D-5F8E-AFDA-F696-07E018C3A9A7}"/>
              </a:ext>
            </a:extLst>
          </p:cNvPr>
          <p:cNvSpPr txBox="1"/>
          <p:nvPr/>
        </p:nvSpPr>
        <p:spPr>
          <a:xfrm>
            <a:off x="405476" y="3377152"/>
            <a:ext cx="6097836"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1" u="none" strike="noStrike" kern="1200" cap="none" spc="0" normalizeH="0" baseline="0" noProof="0" dirty="0">
                <a:ln>
                  <a:noFill/>
                </a:ln>
                <a:solidFill>
                  <a:prstClr val="black"/>
                </a:solidFill>
                <a:effectLst/>
                <a:uLnTx/>
                <a:uFillTx/>
                <a:latin typeface="Aptos" panose="02110004020202020204"/>
                <a:ea typeface="+mn-ea"/>
                <a:cs typeface="+mn-cs"/>
                <a:hlinkClick r:id="rId6"/>
              </a:rPr>
              <a:t>Empirical research to contextualise serious and organised crimes </a:t>
            </a:r>
            <a:endParaRPr kumimoji="0" lang="en-GB" sz="1800" b="1" i="1" u="none" strike="noStrike" kern="1200" cap="none" spc="0" normalizeH="0" baseline="0" noProof="0" dirty="0">
              <a:ln>
                <a:noFill/>
              </a:ln>
              <a:solidFill>
                <a:prstClr val="black"/>
              </a:solidFill>
              <a:effectLst/>
              <a:uLnTx/>
              <a:uFillTx/>
              <a:latin typeface="Aptos" panose="02110004020202020204"/>
              <a:ea typeface="+mn-ea"/>
              <a:cs typeface="+mn-cs"/>
            </a:endParaRPr>
          </a:p>
        </p:txBody>
      </p:sp>
      <p:pic>
        <p:nvPicPr>
          <p:cNvPr id="19" name="Picture 18">
            <a:extLst>
              <a:ext uri="{FF2B5EF4-FFF2-40B4-BE49-F238E27FC236}">
                <a16:creationId xmlns:a16="http://schemas.microsoft.com/office/drawing/2014/main" id="{B65A1A46-73FE-FC9C-06A3-F6430FCFBE03}"/>
              </a:ext>
            </a:extLst>
          </p:cNvPr>
          <p:cNvPicPr>
            <a:picLocks noChangeAspect="1"/>
          </p:cNvPicPr>
          <p:nvPr/>
        </p:nvPicPr>
        <p:blipFill>
          <a:blip r:embed="rId7"/>
          <a:stretch>
            <a:fillRect/>
          </a:stretch>
        </p:blipFill>
        <p:spPr>
          <a:xfrm>
            <a:off x="0" y="5744951"/>
            <a:ext cx="12192000" cy="1113049"/>
          </a:xfrm>
          <a:prstGeom prst="rect">
            <a:avLst/>
          </a:prstGeom>
        </p:spPr>
      </p:pic>
      <p:sp>
        <p:nvSpPr>
          <p:cNvPr id="3" name="TextBox 2">
            <a:extLst>
              <a:ext uri="{FF2B5EF4-FFF2-40B4-BE49-F238E27FC236}">
                <a16:creationId xmlns:a16="http://schemas.microsoft.com/office/drawing/2014/main" id="{B896B906-50EC-43F1-B5E2-37CF7A2775CB}"/>
              </a:ext>
            </a:extLst>
          </p:cNvPr>
          <p:cNvSpPr txBox="1"/>
          <p:nvPr/>
        </p:nvSpPr>
        <p:spPr>
          <a:xfrm>
            <a:off x="405476" y="4371319"/>
            <a:ext cx="6094476" cy="646331"/>
          </a:xfrm>
          <a:prstGeom prst="rect">
            <a:avLst/>
          </a:prstGeom>
          <a:noFill/>
        </p:spPr>
        <p:txBody>
          <a:bodyPr wrap="square">
            <a:spAutoFit/>
          </a:bodyPr>
          <a:lstStyle/>
          <a:p>
            <a:r>
              <a:rPr lang="en-GB" b="1" i="1" dirty="0">
                <a:hlinkClick r:id="rId8" action="ppaction://hlinkfile"/>
              </a:rPr>
              <a:t>APCC Findings report: Deep Dive on Partnerships in </a:t>
            </a:r>
            <a:r>
              <a:rPr lang="en-GB" b="1" i="1" dirty="0" err="1">
                <a:hlinkClick r:id="rId8" action="ppaction://hlinkfile"/>
              </a:rPr>
              <a:t>wales</a:t>
            </a:r>
            <a:endParaRPr lang="en-GB" b="1" i="1" dirty="0"/>
          </a:p>
        </p:txBody>
      </p:sp>
    </p:spTree>
    <p:extLst>
      <p:ext uri="{BB962C8B-B14F-4D97-AF65-F5344CB8AC3E}">
        <p14:creationId xmlns:p14="http://schemas.microsoft.com/office/powerpoint/2010/main" val="15874063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502920"/>
          </a:xfrm>
          <a:prstGeom prst="rect">
            <a:avLst/>
          </a:prstGeom>
          <a:solidFill>
            <a:srgbClr val="0B1F33"/>
          </a:solidFill>
          <a:ln w="12700">
            <a:solidFill>
              <a:srgbClr val="0B1F33"/>
            </a:solidFill>
            <a:prstDash val="solid"/>
          </a:ln>
        </p:spPr>
        <p:txBody>
          <a:bodyPr/>
          <a:lstStyle/>
          <a:p>
            <a:endParaRPr lang="en-GB"/>
          </a:p>
        </p:txBody>
      </p:sp>
      <p:sp>
        <p:nvSpPr>
          <p:cNvPr id="3" name="Text 1"/>
          <p:cNvSpPr/>
          <p:nvPr/>
        </p:nvSpPr>
        <p:spPr>
          <a:xfrm>
            <a:off x="320040" y="137160"/>
            <a:ext cx="5303520" cy="182880"/>
          </a:xfrm>
          <a:prstGeom prst="rect">
            <a:avLst/>
          </a:prstGeom>
          <a:noFill/>
          <a:ln/>
        </p:spPr>
        <p:txBody>
          <a:bodyPr wrap="square" lIns="0" tIns="0" rIns="0" bIns="0" rtlCol="0" anchor="ctr"/>
          <a:lstStyle/>
          <a:p>
            <a:pPr marL="0" indent="0">
              <a:buNone/>
            </a:pPr>
            <a:r>
              <a:rPr lang="en-US" sz="850">
                <a:solidFill>
                  <a:srgbClr val="D7E1EA"/>
                </a:solidFill>
              </a:rPr>
              <a:t>BMLC6011 Serious &amp; Organised Crime | Week 4</a:t>
            </a:r>
            <a:endParaRPr lang="en-US" sz="850"/>
          </a:p>
        </p:txBody>
      </p:sp>
      <p:sp>
        <p:nvSpPr>
          <p:cNvPr id="4" name="Text 2"/>
          <p:cNvSpPr/>
          <p:nvPr/>
        </p:nvSpPr>
        <p:spPr>
          <a:xfrm>
            <a:off x="320040" y="713232"/>
            <a:ext cx="11155680" cy="502920"/>
          </a:xfrm>
          <a:prstGeom prst="rect">
            <a:avLst/>
          </a:prstGeom>
          <a:noFill/>
          <a:ln/>
        </p:spPr>
        <p:txBody>
          <a:bodyPr wrap="square" lIns="0" tIns="0" rIns="0" bIns="0" rtlCol="0" anchor="ctr">
            <a:normAutofit/>
          </a:bodyPr>
          <a:lstStyle/>
          <a:p>
            <a:pPr marL="0" indent="0">
              <a:buNone/>
            </a:pPr>
            <a:r>
              <a:rPr lang="en-US" sz="3000" b="1" dirty="0">
                <a:solidFill>
                  <a:srgbClr val="0B1F33"/>
                </a:solidFill>
                <a:latin typeface="Aptos Display" pitchFamily="34" charset="0"/>
                <a:ea typeface="Aptos Display" pitchFamily="34" charset="-122"/>
                <a:cs typeface="Aptos Display" pitchFamily="34" charset="-120"/>
              </a:rPr>
              <a:t>The link to the assessment </a:t>
            </a:r>
            <a:endParaRPr lang="en-US" sz="3000" dirty="0"/>
          </a:p>
        </p:txBody>
      </p:sp>
      <p:sp>
        <p:nvSpPr>
          <p:cNvPr id="5" name="Shape 3"/>
          <p:cNvSpPr/>
          <p:nvPr/>
        </p:nvSpPr>
        <p:spPr>
          <a:xfrm>
            <a:off x="320040" y="6400800"/>
            <a:ext cx="11521440" cy="0"/>
          </a:xfrm>
          <a:prstGeom prst="line">
            <a:avLst/>
          </a:prstGeom>
          <a:noFill/>
          <a:ln w="6350">
            <a:solidFill>
              <a:srgbClr val="D8DEE6"/>
            </a:solidFill>
            <a:prstDash val="solid"/>
          </a:ln>
        </p:spPr>
        <p:txBody>
          <a:bodyPr/>
          <a:lstStyle/>
          <a:p>
            <a:endParaRPr lang="en-GB"/>
          </a:p>
        </p:txBody>
      </p:sp>
      <p:sp>
        <p:nvSpPr>
          <p:cNvPr id="6" name="Text 4"/>
          <p:cNvSpPr/>
          <p:nvPr/>
        </p:nvSpPr>
        <p:spPr>
          <a:xfrm>
            <a:off x="320040" y="6510528"/>
            <a:ext cx="4389120" cy="146304"/>
          </a:xfrm>
          <a:prstGeom prst="rect">
            <a:avLst/>
          </a:prstGeom>
          <a:noFill/>
          <a:ln/>
        </p:spPr>
        <p:txBody>
          <a:bodyPr wrap="square" lIns="0" tIns="0" rIns="0" bIns="0" rtlCol="0" anchor="ctr"/>
          <a:lstStyle/>
          <a:p>
            <a:pPr marL="0" indent="0">
              <a:buNone/>
            </a:pPr>
            <a:r>
              <a:rPr lang="en-US" sz="750">
                <a:solidFill>
                  <a:srgbClr val="8793A1"/>
                </a:solidFill>
              </a:rPr>
              <a:t>BMLC6011 | Week 4 Coursework Workshop | 7</a:t>
            </a:r>
            <a:endParaRPr lang="en-US" sz="750"/>
          </a:p>
        </p:txBody>
      </p:sp>
      <p:sp>
        <p:nvSpPr>
          <p:cNvPr id="8" name="Shape 5"/>
          <p:cNvSpPr/>
          <p:nvPr/>
        </p:nvSpPr>
        <p:spPr>
          <a:xfrm>
            <a:off x="822960" y="1417320"/>
            <a:ext cx="10561320" cy="621792"/>
          </a:xfrm>
          <a:prstGeom prst="roundRect">
            <a:avLst>
              <a:gd name="adj" fmla="val 11765"/>
            </a:avLst>
          </a:prstGeom>
          <a:solidFill>
            <a:srgbClr val="FFFFFF"/>
          </a:solidFill>
          <a:ln w="12700">
            <a:solidFill>
              <a:srgbClr val="D6DEE8"/>
            </a:solidFill>
            <a:prstDash val="solid"/>
          </a:ln>
        </p:spPr>
        <p:txBody>
          <a:bodyPr/>
          <a:lstStyle/>
          <a:p>
            <a:endParaRPr lang="en-GB"/>
          </a:p>
        </p:txBody>
      </p:sp>
      <p:sp>
        <p:nvSpPr>
          <p:cNvPr id="9" name="Text 6"/>
          <p:cNvSpPr/>
          <p:nvPr/>
        </p:nvSpPr>
        <p:spPr>
          <a:xfrm>
            <a:off x="1078992" y="1572768"/>
            <a:ext cx="10012680" cy="237744"/>
          </a:xfrm>
          <a:prstGeom prst="rect">
            <a:avLst/>
          </a:prstGeom>
          <a:noFill/>
          <a:ln/>
        </p:spPr>
        <p:txBody>
          <a:bodyPr wrap="square" lIns="762" tIns="762" rIns="762" bIns="762" rtlCol="0" anchor="ctr">
            <a:normAutofit lnSpcReduction="10000"/>
          </a:bodyPr>
          <a:lstStyle/>
          <a:p>
            <a:pPr marL="0" indent="0">
              <a:buNone/>
            </a:pPr>
            <a:r>
              <a:rPr lang="en-US" sz="1700" b="1" i="1" dirty="0">
                <a:solidFill>
                  <a:srgbClr val="111827"/>
                </a:solidFill>
                <a:latin typeface="Aptos" pitchFamily="34" charset="0"/>
                <a:ea typeface="Aptos" pitchFamily="34" charset="-122"/>
                <a:cs typeface="Aptos" pitchFamily="34" charset="-120"/>
              </a:rPr>
              <a:t>1. Critically evaluate criminological explanations for </a:t>
            </a:r>
            <a:r>
              <a:rPr lang="en-US" sz="1700" b="1" i="1" dirty="0" err="1">
                <a:solidFill>
                  <a:srgbClr val="111827"/>
                </a:solidFill>
                <a:latin typeface="Aptos" pitchFamily="34" charset="0"/>
                <a:ea typeface="Aptos" pitchFamily="34" charset="-122"/>
                <a:cs typeface="Aptos" pitchFamily="34" charset="-120"/>
              </a:rPr>
              <a:t>organised</a:t>
            </a:r>
            <a:r>
              <a:rPr lang="en-US" sz="1700" b="1" i="1" dirty="0">
                <a:solidFill>
                  <a:srgbClr val="111827"/>
                </a:solidFill>
                <a:latin typeface="Aptos" pitchFamily="34" charset="0"/>
                <a:ea typeface="Aptos" pitchFamily="34" charset="-122"/>
                <a:cs typeface="Aptos" pitchFamily="34" charset="-120"/>
              </a:rPr>
              <a:t> crime.</a:t>
            </a:r>
            <a:endParaRPr lang="en-US" sz="1700" b="1" i="1" dirty="0"/>
          </a:p>
        </p:txBody>
      </p:sp>
      <p:sp>
        <p:nvSpPr>
          <p:cNvPr id="10" name="Shape 7"/>
          <p:cNvSpPr/>
          <p:nvPr/>
        </p:nvSpPr>
        <p:spPr>
          <a:xfrm>
            <a:off x="822960" y="2176272"/>
            <a:ext cx="10561320" cy="621792"/>
          </a:xfrm>
          <a:prstGeom prst="roundRect">
            <a:avLst>
              <a:gd name="adj" fmla="val 11765"/>
            </a:avLst>
          </a:prstGeom>
          <a:solidFill>
            <a:srgbClr val="F1F5F9"/>
          </a:solidFill>
          <a:ln w="12700">
            <a:solidFill>
              <a:srgbClr val="D6DEE8"/>
            </a:solidFill>
            <a:prstDash val="solid"/>
          </a:ln>
        </p:spPr>
        <p:txBody>
          <a:bodyPr/>
          <a:lstStyle/>
          <a:p>
            <a:endParaRPr lang="en-GB"/>
          </a:p>
        </p:txBody>
      </p:sp>
      <p:sp>
        <p:nvSpPr>
          <p:cNvPr id="11" name="Text 8"/>
          <p:cNvSpPr/>
          <p:nvPr/>
        </p:nvSpPr>
        <p:spPr>
          <a:xfrm>
            <a:off x="1078992" y="2331720"/>
            <a:ext cx="10012680" cy="237744"/>
          </a:xfrm>
          <a:prstGeom prst="rect">
            <a:avLst/>
          </a:prstGeom>
          <a:noFill/>
          <a:ln/>
        </p:spPr>
        <p:txBody>
          <a:bodyPr wrap="square" lIns="762" tIns="762" rIns="762" bIns="762" rtlCol="0" anchor="ctr">
            <a:normAutofit lnSpcReduction="10000"/>
          </a:bodyPr>
          <a:lstStyle/>
          <a:p>
            <a:pPr marL="0" indent="0">
              <a:buNone/>
            </a:pPr>
            <a:r>
              <a:rPr lang="en-US" sz="1700">
                <a:solidFill>
                  <a:srgbClr val="111827"/>
                </a:solidFill>
                <a:latin typeface="Aptos" pitchFamily="34" charset="0"/>
                <a:ea typeface="Aptos" pitchFamily="34" charset="-122"/>
                <a:cs typeface="Aptos" pitchFamily="34" charset="-120"/>
              </a:rPr>
              <a:t>2. To what extent has globalisation facilitated organised criminal activity?</a:t>
            </a:r>
            <a:endParaRPr lang="en-US" sz="1700"/>
          </a:p>
        </p:txBody>
      </p:sp>
      <p:sp>
        <p:nvSpPr>
          <p:cNvPr id="12" name="Shape 9"/>
          <p:cNvSpPr/>
          <p:nvPr/>
        </p:nvSpPr>
        <p:spPr>
          <a:xfrm>
            <a:off x="822960" y="2935224"/>
            <a:ext cx="10561320" cy="621792"/>
          </a:xfrm>
          <a:prstGeom prst="roundRect">
            <a:avLst>
              <a:gd name="adj" fmla="val 11765"/>
            </a:avLst>
          </a:prstGeom>
          <a:solidFill>
            <a:srgbClr val="FFFFFF"/>
          </a:solidFill>
          <a:ln w="12700">
            <a:solidFill>
              <a:srgbClr val="D6DEE8"/>
            </a:solidFill>
            <a:prstDash val="solid"/>
          </a:ln>
        </p:spPr>
        <p:txBody>
          <a:bodyPr/>
          <a:lstStyle/>
          <a:p>
            <a:endParaRPr lang="en-GB"/>
          </a:p>
        </p:txBody>
      </p:sp>
      <p:sp>
        <p:nvSpPr>
          <p:cNvPr id="13" name="Text 10"/>
          <p:cNvSpPr/>
          <p:nvPr/>
        </p:nvSpPr>
        <p:spPr>
          <a:xfrm>
            <a:off x="1078992" y="3090672"/>
            <a:ext cx="10012680" cy="237744"/>
          </a:xfrm>
          <a:prstGeom prst="rect">
            <a:avLst/>
          </a:prstGeom>
          <a:noFill/>
          <a:ln/>
        </p:spPr>
        <p:txBody>
          <a:bodyPr wrap="square" lIns="762" tIns="762" rIns="762" bIns="762" rtlCol="0" anchor="ctr">
            <a:normAutofit lnSpcReduction="10000"/>
          </a:bodyPr>
          <a:lstStyle/>
          <a:p>
            <a:pPr marL="0" indent="0">
              <a:buNone/>
            </a:pPr>
            <a:r>
              <a:rPr lang="en-US" sz="1700" b="1" i="1" dirty="0">
                <a:solidFill>
                  <a:srgbClr val="111827"/>
                </a:solidFill>
                <a:latin typeface="Aptos" pitchFamily="34" charset="0"/>
                <a:ea typeface="Aptos" pitchFamily="34" charset="-122"/>
                <a:cs typeface="Aptos" pitchFamily="34" charset="-120"/>
              </a:rPr>
              <a:t>3. Critically assess the impact of county lines offending on individuals and communities.</a:t>
            </a:r>
            <a:endParaRPr lang="en-US" sz="1700" b="1" i="1" dirty="0"/>
          </a:p>
        </p:txBody>
      </p:sp>
      <p:sp>
        <p:nvSpPr>
          <p:cNvPr id="14" name="Shape 11"/>
          <p:cNvSpPr/>
          <p:nvPr/>
        </p:nvSpPr>
        <p:spPr>
          <a:xfrm>
            <a:off x="822960" y="3694176"/>
            <a:ext cx="10561320" cy="621792"/>
          </a:xfrm>
          <a:prstGeom prst="roundRect">
            <a:avLst>
              <a:gd name="adj" fmla="val 11765"/>
            </a:avLst>
          </a:prstGeom>
          <a:solidFill>
            <a:srgbClr val="F1F5F9"/>
          </a:solidFill>
          <a:ln w="12700">
            <a:solidFill>
              <a:srgbClr val="D6DEE8"/>
            </a:solidFill>
            <a:prstDash val="solid"/>
          </a:ln>
        </p:spPr>
        <p:txBody>
          <a:bodyPr/>
          <a:lstStyle/>
          <a:p>
            <a:endParaRPr lang="en-GB"/>
          </a:p>
        </p:txBody>
      </p:sp>
      <p:sp>
        <p:nvSpPr>
          <p:cNvPr id="15" name="Text 12"/>
          <p:cNvSpPr/>
          <p:nvPr/>
        </p:nvSpPr>
        <p:spPr>
          <a:xfrm>
            <a:off x="1078992" y="3849624"/>
            <a:ext cx="10012680" cy="237744"/>
          </a:xfrm>
          <a:prstGeom prst="rect">
            <a:avLst/>
          </a:prstGeom>
          <a:noFill/>
          <a:ln/>
        </p:spPr>
        <p:txBody>
          <a:bodyPr wrap="square" lIns="762" tIns="762" rIns="762" bIns="762" rtlCol="0" anchor="ctr">
            <a:normAutofit lnSpcReduction="10000"/>
          </a:bodyPr>
          <a:lstStyle/>
          <a:p>
            <a:pPr marL="0" indent="0">
              <a:buNone/>
            </a:pPr>
            <a:r>
              <a:rPr lang="en-US" sz="1700" b="1" i="1" dirty="0">
                <a:solidFill>
                  <a:srgbClr val="111827"/>
                </a:solidFill>
                <a:latin typeface="Aptos" pitchFamily="34" charset="0"/>
                <a:ea typeface="Aptos" pitchFamily="34" charset="-122"/>
                <a:cs typeface="Aptos" pitchFamily="34" charset="-120"/>
              </a:rPr>
              <a:t>4. Evaluate the relationship between serious violence and </a:t>
            </a:r>
            <a:r>
              <a:rPr lang="en-US" sz="1700" b="1" i="1" dirty="0" err="1">
                <a:solidFill>
                  <a:srgbClr val="111827"/>
                </a:solidFill>
                <a:latin typeface="Aptos" pitchFamily="34" charset="0"/>
                <a:ea typeface="Aptos" pitchFamily="34" charset="-122"/>
                <a:cs typeface="Aptos" pitchFamily="34" charset="-120"/>
              </a:rPr>
              <a:t>organised</a:t>
            </a:r>
            <a:r>
              <a:rPr lang="en-US" sz="1700" b="1" i="1" dirty="0">
                <a:solidFill>
                  <a:srgbClr val="111827"/>
                </a:solidFill>
                <a:latin typeface="Aptos" pitchFamily="34" charset="0"/>
                <a:ea typeface="Aptos" pitchFamily="34" charset="-122"/>
                <a:cs typeface="Aptos" pitchFamily="34" charset="-120"/>
              </a:rPr>
              <a:t> crime.</a:t>
            </a:r>
            <a:endParaRPr lang="en-US" sz="1700" b="1" i="1" dirty="0"/>
          </a:p>
        </p:txBody>
      </p:sp>
      <p:sp>
        <p:nvSpPr>
          <p:cNvPr id="16" name="Shape 13"/>
          <p:cNvSpPr/>
          <p:nvPr/>
        </p:nvSpPr>
        <p:spPr>
          <a:xfrm>
            <a:off x="822960" y="4453128"/>
            <a:ext cx="10561320" cy="621792"/>
          </a:xfrm>
          <a:prstGeom prst="roundRect">
            <a:avLst>
              <a:gd name="adj" fmla="val 11765"/>
            </a:avLst>
          </a:prstGeom>
          <a:solidFill>
            <a:srgbClr val="FFFFFF"/>
          </a:solidFill>
          <a:ln w="12700">
            <a:solidFill>
              <a:srgbClr val="D6DEE8"/>
            </a:solidFill>
            <a:prstDash val="solid"/>
          </a:ln>
        </p:spPr>
        <p:txBody>
          <a:bodyPr/>
          <a:lstStyle/>
          <a:p>
            <a:endParaRPr lang="en-GB"/>
          </a:p>
        </p:txBody>
      </p:sp>
      <p:sp>
        <p:nvSpPr>
          <p:cNvPr id="17" name="Text 14"/>
          <p:cNvSpPr/>
          <p:nvPr/>
        </p:nvSpPr>
        <p:spPr>
          <a:xfrm>
            <a:off x="1078992" y="4608576"/>
            <a:ext cx="10012680" cy="237744"/>
          </a:xfrm>
          <a:prstGeom prst="rect">
            <a:avLst/>
          </a:prstGeom>
          <a:noFill/>
          <a:ln/>
        </p:spPr>
        <p:txBody>
          <a:bodyPr wrap="square" lIns="762" tIns="762" rIns="762" bIns="762" rtlCol="0" anchor="ctr">
            <a:normAutofit lnSpcReduction="10000"/>
          </a:bodyPr>
          <a:lstStyle/>
          <a:p>
            <a:pPr marL="0" indent="0">
              <a:buNone/>
            </a:pPr>
            <a:r>
              <a:rPr lang="en-US" sz="1700">
                <a:solidFill>
                  <a:srgbClr val="111827"/>
                </a:solidFill>
                <a:latin typeface="Aptos" pitchFamily="34" charset="0"/>
                <a:ea typeface="Aptos" pitchFamily="34" charset="-122"/>
                <a:cs typeface="Aptos" pitchFamily="34" charset="-120"/>
              </a:rPr>
              <a:t>5. Critically assess the societal impact of cyber-enabled organised crime.</a:t>
            </a:r>
            <a:endParaRPr lang="en-US" sz="1700"/>
          </a:p>
        </p:txBody>
      </p:sp>
      <p:sp>
        <p:nvSpPr>
          <p:cNvPr id="18" name="Text 15"/>
          <p:cNvSpPr/>
          <p:nvPr/>
        </p:nvSpPr>
        <p:spPr>
          <a:xfrm>
            <a:off x="256032" y="5242031"/>
            <a:ext cx="10058400" cy="274320"/>
          </a:xfrm>
          <a:prstGeom prst="rect">
            <a:avLst/>
          </a:prstGeom>
          <a:noFill/>
          <a:ln/>
        </p:spPr>
        <p:txBody>
          <a:bodyPr wrap="square" lIns="762" tIns="762" rIns="762" bIns="762" rtlCol="0" anchor="ctr">
            <a:normAutofit/>
          </a:bodyPr>
          <a:lstStyle/>
          <a:p>
            <a:pPr marL="0" indent="0" algn="ctr">
              <a:buNone/>
            </a:pPr>
            <a:r>
              <a:rPr lang="en-US" sz="1600" b="1" dirty="0">
                <a:solidFill>
                  <a:srgbClr val="2B7A78"/>
                </a:solidFill>
                <a:latin typeface="Aptos" pitchFamily="34" charset="0"/>
                <a:ea typeface="Aptos" pitchFamily="34" charset="-122"/>
                <a:cs typeface="Aptos" pitchFamily="34" charset="-120"/>
              </a:rPr>
              <a:t>Tip: choose the title where you can find enough academic evidence and make a clear judgement.</a:t>
            </a:r>
            <a:endParaRPr lang="en-US" sz="1600" dirty="0"/>
          </a:p>
        </p:txBody>
      </p:sp>
      <p:pic>
        <p:nvPicPr>
          <p:cNvPr id="19" name="Picture 18">
            <a:extLst>
              <a:ext uri="{FF2B5EF4-FFF2-40B4-BE49-F238E27FC236}">
                <a16:creationId xmlns:a16="http://schemas.microsoft.com/office/drawing/2014/main" id="{00E8D3C9-4F28-01BA-518E-F57BE6ED887A}"/>
              </a:ext>
            </a:extLst>
          </p:cNvPr>
          <p:cNvPicPr>
            <a:picLocks noChangeAspect="1"/>
          </p:cNvPicPr>
          <p:nvPr/>
        </p:nvPicPr>
        <p:blipFill>
          <a:blip r:embed="rId3"/>
          <a:stretch>
            <a:fillRect/>
          </a:stretch>
        </p:blipFill>
        <p:spPr>
          <a:xfrm>
            <a:off x="0" y="5744951"/>
            <a:ext cx="12192000" cy="1113049"/>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26</TotalTime>
  <Words>1338</Words>
  <Application>Microsoft Office PowerPoint</Application>
  <PresentationFormat>Widescreen</PresentationFormat>
  <Paragraphs>153</Paragraphs>
  <Slides>29</Slides>
  <Notes>8</Notes>
  <HiddenSlides>0</HiddenSlides>
  <MMClips>1</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29</vt:i4>
      </vt:variant>
    </vt:vector>
  </HeadingPairs>
  <TitlesOfParts>
    <vt:vector size="36" baseType="lpstr">
      <vt:lpstr>Aptos</vt:lpstr>
      <vt:lpstr>Aptos Display</vt:lpstr>
      <vt:lpstr>Arial</vt:lpstr>
      <vt:lpstr>Calibri</vt:lpstr>
      <vt:lpstr>Office Theme</vt:lpstr>
      <vt:lpstr>2_Office Theme</vt:lpstr>
      <vt:lpstr>1_Office Theme</vt:lpstr>
      <vt:lpstr>PowerPoint Presentation</vt:lpstr>
      <vt:lpstr>What is a Gang? </vt:lpstr>
      <vt:lpstr>PowerPoint Presentation</vt:lpstr>
      <vt:lpstr>PowerPoint Presentation</vt:lpstr>
      <vt:lpstr>Definitions of ‘gang related violence’</vt:lpstr>
      <vt:lpstr>Definitions of ‘gang related violence’</vt:lpstr>
      <vt:lpstr>Why do young people join Gangs? </vt:lpstr>
      <vt:lpstr>Why do young people join Gangs? </vt:lpstr>
      <vt:lpstr>Why do young people join Gangs? </vt:lpstr>
      <vt:lpstr>Why do young people join Gangs? </vt:lpstr>
      <vt:lpstr>How London's Street Gangs Work</vt:lpstr>
      <vt:lpstr>PowerPoint Presentation</vt:lpstr>
      <vt:lpstr>PowerPoint Presentation</vt:lpstr>
      <vt:lpstr>How do Gangs impact on Communities?</vt:lpstr>
      <vt:lpstr>PowerPoint Presentation</vt:lpstr>
      <vt:lpstr>PowerPoint Presentation</vt:lpstr>
      <vt:lpstr>PowerPoint Presentation</vt:lpstr>
      <vt:lpstr>PowerPoint Presentation</vt:lpstr>
      <vt:lpstr>Ending Gang Violence Strategy</vt:lpstr>
      <vt:lpstr>PowerPoint Presentation</vt:lpstr>
      <vt:lpstr>PowerPoint Presentation</vt:lpstr>
      <vt:lpstr>PowerPoint Presentation</vt:lpstr>
      <vt:lpstr>PowerPoint Presentation</vt:lpstr>
      <vt:lpstr>Clear, Hold, Build – Dyfatty, Swansea</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Justin Evans</dc:creator>
  <cp:lastModifiedBy>Justin Evans</cp:lastModifiedBy>
  <cp:revision>1</cp:revision>
  <dcterms:created xsi:type="dcterms:W3CDTF">2026-10-22T08:37:10Z</dcterms:created>
  <dcterms:modified xsi:type="dcterms:W3CDTF">2026-10-22T10:13:36Z</dcterms:modified>
</cp:coreProperties>
</file>