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87" d="100"/>
          <a:sy n="87" d="100"/>
        </p:scale>
        <p:origin x="499"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6940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Opening (45 seconds): Introduce the project and clarify that this is an interim presentation. The working goal is a lightweight, explainable academic system. Avoid describing the HTML demonstration as a trained AI model.</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that the presentation follows the university interim viva guidance, including literature, Gantt chart and a current prototype. Allow 12–15 minutes for slides, 3 minutes for demo and remaining time for questions.</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the difference between recognition of a known signature and learning patterns. Do not claim that machine learning automatically detects all novel threats. The project is relevant to network intrusion detection, with cloud security as the motivating application context.</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Clarify contribution: not more accurate than commercial platforms by default; contribution is accessibility, transparency and traceable workflow. This is a demonstrator, not a live protective service.</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four objectives consolidate the six steps in the submitted proposal. Explain that outcomes will be evidenced by literature notes, dataset preparation, model evaluation, working dashboard and the final report. Random Forest training is a planned task, not yet demonstrated by the standalone HTML page.</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Discuss evidence critically. Dataset labels enable supervised learning but do not guarantee deployment realism. Highlight the danger of treating a single accuracy score as sufficient. References correspond to your proposal; detailed references are in the slide near the end.</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Random Forest as multiple decision trees voting on a class. For measured comparisons, train a baseline Logistic Regression or Decision Tree under the same test split. Do not invent results or state Random Forest outperforms baselines until tested.</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this slide to explain the reproducible experiment: use public secondary data, assess missingness, class distributions, prevent label leakage, reserve test data, then display outcomes through a dashboard.</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Critical distinction: the full architecture is a development plan, while the offline HTML demonstration currently uses simple rule-based scoring and synthetic records. The site does not run an actual Random Forest, Flask or SQLite back end.</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provenance clearly. Demo data were synthetic and produced for the sample dashboard. They are not UNSW-NB15. Model performance computed on synthetic data does not support a claim about security effectiveness in real systems. Ethical plan excludes participants and live organisation monitoring.</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Demo (~2 minutes). 1) Open AI_Cloud_Security_Standalone_Demo.html in Chrome. 2) Click Run Sample Detection or choose a CSV. 3) Describe numbers and history. 4) Explain that metrics are demonstration values rather than validated performance from UNSW-NB15. If examiners request code, show HTML/JS source and identify the scoring function.</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Most important security trade-off is false negatives (missed malicious cases) versus false positives (unnecessary alerts). Explain train/test separation and why 100% on ten artificial records is not scientifically persuasive. Report class-wise scores after benchmark evaluation.</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proposal schedule, not proof every stage is finished. State current milestone (standalone demo) and next required milestones: benchmark data, trained model, integration, evaluation, report. Be ready to explain risks and contingency time.</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the source of each risk and mitigation. Academic transparency matters: do not present simulated 100% scores as experimental Random Forest scores. For ethics, full university approval should be confirmed; a filled form by itself does not prove approval.</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 specific about completed versus proposed work. The HTML demo is demonstrable now. Treat data acquisition, actual machine learning training, baseline comparison and Flask integration as future work until completed.</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Close: the value is a clearly scoped, ethically safe and testable system design. Do not claim novelty from algorithm choice alone. Invite discussion.</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IEEE references are presented in numeric order of first appearance on slides. Read no more than one source aloud. The detailed reference list and any corrected edition details should also be reflected in the written report.</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02B46"/>
        </a:solidFill>
        <a:effectLst/>
      </p:bgPr>
    </p:bg>
    <p:spTree>
      <p:nvGrpSpPr>
        <p:cNvPr id="1" name=""/>
        <p:cNvGrpSpPr/>
        <p:nvPr/>
      </p:nvGrpSpPr>
      <p:grpSpPr>
        <a:xfrm>
          <a:off x="0" y="0"/>
          <a:ext cx="0" cy="0"/>
          <a:chOff x="0" y="0"/>
          <a:chExt cx="0" cy="0"/>
        </a:xfrm>
      </p:grpSpPr>
      <p:sp>
        <p:nvSpPr>
          <p:cNvPr id="2" name="Shape 0"/>
          <p:cNvSpPr/>
          <p:nvPr/>
        </p:nvSpPr>
        <p:spPr>
          <a:xfrm>
            <a:off x="0" y="0"/>
            <a:ext cx="164592" cy="6858000"/>
          </a:xfrm>
          <a:prstGeom prst="rect">
            <a:avLst/>
          </a:prstGeom>
          <a:solidFill>
            <a:srgbClr val="F2B84A"/>
          </a:solidFill>
          <a:ln w="12700">
            <a:solidFill>
              <a:srgbClr val="F2B84A"/>
            </a:solidFill>
            <a:prstDash val="solid"/>
          </a:ln>
        </p:spPr>
      </p:sp>
      <p:sp>
        <p:nvSpPr>
          <p:cNvPr id="3" name="Text 1"/>
          <p:cNvSpPr/>
          <p:nvPr/>
        </p:nvSpPr>
        <p:spPr>
          <a:xfrm>
            <a:off x="777240" y="795528"/>
            <a:ext cx="10058400" cy="320040"/>
          </a:xfrm>
          <a:prstGeom prst="rect">
            <a:avLst/>
          </a:prstGeom>
          <a:noFill/>
          <a:ln/>
        </p:spPr>
        <p:txBody>
          <a:bodyPr wrap="square" lIns="0" tIns="0" rIns="0" bIns="0" rtlCol="0" anchor="ctr">
            <a:normAutofit/>
          </a:bodyPr>
          <a:lstStyle/>
          <a:p>
            <a:pPr marL="0" indent="0">
              <a:buNone/>
            </a:pPr>
            <a:r>
              <a:rPr lang="en-US" sz="2000" b="1" kern="0" spc="160" dirty="0">
                <a:solidFill>
                  <a:srgbClr val="9ED9E5"/>
                </a:solidFill>
                <a:latin typeface="Times New Roman" panose="02020603050405020304" pitchFamily="18" charset="0"/>
                <a:ea typeface="Aptos" pitchFamily="34" charset="-122"/>
                <a:cs typeface="Times New Roman" panose="02020603050405020304" pitchFamily="18" charset="0"/>
              </a:rPr>
              <a:t>INTERIM VIVA PRESENTATION</a:t>
            </a:r>
            <a:endParaRPr lang="en-US" sz="2000" dirty="0">
              <a:latin typeface="Times New Roman" panose="02020603050405020304" pitchFamily="18" charset="0"/>
              <a:cs typeface="Times New Roman" panose="02020603050405020304" pitchFamily="18" charset="0"/>
            </a:endParaRPr>
          </a:p>
        </p:txBody>
      </p:sp>
      <p:sp>
        <p:nvSpPr>
          <p:cNvPr id="4" name="Text 2"/>
          <p:cNvSpPr/>
          <p:nvPr/>
        </p:nvSpPr>
        <p:spPr>
          <a:xfrm>
            <a:off x="777240" y="1371600"/>
            <a:ext cx="10332720" cy="2148840"/>
          </a:xfrm>
          <a:prstGeom prst="rect">
            <a:avLst/>
          </a:prstGeom>
          <a:noFill/>
          <a:ln/>
        </p:spPr>
        <p:txBody>
          <a:bodyPr wrap="square" lIns="0" tIns="0" rIns="0" bIns="0" rtlCol="0" anchor="ctr">
            <a:normAutofit/>
          </a:bodyPr>
          <a:lstStyle/>
          <a:p>
            <a:pPr marL="0" indent="0">
              <a:buNone/>
            </a:pPr>
            <a:r>
              <a:rPr lang="en-US" sz="3600" b="1" dirty="0">
                <a:solidFill>
                  <a:srgbClr val="FFFFFF"/>
                </a:solidFill>
                <a:latin typeface="Algerian" panose="04020705040A02060702" pitchFamily="82" charset="0"/>
                <a:ea typeface="Aptos" pitchFamily="34" charset="-122"/>
                <a:cs typeface="Aptos" pitchFamily="34" charset="-120"/>
              </a:rPr>
              <a:t>AI-Based Threat Detection</a:t>
            </a:r>
            <a:endParaRPr lang="en-US" sz="3600" dirty="0">
              <a:latin typeface="Algerian" panose="04020705040A02060702" pitchFamily="82" charset="0"/>
            </a:endParaRPr>
          </a:p>
          <a:p>
            <a:pPr marL="0" indent="0">
              <a:buNone/>
            </a:pPr>
            <a:r>
              <a:rPr lang="en-US" sz="3600" b="1" dirty="0">
                <a:solidFill>
                  <a:srgbClr val="FFFFFF"/>
                </a:solidFill>
                <a:latin typeface="Algerian" panose="04020705040A02060702" pitchFamily="82" charset="0"/>
                <a:ea typeface="Aptos" pitchFamily="34" charset="-122"/>
                <a:cs typeface="Aptos" pitchFamily="34" charset="-120"/>
              </a:rPr>
              <a:t>and Alert System</a:t>
            </a:r>
            <a:endParaRPr lang="en-US" sz="3600" dirty="0">
              <a:latin typeface="Algerian" panose="04020705040A02060702" pitchFamily="82" charset="0"/>
            </a:endParaRPr>
          </a:p>
          <a:p>
            <a:pPr marL="0" indent="0">
              <a:buNone/>
            </a:pPr>
            <a:r>
              <a:rPr lang="en-US" sz="3600" b="1" dirty="0">
                <a:solidFill>
                  <a:srgbClr val="FFFFFF"/>
                </a:solidFill>
                <a:latin typeface="Algerian" panose="04020705040A02060702" pitchFamily="82" charset="0"/>
                <a:ea typeface="Aptos" pitchFamily="34" charset="-122"/>
                <a:cs typeface="Aptos" pitchFamily="34" charset="-120"/>
              </a:rPr>
              <a:t>for Cloud Security</a:t>
            </a:r>
            <a:endParaRPr lang="en-US" sz="3600" dirty="0">
              <a:latin typeface="Algerian" panose="04020705040A02060702" pitchFamily="82" charset="0"/>
            </a:endParaRPr>
          </a:p>
        </p:txBody>
      </p:sp>
      <p:sp>
        <p:nvSpPr>
          <p:cNvPr id="5" name="Text 3"/>
          <p:cNvSpPr/>
          <p:nvPr/>
        </p:nvSpPr>
        <p:spPr>
          <a:xfrm>
            <a:off x="804672" y="4114800"/>
            <a:ext cx="10424160" cy="365760"/>
          </a:xfrm>
          <a:prstGeom prst="rect">
            <a:avLst/>
          </a:prstGeom>
          <a:noFill/>
          <a:ln/>
        </p:spPr>
        <p:txBody>
          <a:bodyPr wrap="square" lIns="0" tIns="0" rIns="0" bIns="0" rtlCol="0" anchor="ctr">
            <a:normAutofit/>
          </a:bodyPr>
          <a:lstStyle/>
          <a:p>
            <a:pPr marL="0" indent="0">
              <a:buNone/>
            </a:pPr>
            <a:r>
              <a:rPr lang="en-US" sz="1700" dirty="0">
                <a:solidFill>
                  <a:srgbClr val="DCECF6"/>
                </a:solidFill>
                <a:latin typeface="Arial" panose="020B0604020202020204" pitchFamily="34" charset="0"/>
                <a:ea typeface="Aptos" pitchFamily="34" charset="-122"/>
                <a:cs typeface="Arial" panose="020B0604020202020204" pitchFamily="34" charset="0"/>
              </a:rPr>
              <a:t>Independent Project (ACCA6020)  |  BSc Applied Computing</a:t>
            </a:r>
            <a:endParaRPr lang="en-US" sz="1700" dirty="0">
              <a:latin typeface="Arial" panose="020B0604020202020204" pitchFamily="34" charset="0"/>
              <a:cs typeface="Arial" panose="020B0604020202020204" pitchFamily="34" charset="0"/>
            </a:endParaRPr>
          </a:p>
        </p:txBody>
      </p:sp>
      <p:sp>
        <p:nvSpPr>
          <p:cNvPr id="6" name="Text 4"/>
          <p:cNvSpPr/>
          <p:nvPr/>
        </p:nvSpPr>
        <p:spPr>
          <a:xfrm>
            <a:off x="804672" y="4709160"/>
            <a:ext cx="10698480" cy="329184"/>
          </a:xfrm>
          <a:prstGeom prst="rect">
            <a:avLst/>
          </a:prstGeom>
          <a:noFill/>
          <a:ln/>
        </p:spPr>
        <p:txBody>
          <a:bodyPr wrap="square" lIns="0" tIns="0" rIns="0" bIns="0" rtlCol="0" anchor="ctr">
            <a:normAutofit/>
          </a:bodyPr>
          <a:lstStyle/>
          <a:p>
            <a:pPr marL="0" indent="0">
              <a:buNone/>
            </a:pPr>
            <a:r>
              <a:rPr lang="en-US" sz="1600" dirty="0">
                <a:solidFill>
                  <a:srgbClr val="FFFFFF"/>
                </a:solidFill>
                <a:latin typeface="Aptos" pitchFamily="34" charset="0"/>
                <a:ea typeface="Aptos" pitchFamily="34" charset="-122"/>
                <a:cs typeface="Aptos" pitchFamily="34" charset="-120"/>
              </a:rPr>
              <a:t>Muhammad Kamrul Hasan Sohel  ·  Student ID 2316411</a:t>
            </a:r>
            <a:endParaRPr lang="en-US" sz="1600" dirty="0"/>
          </a:p>
        </p:txBody>
      </p:sp>
      <p:sp>
        <p:nvSpPr>
          <p:cNvPr id="7" name="Text 5"/>
          <p:cNvSpPr/>
          <p:nvPr/>
        </p:nvSpPr>
        <p:spPr>
          <a:xfrm>
            <a:off x="804672" y="5129784"/>
            <a:ext cx="10881360" cy="384048"/>
          </a:xfrm>
          <a:prstGeom prst="rect">
            <a:avLst/>
          </a:prstGeom>
          <a:noFill/>
          <a:ln/>
        </p:spPr>
        <p:txBody>
          <a:bodyPr wrap="square" lIns="0" tIns="0" rIns="0" bIns="0" rtlCol="0" anchor="ctr">
            <a:normAutofit/>
          </a:bodyPr>
          <a:lstStyle/>
          <a:p>
            <a:pPr marL="0" indent="0">
              <a:buNone/>
            </a:pPr>
            <a:r>
              <a:rPr lang="en-US" dirty="0">
                <a:solidFill>
                  <a:srgbClr val="DCECF6"/>
                </a:solidFill>
                <a:latin typeface="Cambria Math" panose="02040503050406030204" pitchFamily="18" charset="0"/>
                <a:ea typeface="Cambria Math" panose="02040503050406030204" pitchFamily="18" charset="0"/>
                <a:cs typeface="Aptos" pitchFamily="34" charset="-120"/>
              </a:rPr>
              <a:t>Module lecturer: Renuga Jayakumar  |  Subject supervisor: Md. Sadeque Imam Shaikh</a:t>
            </a:r>
            <a:endParaRPr lang="en-US" dirty="0">
              <a:latin typeface="Cambria Math" panose="02040503050406030204" pitchFamily="18" charset="0"/>
              <a:ea typeface="Cambria Math" panose="02040503050406030204" pitchFamily="18" charset="0"/>
            </a:endParaRPr>
          </a:p>
        </p:txBody>
      </p:sp>
      <p:pic>
        <p:nvPicPr>
          <p:cNvPr id="8" name="Picture 7" descr="b3344df6-2f7c-54fe-8206-2023b47dec40.png"/>
          <p:cNvPicPr>
            <a:picLocks noChangeAspect="1"/>
          </p:cNvPicPr>
          <p:nvPr/>
        </p:nvPicPr>
        <p:blipFill>
          <a:blip r:embed="rId3"/>
          <a:stretch>
            <a:fillRect/>
          </a:stretch>
        </p:blipFill>
        <p:spPr>
          <a:xfrm>
            <a:off x="8819876" y="406908"/>
            <a:ext cx="2408956" cy="109728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3F7FA"/>
        </a:solidFill>
        <a:effectLst/>
      </p:bgPr>
    </p:bg>
    <p:spTree>
      <p:nvGrpSpPr>
        <p:cNvPr id="1" name=""/>
        <p:cNvGrpSpPr/>
        <p:nvPr/>
      </p:nvGrpSpPr>
      <p:grpSpPr>
        <a:xfrm>
          <a:off x="0" y="0"/>
          <a:ext cx="0" cy="0"/>
          <a:chOff x="0" y="0"/>
          <a:chExt cx="0" cy="0"/>
        </a:xfrm>
      </p:grpSpPr>
      <p:sp>
        <p:nvSpPr>
          <p:cNvPr id="2" name="Shape 0"/>
          <p:cNvSpPr/>
          <p:nvPr/>
        </p:nvSpPr>
        <p:spPr>
          <a:xfrm>
            <a:off x="0" y="0"/>
            <a:ext cx="12188952" cy="155448"/>
          </a:xfrm>
          <a:prstGeom prst="rect">
            <a:avLst/>
          </a:prstGeom>
          <a:solidFill>
            <a:srgbClr val="102B46"/>
          </a:solidFill>
          <a:ln w="12700">
            <a:solidFill>
              <a:srgbClr val="102B46"/>
            </a:solidFill>
            <a:prstDash val="solid"/>
          </a:ln>
        </p:spPr>
      </p:sp>
      <p:sp>
        <p:nvSpPr>
          <p:cNvPr id="3" name="Text 1"/>
          <p:cNvSpPr/>
          <p:nvPr/>
        </p:nvSpPr>
        <p:spPr>
          <a:xfrm>
            <a:off x="658368" y="384048"/>
            <a:ext cx="10058400" cy="228600"/>
          </a:xfrm>
          <a:prstGeom prst="rect">
            <a:avLst/>
          </a:prstGeom>
          <a:noFill/>
          <a:ln/>
        </p:spPr>
        <p:txBody>
          <a:bodyPr wrap="square" lIns="0" tIns="0" rIns="0" bIns="0" rtlCol="0" anchor="ctr">
            <a:normAutofit fontScale="92500" lnSpcReduction="20000"/>
          </a:bodyPr>
          <a:lstStyle/>
          <a:p>
            <a:pPr marL="0" indent="0">
              <a:buNone/>
            </a:pPr>
            <a:r>
              <a:rPr lang="en-US" b="1" kern="0" spc="120" dirty="0">
                <a:solidFill>
                  <a:srgbClr val="007F86"/>
                </a:solidFill>
                <a:latin typeface="Times New Roman" panose="02020603050405020304" pitchFamily="18" charset="0"/>
                <a:ea typeface="Aptos" pitchFamily="34" charset="-122"/>
                <a:cs typeface="Times New Roman" panose="02020603050405020304" pitchFamily="18" charset="0"/>
              </a:rPr>
              <a:t>INTERIM VIVA · ACCA6020</a:t>
            </a:r>
            <a:endParaRPr lang="en-US" dirty="0">
              <a:latin typeface="Times New Roman" panose="02020603050405020304" pitchFamily="18" charset="0"/>
              <a:cs typeface="Times New Roman" panose="02020603050405020304" pitchFamily="18" charset="0"/>
            </a:endParaRPr>
          </a:p>
        </p:txBody>
      </p:sp>
      <p:sp>
        <p:nvSpPr>
          <p:cNvPr id="4" name="Text 2"/>
          <p:cNvSpPr/>
          <p:nvPr/>
        </p:nvSpPr>
        <p:spPr>
          <a:xfrm>
            <a:off x="658368" y="758952"/>
            <a:ext cx="10972800" cy="594360"/>
          </a:xfrm>
          <a:prstGeom prst="rect">
            <a:avLst/>
          </a:prstGeom>
          <a:noFill/>
          <a:ln/>
        </p:spPr>
        <p:txBody>
          <a:bodyPr wrap="square" lIns="0" tIns="0" rIns="0" bIns="0" rtlCol="0" anchor="ctr">
            <a:normAutofit/>
          </a:bodyPr>
          <a:lstStyle/>
          <a:p>
            <a:pPr marL="0" indent="0">
              <a:buNone/>
            </a:pPr>
            <a:r>
              <a:rPr lang="en-US" b="1" dirty="0">
                <a:solidFill>
                  <a:srgbClr val="102B46"/>
                </a:solidFill>
                <a:latin typeface="Times New Roman" panose="02020603050405020304" pitchFamily="18" charset="0"/>
                <a:ea typeface="Aptos" pitchFamily="34" charset="-122"/>
                <a:cs typeface="Times New Roman" panose="02020603050405020304" pitchFamily="18" charset="0"/>
              </a:rPr>
              <a:t>Presentation roadmap</a:t>
            </a:r>
            <a:endParaRPr lang="en-US" dirty="0">
              <a:latin typeface="Times New Roman" panose="02020603050405020304" pitchFamily="18" charset="0"/>
              <a:cs typeface="Times New Roman" panose="02020603050405020304" pitchFamily="18" charset="0"/>
            </a:endParaRPr>
          </a:p>
        </p:txBody>
      </p:sp>
      <p:sp>
        <p:nvSpPr>
          <p:cNvPr id="5" name="Shape 3"/>
          <p:cNvSpPr/>
          <p:nvPr/>
        </p:nvSpPr>
        <p:spPr>
          <a:xfrm>
            <a:off x="658368" y="6364224"/>
            <a:ext cx="10881360" cy="0"/>
          </a:xfrm>
          <a:prstGeom prst="line">
            <a:avLst/>
          </a:prstGeom>
          <a:noFill/>
          <a:ln w="12700">
            <a:solidFill>
              <a:srgbClr val="D7E2EA"/>
            </a:solidFill>
            <a:prstDash val="solid"/>
          </a:ln>
        </p:spPr>
      </p:sp>
      <p:sp>
        <p:nvSpPr>
          <p:cNvPr id="6" name="Text 4"/>
          <p:cNvSpPr/>
          <p:nvPr/>
        </p:nvSpPr>
        <p:spPr>
          <a:xfrm>
            <a:off x="658368" y="6419088"/>
            <a:ext cx="9144000" cy="201168"/>
          </a:xfrm>
          <a:prstGeom prst="rect">
            <a:avLst/>
          </a:prstGeom>
          <a:noFill/>
          <a:ln/>
        </p:spPr>
        <p:txBody>
          <a:bodyPr wrap="square" lIns="0" tIns="0" rIns="0" bIns="0" rtlCol="0" anchor="ctr">
            <a:normAutofit fontScale="85000" lnSpcReduction="20000"/>
          </a:bodyPr>
          <a:lstStyle/>
          <a:p>
            <a:pPr marL="0" indent="0">
              <a:buNone/>
            </a:pPr>
            <a:r>
              <a:rPr lang="en-US" dirty="0">
                <a:solidFill>
                  <a:srgbClr val="587084"/>
                </a:solidFill>
                <a:latin typeface="Times New Roman" panose="02020603050405020304" pitchFamily="18" charset="0"/>
                <a:ea typeface="Aptos" pitchFamily="34" charset="-122"/>
                <a:cs typeface="Times New Roman" panose="02020603050405020304" pitchFamily="18" charset="0"/>
              </a:rPr>
              <a:t>AI-Based Threat Detection and Alert System for Cloud Security</a:t>
            </a:r>
            <a:endParaRPr lang="en-US" dirty="0">
              <a:latin typeface="Times New Roman" panose="02020603050405020304" pitchFamily="18" charset="0"/>
              <a:cs typeface="Times New Roman" panose="02020603050405020304" pitchFamily="18" charset="0"/>
            </a:endParaRPr>
          </a:p>
        </p:txBody>
      </p:sp>
      <p:sp>
        <p:nvSpPr>
          <p:cNvPr id="7" name="Text 5"/>
          <p:cNvSpPr/>
          <p:nvPr/>
        </p:nvSpPr>
        <p:spPr>
          <a:xfrm>
            <a:off x="10991088" y="6419088"/>
            <a:ext cx="502920" cy="201168"/>
          </a:xfrm>
          <a:prstGeom prst="rect">
            <a:avLst/>
          </a:prstGeom>
          <a:noFill/>
          <a:ln/>
        </p:spPr>
        <p:txBody>
          <a:bodyPr wrap="square" lIns="0" tIns="0" rIns="0" bIns="0" rtlCol="0" anchor="ctr">
            <a:normAutofit fontScale="85000" lnSpcReduction="20000"/>
          </a:bodyPr>
          <a:lstStyle/>
          <a:p>
            <a:pPr marL="0" indent="0" algn="r">
              <a:buNone/>
            </a:pPr>
            <a:r>
              <a:rPr lang="en-US" dirty="0">
                <a:solidFill>
                  <a:srgbClr val="587084"/>
                </a:solidFill>
                <a:latin typeface="Times New Roman" panose="02020603050405020304" pitchFamily="18" charset="0"/>
                <a:ea typeface="Aptos" pitchFamily="34" charset="-122"/>
                <a:cs typeface="Times New Roman" panose="02020603050405020304" pitchFamily="18" charset="0"/>
              </a:rPr>
              <a:t>02</a:t>
            </a:r>
            <a:endParaRPr lang="en-US" dirty="0">
              <a:latin typeface="Times New Roman" panose="02020603050405020304" pitchFamily="18" charset="0"/>
              <a:cs typeface="Times New Roman" panose="02020603050405020304" pitchFamily="18" charset="0"/>
            </a:endParaRPr>
          </a:p>
        </p:txBody>
      </p:sp>
      <p:sp>
        <p:nvSpPr>
          <p:cNvPr id="8" name="Shape 6"/>
          <p:cNvSpPr/>
          <p:nvPr/>
        </p:nvSpPr>
        <p:spPr>
          <a:xfrm>
            <a:off x="731520" y="1682496"/>
            <a:ext cx="5074920" cy="1325880"/>
          </a:xfrm>
          <a:prstGeom prst="roundRect">
            <a:avLst>
              <a:gd name="adj" fmla="val 10345"/>
            </a:avLst>
          </a:prstGeom>
          <a:solidFill>
            <a:srgbClr val="FFFFFF"/>
          </a:solidFill>
          <a:ln w="10160">
            <a:solidFill>
              <a:srgbClr val="D7E2EA"/>
            </a:solidFill>
            <a:prstDash val="solid"/>
          </a:ln>
        </p:spPr>
      </p:sp>
      <p:sp>
        <p:nvSpPr>
          <p:cNvPr id="9" name="Text 7"/>
          <p:cNvSpPr/>
          <p:nvPr/>
        </p:nvSpPr>
        <p:spPr>
          <a:xfrm>
            <a:off x="960120" y="1938528"/>
            <a:ext cx="658368" cy="438912"/>
          </a:xfrm>
          <a:prstGeom prst="rect">
            <a:avLst/>
          </a:prstGeom>
          <a:noFill/>
          <a:ln/>
        </p:spPr>
        <p:txBody>
          <a:bodyPr wrap="square" lIns="0" tIns="0" rIns="0" bIns="0" rtlCol="0" anchor="ctr">
            <a:normAutofit/>
          </a:bodyPr>
          <a:lstStyle/>
          <a:p>
            <a:pPr marL="0" indent="0">
              <a:buNone/>
            </a:pPr>
            <a:r>
              <a:rPr lang="en-US" b="1" dirty="0">
                <a:solidFill>
                  <a:srgbClr val="1673B8"/>
                </a:solidFill>
                <a:latin typeface="Times New Roman" panose="02020603050405020304" pitchFamily="18" charset="0"/>
                <a:ea typeface="Aptos" pitchFamily="34" charset="-122"/>
                <a:cs typeface="Times New Roman" panose="02020603050405020304" pitchFamily="18" charset="0"/>
              </a:rPr>
              <a:t>01</a:t>
            </a:r>
            <a:endParaRPr lang="en-US" dirty="0">
              <a:latin typeface="Times New Roman" panose="02020603050405020304" pitchFamily="18" charset="0"/>
              <a:cs typeface="Times New Roman" panose="02020603050405020304" pitchFamily="18" charset="0"/>
            </a:endParaRPr>
          </a:p>
        </p:txBody>
      </p:sp>
      <p:sp>
        <p:nvSpPr>
          <p:cNvPr id="10" name="Text 8"/>
          <p:cNvSpPr/>
          <p:nvPr/>
        </p:nvSpPr>
        <p:spPr>
          <a:xfrm>
            <a:off x="1755648" y="1911096"/>
            <a:ext cx="3703320" cy="713232"/>
          </a:xfrm>
          <a:prstGeom prst="rect">
            <a:avLst/>
          </a:prstGeom>
          <a:noFill/>
          <a:ln/>
        </p:spPr>
        <p:txBody>
          <a:bodyPr wrap="square" lIns="0" tIns="0" rIns="0" bIns="0" rtlCol="0" anchor="ctr">
            <a:normAutofit/>
          </a:bodyPr>
          <a:lstStyle/>
          <a:p>
            <a:pPr marL="0" indent="0">
              <a:buNone/>
            </a:pPr>
            <a:r>
              <a:rPr lang="en-US" b="1" dirty="0">
                <a:solidFill>
                  <a:srgbClr val="19324C"/>
                </a:solidFill>
                <a:latin typeface="Times New Roman" panose="02020603050405020304" pitchFamily="18" charset="0"/>
                <a:ea typeface="Aptos" pitchFamily="34" charset="-122"/>
                <a:cs typeface="Times New Roman" panose="02020603050405020304" pitchFamily="18" charset="0"/>
              </a:rPr>
              <a:t>Problem, motivation and research question</a:t>
            </a:r>
            <a:endParaRPr lang="en-US" dirty="0">
              <a:latin typeface="Times New Roman" panose="02020603050405020304" pitchFamily="18" charset="0"/>
              <a:cs typeface="Times New Roman" panose="02020603050405020304" pitchFamily="18" charset="0"/>
            </a:endParaRPr>
          </a:p>
        </p:txBody>
      </p:sp>
      <p:sp>
        <p:nvSpPr>
          <p:cNvPr id="11" name="Shape 9"/>
          <p:cNvSpPr/>
          <p:nvPr/>
        </p:nvSpPr>
        <p:spPr>
          <a:xfrm>
            <a:off x="6263640" y="1682496"/>
            <a:ext cx="5074920" cy="1325880"/>
          </a:xfrm>
          <a:prstGeom prst="roundRect">
            <a:avLst>
              <a:gd name="adj" fmla="val 10345"/>
            </a:avLst>
          </a:prstGeom>
          <a:solidFill>
            <a:srgbClr val="FFFFFF"/>
          </a:solidFill>
          <a:ln w="10160">
            <a:solidFill>
              <a:srgbClr val="D7E2EA"/>
            </a:solidFill>
            <a:prstDash val="solid"/>
          </a:ln>
        </p:spPr>
      </p:sp>
      <p:sp>
        <p:nvSpPr>
          <p:cNvPr id="12" name="Text 10"/>
          <p:cNvSpPr/>
          <p:nvPr/>
        </p:nvSpPr>
        <p:spPr>
          <a:xfrm>
            <a:off x="6492240" y="1938528"/>
            <a:ext cx="658368" cy="438912"/>
          </a:xfrm>
          <a:prstGeom prst="rect">
            <a:avLst/>
          </a:prstGeom>
          <a:noFill/>
          <a:ln/>
        </p:spPr>
        <p:txBody>
          <a:bodyPr wrap="square" lIns="0" tIns="0" rIns="0" bIns="0" rtlCol="0" anchor="ctr">
            <a:normAutofit/>
          </a:bodyPr>
          <a:lstStyle/>
          <a:p>
            <a:pPr marL="0" indent="0">
              <a:buNone/>
            </a:pPr>
            <a:r>
              <a:rPr lang="en-US" b="1" dirty="0">
                <a:solidFill>
                  <a:srgbClr val="1673B8"/>
                </a:solidFill>
                <a:latin typeface="Times New Roman" panose="02020603050405020304" pitchFamily="18" charset="0"/>
                <a:ea typeface="Aptos" pitchFamily="34" charset="-122"/>
                <a:cs typeface="Times New Roman" panose="02020603050405020304" pitchFamily="18" charset="0"/>
              </a:rPr>
              <a:t>02</a:t>
            </a:r>
            <a:endParaRPr lang="en-US" dirty="0">
              <a:latin typeface="Times New Roman" panose="02020603050405020304" pitchFamily="18" charset="0"/>
              <a:cs typeface="Times New Roman" panose="02020603050405020304" pitchFamily="18" charset="0"/>
            </a:endParaRPr>
          </a:p>
        </p:txBody>
      </p:sp>
      <p:sp>
        <p:nvSpPr>
          <p:cNvPr id="13" name="Text 11"/>
          <p:cNvSpPr/>
          <p:nvPr/>
        </p:nvSpPr>
        <p:spPr>
          <a:xfrm>
            <a:off x="7287768" y="1911096"/>
            <a:ext cx="3703320" cy="713232"/>
          </a:xfrm>
          <a:prstGeom prst="rect">
            <a:avLst/>
          </a:prstGeom>
          <a:noFill/>
          <a:ln/>
        </p:spPr>
        <p:txBody>
          <a:bodyPr wrap="square" lIns="0" tIns="0" rIns="0" bIns="0" rtlCol="0" anchor="ctr">
            <a:normAutofit/>
          </a:bodyPr>
          <a:lstStyle/>
          <a:p>
            <a:pPr marL="0" indent="0">
              <a:buNone/>
            </a:pPr>
            <a:r>
              <a:rPr lang="en-US" b="1" dirty="0">
                <a:solidFill>
                  <a:srgbClr val="19324C"/>
                </a:solidFill>
                <a:latin typeface="Times New Roman" panose="02020603050405020304" pitchFamily="18" charset="0"/>
                <a:ea typeface="Aptos" pitchFamily="34" charset="-122"/>
                <a:cs typeface="Times New Roman" panose="02020603050405020304" pitchFamily="18" charset="0"/>
              </a:rPr>
              <a:t>Aim, objectives and literature findings</a:t>
            </a:r>
            <a:endParaRPr lang="en-US" dirty="0">
              <a:latin typeface="Times New Roman" panose="02020603050405020304" pitchFamily="18" charset="0"/>
              <a:cs typeface="Times New Roman" panose="02020603050405020304" pitchFamily="18" charset="0"/>
            </a:endParaRPr>
          </a:p>
        </p:txBody>
      </p:sp>
      <p:sp>
        <p:nvSpPr>
          <p:cNvPr id="14" name="Shape 12"/>
          <p:cNvSpPr/>
          <p:nvPr/>
        </p:nvSpPr>
        <p:spPr>
          <a:xfrm>
            <a:off x="731520" y="3310128"/>
            <a:ext cx="5074920" cy="1325880"/>
          </a:xfrm>
          <a:prstGeom prst="roundRect">
            <a:avLst>
              <a:gd name="adj" fmla="val 10345"/>
            </a:avLst>
          </a:prstGeom>
          <a:solidFill>
            <a:srgbClr val="FFFFFF"/>
          </a:solidFill>
          <a:ln w="10160">
            <a:solidFill>
              <a:srgbClr val="D7E2EA"/>
            </a:solidFill>
            <a:prstDash val="solid"/>
          </a:ln>
        </p:spPr>
      </p:sp>
      <p:sp>
        <p:nvSpPr>
          <p:cNvPr id="15" name="Text 13"/>
          <p:cNvSpPr/>
          <p:nvPr/>
        </p:nvSpPr>
        <p:spPr>
          <a:xfrm>
            <a:off x="960120" y="3566160"/>
            <a:ext cx="658368" cy="438912"/>
          </a:xfrm>
          <a:prstGeom prst="rect">
            <a:avLst/>
          </a:prstGeom>
          <a:noFill/>
          <a:ln/>
        </p:spPr>
        <p:txBody>
          <a:bodyPr wrap="square" lIns="0" tIns="0" rIns="0" bIns="0" rtlCol="0" anchor="ctr">
            <a:normAutofit/>
          </a:bodyPr>
          <a:lstStyle/>
          <a:p>
            <a:pPr marL="0" indent="0">
              <a:buNone/>
            </a:pPr>
            <a:r>
              <a:rPr lang="en-US" b="1" dirty="0">
                <a:solidFill>
                  <a:srgbClr val="1673B8"/>
                </a:solidFill>
                <a:latin typeface="Times New Roman" panose="02020603050405020304" pitchFamily="18" charset="0"/>
                <a:ea typeface="Aptos" pitchFamily="34" charset="-122"/>
                <a:cs typeface="Times New Roman" panose="02020603050405020304" pitchFamily="18" charset="0"/>
              </a:rPr>
              <a:t>03</a:t>
            </a:r>
            <a:endParaRPr lang="en-US" dirty="0">
              <a:latin typeface="Times New Roman" panose="02020603050405020304" pitchFamily="18" charset="0"/>
              <a:cs typeface="Times New Roman" panose="02020603050405020304" pitchFamily="18" charset="0"/>
            </a:endParaRPr>
          </a:p>
        </p:txBody>
      </p:sp>
      <p:sp>
        <p:nvSpPr>
          <p:cNvPr id="16" name="Text 14"/>
          <p:cNvSpPr/>
          <p:nvPr/>
        </p:nvSpPr>
        <p:spPr>
          <a:xfrm>
            <a:off x="1755648" y="3538728"/>
            <a:ext cx="3703320" cy="713232"/>
          </a:xfrm>
          <a:prstGeom prst="rect">
            <a:avLst/>
          </a:prstGeom>
          <a:noFill/>
          <a:ln/>
        </p:spPr>
        <p:txBody>
          <a:bodyPr wrap="square" lIns="0" tIns="0" rIns="0" bIns="0" rtlCol="0" anchor="ctr">
            <a:normAutofit/>
          </a:bodyPr>
          <a:lstStyle/>
          <a:p>
            <a:pPr marL="0" indent="0">
              <a:buNone/>
            </a:pPr>
            <a:r>
              <a:rPr lang="en-US" b="1" dirty="0">
                <a:solidFill>
                  <a:srgbClr val="19324C"/>
                </a:solidFill>
                <a:latin typeface="Times New Roman" panose="02020603050405020304" pitchFamily="18" charset="0"/>
                <a:ea typeface="Aptos" pitchFamily="34" charset="-122"/>
                <a:cs typeface="Times New Roman" panose="02020603050405020304" pitchFamily="18" charset="0"/>
              </a:rPr>
              <a:t>Research method, architecture and plan</a:t>
            </a:r>
            <a:endParaRPr lang="en-US" dirty="0">
              <a:latin typeface="Times New Roman" panose="02020603050405020304" pitchFamily="18" charset="0"/>
              <a:cs typeface="Times New Roman" panose="02020603050405020304" pitchFamily="18" charset="0"/>
            </a:endParaRPr>
          </a:p>
        </p:txBody>
      </p:sp>
      <p:sp>
        <p:nvSpPr>
          <p:cNvPr id="17" name="Shape 15"/>
          <p:cNvSpPr/>
          <p:nvPr/>
        </p:nvSpPr>
        <p:spPr>
          <a:xfrm>
            <a:off x="6263640" y="3310128"/>
            <a:ext cx="5074920" cy="1325880"/>
          </a:xfrm>
          <a:prstGeom prst="roundRect">
            <a:avLst>
              <a:gd name="adj" fmla="val 10345"/>
            </a:avLst>
          </a:prstGeom>
          <a:solidFill>
            <a:srgbClr val="FFFFFF"/>
          </a:solidFill>
          <a:ln w="10160">
            <a:solidFill>
              <a:srgbClr val="D7E2EA"/>
            </a:solidFill>
            <a:prstDash val="solid"/>
          </a:ln>
        </p:spPr>
      </p:sp>
      <p:sp>
        <p:nvSpPr>
          <p:cNvPr id="18" name="Text 16"/>
          <p:cNvSpPr/>
          <p:nvPr/>
        </p:nvSpPr>
        <p:spPr>
          <a:xfrm>
            <a:off x="6492240" y="3566160"/>
            <a:ext cx="658368" cy="438912"/>
          </a:xfrm>
          <a:prstGeom prst="rect">
            <a:avLst/>
          </a:prstGeom>
          <a:noFill/>
          <a:ln/>
        </p:spPr>
        <p:txBody>
          <a:bodyPr wrap="square" lIns="0" tIns="0" rIns="0" bIns="0" rtlCol="0" anchor="ctr">
            <a:normAutofit/>
          </a:bodyPr>
          <a:lstStyle/>
          <a:p>
            <a:pPr marL="0" indent="0">
              <a:buNone/>
            </a:pPr>
            <a:r>
              <a:rPr lang="en-US" b="1" dirty="0">
                <a:solidFill>
                  <a:srgbClr val="1673B8"/>
                </a:solidFill>
                <a:latin typeface="Times New Roman" panose="02020603050405020304" pitchFamily="18" charset="0"/>
                <a:ea typeface="Aptos" pitchFamily="34" charset="-122"/>
                <a:cs typeface="Times New Roman" panose="02020603050405020304" pitchFamily="18" charset="0"/>
              </a:rPr>
              <a:t>04</a:t>
            </a:r>
            <a:endParaRPr lang="en-US" dirty="0">
              <a:latin typeface="Times New Roman" panose="02020603050405020304" pitchFamily="18" charset="0"/>
              <a:cs typeface="Times New Roman" panose="02020603050405020304" pitchFamily="18" charset="0"/>
            </a:endParaRPr>
          </a:p>
        </p:txBody>
      </p:sp>
      <p:sp>
        <p:nvSpPr>
          <p:cNvPr id="19" name="Text 17"/>
          <p:cNvSpPr/>
          <p:nvPr/>
        </p:nvSpPr>
        <p:spPr>
          <a:xfrm>
            <a:off x="7287768" y="3538728"/>
            <a:ext cx="3703320" cy="713232"/>
          </a:xfrm>
          <a:prstGeom prst="rect">
            <a:avLst/>
          </a:prstGeom>
          <a:noFill/>
          <a:ln/>
        </p:spPr>
        <p:txBody>
          <a:bodyPr wrap="square" lIns="0" tIns="0" rIns="0" bIns="0" rtlCol="0" anchor="ctr">
            <a:normAutofit/>
          </a:bodyPr>
          <a:lstStyle/>
          <a:p>
            <a:pPr marL="0" indent="0">
              <a:buNone/>
            </a:pPr>
            <a:r>
              <a:rPr lang="en-US" b="1" dirty="0">
                <a:solidFill>
                  <a:srgbClr val="19324C"/>
                </a:solidFill>
                <a:latin typeface="Times New Roman" panose="02020603050405020304" pitchFamily="18" charset="0"/>
                <a:ea typeface="Aptos" pitchFamily="34" charset="-122"/>
                <a:cs typeface="Times New Roman" panose="02020603050405020304" pitchFamily="18" charset="0"/>
              </a:rPr>
              <a:t>Prototype demonstration and next steps</a:t>
            </a:r>
            <a:endParaRPr 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3F7FA"/>
        </a:solidFill>
        <a:effectLst/>
      </p:bgPr>
    </p:bg>
    <p:spTree>
      <p:nvGrpSpPr>
        <p:cNvPr id="1" name=""/>
        <p:cNvGrpSpPr/>
        <p:nvPr/>
      </p:nvGrpSpPr>
      <p:grpSpPr>
        <a:xfrm>
          <a:off x="0" y="0"/>
          <a:ext cx="0" cy="0"/>
          <a:chOff x="0" y="0"/>
          <a:chExt cx="0" cy="0"/>
        </a:xfrm>
      </p:grpSpPr>
      <p:sp>
        <p:nvSpPr>
          <p:cNvPr id="2" name="Shape 0"/>
          <p:cNvSpPr/>
          <p:nvPr/>
        </p:nvSpPr>
        <p:spPr>
          <a:xfrm>
            <a:off x="0" y="0"/>
            <a:ext cx="12188952" cy="155448"/>
          </a:xfrm>
          <a:prstGeom prst="rect">
            <a:avLst/>
          </a:prstGeom>
          <a:solidFill>
            <a:srgbClr val="102B46"/>
          </a:solidFill>
          <a:ln w="12700">
            <a:solidFill>
              <a:srgbClr val="102B46"/>
            </a:solidFill>
            <a:prstDash val="solid"/>
          </a:ln>
        </p:spPr>
      </p:sp>
      <p:sp>
        <p:nvSpPr>
          <p:cNvPr id="3" name="Text 1"/>
          <p:cNvSpPr/>
          <p:nvPr/>
        </p:nvSpPr>
        <p:spPr>
          <a:xfrm>
            <a:off x="658368" y="384048"/>
            <a:ext cx="10058400" cy="228600"/>
          </a:xfrm>
          <a:prstGeom prst="rect">
            <a:avLst/>
          </a:prstGeom>
          <a:noFill/>
          <a:ln/>
        </p:spPr>
        <p:txBody>
          <a:bodyPr wrap="square" lIns="0" tIns="0" rIns="0" bIns="0" rtlCol="0" anchor="ctr">
            <a:normAutofit fontScale="92500" lnSpcReduction="20000"/>
          </a:bodyPr>
          <a:lstStyle/>
          <a:p>
            <a:pPr marL="0" indent="0">
              <a:buNone/>
            </a:pPr>
            <a:r>
              <a:rPr lang="en-US" b="1" kern="0" spc="120" dirty="0">
                <a:solidFill>
                  <a:srgbClr val="007F86"/>
                </a:solidFill>
                <a:latin typeface="Times New Roman" panose="02020603050405020304" pitchFamily="18" charset="0"/>
                <a:ea typeface="Aptos" pitchFamily="34" charset="-122"/>
                <a:cs typeface="Times New Roman" panose="02020603050405020304" pitchFamily="18" charset="0"/>
              </a:rPr>
              <a:t>INTERIM VIVA · ACCA6020</a:t>
            </a:r>
            <a:endParaRPr lang="en-US" dirty="0">
              <a:latin typeface="Times New Roman" panose="02020603050405020304" pitchFamily="18" charset="0"/>
              <a:cs typeface="Times New Roman" panose="02020603050405020304" pitchFamily="18" charset="0"/>
            </a:endParaRPr>
          </a:p>
        </p:txBody>
      </p:sp>
      <p:sp>
        <p:nvSpPr>
          <p:cNvPr id="4" name="Text 2"/>
          <p:cNvSpPr/>
          <p:nvPr/>
        </p:nvSpPr>
        <p:spPr>
          <a:xfrm>
            <a:off x="658368" y="758952"/>
            <a:ext cx="10972800" cy="594360"/>
          </a:xfrm>
          <a:prstGeom prst="rect">
            <a:avLst/>
          </a:prstGeom>
          <a:noFill/>
          <a:ln/>
        </p:spPr>
        <p:txBody>
          <a:bodyPr wrap="square" lIns="0" tIns="0" rIns="0" bIns="0" rtlCol="0" anchor="ctr">
            <a:normAutofit/>
          </a:bodyPr>
          <a:lstStyle/>
          <a:p>
            <a:pPr marL="0" indent="0">
              <a:buNone/>
            </a:pPr>
            <a:r>
              <a:rPr lang="en-US" b="1" dirty="0">
                <a:solidFill>
                  <a:srgbClr val="102B46"/>
                </a:solidFill>
                <a:latin typeface="Times New Roman" panose="02020603050405020304" pitchFamily="18" charset="0"/>
                <a:ea typeface="Aptos" pitchFamily="34" charset="-122"/>
                <a:cs typeface="Times New Roman" panose="02020603050405020304" pitchFamily="18" charset="0"/>
              </a:rPr>
              <a:t>The problem: why this research matters</a:t>
            </a:r>
            <a:endParaRPr lang="en-US" dirty="0">
              <a:latin typeface="Times New Roman" panose="02020603050405020304" pitchFamily="18" charset="0"/>
              <a:cs typeface="Times New Roman" panose="02020603050405020304" pitchFamily="18" charset="0"/>
            </a:endParaRPr>
          </a:p>
        </p:txBody>
      </p:sp>
      <p:sp>
        <p:nvSpPr>
          <p:cNvPr id="5" name="Shape 3"/>
          <p:cNvSpPr/>
          <p:nvPr/>
        </p:nvSpPr>
        <p:spPr>
          <a:xfrm>
            <a:off x="658368" y="6364224"/>
            <a:ext cx="10881360" cy="0"/>
          </a:xfrm>
          <a:prstGeom prst="line">
            <a:avLst/>
          </a:prstGeom>
          <a:noFill/>
          <a:ln w="12700">
            <a:solidFill>
              <a:srgbClr val="D7E2EA"/>
            </a:solidFill>
            <a:prstDash val="solid"/>
          </a:ln>
        </p:spPr>
      </p:sp>
      <p:sp>
        <p:nvSpPr>
          <p:cNvPr id="6" name="Text 4"/>
          <p:cNvSpPr/>
          <p:nvPr/>
        </p:nvSpPr>
        <p:spPr>
          <a:xfrm>
            <a:off x="658368" y="6419088"/>
            <a:ext cx="9144000" cy="201168"/>
          </a:xfrm>
          <a:prstGeom prst="rect">
            <a:avLst/>
          </a:prstGeom>
          <a:noFill/>
          <a:ln/>
        </p:spPr>
        <p:txBody>
          <a:bodyPr wrap="square" lIns="0" tIns="0" rIns="0" bIns="0" rtlCol="0" anchor="ctr">
            <a:normAutofit fontScale="85000" lnSpcReduction="20000"/>
          </a:bodyPr>
          <a:lstStyle/>
          <a:p>
            <a:pPr marL="0" indent="0">
              <a:buNone/>
            </a:pPr>
            <a:r>
              <a:rPr lang="en-US" dirty="0">
                <a:solidFill>
                  <a:srgbClr val="587084"/>
                </a:solidFill>
                <a:latin typeface="Times New Roman" panose="02020603050405020304" pitchFamily="18" charset="0"/>
                <a:ea typeface="Aptos" pitchFamily="34" charset="-122"/>
                <a:cs typeface="Times New Roman" panose="02020603050405020304" pitchFamily="18" charset="0"/>
              </a:rPr>
              <a:t>AI-Based Threat Detection and Alert System for Cloud Security</a:t>
            </a:r>
            <a:endParaRPr lang="en-US" dirty="0">
              <a:latin typeface="Times New Roman" panose="02020603050405020304" pitchFamily="18" charset="0"/>
              <a:cs typeface="Times New Roman" panose="02020603050405020304" pitchFamily="18" charset="0"/>
            </a:endParaRPr>
          </a:p>
        </p:txBody>
      </p:sp>
      <p:sp>
        <p:nvSpPr>
          <p:cNvPr id="7" name="Text 5"/>
          <p:cNvSpPr/>
          <p:nvPr/>
        </p:nvSpPr>
        <p:spPr>
          <a:xfrm>
            <a:off x="10991088" y="6419088"/>
            <a:ext cx="502920" cy="201168"/>
          </a:xfrm>
          <a:prstGeom prst="rect">
            <a:avLst/>
          </a:prstGeom>
          <a:noFill/>
          <a:ln/>
        </p:spPr>
        <p:txBody>
          <a:bodyPr wrap="square" lIns="0" tIns="0" rIns="0" bIns="0" rtlCol="0" anchor="ctr">
            <a:normAutofit fontScale="85000" lnSpcReduction="20000"/>
          </a:bodyPr>
          <a:lstStyle/>
          <a:p>
            <a:pPr marL="0" indent="0" algn="r">
              <a:buNone/>
            </a:pPr>
            <a:r>
              <a:rPr lang="en-US" dirty="0">
                <a:solidFill>
                  <a:srgbClr val="587084"/>
                </a:solidFill>
                <a:latin typeface="Times New Roman" panose="02020603050405020304" pitchFamily="18" charset="0"/>
                <a:ea typeface="Aptos" pitchFamily="34" charset="-122"/>
                <a:cs typeface="Times New Roman" panose="02020603050405020304" pitchFamily="18" charset="0"/>
              </a:rPr>
              <a:t>03</a:t>
            </a:r>
            <a:endParaRPr lang="en-US" dirty="0">
              <a:latin typeface="Times New Roman" panose="02020603050405020304" pitchFamily="18" charset="0"/>
              <a:cs typeface="Times New Roman" panose="02020603050405020304" pitchFamily="18" charset="0"/>
            </a:endParaRPr>
          </a:p>
        </p:txBody>
      </p:sp>
      <p:sp>
        <p:nvSpPr>
          <p:cNvPr id="8" name="Shape 6"/>
          <p:cNvSpPr/>
          <p:nvPr/>
        </p:nvSpPr>
        <p:spPr>
          <a:xfrm>
            <a:off x="749808" y="1563624"/>
            <a:ext cx="7040880" cy="3977640"/>
          </a:xfrm>
          <a:prstGeom prst="roundRect">
            <a:avLst>
              <a:gd name="adj" fmla="val 3448"/>
            </a:avLst>
          </a:prstGeom>
          <a:solidFill>
            <a:srgbClr val="FFFFFF"/>
          </a:solidFill>
          <a:ln w="10160">
            <a:solidFill>
              <a:srgbClr val="D7E2EA"/>
            </a:solidFill>
            <a:prstDash val="solid"/>
          </a:ln>
        </p:spPr>
      </p:sp>
      <p:sp>
        <p:nvSpPr>
          <p:cNvPr id="9" name="Text 7"/>
          <p:cNvSpPr/>
          <p:nvPr/>
        </p:nvSpPr>
        <p:spPr>
          <a:xfrm>
            <a:off x="1005840" y="1837944"/>
            <a:ext cx="5486400" cy="274320"/>
          </a:xfrm>
          <a:prstGeom prst="rect">
            <a:avLst/>
          </a:prstGeom>
          <a:noFill/>
          <a:ln/>
        </p:spPr>
        <p:txBody>
          <a:bodyPr wrap="square" lIns="0" tIns="0" rIns="0" bIns="0" rtlCol="0" anchor="ctr">
            <a:normAutofit/>
          </a:bodyPr>
          <a:lstStyle/>
          <a:p>
            <a:pPr marL="0" indent="0">
              <a:buNone/>
            </a:pPr>
            <a:r>
              <a:rPr lang="en-US" b="1" dirty="0">
                <a:solidFill>
                  <a:srgbClr val="007F86"/>
                </a:solidFill>
                <a:latin typeface="Times New Roman" panose="02020603050405020304" pitchFamily="18" charset="0"/>
                <a:ea typeface="Aptos" pitchFamily="34" charset="-122"/>
                <a:cs typeface="Times New Roman" panose="02020603050405020304" pitchFamily="18" charset="0"/>
              </a:rPr>
              <a:t>SECURITY CHALLENGE</a:t>
            </a:r>
            <a:endParaRPr lang="en-US" dirty="0">
              <a:latin typeface="Times New Roman" panose="02020603050405020304" pitchFamily="18" charset="0"/>
              <a:cs typeface="Times New Roman" panose="02020603050405020304" pitchFamily="18" charset="0"/>
            </a:endParaRPr>
          </a:p>
        </p:txBody>
      </p:sp>
      <p:sp>
        <p:nvSpPr>
          <p:cNvPr id="10" name="Shape 8"/>
          <p:cNvSpPr/>
          <p:nvPr/>
        </p:nvSpPr>
        <p:spPr>
          <a:xfrm>
            <a:off x="1033272" y="2386584"/>
            <a:ext cx="109728" cy="109728"/>
          </a:xfrm>
          <a:prstGeom prst="ellipse">
            <a:avLst/>
          </a:prstGeom>
          <a:solidFill>
            <a:srgbClr val="007F86"/>
          </a:solidFill>
          <a:ln w="12700">
            <a:solidFill>
              <a:srgbClr val="007F86"/>
            </a:solidFill>
            <a:prstDash val="solid"/>
          </a:ln>
        </p:spPr>
      </p:sp>
      <p:sp>
        <p:nvSpPr>
          <p:cNvPr id="11" name="Text 9"/>
          <p:cNvSpPr/>
          <p:nvPr/>
        </p:nvSpPr>
        <p:spPr>
          <a:xfrm>
            <a:off x="1307592" y="2258568"/>
            <a:ext cx="5943600" cy="612648"/>
          </a:xfrm>
          <a:prstGeom prst="rect">
            <a:avLst/>
          </a:prstGeom>
          <a:noFill/>
          <a:ln/>
        </p:spPr>
        <p:txBody>
          <a:bodyPr wrap="square" lIns="0" tIns="0" rIns="0" bIns="0" rtlCol="0" anchor="t">
            <a:normAutofit/>
          </a:bodyPr>
          <a:lstStyle/>
          <a:p>
            <a:pPr marL="0" indent="0">
              <a:buNone/>
            </a:pPr>
            <a:r>
              <a:rPr lang="en-US" dirty="0">
                <a:solidFill>
                  <a:srgbClr val="19324C"/>
                </a:solidFill>
                <a:latin typeface="Times New Roman" panose="02020603050405020304" pitchFamily="18" charset="0"/>
                <a:ea typeface="Aptos" pitchFamily="34" charset="-122"/>
                <a:cs typeface="Times New Roman" panose="02020603050405020304" pitchFamily="18" charset="0"/>
              </a:rPr>
              <a:t>Cloud-connected services produce large volumes of network activity.</a:t>
            </a:r>
            <a:endParaRPr lang="en-US" dirty="0">
              <a:latin typeface="Times New Roman" panose="02020603050405020304" pitchFamily="18" charset="0"/>
              <a:cs typeface="Times New Roman" panose="02020603050405020304" pitchFamily="18" charset="0"/>
            </a:endParaRPr>
          </a:p>
        </p:txBody>
      </p:sp>
      <p:sp>
        <p:nvSpPr>
          <p:cNvPr id="12" name="Shape 10"/>
          <p:cNvSpPr/>
          <p:nvPr/>
        </p:nvSpPr>
        <p:spPr>
          <a:xfrm>
            <a:off x="1033272" y="3072384"/>
            <a:ext cx="109728" cy="109728"/>
          </a:xfrm>
          <a:prstGeom prst="ellipse">
            <a:avLst/>
          </a:prstGeom>
          <a:solidFill>
            <a:srgbClr val="007F86"/>
          </a:solidFill>
          <a:ln w="12700">
            <a:solidFill>
              <a:srgbClr val="007F86"/>
            </a:solidFill>
            <a:prstDash val="solid"/>
          </a:ln>
        </p:spPr>
      </p:sp>
      <p:sp>
        <p:nvSpPr>
          <p:cNvPr id="13" name="Text 11"/>
          <p:cNvSpPr/>
          <p:nvPr/>
        </p:nvSpPr>
        <p:spPr>
          <a:xfrm>
            <a:off x="1307592" y="2944368"/>
            <a:ext cx="5943600" cy="612648"/>
          </a:xfrm>
          <a:prstGeom prst="rect">
            <a:avLst/>
          </a:prstGeom>
          <a:noFill/>
          <a:ln/>
        </p:spPr>
        <p:txBody>
          <a:bodyPr wrap="square" lIns="0" tIns="0" rIns="0" bIns="0" rtlCol="0" anchor="t">
            <a:normAutofit/>
          </a:bodyPr>
          <a:lstStyle/>
          <a:p>
            <a:pPr marL="0" indent="0">
              <a:buNone/>
            </a:pPr>
            <a:r>
              <a:rPr lang="en-US" dirty="0">
                <a:solidFill>
                  <a:srgbClr val="19324C"/>
                </a:solidFill>
                <a:latin typeface="Times New Roman" panose="02020603050405020304" pitchFamily="18" charset="0"/>
                <a:ea typeface="Aptos" pitchFamily="34" charset="-122"/>
                <a:cs typeface="Times New Roman" panose="02020603050405020304" pitchFamily="18" charset="0"/>
              </a:rPr>
              <a:t>Attacks can resemble normal traffic; manual review is time-consuming.</a:t>
            </a:r>
            <a:endParaRPr lang="en-US" dirty="0">
              <a:latin typeface="Times New Roman" panose="02020603050405020304" pitchFamily="18" charset="0"/>
              <a:cs typeface="Times New Roman" panose="02020603050405020304" pitchFamily="18" charset="0"/>
            </a:endParaRPr>
          </a:p>
        </p:txBody>
      </p:sp>
      <p:sp>
        <p:nvSpPr>
          <p:cNvPr id="14" name="Shape 12"/>
          <p:cNvSpPr/>
          <p:nvPr/>
        </p:nvSpPr>
        <p:spPr>
          <a:xfrm>
            <a:off x="1033272" y="3758184"/>
            <a:ext cx="109728" cy="109728"/>
          </a:xfrm>
          <a:prstGeom prst="ellipse">
            <a:avLst/>
          </a:prstGeom>
          <a:solidFill>
            <a:srgbClr val="007F86"/>
          </a:solidFill>
          <a:ln w="12700">
            <a:solidFill>
              <a:srgbClr val="007F86"/>
            </a:solidFill>
            <a:prstDash val="solid"/>
          </a:ln>
        </p:spPr>
      </p:sp>
      <p:sp>
        <p:nvSpPr>
          <p:cNvPr id="15" name="Text 13"/>
          <p:cNvSpPr/>
          <p:nvPr/>
        </p:nvSpPr>
        <p:spPr>
          <a:xfrm>
            <a:off x="1307592" y="3630168"/>
            <a:ext cx="5943600" cy="612648"/>
          </a:xfrm>
          <a:prstGeom prst="rect">
            <a:avLst/>
          </a:prstGeom>
          <a:noFill/>
          <a:ln/>
        </p:spPr>
        <p:txBody>
          <a:bodyPr wrap="square" lIns="0" tIns="0" rIns="0" bIns="0" rtlCol="0" anchor="t">
            <a:normAutofit/>
          </a:bodyPr>
          <a:lstStyle/>
          <a:p>
            <a:pPr marL="0" indent="0">
              <a:buNone/>
            </a:pPr>
            <a:r>
              <a:rPr lang="en-US" dirty="0">
                <a:solidFill>
                  <a:srgbClr val="19324C"/>
                </a:solidFill>
                <a:latin typeface="Times New Roman" panose="02020603050405020304" pitchFamily="18" charset="0"/>
                <a:ea typeface="Aptos" pitchFamily="34" charset="-122"/>
                <a:cs typeface="Times New Roman" panose="02020603050405020304" pitchFamily="18" charset="0"/>
              </a:rPr>
              <a:t>Rule/signature-based detection can miss unfamiliar patterns.</a:t>
            </a:r>
            <a:endParaRPr lang="en-US" dirty="0">
              <a:latin typeface="Times New Roman" panose="02020603050405020304" pitchFamily="18" charset="0"/>
              <a:cs typeface="Times New Roman" panose="02020603050405020304" pitchFamily="18" charset="0"/>
            </a:endParaRPr>
          </a:p>
        </p:txBody>
      </p:sp>
      <p:sp>
        <p:nvSpPr>
          <p:cNvPr id="16" name="Shape 14"/>
          <p:cNvSpPr/>
          <p:nvPr/>
        </p:nvSpPr>
        <p:spPr>
          <a:xfrm>
            <a:off x="1033272" y="4443984"/>
            <a:ext cx="109728" cy="109728"/>
          </a:xfrm>
          <a:prstGeom prst="ellipse">
            <a:avLst/>
          </a:prstGeom>
          <a:solidFill>
            <a:srgbClr val="007F86"/>
          </a:solidFill>
          <a:ln w="12700">
            <a:solidFill>
              <a:srgbClr val="007F86"/>
            </a:solidFill>
            <a:prstDash val="solid"/>
          </a:ln>
        </p:spPr>
      </p:sp>
      <p:sp>
        <p:nvSpPr>
          <p:cNvPr id="17" name="Text 15"/>
          <p:cNvSpPr/>
          <p:nvPr/>
        </p:nvSpPr>
        <p:spPr>
          <a:xfrm>
            <a:off x="1307592" y="4315968"/>
            <a:ext cx="5943600" cy="612648"/>
          </a:xfrm>
          <a:prstGeom prst="rect">
            <a:avLst/>
          </a:prstGeom>
          <a:noFill/>
          <a:ln/>
        </p:spPr>
        <p:txBody>
          <a:bodyPr wrap="square" lIns="0" tIns="0" rIns="0" bIns="0" rtlCol="0" anchor="t">
            <a:normAutofit/>
          </a:bodyPr>
          <a:lstStyle/>
          <a:p>
            <a:pPr marL="0" indent="0">
              <a:buNone/>
            </a:pPr>
            <a:r>
              <a:rPr lang="en-US" dirty="0">
                <a:solidFill>
                  <a:srgbClr val="19324C"/>
                </a:solidFill>
                <a:latin typeface="Times New Roman" panose="02020603050405020304" pitchFamily="18" charset="0"/>
                <a:ea typeface="Aptos" pitchFamily="34" charset="-122"/>
                <a:cs typeface="Times New Roman" panose="02020603050405020304" pitchFamily="18" charset="0"/>
              </a:rPr>
              <a:t>A small, transparent detection prototype can aid understanding.</a:t>
            </a:r>
            <a:endParaRPr lang="en-US" dirty="0">
              <a:latin typeface="Times New Roman" panose="02020603050405020304" pitchFamily="18" charset="0"/>
              <a:cs typeface="Times New Roman" panose="02020603050405020304" pitchFamily="18" charset="0"/>
            </a:endParaRPr>
          </a:p>
        </p:txBody>
      </p:sp>
      <p:sp>
        <p:nvSpPr>
          <p:cNvPr id="18" name="Shape 16"/>
          <p:cNvSpPr/>
          <p:nvPr/>
        </p:nvSpPr>
        <p:spPr>
          <a:xfrm>
            <a:off x="7991856" y="1563624"/>
            <a:ext cx="3429000" cy="3977640"/>
          </a:xfrm>
          <a:prstGeom prst="roundRect">
            <a:avLst>
              <a:gd name="adj" fmla="val 4000"/>
            </a:avLst>
          </a:prstGeom>
          <a:solidFill>
            <a:srgbClr val="E5F1F5"/>
          </a:solidFill>
          <a:ln w="10160">
            <a:solidFill>
              <a:srgbClr val="D7E2EA"/>
            </a:solidFill>
            <a:prstDash val="solid"/>
          </a:ln>
        </p:spPr>
      </p:sp>
      <p:sp>
        <p:nvSpPr>
          <p:cNvPr id="19" name="Text 17"/>
          <p:cNvSpPr/>
          <p:nvPr/>
        </p:nvSpPr>
        <p:spPr>
          <a:xfrm>
            <a:off x="8266176" y="1856232"/>
            <a:ext cx="2743200" cy="320040"/>
          </a:xfrm>
          <a:prstGeom prst="rect">
            <a:avLst/>
          </a:prstGeom>
          <a:noFill/>
          <a:ln/>
        </p:spPr>
        <p:txBody>
          <a:bodyPr wrap="square" lIns="0" tIns="0" rIns="0" bIns="0" rtlCol="0" anchor="ctr">
            <a:normAutofit/>
          </a:bodyPr>
          <a:lstStyle/>
          <a:p>
            <a:pPr marL="0" indent="0">
              <a:buNone/>
            </a:pPr>
            <a:r>
              <a:rPr lang="en-US" b="1" dirty="0">
                <a:solidFill>
                  <a:srgbClr val="102B46"/>
                </a:solidFill>
                <a:latin typeface="Times New Roman" panose="02020603050405020304" pitchFamily="18" charset="0"/>
                <a:ea typeface="Aptos" pitchFamily="34" charset="-122"/>
                <a:cs typeface="Times New Roman" panose="02020603050405020304" pitchFamily="18" charset="0"/>
              </a:rPr>
              <a:t>Research focus</a:t>
            </a:r>
            <a:endParaRPr lang="en-US" dirty="0">
              <a:latin typeface="Times New Roman" panose="02020603050405020304" pitchFamily="18" charset="0"/>
              <a:cs typeface="Times New Roman" panose="02020603050405020304" pitchFamily="18" charset="0"/>
            </a:endParaRPr>
          </a:p>
        </p:txBody>
      </p:sp>
      <p:sp>
        <p:nvSpPr>
          <p:cNvPr id="20" name="Text 18"/>
          <p:cNvSpPr/>
          <p:nvPr/>
        </p:nvSpPr>
        <p:spPr>
          <a:xfrm>
            <a:off x="8275320" y="2468880"/>
            <a:ext cx="2834640" cy="2148840"/>
          </a:xfrm>
          <a:prstGeom prst="rect">
            <a:avLst/>
          </a:prstGeom>
          <a:noFill/>
          <a:ln/>
        </p:spPr>
        <p:txBody>
          <a:bodyPr wrap="square" lIns="0" tIns="0" rIns="0" bIns="0" rtlCol="0" anchor="ctr">
            <a:normAutofit/>
          </a:bodyPr>
          <a:lstStyle/>
          <a:p>
            <a:pPr marL="0" indent="0">
              <a:buNone/>
            </a:pPr>
            <a:r>
              <a:rPr lang="en-US" b="1" dirty="0">
                <a:solidFill>
                  <a:srgbClr val="1673B8"/>
                </a:solidFill>
                <a:latin typeface="Times New Roman" panose="02020603050405020304" pitchFamily="18" charset="0"/>
                <a:ea typeface="Aptos" pitchFamily="34" charset="-122"/>
                <a:cs typeface="Times New Roman" panose="02020603050405020304" pitchFamily="18" charset="0"/>
              </a:rPr>
              <a:t>Can a lightweight workflow classify network records and present meaningful security alerts?</a:t>
            </a:r>
            <a:endParaRPr lang="en-US" dirty="0">
              <a:latin typeface="Times New Roman" panose="02020603050405020304" pitchFamily="18" charset="0"/>
              <a:cs typeface="Times New Roman" panose="02020603050405020304" pitchFamily="18" charset="0"/>
            </a:endParaRPr>
          </a:p>
        </p:txBody>
      </p:sp>
      <p:sp>
        <p:nvSpPr>
          <p:cNvPr id="21" name="Text 19"/>
          <p:cNvSpPr/>
          <p:nvPr/>
        </p:nvSpPr>
        <p:spPr>
          <a:xfrm>
            <a:off x="749808" y="6099048"/>
            <a:ext cx="10424160" cy="201168"/>
          </a:xfrm>
          <a:prstGeom prst="rect">
            <a:avLst/>
          </a:prstGeom>
          <a:noFill/>
          <a:ln/>
        </p:spPr>
        <p:txBody>
          <a:bodyPr wrap="square" lIns="0" tIns="0" rIns="0" bIns="0" rtlCol="0" anchor="ctr">
            <a:noAutofit/>
          </a:bodyPr>
          <a:lstStyle/>
          <a:p>
            <a:pPr marL="0" indent="0">
              <a:buNone/>
            </a:pPr>
            <a:r>
              <a:rPr lang="en-US" i="1" dirty="0">
                <a:solidFill>
                  <a:srgbClr val="587084"/>
                </a:solidFill>
                <a:latin typeface="Times New Roman" panose="02020603050405020304" pitchFamily="18" charset="0"/>
                <a:ea typeface="Aptos" pitchFamily="34" charset="-122"/>
                <a:cs typeface="Times New Roman" panose="02020603050405020304" pitchFamily="18" charset="0"/>
              </a:rPr>
              <a:t>Context: ENISA [1]; NIST Cybersecurity Framework [2].</a:t>
            </a:r>
            <a:endParaRPr 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3F7FA"/>
        </a:solidFill>
        <a:effectLst/>
      </p:bgPr>
    </p:bg>
    <p:spTree>
      <p:nvGrpSpPr>
        <p:cNvPr id="1" name=""/>
        <p:cNvGrpSpPr/>
        <p:nvPr/>
      </p:nvGrpSpPr>
      <p:grpSpPr>
        <a:xfrm>
          <a:off x="0" y="0"/>
          <a:ext cx="0" cy="0"/>
          <a:chOff x="0" y="0"/>
          <a:chExt cx="0" cy="0"/>
        </a:xfrm>
      </p:grpSpPr>
      <p:sp>
        <p:nvSpPr>
          <p:cNvPr id="2" name="Shape 0"/>
          <p:cNvSpPr/>
          <p:nvPr/>
        </p:nvSpPr>
        <p:spPr>
          <a:xfrm>
            <a:off x="0" y="0"/>
            <a:ext cx="12188952" cy="155448"/>
          </a:xfrm>
          <a:prstGeom prst="rect">
            <a:avLst/>
          </a:prstGeom>
          <a:solidFill>
            <a:srgbClr val="102B46"/>
          </a:solidFill>
          <a:ln w="12700">
            <a:solidFill>
              <a:srgbClr val="102B46"/>
            </a:solidFill>
            <a:prstDash val="solid"/>
          </a:ln>
        </p:spPr>
      </p:sp>
      <p:sp>
        <p:nvSpPr>
          <p:cNvPr id="3" name="Text 1"/>
          <p:cNvSpPr/>
          <p:nvPr/>
        </p:nvSpPr>
        <p:spPr>
          <a:xfrm>
            <a:off x="658368" y="384048"/>
            <a:ext cx="10058400" cy="228600"/>
          </a:xfrm>
          <a:prstGeom prst="rect">
            <a:avLst/>
          </a:prstGeom>
          <a:noFill/>
          <a:ln/>
        </p:spPr>
        <p:txBody>
          <a:bodyPr wrap="square" lIns="0" tIns="0" rIns="0" bIns="0" rtlCol="0" anchor="ctr">
            <a:normAutofit/>
          </a:bodyPr>
          <a:lstStyle/>
          <a:p>
            <a:pPr marL="0" indent="0">
              <a:buNone/>
            </a:pPr>
            <a:r>
              <a:rPr lang="en-US" sz="1000" b="1" kern="0" spc="120" dirty="0">
                <a:solidFill>
                  <a:srgbClr val="007F86"/>
                </a:solidFill>
                <a:latin typeface="Times New Roman" panose="02020603050405020304" pitchFamily="18" charset="0"/>
                <a:ea typeface="Aptos" pitchFamily="34" charset="-122"/>
                <a:cs typeface="Times New Roman" panose="02020603050405020304" pitchFamily="18" charset="0"/>
              </a:rPr>
              <a:t>INTERIM VIVA · ACCA6020</a:t>
            </a:r>
            <a:endParaRPr lang="en-US" sz="1000" dirty="0">
              <a:latin typeface="Times New Roman" panose="02020603050405020304" pitchFamily="18" charset="0"/>
              <a:cs typeface="Times New Roman" panose="02020603050405020304" pitchFamily="18" charset="0"/>
            </a:endParaRPr>
          </a:p>
        </p:txBody>
      </p:sp>
      <p:sp>
        <p:nvSpPr>
          <p:cNvPr id="4" name="Text 2"/>
          <p:cNvSpPr/>
          <p:nvPr/>
        </p:nvSpPr>
        <p:spPr>
          <a:xfrm>
            <a:off x="658368" y="758952"/>
            <a:ext cx="10972800" cy="594360"/>
          </a:xfrm>
          <a:prstGeom prst="rect">
            <a:avLst/>
          </a:prstGeom>
          <a:noFill/>
          <a:ln/>
        </p:spPr>
        <p:txBody>
          <a:bodyPr wrap="square" lIns="0" tIns="0" rIns="0" bIns="0" rtlCol="0" anchor="ctr">
            <a:normAutofit/>
          </a:bodyPr>
          <a:lstStyle/>
          <a:p>
            <a:pPr marL="0" indent="0">
              <a:buNone/>
            </a:pPr>
            <a:r>
              <a:rPr lang="en-US" sz="2900" b="1" dirty="0">
                <a:solidFill>
                  <a:srgbClr val="102B46"/>
                </a:solidFill>
                <a:latin typeface="Times New Roman" panose="02020603050405020304" pitchFamily="18" charset="0"/>
                <a:ea typeface="Aptos" pitchFamily="34" charset="-122"/>
                <a:cs typeface="Times New Roman" panose="02020603050405020304" pitchFamily="18" charset="0"/>
              </a:rPr>
              <a:t>Research question and original contribution</a:t>
            </a:r>
            <a:endParaRPr lang="en-US" sz="2900" dirty="0">
              <a:latin typeface="Times New Roman" panose="02020603050405020304" pitchFamily="18" charset="0"/>
              <a:cs typeface="Times New Roman" panose="02020603050405020304" pitchFamily="18" charset="0"/>
            </a:endParaRPr>
          </a:p>
        </p:txBody>
      </p:sp>
      <p:sp>
        <p:nvSpPr>
          <p:cNvPr id="5" name="Shape 3"/>
          <p:cNvSpPr/>
          <p:nvPr/>
        </p:nvSpPr>
        <p:spPr>
          <a:xfrm>
            <a:off x="658368" y="6364224"/>
            <a:ext cx="10881360" cy="0"/>
          </a:xfrm>
          <a:prstGeom prst="line">
            <a:avLst/>
          </a:prstGeom>
          <a:noFill/>
          <a:ln w="12700">
            <a:solidFill>
              <a:srgbClr val="D7E2EA"/>
            </a:solidFill>
            <a:prstDash val="solid"/>
          </a:ln>
        </p:spPr>
      </p:sp>
      <p:sp>
        <p:nvSpPr>
          <p:cNvPr id="6" name="Text 4"/>
          <p:cNvSpPr/>
          <p:nvPr/>
        </p:nvSpPr>
        <p:spPr>
          <a:xfrm>
            <a:off x="658368" y="6419088"/>
            <a:ext cx="9144000" cy="201168"/>
          </a:xfrm>
          <a:prstGeom prst="rect">
            <a:avLst/>
          </a:prstGeom>
          <a:noFill/>
          <a:ln/>
        </p:spPr>
        <p:txBody>
          <a:bodyPr wrap="square" lIns="0" tIns="0" rIns="0" bIns="0" rtlCol="0" anchor="ctr">
            <a:normAutofit/>
          </a:bodyPr>
          <a:lstStyle/>
          <a:p>
            <a:pPr marL="0" indent="0">
              <a:buNone/>
            </a:pPr>
            <a:r>
              <a:rPr lang="en-US" sz="900" dirty="0">
                <a:solidFill>
                  <a:srgbClr val="587084"/>
                </a:solidFill>
                <a:latin typeface="Times New Roman" panose="02020603050405020304" pitchFamily="18" charset="0"/>
                <a:ea typeface="Aptos" pitchFamily="34" charset="-122"/>
                <a:cs typeface="Times New Roman" panose="02020603050405020304" pitchFamily="18" charset="0"/>
              </a:rPr>
              <a:t>AI-Based Threat Detection and Alert System for Cloud Security</a:t>
            </a:r>
            <a:endParaRPr lang="en-US" sz="900" dirty="0">
              <a:latin typeface="Times New Roman" panose="02020603050405020304" pitchFamily="18" charset="0"/>
              <a:cs typeface="Times New Roman" panose="02020603050405020304" pitchFamily="18" charset="0"/>
            </a:endParaRPr>
          </a:p>
        </p:txBody>
      </p:sp>
      <p:sp>
        <p:nvSpPr>
          <p:cNvPr id="7" name="Text 5"/>
          <p:cNvSpPr/>
          <p:nvPr/>
        </p:nvSpPr>
        <p:spPr>
          <a:xfrm>
            <a:off x="10991088" y="6419088"/>
            <a:ext cx="502920" cy="201168"/>
          </a:xfrm>
          <a:prstGeom prst="rect">
            <a:avLst/>
          </a:prstGeom>
          <a:noFill/>
          <a:ln/>
        </p:spPr>
        <p:txBody>
          <a:bodyPr wrap="square" lIns="0" tIns="0" rIns="0" bIns="0" rtlCol="0" anchor="ctr">
            <a:normAutofit/>
          </a:bodyPr>
          <a:lstStyle/>
          <a:p>
            <a:pPr marL="0" indent="0" algn="r">
              <a:buNone/>
            </a:pPr>
            <a:r>
              <a:rPr lang="en-US" sz="900" dirty="0">
                <a:solidFill>
                  <a:srgbClr val="587084"/>
                </a:solidFill>
                <a:latin typeface="Times New Roman" panose="02020603050405020304" pitchFamily="18" charset="0"/>
                <a:ea typeface="Aptos" pitchFamily="34" charset="-122"/>
                <a:cs typeface="Times New Roman" panose="02020603050405020304" pitchFamily="18" charset="0"/>
              </a:rPr>
              <a:t>04</a:t>
            </a:r>
            <a:endParaRPr lang="en-US" sz="900" dirty="0">
              <a:latin typeface="Times New Roman" panose="02020603050405020304" pitchFamily="18" charset="0"/>
              <a:cs typeface="Times New Roman" panose="02020603050405020304" pitchFamily="18" charset="0"/>
            </a:endParaRPr>
          </a:p>
        </p:txBody>
      </p:sp>
      <p:sp>
        <p:nvSpPr>
          <p:cNvPr id="8" name="Shape 6"/>
          <p:cNvSpPr/>
          <p:nvPr/>
        </p:nvSpPr>
        <p:spPr>
          <a:xfrm>
            <a:off x="758952" y="1517904"/>
            <a:ext cx="10671048" cy="1508760"/>
          </a:xfrm>
          <a:prstGeom prst="roundRect">
            <a:avLst>
              <a:gd name="adj" fmla="val 9091"/>
            </a:avLst>
          </a:prstGeom>
          <a:solidFill>
            <a:srgbClr val="E5F1F5"/>
          </a:solidFill>
          <a:ln w="10160">
            <a:solidFill>
              <a:srgbClr val="D7E2EA"/>
            </a:solidFill>
            <a:prstDash val="solid"/>
          </a:ln>
        </p:spPr>
      </p:sp>
      <p:sp>
        <p:nvSpPr>
          <p:cNvPr id="9" name="Text 7"/>
          <p:cNvSpPr/>
          <p:nvPr/>
        </p:nvSpPr>
        <p:spPr>
          <a:xfrm>
            <a:off x="1078992" y="1746504"/>
            <a:ext cx="10058400" cy="1005840"/>
          </a:xfrm>
          <a:prstGeom prst="rect">
            <a:avLst/>
          </a:prstGeom>
          <a:noFill/>
          <a:ln/>
        </p:spPr>
        <p:txBody>
          <a:bodyPr wrap="square" lIns="0" tIns="0" rIns="0" bIns="0" rtlCol="0" anchor="ctr">
            <a:normAutofit/>
          </a:bodyPr>
          <a:lstStyle/>
          <a:p>
            <a:pPr marL="0" indent="0">
              <a:buNone/>
            </a:pPr>
            <a:r>
              <a:rPr lang="en-US" sz="2400" b="1" dirty="0">
                <a:solidFill>
                  <a:srgbClr val="102B46"/>
                </a:solidFill>
                <a:latin typeface="Times New Roman" panose="02020603050405020304" pitchFamily="18" charset="0"/>
                <a:ea typeface="Aptos" pitchFamily="34" charset="-122"/>
                <a:cs typeface="Times New Roman" panose="02020603050405020304" pitchFamily="18" charset="0"/>
              </a:rPr>
              <a:t>How can a machine-learning-based prototype classify normal and malicious network activity and communicate alerts through a simple web dashboard?</a:t>
            </a:r>
            <a:endParaRPr lang="en-US" sz="2400" dirty="0">
              <a:latin typeface="Times New Roman" panose="02020603050405020304" pitchFamily="18" charset="0"/>
              <a:cs typeface="Times New Roman" panose="02020603050405020304" pitchFamily="18" charset="0"/>
            </a:endParaRPr>
          </a:p>
        </p:txBody>
      </p:sp>
      <p:sp>
        <p:nvSpPr>
          <p:cNvPr id="10" name="Text 8"/>
          <p:cNvSpPr/>
          <p:nvPr/>
        </p:nvSpPr>
        <p:spPr>
          <a:xfrm>
            <a:off x="841248" y="3310128"/>
            <a:ext cx="5486400" cy="274320"/>
          </a:xfrm>
          <a:prstGeom prst="rect">
            <a:avLst/>
          </a:prstGeom>
          <a:noFill/>
          <a:ln/>
        </p:spPr>
        <p:txBody>
          <a:bodyPr wrap="square" lIns="0" tIns="0" rIns="0" bIns="0" rtlCol="0" anchor="ctr">
            <a:normAutofit/>
          </a:bodyPr>
          <a:lstStyle/>
          <a:p>
            <a:pPr marL="0" indent="0">
              <a:buNone/>
            </a:pPr>
            <a:r>
              <a:rPr lang="en-US" sz="1300" b="1" dirty="0">
                <a:solidFill>
                  <a:srgbClr val="007F86"/>
                </a:solidFill>
                <a:latin typeface="Times New Roman" panose="02020603050405020304" pitchFamily="18" charset="0"/>
                <a:ea typeface="Aptos" pitchFamily="34" charset="-122"/>
                <a:cs typeface="Times New Roman" panose="02020603050405020304" pitchFamily="18" charset="0"/>
              </a:rPr>
              <a:t>VALUE OF THE PROJECT</a:t>
            </a:r>
            <a:endParaRPr lang="en-US" sz="1300" dirty="0">
              <a:latin typeface="Times New Roman" panose="02020603050405020304" pitchFamily="18" charset="0"/>
              <a:cs typeface="Times New Roman" panose="02020603050405020304" pitchFamily="18" charset="0"/>
            </a:endParaRPr>
          </a:p>
        </p:txBody>
      </p:sp>
      <p:sp>
        <p:nvSpPr>
          <p:cNvPr id="11" name="Shape 9"/>
          <p:cNvSpPr/>
          <p:nvPr/>
        </p:nvSpPr>
        <p:spPr>
          <a:xfrm>
            <a:off x="932688" y="3877056"/>
            <a:ext cx="109728" cy="109728"/>
          </a:xfrm>
          <a:prstGeom prst="ellipse">
            <a:avLst/>
          </a:prstGeom>
          <a:solidFill>
            <a:srgbClr val="007F86"/>
          </a:solidFill>
          <a:ln w="12700">
            <a:solidFill>
              <a:srgbClr val="007F86"/>
            </a:solidFill>
            <a:prstDash val="solid"/>
          </a:ln>
        </p:spPr>
      </p:sp>
      <p:sp>
        <p:nvSpPr>
          <p:cNvPr id="12" name="Text 10"/>
          <p:cNvSpPr/>
          <p:nvPr/>
        </p:nvSpPr>
        <p:spPr>
          <a:xfrm>
            <a:off x="1207008" y="3749040"/>
            <a:ext cx="9692640" cy="566928"/>
          </a:xfrm>
          <a:prstGeom prst="rect">
            <a:avLst/>
          </a:prstGeom>
          <a:noFill/>
          <a:ln/>
        </p:spPr>
        <p:txBody>
          <a:bodyPr wrap="square" lIns="0" tIns="0" rIns="0" bIns="0" rtlCol="0" anchor="t">
            <a:normAutofit/>
          </a:bodyPr>
          <a:lstStyle/>
          <a:p>
            <a:pPr marL="0" indent="0">
              <a:buNone/>
            </a:pPr>
            <a:r>
              <a:rPr lang="en-US" sz="1800" dirty="0">
                <a:solidFill>
                  <a:srgbClr val="19324C"/>
                </a:solidFill>
                <a:latin typeface="Times New Roman" panose="02020603050405020304" pitchFamily="18" charset="0"/>
                <a:ea typeface="Aptos" pitchFamily="34" charset="-122"/>
                <a:cs typeface="Times New Roman" panose="02020603050405020304" pitchFamily="18" charset="0"/>
              </a:rPr>
              <a:t>End-to-end design rather than a classifier in isolation.</a:t>
            </a:r>
            <a:endParaRPr lang="en-US" sz="1800" dirty="0">
              <a:latin typeface="Times New Roman" panose="02020603050405020304" pitchFamily="18" charset="0"/>
              <a:cs typeface="Times New Roman" panose="02020603050405020304" pitchFamily="18" charset="0"/>
            </a:endParaRPr>
          </a:p>
        </p:txBody>
      </p:sp>
      <p:sp>
        <p:nvSpPr>
          <p:cNvPr id="13" name="Shape 11"/>
          <p:cNvSpPr/>
          <p:nvPr/>
        </p:nvSpPr>
        <p:spPr>
          <a:xfrm>
            <a:off x="932688" y="4517136"/>
            <a:ext cx="109728" cy="109728"/>
          </a:xfrm>
          <a:prstGeom prst="ellipse">
            <a:avLst/>
          </a:prstGeom>
          <a:solidFill>
            <a:srgbClr val="007F86"/>
          </a:solidFill>
          <a:ln w="12700">
            <a:solidFill>
              <a:srgbClr val="007F86"/>
            </a:solidFill>
            <a:prstDash val="solid"/>
          </a:ln>
        </p:spPr>
      </p:sp>
      <p:sp>
        <p:nvSpPr>
          <p:cNvPr id="14" name="Text 12"/>
          <p:cNvSpPr/>
          <p:nvPr/>
        </p:nvSpPr>
        <p:spPr>
          <a:xfrm>
            <a:off x="1207008" y="4389120"/>
            <a:ext cx="9692640" cy="566928"/>
          </a:xfrm>
          <a:prstGeom prst="rect">
            <a:avLst/>
          </a:prstGeom>
          <a:noFill/>
          <a:ln/>
        </p:spPr>
        <p:txBody>
          <a:bodyPr wrap="square" lIns="0" tIns="0" rIns="0" bIns="0" rtlCol="0" anchor="t">
            <a:normAutofit/>
          </a:bodyPr>
          <a:lstStyle/>
          <a:p>
            <a:pPr marL="0" indent="0">
              <a:buNone/>
            </a:pPr>
            <a:r>
              <a:rPr lang="en-US" sz="1800" dirty="0">
                <a:solidFill>
                  <a:srgbClr val="19324C"/>
                </a:solidFill>
                <a:latin typeface="Times New Roman" panose="02020603050405020304" pitchFamily="18" charset="0"/>
                <a:ea typeface="Aptos" pitchFamily="34" charset="-122"/>
                <a:cs typeface="Times New Roman" panose="02020603050405020304" pitchFamily="18" charset="0"/>
              </a:rPr>
              <a:t>A low-cost, explainable teaching and testing prototype.</a:t>
            </a:r>
            <a:endParaRPr lang="en-US" sz="1800" dirty="0">
              <a:latin typeface="Times New Roman" panose="02020603050405020304" pitchFamily="18" charset="0"/>
              <a:cs typeface="Times New Roman" panose="02020603050405020304" pitchFamily="18" charset="0"/>
            </a:endParaRPr>
          </a:p>
        </p:txBody>
      </p:sp>
      <p:sp>
        <p:nvSpPr>
          <p:cNvPr id="15" name="Shape 13"/>
          <p:cNvSpPr/>
          <p:nvPr/>
        </p:nvSpPr>
        <p:spPr>
          <a:xfrm>
            <a:off x="932688" y="5157216"/>
            <a:ext cx="109728" cy="109728"/>
          </a:xfrm>
          <a:prstGeom prst="ellipse">
            <a:avLst/>
          </a:prstGeom>
          <a:solidFill>
            <a:srgbClr val="007F86"/>
          </a:solidFill>
          <a:ln w="12700">
            <a:solidFill>
              <a:srgbClr val="007F86"/>
            </a:solidFill>
            <a:prstDash val="solid"/>
          </a:ln>
        </p:spPr>
      </p:sp>
      <p:sp>
        <p:nvSpPr>
          <p:cNvPr id="16" name="Text 14"/>
          <p:cNvSpPr/>
          <p:nvPr/>
        </p:nvSpPr>
        <p:spPr>
          <a:xfrm>
            <a:off x="1207008" y="5029200"/>
            <a:ext cx="9692640" cy="566928"/>
          </a:xfrm>
          <a:prstGeom prst="rect">
            <a:avLst/>
          </a:prstGeom>
          <a:noFill/>
          <a:ln/>
        </p:spPr>
        <p:txBody>
          <a:bodyPr wrap="square" lIns="0" tIns="0" rIns="0" bIns="0" rtlCol="0" anchor="t">
            <a:normAutofit/>
          </a:bodyPr>
          <a:lstStyle/>
          <a:p>
            <a:pPr marL="0" indent="0">
              <a:buNone/>
            </a:pPr>
            <a:r>
              <a:rPr lang="en-US" sz="1800" dirty="0">
                <a:solidFill>
                  <a:srgbClr val="19324C"/>
                </a:solidFill>
                <a:latin typeface="Times New Roman" panose="02020603050405020304" pitchFamily="18" charset="0"/>
                <a:ea typeface="Aptos" pitchFamily="34" charset="-122"/>
                <a:cs typeface="Times New Roman" panose="02020603050405020304" pitchFamily="18" charset="0"/>
              </a:rPr>
              <a:t>Clear discussion of false positives, false negatives and limitations.</a:t>
            </a:r>
            <a:endParaRPr lang="en-US" sz="1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3F7FA"/>
        </a:solidFill>
        <a:effectLst/>
      </p:bgPr>
    </p:bg>
    <p:spTree>
      <p:nvGrpSpPr>
        <p:cNvPr id="1" name=""/>
        <p:cNvGrpSpPr/>
        <p:nvPr/>
      </p:nvGrpSpPr>
      <p:grpSpPr>
        <a:xfrm>
          <a:off x="0" y="0"/>
          <a:ext cx="0" cy="0"/>
          <a:chOff x="0" y="0"/>
          <a:chExt cx="0" cy="0"/>
        </a:xfrm>
      </p:grpSpPr>
      <p:sp>
        <p:nvSpPr>
          <p:cNvPr id="2" name="Shape 0"/>
          <p:cNvSpPr/>
          <p:nvPr/>
        </p:nvSpPr>
        <p:spPr>
          <a:xfrm>
            <a:off x="0" y="0"/>
            <a:ext cx="12188952" cy="155448"/>
          </a:xfrm>
          <a:prstGeom prst="rect">
            <a:avLst/>
          </a:prstGeom>
          <a:solidFill>
            <a:srgbClr val="102B46"/>
          </a:solidFill>
          <a:ln w="12700">
            <a:solidFill>
              <a:srgbClr val="102B46"/>
            </a:solidFill>
            <a:prstDash val="solid"/>
          </a:ln>
        </p:spPr>
      </p:sp>
      <p:sp>
        <p:nvSpPr>
          <p:cNvPr id="3" name="Text 1"/>
          <p:cNvSpPr/>
          <p:nvPr/>
        </p:nvSpPr>
        <p:spPr>
          <a:xfrm>
            <a:off x="658368" y="384048"/>
            <a:ext cx="10058400" cy="228600"/>
          </a:xfrm>
          <a:prstGeom prst="rect">
            <a:avLst/>
          </a:prstGeom>
          <a:noFill/>
          <a:ln/>
        </p:spPr>
        <p:txBody>
          <a:bodyPr wrap="square" lIns="0" tIns="0" rIns="0" bIns="0" rtlCol="0" anchor="ctr">
            <a:normAutofit/>
          </a:bodyPr>
          <a:lstStyle/>
          <a:p>
            <a:pPr marL="0" indent="0">
              <a:buNone/>
            </a:pPr>
            <a:r>
              <a:rPr lang="en-US" sz="1000" b="1" kern="0" spc="120" dirty="0">
                <a:solidFill>
                  <a:srgbClr val="007F86"/>
                </a:solidFill>
                <a:latin typeface="Aptos" pitchFamily="34" charset="0"/>
                <a:ea typeface="Aptos" pitchFamily="34" charset="-122"/>
                <a:cs typeface="Aptos" pitchFamily="34" charset="-120"/>
              </a:rPr>
              <a:t>INTERIM VIVA · ACCA6020</a:t>
            </a:r>
            <a:endParaRPr lang="en-US" sz="1000" dirty="0"/>
          </a:p>
        </p:txBody>
      </p:sp>
      <p:sp>
        <p:nvSpPr>
          <p:cNvPr id="4" name="Text 2"/>
          <p:cNvSpPr/>
          <p:nvPr/>
        </p:nvSpPr>
        <p:spPr>
          <a:xfrm>
            <a:off x="658368" y="758952"/>
            <a:ext cx="10972800" cy="594360"/>
          </a:xfrm>
          <a:prstGeom prst="rect">
            <a:avLst/>
          </a:prstGeom>
          <a:noFill/>
          <a:ln/>
        </p:spPr>
        <p:txBody>
          <a:bodyPr wrap="square" lIns="0" tIns="0" rIns="0" bIns="0" rtlCol="0" anchor="ctr">
            <a:normAutofit/>
          </a:bodyPr>
          <a:lstStyle/>
          <a:p>
            <a:pPr marL="0" indent="0">
              <a:buNone/>
            </a:pPr>
            <a:r>
              <a:rPr lang="en-US" sz="2900" b="1" dirty="0">
                <a:solidFill>
                  <a:srgbClr val="102B46"/>
                </a:solidFill>
                <a:latin typeface="Aptos" pitchFamily="34" charset="0"/>
                <a:ea typeface="Aptos" pitchFamily="34" charset="-122"/>
                <a:cs typeface="Aptos" pitchFamily="34" charset="-120"/>
              </a:rPr>
              <a:t>Aim and measurable objectives</a:t>
            </a:r>
            <a:endParaRPr lang="en-US" sz="2900" dirty="0"/>
          </a:p>
        </p:txBody>
      </p:sp>
      <p:sp>
        <p:nvSpPr>
          <p:cNvPr id="5" name="Shape 3"/>
          <p:cNvSpPr/>
          <p:nvPr/>
        </p:nvSpPr>
        <p:spPr>
          <a:xfrm>
            <a:off x="658368" y="6364224"/>
            <a:ext cx="10881360" cy="0"/>
          </a:xfrm>
          <a:prstGeom prst="line">
            <a:avLst/>
          </a:prstGeom>
          <a:noFill/>
          <a:ln w="12700">
            <a:solidFill>
              <a:srgbClr val="D7E2EA"/>
            </a:solidFill>
            <a:prstDash val="solid"/>
          </a:ln>
        </p:spPr>
      </p:sp>
      <p:sp>
        <p:nvSpPr>
          <p:cNvPr id="6" name="Text 4"/>
          <p:cNvSpPr/>
          <p:nvPr/>
        </p:nvSpPr>
        <p:spPr>
          <a:xfrm>
            <a:off x="658368" y="6419088"/>
            <a:ext cx="9144000" cy="201168"/>
          </a:xfrm>
          <a:prstGeom prst="rect">
            <a:avLst/>
          </a:prstGeom>
          <a:noFill/>
          <a:ln/>
        </p:spPr>
        <p:txBody>
          <a:bodyPr wrap="square" lIns="0" tIns="0" rIns="0" bIns="0" rtlCol="0" anchor="ctr">
            <a:normAutofit/>
          </a:bodyPr>
          <a:lstStyle/>
          <a:p>
            <a:pPr marL="0" indent="0">
              <a:buNone/>
            </a:pPr>
            <a:r>
              <a:rPr lang="en-US" sz="900" dirty="0">
                <a:solidFill>
                  <a:srgbClr val="587084"/>
                </a:solidFill>
                <a:latin typeface="Aptos" pitchFamily="34" charset="0"/>
                <a:ea typeface="Aptos" pitchFamily="34" charset="-122"/>
                <a:cs typeface="Aptos" pitchFamily="34" charset="-120"/>
              </a:rPr>
              <a:t>AI-Based Threat Detection and Alert System for Cloud Security</a:t>
            </a:r>
            <a:endParaRPr lang="en-US" sz="900" dirty="0"/>
          </a:p>
        </p:txBody>
      </p:sp>
      <p:sp>
        <p:nvSpPr>
          <p:cNvPr id="7" name="Text 5"/>
          <p:cNvSpPr/>
          <p:nvPr/>
        </p:nvSpPr>
        <p:spPr>
          <a:xfrm>
            <a:off x="10991088" y="6419088"/>
            <a:ext cx="502920" cy="201168"/>
          </a:xfrm>
          <a:prstGeom prst="rect">
            <a:avLst/>
          </a:prstGeom>
          <a:noFill/>
          <a:ln/>
        </p:spPr>
        <p:txBody>
          <a:bodyPr wrap="square" lIns="0" tIns="0" rIns="0" bIns="0" rtlCol="0" anchor="ctr">
            <a:normAutofit/>
          </a:bodyPr>
          <a:lstStyle/>
          <a:p>
            <a:pPr marL="0" indent="0" algn="r">
              <a:buNone/>
            </a:pPr>
            <a:r>
              <a:rPr lang="en-US" sz="900" dirty="0">
                <a:solidFill>
                  <a:srgbClr val="587084"/>
                </a:solidFill>
                <a:latin typeface="Aptos" pitchFamily="34" charset="0"/>
                <a:ea typeface="Aptos" pitchFamily="34" charset="-122"/>
                <a:cs typeface="Aptos" pitchFamily="34" charset="-120"/>
              </a:rPr>
              <a:t>05</a:t>
            </a:r>
            <a:endParaRPr lang="en-US" sz="900" dirty="0"/>
          </a:p>
        </p:txBody>
      </p:sp>
      <p:sp>
        <p:nvSpPr>
          <p:cNvPr id="8" name="Shape 6"/>
          <p:cNvSpPr/>
          <p:nvPr/>
        </p:nvSpPr>
        <p:spPr>
          <a:xfrm>
            <a:off x="758952" y="1490472"/>
            <a:ext cx="10680192" cy="822960"/>
          </a:xfrm>
          <a:prstGeom prst="roundRect">
            <a:avLst>
              <a:gd name="adj" fmla="val 16667"/>
            </a:avLst>
          </a:prstGeom>
          <a:solidFill>
            <a:srgbClr val="E5F1F5"/>
          </a:solidFill>
          <a:ln w="10160">
            <a:solidFill>
              <a:srgbClr val="D7E2EA"/>
            </a:solidFill>
            <a:prstDash val="solid"/>
          </a:ln>
        </p:spPr>
      </p:sp>
      <p:sp>
        <p:nvSpPr>
          <p:cNvPr id="9" name="Text 7"/>
          <p:cNvSpPr/>
          <p:nvPr/>
        </p:nvSpPr>
        <p:spPr>
          <a:xfrm>
            <a:off x="978408" y="1719072"/>
            <a:ext cx="10241280" cy="365760"/>
          </a:xfrm>
          <a:prstGeom prst="rect">
            <a:avLst/>
          </a:prstGeom>
          <a:noFill/>
          <a:ln/>
        </p:spPr>
        <p:txBody>
          <a:bodyPr wrap="square" lIns="0" tIns="0" rIns="0" bIns="0" rtlCol="0" anchor="ctr">
            <a:normAutofit/>
          </a:bodyPr>
          <a:lstStyle/>
          <a:p>
            <a:pPr marL="0" indent="0">
              <a:buNone/>
            </a:pPr>
            <a:r>
              <a:rPr lang="en-US" sz="1900" b="1" dirty="0">
                <a:solidFill>
                  <a:srgbClr val="102B46"/>
                </a:solidFill>
                <a:latin typeface="Aptos" pitchFamily="34" charset="0"/>
                <a:ea typeface="Aptos" pitchFamily="34" charset="-122"/>
                <a:cs typeface="Aptos" pitchFamily="34" charset="-120"/>
              </a:rPr>
              <a:t>Aim  |  Design and evaluate a lightweight threat-detection and alert prototype.</a:t>
            </a:r>
            <a:endParaRPr lang="en-US" sz="1900" dirty="0"/>
          </a:p>
        </p:txBody>
      </p:sp>
      <p:sp>
        <p:nvSpPr>
          <p:cNvPr id="10" name="Shape 8"/>
          <p:cNvSpPr/>
          <p:nvPr/>
        </p:nvSpPr>
        <p:spPr>
          <a:xfrm>
            <a:off x="786384" y="2624328"/>
            <a:ext cx="10588752" cy="594360"/>
          </a:xfrm>
          <a:prstGeom prst="roundRect">
            <a:avLst>
              <a:gd name="adj" fmla="val 23077"/>
            </a:avLst>
          </a:prstGeom>
          <a:solidFill>
            <a:srgbClr val="FFFFFF"/>
          </a:solidFill>
          <a:ln w="10160">
            <a:solidFill>
              <a:srgbClr val="D7E2EA"/>
            </a:solidFill>
            <a:prstDash val="solid"/>
          </a:ln>
        </p:spPr>
      </p:sp>
      <p:sp>
        <p:nvSpPr>
          <p:cNvPr id="11" name="Text 9"/>
          <p:cNvSpPr/>
          <p:nvPr/>
        </p:nvSpPr>
        <p:spPr>
          <a:xfrm>
            <a:off x="978408" y="2724912"/>
            <a:ext cx="612648" cy="329184"/>
          </a:xfrm>
          <a:prstGeom prst="rect">
            <a:avLst/>
          </a:prstGeom>
          <a:noFill/>
          <a:ln/>
        </p:spPr>
        <p:txBody>
          <a:bodyPr wrap="square" lIns="0" tIns="0" rIns="0" bIns="0" rtlCol="0" anchor="ctr">
            <a:normAutofit/>
          </a:bodyPr>
          <a:lstStyle/>
          <a:p>
            <a:pPr marL="0" indent="0">
              <a:buNone/>
            </a:pPr>
            <a:r>
              <a:rPr lang="en-US" sz="1600" b="1" dirty="0">
                <a:solidFill>
                  <a:srgbClr val="1673B8"/>
                </a:solidFill>
                <a:latin typeface="Aptos" pitchFamily="34" charset="0"/>
                <a:ea typeface="Aptos" pitchFamily="34" charset="-122"/>
                <a:cs typeface="Aptos" pitchFamily="34" charset="-120"/>
              </a:rPr>
              <a:t>O1</a:t>
            </a:r>
            <a:endParaRPr lang="en-US" sz="1600" dirty="0"/>
          </a:p>
        </p:txBody>
      </p:sp>
      <p:sp>
        <p:nvSpPr>
          <p:cNvPr id="12" name="Text 10"/>
          <p:cNvSpPr/>
          <p:nvPr/>
        </p:nvSpPr>
        <p:spPr>
          <a:xfrm>
            <a:off x="1700784" y="2715768"/>
            <a:ext cx="9281160" cy="347472"/>
          </a:xfrm>
          <a:prstGeom prst="rect">
            <a:avLst/>
          </a:prstGeom>
          <a:noFill/>
          <a:ln/>
        </p:spPr>
        <p:txBody>
          <a:bodyPr wrap="square" lIns="0" tIns="0" rIns="0" bIns="0" rtlCol="0" anchor="ctr">
            <a:normAutofit/>
          </a:bodyPr>
          <a:lstStyle/>
          <a:p>
            <a:pPr marL="0" indent="0">
              <a:buNone/>
            </a:pPr>
            <a:r>
              <a:rPr lang="en-US" sz="1700" dirty="0">
                <a:solidFill>
                  <a:srgbClr val="19324C"/>
                </a:solidFill>
                <a:latin typeface="Aptos" pitchFamily="34" charset="0"/>
                <a:ea typeface="Aptos" pitchFamily="34" charset="-122"/>
                <a:cs typeface="Aptos" pitchFamily="34" charset="-120"/>
              </a:rPr>
              <a:t>Critically review intrusion-detection methods and datasets</a:t>
            </a:r>
            <a:endParaRPr lang="en-US" sz="1700" dirty="0"/>
          </a:p>
        </p:txBody>
      </p:sp>
      <p:sp>
        <p:nvSpPr>
          <p:cNvPr id="13" name="Shape 11"/>
          <p:cNvSpPr/>
          <p:nvPr/>
        </p:nvSpPr>
        <p:spPr>
          <a:xfrm>
            <a:off x="786384" y="3364992"/>
            <a:ext cx="10588752" cy="594360"/>
          </a:xfrm>
          <a:prstGeom prst="roundRect">
            <a:avLst>
              <a:gd name="adj" fmla="val 23077"/>
            </a:avLst>
          </a:prstGeom>
          <a:solidFill>
            <a:srgbClr val="FFFFFF"/>
          </a:solidFill>
          <a:ln w="10160">
            <a:solidFill>
              <a:srgbClr val="D7E2EA"/>
            </a:solidFill>
            <a:prstDash val="solid"/>
          </a:ln>
        </p:spPr>
      </p:sp>
      <p:sp>
        <p:nvSpPr>
          <p:cNvPr id="14" name="Text 12"/>
          <p:cNvSpPr/>
          <p:nvPr/>
        </p:nvSpPr>
        <p:spPr>
          <a:xfrm>
            <a:off x="978408" y="3465576"/>
            <a:ext cx="612648" cy="329184"/>
          </a:xfrm>
          <a:prstGeom prst="rect">
            <a:avLst/>
          </a:prstGeom>
          <a:noFill/>
          <a:ln/>
        </p:spPr>
        <p:txBody>
          <a:bodyPr wrap="square" lIns="0" tIns="0" rIns="0" bIns="0" rtlCol="0" anchor="ctr">
            <a:normAutofit/>
          </a:bodyPr>
          <a:lstStyle/>
          <a:p>
            <a:pPr marL="0" indent="0">
              <a:buNone/>
            </a:pPr>
            <a:r>
              <a:rPr lang="en-US" sz="1600" b="1" dirty="0">
                <a:solidFill>
                  <a:srgbClr val="1673B8"/>
                </a:solidFill>
                <a:latin typeface="Aptos" pitchFamily="34" charset="0"/>
                <a:ea typeface="Aptos" pitchFamily="34" charset="-122"/>
                <a:cs typeface="Aptos" pitchFamily="34" charset="-120"/>
              </a:rPr>
              <a:t>O2</a:t>
            </a:r>
            <a:endParaRPr lang="en-US" sz="1600" dirty="0"/>
          </a:p>
        </p:txBody>
      </p:sp>
      <p:sp>
        <p:nvSpPr>
          <p:cNvPr id="15" name="Text 13"/>
          <p:cNvSpPr/>
          <p:nvPr/>
        </p:nvSpPr>
        <p:spPr>
          <a:xfrm>
            <a:off x="1700784" y="3456432"/>
            <a:ext cx="9281160" cy="347472"/>
          </a:xfrm>
          <a:prstGeom prst="rect">
            <a:avLst/>
          </a:prstGeom>
          <a:noFill/>
          <a:ln/>
        </p:spPr>
        <p:txBody>
          <a:bodyPr wrap="square" lIns="0" tIns="0" rIns="0" bIns="0" rtlCol="0" anchor="ctr">
            <a:normAutofit/>
          </a:bodyPr>
          <a:lstStyle/>
          <a:p>
            <a:pPr marL="0" indent="0">
              <a:buNone/>
            </a:pPr>
            <a:r>
              <a:rPr lang="en-US" sz="1700" dirty="0">
                <a:solidFill>
                  <a:srgbClr val="19324C"/>
                </a:solidFill>
                <a:latin typeface="Aptos" pitchFamily="34" charset="0"/>
                <a:ea typeface="Aptos" pitchFamily="34" charset="-122"/>
                <a:cs typeface="Aptos" pitchFamily="34" charset="-120"/>
              </a:rPr>
              <a:t>Prepare and inspect labelled network-traffic records</a:t>
            </a:r>
            <a:endParaRPr lang="en-US" sz="1700" dirty="0"/>
          </a:p>
        </p:txBody>
      </p:sp>
      <p:sp>
        <p:nvSpPr>
          <p:cNvPr id="16" name="Shape 14"/>
          <p:cNvSpPr/>
          <p:nvPr/>
        </p:nvSpPr>
        <p:spPr>
          <a:xfrm>
            <a:off x="786384" y="4105656"/>
            <a:ext cx="10588752" cy="594360"/>
          </a:xfrm>
          <a:prstGeom prst="roundRect">
            <a:avLst>
              <a:gd name="adj" fmla="val 23077"/>
            </a:avLst>
          </a:prstGeom>
          <a:solidFill>
            <a:srgbClr val="FFFFFF"/>
          </a:solidFill>
          <a:ln w="10160">
            <a:solidFill>
              <a:srgbClr val="D7E2EA"/>
            </a:solidFill>
            <a:prstDash val="solid"/>
          </a:ln>
        </p:spPr>
      </p:sp>
      <p:sp>
        <p:nvSpPr>
          <p:cNvPr id="17" name="Text 15"/>
          <p:cNvSpPr/>
          <p:nvPr/>
        </p:nvSpPr>
        <p:spPr>
          <a:xfrm>
            <a:off x="978408" y="4206240"/>
            <a:ext cx="612648" cy="329184"/>
          </a:xfrm>
          <a:prstGeom prst="rect">
            <a:avLst/>
          </a:prstGeom>
          <a:noFill/>
          <a:ln/>
        </p:spPr>
        <p:txBody>
          <a:bodyPr wrap="square" lIns="0" tIns="0" rIns="0" bIns="0" rtlCol="0" anchor="ctr">
            <a:normAutofit/>
          </a:bodyPr>
          <a:lstStyle/>
          <a:p>
            <a:pPr marL="0" indent="0">
              <a:buNone/>
            </a:pPr>
            <a:r>
              <a:rPr lang="en-US" sz="1600" b="1" dirty="0">
                <a:solidFill>
                  <a:srgbClr val="1673B8"/>
                </a:solidFill>
                <a:latin typeface="Aptos" pitchFamily="34" charset="0"/>
                <a:ea typeface="Aptos" pitchFamily="34" charset="-122"/>
                <a:cs typeface="Aptos" pitchFamily="34" charset="-120"/>
              </a:rPr>
              <a:t>O3</a:t>
            </a:r>
            <a:endParaRPr lang="en-US" sz="1600" dirty="0"/>
          </a:p>
        </p:txBody>
      </p:sp>
      <p:sp>
        <p:nvSpPr>
          <p:cNvPr id="18" name="Text 16"/>
          <p:cNvSpPr/>
          <p:nvPr/>
        </p:nvSpPr>
        <p:spPr>
          <a:xfrm>
            <a:off x="1700784" y="4197096"/>
            <a:ext cx="9281160" cy="347472"/>
          </a:xfrm>
          <a:prstGeom prst="rect">
            <a:avLst/>
          </a:prstGeom>
          <a:noFill/>
          <a:ln/>
        </p:spPr>
        <p:txBody>
          <a:bodyPr wrap="square" lIns="0" tIns="0" rIns="0" bIns="0" rtlCol="0" anchor="ctr">
            <a:normAutofit/>
          </a:bodyPr>
          <a:lstStyle/>
          <a:p>
            <a:pPr marL="0" indent="0">
              <a:buNone/>
            </a:pPr>
            <a:r>
              <a:rPr lang="en-US" sz="1700" dirty="0">
                <a:solidFill>
                  <a:srgbClr val="19324C"/>
                </a:solidFill>
                <a:latin typeface="Aptos" pitchFamily="34" charset="0"/>
                <a:ea typeface="Aptos" pitchFamily="34" charset="-122"/>
                <a:cs typeface="Aptos" pitchFamily="34" charset="-120"/>
              </a:rPr>
              <a:t>Train and compare a Random Forest with a baseline</a:t>
            </a:r>
            <a:endParaRPr lang="en-US" sz="1700" dirty="0"/>
          </a:p>
        </p:txBody>
      </p:sp>
      <p:sp>
        <p:nvSpPr>
          <p:cNvPr id="19" name="Shape 17"/>
          <p:cNvSpPr/>
          <p:nvPr/>
        </p:nvSpPr>
        <p:spPr>
          <a:xfrm>
            <a:off x="786384" y="4846320"/>
            <a:ext cx="10588752" cy="594360"/>
          </a:xfrm>
          <a:prstGeom prst="roundRect">
            <a:avLst>
              <a:gd name="adj" fmla="val 23077"/>
            </a:avLst>
          </a:prstGeom>
          <a:solidFill>
            <a:srgbClr val="FFFFFF"/>
          </a:solidFill>
          <a:ln w="10160">
            <a:solidFill>
              <a:srgbClr val="D7E2EA"/>
            </a:solidFill>
            <a:prstDash val="solid"/>
          </a:ln>
        </p:spPr>
      </p:sp>
      <p:sp>
        <p:nvSpPr>
          <p:cNvPr id="20" name="Text 18"/>
          <p:cNvSpPr/>
          <p:nvPr/>
        </p:nvSpPr>
        <p:spPr>
          <a:xfrm>
            <a:off x="978408" y="4946904"/>
            <a:ext cx="612648" cy="329184"/>
          </a:xfrm>
          <a:prstGeom prst="rect">
            <a:avLst/>
          </a:prstGeom>
          <a:noFill/>
          <a:ln/>
        </p:spPr>
        <p:txBody>
          <a:bodyPr wrap="square" lIns="0" tIns="0" rIns="0" bIns="0" rtlCol="0" anchor="ctr">
            <a:normAutofit/>
          </a:bodyPr>
          <a:lstStyle/>
          <a:p>
            <a:pPr marL="0" indent="0">
              <a:buNone/>
            </a:pPr>
            <a:r>
              <a:rPr lang="en-US" sz="1600" b="1" dirty="0">
                <a:solidFill>
                  <a:srgbClr val="1673B8"/>
                </a:solidFill>
                <a:latin typeface="Aptos" pitchFamily="34" charset="0"/>
                <a:ea typeface="Aptos" pitchFamily="34" charset="-122"/>
                <a:cs typeface="Aptos" pitchFamily="34" charset="-120"/>
              </a:rPr>
              <a:t>O4</a:t>
            </a:r>
            <a:endParaRPr lang="en-US" sz="1600" dirty="0"/>
          </a:p>
        </p:txBody>
      </p:sp>
      <p:sp>
        <p:nvSpPr>
          <p:cNvPr id="21" name="Text 19"/>
          <p:cNvSpPr/>
          <p:nvPr/>
        </p:nvSpPr>
        <p:spPr>
          <a:xfrm>
            <a:off x="1700784" y="4937760"/>
            <a:ext cx="9281160" cy="347472"/>
          </a:xfrm>
          <a:prstGeom prst="rect">
            <a:avLst/>
          </a:prstGeom>
          <a:noFill/>
          <a:ln/>
        </p:spPr>
        <p:txBody>
          <a:bodyPr wrap="square" lIns="0" tIns="0" rIns="0" bIns="0" rtlCol="0" anchor="ctr">
            <a:normAutofit/>
          </a:bodyPr>
          <a:lstStyle/>
          <a:p>
            <a:pPr marL="0" indent="0">
              <a:buNone/>
            </a:pPr>
            <a:r>
              <a:rPr lang="en-US" sz="1700" dirty="0">
                <a:solidFill>
                  <a:srgbClr val="19324C"/>
                </a:solidFill>
                <a:latin typeface="Aptos" pitchFamily="34" charset="0"/>
                <a:ea typeface="Aptos" pitchFamily="34" charset="-122"/>
                <a:cs typeface="Aptos" pitchFamily="34" charset="-120"/>
              </a:rPr>
              <a:t>Develop the dashboard and evaluate detections/alerts</a:t>
            </a:r>
            <a:endParaRPr lang="en-US" sz="17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3F7FA"/>
        </a:solidFill>
        <a:effectLst/>
      </p:bgPr>
    </p:bg>
    <p:spTree>
      <p:nvGrpSpPr>
        <p:cNvPr id="1" name=""/>
        <p:cNvGrpSpPr/>
        <p:nvPr/>
      </p:nvGrpSpPr>
      <p:grpSpPr>
        <a:xfrm>
          <a:off x="0" y="0"/>
          <a:ext cx="0" cy="0"/>
          <a:chOff x="0" y="0"/>
          <a:chExt cx="0" cy="0"/>
        </a:xfrm>
      </p:grpSpPr>
      <p:sp>
        <p:nvSpPr>
          <p:cNvPr id="2" name="Shape 0"/>
          <p:cNvSpPr/>
          <p:nvPr/>
        </p:nvSpPr>
        <p:spPr>
          <a:xfrm>
            <a:off x="0" y="0"/>
            <a:ext cx="12188952" cy="155448"/>
          </a:xfrm>
          <a:prstGeom prst="rect">
            <a:avLst/>
          </a:prstGeom>
          <a:solidFill>
            <a:srgbClr val="102B46"/>
          </a:solidFill>
          <a:ln w="12700">
            <a:solidFill>
              <a:srgbClr val="102B46"/>
            </a:solidFill>
            <a:prstDash val="solid"/>
          </a:ln>
        </p:spPr>
      </p:sp>
      <p:sp>
        <p:nvSpPr>
          <p:cNvPr id="3" name="Text 1"/>
          <p:cNvSpPr/>
          <p:nvPr/>
        </p:nvSpPr>
        <p:spPr>
          <a:xfrm>
            <a:off x="658368" y="384048"/>
            <a:ext cx="10058400" cy="228600"/>
          </a:xfrm>
          <a:prstGeom prst="rect">
            <a:avLst/>
          </a:prstGeom>
          <a:noFill/>
          <a:ln/>
        </p:spPr>
        <p:txBody>
          <a:bodyPr wrap="square" lIns="0" tIns="0" rIns="0" bIns="0" rtlCol="0" anchor="ctr">
            <a:normAutofit lnSpcReduction="10000"/>
          </a:bodyPr>
          <a:lstStyle/>
          <a:p>
            <a:pPr marL="0" indent="0">
              <a:buNone/>
            </a:pPr>
            <a:r>
              <a:rPr lang="en-US" sz="1600" b="1" kern="0" spc="120" dirty="0">
                <a:solidFill>
                  <a:srgbClr val="007F86"/>
                </a:solidFill>
                <a:latin typeface="Times New Roman" panose="02020603050405020304" pitchFamily="18" charset="0"/>
                <a:ea typeface="Aptos" pitchFamily="34" charset="-122"/>
                <a:cs typeface="Times New Roman" panose="02020603050405020304" pitchFamily="18" charset="0"/>
              </a:rPr>
              <a:t>INTERIM VIVA · ACCA6020</a:t>
            </a:r>
            <a:endParaRPr lang="en-US" sz="1600" dirty="0">
              <a:latin typeface="Times New Roman" panose="02020603050405020304" pitchFamily="18" charset="0"/>
              <a:cs typeface="Times New Roman" panose="02020603050405020304" pitchFamily="18" charset="0"/>
            </a:endParaRPr>
          </a:p>
        </p:txBody>
      </p:sp>
      <p:sp>
        <p:nvSpPr>
          <p:cNvPr id="4" name="Text 2"/>
          <p:cNvSpPr/>
          <p:nvPr/>
        </p:nvSpPr>
        <p:spPr>
          <a:xfrm>
            <a:off x="658368" y="758952"/>
            <a:ext cx="10972800" cy="594360"/>
          </a:xfrm>
          <a:prstGeom prst="rect">
            <a:avLst/>
          </a:prstGeom>
          <a:noFill/>
          <a:ln/>
        </p:spPr>
        <p:txBody>
          <a:bodyPr wrap="square" lIns="0" tIns="0" rIns="0" bIns="0" rtlCol="0" anchor="ctr">
            <a:normAutofit/>
          </a:bodyPr>
          <a:lstStyle/>
          <a:p>
            <a:pPr marL="0" indent="0">
              <a:buNone/>
            </a:pPr>
            <a:r>
              <a:rPr lang="en-US" sz="1600" b="1" dirty="0">
                <a:solidFill>
                  <a:srgbClr val="102B46"/>
                </a:solidFill>
                <a:latin typeface="Times New Roman" panose="02020603050405020304" pitchFamily="18" charset="0"/>
                <a:ea typeface="Aptos" pitchFamily="34" charset="-122"/>
                <a:cs typeface="Times New Roman" panose="02020603050405020304" pitchFamily="18" charset="0"/>
              </a:rPr>
              <a:t>Literature review: what existing work tells us</a:t>
            </a:r>
            <a:endParaRPr lang="en-US" sz="1600" dirty="0">
              <a:latin typeface="Times New Roman" panose="02020603050405020304" pitchFamily="18" charset="0"/>
              <a:cs typeface="Times New Roman" panose="02020603050405020304" pitchFamily="18" charset="0"/>
            </a:endParaRPr>
          </a:p>
        </p:txBody>
      </p:sp>
      <p:sp>
        <p:nvSpPr>
          <p:cNvPr id="5" name="Shape 3"/>
          <p:cNvSpPr/>
          <p:nvPr/>
        </p:nvSpPr>
        <p:spPr>
          <a:xfrm>
            <a:off x="658368" y="6364224"/>
            <a:ext cx="10881360" cy="0"/>
          </a:xfrm>
          <a:prstGeom prst="line">
            <a:avLst/>
          </a:prstGeom>
          <a:noFill/>
          <a:ln w="12700">
            <a:solidFill>
              <a:srgbClr val="D7E2EA"/>
            </a:solidFill>
            <a:prstDash val="solid"/>
          </a:ln>
        </p:spPr>
      </p:sp>
      <p:sp>
        <p:nvSpPr>
          <p:cNvPr id="6" name="Text 4"/>
          <p:cNvSpPr/>
          <p:nvPr/>
        </p:nvSpPr>
        <p:spPr>
          <a:xfrm>
            <a:off x="658368" y="6419088"/>
            <a:ext cx="9144000" cy="201168"/>
          </a:xfrm>
          <a:prstGeom prst="rect">
            <a:avLst/>
          </a:prstGeom>
          <a:noFill/>
          <a:ln/>
        </p:spPr>
        <p:txBody>
          <a:bodyPr wrap="square" lIns="0" tIns="0" rIns="0" bIns="0" rtlCol="0" anchor="ctr">
            <a:normAutofit fontScale="92500" lnSpcReduction="20000"/>
          </a:bodyPr>
          <a:lstStyle/>
          <a:p>
            <a:pPr marL="0" indent="0">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AI-Based Threat Detection and Alert System for Cloud Security</a:t>
            </a:r>
            <a:endParaRPr lang="en-US" sz="1600" dirty="0">
              <a:latin typeface="Times New Roman" panose="02020603050405020304" pitchFamily="18" charset="0"/>
              <a:cs typeface="Times New Roman" panose="02020603050405020304" pitchFamily="18" charset="0"/>
            </a:endParaRPr>
          </a:p>
        </p:txBody>
      </p:sp>
      <p:sp>
        <p:nvSpPr>
          <p:cNvPr id="7" name="Text 5"/>
          <p:cNvSpPr/>
          <p:nvPr/>
        </p:nvSpPr>
        <p:spPr>
          <a:xfrm>
            <a:off x="10991088" y="6419088"/>
            <a:ext cx="502920" cy="201168"/>
          </a:xfrm>
          <a:prstGeom prst="rect">
            <a:avLst/>
          </a:prstGeom>
          <a:noFill/>
          <a:ln/>
        </p:spPr>
        <p:txBody>
          <a:bodyPr wrap="square" lIns="0" tIns="0" rIns="0" bIns="0" rtlCol="0" anchor="ctr">
            <a:normAutofit fontScale="92500" lnSpcReduction="20000"/>
          </a:bodyPr>
          <a:lstStyle/>
          <a:p>
            <a:pPr marL="0" indent="0" algn="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06</a:t>
            </a:r>
            <a:endParaRPr lang="en-US" sz="1600" dirty="0">
              <a:latin typeface="Times New Roman" panose="02020603050405020304" pitchFamily="18" charset="0"/>
              <a:cs typeface="Times New Roman" panose="02020603050405020304" pitchFamily="18" charset="0"/>
            </a:endParaRPr>
          </a:p>
        </p:txBody>
      </p:sp>
      <p:sp>
        <p:nvSpPr>
          <p:cNvPr id="8" name="Shape 6"/>
          <p:cNvSpPr/>
          <p:nvPr/>
        </p:nvSpPr>
        <p:spPr>
          <a:xfrm>
            <a:off x="731520" y="1481328"/>
            <a:ext cx="10725912" cy="914400"/>
          </a:xfrm>
          <a:prstGeom prst="roundRect">
            <a:avLst>
              <a:gd name="adj" fmla="val 15000"/>
            </a:avLst>
          </a:prstGeom>
          <a:solidFill>
            <a:srgbClr val="FFFFFF"/>
          </a:solidFill>
          <a:ln w="10160">
            <a:solidFill>
              <a:srgbClr val="D7E2EA"/>
            </a:solidFill>
            <a:prstDash val="solid"/>
          </a:ln>
        </p:spPr>
      </p:sp>
      <p:sp>
        <p:nvSpPr>
          <p:cNvPr id="9" name="Text 7"/>
          <p:cNvSpPr/>
          <p:nvPr/>
        </p:nvSpPr>
        <p:spPr>
          <a:xfrm>
            <a:off x="932688" y="1627632"/>
            <a:ext cx="2084832" cy="594360"/>
          </a:xfrm>
          <a:prstGeom prst="rect">
            <a:avLst/>
          </a:prstGeom>
          <a:noFill/>
          <a:ln/>
        </p:spPr>
        <p:txBody>
          <a:bodyPr wrap="square" lIns="0" tIns="0" rIns="0" bIns="0" rtlCol="0" anchor="ctr">
            <a:normAutofit/>
          </a:bodyPr>
          <a:lstStyle/>
          <a:p>
            <a:pPr marL="0" indent="0">
              <a:buNone/>
            </a:pPr>
            <a:r>
              <a:rPr lang="en-US" sz="1600" b="1" dirty="0">
                <a:solidFill>
                  <a:srgbClr val="102B46"/>
                </a:solidFill>
                <a:latin typeface="Times New Roman" panose="02020603050405020304" pitchFamily="18" charset="0"/>
                <a:ea typeface="Aptos" pitchFamily="34" charset="-122"/>
                <a:cs typeface="Times New Roman" panose="02020603050405020304" pitchFamily="18" charset="0"/>
              </a:rPr>
              <a:t>ENISA / NIST</a:t>
            </a:r>
            <a:endParaRPr lang="en-US" sz="1600" dirty="0">
              <a:latin typeface="Times New Roman" panose="02020603050405020304" pitchFamily="18" charset="0"/>
              <a:cs typeface="Times New Roman" panose="02020603050405020304" pitchFamily="18" charset="0"/>
            </a:endParaRPr>
          </a:p>
        </p:txBody>
      </p:sp>
      <p:sp>
        <p:nvSpPr>
          <p:cNvPr id="10" name="Text 8"/>
          <p:cNvSpPr/>
          <p:nvPr/>
        </p:nvSpPr>
        <p:spPr>
          <a:xfrm>
            <a:off x="2926080" y="1609344"/>
            <a:ext cx="7498080" cy="585216"/>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Detection and response remain central to cyber-risk management.</a:t>
            </a:r>
            <a:endParaRPr lang="en-US" sz="1600" dirty="0">
              <a:latin typeface="Times New Roman" panose="02020603050405020304" pitchFamily="18" charset="0"/>
              <a:cs typeface="Times New Roman" panose="02020603050405020304" pitchFamily="18" charset="0"/>
            </a:endParaRPr>
          </a:p>
        </p:txBody>
      </p:sp>
      <p:sp>
        <p:nvSpPr>
          <p:cNvPr id="11" name="Text 9"/>
          <p:cNvSpPr/>
          <p:nvPr/>
        </p:nvSpPr>
        <p:spPr>
          <a:xfrm>
            <a:off x="10515600" y="1728216"/>
            <a:ext cx="731520" cy="292608"/>
          </a:xfrm>
          <a:prstGeom prst="rect">
            <a:avLst/>
          </a:prstGeom>
          <a:noFill/>
          <a:ln/>
        </p:spPr>
        <p:txBody>
          <a:bodyPr wrap="square" lIns="0" tIns="0" rIns="0" bIns="0" rtlCol="0" anchor="ctr">
            <a:normAutofit/>
          </a:bodyPr>
          <a:lstStyle/>
          <a:p>
            <a:pPr marL="0" indent="0">
              <a:buNone/>
            </a:pPr>
            <a:r>
              <a:rPr lang="en-US" sz="1600" b="1" dirty="0">
                <a:solidFill>
                  <a:srgbClr val="1673B8"/>
                </a:solidFill>
                <a:latin typeface="Times New Roman" panose="02020603050405020304" pitchFamily="18" charset="0"/>
                <a:ea typeface="Aptos" pitchFamily="34" charset="-122"/>
                <a:cs typeface="Times New Roman" panose="02020603050405020304" pitchFamily="18" charset="0"/>
              </a:rPr>
              <a:t>[1], [2]</a:t>
            </a:r>
            <a:endParaRPr lang="en-US" sz="1600" dirty="0">
              <a:latin typeface="Times New Roman" panose="02020603050405020304" pitchFamily="18" charset="0"/>
              <a:cs typeface="Times New Roman" panose="02020603050405020304" pitchFamily="18" charset="0"/>
            </a:endParaRPr>
          </a:p>
        </p:txBody>
      </p:sp>
      <p:sp>
        <p:nvSpPr>
          <p:cNvPr id="12" name="Shape 10"/>
          <p:cNvSpPr/>
          <p:nvPr/>
        </p:nvSpPr>
        <p:spPr>
          <a:xfrm>
            <a:off x="731520" y="2551176"/>
            <a:ext cx="10725912" cy="914400"/>
          </a:xfrm>
          <a:prstGeom prst="roundRect">
            <a:avLst>
              <a:gd name="adj" fmla="val 15000"/>
            </a:avLst>
          </a:prstGeom>
          <a:solidFill>
            <a:srgbClr val="FFFFFF"/>
          </a:solidFill>
          <a:ln w="10160">
            <a:solidFill>
              <a:srgbClr val="D7E2EA"/>
            </a:solidFill>
            <a:prstDash val="solid"/>
          </a:ln>
        </p:spPr>
      </p:sp>
      <p:sp>
        <p:nvSpPr>
          <p:cNvPr id="13" name="Text 11"/>
          <p:cNvSpPr/>
          <p:nvPr/>
        </p:nvSpPr>
        <p:spPr>
          <a:xfrm>
            <a:off x="932688" y="2697480"/>
            <a:ext cx="2084832" cy="594360"/>
          </a:xfrm>
          <a:prstGeom prst="rect">
            <a:avLst/>
          </a:prstGeom>
          <a:noFill/>
          <a:ln/>
        </p:spPr>
        <p:txBody>
          <a:bodyPr wrap="square" lIns="0" tIns="0" rIns="0" bIns="0" rtlCol="0" anchor="ctr">
            <a:normAutofit/>
          </a:bodyPr>
          <a:lstStyle/>
          <a:p>
            <a:pPr marL="0" indent="0">
              <a:buNone/>
            </a:pPr>
            <a:r>
              <a:rPr lang="en-US" sz="1600" b="1" dirty="0">
                <a:solidFill>
                  <a:srgbClr val="102B46"/>
                </a:solidFill>
                <a:latin typeface="Times New Roman" panose="02020603050405020304" pitchFamily="18" charset="0"/>
                <a:ea typeface="Aptos" pitchFamily="34" charset="-122"/>
                <a:cs typeface="Times New Roman" panose="02020603050405020304" pitchFamily="18" charset="0"/>
              </a:rPr>
              <a:t>UNSW-NB15 / CICIDS2017</a:t>
            </a:r>
            <a:endParaRPr lang="en-US" sz="1600" dirty="0">
              <a:latin typeface="Times New Roman" panose="02020603050405020304" pitchFamily="18" charset="0"/>
              <a:cs typeface="Times New Roman" panose="02020603050405020304" pitchFamily="18" charset="0"/>
            </a:endParaRPr>
          </a:p>
        </p:txBody>
      </p:sp>
      <p:sp>
        <p:nvSpPr>
          <p:cNvPr id="14" name="Text 12"/>
          <p:cNvSpPr/>
          <p:nvPr/>
        </p:nvSpPr>
        <p:spPr>
          <a:xfrm>
            <a:off x="2926080" y="2679192"/>
            <a:ext cx="7498080" cy="585216"/>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Public labelled datasets support reproducible intrusion-detection experiments.</a:t>
            </a:r>
            <a:endParaRPr lang="en-US" sz="1600" dirty="0">
              <a:latin typeface="Times New Roman" panose="02020603050405020304" pitchFamily="18" charset="0"/>
              <a:cs typeface="Times New Roman" panose="02020603050405020304" pitchFamily="18" charset="0"/>
            </a:endParaRPr>
          </a:p>
        </p:txBody>
      </p:sp>
      <p:sp>
        <p:nvSpPr>
          <p:cNvPr id="15" name="Text 13"/>
          <p:cNvSpPr/>
          <p:nvPr/>
        </p:nvSpPr>
        <p:spPr>
          <a:xfrm>
            <a:off x="10515600" y="2798064"/>
            <a:ext cx="731520" cy="292608"/>
          </a:xfrm>
          <a:prstGeom prst="rect">
            <a:avLst/>
          </a:prstGeom>
          <a:noFill/>
          <a:ln/>
        </p:spPr>
        <p:txBody>
          <a:bodyPr wrap="square" lIns="0" tIns="0" rIns="0" bIns="0" rtlCol="0" anchor="ctr">
            <a:normAutofit/>
          </a:bodyPr>
          <a:lstStyle/>
          <a:p>
            <a:pPr marL="0" indent="0">
              <a:buNone/>
            </a:pPr>
            <a:r>
              <a:rPr lang="en-US" sz="1600" b="1" dirty="0">
                <a:solidFill>
                  <a:srgbClr val="1673B8"/>
                </a:solidFill>
                <a:latin typeface="Times New Roman" panose="02020603050405020304" pitchFamily="18" charset="0"/>
                <a:ea typeface="Aptos" pitchFamily="34" charset="-122"/>
                <a:cs typeface="Times New Roman" panose="02020603050405020304" pitchFamily="18" charset="0"/>
              </a:rPr>
              <a:t>[3], [4]</a:t>
            </a:r>
            <a:endParaRPr lang="en-US" sz="1600" dirty="0">
              <a:latin typeface="Times New Roman" panose="02020603050405020304" pitchFamily="18" charset="0"/>
              <a:cs typeface="Times New Roman" panose="02020603050405020304" pitchFamily="18" charset="0"/>
            </a:endParaRPr>
          </a:p>
        </p:txBody>
      </p:sp>
      <p:sp>
        <p:nvSpPr>
          <p:cNvPr id="16" name="Shape 14"/>
          <p:cNvSpPr/>
          <p:nvPr/>
        </p:nvSpPr>
        <p:spPr>
          <a:xfrm>
            <a:off x="731520" y="3621024"/>
            <a:ext cx="10725912" cy="914400"/>
          </a:xfrm>
          <a:prstGeom prst="roundRect">
            <a:avLst>
              <a:gd name="adj" fmla="val 15000"/>
            </a:avLst>
          </a:prstGeom>
          <a:solidFill>
            <a:srgbClr val="FFFFFF"/>
          </a:solidFill>
          <a:ln w="10160">
            <a:solidFill>
              <a:srgbClr val="D7E2EA"/>
            </a:solidFill>
            <a:prstDash val="solid"/>
          </a:ln>
        </p:spPr>
      </p:sp>
      <p:sp>
        <p:nvSpPr>
          <p:cNvPr id="17" name="Text 15"/>
          <p:cNvSpPr/>
          <p:nvPr/>
        </p:nvSpPr>
        <p:spPr>
          <a:xfrm>
            <a:off x="932688" y="3767328"/>
            <a:ext cx="2084832" cy="594360"/>
          </a:xfrm>
          <a:prstGeom prst="rect">
            <a:avLst/>
          </a:prstGeom>
          <a:noFill/>
          <a:ln/>
        </p:spPr>
        <p:txBody>
          <a:bodyPr wrap="square" lIns="0" tIns="0" rIns="0" bIns="0" rtlCol="0" anchor="ctr">
            <a:normAutofit/>
          </a:bodyPr>
          <a:lstStyle/>
          <a:p>
            <a:pPr marL="0" indent="0">
              <a:buNone/>
            </a:pPr>
            <a:r>
              <a:rPr lang="en-US" sz="1600" b="1" dirty="0">
                <a:solidFill>
                  <a:srgbClr val="102B46"/>
                </a:solidFill>
                <a:latin typeface="Times New Roman" panose="02020603050405020304" pitchFamily="18" charset="0"/>
                <a:ea typeface="Aptos" pitchFamily="34" charset="-122"/>
                <a:cs typeface="Times New Roman" panose="02020603050405020304" pitchFamily="18" charset="0"/>
              </a:rPr>
              <a:t>Dataset analysis</a:t>
            </a:r>
            <a:endParaRPr lang="en-US" sz="1600" dirty="0">
              <a:latin typeface="Times New Roman" panose="02020603050405020304" pitchFamily="18" charset="0"/>
              <a:cs typeface="Times New Roman" panose="02020603050405020304" pitchFamily="18" charset="0"/>
            </a:endParaRPr>
          </a:p>
        </p:txBody>
      </p:sp>
      <p:sp>
        <p:nvSpPr>
          <p:cNvPr id="18" name="Text 16"/>
          <p:cNvSpPr/>
          <p:nvPr/>
        </p:nvSpPr>
        <p:spPr>
          <a:xfrm>
            <a:off x="2926080" y="3749040"/>
            <a:ext cx="7498080" cy="585216"/>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Imbalance and overlapping classes can make accuracy misleading.</a:t>
            </a:r>
            <a:endParaRPr lang="en-US" sz="1600" dirty="0">
              <a:latin typeface="Times New Roman" panose="02020603050405020304" pitchFamily="18" charset="0"/>
              <a:cs typeface="Times New Roman" panose="02020603050405020304" pitchFamily="18" charset="0"/>
            </a:endParaRPr>
          </a:p>
        </p:txBody>
      </p:sp>
      <p:sp>
        <p:nvSpPr>
          <p:cNvPr id="19" name="Text 17"/>
          <p:cNvSpPr/>
          <p:nvPr/>
        </p:nvSpPr>
        <p:spPr>
          <a:xfrm>
            <a:off x="10515600" y="3867912"/>
            <a:ext cx="731520" cy="292608"/>
          </a:xfrm>
          <a:prstGeom prst="rect">
            <a:avLst/>
          </a:prstGeom>
          <a:noFill/>
          <a:ln/>
        </p:spPr>
        <p:txBody>
          <a:bodyPr wrap="square" lIns="0" tIns="0" rIns="0" bIns="0" rtlCol="0" anchor="ctr">
            <a:normAutofit/>
          </a:bodyPr>
          <a:lstStyle/>
          <a:p>
            <a:pPr marL="0" indent="0">
              <a:buNone/>
            </a:pPr>
            <a:r>
              <a:rPr lang="en-US" sz="1600" b="1" dirty="0">
                <a:solidFill>
                  <a:srgbClr val="1673B8"/>
                </a:solidFill>
                <a:latin typeface="Times New Roman" panose="02020603050405020304" pitchFamily="18" charset="0"/>
                <a:ea typeface="Aptos" pitchFamily="34" charset="-122"/>
                <a:cs typeface="Times New Roman" panose="02020603050405020304" pitchFamily="18" charset="0"/>
              </a:rPr>
              <a:t>[5]</a:t>
            </a:r>
            <a:endParaRPr lang="en-US" sz="1600" dirty="0">
              <a:latin typeface="Times New Roman" panose="02020603050405020304" pitchFamily="18" charset="0"/>
              <a:cs typeface="Times New Roman" panose="02020603050405020304" pitchFamily="18" charset="0"/>
            </a:endParaRPr>
          </a:p>
        </p:txBody>
      </p:sp>
      <p:sp>
        <p:nvSpPr>
          <p:cNvPr id="20" name="Shape 18"/>
          <p:cNvSpPr/>
          <p:nvPr/>
        </p:nvSpPr>
        <p:spPr>
          <a:xfrm>
            <a:off x="731520" y="4690872"/>
            <a:ext cx="10725912" cy="914400"/>
          </a:xfrm>
          <a:prstGeom prst="roundRect">
            <a:avLst>
              <a:gd name="adj" fmla="val 15000"/>
            </a:avLst>
          </a:prstGeom>
          <a:solidFill>
            <a:srgbClr val="FFFFFF"/>
          </a:solidFill>
          <a:ln w="10160">
            <a:solidFill>
              <a:srgbClr val="D7E2EA"/>
            </a:solidFill>
            <a:prstDash val="solid"/>
          </a:ln>
        </p:spPr>
      </p:sp>
      <p:sp>
        <p:nvSpPr>
          <p:cNvPr id="21" name="Text 19"/>
          <p:cNvSpPr/>
          <p:nvPr/>
        </p:nvSpPr>
        <p:spPr>
          <a:xfrm>
            <a:off x="932688" y="4837176"/>
            <a:ext cx="2084832" cy="594360"/>
          </a:xfrm>
          <a:prstGeom prst="rect">
            <a:avLst/>
          </a:prstGeom>
          <a:noFill/>
          <a:ln/>
        </p:spPr>
        <p:txBody>
          <a:bodyPr wrap="square" lIns="0" tIns="0" rIns="0" bIns="0" rtlCol="0" anchor="ctr">
            <a:normAutofit/>
          </a:bodyPr>
          <a:lstStyle/>
          <a:p>
            <a:pPr marL="0" indent="0">
              <a:buNone/>
            </a:pPr>
            <a:r>
              <a:rPr lang="en-US" sz="1600" b="1" dirty="0">
                <a:solidFill>
                  <a:srgbClr val="102B46"/>
                </a:solidFill>
                <a:latin typeface="Times New Roman" panose="02020603050405020304" pitchFamily="18" charset="0"/>
                <a:ea typeface="Aptos" pitchFamily="34" charset="-122"/>
                <a:cs typeface="Times New Roman" panose="02020603050405020304" pitchFamily="18" charset="0"/>
              </a:rPr>
              <a:t>Model / responsible AI</a:t>
            </a:r>
            <a:endParaRPr lang="en-US" sz="1600" dirty="0">
              <a:latin typeface="Times New Roman" panose="02020603050405020304" pitchFamily="18" charset="0"/>
              <a:cs typeface="Times New Roman" panose="02020603050405020304" pitchFamily="18" charset="0"/>
            </a:endParaRPr>
          </a:p>
        </p:txBody>
      </p:sp>
      <p:sp>
        <p:nvSpPr>
          <p:cNvPr id="22" name="Text 20"/>
          <p:cNvSpPr/>
          <p:nvPr/>
        </p:nvSpPr>
        <p:spPr>
          <a:xfrm>
            <a:off x="2926080" y="4818888"/>
            <a:ext cx="7498080" cy="585216"/>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Performance and explainability must be assessed alongside bias and risk.</a:t>
            </a:r>
            <a:endParaRPr lang="en-US" sz="1600" dirty="0">
              <a:latin typeface="Times New Roman" panose="02020603050405020304" pitchFamily="18" charset="0"/>
              <a:cs typeface="Times New Roman" panose="02020603050405020304" pitchFamily="18" charset="0"/>
            </a:endParaRPr>
          </a:p>
        </p:txBody>
      </p:sp>
      <p:sp>
        <p:nvSpPr>
          <p:cNvPr id="23" name="Text 21"/>
          <p:cNvSpPr/>
          <p:nvPr/>
        </p:nvSpPr>
        <p:spPr>
          <a:xfrm>
            <a:off x="10515600" y="4937760"/>
            <a:ext cx="731520" cy="292608"/>
          </a:xfrm>
          <a:prstGeom prst="rect">
            <a:avLst/>
          </a:prstGeom>
          <a:noFill/>
          <a:ln/>
        </p:spPr>
        <p:txBody>
          <a:bodyPr wrap="square" lIns="0" tIns="0" rIns="0" bIns="0" rtlCol="0" anchor="ctr">
            <a:normAutofit/>
          </a:bodyPr>
          <a:lstStyle/>
          <a:p>
            <a:pPr marL="0" indent="0">
              <a:buNone/>
            </a:pPr>
            <a:r>
              <a:rPr lang="en-US" sz="1600" b="1" dirty="0">
                <a:solidFill>
                  <a:srgbClr val="1673B8"/>
                </a:solidFill>
                <a:latin typeface="Times New Roman" panose="02020603050405020304" pitchFamily="18" charset="0"/>
                <a:ea typeface="Aptos" pitchFamily="34" charset="-122"/>
                <a:cs typeface="Times New Roman" panose="02020603050405020304" pitchFamily="18" charset="0"/>
              </a:rPr>
              <a:t>[6], [7]</a:t>
            </a:r>
            <a:endParaRPr lang="en-US" sz="1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3F7FA"/>
        </a:solidFill>
        <a:effectLst/>
      </p:bgPr>
    </p:bg>
    <p:spTree>
      <p:nvGrpSpPr>
        <p:cNvPr id="1" name=""/>
        <p:cNvGrpSpPr/>
        <p:nvPr/>
      </p:nvGrpSpPr>
      <p:grpSpPr>
        <a:xfrm>
          <a:off x="0" y="0"/>
          <a:ext cx="0" cy="0"/>
          <a:chOff x="0" y="0"/>
          <a:chExt cx="0" cy="0"/>
        </a:xfrm>
      </p:grpSpPr>
      <p:sp>
        <p:nvSpPr>
          <p:cNvPr id="2" name="Shape 0"/>
          <p:cNvSpPr/>
          <p:nvPr/>
        </p:nvSpPr>
        <p:spPr>
          <a:xfrm>
            <a:off x="0" y="0"/>
            <a:ext cx="12188952" cy="155448"/>
          </a:xfrm>
          <a:prstGeom prst="rect">
            <a:avLst/>
          </a:prstGeom>
          <a:solidFill>
            <a:srgbClr val="102B46"/>
          </a:solidFill>
          <a:ln w="12700">
            <a:solidFill>
              <a:srgbClr val="102B46"/>
            </a:solidFill>
            <a:prstDash val="solid"/>
          </a:ln>
        </p:spPr>
      </p:sp>
      <p:sp>
        <p:nvSpPr>
          <p:cNvPr id="3" name="Text 1"/>
          <p:cNvSpPr/>
          <p:nvPr/>
        </p:nvSpPr>
        <p:spPr>
          <a:xfrm>
            <a:off x="658368" y="384048"/>
            <a:ext cx="10058400" cy="228600"/>
          </a:xfrm>
          <a:prstGeom prst="rect">
            <a:avLst/>
          </a:prstGeom>
          <a:noFill/>
          <a:ln/>
        </p:spPr>
        <p:txBody>
          <a:bodyPr wrap="square" lIns="0" tIns="0" rIns="0" bIns="0" rtlCol="0" anchor="ctr">
            <a:normAutofit lnSpcReduction="10000"/>
          </a:bodyPr>
          <a:lstStyle/>
          <a:p>
            <a:pPr marL="0" indent="0">
              <a:buNone/>
            </a:pPr>
            <a:r>
              <a:rPr lang="en-US" sz="1600" b="1" kern="0" spc="120" dirty="0">
                <a:solidFill>
                  <a:srgbClr val="007F86"/>
                </a:solidFill>
                <a:latin typeface="Times New Roman" panose="02020603050405020304" pitchFamily="18" charset="0"/>
                <a:ea typeface="Aptos" pitchFamily="34" charset="-122"/>
                <a:cs typeface="Times New Roman" panose="02020603050405020304" pitchFamily="18" charset="0"/>
              </a:rPr>
              <a:t>INTERIM VIVA · ACCA6020</a:t>
            </a:r>
            <a:endParaRPr lang="en-US" sz="1600" dirty="0">
              <a:latin typeface="Times New Roman" panose="02020603050405020304" pitchFamily="18" charset="0"/>
              <a:cs typeface="Times New Roman" panose="02020603050405020304" pitchFamily="18" charset="0"/>
            </a:endParaRPr>
          </a:p>
        </p:txBody>
      </p:sp>
      <p:sp>
        <p:nvSpPr>
          <p:cNvPr id="4" name="Text 2"/>
          <p:cNvSpPr/>
          <p:nvPr/>
        </p:nvSpPr>
        <p:spPr>
          <a:xfrm>
            <a:off x="658368" y="758952"/>
            <a:ext cx="10972800" cy="594360"/>
          </a:xfrm>
          <a:prstGeom prst="rect">
            <a:avLst/>
          </a:prstGeom>
          <a:noFill/>
          <a:ln/>
        </p:spPr>
        <p:txBody>
          <a:bodyPr wrap="square" lIns="0" tIns="0" rIns="0" bIns="0" rtlCol="0" anchor="ctr">
            <a:normAutofit/>
          </a:bodyPr>
          <a:lstStyle/>
          <a:p>
            <a:pPr marL="0" indent="0">
              <a:buNone/>
            </a:pPr>
            <a:r>
              <a:rPr lang="en-US" sz="1600" b="1" dirty="0">
                <a:solidFill>
                  <a:srgbClr val="102B46"/>
                </a:solidFill>
                <a:latin typeface="Times New Roman" panose="02020603050405020304" pitchFamily="18" charset="0"/>
                <a:ea typeface="Aptos" pitchFamily="34" charset="-122"/>
                <a:cs typeface="Times New Roman" panose="02020603050405020304" pitchFamily="18" charset="0"/>
              </a:rPr>
              <a:t>Why Random Forest? Comparison of approaches</a:t>
            </a:r>
            <a:endParaRPr lang="en-US" sz="1600" dirty="0">
              <a:latin typeface="Times New Roman" panose="02020603050405020304" pitchFamily="18" charset="0"/>
              <a:cs typeface="Times New Roman" panose="02020603050405020304" pitchFamily="18" charset="0"/>
            </a:endParaRPr>
          </a:p>
        </p:txBody>
      </p:sp>
      <p:sp>
        <p:nvSpPr>
          <p:cNvPr id="5" name="Shape 3"/>
          <p:cNvSpPr/>
          <p:nvPr/>
        </p:nvSpPr>
        <p:spPr>
          <a:xfrm>
            <a:off x="658368" y="6364224"/>
            <a:ext cx="10881360" cy="0"/>
          </a:xfrm>
          <a:prstGeom prst="line">
            <a:avLst/>
          </a:prstGeom>
          <a:noFill/>
          <a:ln w="12700">
            <a:solidFill>
              <a:srgbClr val="D7E2EA"/>
            </a:solidFill>
            <a:prstDash val="solid"/>
          </a:ln>
        </p:spPr>
      </p:sp>
      <p:sp>
        <p:nvSpPr>
          <p:cNvPr id="6" name="Text 4"/>
          <p:cNvSpPr/>
          <p:nvPr/>
        </p:nvSpPr>
        <p:spPr>
          <a:xfrm>
            <a:off x="658368" y="6419088"/>
            <a:ext cx="9144000" cy="201168"/>
          </a:xfrm>
          <a:prstGeom prst="rect">
            <a:avLst/>
          </a:prstGeom>
          <a:noFill/>
          <a:ln/>
        </p:spPr>
        <p:txBody>
          <a:bodyPr wrap="square" lIns="0" tIns="0" rIns="0" bIns="0" rtlCol="0" anchor="ctr">
            <a:normAutofit fontScale="92500" lnSpcReduction="20000"/>
          </a:bodyPr>
          <a:lstStyle/>
          <a:p>
            <a:pPr marL="0" indent="0">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AI-Based Threat Detection and Alert System for Cloud Security</a:t>
            </a:r>
            <a:endParaRPr lang="en-US" sz="1600" dirty="0">
              <a:latin typeface="Times New Roman" panose="02020603050405020304" pitchFamily="18" charset="0"/>
              <a:cs typeface="Times New Roman" panose="02020603050405020304" pitchFamily="18" charset="0"/>
            </a:endParaRPr>
          </a:p>
        </p:txBody>
      </p:sp>
      <p:sp>
        <p:nvSpPr>
          <p:cNvPr id="7" name="Text 5"/>
          <p:cNvSpPr/>
          <p:nvPr/>
        </p:nvSpPr>
        <p:spPr>
          <a:xfrm>
            <a:off x="10991088" y="6419088"/>
            <a:ext cx="502920" cy="201168"/>
          </a:xfrm>
          <a:prstGeom prst="rect">
            <a:avLst/>
          </a:prstGeom>
          <a:noFill/>
          <a:ln/>
        </p:spPr>
        <p:txBody>
          <a:bodyPr wrap="square" lIns="0" tIns="0" rIns="0" bIns="0" rtlCol="0" anchor="ctr">
            <a:normAutofit fontScale="92500" lnSpcReduction="20000"/>
          </a:bodyPr>
          <a:lstStyle/>
          <a:p>
            <a:pPr marL="0" indent="0" algn="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07</a:t>
            </a:r>
            <a:endParaRPr lang="en-US" sz="1600" dirty="0">
              <a:latin typeface="Times New Roman" panose="02020603050405020304" pitchFamily="18" charset="0"/>
              <a:cs typeface="Times New Roman" panose="02020603050405020304" pitchFamily="18" charset="0"/>
            </a:endParaRPr>
          </a:p>
        </p:txBody>
      </p:sp>
      <p:sp>
        <p:nvSpPr>
          <p:cNvPr id="8" name="Shape 6"/>
          <p:cNvSpPr/>
          <p:nvPr/>
        </p:nvSpPr>
        <p:spPr>
          <a:xfrm>
            <a:off x="841248" y="1636776"/>
            <a:ext cx="2834640" cy="594360"/>
          </a:xfrm>
          <a:prstGeom prst="roundRect">
            <a:avLst>
              <a:gd name="adj" fmla="val 23077"/>
            </a:avLst>
          </a:prstGeom>
          <a:solidFill>
            <a:srgbClr val="102B46"/>
          </a:solidFill>
          <a:ln w="10160">
            <a:solidFill>
              <a:srgbClr val="102B46"/>
            </a:solidFill>
            <a:prstDash val="solid"/>
          </a:ln>
        </p:spPr>
      </p:sp>
      <p:sp>
        <p:nvSpPr>
          <p:cNvPr id="9" name="Text 7"/>
          <p:cNvSpPr/>
          <p:nvPr/>
        </p:nvSpPr>
        <p:spPr>
          <a:xfrm>
            <a:off x="960120" y="1746504"/>
            <a:ext cx="2606040" cy="320040"/>
          </a:xfrm>
          <a:prstGeom prst="rect">
            <a:avLst/>
          </a:prstGeom>
          <a:noFill/>
          <a:ln/>
        </p:spPr>
        <p:txBody>
          <a:bodyPr wrap="square" lIns="0" tIns="0" rIns="0" bIns="0" rtlCol="0" anchor="ctr">
            <a:normAutofit/>
          </a:bodyPr>
          <a:lstStyle/>
          <a:p>
            <a:pPr marL="0" indent="0">
              <a:buNone/>
            </a:pPr>
            <a:r>
              <a:rPr lang="en-US" sz="1600" b="1" dirty="0">
                <a:solidFill>
                  <a:srgbClr val="FFFFFF"/>
                </a:solidFill>
                <a:latin typeface="Times New Roman" panose="02020603050405020304" pitchFamily="18" charset="0"/>
                <a:ea typeface="Aptos" pitchFamily="34" charset="-122"/>
                <a:cs typeface="Times New Roman" panose="02020603050405020304" pitchFamily="18" charset="0"/>
              </a:rPr>
              <a:t>Method</a:t>
            </a:r>
            <a:endParaRPr lang="en-US" sz="1600" dirty="0">
              <a:latin typeface="Times New Roman" panose="02020603050405020304" pitchFamily="18" charset="0"/>
              <a:cs typeface="Times New Roman" panose="02020603050405020304" pitchFamily="18" charset="0"/>
            </a:endParaRPr>
          </a:p>
        </p:txBody>
      </p:sp>
      <p:sp>
        <p:nvSpPr>
          <p:cNvPr id="10" name="Shape 8"/>
          <p:cNvSpPr/>
          <p:nvPr/>
        </p:nvSpPr>
        <p:spPr>
          <a:xfrm>
            <a:off x="3694176" y="1636776"/>
            <a:ext cx="3886200" cy="594360"/>
          </a:xfrm>
          <a:prstGeom prst="roundRect">
            <a:avLst>
              <a:gd name="adj" fmla="val 23077"/>
            </a:avLst>
          </a:prstGeom>
          <a:solidFill>
            <a:srgbClr val="102B46"/>
          </a:solidFill>
          <a:ln w="10160">
            <a:solidFill>
              <a:srgbClr val="102B46"/>
            </a:solidFill>
            <a:prstDash val="solid"/>
          </a:ln>
        </p:spPr>
      </p:sp>
      <p:sp>
        <p:nvSpPr>
          <p:cNvPr id="11" name="Text 9"/>
          <p:cNvSpPr/>
          <p:nvPr/>
        </p:nvSpPr>
        <p:spPr>
          <a:xfrm>
            <a:off x="3813048" y="1746504"/>
            <a:ext cx="3657600" cy="320040"/>
          </a:xfrm>
          <a:prstGeom prst="rect">
            <a:avLst/>
          </a:prstGeom>
          <a:noFill/>
          <a:ln/>
        </p:spPr>
        <p:txBody>
          <a:bodyPr wrap="square" lIns="0" tIns="0" rIns="0" bIns="0" rtlCol="0" anchor="ctr">
            <a:normAutofit/>
          </a:bodyPr>
          <a:lstStyle/>
          <a:p>
            <a:pPr marL="0" indent="0">
              <a:buNone/>
            </a:pPr>
            <a:r>
              <a:rPr lang="en-US" sz="1600" b="1" dirty="0">
                <a:solidFill>
                  <a:srgbClr val="FFFFFF"/>
                </a:solidFill>
                <a:latin typeface="Times New Roman" panose="02020603050405020304" pitchFamily="18" charset="0"/>
                <a:ea typeface="Aptos" pitchFamily="34" charset="-122"/>
                <a:cs typeface="Times New Roman" panose="02020603050405020304" pitchFamily="18" charset="0"/>
              </a:rPr>
              <a:t>Strength</a:t>
            </a:r>
            <a:endParaRPr lang="en-US" sz="1600" dirty="0">
              <a:latin typeface="Times New Roman" panose="02020603050405020304" pitchFamily="18" charset="0"/>
              <a:cs typeface="Times New Roman" panose="02020603050405020304" pitchFamily="18" charset="0"/>
            </a:endParaRPr>
          </a:p>
        </p:txBody>
      </p:sp>
      <p:sp>
        <p:nvSpPr>
          <p:cNvPr id="12" name="Shape 10"/>
          <p:cNvSpPr/>
          <p:nvPr/>
        </p:nvSpPr>
        <p:spPr>
          <a:xfrm>
            <a:off x="7607808" y="1636776"/>
            <a:ext cx="3749040" cy="594360"/>
          </a:xfrm>
          <a:prstGeom prst="roundRect">
            <a:avLst>
              <a:gd name="adj" fmla="val 23077"/>
            </a:avLst>
          </a:prstGeom>
          <a:solidFill>
            <a:srgbClr val="102B46"/>
          </a:solidFill>
          <a:ln w="10160">
            <a:solidFill>
              <a:srgbClr val="102B46"/>
            </a:solidFill>
            <a:prstDash val="solid"/>
          </a:ln>
        </p:spPr>
      </p:sp>
      <p:sp>
        <p:nvSpPr>
          <p:cNvPr id="13" name="Text 11"/>
          <p:cNvSpPr/>
          <p:nvPr/>
        </p:nvSpPr>
        <p:spPr>
          <a:xfrm>
            <a:off x="7726680" y="1746504"/>
            <a:ext cx="3520440" cy="320040"/>
          </a:xfrm>
          <a:prstGeom prst="rect">
            <a:avLst/>
          </a:prstGeom>
          <a:noFill/>
          <a:ln/>
        </p:spPr>
        <p:txBody>
          <a:bodyPr wrap="square" lIns="0" tIns="0" rIns="0" bIns="0" rtlCol="0" anchor="ctr">
            <a:normAutofit/>
          </a:bodyPr>
          <a:lstStyle/>
          <a:p>
            <a:pPr marL="0" indent="0">
              <a:buNone/>
            </a:pPr>
            <a:r>
              <a:rPr lang="en-US" sz="1600" b="1" dirty="0">
                <a:solidFill>
                  <a:srgbClr val="FFFFFF"/>
                </a:solidFill>
                <a:latin typeface="Times New Roman" panose="02020603050405020304" pitchFamily="18" charset="0"/>
                <a:ea typeface="Aptos" pitchFamily="34" charset="-122"/>
                <a:cs typeface="Times New Roman" panose="02020603050405020304" pitchFamily="18" charset="0"/>
              </a:rPr>
              <a:t>Limitation</a:t>
            </a:r>
            <a:endParaRPr lang="en-US" sz="1600" dirty="0">
              <a:latin typeface="Times New Roman" panose="02020603050405020304" pitchFamily="18" charset="0"/>
              <a:cs typeface="Times New Roman" panose="02020603050405020304" pitchFamily="18" charset="0"/>
            </a:endParaRPr>
          </a:p>
        </p:txBody>
      </p:sp>
      <p:sp>
        <p:nvSpPr>
          <p:cNvPr id="14" name="Shape 12"/>
          <p:cNvSpPr/>
          <p:nvPr/>
        </p:nvSpPr>
        <p:spPr>
          <a:xfrm>
            <a:off x="841248" y="2304288"/>
            <a:ext cx="2834640" cy="676656"/>
          </a:xfrm>
          <a:prstGeom prst="roundRect">
            <a:avLst>
              <a:gd name="adj" fmla="val 20270"/>
            </a:avLst>
          </a:prstGeom>
          <a:solidFill>
            <a:srgbClr val="EDF3F7"/>
          </a:solidFill>
          <a:ln w="10160">
            <a:solidFill>
              <a:srgbClr val="D7E2EA"/>
            </a:solidFill>
            <a:prstDash val="solid"/>
          </a:ln>
        </p:spPr>
      </p:sp>
      <p:sp>
        <p:nvSpPr>
          <p:cNvPr id="15" name="Text 13"/>
          <p:cNvSpPr/>
          <p:nvPr/>
        </p:nvSpPr>
        <p:spPr>
          <a:xfrm>
            <a:off x="950976" y="2368296"/>
            <a:ext cx="2624328" cy="512064"/>
          </a:xfrm>
          <a:prstGeom prst="rect">
            <a:avLst/>
          </a:prstGeom>
          <a:noFill/>
          <a:ln/>
        </p:spPr>
        <p:txBody>
          <a:bodyPr wrap="square" lIns="0" tIns="0" rIns="0" bIns="0" rtlCol="0" anchor="ctr">
            <a:normAutofit/>
          </a:bodyPr>
          <a:lstStyle/>
          <a:p>
            <a:pPr marL="0" indent="0">
              <a:buNone/>
            </a:pPr>
            <a:r>
              <a:rPr lang="en-US" sz="1600" b="1" dirty="0">
                <a:solidFill>
                  <a:srgbClr val="19324C"/>
                </a:solidFill>
                <a:latin typeface="Times New Roman" panose="02020603050405020304" pitchFamily="18" charset="0"/>
                <a:ea typeface="Aptos" pitchFamily="34" charset="-122"/>
                <a:cs typeface="Times New Roman" panose="02020603050405020304" pitchFamily="18" charset="0"/>
              </a:rPr>
              <a:t>Signature / rules</a:t>
            </a:r>
            <a:endParaRPr lang="en-US" sz="1600" dirty="0">
              <a:latin typeface="Times New Roman" panose="02020603050405020304" pitchFamily="18" charset="0"/>
              <a:cs typeface="Times New Roman" panose="02020603050405020304" pitchFamily="18" charset="0"/>
            </a:endParaRPr>
          </a:p>
        </p:txBody>
      </p:sp>
      <p:sp>
        <p:nvSpPr>
          <p:cNvPr id="16" name="Shape 14"/>
          <p:cNvSpPr/>
          <p:nvPr/>
        </p:nvSpPr>
        <p:spPr>
          <a:xfrm>
            <a:off x="3694176" y="2304288"/>
            <a:ext cx="3886200" cy="676656"/>
          </a:xfrm>
          <a:prstGeom prst="roundRect">
            <a:avLst>
              <a:gd name="adj" fmla="val 20270"/>
            </a:avLst>
          </a:prstGeom>
          <a:solidFill>
            <a:srgbClr val="EDF3F7"/>
          </a:solidFill>
          <a:ln w="10160">
            <a:solidFill>
              <a:srgbClr val="D7E2EA"/>
            </a:solidFill>
            <a:prstDash val="solid"/>
          </a:ln>
        </p:spPr>
      </p:sp>
      <p:sp>
        <p:nvSpPr>
          <p:cNvPr id="17" name="Text 15"/>
          <p:cNvSpPr/>
          <p:nvPr/>
        </p:nvSpPr>
        <p:spPr>
          <a:xfrm>
            <a:off x="3803904" y="2368296"/>
            <a:ext cx="3675888" cy="512064"/>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Simple, auditable</a:t>
            </a:r>
            <a:endParaRPr lang="en-US" sz="1600" dirty="0">
              <a:latin typeface="Times New Roman" panose="02020603050405020304" pitchFamily="18" charset="0"/>
              <a:cs typeface="Times New Roman" panose="02020603050405020304" pitchFamily="18" charset="0"/>
            </a:endParaRPr>
          </a:p>
        </p:txBody>
      </p:sp>
      <p:sp>
        <p:nvSpPr>
          <p:cNvPr id="18" name="Shape 16"/>
          <p:cNvSpPr/>
          <p:nvPr/>
        </p:nvSpPr>
        <p:spPr>
          <a:xfrm>
            <a:off x="7607808" y="2304288"/>
            <a:ext cx="3749040" cy="676656"/>
          </a:xfrm>
          <a:prstGeom prst="roundRect">
            <a:avLst>
              <a:gd name="adj" fmla="val 20270"/>
            </a:avLst>
          </a:prstGeom>
          <a:solidFill>
            <a:srgbClr val="EDF3F7"/>
          </a:solidFill>
          <a:ln w="10160">
            <a:solidFill>
              <a:srgbClr val="D7E2EA"/>
            </a:solidFill>
            <a:prstDash val="solid"/>
          </a:ln>
        </p:spPr>
      </p:sp>
      <p:sp>
        <p:nvSpPr>
          <p:cNvPr id="19" name="Text 17"/>
          <p:cNvSpPr/>
          <p:nvPr/>
        </p:nvSpPr>
        <p:spPr>
          <a:xfrm>
            <a:off x="7717536" y="2368296"/>
            <a:ext cx="3538728" cy="512064"/>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May miss unfamiliar patterns</a:t>
            </a:r>
            <a:endParaRPr lang="en-US" sz="1600" dirty="0">
              <a:latin typeface="Times New Roman" panose="02020603050405020304" pitchFamily="18" charset="0"/>
              <a:cs typeface="Times New Roman" panose="02020603050405020304" pitchFamily="18" charset="0"/>
            </a:endParaRPr>
          </a:p>
        </p:txBody>
      </p:sp>
      <p:sp>
        <p:nvSpPr>
          <p:cNvPr id="20" name="Shape 18"/>
          <p:cNvSpPr/>
          <p:nvPr/>
        </p:nvSpPr>
        <p:spPr>
          <a:xfrm>
            <a:off x="841248" y="3026664"/>
            <a:ext cx="2834640" cy="676656"/>
          </a:xfrm>
          <a:prstGeom prst="roundRect">
            <a:avLst>
              <a:gd name="adj" fmla="val 20270"/>
            </a:avLst>
          </a:prstGeom>
          <a:solidFill>
            <a:srgbClr val="FFFFFF"/>
          </a:solidFill>
          <a:ln w="10160">
            <a:solidFill>
              <a:srgbClr val="D7E2EA"/>
            </a:solidFill>
            <a:prstDash val="solid"/>
          </a:ln>
        </p:spPr>
      </p:sp>
      <p:sp>
        <p:nvSpPr>
          <p:cNvPr id="21" name="Text 19"/>
          <p:cNvSpPr/>
          <p:nvPr/>
        </p:nvSpPr>
        <p:spPr>
          <a:xfrm>
            <a:off x="950976" y="3090672"/>
            <a:ext cx="2624328" cy="512064"/>
          </a:xfrm>
          <a:prstGeom prst="rect">
            <a:avLst/>
          </a:prstGeom>
          <a:noFill/>
          <a:ln/>
        </p:spPr>
        <p:txBody>
          <a:bodyPr wrap="square" lIns="0" tIns="0" rIns="0" bIns="0" rtlCol="0" anchor="ctr">
            <a:normAutofit/>
          </a:bodyPr>
          <a:lstStyle/>
          <a:p>
            <a:pPr marL="0" indent="0">
              <a:buNone/>
            </a:pPr>
            <a:r>
              <a:rPr lang="en-US" sz="1600" b="1" dirty="0">
                <a:solidFill>
                  <a:srgbClr val="19324C"/>
                </a:solidFill>
                <a:latin typeface="Times New Roman" panose="02020603050405020304" pitchFamily="18" charset="0"/>
                <a:ea typeface="Aptos" pitchFamily="34" charset="-122"/>
                <a:cs typeface="Times New Roman" panose="02020603050405020304" pitchFamily="18" charset="0"/>
              </a:rPr>
              <a:t>Logistic Regression</a:t>
            </a:r>
            <a:endParaRPr lang="en-US" sz="1600" dirty="0">
              <a:latin typeface="Times New Roman" panose="02020603050405020304" pitchFamily="18" charset="0"/>
              <a:cs typeface="Times New Roman" panose="02020603050405020304" pitchFamily="18" charset="0"/>
            </a:endParaRPr>
          </a:p>
        </p:txBody>
      </p:sp>
      <p:sp>
        <p:nvSpPr>
          <p:cNvPr id="22" name="Shape 20"/>
          <p:cNvSpPr/>
          <p:nvPr/>
        </p:nvSpPr>
        <p:spPr>
          <a:xfrm>
            <a:off x="3694176" y="3026664"/>
            <a:ext cx="3886200" cy="676656"/>
          </a:xfrm>
          <a:prstGeom prst="roundRect">
            <a:avLst>
              <a:gd name="adj" fmla="val 20270"/>
            </a:avLst>
          </a:prstGeom>
          <a:solidFill>
            <a:srgbClr val="FFFFFF"/>
          </a:solidFill>
          <a:ln w="10160">
            <a:solidFill>
              <a:srgbClr val="D7E2EA"/>
            </a:solidFill>
            <a:prstDash val="solid"/>
          </a:ln>
        </p:spPr>
      </p:sp>
      <p:sp>
        <p:nvSpPr>
          <p:cNvPr id="23" name="Text 21"/>
          <p:cNvSpPr/>
          <p:nvPr/>
        </p:nvSpPr>
        <p:spPr>
          <a:xfrm>
            <a:off x="3803904" y="3090672"/>
            <a:ext cx="3675888" cy="512064"/>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Fast, interpretable baseline</a:t>
            </a:r>
            <a:endParaRPr lang="en-US" sz="1600" dirty="0">
              <a:latin typeface="Times New Roman" panose="02020603050405020304" pitchFamily="18" charset="0"/>
              <a:cs typeface="Times New Roman" panose="02020603050405020304" pitchFamily="18" charset="0"/>
            </a:endParaRPr>
          </a:p>
        </p:txBody>
      </p:sp>
      <p:sp>
        <p:nvSpPr>
          <p:cNvPr id="24" name="Shape 22"/>
          <p:cNvSpPr/>
          <p:nvPr/>
        </p:nvSpPr>
        <p:spPr>
          <a:xfrm>
            <a:off x="7607808" y="3026664"/>
            <a:ext cx="3749040" cy="676656"/>
          </a:xfrm>
          <a:prstGeom prst="roundRect">
            <a:avLst>
              <a:gd name="adj" fmla="val 20270"/>
            </a:avLst>
          </a:prstGeom>
          <a:solidFill>
            <a:srgbClr val="FFFFFF"/>
          </a:solidFill>
          <a:ln w="10160">
            <a:solidFill>
              <a:srgbClr val="D7E2EA"/>
            </a:solidFill>
            <a:prstDash val="solid"/>
          </a:ln>
        </p:spPr>
      </p:sp>
      <p:sp>
        <p:nvSpPr>
          <p:cNvPr id="25" name="Text 23"/>
          <p:cNvSpPr/>
          <p:nvPr/>
        </p:nvSpPr>
        <p:spPr>
          <a:xfrm>
            <a:off x="7717536" y="3090672"/>
            <a:ext cx="3538728" cy="512064"/>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Linear decision boundary</a:t>
            </a:r>
            <a:endParaRPr lang="en-US" sz="1600" dirty="0">
              <a:latin typeface="Times New Roman" panose="02020603050405020304" pitchFamily="18" charset="0"/>
              <a:cs typeface="Times New Roman" panose="02020603050405020304" pitchFamily="18" charset="0"/>
            </a:endParaRPr>
          </a:p>
        </p:txBody>
      </p:sp>
      <p:sp>
        <p:nvSpPr>
          <p:cNvPr id="26" name="Shape 24"/>
          <p:cNvSpPr/>
          <p:nvPr/>
        </p:nvSpPr>
        <p:spPr>
          <a:xfrm>
            <a:off x="841248" y="3749040"/>
            <a:ext cx="2834640" cy="676656"/>
          </a:xfrm>
          <a:prstGeom prst="roundRect">
            <a:avLst>
              <a:gd name="adj" fmla="val 20270"/>
            </a:avLst>
          </a:prstGeom>
          <a:solidFill>
            <a:srgbClr val="EDF3F7"/>
          </a:solidFill>
          <a:ln w="10160">
            <a:solidFill>
              <a:srgbClr val="D7E2EA"/>
            </a:solidFill>
            <a:prstDash val="solid"/>
          </a:ln>
        </p:spPr>
      </p:sp>
      <p:sp>
        <p:nvSpPr>
          <p:cNvPr id="27" name="Text 25"/>
          <p:cNvSpPr/>
          <p:nvPr/>
        </p:nvSpPr>
        <p:spPr>
          <a:xfrm>
            <a:off x="950976" y="3813048"/>
            <a:ext cx="2624328" cy="512064"/>
          </a:xfrm>
          <a:prstGeom prst="rect">
            <a:avLst/>
          </a:prstGeom>
          <a:noFill/>
          <a:ln/>
        </p:spPr>
        <p:txBody>
          <a:bodyPr wrap="square" lIns="0" tIns="0" rIns="0" bIns="0" rtlCol="0" anchor="ctr">
            <a:normAutofit/>
          </a:bodyPr>
          <a:lstStyle/>
          <a:p>
            <a:pPr marL="0" indent="0">
              <a:buNone/>
            </a:pPr>
            <a:r>
              <a:rPr lang="en-US" sz="1600" b="1" dirty="0">
                <a:solidFill>
                  <a:srgbClr val="19324C"/>
                </a:solidFill>
                <a:latin typeface="Times New Roman" panose="02020603050405020304" pitchFamily="18" charset="0"/>
                <a:ea typeface="Aptos" pitchFamily="34" charset="-122"/>
                <a:cs typeface="Times New Roman" panose="02020603050405020304" pitchFamily="18" charset="0"/>
              </a:rPr>
              <a:t>Random Forest</a:t>
            </a:r>
            <a:endParaRPr lang="en-US" sz="1600" dirty="0">
              <a:latin typeface="Times New Roman" panose="02020603050405020304" pitchFamily="18" charset="0"/>
              <a:cs typeface="Times New Roman" panose="02020603050405020304" pitchFamily="18" charset="0"/>
            </a:endParaRPr>
          </a:p>
        </p:txBody>
      </p:sp>
      <p:sp>
        <p:nvSpPr>
          <p:cNvPr id="28" name="Shape 26"/>
          <p:cNvSpPr/>
          <p:nvPr/>
        </p:nvSpPr>
        <p:spPr>
          <a:xfrm>
            <a:off x="3694176" y="3749040"/>
            <a:ext cx="3886200" cy="676656"/>
          </a:xfrm>
          <a:prstGeom prst="roundRect">
            <a:avLst>
              <a:gd name="adj" fmla="val 20270"/>
            </a:avLst>
          </a:prstGeom>
          <a:solidFill>
            <a:srgbClr val="EDF3F7"/>
          </a:solidFill>
          <a:ln w="10160">
            <a:solidFill>
              <a:srgbClr val="D7E2EA"/>
            </a:solidFill>
            <a:prstDash val="solid"/>
          </a:ln>
        </p:spPr>
      </p:sp>
      <p:sp>
        <p:nvSpPr>
          <p:cNvPr id="29" name="Text 27"/>
          <p:cNvSpPr/>
          <p:nvPr/>
        </p:nvSpPr>
        <p:spPr>
          <a:xfrm>
            <a:off x="3803904" y="3813048"/>
            <a:ext cx="3675888" cy="512064"/>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Handles tabular, nonlinear patterns</a:t>
            </a:r>
            <a:endParaRPr lang="en-US" sz="1600" dirty="0">
              <a:latin typeface="Times New Roman" panose="02020603050405020304" pitchFamily="18" charset="0"/>
              <a:cs typeface="Times New Roman" panose="02020603050405020304" pitchFamily="18" charset="0"/>
            </a:endParaRPr>
          </a:p>
        </p:txBody>
      </p:sp>
      <p:sp>
        <p:nvSpPr>
          <p:cNvPr id="30" name="Shape 28"/>
          <p:cNvSpPr/>
          <p:nvPr/>
        </p:nvSpPr>
        <p:spPr>
          <a:xfrm>
            <a:off x="7607808" y="3749040"/>
            <a:ext cx="3749040" cy="676656"/>
          </a:xfrm>
          <a:prstGeom prst="roundRect">
            <a:avLst>
              <a:gd name="adj" fmla="val 20270"/>
            </a:avLst>
          </a:prstGeom>
          <a:solidFill>
            <a:srgbClr val="EDF3F7"/>
          </a:solidFill>
          <a:ln w="10160">
            <a:solidFill>
              <a:srgbClr val="D7E2EA"/>
            </a:solidFill>
            <a:prstDash val="solid"/>
          </a:ln>
        </p:spPr>
      </p:sp>
      <p:sp>
        <p:nvSpPr>
          <p:cNvPr id="31" name="Text 29"/>
          <p:cNvSpPr/>
          <p:nvPr/>
        </p:nvSpPr>
        <p:spPr>
          <a:xfrm>
            <a:off x="7717536" y="3813048"/>
            <a:ext cx="3538728" cy="512064"/>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Can overfit; must tune and validate</a:t>
            </a:r>
            <a:endParaRPr lang="en-US" sz="1600" dirty="0">
              <a:latin typeface="Times New Roman" panose="02020603050405020304" pitchFamily="18" charset="0"/>
              <a:cs typeface="Times New Roman" panose="02020603050405020304" pitchFamily="18" charset="0"/>
            </a:endParaRPr>
          </a:p>
        </p:txBody>
      </p:sp>
      <p:sp>
        <p:nvSpPr>
          <p:cNvPr id="32" name="Shape 30"/>
          <p:cNvSpPr/>
          <p:nvPr/>
        </p:nvSpPr>
        <p:spPr>
          <a:xfrm>
            <a:off x="841248" y="4471416"/>
            <a:ext cx="2834640" cy="676656"/>
          </a:xfrm>
          <a:prstGeom prst="roundRect">
            <a:avLst>
              <a:gd name="adj" fmla="val 20270"/>
            </a:avLst>
          </a:prstGeom>
          <a:solidFill>
            <a:srgbClr val="FFFFFF"/>
          </a:solidFill>
          <a:ln w="10160">
            <a:solidFill>
              <a:srgbClr val="D7E2EA"/>
            </a:solidFill>
            <a:prstDash val="solid"/>
          </a:ln>
        </p:spPr>
      </p:sp>
      <p:sp>
        <p:nvSpPr>
          <p:cNvPr id="33" name="Text 31"/>
          <p:cNvSpPr/>
          <p:nvPr/>
        </p:nvSpPr>
        <p:spPr>
          <a:xfrm>
            <a:off x="950976" y="4535424"/>
            <a:ext cx="2624328" cy="512064"/>
          </a:xfrm>
          <a:prstGeom prst="rect">
            <a:avLst/>
          </a:prstGeom>
          <a:noFill/>
          <a:ln/>
        </p:spPr>
        <p:txBody>
          <a:bodyPr wrap="square" lIns="0" tIns="0" rIns="0" bIns="0" rtlCol="0" anchor="ctr">
            <a:normAutofit/>
          </a:bodyPr>
          <a:lstStyle/>
          <a:p>
            <a:pPr marL="0" indent="0">
              <a:buNone/>
            </a:pPr>
            <a:r>
              <a:rPr lang="en-US" sz="1600" b="1" dirty="0">
                <a:solidFill>
                  <a:srgbClr val="19324C"/>
                </a:solidFill>
                <a:latin typeface="Times New Roman" panose="02020603050405020304" pitchFamily="18" charset="0"/>
                <a:ea typeface="Aptos" pitchFamily="34" charset="-122"/>
                <a:cs typeface="Times New Roman" panose="02020603050405020304" pitchFamily="18" charset="0"/>
              </a:rPr>
              <a:t>Deep learning</a:t>
            </a:r>
            <a:endParaRPr lang="en-US" sz="1600" dirty="0">
              <a:latin typeface="Times New Roman" panose="02020603050405020304" pitchFamily="18" charset="0"/>
              <a:cs typeface="Times New Roman" panose="02020603050405020304" pitchFamily="18" charset="0"/>
            </a:endParaRPr>
          </a:p>
        </p:txBody>
      </p:sp>
      <p:sp>
        <p:nvSpPr>
          <p:cNvPr id="34" name="Shape 32"/>
          <p:cNvSpPr/>
          <p:nvPr/>
        </p:nvSpPr>
        <p:spPr>
          <a:xfrm>
            <a:off x="3694176" y="4471416"/>
            <a:ext cx="3886200" cy="676656"/>
          </a:xfrm>
          <a:prstGeom prst="roundRect">
            <a:avLst>
              <a:gd name="adj" fmla="val 20270"/>
            </a:avLst>
          </a:prstGeom>
          <a:solidFill>
            <a:srgbClr val="FFFFFF"/>
          </a:solidFill>
          <a:ln w="10160">
            <a:solidFill>
              <a:srgbClr val="D7E2EA"/>
            </a:solidFill>
            <a:prstDash val="solid"/>
          </a:ln>
        </p:spPr>
      </p:sp>
      <p:sp>
        <p:nvSpPr>
          <p:cNvPr id="35" name="Text 33"/>
          <p:cNvSpPr/>
          <p:nvPr/>
        </p:nvSpPr>
        <p:spPr>
          <a:xfrm>
            <a:off x="3803904" y="4535424"/>
            <a:ext cx="3675888" cy="512064"/>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Can model complex patterns</a:t>
            </a:r>
            <a:endParaRPr lang="en-US" sz="1600" dirty="0">
              <a:latin typeface="Times New Roman" panose="02020603050405020304" pitchFamily="18" charset="0"/>
              <a:cs typeface="Times New Roman" panose="02020603050405020304" pitchFamily="18" charset="0"/>
            </a:endParaRPr>
          </a:p>
        </p:txBody>
      </p:sp>
      <p:sp>
        <p:nvSpPr>
          <p:cNvPr id="36" name="Shape 34"/>
          <p:cNvSpPr/>
          <p:nvPr/>
        </p:nvSpPr>
        <p:spPr>
          <a:xfrm>
            <a:off x="7607808" y="4471416"/>
            <a:ext cx="3749040" cy="676656"/>
          </a:xfrm>
          <a:prstGeom prst="roundRect">
            <a:avLst>
              <a:gd name="adj" fmla="val 20270"/>
            </a:avLst>
          </a:prstGeom>
          <a:solidFill>
            <a:srgbClr val="FFFFFF"/>
          </a:solidFill>
          <a:ln w="10160">
            <a:solidFill>
              <a:srgbClr val="D7E2EA"/>
            </a:solidFill>
            <a:prstDash val="solid"/>
          </a:ln>
        </p:spPr>
      </p:sp>
      <p:sp>
        <p:nvSpPr>
          <p:cNvPr id="37" name="Text 35"/>
          <p:cNvSpPr/>
          <p:nvPr/>
        </p:nvSpPr>
        <p:spPr>
          <a:xfrm>
            <a:off x="7717536" y="4535424"/>
            <a:ext cx="3538728" cy="512064"/>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More data and compute; less transparent</a:t>
            </a:r>
            <a:endParaRPr lang="en-US" sz="1600" dirty="0">
              <a:latin typeface="Times New Roman" panose="02020603050405020304" pitchFamily="18" charset="0"/>
              <a:cs typeface="Times New Roman" panose="02020603050405020304" pitchFamily="18" charset="0"/>
            </a:endParaRPr>
          </a:p>
        </p:txBody>
      </p:sp>
      <p:sp>
        <p:nvSpPr>
          <p:cNvPr id="38" name="Text 36"/>
          <p:cNvSpPr/>
          <p:nvPr/>
        </p:nvSpPr>
        <p:spPr>
          <a:xfrm>
            <a:off x="749808" y="6099048"/>
            <a:ext cx="10424160" cy="201168"/>
          </a:xfrm>
          <a:prstGeom prst="rect">
            <a:avLst/>
          </a:prstGeom>
          <a:noFill/>
          <a:ln/>
        </p:spPr>
        <p:txBody>
          <a:bodyPr wrap="square" lIns="0" tIns="0" rIns="0" bIns="0" rtlCol="0" anchor="ctr">
            <a:noAutofit/>
          </a:bodyPr>
          <a:lstStyle/>
          <a:p>
            <a:pPr marL="0" indent="0">
              <a:buNone/>
            </a:pPr>
            <a:r>
              <a:rPr lang="en-US" sz="1600" i="1" dirty="0">
                <a:solidFill>
                  <a:srgbClr val="587084"/>
                </a:solidFill>
                <a:latin typeface="Times New Roman" panose="02020603050405020304" pitchFamily="18" charset="0"/>
                <a:ea typeface="Aptos" pitchFamily="34" charset="-122"/>
                <a:cs typeface="Times New Roman" panose="02020603050405020304" pitchFamily="18" charset="0"/>
              </a:rPr>
              <a:t>Interpretation: traditional ML references [5], [7], [8].</a:t>
            </a:r>
            <a:endParaRPr lang="en-US" sz="1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3F7FA"/>
        </a:solidFill>
        <a:effectLst/>
      </p:bgPr>
    </p:bg>
    <p:spTree>
      <p:nvGrpSpPr>
        <p:cNvPr id="1" name=""/>
        <p:cNvGrpSpPr/>
        <p:nvPr/>
      </p:nvGrpSpPr>
      <p:grpSpPr>
        <a:xfrm>
          <a:off x="0" y="0"/>
          <a:ext cx="0" cy="0"/>
          <a:chOff x="0" y="0"/>
          <a:chExt cx="0" cy="0"/>
        </a:xfrm>
      </p:grpSpPr>
      <p:sp>
        <p:nvSpPr>
          <p:cNvPr id="2" name="Shape 0"/>
          <p:cNvSpPr/>
          <p:nvPr/>
        </p:nvSpPr>
        <p:spPr>
          <a:xfrm>
            <a:off x="0" y="0"/>
            <a:ext cx="12188952" cy="155448"/>
          </a:xfrm>
          <a:prstGeom prst="rect">
            <a:avLst/>
          </a:prstGeom>
          <a:solidFill>
            <a:srgbClr val="102B46"/>
          </a:solidFill>
          <a:ln w="12700">
            <a:solidFill>
              <a:srgbClr val="102B46"/>
            </a:solidFill>
            <a:prstDash val="solid"/>
          </a:ln>
        </p:spPr>
      </p:sp>
      <p:sp>
        <p:nvSpPr>
          <p:cNvPr id="3" name="Text 1"/>
          <p:cNvSpPr/>
          <p:nvPr/>
        </p:nvSpPr>
        <p:spPr>
          <a:xfrm>
            <a:off x="658368" y="384048"/>
            <a:ext cx="10058400" cy="228600"/>
          </a:xfrm>
          <a:prstGeom prst="rect">
            <a:avLst/>
          </a:prstGeom>
          <a:noFill/>
          <a:ln/>
        </p:spPr>
        <p:txBody>
          <a:bodyPr wrap="square" lIns="0" tIns="0" rIns="0" bIns="0" rtlCol="0" anchor="ctr">
            <a:normAutofit/>
          </a:bodyPr>
          <a:lstStyle/>
          <a:p>
            <a:pPr marL="0" indent="0">
              <a:buNone/>
            </a:pPr>
            <a:r>
              <a:rPr lang="en-US" sz="1000" b="1" kern="0" spc="120" dirty="0">
                <a:solidFill>
                  <a:srgbClr val="007F86"/>
                </a:solidFill>
                <a:latin typeface="Aptos" pitchFamily="34" charset="0"/>
                <a:ea typeface="Aptos" pitchFamily="34" charset="-122"/>
                <a:cs typeface="Aptos" pitchFamily="34" charset="-120"/>
              </a:rPr>
              <a:t>INTERIM VIVA · ACCA6020</a:t>
            </a:r>
            <a:endParaRPr lang="en-US" sz="1000" dirty="0"/>
          </a:p>
        </p:txBody>
      </p:sp>
      <p:sp>
        <p:nvSpPr>
          <p:cNvPr id="4" name="Text 2"/>
          <p:cNvSpPr/>
          <p:nvPr/>
        </p:nvSpPr>
        <p:spPr>
          <a:xfrm>
            <a:off x="658368" y="758952"/>
            <a:ext cx="10972800" cy="594360"/>
          </a:xfrm>
          <a:prstGeom prst="rect">
            <a:avLst/>
          </a:prstGeom>
          <a:noFill/>
          <a:ln/>
        </p:spPr>
        <p:txBody>
          <a:bodyPr wrap="square" lIns="0" tIns="0" rIns="0" bIns="0" rtlCol="0" anchor="ctr">
            <a:normAutofit/>
          </a:bodyPr>
          <a:lstStyle/>
          <a:p>
            <a:pPr marL="0" indent="0">
              <a:buNone/>
            </a:pPr>
            <a:r>
              <a:rPr lang="en-US" sz="2900" b="1" dirty="0">
                <a:solidFill>
                  <a:srgbClr val="102B46"/>
                </a:solidFill>
                <a:latin typeface="Aptos" pitchFamily="34" charset="0"/>
                <a:ea typeface="Aptos" pitchFamily="34" charset="-122"/>
                <a:cs typeface="Aptos" pitchFamily="34" charset="-120"/>
              </a:rPr>
              <a:t>Research and development methodology</a:t>
            </a:r>
            <a:endParaRPr lang="en-US" sz="2900" dirty="0"/>
          </a:p>
        </p:txBody>
      </p:sp>
      <p:sp>
        <p:nvSpPr>
          <p:cNvPr id="5" name="Shape 3"/>
          <p:cNvSpPr/>
          <p:nvPr/>
        </p:nvSpPr>
        <p:spPr>
          <a:xfrm>
            <a:off x="658368" y="6364224"/>
            <a:ext cx="10881360" cy="0"/>
          </a:xfrm>
          <a:prstGeom prst="line">
            <a:avLst/>
          </a:prstGeom>
          <a:noFill/>
          <a:ln w="12700">
            <a:solidFill>
              <a:srgbClr val="D7E2EA"/>
            </a:solidFill>
            <a:prstDash val="solid"/>
          </a:ln>
        </p:spPr>
      </p:sp>
      <p:sp>
        <p:nvSpPr>
          <p:cNvPr id="6" name="Text 4"/>
          <p:cNvSpPr/>
          <p:nvPr/>
        </p:nvSpPr>
        <p:spPr>
          <a:xfrm>
            <a:off x="658368" y="6419088"/>
            <a:ext cx="9144000" cy="201168"/>
          </a:xfrm>
          <a:prstGeom prst="rect">
            <a:avLst/>
          </a:prstGeom>
          <a:noFill/>
          <a:ln/>
        </p:spPr>
        <p:txBody>
          <a:bodyPr wrap="square" lIns="0" tIns="0" rIns="0" bIns="0" rtlCol="0" anchor="ctr">
            <a:normAutofit/>
          </a:bodyPr>
          <a:lstStyle/>
          <a:p>
            <a:pPr marL="0" indent="0">
              <a:buNone/>
            </a:pPr>
            <a:r>
              <a:rPr lang="en-US" sz="900" dirty="0">
                <a:solidFill>
                  <a:srgbClr val="587084"/>
                </a:solidFill>
                <a:latin typeface="Aptos" pitchFamily="34" charset="0"/>
                <a:ea typeface="Aptos" pitchFamily="34" charset="-122"/>
                <a:cs typeface="Aptos" pitchFamily="34" charset="-120"/>
              </a:rPr>
              <a:t>AI-Based Threat Detection and Alert System for Cloud Security</a:t>
            </a:r>
            <a:endParaRPr lang="en-US" sz="900" dirty="0"/>
          </a:p>
        </p:txBody>
      </p:sp>
      <p:sp>
        <p:nvSpPr>
          <p:cNvPr id="7" name="Text 5"/>
          <p:cNvSpPr/>
          <p:nvPr/>
        </p:nvSpPr>
        <p:spPr>
          <a:xfrm>
            <a:off x="10991088" y="6419088"/>
            <a:ext cx="502920" cy="201168"/>
          </a:xfrm>
          <a:prstGeom prst="rect">
            <a:avLst/>
          </a:prstGeom>
          <a:noFill/>
          <a:ln/>
        </p:spPr>
        <p:txBody>
          <a:bodyPr wrap="square" lIns="0" tIns="0" rIns="0" bIns="0" rtlCol="0" anchor="ctr">
            <a:normAutofit/>
          </a:bodyPr>
          <a:lstStyle/>
          <a:p>
            <a:pPr marL="0" indent="0" algn="r">
              <a:buNone/>
            </a:pPr>
            <a:r>
              <a:rPr lang="en-US" sz="900" dirty="0">
                <a:solidFill>
                  <a:srgbClr val="587084"/>
                </a:solidFill>
                <a:latin typeface="Aptos" pitchFamily="34" charset="0"/>
                <a:ea typeface="Aptos" pitchFamily="34" charset="-122"/>
                <a:cs typeface="Aptos" pitchFamily="34" charset="-120"/>
              </a:rPr>
              <a:t>08</a:t>
            </a:r>
            <a:endParaRPr lang="en-US" sz="900" dirty="0"/>
          </a:p>
        </p:txBody>
      </p:sp>
      <p:sp>
        <p:nvSpPr>
          <p:cNvPr id="8" name="Shape 6"/>
          <p:cNvSpPr/>
          <p:nvPr/>
        </p:nvSpPr>
        <p:spPr>
          <a:xfrm>
            <a:off x="640080" y="1920240"/>
            <a:ext cx="2057400" cy="1508760"/>
          </a:xfrm>
          <a:prstGeom prst="roundRect">
            <a:avLst>
              <a:gd name="adj" fmla="val 9091"/>
            </a:avLst>
          </a:prstGeom>
          <a:solidFill>
            <a:srgbClr val="FFFFFF"/>
          </a:solidFill>
          <a:ln w="10160">
            <a:solidFill>
              <a:srgbClr val="D7E2EA"/>
            </a:solidFill>
            <a:prstDash val="solid"/>
          </a:ln>
        </p:spPr>
      </p:sp>
      <p:sp>
        <p:nvSpPr>
          <p:cNvPr id="9" name="Text 7"/>
          <p:cNvSpPr/>
          <p:nvPr/>
        </p:nvSpPr>
        <p:spPr>
          <a:xfrm>
            <a:off x="822960" y="2075688"/>
            <a:ext cx="457200" cy="384048"/>
          </a:xfrm>
          <a:prstGeom prst="rect">
            <a:avLst/>
          </a:prstGeom>
          <a:noFill/>
          <a:ln/>
        </p:spPr>
        <p:txBody>
          <a:bodyPr wrap="square" lIns="0" tIns="0" rIns="0" bIns="0" rtlCol="0" anchor="ctr">
            <a:normAutofit/>
          </a:bodyPr>
          <a:lstStyle/>
          <a:p>
            <a:pPr marL="0" indent="0">
              <a:buNone/>
            </a:pPr>
            <a:r>
              <a:rPr lang="en-US" sz="2500" b="1" dirty="0">
                <a:solidFill>
                  <a:srgbClr val="1673B8"/>
                </a:solidFill>
                <a:latin typeface="Aptos" pitchFamily="34" charset="0"/>
                <a:ea typeface="Aptos" pitchFamily="34" charset="-122"/>
                <a:cs typeface="Aptos" pitchFamily="34" charset="-120"/>
              </a:rPr>
              <a:t>1</a:t>
            </a:r>
            <a:endParaRPr lang="en-US" sz="2500" dirty="0"/>
          </a:p>
        </p:txBody>
      </p:sp>
      <p:sp>
        <p:nvSpPr>
          <p:cNvPr id="10" name="Text 8"/>
          <p:cNvSpPr/>
          <p:nvPr/>
        </p:nvSpPr>
        <p:spPr>
          <a:xfrm>
            <a:off x="850392" y="2660904"/>
            <a:ext cx="1691640" cy="594360"/>
          </a:xfrm>
          <a:prstGeom prst="rect">
            <a:avLst/>
          </a:prstGeom>
          <a:noFill/>
          <a:ln/>
        </p:spPr>
        <p:txBody>
          <a:bodyPr wrap="square" lIns="0" tIns="0" rIns="0" bIns="0" rtlCol="0" anchor="ctr">
            <a:normAutofit/>
          </a:bodyPr>
          <a:lstStyle/>
          <a:p>
            <a:pPr marL="0" indent="0">
              <a:buNone/>
            </a:pPr>
            <a:r>
              <a:rPr lang="en-US" sz="1700" b="1" dirty="0">
                <a:solidFill>
                  <a:srgbClr val="19324C"/>
                </a:solidFill>
                <a:latin typeface="Aptos" pitchFamily="34" charset="0"/>
                <a:ea typeface="Aptos" pitchFamily="34" charset="-122"/>
                <a:cs typeface="Aptos" pitchFamily="34" charset="-120"/>
              </a:rPr>
              <a:t>Review</a:t>
            </a:r>
            <a:endParaRPr lang="en-US" sz="1700" dirty="0"/>
          </a:p>
          <a:p>
            <a:pPr marL="0" indent="0">
              <a:buNone/>
            </a:pPr>
            <a:r>
              <a:rPr lang="en-US" sz="1700" b="1" dirty="0">
                <a:solidFill>
                  <a:srgbClr val="19324C"/>
                </a:solidFill>
                <a:latin typeface="Aptos" pitchFamily="34" charset="0"/>
                <a:ea typeface="Aptos" pitchFamily="34" charset="-122"/>
                <a:cs typeface="Aptos" pitchFamily="34" charset="-120"/>
              </a:rPr>
              <a:t>literature</a:t>
            </a:r>
            <a:endParaRPr lang="en-US" sz="1700" dirty="0"/>
          </a:p>
        </p:txBody>
      </p:sp>
      <p:sp>
        <p:nvSpPr>
          <p:cNvPr id="11" name="Text 9"/>
          <p:cNvSpPr/>
          <p:nvPr/>
        </p:nvSpPr>
        <p:spPr>
          <a:xfrm>
            <a:off x="2715768" y="2514600"/>
            <a:ext cx="274320" cy="274320"/>
          </a:xfrm>
          <a:prstGeom prst="rect">
            <a:avLst/>
          </a:prstGeom>
          <a:noFill/>
          <a:ln/>
        </p:spPr>
        <p:txBody>
          <a:bodyPr wrap="square" lIns="0" tIns="0" rIns="0" bIns="0" rtlCol="0" anchor="ctr">
            <a:normAutofit fontScale="92500" lnSpcReduction="10000"/>
          </a:bodyPr>
          <a:lstStyle/>
          <a:p>
            <a:pPr marL="0" indent="0">
              <a:buNone/>
            </a:pPr>
            <a:r>
              <a:rPr lang="en-US" sz="2100" b="1" dirty="0">
                <a:solidFill>
                  <a:srgbClr val="007F86"/>
                </a:solidFill>
                <a:latin typeface="Aptos" pitchFamily="34" charset="0"/>
                <a:ea typeface="Aptos" pitchFamily="34" charset="-122"/>
                <a:cs typeface="Aptos" pitchFamily="34" charset="-120"/>
              </a:rPr>
              <a:t>→</a:t>
            </a:r>
            <a:endParaRPr lang="en-US" sz="2100" dirty="0"/>
          </a:p>
        </p:txBody>
      </p:sp>
      <p:sp>
        <p:nvSpPr>
          <p:cNvPr id="12" name="Shape 10"/>
          <p:cNvSpPr/>
          <p:nvPr/>
        </p:nvSpPr>
        <p:spPr>
          <a:xfrm>
            <a:off x="2980944" y="1920240"/>
            <a:ext cx="2057400" cy="1508760"/>
          </a:xfrm>
          <a:prstGeom prst="roundRect">
            <a:avLst>
              <a:gd name="adj" fmla="val 9091"/>
            </a:avLst>
          </a:prstGeom>
          <a:solidFill>
            <a:srgbClr val="FFFFFF"/>
          </a:solidFill>
          <a:ln w="10160">
            <a:solidFill>
              <a:srgbClr val="D7E2EA"/>
            </a:solidFill>
            <a:prstDash val="solid"/>
          </a:ln>
        </p:spPr>
      </p:sp>
      <p:sp>
        <p:nvSpPr>
          <p:cNvPr id="13" name="Text 11"/>
          <p:cNvSpPr/>
          <p:nvPr/>
        </p:nvSpPr>
        <p:spPr>
          <a:xfrm>
            <a:off x="3163824" y="2075688"/>
            <a:ext cx="457200" cy="384048"/>
          </a:xfrm>
          <a:prstGeom prst="rect">
            <a:avLst/>
          </a:prstGeom>
          <a:noFill/>
          <a:ln/>
        </p:spPr>
        <p:txBody>
          <a:bodyPr wrap="square" lIns="0" tIns="0" rIns="0" bIns="0" rtlCol="0" anchor="ctr">
            <a:normAutofit/>
          </a:bodyPr>
          <a:lstStyle/>
          <a:p>
            <a:pPr marL="0" indent="0">
              <a:buNone/>
            </a:pPr>
            <a:r>
              <a:rPr lang="en-US" sz="2500" b="1" dirty="0">
                <a:solidFill>
                  <a:srgbClr val="1673B8"/>
                </a:solidFill>
                <a:latin typeface="Aptos" pitchFamily="34" charset="0"/>
                <a:ea typeface="Aptos" pitchFamily="34" charset="-122"/>
                <a:cs typeface="Aptos" pitchFamily="34" charset="-120"/>
              </a:rPr>
              <a:t>2</a:t>
            </a:r>
            <a:endParaRPr lang="en-US" sz="2500" dirty="0"/>
          </a:p>
        </p:txBody>
      </p:sp>
      <p:sp>
        <p:nvSpPr>
          <p:cNvPr id="14" name="Text 12"/>
          <p:cNvSpPr/>
          <p:nvPr/>
        </p:nvSpPr>
        <p:spPr>
          <a:xfrm>
            <a:off x="3191256" y="2660904"/>
            <a:ext cx="1691640" cy="594360"/>
          </a:xfrm>
          <a:prstGeom prst="rect">
            <a:avLst/>
          </a:prstGeom>
          <a:noFill/>
          <a:ln/>
        </p:spPr>
        <p:txBody>
          <a:bodyPr wrap="square" lIns="0" tIns="0" rIns="0" bIns="0" rtlCol="0" anchor="ctr">
            <a:normAutofit/>
          </a:bodyPr>
          <a:lstStyle/>
          <a:p>
            <a:pPr marL="0" indent="0">
              <a:buNone/>
            </a:pPr>
            <a:r>
              <a:rPr lang="en-US" sz="1700" b="1" dirty="0">
                <a:solidFill>
                  <a:srgbClr val="19324C"/>
                </a:solidFill>
                <a:latin typeface="Aptos" pitchFamily="34" charset="0"/>
                <a:ea typeface="Aptos" pitchFamily="34" charset="-122"/>
                <a:cs typeface="Aptos" pitchFamily="34" charset="-120"/>
              </a:rPr>
              <a:t>Acquire &amp;</a:t>
            </a:r>
            <a:endParaRPr lang="en-US" sz="1700" dirty="0"/>
          </a:p>
          <a:p>
            <a:pPr marL="0" indent="0">
              <a:buNone/>
            </a:pPr>
            <a:r>
              <a:rPr lang="en-US" sz="1700" b="1" dirty="0">
                <a:solidFill>
                  <a:srgbClr val="19324C"/>
                </a:solidFill>
                <a:latin typeface="Aptos" pitchFamily="34" charset="0"/>
                <a:ea typeface="Aptos" pitchFamily="34" charset="-122"/>
                <a:cs typeface="Aptos" pitchFamily="34" charset="-120"/>
              </a:rPr>
              <a:t>audit dataset</a:t>
            </a:r>
            <a:endParaRPr lang="en-US" sz="1700" dirty="0"/>
          </a:p>
        </p:txBody>
      </p:sp>
      <p:sp>
        <p:nvSpPr>
          <p:cNvPr id="15" name="Text 13"/>
          <p:cNvSpPr/>
          <p:nvPr/>
        </p:nvSpPr>
        <p:spPr>
          <a:xfrm>
            <a:off x="5056632" y="2514600"/>
            <a:ext cx="274320" cy="274320"/>
          </a:xfrm>
          <a:prstGeom prst="rect">
            <a:avLst/>
          </a:prstGeom>
          <a:noFill/>
          <a:ln/>
        </p:spPr>
        <p:txBody>
          <a:bodyPr wrap="square" lIns="0" tIns="0" rIns="0" bIns="0" rtlCol="0" anchor="ctr">
            <a:normAutofit fontScale="92500" lnSpcReduction="10000"/>
          </a:bodyPr>
          <a:lstStyle/>
          <a:p>
            <a:pPr marL="0" indent="0">
              <a:buNone/>
            </a:pPr>
            <a:r>
              <a:rPr lang="en-US" sz="2100" b="1" dirty="0">
                <a:solidFill>
                  <a:srgbClr val="007F86"/>
                </a:solidFill>
                <a:latin typeface="Aptos" pitchFamily="34" charset="0"/>
                <a:ea typeface="Aptos" pitchFamily="34" charset="-122"/>
                <a:cs typeface="Aptos" pitchFamily="34" charset="-120"/>
              </a:rPr>
              <a:t>→</a:t>
            </a:r>
            <a:endParaRPr lang="en-US" sz="2100" dirty="0"/>
          </a:p>
        </p:txBody>
      </p:sp>
      <p:sp>
        <p:nvSpPr>
          <p:cNvPr id="16" name="Shape 14"/>
          <p:cNvSpPr/>
          <p:nvPr/>
        </p:nvSpPr>
        <p:spPr>
          <a:xfrm>
            <a:off x="5321808" y="1920240"/>
            <a:ext cx="2057400" cy="1508760"/>
          </a:xfrm>
          <a:prstGeom prst="roundRect">
            <a:avLst>
              <a:gd name="adj" fmla="val 9091"/>
            </a:avLst>
          </a:prstGeom>
          <a:solidFill>
            <a:srgbClr val="FFFFFF"/>
          </a:solidFill>
          <a:ln w="10160">
            <a:solidFill>
              <a:srgbClr val="D7E2EA"/>
            </a:solidFill>
            <a:prstDash val="solid"/>
          </a:ln>
        </p:spPr>
      </p:sp>
      <p:sp>
        <p:nvSpPr>
          <p:cNvPr id="17" name="Text 15"/>
          <p:cNvSpPr/>
          <p:nvPr/>
        </p:nvSpPr>
        <p:spPr>
          <a:xfrm>
            <a:off x="5504688" y="2075688"/>
            <a:ext cx="457200" cy="384048"/>
          </a:xfrm>
          <a:prstGeom prst="rect">
            <a:avLst/>
          </a:prstGeom>
          <a:noFill/>
          <a:ln/>
        </p:spPr>
        <p:txBody>
          <a:bodyPr wrap="square" lIns="0" tIns="0" rIns="0" bIns="0" rtlCol="0" anchor="ctr">
            <a:normAutofit/>
          </a:bodyPr>
          <a:lstStyle/>
          <a:p>
            <a:pPr marL="0" indent="0">
              <a:buNone/>
            </a:pPr>
            <a:r>
              <a:rPr lang="en-US" sz="2500" b="1" dirty="0">
                <a:solidFill>
                  <a:srgbClr val="1673B8"/>
                </a:solidFill>
                <a:latin typeface="Aptos" pitchFamily="34" charset="0"/>
                <a:ea typeface="Aptos" pitchFamily="34" charset="-122"/>
                <a:cs typeface="Aptos" pitchFamily="34" charset="-120"/>
              </a:rPr>
              <a:t>3</a:t>
            </a:r>
            <a:endParaRPr lang="en-US" sz="2500" dirty="0"/>
          </a:p>
        </p:txBody>
      </p:sp>
      <p:sp>
        <p:nvSpPr>
          <p:cNvPr id="18" name="Text 16"/>
          <p:cNvSpPr/>
          <p:nvPr/>
        </p:nvSpPr>
        <p:spPr>
          <a:xfrm>
            <a:off x="5532120" y="2660904"/>
            <a:ext cx="1691640" cy="594360"/>
          </a:xfrm>
          <a:prstGeom prst="rect">
            <a:avLst/>
          </a:prstGeom>
          <a:noFill/>
          <a:ln/>
        </p:spPr>
        <p:txBody>
          <a:bodyPr wrap="square" lIns="0" tIns="0" rIns="0" bIns="0" rtlCol="0" anchor="ctr">
            <a:normAutofit/>
          </a:bodyPr>
          <a:lstStyle/>
          <a:p>
            <a:pPr marL="0" indent="0">
              <a:buNone/>
            </a:pPr>
            <a:r>
              <a:rPr lang="en-US" sz="1700" b="1" dirty="0">
                <a:solidFill>
                  <a:srgbClr val="19324C"/>
                </a:solidFill>
                <a:latin typeface="Aptos" pitchFamily="34" charset="0"/>
                <a:ea typeface="Aptos" pitchFamily="34" charset="-122"/>
                <a:cs typeface="Aptos" pitchFamily="34" charset="-120"/>
              </a:rPr>
              <a:t>Pre-process</a:t>
            </a:r>
            <a:endParaRPr lang="en-US" sz="1700" dirty="0"/>
          </a:p>
          <a:p>
            <a:pPr marL="0" indent="0">
              <a:buNone/>
            </a:pPr>
            <a:r>
              <a:rPr lang="en-US" sz="1700" b="1" dirty="0">
                <a:solidFill>
                  <a:srgbClr val="19324C"/>
                </a:solidFill>
                <a:latin typeface="Aptos" pitchFamily="34" charset="0"/>
                <a:ea typeface="Aptos" pitchFamily="34" charset="-122"/>
                <a:cs typeface="Aptos" pitchFamily="34" charset="-120"/>
              </a:rPr>
              <a:t>&amp; split</a:t>
            </a:r>
            <a:endParaRPr lang="en-US" sz="1700" dirty="0"/>
          </a:p>
        </p:txBody>
      </p:sp>
      <p:sp>
        <p:nvSpPr>
          <p:cNvPr id="19" name="Text 17"/>
          <p:cNvSpPr/>
          <p:nvPr/>
        </p:nvSpPr>
        <p:spPr>
          <a:xfrm>
            <a:off x="7397496" y="2514600"/>
            <a:ext cx="274320" cy="274320"/>
          </a:xfrm>
          <a:prstGeom prst="rect">
            <a:avLst/>
          </a:prstGeom>
          <a:noFill/>
          <a:ln/>
        </p:spPr>
        <p:txBody>
          <a:bodyPr wrap="square" lIns="0" tIns="0" rIns="0" bIns="0" rtlCol="0" anchor="ctr">
            <a:normAutofit fontScale="92500" lnSpcReduction="10000"/>
          </a:bodyPr>
          <a:lstStyle/>
          <a:p>
            <a:pPr marL="0" indent="0">
              <a:buNone/>
            </a:pPr>
            <a:r>
              <a:rPr lang="en-US" sz="2100" b="1" dirty="0">
                <a:solidFill>
                  <a:srgbClr val="007F86"/>
                </a:solidFill>
                <a:latin typeface="Aptos" pitchFamily="34" charset="0"/>
                <a:ea typeface="Aptos" pitchFamily="34" charset="-122"/>
                <a:cs typeface="Aptos" pitchFamily="34" charset="-120"/>
              </a:rPr>
              <a:t>→</a:t>
            </a:r>
            <a:endParaRPr lang="en-US" sz="2100" dirty="0"/>
          </a:p>
        </p:txBody>
      </p:sp>
      <p:sp>
        <p:nvSpPr>
          <p:cNvPr id="20" name="Shape 18"/>
          <p:cNvSpPr/>
          <p:nvPr/>
        </p:nvSpPr>
        <p:spPr>
          <a:xfrm>
            <a:off x="7662672" y="1920240"/>
            <a:ext cx="2057400" cy="1508760"/>
          </a:xfrm>
          <a:prstGeom prst="roundRect">
            <a:avLst>
              <a:gd name="adj" fmla="val 9091"/>
            </a:avLst>
          </a:prstGeom>
          <a:solidFill>
            <a:srgbClr val="E1EFF5"/>
          </a:solidFill>
          <a:ln w="10160">
            <a:solidFill>
              <a:srgbClr val="D7E2EA"/>
            </a:solidFill>
            <a:prstDash val="solid"/>
          </a:ln>
        </p:spPr>
      </p:sp>
      <p:sp>
        <p:nvSpPr>
          <p:cNvPr id="21" name="Text 19"/>
          <p:cNvSpPr/>
          <p:nvPr/>
        </p:nvSpPr>
        <p:spPr>
          <a:xfrm>
            <a:off x="7845552" y="2075688"/>
            <a:ext cx="457200" cy="384048"/>
          </a:xfrm>
          <a:prstGeom prst="rect">
            <a:avLst/>
          </a:prstGeom>
          <a:noFill/>
          <a:ln/>
        </p:spPr>
        <p:txBody>
          <a:bodyPr wrap="square" lIns="0" tIns="0" rIns="0" bIns="0" rtlCol="0" anchor="ctr">
            <a:normAutofit/>
          </a:bodyPr>
          <a:lstStyle/>
          <a:p>
            <a:pPr marL="0" indent="0">
              <a:buNone/>
            </a:pPr>
            <a:r>
              <a:rPr lang="en-US" sz="2500" b="1" dirty="0">
                <a:solidFill>
                  <a:srgbClr val="1673B8"/>
                </a:solidFill>
                <a:latin typeface="Aptos" pitchFamily="34" charset="0"/>
                <a:ea typeface="Aptos" pitchFamily="34" charset="-122"/>
                <a:cs typeface="Aptos" pitchFamily="34" charset="-120"/>
              </a:rPr>
              <a:t>4</a:t>
            </a:r>
            <a:endParaRPr lang="en-US" sz="2500" dirty="0"/>
          </a:p>
        </p:txBody>
      </p:sp>
      <p:sp>
        <p:nvSpPr>
          <p:cNvPr id="22" name="Text 20"/>
          <p:cNvSpPr/>
          <p:nvPr/>
        </p:nvSpPr>
        <p:spPr>
          <a:xfrm>
            <a:off x="7872984" y="2660904"/>
            <a:ext cx="1691640" cy="594360"/>
          </a:xfrm>
          <a:prstGeom prst="rect">
            <a:avLst/>
          </a:prstGeom>
          <a:noFill/>
          <a:ln/>
        </p:spPr>
        <p:txBody>
          <a:bodyPr wrap="square" lIns="0" tIns="0" rIns="0" bIns="0" rtlCol="0" anchor="ctr">
            <a:normAutofit/>
          </a:bodyPr>
          <a:lstStyle/>
          <a:p>
            <a:pPr marL="0" indent="0">
              <a:buNone/>
            </a:pPr>
            <a:r>
              <a:rPr lang="en-US" sz="1700" b="1" dirty="0">
                <a:solidFill>
                  <a:srgbClr val="19324C"/>
                </a:solidFill>
                <a:latin typeface="Aptos" pitchFamily="34" charset="0"/>
                <a:ea typeface="Aptos" pitchFamily="34" charset="-122"/>
                <a:cs typeface="Aptos" pitchFamily="34" charset="-120"/>
              </a:rPr>
              <a:t>Train &amp;</a:t>
            </a:r>
            <a:endParaRPr lang="en-US" sz="1700" dirty="0"/>
          </a:p>
          <a:p>
            <a:pPr marL="0" indent="0">
              <a:buNone/>
            </a:pPr>
            <a:r>
              <a:rPr lang="en-US" sz="1700" b="1" dirty="0">
                <a:solidFill>
                  <a:srgbClr val="19324C"/>
                </a:solidFill>
                <a:latin typeface="Aptos" pitchFamily="34" charset="0"/>
                <a:ea typeface="Aptos" pitchFamily="34" charset="-122"/>
                <a:cs typeface="Aptos" pitchFamily="34" charset="-120"/>
              </a:rPr>
              <a:t>test model</a:t>
            </a:r>
            <a:endParaRPr lang="en-US" sz="1700" dirty="0"/>
          </a:p>
        </p:txBody>
      </p:sp>
      <p:sp>
        <p:nvSpPr>
          <p:cNvPr id="23" name="Text 21"/>
          <p:cNvSpPr/>
          <p:nvPr/>
        </p:nvSpPr>
        <p:spPr>
          <a:xfrm>
            <a:off x="9738360" y="2514600"/>
            <a:ext cx="274320" cy="274320"/>
          </a:xfrm>
          <a:prstGeom prst="rect">
            <a:avLst/>
          </a:prstGeom>
          <a:noFill/>
          <a:ln/>
        </p:spPr>
        <p:txBody>
          <a:bodyPr wrap="square" lIns="0" tIns="0" rIns="0" bIns="0" rtlCol="0" anchor="ctr">
            <a:normAutofit fontScale="92500" lnSpcReduction="10000"/>
          </a:bodyPr>
          <a:lstStyle/>
          <a:p>
            <a:pPr marL="0" indent="0">
              <a:buNone/>
            </a:pPr>
            <a:r>
              <a:rPr lang="en-US" sz="2100" b="1" dirty="0">
                <a:solidFill>
                  <a:srgbClr val="007F86"/>
                </a:solidFill>
                <a:latin typeface="Aptos" pitchFamily="34" charset="0"/>
                <a:ea typeface="Aptos" pitchFamily="34" charset="-122"/>
                <a:cs typeface="Aptos" pitchFamily="34" charset="-120"/>
              </a:rPr>
              <a:t>→</a:t>
            </a:r>
            <a:endParaRPr lang="en-US" sz="2100" dirty="0"/>
          </a:p>
        </p:txBody>
      </p:sp>
      <p:sp>
        <p:nvSpPr>
          <p:cNvPr id="24" name="Shape 22"/>
          <p:cNvSpPr/>
          <p:nvPr/>
        </p:nvSpPr>
        <p:spPr>
          <a:xfrm>
            <a:off x="10003536" y="1920240"/>
            <a:ext cx="2057400" cy="1508760"/>
          </a:xfrm>
          <a:prstGeom prst="roundRect">
            <a:avLst>
              <a:gd name="adj" fmla="val 9091"/>
            </a:avLst>
          </a:prstGeom>
          <a:solidFill>
            <a:srgbClr val="FFFFFF"/>
          </a:solidFill>
          <a:ln w="10160">
            <a:solidFill>
              <a:srgbClr val="D7E2EA"/>
            </a:solidFill>
            <a:prstDash val="solid"/>
          </a:ln>
        </p:spPr>
      </p:sp>
      <p:sp>
        <p:nvSpPr>
          <p:cNvPr id="25" name="Text 23"/>
          <p:cNvSpPr/>
          <p:nvPr/>
        </p:nvSpPr>
        <p:spPr>
          <a:xfrm>
            <a:off x="10186416" y="2075688"/>
            <a:ext cx="457200" cy="384048"/>
          </a:xfrm>
          <a:prstGeom prst="rect">
            <a:avLst/>
          </a:prstGeom>
          <a:noFill/>
          <a:ln/>
        </p:spPr>
        <p:txBody>
          <a:bodyPr wrap="square" lIns="0" tIns="0" rIns="0" bIns="0" rtlCol="0" anchor="ctr">
            <a:normAutofit/>
          </a:bodyPr>
          <a:lstStyle/>
          <a:p>
            <a:pPr marL="0" indent="0">
              <a:buNone/>
            </a:pPr>
            <a:r>
              <a:rPr lang="en-US" sz="2500" b="1" dirty="0">
                <a:solidFill>
                  <a:srgbClr val="1673B8"/>
                </a:solidFill>
                <a:latin typeface="Aptos" pitchFamily="34" charset="0"/>
                <a:ea typeface="Aptos" pitchFamily="34" charset="-122"/>
                <a:cs typeface="Aptos" pitchFamily="34" charset="-120"/>
              </a:rPr>
              <a:t>5</a:t>
            </a:r>
            <a:endParaRPr lang="en-US" sz="2500" dirty="0"/>
          </a:p>
        </p:txBody>
      </p:sp>
      <p:sp>
        <p:nvSpPr>
          <p:cNvPr id="26" name="Text 24"/>
          <p:cNvSpPr/>
          <p:nvPr/>
        </p:nvSpPr>
        <p:spPr>
          <a:xfrm>
            <a:off x="10213848" y="2660904"/>
            <a:ext cx="1691640" cy="594360"/>
          </a:xfrm>
          <a:prstGeom prst="rect">
            <a:avLst/>
          </a:prstGeom>
          <a:noFill/>
          <a:ln/>
        </p:spPr>
        <p:txBody>
          <a:bodyPr wrap="square" lIns="0" tIns="0" rIns="0" bIns="0" rtlCol="0" anchor="ctr">
            <a:normAutofit/>
          </a:bodyPr>
          <a:lstStyle/>
          <a:p>
            <a:pPr marL="0" indent="0">
              <a:buNone/>
            </a:pPr>
            <a:r>
              <a:rPr lang="en-US" sz="1700" b="1" dirty="0">
                <a:solidFill>
                  <a:srgbClr val="19324C"/>
                </a:solidFill>
                <a:latin typeface="Aptos" pitchFamily="34" charset="0"/>
                <a:ea typeface="Aptos" pitchFamily="34" charset="-122"/>
                <a:cs typeface="Aptos" pitchFamily="34" charset="-120"/>
              </a:rPr>
              <a:t>Build &amp;</a:t>
            </a:r>
            <a:endParaRPr lang="en-US" sz="1700" dirty="0"/>
          </a:p>
          <a:p>
            <a:pPr marL="0" indent="0">
              <a:buNone/>
            </a:pPr>
            <a:r>
              <a:rPr lang="en-US" sz="1700" b="1" dirty="0">
                <a:solidFill>
                  <a:srgbClr val="19324C"/>
                </a:solidFill>
                <a:latin typeface="Aptos" pitchFamily="34" charset="0"/>
                <a:ea typeface="Aptos" pitchFamily="34" charset="-122"/>
                <a:cs typeface="Aptos" pitchFamily="34" charset="-120"/>
              </a:rPr>
              <a:t>test dashboard</a:t>
            </a:r>
            <a:endParaRPr lang="en-US" sz="1700" dirty="0"/>
          </a:p>
        </p:txBody>
      </p:sp>
      <p:sp>
        <p:nvSpPr>
          <p:cNvPr id="27" name="Shape 25"/>
          <p:cNvSpPr/>
          <p:nvPr/>
        </p:nvSpPr>
        <p:spPr>
          <a:xfrm>
            <a:off x="795528" y="4087368"/>
            <a:ext cx="10515600" cy="1051560"/>
          </a:xfrm>
          <a:prstGeom prst="roundRect">
            <a:avLst>
              <a:gd name="adj" fmla="val 13043"/>
            </a:avLst>
          </a:prstGeom>
          <a:solidFill>
            <a:srgbClr val="E5F1F5"/>
          </a:solidFill>
          <a:ln w="10160">
            <a:solidFill>
              <a:srgbClr val="D7E2EA"/>
            </a:solidFill>
            <a:prstDash val="solid"/>
          </a:ln>
        </p:spPr>
      </p:sp>
      <p:sp>
        <p:nvSpPr>
          <p:cNvPr id="28" name="Text 26"/>
          <p:cNvSpPr/>
          <p:nvPr/>
        </p:nvSpPr>
        <p:spPr>
          <a:xfrm>
            <a:off x="1097280" y="4306824"/>
            <a:ext cx="9875520" cy="621792"/>
          </a:xfrm>
          <a:prstGeom prst="rect">
            <a:avLst/>
          </a:prstGeom>
          <a:noFill/>
          <a:ln/>
        </p:spPr>
        <p:txBody>
          <a:bodyPr wrap="square" lIns="0" tIns="0" rIns="0" bIns="0" rtlCol="0" anchor="ctr">
            <a:normAutofit/>
          </a:bodyPr>
          <a:lstStyle/>
          <a:p>
            <a:pPr marL="0" indent="0">
              <a:buNone/>
            </a:pPr>
            <a:r>
              <a:rPr lang="en-US" sz="2000" b="1" dirty="0">
                <a:solidFill>
                  <a:srgbClr val="102B46"/>
                </a:solidFill>
                <a:latin typeface="Aptos" pitchFamily="34" charset="0"/>
                <a:ea typeface="Aptos" pitchFamily="34" charset="-122"/>
                <a:cs typeface="Aptos" pitchFamily="34" charset="-120"/>
              </a:rPr>
              <a:t>Research design: applied artifact development + controlled, offline classification experiment.</a:t>
            </a:r>
            <a:endParaRPr lang="en-US" sz="2000" dirty="0"/>
          </a:p>
        </p:txBody>
      </p:sp>
      <p:sp>
        <p:nvSpPr>
          <p:cNvPr id="29" name="Text 27"/>
          <p:cNvSpPr/>
          <p:nvPr/>
        </p:nvSpPr>
        <p:spPr>
          <a:xfrm>
            <a:off x="749808" y="6099048"/>
            <a:ext cx="10424160" cy="201168"/>
          </a:xfrm>
          <a:prstGeom prst="rect">
            <a:avLst/>
          </a:prstGeom>
          <a:noFill/>
          <a:ln/>
        </p:spPr>
        <p:txBody>
          <a:bodyPr wrap="square" lIns="0" tIns="0" rIns="0" bIns="0" rtlCol="0" anchor="ctr">
            <a:normAutofit/>
          </a:bodyPr>
          <a:lstStyle/>
          <a:p>
            <a:pPr marL="0" indent="0">
              <a:buNone/>
            </a:pPr>
            <a:r>
              <a:rPr lang="en-US" sz="900" i="1" dirty="0">
                <a:solidFill>
                  <a:srgbClr val="587084"/>
                </a:solidFill>
                <a:latin typeface="Aptos" pitchFamily="34" charset="0"/>
                <a:ea typeface="Aptos" pitchFamily="34" charset="-122"/>
                <a:cs typeface="Aptos" pitchFamily="34" charset="-120"/>
              </a:rPr>
              <a:t>Figure 1. Intended research workflow (author-created from the project proposal).</a:t>
            </a:r>
            <a:endParaRPr lang="en-US" sz="9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3F7FA"/>
        </a:solidFill>
        <a:effectLst/>
      </p:bgPr>
    </p:bg>
    <p:spTree>
      <p:nvGrpSpPr>
        <p:cNvPr id="1" name=""/>
        <p:cNvGrpSpPr/>
        <p:nvPr/>
      </p:nvGrpSpPr>
      <p:grpSpPr>
        <a:xfrm>
          <a:off x="0" y="0"/>
          <a:ext cx="0" cy="0"/>
          <a:chOff x="0" y="0"/>
          <a:chExt cx="0" cy="0"/>
        </a:xfrm>
      </p:grpSpPr>
      <p:sp>
        <p:nvSpPr>
          <p:cNvPr id="2" name="Shape 0"/>
          <p:cNvSpPr/>
          <p:nvPr/>
        </p:nvSpPr>
        <p:spPr>
          <a:xfrm>
            <a:off x="0" y="0"/>
            <a:ext cx="12188952" cy="155448"/>
          </a:xfrm>
          <a:prstGeom prst="rect">
            <a:avLst/>
          </a:prstGeom>
          <a:solidFill>
            <a:srgbClr val="102B46"/>
          </a:solidFill>
          <a:ln w="12700">
            <a:solidFill>
              <a:srgbClr val="102B46"/>
            </a:solidFill>
            <a:prstDash val="solid"/>
          </a:ln>
        </p:spPr>
      </p:sp>
      <p:sp>
        <p:nvSpPr>
          <p:cNvPr id="3" name="Text 1"/>
          <p:cNvSpPr/>
          <p:nvPr/>
        </p:nvSpPr>
        <p:spPr>
          <a:xfrm>
            <a:off x="658368" y="384048"/>
            <a:ext cx="10058400" cy="228600"/>
          </a:xfrm>
          <a:prstGeom prst="rect">
            <a:avLst/>
          </a:prstGeom>
          <a:noFill/>
          <a:ln/>
        </p:spPr>
        <p:txBody>
          <a:bodyPr wrap="square" lIns="0" tIns="0" rIns="0" bIns="0" rtlCol="0" anchor="ctr">
            <a:normAutofit/>
          </a:bodyPr>
          <a:lstStyle/>
          <a:p>
            <a:pPr marL="0" indent="0">
              <a:buNone/>
            </a:pPr>
            <a:r>
              <a:rPr lang="en-US" sz="1000" b="1" kern="0" spc="120" dirty="0">
                <a:solidFill>
                  <a:srgbClr val="007F86"/>
                </a:solidFill>
                <a:latin typeface="Aptos" pitchFamily="34" charset="0"/>
                <a:ea typeface="Aptos" pitchFamily="34" charset="-122"/>
                <a:cs typeface="Aptos" pitchFamily="34" charset="-120"/>
              </a:rPr>
              <a:t>INTERIM VIVA · ACCA6020</a:t>
            </a:r>
            <a:endParaRPr lang="en-US" sz="1000" dirty="0"/>
          </a:p>
        </p:txBody>
      </p:sp>
      <p:sp>
        <p:nvSpPr>
          <p:cNvPr id="4" name="Text 2"/>
          <p:cNvSpPr/>
          <p:nvPr/>
        </p:nvSpPr>
        <p:spPr>
          <a:xfrm>
            <a:off x="658368" y="758952"/>
            <a:ext cx="10972800" cy="594360"/>
          </a:xfrm>
          <a:prstGeom prst="rect">
            <a:avLst/>
          </a:prstGeom>
          <a:noFill/>
          <a:ln/>
        </p:spPr>
        <p:txBody>
          <a:bodyPr wrap="square" lIns="0" tIns="0" rIns="0" bIns="0" rtlCol="0" anchor="ctr">
            <a:normAutofit/>
          </a:bodyPr>
          <a:lstStyle/>
          <a:p>
            <a:pPr marL="0" indent="0">
              <a:buNone/>
            </a:pPr>
            <a:r>
              <a:rPr lang="en-US" sz="2900" b="1" dirty="0">
                <a:solidFill>
                  <a:srgbClr val="102B46"/>
                </a:solidFill>
                <a:latin typeface="Aptos" pitchFamily="34" charset="0"/>
                <a:ea typeface="Aptos" pitchFamily="34" charset="-122"/>
                <a:cs typeface="Aptos" pitchFamily="34" charset="-120"/>
              </a:rPr>
              <a:t>System architecture: planned full implementation</a:t>
            </a:r>
            <a:endParaRPr lang="en-US" sz="2900" dirty="0"/>
          </a:p>
        </p:txBody>
      </p:sp>
      <p:sp>
        <p:nvSpPr>
          <p:cNvPr id="5" name="Shape 3"/>
          <p:cNvSpPr/>
          <p:nvPr/>
        </p:nvSpPr>
        <p:spPr>
          <a:xfrm>
            <a:off x="658368" y="6364224"/>
            <a:ext cx="10881360" cy="0"/>
          </a:xfrm>
          <a:prstGeom prst="line">
            <a:avLst/>
          </a:prstGeom>
          <a:noFill/>
          <a:ln w="12700">
            <a:solidFill>
              <a:srgbClr val="D7E2EA"/>
            </a:solidFill>
            <a:prstDash val="solid"/>
          </a:ln>
        </p:spPr>
      </p:sp>
      <p:sp>
        <p:nvSpPr>
          <p:cNvPr id="6" name="Text 4"/>
          <p:cNvSpPr/>
          <p:nvPr/>
        </p:nvSpPr>
        <p:spPr>
          <a:xfrm>
            <a:off x="658368" y="6419088"/>
            <a:ext cx="9144000" cy="201168"/>
          </a:xfrm>
          <a:prstGeom prst="rect">
            <a:avLst/>
          </a:prstGeom>
          <a:noFill/>
          <a:ln/>
        </p:spPr>
        <p:txBody>
          <a:bodyPr wrap="square" lIns="0" tIns="0" rIns="0" bIns="0" rtlCol="0" anchor="ctr">
            <a:normAutofit/>
          </a:bodyPr>
          <a:lstStyle/>
          <a:p>
            <a:pPr marL="0" indent="0">
              <a:buNone/>
            </a:pPr>
            <a:r>
              <a:rPr lang="en-US" sz="900" dirty="0">
                <a:solidFill>
                  <a:srgbClr val="587084"/>
                </a:solidFill>
                <a:latin typeface="Aptos" pitchFamily="34" charset="0"/>
                <a:ea typeface="Aptos" pitchFamily="34" charset="-122"/>
                <a:cs typeface="Aptos" pitchFamily="34" charset="-120"/>
              </a:rPr>
              <a:t>AI-Based Threat Detection and Alert System for Cloud Security</a:t>
            </a:r>
            <a:endParaRPr lang="en-US" sz="900" dirty="0"/>
          </a:p>
        </p:txBody>
      </p:sp>
      <p:sp>
        <p:nvSpPr>
          <p:cNvPr id="7" name="Text 5"/>
          <p:cNvSpPr/>
          <p:nvPr/>
        </p:nvSpPr>
        <p:spPr>
          <a:xfrm>
            <a:off x="10991088" y="6419088"/>
            <a:ext cx="502920" cy="201168"/>
          </a:xfrm>
          <a:prstGeom prst="rect">
            <a:avLst/>
          </a:prstGeom>
          <a:noFill/>
          <a:ln/>
        </p:spPr>
        <p:txBody>
          <a:bodyPr wrap="square" lIns="0" tIns="0" rIns="0" bIns="0" rtlCol="0" anchor="ctr">
            <a:normAutofit/>
          </a:bodyPr>
          <a:lstStyle/>
          <a:p>
            <a:pPr marL="0" indent="0" algn="r">
              <a:buNone/>
            </a:pPr>
            <a:r>
              <a:rPr lang="en-US" sz="900" dirty="0">
                <a:solidFill>
                  <a:srgbClr val="587084"/>
                </a:solidFill>
                <a:latin typeface="Aptos" pitchFamily="34" charset="0"/>
                <a:ea typeface="Aptos" pitchFamily="34" charset="-122"/>
                <a:cs typeface="Aptos" pitchFamily="34" charset="-120"/>
              </a:rPr>
              <a:t>09</a:t>
            </a:r>
            <a:endParaRPr lang="en-US" sz="900" dirty="0"/>
          </a:p>
        </p:txBody>
      </p:sp>
      <p:sp>
        <p:nvSpPr>
          <p:cNvPr id="8" name="Shape 6"/>
          <p:cNvSpPr/>
          <p:nvPr/>
        </p:nvSpPr>
        <p:spPr>
          <a:xfrm>
            <a:off x="594360" y="1938528"/>
            <a:ext cx="2139696" cy="1380744"/>
          </a:xfrm>
          <a:prstGeom prst="roundRect">
            <a:avLst>
              <a:gd name="adj" fmla="val 9934"/>
            </a:avLst>
          </a:prstGeom>
          <a:solidFill>
            <a:srgbClr val="FFFFFF"/>
          </a:solidFill>
          <a:ln w="10160">
            <a:solidFill>
              <a:srgbClr val="D7E2EA"/>
            </a:solidFill>
            <a:prstDash val="solid"/>
          </a:ln>
        </p:spPr>
      </p:sp>
      <p:sp>
        <p:nvSpPr>
          <p:cNvPr id="9" name="Text 7"/>
          <p:cNvSpPr/>
          <p:nvPr/>
        </p:nvSpPr>
        <p:spPr>
          <a:xfrm>
            <a:off x="731520" y="2249424"/>
            <a:ext cx="1865376" cy="731520"/>
          </a:xfrm>
          <a:prstGeom prst="rect">
            <a:avLst/>
          </a:prstGeom>
          <a:noFill/>
          <a:ln/>
        </p:spPr>
        <p:txBody>
          <a:bodyPr wrap="square" lIns="0" tIns="0" rIns="0" bIns="0" rtlCol="0" anchor="ctr">
            <a:normAutofit/>
          </a:bodyPr>
          <a:lstStyle/>
          <a:p>
            <a:pPr marL="0" indent="0" algn="ctr">
              <a:buNone/>
            </a:pPr>
            <a:r>
              <a:rPr lang="en-US" sz="1700" b="1" dirty="0">
                <a:solidFill>
                  <a:srgbClr val="19324C"/>
                </a:solidFill>
                <a:latin typeface="Aptos" pitchFamily="34" charset="0"/>
                <a:ea typeface="Aptos" pitchFamily="34" charset="-122"/>
                <a:cs typeface="Aptos" pitchFamily="34" charset="-120"/>
              </a:rPr>
              <a:t>UNSW-NB15</a:t>
            </a:r>
            <a:endParaRPr lang="en-US" sz="1700" dirty="0"/>
          </a:p>
          <a:p>
            <a:pPr marL="0" indent="0" algn="ctr">
              <a:buNone/>
            </a:pPr>
            <a:r>
              <a:rPr lang="en-US" sz="1700" b="1" dirty="0">
                <a:solidFill>
                  <a:srgbClr val="19324C"/>
                </a:solidFill>
                <a:latin typeface="Aptos" pitchFamily="34" charset="0"/>
                <a:ea typeface="Aptos" pitchFamily="34" charset="-122"/>
                <a:cs typeface="Aptos" pitchFamily="34" charset="-120"/>
              </a:rPr>
              <a:t>CSV data</a:t>
            </a:r>
            <a:endParaRPr lang="en-US" sz="1700" dirty="0"/>
          </a:p>
        </p:txBody>
      </p:sp>
      <p:sp>
        <p:nvSpPr>
          <p:cNvPr id="10" name="Text 8"/>
          <p:cNvSpPr/>
          <p:nvPr/>
        </p:nvSpPr>
        <p:spPr>
          <a:xfrm>
            <a:off x="2734056" y="2395728"/>
            <a:ext cx="228600" cy="320040"/>
          </a:xfrm>
          <a:prstGeom prst="rect">
            <a:avLst/>
          </a:prstGeom>
          <a:noFill/>
          <a:ln/>
        </p:spPr>
        <p:txBody>
          <a:bodyPr wrap="square" lIns="0" tIns="0" rIns="0" bIns="0" rtlCol="0" anchor="ctr">
            <a:normAutofit/>
          </a:bodyPr>
          <a:lstStyle/>
          <a:p>
            <a:pPr marL="0" indent="0">
              <a:buNone/>
            </a:pPr>
            <a:r>
              <a:rPr lang="en-US" sz="1800" b="1" dirty="0">
                <a:solidFill>
                  <a:srgbClr val="007F86"/>
                </a:solidFill>
                <a:latin typeface="Aptos" pitchFamily="34" charset="0"/>
                <a:ea typeface="Aptos" pitchFamily="34" charset="-122"/>
                <a:cs typeface="Aptos" pitchFamily="34" charset="-120"/>
              </a:rPr>
              <a:t>→</a:t>
            </a:r>
            <a:endParaRPr lang="en-US" sz="1800" dirty="0"/>
          </a:p>
        </p:txBody>
      </p:sp>
      <p:sp>
        <p:nvSpPr>
          <p:cNvPr id="11" name="Shape 9"/>
          <p:cNvSpPr/>
          <p:nvPr/>
        </p:nvSpPr>
        <p:spPr>
          <a:xfrm>
            <a:off x="2953512" y="1938528"/>
            <a:ext cx="2139696" cy="1380744"/>
          </a:xfrm>
          <a:prstGeom prst="roundRect">
            <a:avLst>
              <a:gd name="adj" fmla="val 9934"/>
            </a:avLst>
          </a:prstGeom>
          <a:solidFill>
            <a:srgbClr val="EAF3F6"/>
          </a:solidFill>
          <a:ln w="10160">
            <a:solidFill>
              <a:srgbClr val="D7E2EA"/>
            </a:solidFill>
            <a:prstDash val="solid"/>
          </a:ln>
        </p:spPr>
      </p:sp>
      <p:sp>
        <p:nvSpPr>
          <p:cNvPr id="12" name="Text 10"/>
          <p:cNvSpPr/>
          <p:nvPr/>
        </p:nvSpPr>
        <p:spPr>
          <a:xfrm>
            <a:off x="3090672" y="2249424"/>
            <a:ext cx="1865376" cy="731520"/>
          </a:xfrm>
          <a:prstGeom prst="rect">
            <a:avLst/>
          </a:prstGeom>
          <a:noFill/>
          <a:ln/>
        </p:spPr>
        <p:txBody>
          <a:bodyPr wrap="square" lIns="0" tIns="0" rIns="0" bIns="0" rtlCol="0" anchor="ctr">
            <a:normAutofit/>
          </a:bodyPr>
          <a:lstStyle/>
          <a:p>
            <a:pPr marL="0" indent="0" algn="ctr">
              <a:buNone/>
            </a:pPr>
            <a:r>
              <a:rPr lang="en-US" sz="1700" b="1" dirty="0">
                <a:solidFill>
                  <a:srgbClr val="19324C"/>
                </a:solidFill>
                <a:latin typeface="Aptos" pitchFamily="34" charset="0"/>
                <a:ea typeface="Aptos" pitchFamily="34" charset="-122"/>
                <a:cs typeface="Aptos" pitchFamily="34" charset="-120"/>
              </a:rPr>
              <a:t>Python + pandas</a:t>
            </a:r>
            <a:endParaRPr lang="en-US" sz="1700" dirty="0"/>
          </a:p>
          <a:p>
            <a:pPr marL="0" indent="0" algn="ctr">
              <a:buNone/>
            </a:pPr>
            <a:r>
              <a:rPr lang="en-US" sz="1700" b="1" dirty="0">
                <a:solidFill>
                  <a:srgbClr val="19324C"/>
                </a:solidFill>
                <a:latin typeface="Aptos" pitchFamily="34" charset="0"/>
                <a:ea typeface="Aptos" pitchFamily="34" charset="-122"/>
                <a:cs typeface="Aptos" pitchFamily="34" charset="-120"/>
              </a:rPr>
              <a:t>pre-processing</a:t>
            </a:r>
            <a:endParaRPr lang="en-US" sz="1700" dirty="0"/>
          </a:p>
        </p:txBody>
      </p:sp>
      <p:sp>
        <p:nvSpPr>
          <p:cNvPr id="13" name="Text 11"/>
          <p:cNvSpPr/>
          <p:nvPr/>
        </p:nvSpPr>
        <p:spPr>
          <a:xfrm>
            <a:off x="5093208" y="2395728"/>
            <a:ext cx="228600" cy="320040"/>
          </a:xfrm>
          <a:prstGeom prst="rect">
            <a:avLst/>
          </a:prstGeom>
          <a:noFill/>
          <a:ln/>
        </p:spPr>
        <p:txBody>
          <a:bodyPr wrap="square" lIns="0" tIns="0" rIns="0" bIns="0" rtlCol="0" anchor="ctr">
            <a:normAutofit/>
          </a:bodyPr>
          <a:lstStyle/>
          <a:p>
            <a:pPr marL="0" indent="0">
              <a:buNone/>
            </a:pPr>
            <a:r>
              <a:rPr lang="en-US" sz="1800" b="1" dirty="0">
                <a:solidFill>
                  <a:srgbClr val="007F86"/>
                </a:solidFill>
                <a:latin typeface="Aptos" pitchFamily="34" charset="0"/>
                <a:ea typeface="Aptos" pitchFamily="34" charset="-122"/>
                <a:cs typeface="Aptos" pitchFamily="34" charset="-120"/>
              </a:rPr>
              <a:t>→</a:t>
            </a:r>
            <a:endParaRPr lang="en-US" sz="1800" dirty="0"/>
          </a:p>
        </p:txBody>
      </p:sp>
      <p:sp>
        <p:nvSpPr>
          <p:cNvPr id="14" name="Shape 12"/>
          <p:cNvSpPr/>
          <p:nvPr/>
        </p:nvSpPr>
        <p:spPr>
          <a:xfrm>
            <a:off x="5312664" y="1938528"/>
            <a:ext cx="2139696" cy="1380744"/>
          </a:xfrm>
          <a:prstGeom prst="roundRect">
            <a:avLst>
              <a:gd name="adj" fmla="val 9934"/>
            </a:avLst>
          </a:prstGeom>
          <a:solidFill>
            <a:srgbClr val="FFFFFF"/>
          </a:solidFill>
          <a:ln w="10160">
            <a:solidFill>
              <a:srgbClr val="D7E2EA"/>
            </a:solidFill>
            <a:prstDash val="solid"/>
          </a:ln>
        </p:spPr>
      </p:sp>
      <p:sp>
        <p:nvSpPr>
          <p:cNvPr id="15" name="Text 13"/>
          <p:cNvSpPr/>
          <p:nvPr/>
        </p:nvSpPr>
        <p:spPr>
          <a:xfrm>
            <a:off x="5449824" y="2249424"/>
            <a:ext cx="1865376" cy="731520"/>
          </a:xfrm>
          <a:prstGeom prst="rect">
            <a:avLst/>
          </a:prstGeom>
          <a:noFill/>
          <a:ln/>
        </p:spPr>
        <p:txBody>
          <a:bodyPr wrap="square" lIns="0" tIns="0" rIns="0" bIns="0" rtlCol="0" anchor="ctr">
            <a:normAutofit/>
          </a:bodyPr>
          <a:lstStyle/>
          <a:p>
            <a:pPr marL="0" indent="0" algn="ctr">
              <a:buNone/>
            </a:pPr>
            <a:r>
              <a:rPr lang="en-US" sz="1700" b="1" dirty="0">
                <a:solidFill>
                  <a:srgbClr val="19324C"/>
                </a:solidFill>
                <a:latin typeface="Aptos" pitchFamily="34" charset="0"/>
                <a:ea typeface="Aptos" pitchFamily="34" charset="-122"/>
                <a:cs typeface="Aptos" pitchFamily="34" charset="-120"/>
              </a:rPr>
              <a:t>scikit-learn</a:t>
            </a:r>
            <a:endParaRPr lang="en-US" sz="1700" dirty="0"/>
          </a:p>
          <a:p>
            <a:pPr marL="0" indent="0" algn="ctr">
              <a:buNone/>
            </a:pPr>
            <a:r>
              <a:rPr lang="en-US" sz="1700" b="1" dirty="0">
                <a:solidFill>
                  <a:srgbClr val="19324C"/>
                </a:solidFill>
                <a:latin typeface="Aptos" pitchFamily="34" charset="0"/>
                <a:ea typeface="Aptos" pitchFamily="34" charset="-122"/>
                <a:cs typeface="Aptos" pitchFamily="34" charset="-120"/>
              </a:rPr>
              <a:t>Random Forest</a:t>
            </a:r>
            <a:endParaRPr lang="en-US" sz="1700" dirty="0"/>
          </a:p>
        </p:txBody>
      </p:sp>
      <p:sp>
        <p:nvSpPr>
          <p:cNvPr id="16" name="Text 14"/>
          <p:cNvSpPr/>
          <p:nvPr/>
        </p:nvSpPr>
        <p:spPr>
          <a:xfrm>
            <a:off x="7452360" y="2395728"/>
            <a:ext cx="228600" cy="320040"/>
          </a:xfrm>
          <a:prstGeom prst="rect">
            <a:avLst/>
          </a:prstGeom>
          <a:noFill/>
          <a:ln/>
        </p:spPr>
        <p:txBody>
          <a:bodyPr wrap="square" lIns="0" tIns="0" rIns="0" bIns="0" rtlCol="0" anchor="ctr">
            <a:normAutofit/>
          </a:bodyPr>
          <a:lstStyle/>
          <a:p>
            <a:pPr marL="0" indent="0">
              <a:buNone/>
            </a:pPr>
            <a:r>
              <a:rPr lang="en-US" sz="1800" b="1" dirty="0">
                <a:solidFill>
                  <a:srgbClr val="007F86"/>
                </a:solidFill>
                <a:latin typeface="Aptos" pitchFamily="34" charset="0"/>
                <a:ea typeface="Aptos" pitchFamily="34" charset="-122"/>
                <a:cs typeface="Aptos" pitchFamily="34" charset="-120"/>
              </a:rPr>
              <a:t>→</a:t>
            </a:r>
            <a:endParaRPr lang="en-US" sz="1800" dirty="0"/>
          </a:p>
        </p:txBody>
      </p:sp>
      <p:sp>
        <p:nvSpPr>
          <p:cNvPr id="17" name="Shape 15"/>
          <p:cNvSpPr/>
          <p:nvPr/>
        </p:nvSpPr>
        <p:spPr>
          <a:xfrm>
            <a:off x="7671816" y="1938528"/>
            <a:ext cx="2139696" cy="1380744"/>
          </a:xfrm>
          <a:prstGeom prst="roundRect">
            <a:avLst>
              <a:gd name="adj" fmla="val 9934"/>
            </a:avLst>
          </a:prstGeom>
          <a:solidFill>
            <a:srgbClr val="EAF3F6"/>
          </a:solidFill>
          <a:ln w="10160">
            <a:solidFill>
              <a:srgbClr val="D7E2EA"/>
            </a:solidFill>
            <a:prstDash val="solid"/>
          </a:ln>
        </p:spPr>
      </p:sp>
      <p:sp>
        <p:nvSpPr>
          <p:cNvPr id="18" name="Text 16"/>
          <p:cNvSpPr/>
          <p:nvPr/>
        </p:nvSpPr>
        <p:spPr>
          <a:xfrm>
            <a:off x="7808976" y="2249424"/>
            <a:ext cx="1865376" cy="731520"/>
          </a:xfrm>
          <a:prstGeom prst="rect">
            <a:avLst/>
          </a:prstGeom>
          <a:noFill/>
          <a:ln/>
        </p:spPr>
        <p:txBody>
          <a:bodyPr wrap="square" lIns="0" tIns="0" rIns="0" bIns="0" rtlCol="0" anchor="ctr">
            <a:normAutofit/>
          </a:bodyPr>
          <a:lstStyle/>
          <a:p>
            <a:pPr marL="0" indent="0" algn="ctr">
              <a:buNone/>
            </a:pPr>
            <a:r>
              <a:rPr lang="en-US" sz="1700" b="1" dirty="0">
                <a:solidFill>
                  <a:srgbClr val="19324C"/>
                </a:solidFill>
                <a:latin typeface="Aptos" pitchFamily="34" charset="0"/>
                <a:ea typeface="Aptos" pitchFamily="34" charset="-122"/>
                <a:cs typeface="Aptos" pitchFamily="34" charset="-120"/>
              </a:rPr>
              <a:t>Flask web app</a:t>
            </a:r>
            <a:endParaRPr lang="en-US" sz="1700" dirty="0"/>
          </a:p>
          <a:p>
            <a:pPr marL="0" indent="0" algn="ctr">
              <a:buNone/>
            </a:pPr>
            <a:r>
              <a:rPr lang="en-US" sz="1700" b="1" dirty="0">
                <a:solidFill>
                  <a:srgbClr val="19324C"/>
                </a:solidFill>
                <a:latin typeface="Aptos" pitchFamily="34" charset="0"/>
                <a:ea typeface="Aptos" pitchFamily="34" charset="-122"/>
                <a:cs typeface="Aptos" pitchFamily="34" charset="-120"/>
              </a:rPr>
              <a:t>classification API</a:t>
            </a:r>
            <a:endParaRPr lang="en-US" sz="1700" dirty="0"/>
          </a:p>
        </p:txBody>
      </p:sp>
      <p:sp>
        <p:nvSpPr>
          <p:cNvPr id="19" name="Text 17"/>
          <p:cNvSpPr/>
          <p:nvPr/>
        </p:nvSpPr>
        <p:spPr>
          <a:xfrm>
            <a:off x="9811512" y="2395728"/>
            <a:ext cx="228600" cy="320040"/>
          </a:xfrm>
          <a:prstGeom prst="rect">
            <a:avLst/>
          </a:prstGeom>
          <a:noFill/>
          <a:ln/>
        </p:spPr>
        <p:txBody>
          <a:bodyPr wrap="square" lIns="0" tIns="0" rIns="0" bIns="0" rtlCol="0" anchor="ctr">
            <a:normAutofit/>
          </a:bodyPr>
          <a:lstStyle/>
          <a:p>
            <a:pPr marL="0" indent="0">
              <a:buNone/>
            </a:pPr>
            <a:r>
              <a:rPr lang="en-US" sz="1800" b="1" dirty="0">
                <a:solidFill>
                  <a:srgbClr val="007F86"/>
                </a:solidFill>
                <a:latin typeface="Aptos" pitchFamily="34" charset="0"/>
                <a:ea typeface="Aptos" pitchFamily="34" charset="-122"/>
                <a:cs typeface="Aptos" pitchFamily="34" charset="-120"/>
              </a:rPr>
              <a:t>→</a:t>
            </a:r>
            <a:endParaRPr lang="en-US" sz="1800" dirty="0"/>
          </a:p>
        </p:txBody>
      </p:sp>
      <p:sp>
        <p:nvSpPr>
          <p:cNvPr id="20" name="Shape 18"/>
          <p:cNvSpPr/>
          <p:nvPr/>
        </p:nvSpPr>
        <p:spPr>
          <a:xfrm>
            <a:off x="10030968" y="1938528"/>
            <a:ext cx="2139696" cy="1380744"/>
          </a:xfrm>
          <a:prstGeom prst="roundRect">
            <a:avLst>
              <a:gd name="adj" fmla="val 9934"/>
            </a:avLst>
          </a:prstGeom>
          <a:solidFill>
            <a:srgbClr val="FFFFFF"/>
          </a:solidFill>
          <a:ln w="10160">
            <a:solidFill>
              <a:srgbClr val="D7E2EA"/>
            </a:solidFill>
            <a:prstDash val="solid"/>
          </a:ln>
        </p:spPr>
      </p:sp>
      <p:sp>
        <p:nvSpPr>
          <p:cNvPr id="21" name="Text 19"/>
          <p:cNvSpPr/>
          <p:nvPr/>
        </p:nvSpPr>
        <p:spPr>
          <a:xfrm>
            <a:off x="10168128" y="2249424"/>
            <a:ext cx="1865376" cy="731520"/>
          </a:xfrm>
          <a:prstGeom prst="rect">
            <a:avLst/>
          </a:prstGeom>
          <a:noFill/>
          <a:ln/>
        </p:spPr>
        <p:txBody>
          <a:bodyPr wrap="square" lIns="0" tIns="0" rIns="0" bIns="0" rtlCol="0" anchor="ctr">
            <a:normAutofit/>
          </a:bodyPr>
          <a:lstStyle/>
          <a:p>
            <a:pPr marL="0" indent="0" algn="ctr">
              <a:buNone/>
            </a:pPr>
            <a:r>
              <a:rPr lang="en-US" sz="1700" b="1" dirty="0">
                <a:solidFill>
                  <a:srgbClr val="19324C"/>
                </a:solidFill>
                <a:latin typeface="Aptos" pitchFamily="34" charset="0"/>
                <a:ea typeface="Aptos" pitchFamily="34" charset="-122"/>
                <a:cs typeface="Aptos" pitchFamily="34" charset="-120"/>
              </a:rPr>
              <a:t>Dashboard +</a:t>
            </a:r>
            <a:endParaRPr lang="en-US" sz="1700" dirty="0"/>
          </a:p>
          <a:p>
            <a:pPr marL="0" indent="0" algn="ctr">
              <a:buNone/>
            </a:pPr>
            <a:r>
              <a:rPr lang="en-US" sz="1700" b="1" dirty="0">
                <a:solidFill>
                  <a:srgbClr val="19324C"/>
                </a:solidFill>
                <a:latin typeface="Aptos" pitchFamily="34" charset="0"/>
                <a:ea typeface="Aptos" pitchFamily="34" charset="-122"/>
                <a:cs typeface="Aptos" pitchFamily="34" charset="-120"/>
              </a:rPr>
              <a:t>SQLite history</a:t>
            </a:r>
            <a:endParaRPr lang="en-US" sz="1700" dirty="0"/>
          </a:p>
        </p:txBody>
      </p:sp>
      <p:sp>
        <p:nvSpPr>
          <p:cNvPr id="22" name="Shape 20"/>
          <p:cNvSpPr/>
          <p:nvPr/>
        </p:nvSpPr>
        <p:spPr>
          <a:xfrm>
            <a:off x="1097280" y="4023360"/>
            <a:ext cx="9875520" cy="969264"/>
          </a:xfrm>
          <a:prstGeom prst="roundRect">
            <a:avLst>
              <a:gd name="adj" fmla="val 14151"/>
            </a:avLst>
          </a:prstGeom>
          <a:solidFill>
            <a:srgbClr val="FFFFFF"/>
          </a:solidFill>
          <a:ln w="10160">
            <a:solidFill>
              <a:srgbClr val="D7E2EA"/>
            </a:solidFill>
            <a:prstDash val="solid"/>
          </a:ln>
        </p:spPr>
      </p:sp>
      <p:sp>
        <p:nvSpPr>
          <p:cNvPr id="23" name="Text 21"/>
          <p:cNvSpPr/>
          <p:nvPr/>
        </p:nvSpPr>
        <p:spPr>
          <a:xfrm>
            <a:off x="1389888" y="4251960"/>
            <a:ext cx="9235440" cy="539496"/>
          </a:xfrm>
          <a:prstGeom prst="rect">
            <a:avLst/>
          </a:prstGeom>
          <a:noFill/>
          <a:ln/>
        </p:spPr>
        <p:txBody>
          <a:bodyPr wrap="square" lIns="0" tIns="0" rIns="0" bIns="0" rtlCol="0" anchor="ctr">
            <a:normAutofit lnSpcReduction="10000"/>
          </a:bodyPr>
          <a:lstStyle/>
          <a:p>
            <a:pPr marL="0" indent="0">
              <a:buNone/>
            </a:pPr>
            <a:r>
              <a:rPr lang="en-US" sz="1900" b="1" dirty="0">
                <a:solidFill>
                  <a:srgbClr val="BA4444"/>
                </a:solidFill>
                <a:latin typeface="Aptos" pitchFamily="34" charset="0"/>
                <a:ea typeface="Aptos" pitchFamily="34" charset="-122"/>
                <a:cs typeface="Aptos" pitchFamily="34" charset="-120"/>
              </a:rPr>
              <a:t>Current demonstrator: a standalone HTML/CSS/JavaScript dashboard using rule-based scoring.</a:t>
            </a:r>
            <a:endParaRPr lang="en-US" sz="1900" dirty="0"/>
          </a:p>
        </p:txBody>
      </p:sp>
      <p:sp>
        <p:nvSpPr>
          <p:cNvPr id="24" name="Text 22"/>
          <p:cNvSpPr/>
          <p:nvPr/>
        </p:nvSpPr>
        <p:spPr>
          <a:xfrm>
            <a:off x="749808" y="6099048"/>
            <a:ext cx="10424160" cy="201168"/>
          </a:xfrm>
          <a:prstGeom prst="rect">
            <a:avLst/>
          </a:prstGeom>
          <a:noFill/>
          <a:ln/>
        </p:spPr>
        <p:txBody>
          <a:bodyPr wrap="square" lIns="0" tIns="0" rIns="0" bIns="0" rtlCol="0" anchor="ctr">
            <a:normAutofit/>
          </a:bodyPr>
          <a:lstStyle/>
          <a:p>
            <a:pPr marL="0" indent="0">
              <a:buNone/>
            </a:pPr>
            <a:r>
              <a:rPr lang="en-US" sz="900" i="1" dirty="0">
                <a:solidFill>
                  <a:srgbClr val="587084"/>
                </a:solidFill>
                <a:latin typeface="Aptos" pitchFamily="34" charset="0"/>
                <a:ea typeface="Aptos" pitchFamily="34" charset="-122"/>
                <a:cs typeface="Aptos" pitchFamily="34" charset="-120"/>
              </a:rPr>
              <a:t>Figure 2. Proposed architecture and current implementation boundary.</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3F7FA"/>
        </a:solidFill>
        <a:effectLst/>
      </p:bgPr>
    </p:bg>
    <p:spTree>
      <p:nvGrpSpPr>
        <p:cNvPr id="1" name=""/>
        <p:cNvGrpSpPr/>
        <p:nvPr/>
      </p:nvGrpSpPr>
      <p:grpSpPr>
        <a:xfrm>
          <a:off x="0" y="0"/>
          <a:ext cx="0" cy="0"/>
          <a:chOff x="0" y="0"/>
          <a:chExt cx="0" cy="0"/>
        </a:xfrm>
      </p:grpSpPr>
      <p:sp>
        <p:nvSpPr>
          <p:cNvPr id="2" name="Shape 0"/>
          <p:cNvSpPr/>
          <p:nvPr/>
        </p:nvSpPr>
        <p:spPr>
          <a:xfrm>
            <a:off x="0" y="0"/>
            <a:ext cx="12188952" cy="155448"/>
          </a:xfrm>
          <a:prstGeom prst="rect">
            <a:avLst/>
          </a:prstGeom>
          <a:solidFill>
            <a:srgbClr val="102B46"/>
          </a:solidFill>
          <a:ln w="12700">
            <a:solidFill>
              <a:srgbClr val="102B46"/>
            </a:solidFill>
            <a:prstDash val="solid"/>
          </a:ln>
        </p:spPr>
      </p:sp>
      <p:sp>
        <p:nvSpPr>
          <p:cNvPr id="3" name="Text 1"/>
          <p:cNvSpPr/>
          <p:nvPr/>
        </p:nvSpPr>
        <p:spPr>
          <a:xfrm>
            <a:off x="658368" y="384048"/>
            <a:ext cx="10058400" cy="228600"/>
          </a:xfrm>
          <a:prstGeom prst="rect">
            <a:avLst/>
          </a:prstGeom>
          <a:noFill/>
          <a:ln/>
        </p:spPr>
        <p:txBody>
          <a:bodyPr wrap="square" lIns="0" tIns="0" rIns="0" bIns="0" rtlCol="0" anchor="ctr">
            <a:normAutofit fontScale="85000" lnSpcReduction="20000"/>
          </a:bodyPr>
          <a:lstStyle/>
          <a:p>
            <a:pPr marL="0" indent="0">
              <a:buNone/>
            </a:pPr>
            <a:r>
              <a:rPr lang="en-US" sz="2000" b="1" kern="0" spc="120" dirty="0">
                <a:solidFill>
                  <a:srgbClr val="007F86"/>
                </a:solidFill>
                <a:latin typeface="Times New Roman" panose="02020603050405020304" pitchFamily="18" charset="0"/>
                <a:ea typeface="Aptos" pitchFamily="34" charset="-122"/>
                <a:cs typeface="Times New Roman" panose="02020603050405020304" pitchFamily="18" charset="0"/>
              </a:rPr>
              <a:t>INTERIM VIVA · ACCA6020</a:t>
            </a:r>
            <a:endParaRPr lang="en-US" sz="2000" dirty="0">
              <a:latin typeface="Times New Roman" panose="02020603050405020304" pitchFamily="18" charset="0"/>
              <a:cs typeface="Times New Roman" panose="02020603050405020304" pitchFamily="18" charset="0"/>
            </a:endParaRPr>
          </a:p>
        </p:txBody>
      </p:sp>
      <p:sp>
        <p:nvSpPr>
          <p:cNvPr id="4" name="Text 2"/>
          <p:cNvSpPr/>
          <p:nvPr/>
        </p:nvSpPr>
        <p:spPr>
          <a:xfrm>
            <a:off x="658368" y="758952"/>
            <a:ext cx="10972800" cy="594360"/>
          </a:xfrm>
          <a:prstGeom prst="rect">
            <a:avLst/>
          </a:prstGeom>
          <a:noFill/>
          <a:ln/>
        </p:spPr>
        <p:txBody>
          <a:bodyPr wrap="square" lIns="0" tIns="0" rIns="0" bIns="0" rtlCol="0" anchor="ctr">
            <a:normAutofit/>
          </a:bodyPr>
          <a:lstStyle/>
          <a:p>
            <a:pPr marL="0" indent="0">
              <a:buNone/>
            </a:pPr>
            <a:r>
              <a:rPr lang="en-US" sz="2000" b="1" dirty="0">
                <a:solidFill>
                  <a:srgbClr val="102B46"/>
                </a:solidFill>
                <a:latin typeface="Times New Roman" panose="02020603050405020304" pitchFamily="18" charset="0"/>
                <a:ea typeface="Aptos" pitchFamily="34" charset="-122"/>
                <a:cs typeface="Times New Roman" panose="02020603050405020304" pitchFamily="18" charset="0"/>
              </a:rPr>
              <a:t>Dataset and ethical boundaries</a:t>
            </a:r>
            <a:endParaRPr lang="en-US" sz="2000" dirty="0">
              <a:latin typeface="Times New Roman" panose="02020603050405020304" pitchFamily="18" charset="0"/>
              <a:cs typeface="Times New Roman" panose="02020603050405020304" pitchFamily="18" charset="0"/>
            </a:endParaRPr>
          </a:p>
        </p:txBody>
      </p:sp>
      <p:sp>
        <p:nvSpPr>
          <p:cNvPr id="5" name="Shape 3"/>
          <p:cNvSpPr/>
          <p:nvPr/>
        </p:nvSpPr>
        <p:spPr>
          <a:xfrm>
            <a:off x="658368" y="6364224"/>
            <a:ext cx="10881360" cy="0"/>
          </a:xfrm>
          <a:prstGeom prst="line">
            <a:avLst/>
          </a:prstGeom>
          <a:noFill/>
          <a:ln w="12700">
            <a:solidFill>
              <a:srgbClr val="D7E2EA"/>
            </a:solidFill>
            <a:prstDash val="solid"/>
          </a:ln>
        </p:spPr>
      </p:sp>
      <p:sp>
        <p:nvSpPr>
          <p:cNvPr id="6" name="Text 4"/>
          <p:cNvSpPr/>
          <p:nvPr/>
        </p:nvSpPr>
        <p:spPr>
          <a:xfrm>
            <a:off x="658368" y="6419088"/>
            <a:ext cx="9144000" cy="201168"/>
          </a:xfrm>
          <a:prstGeom prst="rect">
            <a:avLst/>
          </a:prstGeom>
          <a:noFill/>
          <a:ln/>
        </p:spPr>
        <p:txBody>
          <a:bodyPr wrap="square" lIns="0" tIns="0" rIns="0" bIns="0" rtlCol="0" anchor="ctr">
            <a:normAutofit fontScale="77500" lnSpcReduction="20000"/>
          </a:bodyPr>
          <a:lstStyle/>
          <a:p>
            <a:pPr marL="0" indent="0">
              <a:buNone/>
            </a:pPr>
            <a:r>
              <a:rPr lang="en-US" sz="2000" dirty="0">
                <a:solidFill>
                  <a:srgbClr val="587084"/>
                </a:solidFill>
                <a:latin typeface="Times New Roman" panose="02020603050405020304" pitchFamily="18" charset="0"/>
                <a:ea typeface="Aptos" pitchFamily="34" charset="-122"/>
                <a:cs typeface="Times New Roman" panose="02020603050405020304" pitchFamily="18" charset="0"/>
              </a:rPr>
              <a:t>AI-Based Threat Detection and Alert System for Cloud Security</a:t>
            </a:r>
            <a:endParaRPr lang="en-US" sz="2000" dirty="0">
              <a:latin typeface="Times New Roman" panose="02020603050405020304" pitchFamily="18" charset="0"/>
              <a:cs typeface="Times New Roman" panose="02020603050405020304" pitchFamily="18" charset="0"/>
            </a:endParaRPr>
          </a:p>
        </p:txBody>
      </p:sp>
      <p:sp>
        <p:nvSpPr>
          <p:cNvPr id="7" name="Text 5"/>
          <p:cNvSpPr/>
          <p:nvPr/>
        </p:nvSpPr>
        <p:spPr>
          <a:xfrm>
            <a:off x="10991088" y="6419088"/>
            <a:ext cx="502920" cy="201168"/>
          </a:xfrm>
          <a:prstGeom prst="rect">
            <a:avLst/>
          </a:prstGeom>
          <a:noFill/>
          <a:ln/>
        </p:spPr>
        <p:txBody>
          <a:bodyPr wrap="square" lIns="0" tIns="0" rIns="0" bIns="0" rtlCol="0" anchor="ctr">
            <a:normAutofit fontScale="77500" lnSpcReduction="20000"/>
          </a:bodyPr>
          <a:lstStyle/>
          <a:p>
            <a:pPr marL="0" indent="0" algn="r">
              <a:buNone/>
            </a:pPr>
            <a:r>
              <a:rPr lang="en-US" sz="2000" dirty="0">
                <a:solidFill>
                  <a:srgbClr val="587084"/>
                </a:solidFill>
                <a:latin typeface="Times New Roman" panose="02020603050405020304" pitchFamily="18" charset="0"/>
                <a:ea typeface="Aptos" pitchFamily="34" charset="-122"/>
                <a:cs typeface="Times New Roman" panose="02020603050405020304" pitchFamily="18" charset="0"/>
              </a:rPr>
              <a:t>10</a:t>
            </a:r>
            <a:endParaRPr lang="en-US" sz="2000" dirty="0">
              <a:latin typeface="Times New Roman" panose="02020603050405020304" pitchFamily="18" charset="0"/>
              <a:cs typeface="Times New Roman" panose="02020603050405020304" pitchFamily="18" charset="0"/>
            </a:endParaRPr>
          </a:p>
        </p:txBody>
      </p:sp>
      <p:sp>
        <p:nvSpPr>
          <p:cNvPr id="8" name="Shape 6"/>
          <p:cNvSpPr/>
          <p:nvPr/>
        </p:nvSpPr>
        <p:spPr>
          <a:xfrm>
            <a:off x="731520" y="1572768"/>
            <a:ext cx="5285232" cy="3502152"/>
          </a:xfrm>
          <a:prstGeom prst="roundRect">
            <a:avLst>
              <a:gd name="adj" fmla="val 3916"/>
            </a:avLst>
          </a:prstGeom>
          <a:solidFill>
            <a:srgbClr val="FFFFFF"/>
          </a:solidFill>
          <a:ln w="10160">
            <a:solidFill>
              <a:srgbClr val="D7E2EA"/>
            </a:solidFill>
            <a:prstDash val="solid"/>
          </a:ln>
        </p:spPr>
      </p:sp>
      <p:sp>
        <p:nvSpPr>
          <p:cNvPr id="9" name="Text 7"/>
          <p:cNvSpPr/>
          <p:nvPr/>
        </p:nvSpPr>
        <p:spPr>
          <a:xfrm>
            <a:off x="987552" y="1847088"/>
            <a:ext cx="4572000" cy="274320"/>
          </a:xfrm>
          <a:prstGeom prst="rect">
            <a:avLst/>
          </a:prstGeom>
          <a:noFill/>
          <a:ln/>
        </p:spPr>
        <p:txBody>
          <a:bodyPr wrap="square" lIns="0" tIns="0" rIns="0" bIns="0" rtlCol="0" anchor="ctr">
            <a:normAutofit lnSpcReduction="10000"/>
          </a:bodyPr>
          <a:lstStyle/>
          <a:p>
            <a:pPr marL="0" indent="0">
              <a:buNone/>
            </a:pPr>
            <a:r>
              <a:rPr lang="en-US" sz="2000" b="1" dirty="0">
                <a:solidFill>
                  <a:srgbClr val="007F86"/>
                </a:solidFill>
                <a:latin typeface="Times New Roman" panose="02020603050405020304" pitchFamily="18" charset="0"/>
                <a:ea typeface="Aptos" pitchFamily="34" charset="-122"/>
                <a:cs typeface="Times New Roman" panose="02020603050405020304" pitchFamily="18" charset="0"/>
              </a:rPr>
              <a:t>DEMONSTRATION DATA · NOW</a:t>
            </a:r>
            <a:endParaRPr lang="en-US" sz="2000" dirty="0">
              <a:latin typeface="Times New Roman" panose="02020603050405020304" pitchFamily="18" charset="0"/>
              <a:cs typeface="Times New Roman" panose="02020603050405020304" pitchFamily="18" charset="0"/>
            </a:endParaRPr>
          </a:p>
        </p:txBody>
      </p:sp>
      <p:sp>
        <p:nvSpPr>
          <p:cNvPr id="10" name="Shape 8"/>
          <p:cNvSpPr/>
          <p:nvPr/>
        </p:nvSpPr>
        <p:spPr>
          <a:xfrm>
            <a:off x="987552" y="2441448"/>
            <a:ext cx="109728" cy="109728"/>
          </a:xfrm>
          <a:prstGeom prst="ellipse">
            <a:avLst/>
          </a:prstGeom>
          <a:solidFill>
            <a:srgbClr val="007F86"/>
          </a:solidFill>
          <a:ln w="12700">
            <a:solidFill>
              <a:srgbClr val="007F86"/>
            </a:solidFill>
            <a:prstDash val="solid"/>
          </a:ln>
        </p:spPr>
      </p:sp>
      <p:sp>
        <p:nvSpPr>
          <p:cNvPr id="11" name="Text 9"/>
          <p:cNvSpPr/>
          <p:nvPr/>
        </p:nvSpPr>
        <p:spPr>
          <a:xfrm>
            <a:off x="1261872" y="2313432"/>
            <a:ext cx="4206240" cy="557784"/>
          </a:xfrm>
          <a:prstGeom prst="rect">
            <a:avLst/>
          </a:prstGeom>
          <a:noFill/>
          <a:ln/>
        </p:spPr>
        <p:txBody>
          <a:bodyPr wrap="square" lIns="0" tIns="0" rIns="0" bIns="0" rtlCol="0" anchor="t">
            <a:normAutofit/>
          </a:bodyPr>
          <a:lstStyle/>
          <a:p>
            <a:pPr marL="0" indent="0">
              <a:buNone/>
            </a:pPr>
            <a:r>
              <a:rPr lang="en-US" sz="2000" dirty="0">
                <a:solidFill>
                  <a:srgbClr val="19324C"/>
                </a:solidFill>
                <a:latin typeface="Times New Roman" panose="02020603050405020304" pitchFamily="18" charset="0"/>
                <a:ea typeface="Aptos" pitchFamily="34" charset="-122"/>
                <a:cs typeface="Times New Roman" panose="02020603050405020304" pitchFamily="18" charset="0"/>
              </a:rPr>
              <a:t>Small synthetic CSV records</a:t>
            </a:r>
            <a:endParaRPr lang="en-US" sz="2000" dirty="0">
              <a:latin typeface="Times New Roman" panose="02020603050405020304" pitchFamily="18" charset="0"/>
              <a:cs typeface="Times New Roman" panose="02020603050405020304" pitchFamily="18" charset="0"/>
            </a:endParaRPr>
          </a:p>
        </p:txBody>
      </p:sp>
      <p:sp>
        <p:nvSpPr>
          <p:cNvPr id="12" name="Shape 10"/>
          <p:cNvSpPr/>
          <p:nvPr/>
        </p:nvSpPr>
        <p:spPr>
          <a:xfrm>
            <a:off x="987552" y="3072384"/>
            <a:ext cx="109728" cy="109728"/>
          </a:xfrm>
          <a:prstGeom prst="ellipse">
            <a:avLst/>
          </a:prstGeom>
          <a:solidFill>
            <a:srgbClr val="007F86"/>
          </a:solidFill>
          <a:ln w="12700">
            <a:solidFill>
              <a:srgbClr val="007F86"/>
            </a:solidFill>
            <a:prstDash val="solid"/>
          </a:ln>
        </p:spPr>
      </p:sp>
      <p:sp>
        <p:nvSpPr>
          <p:cNvPr id="13" name="Text 11"/>
          <p:cNvSpPr/>
          <p:nvPr/>
        </p:nvSpPr>
        <p:spPr>
          <a:xfrm>
            <a:off x="1261872" y="2944368"/>
            <a:ext cx="4206240" cy="557784"/>
          </a:xfrm>
          <a:prstGeom prst="rect">
            <a:avLst/>
          </a:prstGeom>
          <a:noFill/>
          <a:ln/>
        </p:spPr>
        <p:txBody>
          <a:bodyPr wrap="square" lIns="0" tIns="0" rIns="0" bIns="0" rtlCol="0" anchor="t">
            <a:normAutofit/>
          </a:bodyPr>
          <a:lstStyle/>
          <a:p>
            <a:pPr marL="0" indent="0">
              <a:buNone/>
            </a:pPr>
            <a:r>
              <a:rPr lang="en-US" sz="2000" dirty="0">
                <a:solidFill>
                  <a:srgbClr val="19324C"/>
                </a:solidFill>
                <a:latin typeface="Times New Roman" panose="02020603050405020304" pitchFamily="18" charset="0"/>
                <a:ea typeface="Aptos" pitchFamily="34" charset="-122"/>
                <a:cs typeface="Times New Roman" panose="02020603050405020304" pitchFamily="18" charset="0"/>
              </a:rPr>
              <a:t>Numeric traffic-style features</a:t>
            </a:r>
            <a:endParaRPr lang="en-US" sz="2000" dirty="0">
              <a:latin typeface="Times New Roman" panose="02020603050405020304" pitchFamily="18" charset="0"/>
              <a:cs typeface="Times New Roman" panose="02020603050405020304" pitchFamily="18" charset="0"/>
            </a:endParaRPr>
          </a:p>
        </p:txBody>
      </p:sp>
      <p:sp>
        <p:nvSpPr>
          <p:cNvPr id="14" name="Shape 12"/>
          <p:cNvSpPr/>
          <p:nvPr/>
        </p:nvSpPr>
        <p:spPr>
          <a:xfrm>
            <a:off x="987552" y="3703320"/>
            <a:ext cx="109728" cy="109728"/>
          </a:xfrm>
          <a:prstGeom prst="ellipse">
            <a:avLst/>
          </a:prstGeom>
          <a:solidFill>
            <a:srgbClr val="007F86"/>
          </a:solidFill>
          <a:ln w="12700">
            <a:solidFill>
              <a:srgbClr val="007F86"/>
            </a:solidFill>
            <a:prstDash val="solid"/>
          </a:ln>
        </p:spPr>
      </p:sp>
      <p:sp>
        <p:nvSpPr>
          <p:cNvPr id="15" name="Text 13"/>
          <p:cNvSpPr/>
          <p:nvPr/>
        </p:nvSpPr>
        <p:spPr>
          <a:xfrm>
            <a:off x="1261872" y="3575304"/>
            <a:ext cx="4206240" cy="557784"/>
          </a:xfrm>
          <a:prstGeom prst="rect">
            <a:avLst/>
          </a:prstGeom>
          <a:noFill/>
          <a:ln/>
        </p:spPr>
        <p:txBody>
          <a:bodyPr wrap="square" lIns="0" tIns="0" rIns="0" bIns="0" rtlCol="0" anchor="t">
            <a:normAutofit/>
          </a:bodyPr>
          <a:lstStyle/>
          <a:p>
            <a:pPr marL="0" indent="0">
              <a:buNone/>
            </a:pPr>
            <a:r>
              <a:rPr lang="en-US" sz="2000" dirty="0">
                <a:solidFill>
                  <a:srgbClr val="19324C"/>
                </a:solidFill>
                <a:latin typeface="Times New Roman" panose="02020603050405020304" pitchFamily="18" charset="0"/>
                <a:ea typeface="Aptos" pitchFamily="34" charset="-122"/>
                <a:cs typeface="Times New Roman" panose="02020603050405020304" pitchFamily="18" charset="0"/>
              </a:rPr>
              <a:t>No identifiable users or live logs</a:t>
            </a:r>
            <a:endParaRPr lang="en-US" sz="2000" dirty="0">
              <a:latin typeface="Times New Roman" panose="02020603050405020304" pitchFamily="18" charset="0"/>
              <a:cs typeface="Times New Roman" panose="02020603050405020304" pitchFamily="18" charset="0"/>
            </a:endParaRPr>
          </a:p>
        </p:txBody>
      </p:sp>
      <p:sp>
        <p:nvSpPr>
          <p:cNvPr id="16" name="Shape 14"/>
          <p:cNvSpPr/>
          <p:nvPr/>
        </p:nvSpPr>
        <p:spPr>
          <a:xfrm>
            <a:off x="987552" y="4334256"/>
            <a:ext cx="109728" cy="109728"/>
          </a:xfrm>
          <a:prstGeom prst="ellipse">
            <a:avLst/>
          </a:prstGeom>
          <a:solidFill>
            <a:srgbClr val="007F86"/>
          </a:solidFill>
          <a:ln w="12700">
            <a:solidFill>
              <a:srgbClr val="007F86"/>
            </a:solidFill>
            <a:prstDash val="solid"/>
          </a:ln>
        </p:spPr>
      </p:sp>
      <p:sp>
        <p:nvSpPr>
          <p:cNvPr id="17" name="Text 15"/>
          <p:cNvSpPr/>
          <p:nvPr/>
        </p:nvSpPr>
        <p:spPr>
          <a:xfrm>
            <a:off x="1261872" y="4206240"/>
            <a:ext cx="4206240" cy="557784"/>
          </a:xfrm>
          <a:prstGeom prst="rect">
            <a:avLst/>
          </a:prstGeom>
          <a:noFill/>
          <a:ln/>
        </p:spPr>
        <p:txBody>
          <a:bodyPr wrap="square" lIns="0" tIns="0" rIns="0" bIns="0" rtlCol="0" anchor="t">
            <a:normAutofit/>
          </a:bodyPr>
          <a:lstStyle/>
          <a:p>
            <a:pPr marL="0" indent="0">
              <a:buNone/>
            </a:pPr>
            <a:r>
              <a:rPr lang="en-US" sz="2000" dirty="0">
                <a:solidFill>
                  <a:srgbClr val="19324C"/>
                </a:solidFill>
                <a:latin typeface="Times New Roman" panose="02020603050405020304" pitchFamily="18" charset="0"/>
                <a:ea typeface="Aptos" pitchFamily="34" charset="-122"/>
                <a:cs typeface="Times New Roman" panose="02020603050405020304" pitchFamily="18" charset="0"/>
              </a:rPr>
              <a:t>Reliable, fast viva demonstration</a:t>
            </a:r>
            <a:endParaRPr lang="en-US" sz="2000" dirty="0">
              <a:latin typeface="Times New Roman" panose="02020603050405020304" pitchFamily="18" charset="0"/>
              <a:cs typeface="Times New Roman" panose="02020603050405020304" pitchFamily="18" charset="0"/>
            </a:endParaRPr>
          </a:p>
        </p:txBody>
      </p:sp>
      <p:sp>
        <p:nvSpPr>
          <p:cNvPr id="18" name="Shape 16"/>
          <p:cNvSpPr/>
          <p:nvPr/>
        </p:nvSpPr>
        <p:spPr>
          <a:xfrm>
            <a:off x="6163056" y="1572768"/>
            <a:ext cx="5257800" cy="3502152"/>
          </a:xfrm>
          <a:prstGeom prst="roundRect">
            <a:avLst>
              <a:gd name="adj" fmla="val 3916"/>
            </a:avLst>
          </a:prstGeom>
          <a:solidFill>
            <a:srgbClr val="FFFFFF"/>
          </a:solidFill>
          <a:ln w="10160">
            <a:solidFill>
              <a:srgbClr val="D7E2EA"/>
            </a:solidFill>
            <a:prstDash val="solid"/>
          </a:ln>
        </p:spPr>
      </p:sp>
      <p:sp>
        <p:nvSpPr>
          <p:cNvPr id="19" name="Text 17"/>
          <p:cNvSpPr/>
          <p:nvPr/>
        </p:nvSpPr>
        <p:spPr>
          <a:xfrm>
            <a:off x="6446520" y="1847088"/>
            <a:ext cx="4572000" cy="274320"/>
          </a:xfrm>
          <a:prstGeom prst="rect">
            <a:avLst/>
          </a:prstGeom>
          <a:noFill/>
          <a:ln/>
        </p:spPr>
        <p:txBody>
          <a:bodyPr wrap="square" lIns="0" tIns="0" rIns="0" bIns="0" rtlCol="0" anchor="ctr">
            <a:normAutofit lnSpcReduction="10000"/>
          </a:bodyPr>
          <a:lstStyle/>
          <a:p>
            <a:pPr marL="0" indent="0">
              <a:buNone/>
            </a:pPr>
            <a:r>
              <a:rPr lang="en-US" sz="2000" b="1" dirty="0">
                <a:solidFill>
                  <a:srgbClr val="007F86"/>
                </a:solidFill>
                <a:latin typeface="Times New Roman" panose="02020603050405020304" pitchFamily="18" charset="0"/>
                <a:ea typeface="Aptos" pitchFamily="34" charset="-122"/>
                <a:cs typeface="Times New Roman" panose="02020603050405020304" pitchFamily="18" charset="0"/>
              </a:rPr>
              <a:t>BENCHMARK RESEARCH · NEXT</a:t>
            </a:r>
            <a:endParaRPr lang="en-US" sz="2000" dirty="0">
              <a:latin typeface="Times New Roman" panose="02020603050405020304" pitchFamily="18" charset="0"/>
              <a:cs typeface="Times New Roman" panose="02020603050405020304" pitchFamily="18" charset="0"/>
            </a:endParaRPr>
          </a:p>
        </p:txBody>
      </p:sp>
      <p:sp>
        <p:nvSpPr>
          <p:cNvPr id="20" name="Shape 18"/>
          <p:cNvSpPr/>
          <p:nvPr/>
        </p:nvSpPr>
        <p:spPr>
          <a:xfrm>
            <a:off x="6446520" y="2441448"/>
            <a:ext cx="109728" cy="109728"/>
          </a:xfrm>
          <a:prstGeom prst="ellipse">
            <a:avLst/>
          </a:prstGeom>
          <a:solidFill>
            <a:srgbClr val="007F86"/>
          </a:solidFill>
          <a:ln w="12700">
            <a:solidFill>
              <a:srgbClr val="007F86"/>
            </a:solidFill>
            <a:prstDash val="solid"/>
          </a:ln>
        </p:spPr>
      </p:sp>
      <p:sp>
        <p:nvSpPr>
          <p:cNvPr id="21" name="Text 19"/>
          <p:cNvSpPr/>
          <p:nvPr/>
        </p:nvSpPr>
        <p:spPr>
          <a:xfrm>
            <a:off x="6720840" y="2313432"/>
            <a:ext cx="4206240" cy="557784"/>
          </a:xfrm>
          <a:prstGeom prst="rect">
            <a:avLst/>
          </a:prstGeom>
          <a:noFill/>
          <a:ln/>
        </p:spPr>
        <p:txBody>
          <a:bodyPr wrap="square" lIns="0" tIns="0" rIns="0" bIns="0" rtlCol="0" anchor="t">
            <a:normAutofit/>
          </a:bodyPr>
          <a:lstStyle/>
          <a:p>
            <a:pPr marL="0" indent="0">
              <a:buNone/>
            </a:pPr>
            <a:r>
              <a:rPr lang="en-US" sz="2000" dirty="0">
                <a:solidFill>
                  <a:srgbClr val="19324C"/>
                </a:solidFill>
                <a:latin typeface="Times New Roman" panose="02020603050405020304" pitchFamily="18" charset="0"/>
                <a:ea typeface="Aptos" pitchFamily="34" charset="-122"/>
                <a:cs typeface="Times New Roman" panose="02020603050405020304" pitchFamily="18" charset="0"/>
              </a:rPr>
              <a:t>Public UNSW-NB15 labelled records</a:t>
            </a:r>
            <a:endParaRPr lang="en-US" sz="2000" dirty="0">
              <a:latin typeface="Times New Roman" panose="02020603050405020304" pitchFamily="18" charset="0"/>
              <a:cs typeface="Times New Roman" panose="02020603050405020304" pitchFamily="18" charset="0"/>
            </a:endParaRPr>
          </a:p>
        </p:txBody>
      </p:sp>
      <p:sp>
        <p:nvSpPr>
          <p:cNvPr id="22" name="Shape 20"/>
          <p:cNvSpPr/>
          <p:nvPr/>
        </p:nvSpPr>
        <p:spPr>
          <a:xfrm>
            <a:off x="6446520" y="3072384"/>
            <a:ext cx="109728" cy="109728"/>
          </a:xfrm>
          <a:prstGeom prst="ellipse">
            <a:avLst/>
          </a:prstGeom>
          <a:solidFill>
            <a:srgbClr val="007F86"/>
          </a:solidFill>
          <a:ln w="12700">
            <a:solidFill>
              <a:srgbClr val="007F86"/>
            </a:solidFill>
            <a:prstDash val="solid"/>
          </a:ln>
        </p:spPr>
      </p:sp>
      <p:sp>
        <p:nvSpPr>
          <p:cNvPr id="23" name="Text 21"/>
          <p:cNvSpPr/>
          <p:nvPr/>
        </p:nvSpPr>
        <p:spPr>
          <a:xfrm>
            <a:off x="6720840" y="2944368"/>
            <a:ext cx="4206240" cy="557784"/>
          </a:xfrm>
          <a:prstGeom prst="rect">
            <a:avLst/>
          </a:prstGeom>
          <a:noFill/>
          <a:ln/>
        </p:spPr>
        <p:txBody>
          <a:bodyPr wrap="square" lIns="0" tIns="0" rIns="0" bIns="0" rtlCol="0" anchor="t">
            <a:normAutofit/>
          </a:bodyPr>
          <a:lstStyle/>
          <a:p>
            <a:pPr marL="0" indent="0">
              <a:buNone/>
            </a:pPr>
            <a:r>
              <a:rPr lang="en-US" sz="2000" dirty="0">
                <a:solidFill>
                  <a:srgbClr val="19324C"/>
                </a:solidFill>
                <a:latin typeface="Times New Roman" panose="02020603050405020304" pitchFamily="18" charset="0"/>
                <a:ea typeface="Aptos" pitchFamily="34" charset="-122"/>
                <a:cs typeface="Times New Roman" panose="02020603050405020304" pitchFamily="18" charset="0"/>
              </a:rPr>
              <a:t>Document cleaning and class balance</a:t>
            </a:r>
            <a:endParaRPr lang="en-US" sz="2000" dirty="0">
              <a:latin typeface="Times New Roman" panose="02020603050405020304" pitchFamily="18" charset="0"/>
              <a:cs typeface="Times New Roman" panose="02020603050405020304" pitchFamily="18" charset="0"/>
            </a:endParaRPr>
          </a:p>
        </p:txBody>
      </p:sp>
      <p:sp>
        <p:nvSpPr>
          <p:cNvPr id="24" name="Shape 22"/>
          <p:cNvSpPr/>
          <p:nvPr/>
        </p:nvSpPr>
        <p:spPr>
          <a:xfrm>
            <a:off x="6446520" y="3703320"/>
            <a:ext cx="109728" cy="109728"/>
          </a:xfrm>
          <a:prstGeom prst="ellipse">
            <a:avLst/>
          </a:prstGeom>
          <a:solidFill>
            <a:srgbClr val="007F86"/>
          </a:solidFill>
          <a:ln w="12700">
            <a:solidFill>
              <a:srgbClr val="007F86"/>
            </a:solidFill>
            <a:prstDash val="solid"/>
          </a:ln>
        </p:spPr>
      </p:sp>
      <p:sp>
        <p:nvSpPr>
          <p:cNvPr id="25" name="Text 23"/>
          <p:cNvSpPr/>
          <p:nvPr/>
        </p:nvSpPr>
        <p:spPr>
          <a:xfrm>
            <a:off x="6720840" y="3575304"/>
            <a:ext cx="4206240" cy="557784"/>
          </a:xfrm>
          <a:prstGeom prst="rect">
            <a:avLst/>
          </a:prstGeom>
          <a:noFill/>
          <a:ln/>
        </p:spPr>
        <p:txBody>
          <a:bodyPr wrap="square" lIns="0" tIns="0" rIns="0" bIns="0" rtlCol="0" anchor="t">
            <a:normAutofit/>
          </a:bodyPr>
          <a:lstStyle/>
          <a:p>
            <a:pPr marL="0" indent="0">
              <a:buNone/>
            </a:pPr>
            <a:r>
              <a:rPr lang="en-US" sz="2000" dirty="0">
                <a:solidFill>
                  <a:srgbClr val="19324C"/>
                </a:solidFill>
                <a:latin typeface="Times New Roman" panose="02020603050405020304" pitchFamily="18" charset="0"/>
                <a:ea typeface="Aptos" pitchFamily="34" charset="-122"/>
                <a:cs typeface="Times New Roman" panose="02020603050405020304" pitchFamily="18" charset="0"/>
              </a:rPr>
              <a:t>Train/test on separate partitions</a:t>
            </a:r>
            <a:endParaRPr lang="en-US" sz="2000" dirty="0">
              <a:latin typeface="Times New Roman" panose="02020603050405020304" pitchFamily="18" charset="0"/>
              <a:cs typeface="Times New Roman" panose="02020603050405020304" pitchFamily="18" charset="0"/>
            </a:endParaRPr>
          </a:p>
        </p:txBody>
      </p:sp>
      <p:sp>
        <p:nvSpPr>
          <p:cNvPr id="26" name="Shape 24"/>
          <p:cNvSpPr/>
          <p:nvPr/>
        </p:nvSpPr>
        <p:spPr>
          <a:xfrm>
            <a:off x="6446520" y="4334256"/>
            <a:ext cx="109728" cy="109728"/>
          </a:xfrm>
          <a:prstGeom prst="ellipse">
            <a:avLst/>
          </a:prstGeom>
          <a:solidFill>
            <a:srgbClr val="007F86"/>
          </a:solidFill>
          <a:ln w="12700">
            <a:solidFill>
              <a:srgbClr val="007F86"/>
            </a:solidFill>
            <a:prstDash val="solid"/>
          </a:ln>
        </p:spPr>
      </p:sp>
      <p:sp>
        <p:nvSpPr>
          <p:cNvPr id="27" name="Text 25"/>
          <p:cNvSpPr/>
          <p:nvPr/>
        </p:nvSpPr>
        <p:spPr>
          <a:xfrm>
            <a:off x="6720840" y="4206240"/>
            <a:ext cx="4206240" cy="557784"/>
          </a:xfrm>
          <a:prstGeom prst="rect">
            <a:avLst/>
          </a:prstGeom>
          <a:noFill/>
          <a:ln/>
        </p:spPr>
        <p:txBody>
          <a:bodyPr wrap="square" lIns="0" tIns="0" rIns="0" bIns="0" rtlCol="0" anchor="t">
            <a:normAutofit/>
          </a:bodyPr>
          <a:lstStyle/>
          <a:p>
            <a:pPr marL="0" indent="0">
              <a:buNone/>
            </a:pPr>
            <a:r>
              <a:rPr lang="en-US" sz="2000" dirty="0">
                <a:solidFill>
                  <a:srgbClr val="19324C"/>
                </a:solidFill>
                <a:latin typeface="Times New Roman" panose="02020603050405020304" pitchFamily="18" charset="0"/>
                <a:ea typeface="Aptos" pitchFamily="34" charset="-122"/>
                <a:cs typeface="Times New Roman" panose="02020603050405020304" pitchFamily="18" charset="0"/>
              </a:rPr>
              <a:t>Report limitations for cloud contexts</a:t>
            </a:r>
            <a:endParaRPr lang="en-US" sz="2000" dirty="0">
              <a:latin typeface="Times New Roman" panose="02020603050405020304" pitchFamily="18" charset="0"/>
              <a:cs typeface="Times New Roman" panose="02020603050405020304" pitchFamily="18" charset="0"/>
            </a:endParaRPr>
          </a:p>
        </p:txBody>
      </p:sp>
      <p:sp>
        <p:nvSpPr>
          <p:cNvPr id="28" name="Text 26"/>
          <p:cNvSpPr/>
          <p:nvPr/>
        </p:nvSpPr>
        <p:spPr>
          <a:xfrm>
            <a:off x="749808" y="6099048"/>
            <a:ext cx="10424160" cy="201168"/>
          </a:xfrm>
          <a:prstGeom prst="rect">
            <a:avLst/>
          </a:prstGeom>
          <a:noFill/>
          <a:ln/>
        </p:spPr>
        <p:txBody>
          <a:bodyPr wrap="square" lIns="0" tIns="0" rIns="0" bIns="0" rtlCol="0" anchor="ctr">
            <a:noAutofit/>
          </a:bodyPr>
          <a:lstStyle/>
          <a:p>
            <a:pPr marL="0" indent="0">
              <a:buNone/>
            </a:pPr>
            <a:r>
              <a:rPr lang="en-US" sz="2000" i="1" dirty="0">
                <a:solidFill>
                  <a:srgbClr val="587084"/>
                </a:solidFill>
                <a:latin typeface="Times New Roman" panose="02020603050405020304" pitchFamily="18" charset="0"/>
                <a:ea typeface="Aptos" pitchFamily="34" charset="-122"/>
                <a:cs typeface="Times New Roman" panose="02020603050405020304" pitchFamily="18" charset="0"/>
              </a:rPr>
              <a:t>Dataset source and scope: UNSW [3].</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3F7FA"/>
        </a:solidFill>
        <a:effectLst/>
      </p:bgPr>
    </p:bg>
    <p:spTree>
      <p:nvGrpSpPr>
        <p:cNvPr id="1" name=""/>
        <p:cNvGrpSpPr/>
        <p:nvPr/>
      </p:nvGrpSpPr>
      <p:grpSpPr>
        <a:xfrm>
          <a:off x="0" y="0"/>
          <a:ext cx="0" cy="0"/>
          <a:chOff x="0" y="0"/>
          <a:chExt cx="0" cy="0"/>
        </a:xfrm>
      </p:grpSpPr>
      <p:sp>
        <p:nvSpPr>
          <p:cNvPr id="2" name="Shape 0"/>
          <p:cNvSpPr/>
          <p:nvPr/>
        </p:nvSpPr>
        <p:spPr>
          <a:xfrm>
            <a:off x="0" y="0"/>
            <a:ext cx="12188952" cy="155448"/>
          </a:xfrm>
          <a:prstGeom prst="rect">
            <a:avLst/>
          </a:prstGeom>
          <a:solidFill>
            <a:srgbClr val="102B46"/>
          </a:solidFill>
          <a:ln w="12700">
            <a:solidFill>
              <a:srgbClr val="102B46"/>
            </a:solidFill>
            <a:prstDash val="solid"/>
          </a:ln>
        </p:spPr>
      </p:sp>
      <p:sp>
        <p:nvSpPr>
          <p:cNvPr id="3" name="Text 1"/>
          <p:cNvSpPr/>
          <p:nvPr/>
        </p:nvSpPr>
        <p:spPr>
          <a:xfrm>
            <a:off x="658368" y="384048"/>
            <a:ext cx="10058400" cy="228600"/>
          </a:xfrm>
          <a:prstGeom prst="rect">
            <a:avLst/>
          </a:prstGeom>
          <a:noFill/>
          <a:ln/>
        </p:spPr>
        <p:txBody>
          <a:bodyPr wrap="square" lIns="0" tIns="0" rIns="0" bIns="0" rtlCol="0" anchor="ctr">
            <a:normAutofit lnSpcReduction="10000"/>
          </a:bodyPr>
          <a:lstStyle/>
          <a:p>
            <a:pPr marL="0" indent="0">
              <a:buNone/>
            </a:pPr>
            <a:r>
              <a:rPr lang="en-US" sz="1600" b="1" kern="0" spc="120" dirty="0">
                <a:solidFill>
                  <a:srgbClr val="007F86"/>
                </a:solidFill>
                <a:latin typeface="Times New Roman" panose="02020603050405020304" pitchFamily="18" charset="0"/>
                <a:ea typeface="Aptos" pitchFamily="34" charset="-122"/>
                <a:cs typeface="Times New Roman" panose="02020603050405020304" pitchFamily="18" charset="0"/>
              </a:rPr>
              <a:t>INTERIM VIVA · ACCA6020</a:t>
            </a:r>
            <a:endParaRPr lang="en-US" sz="1600" dirty="0">
              <a:latin typeface="Times New Roman" panose="02020603050405020304" pitchFamily="18" charset="0"/>
              <a:cs typeface="Times New Roman" panose="02020603050405020304" pitchFamily="18" charset="0"/>
            </a:endParaRPr>
          </a:p>
        </p:txBody>
      </p:sp>
      <p:sp>
        <p:nvSpPr>
          <p:cNvPr id="4" name="Text 2"/>
          <p:cNvSpPr/>
          <p:nvPr/>
        </p:nvSpPr>
        <p:spPr>
          <a:xfrm>
            <a:off x="658368" y="758952"/>
            <a:ext cx="10972800" cy="594360"/>
          </a:xfrm>
          <a:prstGeom prst="rect">
            <a:avLst/>
          </a:prstGeom>
          <a:noFill/>
          <a:ln/>
        </p:spPr>
        <p:txBody>
          <a:bodyPr wrap="square" lIns="0" tIns="0" rIns="0" bIns="0" rtlCol="0" anchor="ctr">
            <a:normAutofit/>
          </a:bodyPr>
          <a:lstStyle/>
          <a:p>
            <a:pPr marL="0" indent="0">
              <a:buNone/>
            </a:pPr>
            <a:r>
              <a:rPr lang="en-US" sz="1600" b="1" dirty="0">
                <a:solidFill>
                  <a:srgbClr val="102B46"/>
                </a:solidFill>
                <a:latin typeface="Times New Roman" panose="02020603050405020304" pitchFamily="18" charset="0"/>
                <a:ea typeface="Aptos" pitchFamily="34" charset="-122"/>
                <a:cs typeface="Times New Roman" panose="02020603050405020304" pitchFamily="18" charset="0"/>
              </a:rPr>
              <a:t>Current practical prototype: what can be shown</a:t>
            </a:r>
            <a:endParaRPr lang="en-US" sz="1600" dirty="0">
              <a:latin typeface="Times New Roman" panose="02020603050405020304" pitchFamily="18" charset="0"/>
              <a:cs typeface="Times New Roman" panose="02020603050405020304" pitchFamily="18" charset="0"/>
            </a:endParaRPr>
          </a:p>
        </p:txBody>
      </p:sp>
      <p:sp>
        <p:nvSpPr>
          <p:cNvPr id="5" name="Shape 3"/>
          <p:cNvSpPr/>
          <p:nvPr/>
        </p:nvSpPr>
        <p:spPr>
          <a:xfrm>
            <a:off x="658368" y="6364224"/>
            <a:ext cx="10881360" cy="0"/>
          </a:xfrm>
          <a:prstGeom prst="line">
            <a:avLst/>
          </a:prstGeom>
          <a:noFill/>
          <a:ln w="12700">
            <a:solidFill>
              <a:srgbClr val="D7E2EA"/>
            </a:solidFill>
            <a:prstDash val="solid"/>
          </a:ln>
        </p:spPr>
      </p:sp>
      <p:sp>
        <p:nvSpPr>
          <p:cNvPr id="6" name="Text 4"/>
          <p:cNvSpPr/>
          <p:nvPr/>
        </p:nvSpPr>
        <p:spPr>
          <a:xfrm>
            <a:off x="658368" y="6419088"/>
            <a:ext cx="9144000" cy="201168"/>
          </a:xfrm>
          <a:prstGeom prst="rect">
            <a:avLst/>
          </a:prstGeom>
          <a:noFill/>
          <a:ln/>
        </p:spPr>
        <p:txBody>
          <a:bodyPr wrap="square" lIns="0" tIns="0" rIns="0" bIns="0" rtlCol="0" anchor="ctr">
            <a:normAutofit fontScale="92500" lnSpcReduction="20000"/>
          </a:bodyPr>
          <a:lstStyle/>
          <a:p>
            <a:pPr marL="0" indent="0">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AI-Based Threat Detection and Alert System for Cloud Security</a:t>
            </a:r>
            <a:endParaRPr lang="en-US" sz="1600" dirty="0">
              <a:latin typeface="Times New Roman" panose="02020603050405020304" pitchFamily="18" charset="0"/>
              <a:cs typeface="Times New Roman" panose="02020603050405020304" pitchFamily="18" charset="0"/>
            </a:endParaRPr>
          </a:p>
        </p:txBody>
      </p:sp>
      <p:sp>
        <p:nvSpPr>
          <p:cNvPr id="7" name="Text 5"/>
          <p:cNvSpPr/>
          <p:nvPr/>
        </p:nvSpPr>
        <p:spPr>
          <a:xfrm>
            <a:off x="10991088" y="6419088"/>
            <a:ext cx="502920" cy="201168"/>
          </a:xfrm>
          <a:prstGeom prst="rect">
            <a:avLst/>
          </a:prstGeom>
          <a:noFill/>
          <a:ln/>
        </p:spPr>
        <p:txBody>
          <a:bodyPr wrap="square" lIns="0" tIns="0" rIns="0" bIns="0" rtlCol="0" anchor="ctr">
            <a:normAutofit fontScale="92500" lnSpcReduction="20000"/>
          </a:bodyPr>
          <a:lstStyle/>
          <a:p>
            <a:pPr marL="0" indent="0" algn="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11</a:t>
            </a:r>
            <a:endParaRPr lang="en-US" sz="1600" dirty="0">
              <a:latin typeface="Times New Roman" panose="02020603050405020304" pitchFamily="18" charset="0"/>
              <a:cs typeface="Times New Roman" panose="02020603050405020304" pitchFamily="18" charset="0"/>
            </a:endParaRPr>
          </a:p>
        </p:txBody>
      </p:sp>
      <p:pic>
        <p:nvPicPr>
          <p:cNvPr id="8" name="Image 0" descr="/mnt/data/image(20261014-124545).png"/>
          <p:cNvPicPr>
            <a:picLocks noChangeAspect="1"/>
          </p:cNvPicPr>
          <p:nvPr/>
        </p:nvPicPr>
        <p:blipFill>
          <a:blip r:embed="rId3"/>
          <a:stretch>
            <a:fillRect/>
          </a:stretch>
        </p:blipFill>
        <p:spPr>
          <a:xfrm>
            <a:off x="685800" y="1463040"/>
            <a:ext cx="7708392" cy="4389120"/>
          </a:xfrm>
          <a:prstGeom prst="rect">
            <a:avLst/>
          </a:prstGeom>
        </p:spPr>
      </p:pic>
      <p:sp>
        <p:nvSpPr>
          <p:cNvPr id="9" name="Shape 6"/>
          <p:cNvSpPr/>
          <p:nvPr/>
        </p:nvSpPr>
        <p:spPr>
          <a:xfrm>
            <a:off x="8631936" y="1536192"/>
            <a:ext cx="2788920" cy="4206240"/>
          </a:xfrm>
          <a:prstGeom prst="roundRect">
            <a:avLst>
              <a:gd name="adj" fmla="val 4918"/>
            </a:avLst>
          </a:prstGeom>
          <a:solidFill>
            <a:srgbClr val="FFFFFF"/>
          </a:solidFill>
          <a:ln w="10160">
            <a:solidFill>
              <a:srgbClr val="D7E2EA"/>
            </a:solidFill>
            <a:prstDash val="solid"/>
          </a:ln>
        </p:spPr>
      </p:sp>
      <p:sp>
        <p:nvSpPr>
          <p:cNvPr id="10" name="Text 7"/>
          <p:cNvSpPr/>
          <p:nvPr/>
        </p:nvSpPr>
        <p:spPr>
          <a:xfrm>
            <a:off x="8860536" y="1810512"/>
            <a:ext cx="2514600" cy="274320"/>
          </a:xfrm>
          <a:prstGeom prst="rect">
            <a:avLst/>
          </a:prstGeom>
          <a:noFill/>
          <a:ln/>
        </p:spPr>
        <p:txBody>
          <a:bodyPr wrap="square" lIns="0" tIns="0" rIns="0" bIns="0" rtlCol="0" anchor="ctr">
            <a:normAutofit/>
          </a:bodyPr>
          <a:lstStyle/>
          <a:p>
            <a:pPr marL="0" indent="0">
              <a:buNone/>
            </a:pPr>
            <a:r>
              <a:rPr lang="en-US" sz="1600" b="1" dirty="0">
                <a:solidFill>
                  <a:srgbClr val="007F86"/>
                </a:solidFill>
                <a:latin typeface="Times New Roman" panose="02020603050405020304" pitchFamily="18" charset="0"/>
                <a:ea typeface="Aptos" pitchFamily="34" charset="-122"/>
                <a:cs typeface="Times New Roman" panose="02020603050405020304" pitchFamily="18" charset="0"/>
              </a:rPr>
              <a:t>LIVE DEMO SCRIPT</a:t>
            </a:r>
            <a:endParaRPr lang="en-US" sz="1600" dirty="0">
              <a:latin typeface="Times New Roman" panose="02020603050405020304" pitchFamily="18" charset="0"/>
              <a:cs typeface="Times New Roman" panose="02020603050405020304" pitchFamily="18" charset="0"/>
            </a:endParaRPr>
          </a:p>
        </p:txBody>
      </p:sp>
      <p:sp>
        <p:nvSpPr>
          <p:cNvPr id="11" name="Shape 8"/>
          <p:cNvSpPr/>
          <p:nvPr/>
        </p:nvSpPr>
        <p:spPr>
          <a:xfrm>
            <a:off x="8860536" y="2359152"/>
            <a:ext cx="109728" cy="109728"/>
          </a:xfrm>
          <a:prstGeom prst="ellipse">
            <a:avLst/>
          </a:prstGeom>
          <a:solidFill>
            <a:srgbClr val="007F86"/>
          </a:solidFill>
          <a:ln w="12700">
            <a:solidFill>
              <a:srgbClr val="007F86"/>
            </a:solidFill>
            <a:prstDash val="solid"/>
          </a:ln>
        </p:spPr>
      </p:sp>
      <p:sp>
        <p:nvSpPr>
          <p:cNvPr id="12" name="Text 9"/>
          <p:cNvSpPr/>
          <p:nvPr/>
        </p:nvSpPr>
        <p:spPr>
          <a:xfrm>
            <a:off x="9134856" y="2231136"/>
            <a:ext cx="2011680" cy="539496"/>
          </a:xfrm>
          <a:prstGeom prst="rect">
            <a:avLst/>
          </a:prstGeom>
          <a:noFill/>
          <a:ln/>
        </p:spPr>
        <p:txBody>
          <a:bodyPr wrap="square" lIns="0" tIns="0" rIns="0" bIns="0" rtlCol="0" anchor="t">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Open the offline HTML file</a:t>
            </a:r>
            <a:endParaRPr lang="en-US" sz="1600" dirty="0">
              <a:latin typeface="Times New Roman" panose="02020603050405020304" pitchFamily="18" charset="0"/>
              <a:cs typeface="Times New Roman" panose="02020603050405020304" pitchFamily="18" charset="0"/>
            </a:endParaRPr>
          </a:p>
        </p:txBody>
      </p:sp>
      <p:sp>
        <p:nvSpPr>
          <p:cNvPr id="13" name="Shape 10"/>
          <p:cNvSpPr/>
          <p:nvPr/>
        </p:nvSpPr>
        <p:spPr>
          <a:xfrm>
            <a:off x="8860536" y="2971800"/>
            <a:ext cx="109728" cy="109728"/>
          </a:xfrm>
          <a:prstGeom prst="ellipse">
            <a:avLst/>
          </a:prstGeom>
          <a:solidFill>
            <a:srgbClr val="007F86"/>
          </a:solidFill>
          <a:ln w="12700">
            <a:solidFill>
              <a:srgbClr val="007F86"/>
            </a:solidFill>
            <a:prstDash val="solid"/>
          </a:ln>
        </p:spPr>
      </p:sp>
      <p:sp>
        <p:nvSpPr>
          <p:cNvPr id="14" name="Text 11"/>
          <p:cNvSpPr/>
          <p:nvPr/>
        </p:nvSpPr>
        <p:spPr>
          <a:xfrm>
            <a:off x="9134856" y="2843784"/>
            <a:ext cx="2011680" cy="539496"/>
          </a:xfrm>
          <a:prstGeom prst="rect">
            <a:avLst/>
          </a:prstGeom>
          <a:noFill/>
          <a:ln/>
        </p:spPr>
        <p:txBody>
          <a:bodyPr wrap="square" lIns="0" tIns="0" rIns="0" bIns="0" rtlCol="0" anchor="t">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Load sample or CSV</a:t>
            </a:r>
            <a:endParaRPr lang="en-US" sz="1600" dirty="0">
              <a:latin typeface="Times New Roman" panose="02020603050405020304" pitchFamily="18" charset="0"/>
              <a:cs typeface="Times New Roman" panose="02020603050405020304" pitchFamily="18" charset="0"/>
            </a:endParaRPr>
          </a:p>
        </p:txBody>
      </p:sp>
      <p:sp>
        <p:nvSpPr>
          <p:cNvPr id="15" name="Shape 12"/>
          <p:cNvSpPr/>
          <p:nvPr/>
        </p:nvSpPr>
        <p:spPr>
          <a:xfrm>
            <a:off x="8860536" y="3584448"/>
            <a:ext cx="109728" cy="109728"/>
          </a:xfrm>
          <a:prstGeom prst="ellipse">
            <a:avLst/>
          </a:prstGeom>
          <a:solidFill>
            <a:srgbClr val="007F86"/>
          </a:solidFill>
          <a:ln w="12700">
            <a:solidFill>
              <a:srgbClr val="007F86"/>
            </a:solidFill>
            <a:prstDash val="solid"/>
          </a:ln>
        </p:spPr>
      </p:sp>
      <p:sp>
        <p:nvSpPr>
          <p:cNvPr id="16" name="Text 13"/>
          <p:cNvSpPr/>
          <p:nvPr/>
        </p:nvSpPr>
        <p:spPr>
          <a:xfrm>
            <a:off x="9134856" y="3456432"/>
            <a:ext cx="2011680" cy="539496"/>
          </a:xfrm>
          <a:prstGeom prst="rect">
            <a:avLst/>
          </a:prstGeom>
          <a:noFill/>
          <a:ln/>
        </p:spPr>
        <p:txBody>
          <a:bodyPr wrap="square" lIns="0" tIns="0" rIns="0" bIns="0" rtlCol="0" anchor="t">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Run detection</a:t>
            </a:r>
            <a:endParaRPr lang="en-US" sz="1600" dirty="0">
              <a:latin typeface="Times New Roman" panose="02020603050405020304" pitchFamily="18" charset="0"/>
              <a:cs typeface="Times New Roman" panose="02020603050405020304" pitchFamily="18" charset="0"/>
            </a:endParaRPr>
          </a:p>
        </p:txBody>
      </p:sp>
      <p:sp>
        <p:nvSpPr>
          <p:cNvPr id="17" name="Shape 14"/>
          <p:cNvSpPr/>
          <p:nvPr/>
        </p:nvSpPr>
        <p:spPr>
          <a:xfrm>
            <a:off x="8860536" y="4197096"/>
            <a:ext cx="109728" cy="109728"/>
          </a:xfrm>
          <a:prstGeom prst="ellipse">
            <a:avLst/>
          </a:prstGeom>
          <a:solidFill>
            <a:srgbClr val="007F86"/>
          </a:solidFill>
          <a:ln w="12700">
            <a:solidFill>
              <a:srgbClr val="007F86"/>
            </a:solidFill>
            <a:prstDash val="solid"/>
          </a:ln>
        </p:spPr>
      </p:sp>
      <p:sp>
        <p:nvSpPr>
          <p:cNvPr id="18" name="Text 15"/>
          <p:cNvSpPr/>
          <p:nvPr/>
        </p:nvSpPr>
        <p:spPr>
          <a:xfrm>
            <a:off x="9134856" y="4069080"/>
            <a:ext cx="2011680" cy="539496"/>
          </a:xfrm>
          <a:prstGeom prst="rect">
            <a:avLst/>
          </a:prstGeom>
          <a:noFill/>
          <a:ln/>
        </p:spPr>
        <p:txBody>
          <a:bodyPr wrap="square" lIns="0" tIns="0" rIns="0" bIns="0" rtlCol="0" anchor="t">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Explain normal vs suspicious counts</a:t>
            </a:r>
            <a:endParaRPr lang="en-US" sz="1600" dirty="0">
              <a:latin typeface="Times New Roman" panose="02020603050405020304" pitchFamily="18" charset="0"/>
              <a:cs typeface="Times New Roman" panose="02020603050405020304" pitchFamily="18" charset="0"/>
            </a:endParaRPr>
          </a:p>
        </p:txBody>
      </p:sp>
      <p:sp>
        <p:nvSpPr>
          <p:cNvPr id="19" name="Shape 16"/>
          <p:cNvSpPr/>
          <p:nvPr/>
        </p:nvSpPr>
        <p:spPr>
          <a:xfrm>
            <a:off x="8860536" y="4809744"/>
            <a:ext cx="109728" cy="109728"/>
          </a:xfrm>
          <a:prstGeom prst="ellipse">
            <a:avLst/>
          </a:prstGeom>
          <a:solidFill>
            <a:srgbClr val="007F86"/>
          </a:solidFill>
          <a:ln w="12700">
            <a:solidFill>
              <a:srgbClr val="007F86"/>
            </a:solidFill>
            <a:prstDash val="solid"/>
          </a:ln>
        </p:spPr>
      </p:sp>
      <p:sp>
        <p:nvSpPr>
          <p:cNvPr id="20" name="Text 17"/>
          <p:cNvSpPr/>
          <p:nvPr/>
        </p:nvSpPr>
        <p:spPr>
          <a:xfrm>
            <a:off x="9134856" y="4681728"/>
            <a:ext cx="2011680" cy="539496"/>
          </a:xfrm>
          <a:prstGeom prst="rect">
            <a:avLst/>
          </a:prstGeom>
          <a:noFill/>
          <a:ln/>
        </p:spPr>
        <p:txBody>
          <a:bodyPr wrap="square" lIns="0" tIns="0" rIns="0" bIns="0" rtlCol="0" anchor="t">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Show alert log &amp; sample metrics</a:t>
            </a:r>
            <a:endParaRPr lang="en-US" sz="1600" dirty="0">
              <a:latin typeface="Times New Roman" panose="02020603050405020304" pitchFamily="18" charset="0"/>
              <a:cs typeface="Times New Roman" panose="02020603050405020304" pitchFamily="18" charset="0"/>
            </a:endParaRPr>
          </a:p>
        </p:txBody>
      </p:sp>
      <p:sp>
        <p:nvSpPr>
          <p:cNvPr id="21" name="Text 18"/>
          <p:cNvSpPr/>
          <p:nvPr/>
        </p:nvSpPr>
        <p:spPr>
          <a:xfrm>
            <a:off x="749808" y="6099048"/>
            <a:ext cx="10424160" cy="201168"/>
          </a:xfrm>
          <a:prstGeom prst="rect">
            <a:avLst/>
          </a:prstGeom>
          <a:noFill/>
          <a:ln/>
        </p:spPr>
        <p:txBody>
          <a:bodyPr wrap="square" lIns="0" tIns="0" rIns="0" bIns="0" rtlCol="0" anchor="ctr">
            <a:noAutofit/>
          </a:bodyPr>
          <a:lstStyle/>
          <a:p>
            <a:pPr marL="0" indent="0">
              <a:buNone/>
            </a:pPr>
            <a:r>
              <a:rPr lang="en-US" sz="1600" i="1" dirty="0">
                <a:solidFill>
                  <a:srgbClr val="587084"/>
                </a:solidFill>
                <a:latin typeface="Times New Roman" panose="02020603050405020304" pitchFamily="18" charset="0"/>
                <a:ea typeface="Aptos" pitchFamily="34" charset="-122"/>
                <a:cs typeface="Times New Roman" panose="02020603050405020304" pitchFamily="18" charset="0"/>
              </a:rPr>
              <a:t>Figure 3. Screenshot of the current offline demo using synthetic sample CSV.</a:t>
            </a:r>
            <a:endParaRPr lang="en-US" sz="1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3F7FA"/>
        </a:solidFill>
        <a:effectLst/>
      </p:bgPr>
    </p:bg>
    <p:spTree>
      <p:nvGrpSpPr>
        <p:cNvPr id="1" name=""/>
        <p:cNvGrpSpPr/>
        <p:nvPr/>
      </p:nvGrpSpPr>
      <p:grpSpPr>
        <a:xfrm>
          <a:off x="0" y="0"/>
          <a:ext cx="0" cy="0"/>
          <a:chOff x="0" y="0"/>
          <a:chExt cx="0" cy="0"/>
        </a:xfrm>
      </p:grpSpPr>
      <p:sp>
        <p:nvSpPr>
          <p:cNvPr id="2" name="Shape 0"/>
          <p:cNvSpPr/>
          <p:nvPr/>
        </p:nvSpPr>
        <p:spPr>
          <a:xfrm>
            <a:off x="0" y="0"/>
            <a:ext cx="12188952" cy="155448"/>
          </a:xfrm>
          <a:prstGeom prst="rect">
            <a:avLst/>
          </a:prstGeom>
          <a:solidFill>
            <a:srgbClr val="102B46"/>
          </a:solidFill>
          <a:ln w="12700">
            <a:solidFill>
              <a:srgbClr val="102B46"/>
            </a:solidFill>
            <a:prstDash val="solid"/>
          </a:ln>
        </p:spPr>
      </p:sp>
      <p:sp>
        <p:nvSpPr>
          <p:cNvPr id="3" name="Text 1"/>
          <p:cNvSpPr/>
          <p:nvPr/>
        </p:nvSpPr>
        <p:spPr>
          <a:xfrm>
            <a:off x="658368" y="384048"/>
            <a:ext cx="10058400" cy="228600"/>
          </a:xfrm>
          <a:prstGeom prst="rect">
            <a:avLst/>
          </a:prstGeom>
          <a:noFill/>
          <a:ln/>
        </p:spPr>
        <p:txBody>
          <a:bodyPr wrap="square" lIns="0" tIns="0" rIns="0" bIns="0" rtlCol="0" anchor="ctr">
            <a:normAutofit/>
          </a:bodyPr>
          <a:lstStyle/>
          <a:p>
            <a:pPr marL="0" indent="0">
              <a:buNone/>
            </a:pPr>
            <a:r>
              <a:rPr lang="en-US" sz="1000" b="1" kern="0" spc="120" dirty="0">
                <a:solidFill>
                  <a:srgbClr val="007F86"/>
                </a:solidFill>
                <a:latin typeface="Aptos" pitchFamily="34" charset="0"/>
                <a:ea typeface="Aptos" pitchFamily="34" charset="-122"/>
                <a:cs typeface="Aptos" pitchFamily="34" charset="-120"/>
              </a:rPr>
              <a:t>INTERIM VIVA · ACCA6020</a:t>
            </a:r>
            <a:endParaRPr lang="en-US" sz="1000" dirty="0"/>
          </a:p>
        </p:txBody>
      </p:sp>
      <p:sp>
        <p:nvSpPr>
          <p:cNvPr id="4" name="Text 2"/>
          <p:cNvSpPr/>
          <p:nvPr/>
        </p:nvSpPr>
        <p:spPr>
          <a:xfrm>
            <a:off x="658368" y="758952"/>
            <a:ext cx="10972800" cy="594360"/>
          </a:xfrm>
          <a:prstGeom prst="rect">
            <a:avLst/>
          </a:prstGeom>
          <a:noFill/>
          <a:ln/>
        </p:spPr>
        <p:txBody>
          <a:bodyPr wrap="square" lIns="0" tIns="0" rIns="0" bIns="0" rtlCol="0" anchor="ctr">
            <a:normAutofit/>
          </a:bodyPr>
          <a:lstStyle/>
          <a:p>
            <a:pPr marL="0" indent="0">
              <a:buNone/>
            </a:pPr>
            <a:r>
              <a:rPr lang="en-US" sz="2900" b="1" dirty="0">
                <a:solidFill>
                  <a:srgbClr val="102B46"/>
                </a:solidFill>
                <a:latin typeface="Aptos" pitchFamily="34" charset="0"/>
                <a:ea typeface="Aptos" pitchFamily="34" charset="-122"/>
                <a:cs typeface="Aptos" pitchFamily="34" charset="-120"/>
              </a:rPr>
              <a:t>How success will be measured</a:t>
            </a:r>
            <a:endParaRPr lang="en-US" sz="2900" dirty="0"/>
          </a:p>
        </p:txBody>
      </p:sp>
      <p:sp>
        <p:nvSpPr>
          <p:cNvPr id="5" name="Shape 3"/>
          <p:cNvSpPr/>
          <p:nvPr/>
        </p:nvSpPr>
        <p:spPr>
          <a:xfrm>
            <a:off x="658368" y="6364224"/>
            <a:ext cx="10881360" cy="0"/>
          </a:xfrm>
          <a:prstGeom prst="line">
            <a:avLst/>
          </a:prstGeom>
          <a:noFill/>
          <a:ln w="12700">
            <a:solidFill>
              <a:srgbClr val="D7E2EA"/>
            </a:solidFill>
            <a:prstDash val="solid"/>
          </a:ln>
        </p:spPr>
      </p:sp>
      <p:sp>
        <p:nvSpPr>
          <p:cNvPr id="6" name="Text 4"/>
          <p:cNvSpPr/>
          <p:nvPr/>
        </p:nvSpPr>
        <p:spPr>
          <a:xfrm>
            <a:off x="658368" y="6419088"/>
            <a:ext cx="9144000" cy="201168"/>
          </a:xfrm>
          <a:prstGeom prst="rect">
            <a:avLst/>
          </a:prstGeom>
          <a:noFill/>
          <a:ln/>
        </p:spPr>
        <p:txBody>
          <a:bodyPr wrap="square" lIns="0" tIns="0" rIns="0" bIns="0" rtlCol="0" anchor="ctr">
            <a:normAutofit/>
          </a:bodyPr>
          <a:lstStyle/>
          <a:p>
            <a:pPr marL="0" indent="0">
              <a:buNone/>
            </a:pPr>
            <a:r>
              <a:rPr lang="en-US" sz="900" dirty="0">
                <a:solidFill>
                  <a:srgbClr val="587084"/>
                </a:solidFill>
                <a:latin typeface="Aptos" pitchFamily="34" charset="0"/>
                <a:ea typeface="Aptos" pitchFamily="34" charset="-122"/>
                <a:cs typeface="Aptos" pitchFamily="34" charset="-120"/>
              </a:rPr>
              <a:t>AI-Based Threat Detection and Alert System for Cloud Security</a:t>
            </a:r>
            <a:endParaRPr lang="en-US" sz="900" dirty="0"/>
          </a:p>
        </p:txBody>
      </p:sp>
      <p:sp>
        <p:nvSpPr>
          <p:cNvPr id="7" name="Text 5"/>
          <p:cNvSpPr/>
          <p:nvPr/>
        </p:nvSpPr>
        <p:spPr>
          <a:xfrm>
            <a:off x="10991088" y="6419088"/>
            <a:ext cx="502920" cy="201168"/>
          </a:xfrm>
          <a:prstGeom prst="rect">
            <a:avLst/>
          </a:prstGeom>
          <a:noFill/>
          <a:ln/>
        </p:spPr>
        <p:txBody>
          <a:bodyPr wrap="square" lIns="0" tIns="0" rIns="0" bIns="0" rtlCol="0" anchor="ctr">
            <a:normAutofit/>
          </a:bodyPr>
          <a:lstStyle/>
          <a:p>
            <a:pPr marL="0" indent="0" algn="r">
              <a:buNone/>
            </a:pPr>
            <a:r>
              <a:rPr lang="en-US" sz="900" dirty="0">
                <a:solidFill>
                  <a:srgbClr val="587084"/>
                </a:solidFill>
                <a:latin typeface="Aptos" pitchFamily="34" charset="0"/>
                <a:ea typeface="Aptos" pitchFamily="34" charset="-122"/>
                <a:cs typeface="Aptos" pitchFamily="34" charset="-120"/>
              </a:rPr>
              <a:t>12</a:t>
            </a:r>
            <a:endParaRPr lang="en-US" sz="900" dirty="0"/>
          </a:p>
        </p:txBody>
      </p:sp>
      <p:sp>
        <p:nvSpPr>
          <p:cNvPr id="8" name="Shape 6"/>
          <p:cNvSpPr/>
          <p:nvPr/>
        </p:nvSpPr>
        <p:spPr>
          <a:xfrm>
            <a:off x="786384" y="1499616"/>
            <a:ext cx="10579608" cy="694944"/>
          </a:xfrm>
          <a:prstGeom prst="roundRect">
            <a:avLst>
              <a:gd name="adj" fmla="val 19737"/>
            </a:avLst>
          </a:prstGeom>
          <a:solidFill>
            <a:srgbClr val="FFFFFF"/>
          </a:solidFill>
          <a:ln w="10160">
            <a:solidFill>
              <a:srgbClr val="D7E2EA"/>
            </a:solidFill>
            <a:prstDash val="solid"/>
          </a:ln>
        </p:spPr>
      </p:sp>
      <p:sp>
        <p:nvSpPr>
          <p:cNvPr id="9" name="Text 7"/>
          <p:cNvSpPr/>
          <p:nvPr/>
        </p:nvSpPr>
        <p:spPr>
          <a:xfrm>
            <a:off x="1042416" y="1609344"/>
            <a:ext cx="2103120" cy="411480"/>
          </a:xfrm>
          <a:prstGeom prst="rect">
            <a:avLst/>
          </a:prstGeom>
          <a:noFill/>
          <a:ln/>
        </p:spPr>
        <p:txBody>
          <a:bodyPr wrap="square" lIns="0" tIns="0" rIns="0" bIns="0" rtlCol="0" anchor="ctr">
            <a:normAutofit/>
          </a:bodyPr>
          <a:lstStyle/>
          <a:p>
            <a:pPr marL="0" indent="0">
              <a:buNone/>
            </a:pPr>
            <a:r>
              <a:rPr lang="en-US" sz="1700" b="1" dirty="0">
                <a:solidFill>
                  <a:srgbClr val="1673B8"/>
                </a:solidFill>
                <a:latin typeface="Aptos" pitchFamily="34" charset="0"/>
                <a:ea typeface="Aptos" pitchFamily="34" charset="-122"/>
                <a:cs typeface="Aptos" pitchFamily="34" charset="-120"/>
              </a:rPr>
              <a:t>Accuracy</a:t>
            </a:r>
            <a:endParaRPr lang="en-US" sz="1700" dirty="0"/>
          </a:p>
        </p:txBody>
      </p:sp>
      <p:sp>
        <p:nvSpPr>
          <p:cNvPr id="10" name="Text 8"/>
          <p:cNvSpPr/>
          <p:nvPr/>
        </p:nvSpPr>
        <p:spPr>
          <a:xfrm>
            <a:off x="3063240" y="1609344"/>
            <a:ext cx="7964424" cy="411480"/>
          </a:xfrm>
          <a:prstGeom prst="rect">
            <a:avLst/>
          </a:prstGeom>
          <a:noFill/>
          <a:ln/>
        </p:spPr>
        <p:txBody>
          <a:bodyPr wrap="square" lIns="0" tIns="0" rIns="0" bIns="0" rtlCol="0" anchor="ctr">
            <a:normAutofit/>
          </a:bodyPr>
          <a:lstStyle/>
          <a:p>
            <a:pPr marL="0" indent="0">
              <a:buNone/>
            </a:pPr>
            <a:r>
              <a:rPr lang="en-US" sz="1700" dirty="0">
                <a:solidFill>
                  <a:srgbClr val="19324C"/>
                </a:solidFill>
                <a:latin typeface="Aptos" pitchFamily="34" charset="0"/>
                <a:ea typeface="Aptos" pitchFamily="34" charset="-122"/>
                <a:cs typeface="Aptos" pitchFamily="34" charset="-120"/>
              </a:rPr>
              <a:t>Overall classification correctness</a:t>
            </a:r>
            <a:endParaRPr lang="en-US" sz="1700" dirty="0"/>
          </a:p>
        </p:txBody>
      </p:sp>
      <p:sp>
        <p:nvSpPr>
          <p:cNvPr id="11" name="Shape 9"/>
          <p:cNvSpPr/>
          <p:nvPr/>
        </p:nvSpPr>
        <p:spPr>
          <a:xfrm>
            <a:off x="786384" y="2331720"/>
            <a:ext cx="10579608" cy="694944"/>
          </a:xfrm>
          <a:prstGeom prst="roundRect">
            <a:avLst>
              <a:gd name="adj" fmla="val 19737"/>
            </a:avLst>
          </a:prstGeom>
          <a:solidFill>
            <a:srgbClr val="FFFFFF"/>
          </a:solidFill>
          <a:ln w="10160">
            <a:solidFill>
              <a:srgbClr val="D7E2EA"/>
            </a:solidFill>
            <a:prstDash val="solid"/>
          </a:ln>
        </p:spPr>
      </p:sp>
      <p:sp>
        <p:nvSpPr>
          <p:cNvPr id="12" name="Text 10"/>
          <p:cNvSpPr/>
          <p:nvPr/>
        </p:nvSpPr>
        <p:spPr>
          <a:xfrm>
            <a:off x="1042416" y="2441448"/>
            <a:ext cx="2103120" cy="411480"/>
          </a:xfrm>
          <a:prstGeom prst="rect">
            <a:avLst/>
          </a:prstGeom>
          <a:noFill/>
          <a:ln/>
        </p:spPr>
        <p:txBody>
          <a:bodyPr wrap="square" lIns="0" tIns="0" rIns="0" bIns="0" rtlCol="0" anchor="ctr">
            <a:normAutofit/>
          </a:bodyPr>
          <a:lstStyle/>
          <a:p>
            <a:pPr marL="0" indent="0">
              <a:buNone/>
            </a:pPr>
            <a:r>
              <a:rPr lang="en-US" sz="1700" b="1" dirty="0">
                <a:solidFill>
                  <a:srgbClr val="1673B8"/>
                </a:solidFill>
                <a:latin typeface="Aptos" pitchFamily="34" charset="0"/>
                <a:ea typeface="Aptos" pitchFamily="34" charset="-122"/>
                <a:cs typeface="Aptos" pitchFamily="34" charset="-120"/>
              </a:rPr>
              <a:t>Precision</a:t>
            </a:r>
            <a:endParaRPr lang="en-US" sz="1700" dirty="0"/>
          </a:p>
        </p:txBody>
      </p:sp>
      <p:sp>
        <p:nvSpPr>
          <p:cNvPr id="13" name="Text 11"/>
          <p:cNvSpPr/>
          <p:nvPr/>
        </p:nvSpPr>
        <p:spPr>
          <a:xfrm>
            <a:off x="3063240" y="2441448"/>
            <a:ext cx="7964424" cy="411480"/>
          </a:xfrm>
          <a:prstGeom prst="rect">
            <a:avLst/>
          </a:prstGeom>
          <a:noFill/>
          <a:ln/>
        </p:spPr>
        <p:txBody>
          <a:bodyPr wrap="square" lIns="0" tIns="0" rIns="0" bIns="0" rtlCol="0" anchor="ctr">
            <a:normAutofit/>
          </a:bodyPr>
          <a:lstStyle/>
          <a:p>
            <a:pPr marL="0" indent="0">
              <a:buNone/>
            </a:pPr>
            <a:r>
              <a:rPr lang="en-US" sz="1700" dirty="0">
                <a:solidFill>
                  <a:srgbClr val="19324C"/>
                </a:solidFill>
                <a:latin typeface="Aptos" pitchFamily="34" charset="0"/>
                <a:ea typeface="Aptos" pitchFamily="34" charset="-122"/>
                <a:cs typeface="Aptos" pitchFamily="34" charset="-120"/>
              </a:rPr>
              <a:t>How many flagged records are actually malicious</a:t>
            </a:r>
            <a:endParaRPr lang="en-US" sz="1700" dirty="0"/>
          </a:p>
        </p:txBody>
      </p:sp>
      <p:sp>
        <p:nvSpPr>
          <p:cNvPr id="14" name="Shape 12"/>
          <p:cNvSpPr/>
          <p:nvPr/>
        </p:nvSpPr>
        <p:spPr>
          <a:xfrm>
            <a:off x="786384" y="3163824"/>
            <a:ext cx="10579608" cy="694944"/>
          </a:xfrm>
          <a:prstGeom prst="roundRect">
            <a:avLst>
              <a:gd name="adj" fmla="val 19737"/>
            </a:avLst>
          </a:prstGeom>
          <a:solidFill>
            <a:srgbClr val="FFFFFF"/>
          </a:solidFill>
          <a:ln w="10160">
            <a:solidFill>
              <a:srgbClr val="D7E2EA"/>
            </a:solidFill>
            <a:prstDash val="solid"/>
          </a:ln>
        </p:spPr>
      </p:sp>
      <p:sp>
        <p:nvSpPr>
          <p:cNvPr id="15" name="Text 13"/>
          <p:cNvSpPr/>
          <p:nvPr/>
        </p:nvSpPr>
        <p:spPr>
          <a:xfrm>
            <a:off x="1042416" y="3273552"/>
            <a:ext cx="2103120" cy="411480"/>
          </a:xfrm>
          <a:prstGeom prst="rect">
            <a:avLst/>
          </a:prstGeom>
          <a:noFill/>
          <a:ln/>
        </p:spPr>
        <p:txBody>
          <a:bodyPr wrap="square" lIns="0" tIns="0" rIns="0" bIns="0" rtlCol="0" anchor="ctr">
            <a:normAutofit/>
          </a:bodyPr>
          <a:lstStyle/>
          <a:p>
            <a:pPr marL="0" indent="0">
              <a:buNone/>
            </a:pPr>
            <a:r>
              <a:rPr lang="en-US" sz="1700" b="1" dirty="0">
                <a:solidFill>
                  <a:srgbClr val="1673B8"/>
                </a:solidFill>
                <a:latin typeface="Aptos" pitchFamily="34" charset="0"/>
                <a:ea typeface="Aptos" pitchFamily="34" charset="-122"/>
                <a:cs typeface="Aptos" pitchFamily="34" charset="-120"/>
              </a:rPr>
              <a:t>Recall</a:t>
            </a:r>
            <a:endParaRPr lang="en-US" sz="1700" dirty="0"/>
          </a:p>
        </p:txBody>
      </p:sp>
      <p:sp>
        <p:nvSpPr>
          <p:cNvPr id="16" name="Text 14"/>
          <p:cNvSpPr/>
          <p:nvPr/>
        </p:nvSpPr>
        <p:spPr>
          <a:xfrm>
            <a:off x="3063240" y="3273552"/>
            <a:ext cx="7964424" cy="411480"/>
          </a:xfrm>
          <a:prstGeom prst="rect">
            <a:avLst/>
          </a:prstGeom>
          <a:noFill/>
          <a:ln/>
        </p:spPr>
        <p:txBody>
          <a:bodyPr wrap="square" lIns="0" tIns="0" rIns="0" bIns="0" rtlCol="0" anchor="ctr">
            <a:normAutofit/>
          </a:bodyPr>
          <a:lstStyle/>
          <a:p>
            <a:pPr marL="0" indent="0">
              <a:buNone/>
            </a:pPr>
            <a:r>
              <a:rPr lang="en-US" sz="1700" dirty="0">
                <a:solidFill>
                  <a:srgbClr val="19324C"/>
                </a:solidFill>
                <a:latin typeface="Aptos" pitchFamily="34" charset="0"/>
                <a:ea typeface="Aptos" pitchFamily="34" charset="-122"/>
                <a:cs typeface="Aptos" pitchFamily="34" charset="-120"/>
              </a:rPr>
              <a:t>How many malicious records are detected</a:t>
            </a:r>
            <a:endParaRPr lang="en-US" sz="1700" dirty="0"/>
          </a:p>
        </p:txBody>
      </p:sp>
      <p:sp>
        <p:nvSpPr>
          <p:cNvPr id="17" name="Shape 15"/>
          <p:cNvSpPr/>
          <p:nvPr/>
        </p:nvSpPr>
        <p:spPr>
          <a:xfrm>
            <a:off x="786384" y="3995928"/>
            <a:ext cx="10579608" cy="694944"/>
          </a:xfrm>
          <a:prstGeom prst="roundRect">
            <a:avLst>
              <a:gd name="adj" fmla="val 19737"/>
            </a:avLst>
          </a:prstGeom>
          <a:solidFill>
            <a:srgbClr val="FFFFFF"/>
          </a:solidFill>
          <a:ln w="10160">
            <a:solidFill>
              <a:srgbClr val="D7E2EA"/>
            </a:solidFill>
            <a:prstDash val="solid"/>
          </a:ln>
        </p:spPr>
      </p:sp>
      <p:sp>
        <p:nvSpPr>
          <p:cNvPr id="18" name="Text 16"/>
          <p:cNvSpPr/>
          <p:nvPr/>
        </p:nvSpPr>
        <p:spPr>
          <a:xfrm>
            <a:off x="1042416" y="4105656"/>
            <a:ext cx="2103120" cy="411480"/>
          </a:xfrm>
          <a:prstGeom prst="rect">
            <a:avLst/>
          </a:prstGeom>
          <a:noFill/>
          <a:ln/>
        </p:spPr>
        <p:txBody>
          <a:bodyPr wrap="square" lIns="0" tIns="0" rIns="0" bIns="0" rtlCol="0" anchor="ctr">
            <a:normAutofit/>
          </a:bodyPr>
          <a:lstStyle/>
          <a:p>
            <a:pPr marL="0" indent="0">
              <a:buNone/>
            </a:pPr>
            <a:r>
              <a:rPr lang="en-US" sz="1700" b="1" dirty="0">
                <a:solidFill>
                  <a:srgbClr val="1673B8"/>
                </a:solidFill>
                <a:latin typeface="Aptos" pitchFamily="34" charset="0"/>
                <a:ea typeface="Aptos" pitchFamily="34" charset="-122"/>
                <a:cs typeface="Aptos" pitchFamily="34" charset="-120"/>
              </a:rPr>
              <a:t>F1-score</a:t>
            </a:r>
            <a:endParaRPr lang="en-US" sz="1700" dirty="0"/>
          </a:p>
        </p:txBody>
      </p:sp>
      <p:sp>
        <p:nvSpPr>
          <p:cNvPr id="19" name="Text 17"/>
          <p:cNvSpPr/>
          <p:nvPr/>
        </p:nvSpPr>
        <p:spPr>
          <a:xfrm>
            <a:off x="3063240" y="4105656"/>
            <a:ext cx="7964424" cy="411480"/>
          </a:xfrm>
          <a:prstGeom prst="rect">
            <a:avLst/>
          </a:prstGeom>
          <a:noFill/>
          <a:ln/>
        </p:spPr>
        <p:txBody>
          <a:bodyPr wrap="square" lIns="0" tIns="0" rIns="0" bIns="0" rtlCol="0" anchor="ctr">
            <a:normAutofit/>
          </a:bodyPr>
          <a:lstStyle/>
          <a:p>
            <a:pPr marL="0" indent="0">
              <a:buNone/>
            </a:pPr>
            <a:r>
              <a:rPr lang="en-US" sz="1700" dirty="0">
                <a:solidFill>
                  <a:srgbClr val="19324C"/>
                </a:solidFill>
                <a:latin typeface="Aptos" pitchFamily="34" charset="0"/>
                <a:ea typeface="Aptos" pitchFamily="34" charset="-122"/>
                <a:cs typeface="Aptos" pitchFamily="34" charset="-120"/>
              </a:rPr>
              <a:t>Balance of precision and recall</a:t>
            </a:r>
            <a:endParaRPr lang="en-US" sz="1700" dirty="0"/>
          </a:p>
        </p:txBody>
      </p:sp>
      <p:sp>
        <p:nvSpPr>
          <p:cNvPr id="20" name="Shape 18"/>
          <p:cNvSpPr/>
          <p:nvPr/>
        </p:nvSpPr>
        <p:spPr>
          <a:xfrm>
            <a:off x="786384" y="4828032"/>
            <a:ext cx="10579608" cy="694944"/>
          </a:xfrm>
          <a:prstGeom prst="roundRect">
            <a:avLst>
              <a:gd name="adj" fmla="val 19737"/>
            </a:avLst>
          </a:prstGeom>
          <a:solidFill>
            <a:srgbClr val="FFFFFF"/>
          </a:solidFill>
          <a:ln w="10160">
            <a:solidFill>
              <a:srgbClr val="D7E2EA"/>
            </a:solidFill>
            <a:prstDash val="solid"/>
          </a:ln>
        </p:spPr>
      </p:sp>
      <p:sp>
        <p:nvSpPr>
          <p:cNvPr id="21" name="Text 19"/>
          <p:cNvSpPr/>
          <p:nvPr/>
        </p:nvSpPr>
        <p:spPr>
          <a:xfrm>
            <a:off x="1042416" y="4937760"/>
            <a:ext cx="2103120" cy="411480"/>
          </a:xfrm>
          <a:prstGeom prst="rect">
            <a:avLst/>
          </a:prstGeom>
          <a:noFill/>
          <a:ln/>
        </p:spPr>
        <p:txBody>
          <a:bodyPr wrap="square" lIns="0" tIns="0" rIns="0" bIns="0" rtlCol="0" anchor="ctr">
            <a:normAutofit/>
          </a:bodyPr>
          <a:lstStyle/>
          <a:p>
            <a:pPr marL="0" indent="0">
              <a:buNone/>
            </a:pPr>
            <a:r>
              <a:rPr lang="en-US" sz="1700" b="1" dirty="0">
                <a:solidFill>
                  <a:srgbClr val="1673B8"/>
                </a:solidFill>
                <a:latin typeface="Aptos" pitchFamily="34" charset="0"/>
                <a:ea typeface="Aptos" pitchFamily="34" charset="-122"/>
                <a:cs typeface="Aptos" pitchFamily="34" charset="-120"/>
              </a:rPr>
              <a:t>Confusion matrix</a:t>
            </a:r>
            <a:endParaRPr lang="en-US" sz="1700" dirty="0"/>
          </a:p>
        </p:txBody>
      </p:sp>
      <p:sp>
        <p:nvSpPr>
          <p:cNvPr id="22" name="Text 20"/>
          <p:cNvSpPr/>
          <p:nvPr/>
        </p:nvSpPr>
        <p:spPr>
          <a:xfrm>
            <a:off x="3063240" y="4937760"/>
            <a:ext cx="7964424" cy="411480"/>
          </a:xfrm>
          <a:prstGeom prst="rect">
            <a:avLst/>
          </a:prstGeom>
          <a:noFill/>
          <a:ln/>
        </p:spPr>
        <p:txBody>
          <a:bodyPr wrap="square" lIns="0" tIns="0" rIns="0" bIns="0" rtlCol="0" anchor="ctr">
            <a:normAutofit/>
          </a:bodyPr>
          <a:lstStyle/>
          <a:p>
            <a:pPr marL="0" indent="0">
              <a:buNone/>
            </a:pPr>
            <a:r>
              <a:rPr lang="en-US" sz="1700" dirty="0">
                <a:solidFill>
                  <a:srgbClr val="19324C"/>
                </a:solidFill>
                <a:latin typeface="Aptos" pitchFamily="34" charset="0"/>
                <a:ea typeface="Aptos" pitchFamily="34" charset="-122"/>
                <a:cs typeface="Aptos" pitchFamily="34" charset="-120"/>
              </a:rPr>
              <a:t>Breakdown of false alerts and missed threats</a:t>
            </a:r>
            <a:endParaRPr lang="en-US" sz="1700" dirty="0"/>
          </a:p>
        </p:txBody>
      </p:sp>
      <p:sp>
        <p:nvSpPr>
          <p:cNvPr id="23" name="Text 21"/>
          <p:cNvSpPr/>
          <p:nvPr/>
        </p:nvSpPr>
        <p:spPr>
          <a:xfrm>
            <a:off x="749808" y="6099048"/>
            <a:ext cx="10424160" cy="201168"/>
          </a:xfrm>
          <a:prstGeom prst="rect">
            <a:avLst/>
          </a:prstGeom>
          <a:noFill/>
          <a:ln/>
        </p:spPr>
        <p:txBody>
          <a:bodyPr wrap="square" lIns="0" tIns="0" rIns="0" bIns="0" rtlCol="0" anchor="ctr">
            <a:normAutofit/>
          </a:bodyPr>
          <a:lstStyle/>
          <a:p>
            <a:pPr marL="0" indent="0">
              <a:buNone/>
            </a:pPr>
            <a:r>
              <a:rPr lang="en-US" sz="900" i="1" dirty="0">
                <a:solidFill>
                  <a:srgbClr val="587084"/>
                </a:solidFill>
                <a:latin typeface="Aptos" pitchFamily="34" charset="0"/>
                <a:ea typeface="Aptos" pitchFamily="34" charset="-122"/>
                <a:cs typeface="Aptos" pitchFamily="34" charset="-120"/>
              </a:rPr>
              <a:t>Evaluation approach draws on [5], [7], [8].</a:t>
            </a:r>
            <a:endParaRPr lang="en-US" sz="9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3F7FA"/>
        </a:solidFill>
        <a:effectLst/>
      </p:bgPr>
    </p:bg>
    <p:spTree>
      <p:nvGrpSpPr>
        <p:cNvPr id="1" name=""/>
        <p:cNvGrpSpPr/>
        <p:nvPr/>
      </p:nvGrpSpPr>
      <p:grpSpPr>
        <a:xfrm>
          <a:off x="0" y="0"/>
          <a:ext cx="0" cy="0"/>
          <a:chOff x="0" y="0"/>
          <a:chExt cx="0" cy="0"/>
        </a:xfrm>
      </p:grpSpPr>
      <p:sp>
        <p:nvSpPr>
          <p:cNvPr id="2" name="Shape 0"/>
          <p:cNvSpPr/>
          <p:nvPr/>
        </p:nvSpPr>
        <p:spPr>
          <a:xfrm>
            <a:off x="0" y="0"/>
            <a:ext cx="12188952" cy="155448"/>
          </a:xfrm>
          <a:prstGeom prst="rect">
            <a:avLst/>
          </a:prstGeom>
          <a:solidFill>
            <a:srgbClr val="102B46"/>
          </a:solidFill>
          <a:ln w="12700">
            <a:solidFill>
              <a:srgbClr val="102B46"/>
            </a:solidFill>
            <a:prstDash val="solid"/>
          </a:ln>
        </p:spPr>
      </p:sp>
      <p:sp>
        <p:nvSpPr>
          <p:cNvPr id="3" name="Text 1"/>
          <p:cNvSpPr/>
          <p:nvPr/>
        </p:nvSpPr>
        <p:spPr>
          <a:xfrm>
            <a:off x="658368" y="384048"/>
            <a:ext cx="10058400" cy="228600"/>
          </a:xfrm>
          <a:prstGeom prst="rect">
            <a:avLst/>
          </a:prstGeom>
          <a:noFill/>
          <a:ln/>
        </p:spPr>
        <p:txBody>
          <a:bodyPr wrap="square" lIns="0" tIns="0" rIns="0" bIns="0" rtlCol="0" anchor="ctr">
            <a:normAutofit lnSpcReduction="10000"/>
          </a:bodyPr>
          <a:lstStyle/>
          <a:p>
            <a:pPr marL="0" indent="0">
              <a:buNone/>
            </a:pPr>
            <a:r>
              <a:rPr lang="en-US" sz="1600" b="1" kern="0" spc="120" dirty="0">
                <a:solidFill>
                  <a:srgbClr val="007F86"/>
                </a:solidFill>
                <a:latin typeface="Times New Roman" panose="02020603050405020304" pitchFamily="18" charset="0"/>
                <a:ea typeface="Aptos" pitchFamily="34" charset="-122"/>
                <a:cs typeface="Times New Roman" panose="02020603050405020304" pitchFamily="18" charset="0"/>
              </a:rPr>
              <a:t>INTERIM VIVA · ACCA6020</a:t>
            </a:r>
            <a:endParaRPr lang="en-US" sz="1600" dirty="0">
              <a:latin typeface="Times New Roman" panose="02020603050405020304" pitchFamily="18" charset="0"/>
              <a:cs typeface="Times New Roman" panose="02020603050405020304" pitchFamily="18" charset="0"/>
            </a:endParaRPr>
          </a:p>
        </p:txBody>
      </p:sp>
      <p:sp>
        <p:nvSpPr>
          <p:cNvPr id="4" name="Text 2"/>
          <p:cNvSpPr/>
          <p:nvPr/>
        </p:nvSpPr>
        <p:spPr>
          <a:xfrm>
            <a:off x="658368" y="758952"/>
            <a:ext cx="10972800" cy="594360"/>
          </a:xfrm>
          <a:prstGeom prst="rect">
            <a:avLst/>
          </a:prstGeom>
          <a:noFill/>
          <a:ln/>
        </p:spPr>
        <p:txBody>
          <a:bodyPr wrap="square" lIns="0" tIns="0" rIns="0" bIns="0" rtlCol="0" anchor="ctr">
            <a:normAutofit/>
          </a:bodyPr>
          <a:lstStyle/>
          <a:p>
            <a:pPr marL="0" indent="0">
              <a:buNone/>
            </a:pPr>
            <a:r>
              <a:rPr lang="en-US" sz="1600" b="1" dirty="0">
                <a:solidFill>
                  <a:srgbClr val="102B46"/>
                </a:solidFill>
                <a:latin typeface="Times New Roman" panose="02020603050405020304" pitchFamily="18" charset="0"/>
                <a:ea typeface="Aptos" pitchFamily="34" charset="-122"/>
                <a:cs typeface="Times New Roman" panose="02020603050405020304" pitchFamily="18" charset="0"/>
              </a:rPr>
              <a:t>12-week Gantt chart and project milestones</a:t>
            </a:r>
            <a:endParaRPr lang="en-US" sz="1600" dirty="0">
              <a:latin typeface="Times New Roman" panose="02020603050405020304" pitchFamily="18" charset="0"/>
              <a:cs typeface="Times New Roman" panose="02020603050405020304" pitchFamily="18" charset="0"/>
            </a:endParaRPr>
          </a:p>
        </p:txBody>
      </p:sp>
      <p:sp>
        <p:nvSpPr>
          <p:cNvPr id="5" name="Shape 3"/>
          <p:cNvSpPr/>
          <p:nvPr/>
        </p:nvSpPr>
        <p:spPr>
          <a:xfrm>
            <a:off x="658368" y="6364224"/>
            <a:ext cx="10881360" cy="0"/>
          </a:xfrm>
          <a:prstGeom prst="line">
            <a:avLst/>
          </a:prstGeom>
          <a:noFill/>
          <a:ln w="12700">
            <a:solidFill>
              <a:srgbClr val="D7E2EA"/>
            </a:solidFill>
            <a:prstDash val="solid"/>
          </a:ln>
        </p:spPr>
      </p:sp>
      <p:sp>
        <p:nvSpPr>
          <p:cNvPr id="6" name="Text 4"/>
          <p:cNvSpPr/>
          <p:nvPr/>
        </p:nvSpPr>
        <p:spPr>
          <a:xfrm>
            <a:off x="658368" y="6419088"/>
            <a:ext cx="9144000" cy="201168"/>
          </a:xfrm>
          <a:prstGeom prst="rect">
            <a:avLst/>
          </a:prstGeom>
          <a:noFill/>
          <a:ln/>
        </p:spPr>
        <p:txBody>
          <a:bodyPr wrap="square" lIns="0" tIns="0" rIns="0" bIns="0" rtlCol="0" anchor="ctr">
            <a:normAutofit fontScale="92500" lnSpcReduction="20000"/>
          </a:bodyPr>
          <a:lstStyle/>
          <a:p>
            <a:pPr marL="0" indent="0">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AI-Based Threat Detection and Alert System for Cloud Security</a:t>
            </a:r>
            <a:endParaRPr lang="en-US" sz="1600" dirty="0">
              <a:latin typeface="Times New Roman" panose="02020603050405020304" pitchFamily="18" charset="0"/>
              <a:cs typeface="Times New Roman" panose="02020603050405020304" pitchFamily="18" charset="0"/>
            </a:endParaRPr>
          </a:p>
        </p:txBody>
      </p:sp>
      <p:sp>
        <p:nvSpPr>
          <p:cNvPr id="7" name="Text 5"/>
          <p:cNvSpPr/>
          <p:nvPr/>
        </p:nvSpPr>
        <p:spPr>
          <a:xfrm>
            <a:off x="10991088" y="6419088"/>
            <a:ext cx="502920" cy="201168"/>
          </a:xfrm>
          <a:prstGeom prst="rect">
            <a:avLst/>
          </a:prstGeom>
          <a:noFill/>
          <a:ln/>
        </p:spPr>
        <p:txBody>
          <a:bodyPr wrap="square" lIns="0" tIns="0" rIns="0" bIns="0" rtlCol="0" anchor="ctr">
            <a:normAutofit fontScale="92500" lnSpcReduction="20000"/>
          </a:bodyPr>
          <a:lstStyle/>
          <a:p>
            <a:pPr marL="0" indent="0" algn="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13</a:t>
            </a:r>
            <a:endParaRPr lang="en-US" sz="1600" dirty="0">
              <a:latin typeface="Times New Roman" panose="02020603050405020304" pitchFamily="18" charset="0"/>
              <a:cs typeface="Times New Roman" panose="02020603050405020304" pitchFamily="18" charset="0"/>
            </a:endParaRPr>
          </a:p>
        </p:txBody>
      </p:sp>
      <p:sp>
        <p:nvSpPr>
          <p:cNvPr id="8" name="Text 6"/>
          <p:cNvSpPr/>
          <p:nvPr/>
        </p:nvSpPr>
        <p:spPr>
          <a:xfrm>
            <a:off x="4572000" y="1627632"/>
            <a:ext cx="539496" cy="256032"/>
          </a:xfrm>
          <a:prstGeom prst="rect">
            <a:avLst/>
          </a:prstGeom>
          <a:noFill/>
          <a:ln/>
        </p:spPr>
        <p:txBody>
          <a:bodyPr wrap="square" lIns="0" tIns="0" rIns="0" bIns="0" rtlCol="0" anchor="ctr">
            <a:normAutofit/>
          </a:bodyPr>
          <a:lstStyle/>
          <a:p>
            <a:pPr marL="0" indent="0" algn="ct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1</a:t>
            </a:r>
            <a:endParaRPr lang="en-US" sz="1600" dirty="0">
              <a:latin typeface="Times New Roman" panose="02020603050405020304" pitchFamily="18" charset="0"/>
              <a:cs typeface="Times New Roman" panose="02020603050405020304" pitchFamily="18" charset="0"/>
            </a:endParaRPr>
          </a:p>
        </p:txBody>
      </p:sp>
      <p:sp>
        <p:nvSpPr>
          <p:cNvPr id="9" name="Shape 7"/>
          <p:cNvSpPr/>
          <p:nvPr/>
        </p:nvSpPr>
        <p:spPr>
          <a:xfrm>
            <a:off x="4572000" y="1929384"/>
            <a:ext cx="0" cy="3776472"/>
          </a:xfrm>
          <a:prstGeom prst="line">
            <a:avLst/>
          </a:prstGeom>
          <a:noFill/>
          <a:ln w="9525">
            <a:solidFill>
              <a:srgbClr val="DFE7ED"/>
            </a:solidFill>
            <a:prstDash val="solid"/>
          </a:ln>
        </p:spPr>
      </p:sp>
      <p:sp>
        <p:nvSpPr>
          <p:cNvPr id="10" name="Text 8"/>
          <p:cNvSpPr/>
          <p:nvPr/>
        </p:nvSpPr>
        <p:spPr>
          <a:xfrm>
            <a:off x="5111496" y="1627632"/>
            <a:ext cx="539496" cy="256032"/>
          </a:xfrm>
          <a:prstGeom prst="rect">
            <a:avLst/>
          </a:prstGeom>
          <a:noFill/>
          <a:ln/>
        </p:spPr>
        <p:txBody>
          <a:bodyPr wrap="square" lIns="0" tIns="0" rIns="0" bIns="0" rtlCol="0" anchor="ctr">
            <a:normAutofit/>
          </a:bodyPr>
          <a:lstStyle/>
          <a:p>
            <a:pPr marL="0" indent="0" algn="ct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2</a:t>
            </a:r>
            <a:endParaRPr lang="en-US" sz="1600" dirty="0">
              <a:latin typeface="Times New Roman" panose="02020603050405020304" pitchFamily="18" charset="0"/>
              <a:cs typeface="Times New Roman" panose="02020603050405020304" pitchFamily="18" charset="0"/>
            </a:endParaRPr>
          </a:p>
        </p:txBody>
      </p:sp>
      <p:sp>
        <p:nvSpPr>
          <p:cNvPr id="11" name="Shape 9"/>
          <p:cNvSpPr/>
          <p:nvPr/>
        </p:nvSpPr>
        <p:spPr>
          <a:xfrm>
            <a:off x="5111496" y="1929384"/>
            <a:ext cx="0" cy="3776472"/>
          </a:xfrm>
          <a:prstGeom prst="line">
            <a:avLst/>
          </a:prstGeom>
          <a:noFill/>
          <a:ln w="9525">
            <a:solidFill>
              <a:srgbClr val="DFE7ED"/>
            </a:solidFill>
            <a:prstDash val="solid"/>
          </a:ln>
        </p:spPr>
      </p:sp>
      <p:sp>
        <p:nvSpPr>
          <p:cNvPr id="12" name="Text 10"/>
          <p:cNvSpPr/>
          <p:nvPr/>
        </p:nvSpPr>
        <p:spPr>
          <a:xfrm>
            <a:off x="5650992" y="1627632"/>
            <a:ext cx="539496" cy="256032"/>
          </a:xfrm>
          <a:prstGeom prst="rect">
            <a:avLst/>
          </a:prstGeom>
          <a:noFill/>
          <a:ln/>
        </p:spPr>
        <p:txBody>
          <a:bodyPr wrap="square" lIns="0" tIns="0" rIns="0" bIns="0" rtlCol="0" anchor="ctr">
            <a:normAutofit/>
          </a:bodyPr>
          <a:lstStyle/>
          <a:p>
            <a:pPr marL="0" indent="0" algn="ct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3</a:t>
            </a:r>
            <a:endParaRPr lang="en-US" sz="1600" dirty="0">
              <a:latin typeface="Times New Roman" panose="02020603050405020304" pitchFamily="18" charset="0"/>
              <a:cs typeface="Times New Roman" panose="02020603050405020304" pitchFamily="18" charset="0"/>
            </a:endParaRPr>
          </a:p>
        </p:txBody>
      </p:sp>
      <p:sp>
        <p:nvSpPr>
          <p:cNvPr id="13" name="Shape 11"/>
          <p:cNvSpPr/>
          <p:nvPr/>
        </p:nvSpPr>
        <p:spPr>
          <a:xfrm>
            <a:off x="5650992" y="1929384"/>
            <a:ext cx="0" cy="3776472"/>
          </a:xfrm>
          <a:prstGeom prst="line">
            <a:avLst/>
          </a:prstGeom>
          <a:noFill/>
          <a:ln w="9525">
            <a:solidFill>
              <a:srgbClr val="DFE7ED"/>
            </a:solidFill>
            <a:prstDash val="solid"/>
          </a:ln>
        </p:spPr>
      </p:sp>
      <p:sp>
        <p:nvSpPr>
          <p:cNvPr id="14" name="Text 12"/>
          <p:cNvSpPr/>
          <p:nvPr/>
        </p:nvSpPr>
        <p:spPr>
          <a:xfrm>
            <a:off x="6190488" y="1627632"/>
            <a:ext cx="539496" cy="256032"/>
          </a:xfrm>
          <a:prstGeom prst="rect">
            <a:avLst/>
          </a:prstGeom>
          <a:noFill/>
          <a:ln/>
        </p:spPr>
        <p:txBody>
          <a:bodyPr wrap="square" lIns="0" tIns="0" rIns="0" bIns="0" rtlCol="0" anchor="ctr">
            <a:normAutofit/>
          </a:bodyPr>
          <a:lstStyle/>
          <a:p>
            <a:pPr marL="0" indent="0" algn="ct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4</a:t>
            </a:r>
            <a:endParaRPr lang="en-US" sz="1600" dirty="0">
              <a:latin typeface="Times New Roman" panose="02020603050405020304" pitchFamily="18" charset="0"/>
              <a:cs typeface="Times New Roman" panose="02020603050405020304" pitchFamily="18" charset="0"/>
            </a:endParaRPr>
          </a:p>
        </p:txBody>
      </p:sp>
      <p:sp>
        <p:nvSpPr>
          <p:cNvPr id="15" name="Shape 13"/>
          <p:cNvSpPr/>
          <p:nvPr/>
        </p:nvSpPr>
        <p:spPr>
          <a:xfrm>
            <a:off x="6190488" y="1929384"/>
            <a:ext cx="0" cy="3776472"/>
          </a:xfrm>
          <a:prstGeom prst="line">
            <a:avLst/>
          </a:prstGeom>
          <a:noFill/>
          <a:ln w="9525">
            <a:solidFill>
              <a:srgbClr val="DFE7ED"/>
            </a:solidFill>
            <a:prstDash val="solid"/>
          </a:ln>
        </p:spPr>
      </p:sp>
      <p:sp>
        <p:nvSpPr>
          <p:cNvPr id="16" name="Text 14"/>
          <p:cNvSpPr/>
          <p:nvPr/>
        </p:nvSpPr>
        <p:spPr>
          <a:xfrm>
            <a:off x="6729984" y="1627632"/>
            <a:ext cx="539496" cy="256032"/>
          </a:xfrm>
          <a:prstGeom prst="rect">
            <a:avLst/>
          </a:prstGeom>
          <a:noFill/>
          <a:ln/>
        </p:spPr>
        <p:txBody>
          <a:bodyPr wrap="square" lIns="0" tIns="0" rIns="0" bIns="0" rtlCol="0" anchor="ctr">
            <a:normAutofit/>
          </a:bodyPr>
          <a:lstStyle/>
          <a:p>
            <a:pPr marL="0" indent="0" algn="ct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5</a:t>
            </a:r>
            <a:endParaRPr lang="en-US" sz="1600" dirty="0">
              <a:latin typeface="Times New Roman" panose="02020603050405020304" pitchFamily="18" charset="0"/>
              <a:cs typeface="Times New Roman" panose="02020603050405020304" pitchFamily="18" charset="0"/>
            </a:endParaRPr>
          </a:p>
        </p:txBody>
      </p:sp>
      <p:sp>
        <p:nvSpPr>
          <p:cNvPr id="17" name="Shape 15"/>
          <p:cNvSpPr/>
          <p:nvPr/>
        </p:nvSpPr>
        <p:spPr>
          <a:xfrm>
            <a:off x="6729984" y="1929384"/>
            <a:ext cx="0" cy="3776472"/>
          </a:xfrm>
          <a:prstGeom prst="line">
            <a:avLst/>
          </a:prstGeom>
          <a:noFill/>
          <a:ln w="9525">
            <a:solidFill>
              <a:srgbClr val="DFE7ED"/>
            </a:solidFill>
            <a:prstDash val="solid"/>
          </a:ln>
        </p:spPr>
      </p:sp>
      <p:sp>
        <p:nvSpPr>
          <p:cNvPr id="18" name="Text 16"/>
          <p:cNvSpPr/>
          <p:nvPr/>
        </p:nvSpPr>
        <p:spPr>
          <a:xfrm>
            <a:off x="7269480" y="1627632"/>
            <a:ext cx="539496" cy="256032"/>
          </a:xfrm>
          <a:prstGeom prst="rect">
            <a:avLst/>
          </a:prstGeom>
          <a:noFill/>
          <a:ln/>
        </p:spPr>
        <p:txBody>
          <a:bodyPr wrap="square" lIns="0" tIns="0" rIns="0" bIns="0" rtlCol="0" anchor="ctr">
            <a:normAutofit/>
          </a:bodyPr>
          <a:lstStyle/>
          <a:p>
            <a:pPr marL="0" indent="0" algn="ct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6</a:t>
            </a:r>
            <a:endParaRPr lang="en-US" sz="1600" dirty="0">
              <a:latin typeface="Times New Roman" panose="02020603050405020304" pitchFamily="18" charset="0"/>
              <a:cs typeface="Times New Roman" panose="02020603050405020304" pitchFamily="18" charset="0"/>
            </a:endParaRPr>
          </a:p>
        </p:txBody>
      </p:sp>
      <p:sp>
        <p:nvSpPr>
          <p:cNvPr id="19" name="Shape 17"/>
          <p:cNvSpPr/>
          <p:nvPr/>
        </p:nvSpPr>
        <p:spPr>
          <a:xfrm>
            <a:off x="7269480" y="1929384"/>
            <a:ext cx="0" cy="3776472"/>
          </a:xfrm>
          <a:prstGeom prst="line">
            <a:avLst/>
          </a:prstGeom>
          <a:noFill/>
          <a:ln w="9525">
            <a:solidFill>
              <a:srgbClr val="DFE7ED"/>
            </a:solidFill>
            <a:prstDash val="solid"/>
          </a:ln>
        </p:spPr>
      </p:sp>
      <p:sp>
        <p:nvSpPr>
          <p:cNvPr id="20" name="Text 18"/>
          <p:cNvSpPr/>
          <p:nvPr/>
        </p:nvSpPr>
        <p:spPr>
          <a:xfrm>
            <a:off x="7808976" y="1627632"/>
            <a:ext cx="539496" cy="256032"/>
          </a:xfrm>
          <a:prstGeom prst="rect">
            <a:avLst/>
          </a:prstGeom>
          <a:noFill/>
          <a:ln/>
        </p:spPr>
        <p:txBody>
          <a:bodyPr wrap="square" lIns="0" tIns="0" rIns="0" bIns="0" rtlCol="0" anchor="ctr">
            <a:normAutofit/>
          </a:bodyPr>
          <a:lstStyle/>
          <a:p>
            <a:pPr marL="0" indent="0" algn="ct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7</a:t>
            </a:r>
            <a:endParaRPr lang="en-US" sz="1600" dirty="0">
              <a:latin typeface="Times New Roman" panose="02020603050405020304" pitchFamily="18" charset="0"/>
              <a:cs typeface="Times New Roman" panose="02020603050405020304" pitchFamily="18" charset="0"/>
            </a:endParaRPr>
          </a:p>
        </p:txBody>
      </p:sp>
      <p:sp>
        <p:nvSpPr>
          <p:cNvPr id="21" name="Shape 19"/>
          <p:cNvSpPr/>
          <p:nvPr/>
        </p:nvSpPr>
        <p:spPr>
          <a:xfrm>
            <a:off x="7808976" y="1929384"/>
            <a:ext cx="0" cy="3776472"/>
          </a:xfrm>
          <a:prstGeom prst="line">
            <a:avLst/>
          </a:prstGeom>
          <a:noFill/>
          <a:ln w="9525">
            <a:solidFill>
              <a:srgbClr val="DFE7ED"/>
            </a:solidFill>
            <a:prstDash val="solid"/>
          </a:ln>
        </p:spPr>
      </p:sp>
      <p:sp>
        <p:nvSpPr>
          <p:cNvPr id="22" name="Text 20"/>
          <p:cNvSpPr/>
          <p:nvPr/>
        </p:nvSpPr>
        <p:spPr>
          <a:xfrm>
            <a:off x="8348472" y="1627632"/>
            <a:ext cx="539496" cy="256032"/>
          </a:xfrm>
          <a:prstGeom prst="rect">
            <a:avLst/>
          </a:prstGeom>
          <a:noFill/>
          <a:ln/>
        </p:spPr>
        <p:txBody>
          <a:bodyPr wrap="square" lIns="0" tIns="0" rIns="0" bIns="0" rtlCol="0" anchor="ctr">
            <a:normAutofit/>
          </a:bodyPr>
          <a:lstStyle/>
          <a:p>
            <a:pPr marL="0" indent="0" algn="ct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8</a:t>
            </a:r>
            <a:endParaRPr lang="en-US" sz="1600" dirty="0">
              <a:latin typeface="Times New Roman" panose="02020603050405020304" pitchFamily="18" charset="0"/>
              <a:cs typeface="Times New Roman" panose="02020603050405020304" pitchFamily="18" charset="0"/>
            </a:endParaRPr>
          </a:p>
        </p:txBody>
      </p:sp>
      <p:sp>
        <p:nvSpPr>
          <p:cNvPr id="23" name="Shape 21"/>
          <p:cNvSpPr/>
          <p:nvPr/>
        </p:nvSpPr>
        <p:spPr>
          <a:xfrm>
            <a:off x="8348472" y="1929384"/>
            <a:ext cx="0" cy="3776472"/>
          </a:xfrm>
          <a:prstGeom prst="line">
            <a:avLst/>
          </a:prstGeom>
          <a:noFill/>
          <a:ln w="9525">
            <a:solidFill>
              <a:srgbClr val="DFE7ED"/>
            </a:solidFill>
            <a:prstDash val="solid"/>
          </a:ln>
        </p:spPr>
      </p:sp>
      <p:sp>
        <p:nvSpPr>
          <p:cNvPr id="24" name="Text 22"/>
          <p:cNvSpPr/>
          <p:nvPr/>
        </p:nvSpPr>
        <p:spPr>
          <a:xfrm>
            <a:off x="8887968" y="1627632"/>
            <a:ext cx="539496" cy="256032"/>
          </a:xfrm>
          <a:prstGeom prst="rect">
            <a:avLst/>
          </a:prstGeom>
          <a:noFill/>
          <a:ln/>
        </p:spPr>
        <p:txBody>
          <a:bodyPr wrap="square" lIns="0" tIns="0" rIns="0" bIns="0" rtlCol="0" anchor="ctr">
            <a:normAutofit/>
          </a:bodyPr>
          <a:lstStyle/>
          <a:p>
            <a:pPr marL="0" indent="0" algn="ct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9</a:t>
            </a:r>
            <a:endParaRPr lang="en-US" sz="1600" dirty="0">
              <a:latin typeface="Times New Roman" panose="02020603050405020304" pitchFamily="18" charset="0"/>
              <a:cs typeface="Times New Roman" panose="02020603050405020304" pitchFamily="18" charset="0"/>
            </a:endParaRPr>
          </a:p>
        </p:txBody>
      </p:sp>
      <p:sp>
        <p:nvSpPr>
          <p:cNvPr id="25" name="Shape 23"/>
          <p:cNvSpPr/>
          <p:nvPr/>
        </p:nvSpPr>
        <p:spPr>
          <a:xfrm>
            <a:off x="8887968" y="1929384"/>
            <a:ext cx="0" cy="3776472"/>
          </a:xfrm>
          <a:prstGeom prst="line">
            <a:avLst/>
          </a:prstGeom>
          <a:noFill/>
          <a:ln w="9525">
            <a:solidFill>
              <a:srgbClr val="DFE7ED"/>
            </a:solidFill>
            <a:prstDash val="solid"/>
          </a:ln>
        </p:spPr>
      </p:sp>
      <p:sp>
        <p:nvSpPr>
          <p:cNvPr id="26" name="Text 24"/>
          <p:cNvSpPr/>
          <p:nvPr/>
        </p:nvSpPr>
        <p:spPr>
          <a:xfrm>
            <a:off x="9427464" y="1627632"/>
            <a:ext cx="539496" cy="256032"/>
          </a:xfrm>
          <a:prstGeom prst="rect">
            <a:avLst/>
          </a:prstGeom>
          <a:noFill/>
          <a:ln/>
        </p:spPr>
        <p:txBody>
          <a:bodyPr wrap="square" lIns="0" tIns="0" rIns="0" bIns="0" rtlCol="0" anchor="ctr">
            <a:normAutofit/>
          </a:bodyPr>
          <a:lstStyle/>
          <a:p>
            <a:pPr marL="0" indent="0" algn="ct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10</a:t>
            </a:r>
            <a:endParaRPr lang="en-US" sz="1600" dirty="0">
              <a:latin typeface="Times New Roman" panose="02020603050405020304" pitchFamily="18" charset="0"/>
              <a:cs typeface="Times New Roman" panose="02020603050405020304" pitchFamily="18" charset="0"/>
            </a:endParaRPr>
          </a:p>
        </p:txBody>
      </p:sp>
      <p:sp>
        <p:nvSpPr>
          <p:cNvPr id="27" name="Shape 25"/>
          <p:cNvSpPr/>
          <p:nvPr/>
        </p:nvSpPr>
        <p:spPr>
          <a:xfrm>
            <a:off x="9427464" y="1929384"/>
            <a:ext cx="0" cy="3776472"/>
          </a:xfrm>
          <a:prstGeom prst="line">
            <a:avLst/>
          </a:prstGeom>
          <a:noFill/>
          <a:ln w="9525">
            <a:solidFill>
              <a:srgbClr val="DFE7ED"/>
            </a:solidFill>
            <a:prstDash val="solid"/>
          </a:ln>
        </p:spPr>
      </p:sp>
      <p:sp>
        <p:nvSpPr>
          <p:cNvPr id="28" name="Text 26"/>
          <p:cNvSpPr/>
          <p:nvPr/>
        </p:nvSpPr>
        <p:spPr>
          <a:xfrm>
            <a:off x="9966960" y="1627632"/>
            <a:ext cx="539496" cy="256032"/>
          </a:xfrm>
          <a:prstGeom prst="rect">
            <a:avLst/>
          </a:prstGeom>
          <a:noFill/>
          <a:ln/>
        </p:spPr>
        <p:txBody>
          <a:bodyPr wrap="square" lIns="0" tIns="0" rIns="0" bIns="0" rtlCol="0" anchor="ctr">
            <a:normAutofit/>
          </a:bodyPr>
          <a:lstStyle/>
          <a:p>
            <a:pPr marL="0" indent="0" algn="ct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11</a:t>
            </a:r>
            <a:endParaRPr lang="en-US" sz="1600" dirty="0">
              <a:latin typeface="Times New Roman" panose="02020603050405020304" pitchFamily="18" charset="0"/>
              <a:cs typeface="Times New Roman" panose="02020603050405020304" pitchFamily="18" charset="0"/>
            </a:endParaRPr>
          </a:p>
        </p:txBody>
      </p:sp>
      <p:sp>
        <p:nvSpPr>
          <p:cNvPr id="29" name="Shape 27"/>
          <p:cNvSpPr/>
          <p:nvPr/>
        </p:nvSpPr>
        <p:spPr>
          <a:xfrm>
            <a:off x="9966960" y="1929384"/>
            <a:ext cx="0" cy="3776472"/>
          </a:xfrm>
          <a:prstGeom prst="line">
            <a:avLst/>
          </a:prstGeom>
          <a:noFill/>
          <a:ln w="9525">
            <a:solidFill>
              <a:srgbClr val="DFE7ED"/>
            </a:solidFill>
            <a:prstDash val="solid"/>
          </a:ln>
        </p:spPr>
      </p:sp>
      <p:sp>
        <p:nvSpPr>
          <p:cNvPr id="30" name="Text 28"/>
          <p:cNvSpPr/>
          <p:nvPr/>
        </p:nvSpPr>
        <p:spPr>
          <a:xfrm>
            <a:off x="10506456" y="1627632"/>
            <a:ext cx="539496" cy="256032"/>
          </a:xfrm>
          <a:prstGeom prst="rect">
            <a:avLst/>
          </a:prstGeom>
          <a:noFill/>
          <a:ln/>
        </p:spPr>
        <p:txBody>
          <a:bodyPr wrap="square" lIns="0" tIns="0" rIns="0" bIns="0" rtlCol="0" anchor="ctr">
            <a:normAutofit/>
          </a:bodyPr>
          <a:lstStyle/>
          <a:p>
            <a:pPr marL="0" indent="0" algn="ct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12</a:t>
            </a:r>
            <a:endParaRPr lang="en-US" sz="1600" dirty="0">
              <a:latin typeface="Times New Roman" panose="02020603050405020304" pitchFamily="18" charset="0"/>
              <a:cs typeface="Times New Roman" panose="02020603050405020304" pitchFamily="18" charset="0"/>
            </a:endParaRPr>
          </a:p>
        </p:txBody>
      </p:sp>
      <p:sp>
        <p:nvSpPr>
          <p:cNvPr id="31" name="Shape 29"/>
          <p:cNvSpPr/>
          <p:nvPr/>
        </p:nvSpPr>
        <p:spPr>
          <a:xfrm>
            <a:off x="10506456" y="1929384"/>
            <a:ext cx="0" cy="3776472"/>
          </a:xfrm>
          <a:prstGeom prst="line">
            <a:avLst/>
          </a:prstGeom>
          <a:noFill/>
          <a:ln w="9525">
            <a:solidFill>
              <a:srgbClr val="DFE7ED"/>
            </a:solidFill>
            <a:prstDash val="solid"/>
          </a:ln>
        </p:spPr>
      </p:sp>
      <p:sp>
        <p:nvSpPr>
          <p:cNvPr id="32" name="Text 30"/>
          <p:cNvSpPr/>
          <p:nvPr/>
        </p:nvSpPr>
        <p:spPr>
          <a:xfrm>
            <a:off x="768096" y="1965960"/>
            <a:ext cx="3703320" cy="283464"/>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Proposal &amp; ethics</a:t>
            </a:r>
            <a:endParaRPr lang="en-US" sz="1600" dirty="0">
              <a:latin typeface="Times New Roman" panose="02020603050405020304" pitchFamily="18" charset="0"/>
              <a:cs typeface="Times New Roman" panose="02020603050405020304" pitchFamily="18" charset="0"/>
            </a:endParaRPr>
          </a:p>
        </p:txBody>
      </p:sp>
      <p:sp>
        <p:nvSpPr>
          <p:cNvPr id="33" name="Shape 31"/>
          <p:cNvSpPr/>
          <p:nvPr/>
        </p:nvSpPr>
        <p:spPr>
          <a:xfrm>
            <a:off x="4572000" y="2002536"/>
            <a:ext cx="1033272" cy="237744"/>
          </a:xfrm>
          <a:prstGeom prst="roundRect">
            <a:avLst>
              <a:gd name="adj" fmla="val 57692"/>
            </a:avLst>
          </a:prstGeom>
          <a:solidFill>
            <a:srgbClr val="1673B8"/>
          </a:solidFill>
          <a:ln w="10160">
            <a:solidFill>
              <a:srgbClr val="1673B8"/>
            </a:solidFill>
            <a:prstDash val="solid"/>
          </a:ln>
        </p:spPr>
      </p:sp>
      <p:sp>
        <p:nvSpPr>
          <p:cNvPr id="34" name="Text 32"/>
          <p:cNvSpPr/>
          <p:nvPr/>
        </p:nvSpPr>
        <p:spPr>
          <a:xfrm>
            <a:off x="768096" y="2404872"/>
            <a:ext cx="3703320" cy="283464"/>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Critical literature review</a:t>
            </a:r>
            <a:endParaRPr lang="en-US" sz="1600" dirty="0">
              <a:latin typeface="Times New Roman" panose="02020603050405020304" pitchFamily="18" charset="0"/>
              <a:cs typeface="Times New Roman" panose="02020603050405020304" pitchFamily="18" charset="0"/>
            </a:endParaRPr>
          </a:p>
        </p:txBody>
      </p:sp>
      <p:sp>
        <p:nvSpPr>
          <p:cNvPr id="35" name="Shape 33"/>
          <p:cNvSpPr/>
          <p:nvPr/>
        </p:nvSpPr>
        <p:spPr>
          <a:xfrm>
            <a:off x="4572000" y="2441448"/>
            <a:ext cx="2112264" cy="237744"/>
          </a:xfrm>
          <a:prstGeom prst="roundRect">
            <a:avLst>
              <a:gd name="adj" fmla="val 57692"/>
            </a:avLst>
          </a:prstGeom>
          <a:solidFill>
            <a:srgbClr val="007F86"/>
          </a:solidFill>
          <a:ln w="10160">
            <a:solidFill>
              <a:srgbClr val="007F86"/>
            </a:solidFill>
            <a:prstDash val="solid"/>
          </a:ln>
        </p:spPr>
      </p:sp>
      <p:sp>
        <p:nvSpPr>
          <p:cNvPr id="36" name="Text 34"/>
          <p:cNvSpPr/>
          <p:nvPr/>
        </p:nvSpPr>
        <p:spPr>
          <a:xfrm>
            <a:off x="768096" y="2843784"/>
            <a:ext cx="3703320" cy="283464"/>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Dataset acquisition &amp; audit</a:t>
            </a:r>
            <a:endParaRPr lang="en-US" sz="1600" dirty="0">
              <a:latin typeface="Times New Roman" panose="02020603050405020304" pitchFamily="18" charset="0"/>
              <a:cs typeface="Times New Roman" panose="02020603050405020304" pitchFamily="18" charset="0"/>
            </a:endParaRPr>
          </a:p>
        </p:txBody>
      </p:sp>
      <p:sp>
        <p:nvSpPr>
          <p:cNvPr id="37" name="Shape 35"/>
          <p:cNvSpPr/>
          <p:nvPr/>
        </p:nvSpPr>
        <p:spPr>
          <a:xfrm>
            <a:off x="5650992" y="2880360"/>
            <a:ext cx="1033272" cy="237744"/>
          </a:xfrm>
          <a:prstGeom prst="roundRect">
            <a:avLst>
              <a:gd name="adj" fmla="val 57692"/>
            </a:avLst>
          </a:prstGeom>
          <a:solidFill>
            <a:srgbClr val="1673B8"/>
          </a:solidFill>
          <a:ln w="10160">
            <a:solidFill>
              <a:srgbClr val="1673B8"/>
            </a:solidFill>
            <a:prstDash val="solid"/>
          </a:ln>
        </p:spPr>
      </p:sp>
      <p:sp>
        <p:nvSpPr>
          <p:cNvPr id="38" name="Text 36"/>
          <p:cNvSpPr/>
          <p:nvPr/>
        </p:nvSpPr>
        <p:spPr>
          <a:xfrm>
            <a:off x="768096" y="3282696"/>
            <a:ext cx="3703320" cy="283464"/>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Pre-processing</a:t>
            </a:r>
            <a:endParaRPr lang="en-US" sz="1600" dirty="0">
              <a:latin typeface="Times New Roman" panose="02020603050405020304" pitchFamily="18" charset="0"/>
              <a:cs typeface="Times New Roman" panose="02020603050405020304" pitchFamily="18" charset="0"/>
            </a:endParaRPr>
          </a:p>
        </p:txBody>
      </p:sp>
      <p:sp>
        <p:nvSpPr>
          <p:cNvPr id="39" name="Shape 37"/>
          <p:cNvSpPr/>
          <p:nvPr/>
        </p:nvSpPr>
        <p:spPr>
          <a:xfrm>
            <a:off x="6190488" y="3319272"/>
            <a:ext cx="1572768" cy="237744"/>
          </a:xfrm>
          <a:prstGeom prst="roundRect">
            <a:avLst>
              <a:gd name="adj" fmla="val 57692"/>
            </a:avLst>
          </a:prstGeom>
          <a:solidFill>
            <a:srgbClr val="007F86"/>
          </a:solidFill>
          <a:ln w="10160">
            <a:solidFill>
              <a:srgbClr val="007F86"/>
            </a:solidFill>
            <a:prstDash val="solid"/>
          </a:ln>
        </p:spPr>
      </p:sp>
      <p:sp>
        <p:nvSpPr>
          <p:cNvPr id="40" name="Text 38"/>
          <p:cNvSpPr/>
          <p:nvPr/>
        </p:nvSpPr>
        <p:spPr>
          <a:xfrm>
            <a:off x="768096" y="3721608"/>
            <a:ext cx="3703320" cy="283464"/>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Model baseline + Random Forest</a:t>
            </a:r>
            <a:endParaRPr lang="en-US" sz="1600" dirty="0">
              <a:latin typeface="Times New Roman" panose="02020603050405020304" pitchFamily="18" charset="0"/>
              <a:cs typeface="Times New Roman" panose="02020603050405020304" pitchFamily="18" charset="0"/>
            </a:endParaRPr>
          </a:p>
        </p:txBody>
      </p:sp>
      <p:sp>
        <p:nvSpPr>
          <p:cNvPr id="41" name="Shape 39"/>
          <p:cNvSpPr/>
          <p:nvPr/>
        </p:nvSpPr>
        <p:spPr>
          <a:xfrm>
            <a:off x="7269480" y="3758184"/>
            <a:ext cx="1572768" cy="237744"/>
          </a:xfrm>
          <a:prstGeom prst="roundRect">
            <a:avLst>
              <a:gd name="adj" fmla="val 57692"/>
            </a:avLst>
          </a:prstGeom>
          <a:solidFill>
            <a:srgbClr val="1673B8"/>
          </a:solidFill>
          <a:ln w="10160">
            <a:solidFill>
              <a:srgbClr val="1673B8"/>
            </a:solidFill>
            <a:prstDash val="solid"/>
          </a:ln>
        </p:spPr>
      </p:sp>
      <p:sp>
        <p:nvSpPr>
          <p:cNvPr id="42" name="Text 40"/>
          <p:cNvSpPr/>
          <p:nvPr/>
        </p:nvSpPr>
        <p:spPr>
          <a:xfrm>
            <a:off x="768096" y="4160520"/>
            <a:ext cx="3703320" cy="283464"/>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Dashboard integration</a:t>
            </a:r>
            <a:endParaRPr lang="en-US" sz="1600" dirty="0">
              <a:latin typeface="Times New Roman" panose="02020603050405020304" pitchFamily="18" charset="0"/>
              <a:cs typeface="Times New Roman" panose="02020603050405020304" pitchFamily="18" charset="0"/>
            </a:endParaRPr>
          </a:p>
        </p:txBody>
      </p:sp>
      <p:sp>
        <p:nvSpPr>
          <p:cNvPr id="43" name="Shape 41"/>
          <p:cNvSpPr/>
          <p:nvPr/>
        </p:nvSpPr>
        <p:spPr>
          <a:xfrm>
            <a:off x="7808976" y="4197096"/>
            <a:ext cx="2112264" cy="237744"/>
          </a:xfrm>
          <a:prstGeom prst="roundRect">
            <a:avLst>
              <a:gd name="adj" fmla="val 57692"/>
            </a:avLst>
          </a:prstGeom>
          <a:solidFill>
            <a:srgbClr val="007F86"/>
          </a:solidFill>
          <a:ln w="10160">
            <a:solidFill>
              <a:srgbClr val="007F86"/>
            </a:solidFill>
            <a:prstDash val="solid"/>
          </a:ln>
        </p:spPr>
      </p:sp>
      <p:sp>
        <p:nvSpPr>
          <p:cNvPr id="44" name="Text 42"/>
          <p:cNvSpPr/>
          <p:nvPr/>
        </p:nvSpPr>
        <p:spPr>
          <a:xfrm>
            <a:off x="768096" y="4599432"/>
            <a:ext cx="3703320" cy="283464"/>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Validation and interpretation</a:t>
            </a:r>
            <a:endParaRPr lang="en-US" sz="1600" dirty="0">
              <a:latin typeface="Times New Roman" panose="02020603050405020304" pitchFamily="18" charset="0"/>
              <a:cs typeface="Times New Roman" panose="02020603050405020304" pitchFamily="18" charset="0"/>
            </a:endParaRPr>
          </a:p>
        </p:txBody>
      </p:sp>
      <p:sp>
        <p:nvSpPr>
          <p:cNvPr id="45" name="Shape 43"/>
          <p:cNvSpPr/>
          <p:nvPr/>
        </p:nvSpPr>
        <p:spPr>
          <a:xfrm>
            <a:off x="8887968" y="4636008"/>
            <a:ext cx="1572768" cy="237744"/>
          </a:xfrm>
          <a:prstGeom prst="roundRect">
            <a:avLst>
              <a:gd name="adj" fmla="val 57692"/>
            </a:avLst>
          </a:prstGeom>
          <a:solidFill>
            <a:srgbClr val="1673B8"/>
          </a:solidFill>
          <a:ln w="10160">
            <a:solidFill>
              <a:srgbClr val="1673B8"/>
            </a:solidFill>
            <a:prstDash val="solid"/>
          </a:ln>
        </p:spPr>
      </p:sp>
      <p:sp>
        <p:nvSpPr>
          <p:cNvPr id="46" name="Text 44"/>
          <p:cNvSpPr/>
          <p:nvPr/>
        </p:nvSpPr>
        <p:spPr>
          <a:xfrm>
            <a:off x="768096" y="5038344"/>
            <a:ext cx="3703320" cy="283464"/>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Report, reflection &amp; rehearsal</a:t>
            </a:r>
            <a:endParaRPr lang="en-US" sz="1600" dirty="0">
              <a:latin typeface="Times New Roman" panose="02020603050405020304" pitchFamily="18" charset="0"/>
              <a:cs typeface="Times New Roman" panose="02020603050405020304" pitchFamily="18" charset="0"/>
            </a:endParaRPr>
          </a:p>
        </p:txBody>
      </p:sp>
      <p:sp>
        <p:nvSpPr>
          <p:cNvPr id="47" name="Shape 45"/>
          <p:cNvSpPr/>
          <p:nvPr/>
        </p:nvSpPr>
        <p:spPr>
          <a:xfrm>
            <a:off x="9427464" y="5074920"/>
            <a:ext cx="1572768" cy="237744"/>
          </a:xfrm>
          <a:prstGeom prst="roundRect">
            <a:avLst>
              <a:gd name="adj" fmla="val 57692"/>
            </a:avLst>
          </a:prstGeom>
          <a:solidFill>
            <a:srgbClr val="007F86"/>
          </a:solidFill>
          <a:ln w="10160">
            <a:solidFill>
              <a:srgbClr val="007F86"/>
            </a:solidFill>
            <a:prstDash val="solid"/>
          </a:ln>
        </p:spPr>
      </p:sp>
      <p:sp>
        <p:nvSpPr>
          <p:cNvPr id="48" name="Text 46"/>
          <p:cNvSpPr/>
          <p:nvPr/>
        </p:nvSpPr>
        <p:spPr>
          <a:xfrm>
            <a:off x="749808" y="6099048"/>
            <a:ext cx="10424160" cy="201168"/>
          </a:xfrm>
          <a:prstGeom prst="rect">
            <a:avLst/>
          </a:prstGeom>
          <a:noFill/>
          <a:ln/>
        </p:spPr>
        <p:txBody>
          <a:bodyPr wrap="square" lIns="0" tIns="0" rIns="0" bIns="0" rtlCol="0" anchor="ctr">
            <a:noAutofit/>
          </a:bodyPr>
          <a:lstStyle/>
          <a:p>
            <a:pPr marL="0" indent="0">
              <a:buNone/>
            </a:pPr>
            <a:r>
              <a:rPr lang="en-US" sz="1600" i="1" dirty="0">
                <a:solidFill>
                  <a:srgbClr val="587084"/>
                </a:solidFill>
                <a:latin typeface="Times New Roman" panose="02020603050405020304" pitchFamily="18" charset="0"/>
                <a:ea typeface="Aptos" pitchFamily="34" charset="-122"/>
                <a:cs typeface="Times New Roman" panose="02020603050405020304" pitchFamily="18" charset="0"/>
              </a:rPr>
              <a:t>Figure 4. Proposed 12-week plan; weeks are indicative and to be confirmed with supervisor.</a:t>
            </a:r>
            <a:endParaRPr lang="en-US" sz="1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3F7FA"/>
        </a:solidFill>
        <a:effectLst/>
      </p:bgPr>
    </p:bg>
    <p:spTree>
      <p:nvGrpSpPr>
        <p:cNvPr id="1" name=""/>
        <p:cNvGrpSpPr/>
        <p:nvPr/>
      </p:nvGrpSpPr>
      <p:grpSpPr>
        <a:xfrm>
          <a:off x="0" y="0"/>
          <a:ext cx="0" cy="0"/>
          <a:chOff x="0" y="0"/>
          <a:chExt cx="0" cy="0"/>
        </a:xfrm>
      </p:grpSpPr>
      <p:sp>
        <p:nvSpPr>
          <p:cNvPr id="2" name="Shape 0"/>
          <p:cNvSpPr/>
          <p:nvPr/>
        </p:nvSpPr>
        <p:spPr>
          <a:xfrm>
            <a:off x="0" y="0"/>
            <a:ext cx="12188952" cy="155448"/>
          </a:xfrm>
          <a:prstGeom prst="rect">
            <a:avLst/>
          </a:prstGeom>
          <a:solidFill>
            <a:srgbClr val="102B46"/>
          </a:solidFill>
          <a:ln w="12700">
            <a:solidFill>
              <a:srgbClr val="102B46"/>
            </a:solidFill>
            <a:prstDash val="solid"/>
          </a:ln>
        </p:spPr>
      </p:sp>
      <p:sp>
        <p:nvSpPr>
          <p:cNvPr id="3" name="Text 1"/>
          <p:cNvSpPr/>
          <p:nvPr/>
        </p:nvSpPr>
        <p:spPr>
          <a:xfrm>
            <a:off x="658368" y="384048"/>
            <a:ext cx="10058400" cy="228600"/>
          </a:xfrm>
          <a:prstGeom prst="rect">
            <a:avLst/>
          </a:prstGeom>
          <a:noFill/>
          <a:ln/>
        </p:spPr>
        <p:txBody>
          <a:bodyPr wrap="square" lIns="0" tIns="0" rIns="0" bIns="0" rtlCol="0" anchor="ctr">
            <a:normAutofit lnSpcReduction="10000"/>
          </a:bodyPr>
          <a:lstStyle/>
          <a:p>
            <a:pPr marL="0" indent="0">
              <a:buNone/>
            </a:pPr>
            <a:r>
              <a:rPr lang="en-US" sz="1600" b="1" kern="0" spc="120" dirty="0">
                <a:solidFill>
                  <a:srgbClr val="007F86"/>
                </a:solidFill>
                <a:latin typeface="Times New Roman" panose="02020603050405020304" pitchFamily="18" charset="0"/>
                <a:ea typeface="Aptos" pitchFamily="34" charset="-122"/>
                <a:cs typeface="Times New Roman" panose="02020603050405020304" pitchFamily="18" charset="0"/>
              </a:rPr>
              <a:t>INTERIM VIVA · ACCA6020</a:t>
            </a:r>
            <a:endParaRPr lang="en-US" sz="1600" dirty="0">
              <a:latin typeface="Times New Roman" panose="02020603050405020304" pitchFamily="18" charset="0"/>
              <a:cs typeface="Times New Roman" panose="02020603050405020304" pitchFamily="18" charset="0"/>
            </a:endParaRPr>
          </a:p>
        </p:txBody>
      </p:sp>
      <p:sp>
        <p:nvSpPr>
          <p:cNvPr id="4" name="Text 2"/>
          <p:cNvSpPr/>
          <p:nvPr/>
        </p:nvSpPr>
        <p:spPr>
          <a:xfrm>
            <a:off x="658368" y="758952"/>
            <a:ext cx="10972800" cy="594360"/>
          </a:xfrm>
          <a:prstGeom prst="rect">
            <a:avLst/>
          </a:prstGeom>
          <a:noFill/>
          <a:ln/>
        </p:spPr>
        <p:txBody>
          <a:bodyPr wrap="square" lIns="0" tIns="0" rIns="0" bIns="0" rtlCol="0" anchor="ctr">
            <a:normAutofit/>
          </a:bodyPr>
          <a:lstStyle/>
          <a:p>
            <a:pPr marL="0" indent="0">
              <a:buNone/>
            </a:pPr>
            <a:r>
              <a:rPr lang="en-US" sz="1600" b="1" dirty="0">
                <a:solidFill>
                  <a:srgbClr val="102B46"/>
                </a:solidFill>
                <a:latin typeface="Times New Roman" panose="02020603050405020304" pitchFamily="18" charset="0"/>
                <a:ea typeface="Aptos" pitchFamily="34" charset="-122"/>
                <a:cs typeface="Times New Roman" panose="02020603050405020304" pitchFamily="18" charset="0"/>
              </a:rPr>
              <a:t>Risks, limitations and mitigation</a:t>
            </a:r>
            <a:endParaRPr lang="en-US" sz="1600" dirty="0">
              <a:latin typeface="Times New Roman" panose="02020603050405020304" pitchFamily="18" charset="0"/>
              <a:cs typeface="Times New Roman" panose="02020603050405020304" pitchFamily="18" charset="0"/>
            </a:endParaRPr>
          </a:p>
        </p:txBody>
      </p:sp>
      <p:sp>
        <p:nvSpPr>
          <p:cNvPr id="5" name="Shape 3"/>
          <p:cNvSpPr/>
          <p:nvPr/>
        </p:nvSpPr>
        <p:spPr>
          <a:xfrm>
            <a:off x="658368" y="6364224"/>
            <a:ext cx="10881360" cy="0"/>
          </a:xfrm>
          <a:prstGeom prst="line">
            <a:avLst/>
          </a:prstGeom>
          <a:noFill/>
          <a:ln w="12700">
            <a:solidFill>
              <a:srgbClr val="D7E2EA"/>
            </a:solidFill>
            <a:prstDash val="solid"/>
          </a:ln>
        </p:spPr>
      </p:sp>
      <p:sp>
        <p:nvSpPr>
          <p:cNvPr id="6" name="Text 4"/>
          <p:cNvSpPr/>
          <p:nvPr/>
        </p:nvSpPr>
        <p:spPr>
          <a:xfrm>
            <a:off x="658368" y="6419088"/>
            <a:ext cx="9144000" cy="201168"/>
          </a:xfrm>
          <a:prstGeom prst="rect">
            <a:avLst/>
          </a:prstGeom>
          <a:noFill/>
          <a:ln/>
        </p:spPr>
        <p:txBody>
          <a:bodyPr wrap="square" lIns="0" tIns="0" rIns="0" bIns="0" rtlCol="0" anchor="ctr">
            <a:normAutofit fontScale="92500" lnSpcReduction="20000"/>
          </a:bodyPr>
          <a:lstStyle/>
          <a:p>
            <a:pPr marL="0" indent="0">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AI-Based Threat Detection and Alert System for Cloud Security</a:t>
            </a:r>
            <a:endParaRPr lang="en-US" sz="1600" dirty="0">
              <a:latin typeface="Times New Roman" panose="02020603050405020304" pitchFamily="18" charset="0"/>
              <a:cs typeface="Times New Roman" panose="02020603050405020304" pitchFamily="18" charset="0"/>
            </a:endParaRPr>
          </a:p>
        </p:txBody>
      </p:sp>
      <p:sp>
        <p:nvSpPr>
          <p:cNvPr id="7" name="Text 5"/>
          <p:cNvSpPr/>
          <p:nvPr/>
        </p:nvSpPr>
        <p:spPr>
          <a:xfrm>
            <a:off x="10991088" y="6419088"/>
            <a:ext cx="502920" cy="201168"/>
          </a:xfrm>
          <a:prstGeom prst="rect">
            <a:avLst/>
          </a:prstGeom>
          <a:noFill/>
          <a:ln/>
        </p:spPr>
        <p:txBody>
          <a:bodyPr wrap="square" lIns="0" tIns="0" rIns="0" bIns="0" rtlCol="0" anchor="ctr">
            <a:normAutofit fontScale="92500" lnSpcReduction="20000"/>
          </a:bodyPr>
          <a:lstStyle/>
          <a:p>
            <a:pPr marL="0" indent="0" algn="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14</a:t>
            </a:r>
            <a:endParaRPr lang="en-US" sz="1600" dirty="0">
              <a:latin typeface="Times New Roman" panose="02020603050405020304" pitchFamily="18" charset="0"/>
              <a:cs typeface="Times New Roman" panose="02020603050405020304" pitchFamily="18" charset="0"/>
            </a:endParaRPr>
          </a:p>
        </p:txBody>
      </p:sp>
      <p:sp>
        <p:nvSpPr>
          <p:cNvPr id="8" name="Shape 6"/>
          <p:cNvSpPr/>
          <p:nvPr/>
        </p:nvSpPr>
        <p:spPr>
          <a:xfrm>
            <a:off x="740664" y="1609344"/>
            <a:ext cx="10689336" cy="850392"/>
          </a:xfrm>
          <a:prstGeom prst="roundRect">
            <a:avLst>
              <a:gd name="adj" fmla="val 16129"/>
            </a:avLst>
          </a:prstGeom>
          <a:solidFill>
            <a:srgbClr val="FFFFFF"/>
          </a:solidFill>
          <a:ln w="10160">
            <a:solidFill>
              <a:srgbClr val="D7E2EA"/>
            </a:solidFill>
            <a:prstDash val="solid"/>
          </a:ln>
        </p:spPr>
      </p:sp>
      <p:sp>
        <p:nvSpPr>
          <p:cNvPr id="9" name="Text 7"/>
          <p:cNvSpPr/>
          <p:nvPr/>
        </p:nvSpPr>
        <p:spPr>
          <a:xfrm>
            <a:off x="950976" y="1764792"/>
            <a:ext cx="2286000" cy="530352"/>
          </a:xfrm>
          <a:prstGeom prst="rect">
            <a:avLst/>
          </a:prstGeom>
          <a:noFill/>
          <a:ln/>
        </p:spPr>
        <p:txBody>
          <a:bodyPr wrap="square" lIns="0" tIns="0" rIns="0" bIns="0" rtlCol="0" anchor="ctr">
            <a:normAutofit/>
          </a:bodyPr>
          <a:lstStyle/>
          <a:p>
            <a:pPr marL="0" indent="0">
              <a:buNone/>
            </a:pPr>
            <a:r>
              <a:rPr lang="en-US" sz="1600" b="1" dirty="0">
                <a:solidFill>
                  <a:srgbClr val="102B46"/>
                </a:solidFill>
                <a:latin typeface="Times New Roman" panose="02020603050405020304" pitchFamily="18" charset="0"/>
                <a:ea typeface="Aptos" pitchFamily="34" charset="-122"/>
                <a:cs typeface="Times New Roman" panose="02020603050405020304" pitchFamily="18" charset="0"/>
              </a:rPr>
              <a:t>Class imbalance</a:t>
            </a:r>
            <a:endParaRPr lang="en-US" sz="1600" dirty="0">
              <a:latin typeface="Times New Roman" panose="02020603050405020304" pitchFamily="18" charset="0"/>
              <a:cs typeface="Times New Roman" panose="02020603050405020304" pitchFamily="18" charset="0"/>
            </a:endParaRPr>
          </a:p>
        </p:txBody>
      </p:sp>
      <p:sp>
        <p:nvSpPr>
          <p:cNvPr id="10" name="Text 8"/>
          <p:cNvSpPr/>
          <p:nvPr/>
        </p:nvSpPr>
        <p:spPr>
          <a:xfrm>
            <a:off x="3255264" y="1737360"/>
            <a:ext cx="2743200" cy="576072"/>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Missed minority attacks</a:t>
            </a:r>
            <a:endParaRPr lang="en-US" sz="1600" dirty="0">
              <a:latin typeface="Times New Roman" panose="02020603050405020304" pitchFamily="18" charset="0"/>
              <a:cs typeface="Times New Roman" panose="02020603050405020304" pitchFamily="18" charset="0"/>
            </a:endParaRPr>
          </a:p>
        </p:txBody>
      </p:sp>
      <p:sp>
        <p:nvSpPr>
          <p:cNvPr id="11" name="Text 9"/>
          <p:cNvSpPr/>
          <p:nvPr/>
        </p:nvSpPr>
        <p:spPr>
          <a:xfrm>
            <a:off x="6044184" y="1709928"/>
            <a:ext cx="5047488" cy="621792"/>
          </a:xfrm>
          <a:prstGeom prst="rect">
            <a:avLst/>
          </a:prstGeom>
          <a:noFill/>
          <a:ln/>
        </p:spPr>
        <p:txBody>
          <a:bodyPr wrap="square" lIns="0" tIns="0" rIns="0" bIns="0" rtlCol="0" anchor="ctr">
            <a:normAutofit/>
          </a:bodyPr>
          <a:lstStyle/>
          <a:p>
            <a:pPr marL="0" indent="0">
              <a:buNone/>
            </a:pPr>
            <a:r>
              <a:rPr lang="en-US" sz="1600" dirty="0">
                <a:solidFill>
                  <a:srgbClr val="007F86"/>
                </a:solidFill>
                <a:latin typeface="Times New Roman" panose="02020603050405020304" pitchFamily="18" charset="0"/>
                <a:ea typeface="Aptos" pitchFamily="34" charset="-122"/>
                <a:cs typeface="Times New Roman" panose="02020603050405020304" pitchFamily="18" charset="0"/>
              </a:rPr>
              <a:t>Use per-class recall, F1 and confusion matrices</a:t>
            </a:r>
            <a:endParaRPr lang="en-US" sz="1600" dirty="0">
              <a:latin typeface="Times New Roman" panose="02020603050405020304" pitchFamily="18" charset="0"/>
              <a:cs typeface="Times New Roman" panose="02020603050405020304" pitchFamily="18" charset="0"/>
            </a:endParaRPr>
          </a:p>
        </p:txBody>
      </p:sp>
      <p:sp>
        <p:nvSpPr>
          <p:cNvPr id="12" name="Shape 10"/>
          <p:cNvSpPr/>
          <p:nvPr/>
        </p:nvSpPr>
        <p:spPr>
          <a:xfrm>
            <a:off x="740664" y="2633472"/>
            <a:ext cx="10689336" cy="850392"/>
          </a:xfrm>
          <a:prstGeom prst="roundRect">
            <a:avLst>
              <a:gd name="adj" fmla="val 16129"/>
            </a:avLst>
          </a:prstGeom>
          <a:solidFill>
            <a:srgbClr val="FFFFFF"/>
          </a:solidFill>
          <a:ln w="10160">
            <a:solidFill>
              <a:srgbClr val="D7E2EA"/>
            </a:solidFill>
            <a:prstDash val="solid"/>
          </a:ln>
        </p:spPr>
      </p:sp>
      <p:sp>
        <p:nvSpPr>
          <p:cNvPr id="13" name="Text 11"/>
          <p:cNvSpPr/>
          <p:nvPr/>
        </p:nvSpPr>
        <p:spPr>
          <a:xfrm>
            <a:off x="950976" y="2788920"/>
            <a:ext cx="2286000" cy="530352"/>
          </a:xfrm>
          <a:prstGeom prst="rect">
            <a:avLst/>
          </a:prstGeom>
          <a:noFill/>
          <a:ln/>
        </p:spPr>
        <p:txBody>
          <a:bodyPr wrap="square" lIns="0" tIns="0" rIns="0" bIns="0" rtlCol="0" anchor="ctr">
            <a:normAutofit/>
          </a:bodyPr>
          <a:lstStyle/>
          <a:p>
            <a:pPr marL="0" indent="0">
              <a:buNone/>
            </a:pPr>
            <a:r>
              <a:rPr lang="en-US" sz="1600" b="1" dirty="0">
                <a:solidFill>
                  <a:srgbClr val="102B46"/>
                </a:solidFill>
                <a:latin typeface="Times New Roman" panose="02020603050405020304" pitchFamily="18" charset="0"/>
                <a:ea typeface="Aptos" pitchFamily="34" charset="-122"/>
                <a:cs typeface="Times New Roman" panose="02020603050405020304" pitchFamily="18" charset="0"/>
              </a:rPr>
              <a:t>Data leakage</a:t>
            </a:r>
            <a:endParaRPr lang="en-US" sz="1600" dirty="0">
              <a:latin typeface="Times New Roman" panose="02020603050405020304" pitchFamily="18" charset="0"/>
              <a:cs typeface="Times New Roman" panose="02020603050405020304" pitchFamily="18" charset="0"/>
            </a:endParaRPr>
          </a:p>
        </p:txBody>
      </p:sp>
      <p:sp>
        <p:nvSpPr>
          <p:cNvPr id="14" name="Text 12"/>
          <p:cNvSpPr/>
          <p:nvPr/>
        </p:nvSpPr>
        <p:spPr>
          <a:xfrm>
            <a:off x="3255264" y="2761488"/>
            <a:ext cx="2743200" cy="576072"/>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Inflated performance</a:t>
            </a:r>
            <a:endParaRPr lang="en-US" sz="1600" dirty="0">
              <a:latin typeface="Times New Roman" panose="02020603050405020304" pitchFamily="18" charset="0"/>
              <a:cs typeface="Times New Roman" panose="02020603050405020304" pitchFamily="18" charset="0"/>
            </a:endParaRPr>
          </a:p>
        </p:txBody>
      </p:sp>
      <p:sp>
        <p:nvSpPr>
          <p:cNvPr id="15" name="Text 13"/>
          <p:cNvSpPr/>
          <p:nvPr/>
        </p:nvSpPr>
        <p:spPr>
          <a:xfrm>
            <a:off x="6044184" y="2734056"/>
            <a:ext cx="5047488" cy="621792"/>
          </a:xfrm>
          <a:prstGeom prst="rect">
            <a:avLst/>
          </a:prstGeom>
          <a:noFill/>
          <a:ln/>
        </p:spPr>
        <p:txBody>
          <a:bodyPr wrap="square" lIns="0" tIns="0" rIns="0" bIns="0" rtlCol="0" anchor="ctr">
            <a:normAutofit/>
          </a:bodyPr>
          <a:lstStyle/>
          <a:p>
            <a:pPr marL="0" indent="0">
              <a:buNone/>
            </a:pPr>
            <a:r>
              <a:rPr lang="en-US" sz="1600" dirty="0">
                <a:solidFill>
                  <a:srgbClr val="007F86"/>
                </a:solidFill>
                <a:latin typeface="Times New Roman" panose="02020603050405020304" pitchFamily="18" charset="0"/>
                <a:ea typeface="Aptos" pitchFamily="34" charset="-122"/>
                <a:cs typeface="Times New Roman" panose="02020603050405020304" pitchFamily="18" charset="0"/>
              </a:rPr>
              <a:t>Fit transformations on training data only</a:t>
            </a:r>
            <a:endParaRPr lang="en-US" sz="1600" dirty="0">
              <a:latin typeface="Times New Roman" panose="02020603050405020304" pitchFamily="18" charset="0"/>
              <a:cs typeface="Times New Roman" panose="02020603050405020304" pitchFamily="18" charset="0"/>
            </a:endParaRPr>
          </a:p>
        </p:txBody>
      </p:sp>
      <p:sp>
        <p:nvSpPr>
          <p:cNvPr id="16" name="Shape 14"/>
          <p:cNvSpPr/>
          <p:nvPr/>
        </p:nvSpPr>
        <p:spPr>
          <a:xfrm>
            <a:off x="740664" y="3657600"/>
            <a:ext cx="10689336" cy="850392"/>
          </a:xfrm>
          <a:prstGeom prst="roundRect">
            <a:avLst>
              <a:gd name="adj" fmla="val 16129"/>
            </a:avLst>
          </a:prstGeom>
          <a:solidFill>
            <a:srgbClr val="FFFFFF"/>
          </a:solidFill>
          <a:ln w="10160">
            <a:solidFill>
              <a:srgbClr val="D7E2EA"/>
            </a:solidFill>
            <a:prstDash val="solid"/>
          </a:ln>
        </p:spPr>
      </p:sp>
      <p:sp>
        <p:nvSpPr>
          <p:cNvPr id="17" name="Text 15"/>
          <p:cNvSpPr/>
          <p:nvPr/>
        </p:nvSpPr>
        <p:spPr>
          <a:xfrm>
            <a:off x="950976" y="3813048"/>
            <a:ext cx="2286000" cy="530352"/>
          </a:xfrm>
          <a:prstGeom prst="rect">
            <a:avLst/>
          </a:prstGeom>
          <a:noFill/>
          <a:ln/>
        </p:spPr>
        <p:txBody>
          <a:bodyPr wrap="square" lIns="0" tIns="0" rIns="0" bIns="0" rtlCol="0" anchor="ctr">
            <a:normAutofit/>
          </a:bodyPr>
          <a:lstStyle/>
          <a:p>
            <a:pPr marL="0" indent="0">
              <a:buNone/>
            </a:pPr>
            <a:r>
              <a:rPr lang="en-US" sz="1600" b="1" dirty="0">
                <a:solidFill>
                  <a:srgbClr val="102B46"/>
                </a:solidFill>
                <a:latin typeface="Times New Roman" panose="02020603050405020304" pitchFamily="18" charset="0"/>
                <a:ea typeface="Aptos" pitchFamily="34" charset="-122"/>
                <a:cs typeface="Times New Roman" panose="02020603050405020304" pitchFamily="18" charset="0"/>
              </a:rPr>
              <a:t>Synthetic demo</a:t>
            </a:r>
            <a:endParaRPr lang="en-US" sz="1600" dirty="0">
              <a:latin typeface="Times New Roman" panose="02020603050405020304" pitchFamily="18" charset="0"/>
              <a:cs typeface="Times New Roman" panose="02020603050405020304" pitchFamily="18" charset="0"/>
            </a:endParaRPr>
          </a:p>
        </p:txBody>
      </p:sp>
      <p:sp>
        <p:nvSpPr>
          <p:cNvPr id="18" name="Text 16"/>
          <p:cNvSpPr/>
          <p:nvPr/>
        </p:nvSpPr>
        <p:spPr>
          <a:xfrm>
            <a:off x="3255264" y="3785616"/>
            <a:ext cx="2743200" cy="576072"/>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Misleading claims</a:t>
            </a:r>
            <a:endParaRPr lang="en-US" sz="1600" dirty="0">
              <a:latin typeface="Times New Roman" panose="02020603050405020304" pitchFamily="18" charset="0"/>
              <a:cs typeface="Times New Roman" panose="02020603050405020304" pitchFamily="18" charset="0"/>
            </a:endParaRPr>
          </a:p>
        </p:txBody>
      </p:sp>
      <p:sp>
        <p:nvSpPr>
          <p:cNvPr id="19" name="Text 17"/>
          <p:cNvSpPr/>
          <p:nvPr/>
        </p:nvSpPr>
        <p:spPr>
          <a:xfrm>
            <a:off x="6044184" y="3758184"/>
            <a:ext cx="5047488" cy="621792"/>
          </a:xfrm>
          <a:prstGeom prst="rect">
            <a:avLst/>
          </a:prstGeom>
          <a:noFill/>
          <a:ln/>
        </p:spPr>
        <p:txBody>
          <a:bodyPr wrap="square" lIns="0" tIns="0" rIns="0" bIns="0" rtlCol="0" anchor="ctr">
            <a:normAutofit/>
          </a:bodyPr>
          <a:lstStyle/>
          <a:p>
            <a:pPr marL="0" indent="0">
              <a:buNone/>
            </a:pPr>
            <a:r>
              <a:rPr lang="en-US" sz="1600" dirty="0">
                <a:solidFill>
                  <a:srgbClr val="007F86"/>
                </a:solidFill>
                <a:latin typeface="Times New Roman" panose="02020603050405020304" pitchFamily="18" charset="0"/>
                <a:ea typeface="Aptos" pitchFamily="34" charset="-122"/>
                <a:cs typeface="Times New Roman" panose="02020603050405020304" pitchFamily="18" charset="0"/>
              </a:rPr>
              <a:t>Label as a rule-based demonstration</a:t>
            </a:r>
            <a:endParaRPr lang="en-US" sz="1600" dirty="0">
              <a:latin typeface="Times New Roman" panose="02020603050405020304" pitchFamily="18" charset="0"/>
              <a:cs typeface="Times New Roman" panose="02020603050405020304" pitchFamily="18" charset="0"/>
            </a:endParaRPr>
          </a:p>
        </p:txBody>
      </p:sp>
      <p:sp>
        <p:nvSpPr>
          <p:cNvPr id="20" name="Shape 18"/>
          <p:cNvSpPr/>
          <p:nvPr/>
        </p:nvSpPr>
        <p:spPr>
          <a:xfrm>
            <a:off x="740664" y="4681728"/>
            <a:ext cx="10689336" cy="850392"/>
          </a:xfrm>
          <a:prstGeom prst="roundRect">
            <a:avLst>
              <a:gd name="adj" fmla="val 16129"/>
            </a:avLst>
          </a:prstGeom>
          <a:solidFill>
            <a:srgbClr val="FFFFFF"/>
          </a:solidFill>
          <a:ln w="10160">
            <a:solidFill>
              <a:srgbClr val="D7E2EA"/>
            </a:solidFill>
            <a:prstDash val="solid"/>
          </a:ln>
        </p:spPr>
      </p:sp>
      <p:sp>
        <p:nvSpPr>
          <p:cNvPr id="21" name="Text 19"/>
          <p:cNvSpPr/>
          <p:nvPr/>
        </p:nvSpPr>
        <p:spPr>
          <a:xfrm>
            <a:off x="950976" y="4837176"/>
            <a:ext cx="2286000" cy="530352"/>
          </a:xfrm>
          <a:prstGeom prst="rect">
            <a:avLst/>
          </a:prstGeom>
          <a:noFill/>
          <a:ln/>
        </p:spPr>
        <p:txBody>
          <a:bodyPr wrap="square" lIns="0" tIns="0" rIns="0" bIns="0" rtlCol="0" anchor="ctr">
            <a:normAutofit/>
          </a:bodyPr>
          <a:lstStyle/>
          <a:p>
            <a:pPr marL="0" indent="0">
              <a:buNone/>
            </a:pPr>
            <a:r>
              <a:rPr lang="en-US" sz="1600" b="1" dirty="0">
                <a:solidFill>
                  <a:srgbClr val="102B46"/>
                </a:solidFill>
                <a:latin typeface="Times New Roman" panose="02020603050405020304" pitchFamily="18" charset="0"/>
                <a:ea typeface="Aptos" pitchFamily="34" charset="-122"/>
                <a:cs typeface="Times New Roman" panose="02020603050405020304" pitchFamily="18" charset="0"/>
              </a:rPr>
              <a:t>Privacy / misuse</a:t>
            </a:r>
            <a:endParaRPr lang="en-US" sz="1600" dirty="0">
              <a:latin typeface="Times New Roman" panose="02020603050405020304" pitchFamily="18" charset="0"/>
              <a:cs typeface="Times New Roman" panose="02020603050405020304" pitchFamily="18" charset="0"/>
            </a:endParaRPr>
          </a:p>
        </p:txBody>
      </p:sp>
      <p:sp>
        <p:nvSpPr>
          <p:cNvPr id="22" name="Text 20"/>
          <p:cNvSpPr/>
          <p:nvPr/>
        </p:nvSpPr>
        <p:spPr>
          <a:xfrm>
            <a:off x="3255264" y="4809744"/>
            <a:ext cx="2743200" cy="576072"/>
          </a:xfrm>
          <a:prstGeom prst="rect">
            <a:avLst/>
          </a:prstGeom>
          <a:noFill/>
          <a:ln/>
        </p:spPr>
        <p:txBody>
          <a:bodyPr wrap="square" lIns="0" tIns="0" rIns="0" bIns="0" rtlCol="0" anchor="ctr">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Unethical collection or application</a:t>
            </a:r>
            <a:endParaRPr lang="en-US" sz="1600" dirty="0">
              <a:latin typeface="Times New Roman" panose="02020603050405020304" pitchFamily="18" charset="0"/>
              <a:cs typeface="Times New Roman" panose="02020603050405020304" pitchFamily="18" charset="0"/>
            </a:endParaRPr>
          </a:p>
        </p:txBody>
      </p:sp>
      <p:sp>
        <p:nvSpPr>
          <p:cNvPr id="23" name="Text 21"/>
          <p:cNvSpPr/>
          <p:nvPr/>
        </p:nvSpPr>
        <p:spPr>
          <a:xfrm>
            <a:off x="6044184" y="4782312"/>
            <a:ext cx="5047488" cy="621792"/>
          </a:xfrm>
          <a:prstGeom prst="rect">
            <a:avLst/>
          </a:prstGeom>
          <a:noFill/>
          <a:ln/>
        </p:spPr>
        <p:txBody>
          <a:bodyPr wrap="square" lIns="0" tIns="0" rIns="0" bIns="0" rtlCol="0" anchor="ctr">
            <a:normAutofit/>
          </a:bodyPr>
          <a:lstStyle/>
          <a:p>
            <a:pPr marL="0" indent="0">
              <a:buNone/>
            </a:pPr>
            <a:r>
              <a:rPr lang="en-US" sz="1600" dirty="0">
                <a:solidFill>
                  <a:srgbClr val="007F86"/>
                </a:solidFill>
                <a:latin typeface="Times New Roman" panose="02020603050405020304" pitchFamily="18" charset="0"/>
                <a:ea typeface="Aptos" pitchFamily="34" charset="-122"/>
                <a:cs typeface="Times New Roman" panose="02020603050405020304" pitchFamily="18" charset="0"/>
              </a:rPr>
              <a:t>Public data only; no real-time blocking</a:t>
            </a:r>
            <a:endParaRPr lang="en-US" sz="1600" dirty="0">
              <a:latin typeface="Times New Roman" panose="02020603050405020304" pitchFamily="18" charset="0"/>
              <a:cs typeface="Times New Roman" panose="02020603050405020304" pitchFamily="18" charset="0"/>
            </a:endParaRPr>
          </a:p>
        </p:txBody>
      </p:sp>
      <p:sp>
        <p:nvSpPr>
          <p:cNvPr id="24" name="Text 22"/>
          <p:cNvSpPr/>
          <p:nvPr/>
        </p:nvSpPr>
        <p:spPr>
          <a:xfrm>
            <a:off x="749808" y="6099048"/>
            <a:ext cx="10424160" cy="201168"/>
          </a:xfrm>
          <a:prstGeom prst="rect">
            <a:avLst/>
          </a:prstGeom>
          <a:noFill/>
          <a:ln/>
        </p:spPr>
        <p:txBody>
          <a:bodyPr wrap="square" lIns="0" tIns="0" rIns="0" bIns="0" rtlCol="0" anchor="ctr">
            <a:noAutofit/>
          </a:bodyPr>
          <a:lstStyle/>
          <a:p>
            <a:pPr marL="0" indent="0">
              <a:buNone/>
            </a:pPr>
            <a:r>
              <a:rPr lang="en-US" sz="1600" i="1" dirty="0">
                <a:solidFill>
                  <a:srgbClr val="587084"/>
                </a:solidFill>
                <a:latin typeface="Times New Roman" panose="02020603050405020304" pitchFamily="18" charset="0"/>
                <a:ea typeface="Aptos" pitchFamily="34" charset="-122"/>
                <a:cs typeface="Times New Roman" panose="02020603050405020304" pitchFamily="18" charset="0"/>
              </a:rPr>
              <a:t>Ethical scope follows the submitted ethics form; responsible AI framing [6].</a:t>
            </a:r>
            <a:endParaRPr lang="en-US" sz="1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3F7FA"/>
        </a:solidFill>
        <a:effectLst/>
      </p:bgPr>
    </p:bg>
    <p:spTree>
      <p:nvGrpSpPr>
        <p:cNvPr id="1" name=""/>
        <p:cNvGrpSpPr/>
        <p:nvPr/>
      </p:nvGrpSpPr>
      <p:grpSpPr>
        <a:xfrm>
          <a:off x="0" y="0"/>
          <a:ext cx="0" cy="0"/>
          <a:chOff x="0" y="0"/>
          <a:chExt cx="0" cy="0"/>
        </a:xfrm>
      </p:grpSpPr>
      <p:sp>
        <p:nvSpPr>
          <p:cNvPr id="2" name="Shape 0"/>
          <p:cNvSpPr/>
          <p:nvPr/>
        </p:nvSpPr>
        <p:spPr>
          <a:xfrm>
            <a:off x="0" y="0"/>
            <a:ext cx="12188952" cy="155448"/>
          </a:xfrm>
          <a:prstGeom prst="rect">
            <a:avLst/>
          </a:prstGeom>
          <a:solidFill>
            <a:srgbClr val="102B46"/>
          </a:solidFill>
          <a:ln w="12700">
            <a:solidFill>
              <a:srgbClr val="102B46"/>
            </a:solidFill>
            <a:prstDash val="solid"/>
          </a:ln>
        </p:spPr>
      </p:sp>
      <p:sp>
        <p:nvSpPr>
          <p:cNvPr id="3" name="Text 1"/>
          <p:cNvSpPr/>
          <p:nvPr/>
        </p:nvSpPr>
        <p:spPr>
          <a:xfrm>
            <a:off x="658368" y="384048"/>
            <a:ext cx="10058400" cy="228600"/>
          </a:xfrm>
          <a:prstGeom prst="rect">
            <a:avLst/>
          </a:prstGeom>
          <a:noFill/>
          <a:ln/>
        </p:spPr>
        <p:txBody>
          <a:bodyPr wrap="square" lIns="0" tIns="0" rIns="0" bIns="0" rtlCol="0" anchor="ctr">
            <a:normAutofit lnSpcReduction="10000"/>
          </a:bodyPr>
          <a:lstStyle/>
          <a:p>
            <a:pPr marL="0" indent="0">
              <a:buNone/>
            </a:pPr>
            <a:r>
              <a:rPr lang="en-US" sz="1600" b="1" kern="0" spc="120" dirty="0">
                <a:solidFill>
                  <a:srgbClr val="007F86"/>
                </a:solidFill>
                <a:latin typeface="Times New Roman" panose="02020603050405020304" pitchFamily="18" charset="0"/>
                <a:ea typeface="Aptos" pitchFamily="34" charset="-122"/>
                <a:cs typeface="Times New Roman" panose="02020603050405020304" pitchFamily="18" charset="0"/>
              </a:rPr>
              <a:t>INTERIM VIVA · ACCA6020</a:t>
            </a:r>
            <a:endParaRPr lang="en-US" sz="1600" dirty="0">
              <a:latin typeface="Times New Roman" panose="02020603050405020304" pitchFamily="18" charset="0"/>
              <a:cs typeface="Times New Roman" panose="02020603050405020304" pitchFamily="18" charset="0"/>
            </a:endParaRPr>
          </a:p>
        </p:txBody>
      </p:sp>
      <p:sp>
        <p:nvSpPr>
          <p:cNvPr id="4" name="Text 2"/>
          <p:cNvSpPr/>
          <p:nvPr/>
        </p:nvSpPr>
        <p:spPr>
          <a:xfrm>
            <a:off x="658368" y="758952"/>
            <a:ext cx="10972800" cy="594360"/>
          </a:xfrm>
          <a:prstGeom prst="rect">
            <a:avLst/>
          </a:prstGeom>
          <a:noFill/>
          <a:ln/>
        </p:spPr>
        <p:txBody>
          <a:bodyPr wrap="square" lIns="0" tIns="0" rIns="0" bIns="0" rtlCol="0" anchor="ctr">
            <a:normAutofit/>
          </a:bodyPr>
          <a:lstStyle/>
          <a:p>
            <a:pPr marL="0" indent="0">
              <a:buNone/>
            </a:pPr>
            <a:r>
              <a:rPr lang="en-US" sz="1600" b="1" dirty="0">
                <a:solidFill>
                  <a:srgbClr val="102B46"/>
                </a:solidFill>
                <a:latin typeface="Times New Roman" panose="02020603050405020304" pitchFamily="18" charset="0"/>
                <a:ea typeface="Aptos" pitchFamily="34" charset="-122"/>
                <a:cs typeface="Times New Roman" panose="02020603050405020304" pitchFamily="18" charset="0"/>
              </a:rPr>
              <a:t>Progress so far and immediate next steps</a:t>
            </a:r>
            <a:endParaRPr lang="en-US" sz="1600" dirty="0">
              <a:latin typeface="Times New Roman" panose="02020603050405020304" pitchFamily="18" charset="0"/>
              <a:cs typeface="Times New Roman" panose="02020603050405020304" pitchFamily="18" charset="0"/>
            </a:endParaRPr>
          </a:p>
        </p:txBody>
      </p:sp>
      <p:sp>
        <p:nvSpPr>
          <p:cNvPr id="5" name="Shape 3"/>
          <p:cNvSpPr/>
          <p:nvPr/>
        </p:nvSpPr>
        <p:spPr>
          <a:xfrm>
            <a:off x="658368" y="6364224"/>
            <a:ext cx="10881360" cy="0"/>
          </a:xfrm>
          <a:prstGeom prst="line">
            <a:avLst/>
          </a:prstGeom>
          <a:noFill/>
          <a:ln w="12700">
            <a:solidFill>
              <a:srgbClr val="D7E2EA"/>
            </a:solidFill>
            <a:prstDash val="solid"/>
          </a:ln>
        </p:spPr>
      </p:sp>
      <p:sp>
        <p:nvSpPr>
          <p:cNvPr id="6" name="Text 4"/>
          <p:cNvSpPr/>
          <p:nvPr/>
        </p:nvSpPr>
        <p:spPr>
          <a:xfrm>
            <a:off x="658368" y="6419088"/>
            <a:ext cx="9144000" cy="201168"/>
          </a:xfrm>
          <a:prstGeom prst="rect">
            <a:avLst/>
          </a:prstGeom>
          <a:noFill/>
          <a:ln/>
        </p:spPr>
        <p:txBody>
          <a:bodyPr wrap="square" lIns="0" tIns="0" rIns="0" bIns="0" rtlCol="0" anchor="ctr">
            <a:normAutofit fontScale="92500" lnSpcReduction="20000"/>
          </a:bodyPr>
          <a:lstStyle/>
          <a:p>
            <a:pPr marL="0" indent="0">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AI-Based Threat Detection and Alert System for Cloud Security</a:t>
            </a:r>
            <a:endParaRPr lang="en-US" sz="1600" dirty="0">
              <a:latin typeface="Times New Roman" panose="02020603050405020304" pitchFamily="18" charset="0"/>
              <a:cs typeface="Times New Roman" panose="02020603050405020304" pitchFamily="18" charset="0"/>
            </a:endParaRPr>
          </a:p>
        </p:txBody>
      </p:sp>
      <p:sp>
        <p:nvSpPr>
          <p:cNvPr id="7" name="Text 5"/>
          <p:cNvSpPr/>
          <p:nvPr/>
        </p:nvSpPr>
        <p:spPr>
          <a:xfrm>
            <a:off x="10991088" y="6419088"/>
            <a:ext cx="502920" cy="201168"/>
          </a:xfrm>
          <a:prstGeom prst="rect">
            <a:avLst/>
          </a:prstGeom>
          <a:noFill/>
          <a:ln/>
        </p:spPr>
        <p:txBody>
          <a:bodyPr wrap="square" lIns="0" tIns="0" rIns="0" bIns="0" rtlCol="0" anchor="ctr">
            <a:normAutofit fontScale="92500" lnSpcReduction="20000"/>
          </a:bodyPr>
          <a:lstStyle/>
          <a:p>
            <a:pPr marL="0" indent="0" algn="r">
              <a:buNone/>
            </a:pPr>
            <a:r>
              <a:rPr lang="en-US" sz="1600" dirty="0">
                <a:solidFill>
                  <a:srgbClr val="587084"/>
                </a:solidFill>
                <a:latin typeface="Times New Roman" panose="02020603050405020304" pitchFamily="18" charset="0"/>
                <a:ea typeface="Aptos" pitchFamily="34" charset="-122"/>
                <a:cs typeface="Times New Roman" panose="02020603050405020304" pitchFamily="18" charset="0"/>
              </a:rPr>
              <a:t>15</a:t>
            </a:r>
            <a:endParaRPr lang="en-US" sz="1600" dirty="0">
              <a:latin typeface="Times New Roman" panose="02020603050405020304" pitchFamily="18" charset="0"/>
              <a:cs typeface="Times New Roman" panose="02020603050405020304" pitchFamily="18" charset="0"/>
            </a:endParaRPr>
          </a:p>
        </p:txBody>
      </p:sp>
      <p:sp>
        <p:nvSpPr>
          <p:cNvPr id="8" name="Shape 6"/>
          <p:cNvSpPr/>
          <p:nvPr/>
        </p:nvSpPr>
        <p:spPr>
          <a:xfrm>
            <a:off x="777240" y="1554480"/>
            <a:ext cx="5084064" cy="4206240"/>
          </a:xfrm>
          <a:prstGeom prst="roundRect">
            <a:avLst>
              <a:gd name="adj" fmla="val 3261"/>
            </a:avLst>
          </a:prstGeom>
          <a:solidFill>
            <a:srgbClr val="FFFFFF"/>
          </a:solidFill>
          <a:ln w="10160">
            <a:solidFill>
              <a:srgbClr val="D7E2EA"/>
            </a:solidFill>
            <a:prstDash val="solid"/>
          </a:ln>
        </p:spPr>
      </p:sp>
      <p:sp>
        <p:nvSpPr>
          <p:cNvPr id="9" name="Text 7"/>
          <p:cNvSpPr/>
          <p:nvPr/>
        </p:nvSpPr>
        <p:spPr>
          <a:xfrm>
            <a:off x="1033272" y="1865376"/>
            <a:ext cx="4572000" cy="274320"/>
          </a:xfrm>
          <a:prstGeom prst="rect">
            <a:avLst/>
          </a:prstGeom>
          <a:noFill/>
          <a:ln/>
        </p:spPr>
        <p:txBody>
          <a:bodyPr wrap="square" lIns="0" tIns="0" rIns="0" bIns="0" rtlCol="0" anchor="ctr">
            <a:normAutofit/>
          </a:bodyPr>
          <a:lstStyle/>
          <a:p>
            <a:pPr marL="0" indent="0">
              <a:buNone/>
            </a:pPr>
            <a:r>
              <a:rPr lang="en-US" sz="1600" b="1" dirty="0">
                <a:solidFill>
                  <a:srgbClr val="007F86"/>
                </a:solidFill>
                <a:latin typeface="Times New Roman" panose="02020603050405020304" pitchFamily="18" charset="0"/>
                <a:ea typeface="Aptos" pitchFamily="34" charset="-122"/>
                <a:cs typeface="Times New Roman" panose="02020603050405020304" pitchFamily="18" charset="0"/>
              </a:rPr>
              <a:t>COMPLETED / AVAILABLE</a:t>
            </a:r>
            <a:endParaRPr lang="en-US" sz="1600" dirty="0">
              <a:latin typeface="Times New Roman" panose="02020603050405020304" pitchFamily="18" charset="0"/>
              <a:cs typeface="Times New Roman" panose="02020603050405020304" pitchFamily="18" charset="0"/>
            </a:endParaRPr>
          </a:p>
        </p:txBody>
      </p:sp>
      <p:sp>
        <p:nvSpPr>
          <p:cNvPr id="10" name="Shape 8"/>
          <p:cNvSpPr/>
          <p:nvPr/>
        </p:nvSpPr>
        <p:spPr>
          <a:xfrm>
            <a:off x="1014984" y="2459736"/>
            <a:ext cx="109728" cy="109728"/>
          </a:xfrm>
          <a:prstGeom prst="ellipse">
            <a:avLst/>
          </a:prstGeom>
          <a:solidFill>
            <a:srgbClr val="007F86"/>
          </a:solidFill>
          <a:ln w="12700">
            <a:solidFill>
              <a:srgbClr val="007F86"/>
            </a:solidFill>
            <a:prstDash val="solid"/>
          </a:ln>
        </p:spPr>
      </p:sp>
      <p:sp>
        <p:nvSpPr>
          <p:cNvPr id="11" name="Text 9"/>
          <p:cNvSpPr/>
          <p:nvPr/>
        </p:nvSpPr>
        <p:spPr>
          <a:xfrm>
            <a:off x="1289304" y="2331720"/>
            <a:ext cx="4315968" cy="649224"/>
          </a:xfrm>
          <a:prstGeom prst="rect">
            <a:avLst/>
          </a:prstGeom>
          <a:noFill/>
          <a:ln/>
        </p:spPr>
        <p:txBody>
          <a:bodyPr wrap="square" lIns="0" tIns="0" rIns="0" bIns="0" rtlCol="0" anchor="t">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Project proposal and focused research question</a:t>
            </a:r>
            <a:endParaRPr lang="en-US" sz="1600" dirty="0">
              <a:latin typeface="Times New Roman" panose="02020603050405020304" pitchFamily="18" charset="0"/>
              <a:cs typeface="Times New Roman" panose="02020603050405020304" pitchFamily="18" charset="0"/>
            </a:endParaRPr>
          </a:p>
        </p:txBody>
      </p:sp>
      <p:sp>
        <p:nvSpPr>
          <p:cNvPr id="12" name="Shape 10"/>
          <p:cNvSpPr/>
          <p:nvPr/>
        </p:nvSpPr>
        <p:spPr>
          <a:xfrm>
            <a:off x="1014984" y="3182112"/>
            <a:ext cx="109728" cy="109728"/>
          </a:xfrm>
          <a:prstGeom prst="ellipse">
            <a:avLst/>
          </a:prstGeom>
          <a:solidFill>
            <a:srgbClr val="007F86"/>
          </a:solidFill>
          <a:ln w="12700">
            <a:solidFill>
              <a:srgbClr val="007F86"/>
            </a:solidFill>
            <a:prstDash val="solid"/>
          </a:ln>
        </p:spPr>
      </p:sp>
      <p:sp>
        <p:nvSpPr>
          <p:cNvPr id="13" name="Text 11"/>
          <p:cNvSpPr/>
          <p:nvPr/>
        </p:nvSpPr>
        <p:spPr>
          <a:xfrm>
            <a:off x="1289304" y="3054096"/>
            <a:ext cx="4315968" cy="649224"/>
          </a:xfrm>
          <a:prstGeom prst="rect">
            <a:avLst/>
          </a:prstGeom>
          <a:noFill/>
          <a:ln/>
        </p:spPr>
        <p:txBody>
          <a:bodyPr wrap="square" lIns="0" tIns="0" rIns="0" bIns="0" rtlCol="0" anchor="t">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Literature review and planned evaluation</a:t>
            </a:r>
            <a:endParaRPr lang="en-US" sz="1600" dirty="0">
              <a:latin typeface="Times New Roman" panose="02020603050405020304" pitchFamily="18" charset="0"/>
              <a:cs typeface="Times New Roman" panose="02020603050405020304" pitchFamily="18" charset="0"/>
            </a:endParaRPr>
          </a:p>
        </p:txBody>
      </p:sp>
      <p:sp>
        <p:nvSpPr>
          <p:cNvPr id="14" name="Shape 12"/>
          <p:cNvSpPr/>
          <p:nvPr/>
        </p:nvSpPr>
        <p:spPr>
          <a:xfrm>
            <a:off x="1014984" y="3904488"/>
            <a:ext cx="109728" cy="109728"/>
          </a:xfrm>
          <a:prstGeom prst="ellipse">
            <a:avLst/>
          </a:prstGeom>
          <a:solidFill>
            <a:srgbClr val="007F86"/>
          </a:solidFill>
          <a:ln w="12700">
            <a:solidFill>
              <a:srgbClr val="007F86"/>
            </a:solidFill>
            <a:prstDash val="solid"/>
          </a:ln>
        </p:spPr>
      </p:sp>
      <p:sp>
        <p:nvSpPr>
          <p:cNvPr id="15" name="Text 13"/>
          <p:cNvSpPr/>
          <p:nvPr/>
        </p:nvSpPr>
        <p:spPr>
          <a:xfrm>
            <a:off x="1289304" y="3776472"/>
            <a:ext cx="4315968" cy="649224"/>
          </a:xfrm>
          <a:prstGeom prst="rect">
            <a:avLst/>
          </a:prstGeom>
          <a:noFill/>
          <a:ln/>
        </p:spPr>
        <p:txBody>
          <a:bodyPr wrap="square" lIns="0" tIns="0" rIns="0" bIns="0" rtlCol="0" anchor="t">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Standalone web dashboard demo</a:t>
            </a:r>
            <a:endParaRPr lang="en-US" sz="1600" dirty="0">
              <a:latin typeface="Times New Roman" panose="02020603050405020304" pitchFamily="18" charset="0"/>
              <a:cs typeface="Times New Roman" panose="02020603050405020304" pitchFamily="18" charset="0"/>
            </a:endParaRPr>
          </a:p>
        </p:txBody>
      </p:sp>
      <p:sp>
        <p:nvSpPr>
          <p:cNvPr id="16" name="Shape 14"/>
          <p:cNvSpPr/>
          <p:nvPr/>
        </p:nvSpPr>
        <p:spPr>
          <a:xfrm>
            <a:off x="1014984" y="4626864"/>
            <a:ext cx="109728" cy="109728"/>
          </a:xfrm>
          <a:prstGeom prst="ellipse">
            <a:avLst/>
          </a:prstGeom>
          <a:solidFill>
            <a:srgbClr val="007F86"/>
          </a:solidFill>
          <a:ln w="12700">
            <a:solidFill>
              <a:srgbClr val="007F86"/>
            </a:solidFill>
            <a:prstDash val="solid"/>
          </a:ln>
        </p:spPr>
      </p:sp>
      <p:sp>
        <p:nvSpPr>
          <p:cNvPr id="17" name="Text 15"/>
          <p:cNvSpPr/>
          <p:nvPr/>
        </p:nvSpPr>
        <p:spPr>
          <a:xfrm>
            <a:off x="1289304" y="4498848"/>
            <a:ext cx="4315968" cy="649224"/>
          </a:xfrm>
          <a:prstGeom prst="rect">
            <a:avLst/>
          </a:prstGeom>
          <a:noFill/>
          <a:ln/>
        </p:spPr>
        <p:txBody>
          <a:bodyPr wrap="square" lIns="0" tIns="0" rIns="0" bIns="0" rtlCol="0" anchor="t">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Synthetic sample CSV and alert workflow</a:t>
            </a:r>
            <a:endParaRPr lang="en-US" sz="1600" dirty="0">
              <a:latin typeface="Times New Roman" panose="02020603050405020304" pitchFamily="18" charset="0"/>
              <a:cs typeface="Times New Roman" panose="02020603050405020304" pitchFamily="18" charset="0"/>
            </a:endParaRPr>
          </a:p>
        </p:txBody>
      </p:sp>
      <p:sp>
        <p:nvSpPr>
          <p:cNvPr id="18" name="Shape 16"/>
          <p:cNvSpPr/>
          <p:nvPr/>
        </p:nvSpPr>
        <p:spPr>
          <a:xfrm>
            <a:off x="6071616" y="1554480"/>
            <a:ext cx="5330952" cy="4206240"/>
          </a:xfrm>
          <a:prstGeom prst="roundRect">
            <a:avLst>
              <a:gd name="adj" fmla="val 3261"/>
            </a:avLst>
          </a:prstGeom>
          <a:solidFill>
            <a:srgbClr val="FFFFFF"/>
          </a:solidFill>
          <a:ln w="10160">
            <a:solidFill>
              <a:srgbClr val="D7E2EA"/>
            </a:solidFill>
            <a:prstDash val="solid"/>
          </a:ln>
        </p:spPr>
      </p:sp>
      <p:sp>
        <p:nvSpPr>
          <p:cNvPr id="19" name="Text 17"/>
          <p:cNvSpPr/>
          <p:nvPr/>
        </p:nvSpPr>
        <p:spPr>
          <a:xfrm>
            <a:off x="6327648" y="1865376"/>
            <a:ext cx="4572000" cy="274320"/>
          </a:xfrm>
          <a:prstGeom prst="rect">
            <a:avLst/>
          </a:prstGeom>
          <a:noFill/>
          <a:ln/>
        </p:spPr>
        <p:txBody>
          <a:bodyPr wrap="square" lIns="0" tIns="0" rIns="0" bIns="0" rtlCol="0" anchor="ctr">
            <a:normAutofit/>
          </a:bodyPr>
          <a:lstStyle/>
          <a:p>
            <a:pPr marL="0" indent="0">
              <a:buNone/>
            </a:pPr>
            <a:r>
              <a:rPr lang="en-US" sz="1600" b="1" dirty="0">
                <a:solidFill>
                  <a:srgbClr val="007F86"/>
                </a:solidFill>
                <a:latin typeface="Times New Roman" panose="02020603050405020304" pitchFamily="18" charset="0"/>
                <a:ea typeface="Aptos" pitchFamily="34" charset="-122"/>
                <a:cs typeface="Times New Roman" panose="02020603050405020304" pitchFamily="18" charset="0"/>
              </a:rPr>
              <a:t>TO COMPLETE / VALIDATE</a:t>
            </a:r>
            <a:endParaRPr lang="en-US" sz="1600" dirty="0">
              <a:latin typeface="Times New Roman" panose="02020603050405020304" pitchFamily="18" charset="0"/>
              <a:cs typeface="Times New Roman" panose="02020603050405020304" pitchFamily="18" charset="0"/>
            </a:endParaRPr>
          </a:p>
        </p:txBody>
      </p:sp>
      <p:sp>
        <p:nvSpPr>
          <p:cNvPr id="20" name="Shape 18"/>
          <p:cNvSpPr/>
          <p:nvPr/>
        </p:nvSpPr>
        <p:spPr>
          <a:xfrm>
            <a:off x="6318504" y="2459736"/>
            <a:ext cx="109728" cy="109728"/>
          </a:xfrm>
          <a:prstGeom prst="ellipse">
            <a:avLst/>
          </a:prstGeom>
          <a:solidFill>
            <a:srgbClr val="007F86"/>
          </a:solidFill>
          <a:ln w="12700">
            <a:solidFill>
              <a:srgbClr val="007F86"/>
            </a:solidFill>
            <a:prstDash val="solid"/>
          </a:ln>
        </p:spPr>
      </p:sp>
      <p:sp>
        <p:nvSpPr>
          <p:cNvPr id="21" name="Text 19"/>
          <p:cNvSpPr/>
          <p:nvPr/>
        </p:nvSpPr>
        <p:spPr>
          <a:xfrm>
            <a:off x="6592824" y="2331720"/>
            <a:ext cx="4398264" cy="649224"/>
          </a:xfrm>
          <a:prstGeom prst="rect">
            <a:avLst/>
          </a:prstGeom>
          <a:noFill/>
          <a:ln/>
        </p:spPr>
        <p:txBody>
          <a:bodyPr wrap="square" lIns="0" tIns="0" rIns="0" bIns="0" rtlCol="0" anchor="t">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Download and audit UNSW-NB15</a:t>
            </a:r>
            <a:endParaRPr lang="en-US" sz="1600" dirty="0">
              <a:latin typeface="Times New Roman" panose="02020603050405020304" pitchFamily="18" charset="0"/>
              <a:cs typeface="Times New Roman" panose="02020603050405020304" pitchFamily="18" charset="0"/>
            </a:endParaRPr>
          </a:p>
        </p:txBody>
      </p:sp>
      <p:sp>
        <p:nvSpPr>
          <p:cNvPr id="22" name="Shape 20"/>
          <p:cNvSpPr/>
          <p:nvPr/>
        </p:nvSpPr>
        <p:spPr>
          <a:xfrm>
            <a:off x="6318504" y="3182112"/>
            <a:ext cx="109728" cy="109728"/>
          </a:xfrm>
          <a:prstGeom prst="ellipse">
            <a:avLst/>
          </a:prstGeom>
          <a:solidFill>
            <a:srgbClr val="007F86"/>
          </a:solidFill>
          <a:ln w="12700">
            <a:solidFill>
              <a:srgbClr val="007F86"/>
            </a:solidFill>
            <a:prstDash val="solid"/>
          </a:ln>
        </p:spPr>
      </p:sp>
      <p:sp>
        <p:nvSpPr>
          <p:cNvPr id="23" name="Text 21"/>
          <p:cNvSpPr/>
          <p:nvPr/>
        </p:nvSpPr>
        <p:spPr>
          <a:xfrm>
            <a:off x="6592824" y="3054096"/>
            <a:ext cx="4398264" cy="649224"/>
          </a:xfrm>
          <a:prstGeom prst="rect">
            <a:avLst/>
          </a:prstGeom>
          <a:noFill/>
          <a:ln/>
        </p:spPr>
        <p:txBody>
          <a:bodyPr wrap="square" lIns="0" tIns="0" rIns="0" bIns="0" rtlCol="0" anchor="t">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Train Random Forest with reproducible split</a:t>
            </a:r>
            <a:endParaRPr lang="en-US" sz="1600" dirty="0">
              <a:latin typeface="Times New Roman" panose="02020603050405020304" pitchFamily="18" charset="0"/>
              <a:cs typeface="Times New Roman" panose="02020603050405020304" pitchFamily="18" charset="0"/>
            </a:endParaRPr>
          </a:p>
        </p:txBody>
      </p:sp>
      <p:sp>
        <p:nvSpPr>
          <p:cNvPr id="24" name="Shape 22"/>
          <p:cNvSpPr/>
          <p:nvPr/>
        </p:nvSpPr>
        <p:spPr>
          <a:xfrm>
            <a:off x="6318504" y="3904488"/>
            <a:ext cx="109728" cy="109728"/>
          </a:xfrm>
          <a:prstGeom prst="ellipse">
            <a:avLst/>
          </a:prstGeom>
          <a:solidFill>
            <a:srgbClr val="007F86"/>
          </a:solidFill>
          <a:ln w="12700">
            <a:solidFill>
              <a:srgbClr val="007F86"/>
            </a:solidFill>
            <a:prstDash val="solid"/>
          </a:ln>
        </p:spPr>
      </p:sp>
      <p:sp>
        <p:nvSpPr>
          <p:cNvPr id="25" name="Text 23"/>
          <p:cNvSpPr/>
          <p:nvPr/>
        </p:nvSpPr>
        <p:spPr>
          <a:xfrm>
            <a:off x="6592824" y="3776472"/>
            <a:ext cx="4398264" cy="649224"/>
          </a:xfrm>
          <a:prstGeom prst="rect">
            <a:avLst/>
          </a:prstGeom>
          <a:noFill/>
          <a:ln/>
        </p:spPr>
        <p:txBody>
          <a:bodyPr wrap="square" lIns="0" tIns="0" rIns="0" bIns="0" rtlCol="0" anchor="t">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Compare baseline and report real metrics</a:t>
            </a:r>
            <a:endParaRPr lang="en-US" sz="1600" dirty="0">
              <a:latin typeface="Times New Roman" panose="02020603050405020304" pitchFamily="18" charset="0"/>
              <a:cs typeface="Times New Roman" panose="02020603050405020304" pitchFamily="18" charset="0"/>
            </a:endParaRPr>
          </a:p>
        </p:txBody>
      </p:sp>
      <p:sp>
        <p:nvSpPr>
          <p:cNvPr id="26" name="Shape 24"/>
          <p:cNvSpPr/>
          <p:nvPr/>
        </p:nvSpPr>
        <p:spPr>
          <a:xfrm>
            <a:off x="6318504" y="4626864"/>
            <a:ext cx="109728" cy="109728"/>
          </a:xfrm>
          <a:prstGeom prst="ellipse">
            <a:avLst/>
          </a:prstGeom>
          <a:solidFill>
            <a:srgbClr val="007F86"/>
          </a:solidFill>
          <a:ln w="12700">
            <a:solidFill>
              <a:srgbClr val="007F86"/>
            </a:solidFill>
            <a:prstDash val="solid"/>
          </a:ln>
        </p:spPr>
      </p:sp>
      <p:sp>
        <p:nvSpPr>
          <p:cNvPr id="27" name="Text 25"/>
          <p:cNvSpPr/>
          <p:nvPr/>
        </p:nvSpPr>
        <p:spPr>
          <a:xfrm>
            <a:off x="6592824" y="4498848"/>
            <a:ext cx="4398264" cy="649224"/>
          </a:xfrm>
          <a:prstGeom prst="rect">
            <a:avLst/>
          </a:prstGeom>
          <a:noFill/>
          <a:ln/>
        </p:spPr>
        <p:txBody>
          <a:bodyPr wrap="square" lIns="0" tIns="0" rIns="0" bIns="0" rtlCol="0" anchor="t">
            <a:normAutofit/>
          </a:bodyPr>
          <a:lstStyle/>
          <a:p>
            <a:pPr marL="0" indent="0">
              <a:buNone/>
            </a:pPr>
            <a:r>
              <a:rPr lang="en-US" sz="1600" dirty="0">
                <a:solidFill>
                  <a:srgbClr val="19324C"/>
                </a:solidFill>
                <a:latin typeface="Times New Roman" panose="02020603050405020304" pitchFamily="18" charset="0"/>
                <a:ea typeface="Aptos" pitchFamily="34" charset="-122"/>
                <a:cs typeface="Times New Roman" panose="02020603050405020304" pitchFamily="18" charset="0"/>
              </a:rPr>
              <a:t>Connect model to Flask; document testing</a:t>
            </a:r>
            <a:endParaRPr lang="en-US" sz="1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3F7FA"/>
        </a:solidFill>
        <a:effectLst/>
      </p:bgPr>
    </p:bg>
    <p:spTree>
      <p:nvGrpSpPr>
        <p:cNvPr id="1" name=""/>
        <p:cNvGrpSpPr/>
        <p:nvPr/>
      </p:nvGrpSpPr>
      <p:grpSpPr>
        <a:xfrm>
          <a:off x="0" y="0"/>
          <a:ext cx="0" cy="0"/>
          <a:chOff x="0" y="0"/>
          <a:chExt cx="0" cy="0"/>
        </a:xfrm>
      </p:grpSpPr>
      <p:sp>
        <p:nvSpPr>
          <p:cNvPr id="2" name="Shape 0"/>
          <p:cNvSpPr/>
          <p:nvPr/>
        </p:nvSpPr>
        <p:spPr>
          <a:xfrm>
            <a:off x="0" y="0"/>
            <a:ext cx="12188952" cy="155448"/>
          </a:xfrm>
          <a:prstGeom prst="rect">
            <a:avLst/>
          </a:prstGeom>
          <a:solidFill>
            <a:srgbClr val="102B46"/>
          </a:solidFill>
          <a:ln w="12700">
            <a:solidFill>
              <a:srgbClr val="102B46"/>
            </a:solidFill>
            <a:prstDash val="solid"/>
          </a:ln>
        </p:spPr>
      </p:sp>
      <p:sp>
        <p:nvSpPr>
          <p:cNvPr id="3" name="Text 1"/>
          <p:cNvSpPr/>
          <p:nvPr/>
        </p:nvSpPr>
        <p:spPr>
          <a:xfrm>
            <a:off x="658368" y="384048"/>
            <a:ext cx="10058400" cy="228600"/>
          </a:xfrm>
          <a:prstGeom prst="rect">
            <a:avLst/>
          </a:prstGeom>
          <a:noFill/>
          <a:ln/>
        </p:spPr>
        <p:txBody>
          <a:bodyPr wrap="square" lIns="0" tIns="0" rIns="0" bIns="0" rtlCol="0" anchor="ctr">
            <a:normAutofit fontScale="85000" lnSpcReduction="20000"/>
          </a:bodyPr>
          <a:lstStyle/>
          <a:p>
            <a:pPr marL="0" indent="0">
              <a:buNone/>
            </a:pPr>
            <a:r>
              <a:rPr lang="en-US" sz="2000" b="1" kern="0" spc="120" dirty="0">
                <a:solidFill>
                  <a:srgbClr val="007F86"/>
                </a:solidFill>
                <a:latin typeface="Times New Roman" panose="02020603050405020304" pitchFamily="18" charset="0"/>
                <a:ea typeface="Aptos" pitchFamily="34" charset="-122"/>
                <a:cs typeface="Times New Roman" panose="02020603050405020304" pitchFamily="18" charset="0"/>
              </a:rPr>
              <a:t>INTERIM VIVA · ACCA6020</a:t>
            </a:r>
            <a:endParaRPr lang="en-US" sz="2000" dirty="0">
              <a:latin typeface="Times New Roman" panose="02020603050405020304" pitchFamily="18" charset="0"/>
              <a:cs typeface="Times New Roman" panose="02020603050405020304" pitchFamily="18" charset="0"/>
            </a:endParaRPr>
          </a:p>
        </p:txBody>
      </p:sp>
      <p:sp>
        <p:nvSpPr>
          <p:cNvPr id="4" name="Text 2"/>
          <p:cNvSpPr/>
          <p:nvPr/>
        </p:nvSpPr>
        <p:spPr>
          <a:xfrm>
            <a:off x="658368" y="758952"/>
            <a:ext cx="10972800" cy="594360"/>
          </a:xfrm>
          <a:prstGeom prst="rect">
            <a:avLst/>
          </a:prstGeom>
          <a:noFill/>
          <a:ln/>
        </p:spPr>
        <p:txBody>
          <a:bodyPr wrap="square" lIns="0" tIns="0" rIns="0" bIns="0" rtlCol="0" anchor="ctr">
            <a:normAutofit/>
          </a:bodyPr>
          <a:lstStyle/>
          <a:p>
            <a:pPr marL="0" indent="0">
              <a:buNone/>
            </a:pPr>
            <a:r>
              <a:rPr lang="en-US" sz="2000" b="1" dirty="0">
                <a:solidFill>
                  <a:srgbClr val="102B46"/>
                </a:solidFill>
                <a:latin typeface="Times New Roman" panose="02020603050405020304" pitchFamily="18" charset="0"/>
                <a:ea typeface="Aptos" pitchFamily="34" charset="-122"/>
                <a:cs typeface="Times New Roman" panose="02020603050405020304" pitchFamily="18" charset="0"/>
              </a:rPr>
              <a:t>Conclusion and questions</a:t>
            </a:r>
            <a:endParaRPr lang="en-US" sz="2000" dirty="0">
              <a:latin typeface="Times New Roman" panose="02020603050405020304" pitchFamily="18" charset="0"/>
              <a:cs typeface="Times New Roman" panose="02020603050405020304" pitchFamily="18" charset="0"/>
            </a:endParaRPr>
          </a:p>
        </p:txBody>
      </p:sp>
      <p:sp>
        <p:nvSpPr>
          <p:cNvPr id="5" name="Shape 3"/>
          <p:cNvSpPr/>
          <p:nvPr/>
        </p:nvSpPr>
        <p:spPr>
          <a:xfrm>
            <a:off x="658368" y="6364224"/>
            <a:ext cx="10881360" cy="0"/>
          </a:xfrm>
          <a:prstGeom prst="line">
            <a:avLst/>
          </a:prstGeom>
          <a:noFill/>
          <a:ln w="12700">
            <a:solidFill>
              <a:srgbClr val="D7E2EA"/>
            </a:solidFill>
            <a:prstDash val="solid"/>
          </a:ln>
        </p:spPr>
      </p:sp>
      <p:sp>
        <p:nvSpPr>
          <p:cNvPr id="6" name="Text 4"/>
          <p:cNvSpPr/>
          <p:nvPr/>
        </p:nvSpPr>
        <p:spPr>
          <a:xfrm>
            <a:off x="658368" y="6419088"/>
            <a:ext cx="9144000" cy="201168"/>
          </a:xfrm>
          <a:prstGeom prst="rect">
            <a:avLst/>
          </a:prstGeom>
          <a:noFill/>
          <a:ln/>
        </p:spPr>
        <p:txBody>
          <a:bodyPr wrap="square" lIns="0" tIns="0" rIns="0" bIns="0" rtlCol="0" anchor="ctr">
            <a:normAutofit fontScale="77500" lnSpcReduction="20000"/>
          </a:bodyPr>
          <a:lstStyle/>
          <a:p>
            <a:pPr marL="0" indent="0">
              <a:buNone/>
            </a:pPr>
            <a:r>
              <a:rPr lang="en-US" sz="2000" dirty="0">
                <a:solidFill>
                  <a:srgbClr val="587084"/>
                </a:solidFill>
                <a:latin typeface="Times New Roman" panose="02020603050405020304" pitchFamily="18" charset="0"/>
                <a:ea typeface="Aptos" pitchFamily="34" charset="-122"/>
                <a:cs typeface="Times New Roman" panose="02020603050405020304" pitchFamily="18" charset="0"/>
              </a:rPr>
              <a:t>AI-Based Threat Detection and Alert System for Cloud Security</a:t>
            </a:r>
            <a:endParaRPr lang="en-US" sz="2000" dirty="0">
              <a:latin typeface="Times New Roman" panose="02020603050405020304" pitchFamily="18" charset="0"/>
              <a:cs typeface="Times New Roman" panose="02020603050405020304" pitchFamily="18" charset="0"/>
            </a:endParaRPr>
          </a:p>
        </p:txBody>
      </p:sp>
      <p:sp>
        <p:nvSpPr>
          <p:cNvPr id="7" name="Text 5"/>
          <p:cNvSpPr/>
          <p:nvPr/>
        </p:nvSpPr>
        <p:spPr>
          <a:xfrm>
            <a:off x="10991088" y="6419088"/>
            <a:ext cx="502920" cy="201168"/>
          </a:xfrm>
          <a:prstGeom prst="rect">
            <a:avLst/>
          </a:prstGeom>
          <a:noFill/>
          <a:ln/>
        </p:spPr>
        <p:txBody>
          <a:bodyPr wrap="square" lIns="0" tIns="0" rIns="0" bIns="0" rtlCol="0" anchor="ctr">
            <a:normAutofit fontScale="77500" lnSpcReduction="20000"/>
          </a:bodyPr>
          <a:lstStyle/>
          <a:p>
            <a:pPr marL="0" indent="0" algn="r">
              <a:buNone/>
            </a:pPr>
            <a:r>
              <a:rPr lang="en-US" sz="2000" dirty="0">
                <a:solidFill>
                  <a:srgbClr val="587084"/>
                </a:solidFill>
                <a:latin typeface="Times New Roman" panose="02020603050405020304" pitchFamily="18" charset="0"/>
                <a:ea typeface="Aptos" pitchFamily="34" charset="-122"/>
                <a:cs typeface="Times New Roman" panose="02020603050405020304" pitchFamily="18" charset="0"/>
              </a:rPr>
              <a:t>16</a:t>
            </a:r>
            <a:endParaRPr lang="en-US" sz="2000" dirty="0">
              <a:latin typeface="Times New Roman" panose="02020603050405020304" pitchFamily="18" charset="0"/>
              <a:cs typeface="Times New Roman" panose="02020603050405020304" pitchFamily="18" charset="0"/>
            </a:endParaRPr>
          </a:p>
        </p:txBody>
      </p:sp>
      <p:sp>
        <p:nvSpPr>
          <p:cNvPr id="8" name="Shape 6"/>
          <p:cNvSpPr/>
          <p:nvPr/>
        </p:nvSpPr>
        <p:spPr>
          <a:xfrm>
            <a:off x="868680" y="1517904"/>
            <a:ext cx="10415016" cy="2322576"/>
          </a:xfrm>
          <a:prstGeom prst="roundRect">
            <a:avLst>
              <a:gd name="adj" fmla="val 5906"/>
            </a:avLst>
          </a:prstGeom>
          <a:solidFill>
            <a:srgbClr val="E5F1F5"/>
          </a:solidFill>
          <a:ln w="10160">
            <a:solidFill>
              <a:srgbClr val="D7E2EA"/>
            </a:solidFill>
            <a:prstDash val="solid"/>
          </a:ln>
        </p:spPr>
      </p:sp>
      <p:sp>
        <p:nvSpPr>
          <p:cNvPr id="9" name="Text 7"/>
          <p:cNvSpPr/>
          <p:nvPr/>
        </p:nvSpPr>
        <p:spPr>
          <a:xfrm>
            <a:off x="1261872" y="1837944"/>
            <a:ext cx="9656064" cy="676656"/>
          </a:xfrm>
          <a:prstGeom prst="rect">
            <a:avLst/>
          </a:prstGeom>
          <a:noFill/>
          <a:ln/>
        </p:spPr>
        <p:txBody>
          <a:bodyPr wrap="square" lIns="0" tIns="0" rIns="0" bIns="0" rtlCol="0" anchor="ctr">
            <a:normAutofit/>
          </a:bodyPr>
          <a:lstStyle/>
          <a:p>
            <a:pPr marL="0" indent="0" algn="ctr">
              <a:buNone/>
            </a:pPr>
            <a:r>
              <a:rPr lang="en-US" sz="2000" b="1" dirty="0">
                <a:solidFill>
                  <a:srgbClr val="102B46"/>
                </a:solidFill>
                <a:latin typeface="Times New Roman" panose="02020603050405020304" pitchFamily="18" charset="0"/>
                <a:ea typeface="Aptos" pitchFamily="34" charset="-122"/>
                <a:cs typeface="Times New Roman" panose="02020603050405020304" pitchFamily="18" charset="0"/>
              </a:rPr>
              <a:t>A practical, transparent route from network data to threat alerts</a:t>
            </a:r>
            <a:endParaRPr lang="en-US" sz="2000" dirty="0">
              <a:latin typeface="Times New Roman" panose="02020603050405020304" pitchFamily="18" charset="0"/>
              <a:cs typeface="Times New Roman" panose="02020603050405020304" pitchFamily="18" charset="0"/>
            </a:endParaRPr>
          </a:p>
        </p:txBody>
      </p:sp>
      <p:sp>
        <p:nvSpPr>
          <p:cNvPr id="10" name="Text 8"/>
          <p:cNvSpPr/>
          <p:nvPr/>
        </p:nvSpPr>
        <p:spPr>
          <a:xfrm>
            <a:off x="1408176" y="2743200"/>
            <a:ext cx="9345168" cy="758952"/>
          </a:xfrm>
          <a:prstGeom prst="rect">
            <a:avLst/>
          </a:prstGeom>
          <a:noFill/>
          <a:ln/>
        </p:spPr>
        <p:txBody>
          <a:bodyPr wrap="square" lIns="0" tIns="0" rIns="0" bIns="0" rtlCol="0" anchor="ctr">
            <a:normAutofit/>
          </a:bodyPr>
          <a:lstStyle/>
          <a:p>
            <a:pPr marL="0" indent="0" algn="ctr">
              <a:buNone/>
            </a:pPr>
            <a:r>
              <a:rPr lang="en-US" sz="2000" dirty="0">
                <a:solidFill>
                  <a:srgbClr val="19324C"/>
                </a:solidFill>
                <a:latin typeface="Times New Roman" panose="02020603050405020304" pitchFamily="18" charset="0"/>
                <a:ea typeface="Aptos" pitchFamily="34" charset="-122"/>
                <a:cs typeface="Times New Roman" panose="02020603050405020304" pitchFamily="18" charset="0"/>
              </a:rPr>
              <a:t>Current proof of concept demonstrates the dashboard. The next academic milestone is validation with a genuinely trained model on benchmark data.</a:t>
            </a:r>
            <a:endParaRPr lang="en-US" sz="2000" dirty="0">
              <a:latin typeface="Times New Roman" panose="02020603050405020304" pitchFamily="18" charset="0"/>
              <a:cs typeface="Times New Roman" panose="02020603050405020304" pitchFamily="18" charset="0"/>
            </a:endParaRPr>
          </a:p>
        </p:txBody>
      </p:sp>
      <p:sp>
        <p:nvSpPr>
          <p:cNvPr id="11" name="Text 9"/>
          <p:cNvSpPr/>
          <p:nvPr/>
        </p:nvSpPr>
        <p:spPr>
          <a:xfrm>
            <a:off x="914400" y="4663440"/>
            <a:ext cx="10369296" cy="685800"/>
          </a:xfrm>
          <a:prstGeom prst="rect">
            <a:avLst/>
          </a:prstGeom>
          <a:noFill/>
          <a:ln/>
        </p:spPr>
        <p:txBody>
          <a:bodyPr wrap="square" lIns="0" tIns="0" rIns="0" bIns="0" rtlCol="0" anchor="ctr">
            <a:normAutofit/>
          </a:bodyPr>
          <a:lstStyle/>
          <a:p>
            <a:pPr marL="0" indent="0" algn="ctr">
              <a:buNone/>
            </a:pPr>
            <a:r>
              <a:rPr lang="en-US" sz="2000" b="1" dirty="0">
                <a:solidFill>
                  <a:srgbClr val="1673B8"/>
                </a:solidFill>
                <a:latin typeface="Times New Roman" panose="02020603050405020304" pitchFamily="18" charset="0"/>
                <a:ea typeface="Aptos" pitchFamily="34" charset="-122"/>
                <a:cs typeface="Times New Roman" panose="02020603050405020304" pitchFamily="18" charset="0"/>
              </a:rPr>
              <a:t>Thank you </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3F7FA"/>
        </a:solidFill>
        <a:effectLst/>
      </p:bgPr>
    </p:bg>
    <p:spTree>
      <p:nvGrpSpPr>
        <p:cNvPr id="1" name=""/>
        <p:cNvGrpSpPr/>
        <p:nvPr/>
      </p:nvGrpSpPr>
      <p:grpSpPr>
        <a:xfrm>
          <a:off x="0" y="0"/>
          <a:ext cx="0" cy="0"/>
          <a:chOff x="0" y="0"/>
          <a:chExt cx="0" cy="0"/>
        </a:xfrm>
      </p:grpSpPr>
      <p:sp>
        <p:nvSpPr>
          <p:cNvPr id="2" name="Shape 0"/>
          <p:cNvSpPr/>
          <p:nvPr/>
        </p:nvSpPr>
        <p:spPr>
          <a:xfrm>
            <a:off x="0" y="0"/>
            <a:ext cx="12188952" cy="155448"/>
          </a:xfrm>
          <a:prstGeom prst="rect">
            <a:avLst/>
          </a:prstGeom>
          <a:solidFill>
            <a:srgbClr val="102B46"/>
          </a:solidFill>
          <a:ln w="12700">
            <a:solidFill>
              <a:srgbClr val="102B46"/>
            </a:solidFill>
            <a:prstDash val="solid"/>
          </a:ln>
        </p:spPr>
      </p:sp>
      <p:sp>
        <p:nvSpPr>
          <p:cNvPr id="3" name="Text 1"/>
          <p:cNvSpPr/>
          <p:nvPr/>
        </p:nvSpPr>
        <p:spPr>
          <a:xfrm>
            <a:off x="658368" y="384048"/>
            <a:ext cx="10058400" cy="228600"/>
          </a:xfrm>
          <a:prstGeom prst="rect">
            <a:avLst/>
          </a:prstGeom>
          <a:noFill/>
          <a:ln/>
        </p:spPr>
        <p:txBody>
          <a:bodyPr wrap="square" lIns="0" tIns="0" rIns="0" bIns="0" rtlCol="0" anchor="ctr">
            <a:normAutofit/>
          </a:bodyPr>
          <a:lstStyle/>
          <a:p>
            <a:pPr marL="0" indent="0">
              <a:buNone/>
            </a:pPr>
            <a:r>
              <a:rPr lang="en-US" sz="1200" b="1" kern="0" spc="120" dirty="0">
                <a:solidFill>
                  <a:srgbClr val="007F86"/>
                </a:solidFill>
                <a:latin typeface="Arial" panose="020B0604020202020204" pitchFamily="34" charset="0"/>
                <a:ea typeface="Aptos" pitchFamily="34" charset="-122"/>
                <a:cs typeface="Arial" panose="020B0604020202020204" pitchFamily="34" charset="0"/>
              </a:rPr>
              <a:t>INTERIM VIVA · ACCA6020</a:t>
            </a:r>
            <a:endParaRPr lang="en-US" sz="1200" dirty="0">
              <a:latin typeface="Arial" panose="020B0604020202020204" pitchFamily="34" charset="0"/>
              <a:cs typeface="Arial" panose="020B0604020202020204" pitchFamily="34" charset="0"/>
            </a:endParaRPr>
          </a:p>
        </p:txBody>
      </p:sp>
      <p:sp>
        <p:nvSpPr>
          <p:cNvPr id="4" name="Text 2"/>
          <p:cNvSpPr/>
          <p:nvPr/>
        </p:nvSpPr>
        <p:spPr>
          <a:xfrm>
            <a:off x="658368" y="758952"/>
            <a:ext cx="10972800" cy="594360"/>
          </a:xfrm>
          <a:prstGeom prst="rect">
            <a:avLst/>
          </a:prstGeom>
          <a:noFill/>
          <a:ln/>
        </p:spPr>
        <p:txBody>
          <a:bodyPr wrap="square" lIns="0" tIns="0" rIns="0" bIns="0" rtlCol="0" anchor="ctr">
            <a:normAutofit/>
          </a:bodyPr>
          <a:lstStyle/>
          <a:p>
            <a:pPr marL="0" indent="0">
              <a:buNone/>
            </a:pPr>
            <a:r>
              <a:rPr lang="en-US" sz="1200" b="1" dirty="0" smtClean="0">
                <a:solidFill>
                  <a:srgbClr val="102B46"/>
                </a:solidFill>
                <a:latin typeface="Arial" panose="020B0604020202020204" pitchFamily="34" charset="0"/>
                <a:ea typeface="Aptos" pitchFamily="34" charset="-122"/>
                <a:cs typeface="Arial" panose="020B0604020202020204" pitchFamily="34" charset="0"/>
              </a:rPr>
              <a:t>References</a:t>
            </a:r>
            <a:endParaRPr lang="en-US" sz="1200" dirty="0">
              <a:latin typeface="Arial" panose="020B0604020202020204" pitchFamily="34" charset="0"/>
              <a:cs typeface="Arial" panose="020B0604020202020204" pitchFamily="34" charset="0"/>
            </a:endParaRPr>
          </a:p>
        </p:txBody>
      </p:sp>
      <p:sp>
        <p:nvSpPr>
          <p:cNvPr id="5" name="Shape 3"/>
          <p:cNvSpPr/>
          <p:nvPr/>
        </p:nvSpPr>
        <p:spPr>
          <a:xfrm>
            <a:off x="658368" y="6364224"/>
            <a:ext cx="10881360" cy="0"/>
          </a:xfrm>
          <a:prstGeom prst="line">
            <a:avLst/>
          </a:prstGeom>
          <a:noFill/>
          <a:ln w="12700">
            <a:solidFill>
              <a:srgbClr val="D7E2EA"/>
            </a:solidFill>
            <a:prstDash val="solid"/>
          </a:ln>
        </p:spPr>
      </p:sp>
      <p:sp>
        <p:nvSpPr>
          <p:cNvPr id="6" name="Text 4"/>
          <p:cNvSpPr/>
          <p:nvPr/>
        </p:nvSpPr>
        <p:spPr>
          <a:xfrm>
            <a:off x="658368" y="6419088"/>
            <a:ext cx="9144000" cy="201168"/>
          </a:xfrm>
          <a:prstGeom prst="rect">
            <a:avLst/>
          </a:prstGeom>
          <a:noFill/>
          <a:ln/>
        </p:spPr>
        <p:txBody>
          <a:bodyPr wrap="square" lIns="0" tIns="0" rIns="0" bIns="0" rtlCol="0" anchor="ctr">
            <a:normAutofit/>
          </a:bodyPr>
          <a:lstStyle/>
          <a:p>
            <a:pPr marL="0" indent="0">
              <a:buNone/>
            </a:pPr>
            <a:r>
              <a:rPr lang="en-US" sz="1200" dirty="0">
                <a:solidFill>
                  <a:srgbClr val="587084"/>
                </a:solidFill>
                <a:latin typeface="Arial" panose="020B0604020202020204" pitchFamily="34" charset="0"/>
                <a:ea typeface="Aptos" pitchFamily="34" charset="-122"/>
                <a:cs typeface="Arial" panose="020B0604020202020204" pitchFamily="34" charset="0"/>
              </a:rPr>
              <a:t>AI-Based Threat Detection and Alert System for Cloud Security</a:t>
            </a:r>
            <a:endParaRPr lang="en-US" sz="1200" dirty="0">
              <a:latin typeface="Arial" panose="020B0604020202020204" pitchFamily="34" charset="0"/>
              <a:cs typeface="Arial" panose="020B0604020202020204" pitchFamily="34" charset="0"/>
            </a:endParaRPr>
          </a:p>
        </p:txBody>
      </p:sp>
      <p:sp>
        <p:nvSpPr>
          <p:cNvPr id="7" name="Text 5"/>
          <p:cNvSpPr/>
          <p:nvPr/>
        </p:nvSpPr>
        <p:spPr>
          <a:xfrm>
            <a:off x="10991088" y="6419088"/>
            <a:ext cx="502920" cy="201168"/>
          </a:xfrm>
          <a:prstGeom prst="rect">
            <a:avLst/>
          </a:prstGeom>
          <a:noFill/>
          <a:ln/>
        </p:spPr>
        <p:txBody>
          <a:bodyPr wrap="square" lIns="0" tIns="0" rIns="0" bIns="0" rtlCol="0" anchor="ctr">
            <a:normAutofit/>
          </a:bodyPr>
          <a:lstStyle/>
          <a:p>
            <a:pPr marL="0" indent="0" algn="r">
              <a:buNone/>
            </a:pPr>
            <a:r>
              <a:rPr lang="en-US" sz="1200" dirty="0">
                <a:solidFill>
                  <a:srgbClr val="587084"/>
                </a:solidFill>
                <a:latin typeface="Arial" panose="020B0604020202020204" pitchFamily="34" charset="0"/>
                <a:ea typeface="Aptos" pitchFamily="34" charset="-122"/>
                <a:cs typeface="Arial" panose="020B0604020202020204" pitchFamily="34" charset="0"/>
              </a:rPr>
              <a:t>17</a:t>
            </a:r>
            <a:endParaRPr lang="en-US" sz="1200" dirty="0">
              <a:latin typeface="Arial" panose="020B0604020202020204" pitchFamily="34" charset="0"/>
              <a:cs typeface="Arial" panose="020B0604020202020204" pitchFamily="34" charset="0"/>
            </a:endParaRPr>
          </a:p>
        </p:txBody>
      </p:sp>
      <p:sp>
        <p:nvSpPr>
          <p:cNvPr id="8" name="Text 6"/>
          <p:cNvSpPr/>
          <p:nvPr/>
        </p:nvSpPr>
        <p:spPr>
          <a:xfrm>
            <a:off x="822960" y="1508760"/>
            <a:ext cx="10789920" cy="420624"/>
          </a:xfrm>
          <a:prstGeom prst="rect">
            <a:avLst/>
          </a:prstGeom>
          <a:noFill/>
          <a:ln/>
        </p:spPr>
        <p:txBody>
          <a:bodyPr wrap="square" lIns="0" tIns="0" rIns="0" bIns="0" rtlCol="0" anchor="ctr">
            <a:normAutofit/>
          </a:bodyPr>
          <a:lstStyle/>
          <a:p>
            <a:pPr marL="0" indent="0">
              <a:buNone/>
            </a:pPr>
            <a:r>
              <a:rPr lang="en-US" sz="1200" dirty="0">
                <a:solidFill>
                  <a:srgbClr val="19324C"/>
                </a:solidFill>
                <a:latin typeface="Arial" panose="020B0604020202020204" pitchFamily="34" charset="0"/>
                <a:ea typeface="Aptos" pitchFamily="34" charset="-122"/>
                <a:cs typeface="Arial" panose="020B0604020202020204" pitchFamily="34" charset="0"/>
              </a:rPr>
              <a:t>[1] ENISA, ENISA Threat Landscape 2024, European Union Agency for Cybersecurity, 2024.</a:t>
            </a:r>
            <a:endParaRPr lang="en-US" sz="1200" dirty="0">
              <a:latin typeface="Arial" panose="020B0604020202020204" pitchFamily="34" charset="0"/>
              <a:cs typeface="Arial" panose="020B0604020202020204" pitchFamily="34" charset="0"/>
            </a:endParaRPr>
          </a:p>
        </p:txBody>
      </p:sp>
      <p:sp>
        <p:nvSpPr>
          <p:cNvPr id="9" name="Text 7"/>
          <p:cNvSpPr/>
          <p:nvPr/>
        </p:nvSpPr>
        <p:spPr>
          <a:xfrm>
            <a:off x="822960" y="2048256"/>
            <a:ext cx="10789920" cy="420624"/>
          </a:xfrm>
          <a:prstGeom prst="rect">
            <a:avLst/>
          </a:prstGeom>
          <a:noFill/>
          <a:ln/>
        </p:spPr>
        <p:txBody>
          <a:bodyPr wrap="square" lIns="0" tIns="0" rIns="0" bIns="0" rtlCol="0" anchor="ctr">
            <a:normAutofit/>
          </a:bodyPr>
          <a:lstStyle/>
          <a:p>
            <a:pPr marL="0" indent="0">
              <a:buNone/>
            </a:pPr>
            <a:r>
              <a:rPr lang="en-US" sz="1200" dirty="0">
                <a:solidFill>
                  <a:srgbClr val="19324C"/>
                </a:solidFill>
                <a:latin typeface="Arial" panose="020B0604020202020204" pitchFamily="34" charset="0"/>
                <a:ea typeface="Aptos" pitchFamily="34" charset="-122"/>
                <a:cs typeface="Arial" panose="020B0604020202020204" pitchFamily="34" charset="0"/>
              </a:rPr>
              <a:t>[2] NIST, The NIST Cybersecurity Framework (CSF) 2.0, 2024.</a:t>
            </a:r>
            <a:endParaRPr lang="en-US" sz="1200" dirty="0">
              <a:latin typeface="Arial" panose="020B0604020202020204" pitchFamily="34" charset="0"/>
              <a:cs typeface="Arial" panose="020B0604020202020204" pitchFamily="34" charset="0"/>
            </a:endParaRPr>
          </a:p>
        </p:txBody>
      </p:sp>
      <p:sp>
        <p:nvSpPr>
          <p:cNvPr id="10" name="Text 8"/>
          <p:cNvSpPr/>
          <p:nvPr/>
        </p:nvSpPr>
        <p:spPr>
          <a:xfrm>
            <a:off x="822960" y="2587752"/>
            <a:ext cx="10789920" cy="420624"/>
          </a:xfrm>
          <a:prstGeom prst="rect">
            <a:avLst/>
          </a:prstGeom>
          <a:noFill/>
          <a:ln/>
        </p:spPr>
        <p:txBody>
          <a:bodyPr wrap="square" lIns="0" tIns="0" rIns="0" bIns="0" rtlCol="0" anchor="ctr">
            <a:normAutofit/>
          </a:bodyPr>
          <a:lstStyle/>
          <a:p>
            <a:pPr marL="0" indent="0">
              <a:buNone/>
            </a:pPr>
            <a:r>
              <a:rPr lang="en-US" sz="1200" dirty="0">
                <a:solidFill>
                  <a:srgbClr val="19324C"/>
                </a:solidFill>
                <a:latin typeface="Arial" panose="020B0604020202020204" pitchFamily="34" charset="0"/>
                <a:ea typeface="Aptos" pitchFamily="34" charset="-122"/>
                <a:cs typeface="Arial" panose="020B0604020202020204" pitchFamily="34" charset="0"/>
              </a:rPr>
              <a:t>[3] UNSW Canberra Cyber, “The UNSW-NB15 Dataset,” dataset resource.</a:t>
            </a:r>
            <a:endParaRPr lang="en-US" sz="1200" dirty="0">
              <a:latin typeface="Arial" panose="020B0604020202020204" pitchFamily="34" charset="0"/>
              <a:cs typeface="Arial" panose="020B0604020202020204" pitchFamily="34" charset="0"/>
            </a:endParaRPr>
          </a:p>
        </p:txBody>
      </p:sp>
      <p:sp>
        <p:nvSpPr>
          <p:cNvPr id="11" name="Text 9"/>
          <p:cNvSpPr/>
          <p:nvPr/>
        </p:nvSpPr>
        <p:spPr>
          <a:xfrm>
            <a:off x="822960" y="3127248"/>
            <a:ext cx="10789920" cy="420624"/>
          </a:xfrm>
          <a:prstGeom prst="rect">
            <a:avLst/>
          </a:prstGeom>
          <a:noFill/>
          <a:ln/>
        </p:spPr>
        <p:txBody>
          <a:bodyPr wrap="square" lIns="0" tIns="0" rIns="0" bIns="0" rtlCol="0" anchor="ctr">
            <a:normAutofit/>
          </a:bodyPr>
          <a:lstStyle/>
          <a:p>
            <a:pPr marL="0" indent="0">
              <a:buNone/>
            </a:pPr>
            <a:r>
              <a:rPr lang="en-US" sz="1200" dirty="0">
                <a:solidFill>
                  <a:srgbClr val="19324C"/>
                </a:solidFill>
                <a:latin typeface="Arial" panose="020B0604020202020204" pitchFamily="34" charset="0"/>
                <a:ea typeface="Aptos" pitchFamily="34" charset="-122"/>
                <a:cs typeface="Arial" panose="020B0604020202020204" pitchFamily="34" charset="0"/>
              </a:rPr>
              <a:t>[4] Canadian Institute for Cybersecurity, “CICIDS2017,” University of New Brunswick, 2017.</a:t>
            </a:r>
            <a:endParaRPr lang="en-US" sz="1200" dirty="0">
              <a:latin typeface="Arial" panose="020B0604020202020204" pitchFamily="34" charset="0"/>
              <a:cs typeface="Arial" panose="020B0604020202020204" pitchFamily="34" charset="0"/>
            </a:endParaRPr>
          </a:p>
        </p:txBody>
      </p:sp>
      <p:sp>
        <p:nvSpPr>
          <p:cNvPr id="12" name="Text 10"/>
          <p:cNvSpPr/>
          <p:nvPr/>
        </p:nvSpPr>
        <p:spPr>
          <a:xfrm>
            <a:off x="822960" y="3666744"/>
            <a:ext cx="10789920" cy="420624"/>
          </a:xfrm>
          <a:prstGeom prst="rect">
            <a:avLst/>
          </a:prstGeom>
          <a:noFill/>
          <a:ln/>
        </p:spPr>
        <p:txBody>
          <a:bodyPr wrap="square" lIns="0" tIns="0" rIns="0" bIns="0" rtlCol="0" anchor="ctr">
            <a:normAutofit/>
          </a:bodyPr>
          <a:lstStyle/>
          <a:p>
            <a:pPr marL="0" indent="0">
              <a:buNone/>
            </a:pPr>
            <a:r>
              <a:rPr lang="en-US" sz="1200" dirty="0">
                <a:solidFill>
                  <a:srgbClr val="19324C"/>
                </a:solidFill>
                <a:latin typeface="Arial" panose="020B0604020202020204" pitchFamily="34" charset="0"/>
                <a:ea typeface="Aptos" pitchFamily="34" charset="-122"/>
                <a:cs typeface="Arial" panose="020B0604020202020204" pitchFamily="34" charset="0"/>
              </a:rPr>
              <a:t>[5] Z. Zoghi and G. Serpen, “UNSW-NB15 Computer Security Dataset: Analysis through Visualization,” arXiv, 2021.</a:t>
            </a:r>
            <a:endParaRPr lang="en-US" sz="1200" dirty="0">
              <a:latin typeface="Arial" panose="020B0604020202020204" pitchFamily="34" charset="0"/>
              <a:cs typeface="Arial" panose="020B0604020202020204" pitchFamily="34" charset="0"/>
            </a:endParaRPr>
          </a:p>
        </p:txBody>
      </p:sp>
      <p:sp>
        <p:nvSpPr>
          <p:cNvPr id="13" name="Text 11"/>
          <p:cNvSpPr/>
          <p:nvPr/>
        </p:nvSpPr>
        <p:spPr>
          <a:xfrm>
            <a:off x="822960" y="4206240"/>
            <a:ext cx="10789920" cy="420624"/>
          </a:xfrm>
          <a:prstGeom prst="rect">
            <a:avLst/>
          </a:prstGeom>
          <a:noFill/>
          <a:ln/>
        </p:spPr>
        <p:txBody>
          <a:bodyPr wrap="square" lIns="0" tIns="0" rIns="0" bIns="0" rtlCol="0" anchor="ctr">
            <a:normAutofit/>
          </a:bodyPr>
          <a:lstStyle/>
          <a:p>
            <a:pPr marL="0" indent="0">
              <a:buNone/>
            </a:pPr>
            <a:r>
              <a:rPr lang="en-US" sz="1200" dirty="0">
                <a:solidFill>
                  <a:srgbClr val="19324C"/>
                </a:solidFill>
                <a:latin typeface="Arial" panose="020B0604020202020204" pitchFamily="34" charset="0"/>
                <a:ea typeface="Aptos" pitchFamily="34" charset="-122"/>
                <a:cs typeface="Arial" panose="020B0604020202020204" pitchFamily="34" charset="0"/>
              </a:rPr>
              <a:t>[6] NIST, Artificial Intelligence Risk Management Framework (AI RMF 1.0), 2023.</a:t>
            </a:r>
            <a:endParaRPr lang="en-US" sz="1200" dirty="0">
              <a:latin typeface="Arial" panose="020B0604020202020204" pitchFamily="34" charset="0"/>
              <a:cs typeface="Arial" panose="020B0604020202020204" pitchFamily="34" charset="0"/>
            </a:endParaRPr>
          </a:p>
        </p:txBody>
      </p:sp>
      <p:sp>
        <p:nvSpPr>
          <p:cNvPr id="14" name="Text 12"/>
          <p:cNvSpPr/>
          <p:nvPr/>
        </p:nvSpPr>
        <p:spPr>
          <a:xfrm>
            <a:off x="822960" y="4745736"/>
            <a:ext cx="10789920" cy="420624"/>
          </a:xfrm>
          <a:prstGeom prst="rect">
            <a:avLst/>
          </a:prstGeom>
          <a:noFill/>
          <a:ln/>
        </p:spPr>
        <p:txBody>
          <a:bodyPr wrap="square" lIns="0" tIns="0" rIns="0" bIns="0" rtlCol="0" anchor="ctr">
            <a:normAutofit/>
          </a:bodyPr>
          <a:lstStyle/>
          <a:p>
            <a:pPr marL="0" indent="0">
              <a:buNone/>
            </a:pPr>
            <a:r>
              <a:rPr lang="en-US" sz="1200" dirty="0">
                <a:solidFill>
                  <a:srgbClr val="19324C"/>
                </a:solidFill>
                <a:latin typeface="Arial" panose="020B0604020202020204" pitchFamily="34" charset="0"/>
                <a:ea typeface="Aptos" pitchFamily="34" charset="-122"/>
                <a:cs typeface="Arial" panose="020B0604020202020204" pitchFamily="34" charset="0"/>
              </a:rPr>
              <a:t>[7] A. Géron, Hands-On Machine Learning with Scikit-Learn, Keras, and TensorFlow, 3rd ed., O’Reilly, 2022.</a:t>
            </a:r>
            <a:endParaRPr lang="en-US" sz="1200" dirty="0">
              <a:latin typeface="Arial" panose="020B0604020202020204" pitchFamily="34" charset="0"/>
              <a:cs typeface="Arial" panose="020B0604020202020204" pitchFamily="34" charset="0"/>
            </a:endParaRPr>
          </a:p>
        </p:txBody>
      </p:sp>
      <p:sp>
        <p:nvSpPr>
          <p:cNvPr id="15" name="Text 13"/>
          <p:cNvSpPr/>
          <p:nvPr/>
        </p:nvSpPr>
        <p:spPr>
          <a:xfrm>
            <a:off x="822960" y="5285232"/>
            <a:ext cx="10789920" cy="420624"/>
          </a:xfrm>
          <a:prstGeom prst="rect">
            <a:avLst/>
          </a:prstGeom>
          <a:noFill/>
          <a:ln/>
        </p:spPr>
        <p:txBody>
          <a:bodyPr wrap="square" lIns="0" tIns="0" rIns="0" bIns="0" rtlCol="0" anchor="ctr">
            <a:normAutofit/>
          </a:bodyPr>
          <a:lstStyle/>
          <a:p>
            <a:pPr marL="0" indent="0">
              <a:buNone/>
            </a:pPr>
            <a:r>
              <a:rPr lang="en-US" sz="1200" dirty="0">
                <a:solidFill>
                  <a:srgbClr val="19324C"/>
                </a:solidFill>
                <a:latin typeface="Arial" panose="020B0604020202020204" pitchFamily="34" charset="0"/>
                <a:ea typeface="Aptos" pitchFamily="34" charset="-122"/>
                <a:cs typeface="Arial" panose="020B0604020202020204" pitchFamily="34" charset="0"/>
              </a:rPr>
              <a:t>[8] M. Sarhan et al., “NetFlow Datasets for Machine Learning-Based Network Intrusion Detection Systems,” 2020.</a:t>
            </a:r>
            <a:endParaRPr lang="en-US" sz="1200" dirty="0">
              <a:latin typeface="Arial" panose="020B0604020202020204" pitchFamily="34"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33</TotalTime>
  <Words>1989</Words>
  <Application>Microsoft Office PowerPoint</Application>
  <PresentationFormat>Widescreen</PresentationFormat>
  <Paragraphs>284</Paragraphs>
  <Slides>17</Slides>
  <Notes>17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Algerian</vt:lpstr>
      <vt:lpstr>Aptos</vt:lpstr>
      <vt:lpstr>Arial</vt:lpstr>
      <vt:lpstr>Calibri</vt:lpstr>
      <vt:lpstr>Cambria Math</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AI-Based Threat Detection and Alert System for Cloud Security</dc:title>
  <dc:subject>ACCA6020 Interim Viva</dc:subject>
  <dc:creator>Muhammad Kamrul Hasan Sohel</dc:creator>
  <cp:lastModifiedBy>Z  BOOK</cp:lastModifiedBy>
  <cp:revision>19</cp:revision>
  <dcterms:created xsi:type="dcterms:W3CDTF">2026-10-15T15:16:15Z</dcterms:created>
  <dcterms:modified xsi:type="dcterms:W3CDTF">2026-10-22T04:02:31Z</dcterms:modified>
</cp:coreProperties>
</file>