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2"/>
  </p:notesMasterIdLst>
  <p:sldIdLst>
    <p:sldId id="256" r:id="rId2"/>
    <p:sldId id="274" r:id="rId3"/>
    <p:sldId id="275" r:id="rId4"/>
    <p:sldId id="271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8" r:id="rId17"/>
    <p:sldId id="287" r:id="rId18"/>
    <p:sldId id="291" r:id="rId19"/>
    <p:sldId id="289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6B340-1F62-4FB0-BB75-DBAD127E276D}" type="datetimeFigureOut">
              <a:rPr lang="en-US" smtClean="0"/>
              <a:pPr/>
              <a:t>5/9/2026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73CD3-8614-414D-B46E-05B9848ED3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51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82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860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999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21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49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09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129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63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02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226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83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327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ata.gov.uk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Data Warehousing &amp; Data Mining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6995120" cy="1752600"/>
          </a:xfrm>
        </p:spPr>
        <p:txBody>
          <a:bodyPr>
            <a:normAutofit/>
          </a:bodyPr>
          <a:lstStyle/>
          <a:p>
            <a:r>
              <a:rPr lang="en-GB" dirty="0"/>
              <a:t>ACCA6026</a:t>
            </a:r>
          </a:p>
          <a:p>
            <a:r>
              <a:rPr lang="en-GB" dirty="0"/>
              <a:t>Lecture 3 - Dimensional Modelling</a:t>
            </a:r>
          </a:p>
          <a:p>
            <a:endParaRPr lang="en-GB" dirty="0"/>
          </a:p>
          <a:p>
            <a:r>
              <a:rPr lang="en-GB" dirty="0"/>
              <a:t>Dr </a:t>
            </a:r>
            <a:r>
              <a:rPr lang="en-GB" dirty="0" err="1"/>
              <a:t>Nik</a:t>
            </a:r>
            <a:r>
              <a:rPr lang="en-GB" dirty="0"/>
              <a:t>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dimensional modelling?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DM is a logical design technique that presents data in a standard framework which allows for high-performance access</a:t>
            </a:r>
          </a:p>
          <a:p>
            <a:r>
              <a:rPr lang="en-GB" dirty="0"/>
              <a:t>It uses the standard relational model with some important restrictions</a:t>
            </a:r>
          </a:p>
          <a:p>
            <a:r>
              <a:rPr lang="en-GB" dirty="0"/>
              <a:t>A dimensional model contains</a:t>
            </a:r>
          </a:p>
          <a:p>
            <a:pPr lvl="1"/>
            <a:r>
              <a:rPr lang="en-GB" dirty="0"/>
              <a:t>A  </a:t>
            </a:r>
            <a:r>
              <a:rPr lang="en-GB" i="1" dirty="0"/>
              <a:t>fact table</a:t>
            </a:r>
            <a:r>
              <a:rPr lang="en-GB" dirty="0"/>
              <a:t>  with a multi-part key and some </a:t>
            </a:r>
            <a:r>
              <a:rPr lang="en-GB" i="1" dirty="0"/>
              <a:t>measures</a:t>
            </a:r>
            <a:endParaRPr lang="en-GB" dirty="0"/>
          </a:p>
          <a:p>
            <a:pPr lvl="1"/>
            <a:r>
              <a:rPr lang="en-GB" dirty="0"/>
              <a:t>Multiple </a:t>
            </a:r>
            <a:r>
              <a:rPr lang="en-GB" i="1" dirty="0"/>
              <a:t>dimension tables</a:t>
            </a:r>
            <a:r>
              <a:rPr lang="en-GB" dirty="0"/>
              <a:t> with single part primary keys, each of which corresponds to part of the multipart key of the fact table</a:t>
            </a:r>
          </a:p>
          <a:p>
            <a:r>
              <a:rPr lang="en-GB" dirty="0"/>
              <a:t>Measures are the numerical data that is related to the particular combination of keys that define the record</a:t>
            </a:r>
          </a:p>
          <a:p>
            <a:r>
              <a:rPr lang="en-GB" dirty="0"/>
              <a:t>Dimension tables contain descriptive text and are often the source of selection constraints in SQL queries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3528" y="476672"/>
            <a:ext cx="1701107" cy="1631216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Time_key</a:t>
            </a:r>
            <a:r>
              <a:rPr lang="en-GB" sz="1600" dirty="0"/>
              <a:t> (PK)</a:t>
            </a:r>
          </a:p>
          <a:p>
            <a:r>
              <a:rPr lang="en-GB" sz="1600" dirty="0" err="1"/>
              <a:t>SQL_date</a:t>
            </a:r>
            <a:endParaRPr lang="en-GB" sz="1600" dirty="0"/>
          </a:p>
          <a:p>
            <a:r>
              <a:rPr lang="en-GB" sz="1600" dirty="0" err="1"/>
              <a:t>Day_of_week</a:t>
            </a:r>
            <a:endParaRPr lang="en-GB" sz="1600" dirty="0"/>
          </a:p>
          <a:p>
            <a:r>
              <a:rPr lang="en-GB" sz="1600" dirty="0" err="1"/>
              <a:t>Week_number</a:t>
            </a:r>
            <a:endParaRPr lang="en-GB" sz="1600" dirty="0"/>
          </a:p>
          <a:p>
            <a:r>
              <a:rPr lang="en-GB" sz="1600" dirty="0"/>
              <a:t>Month</a:t>
            </a:r>
          </a:p>
          <a:p>
            <a:r>
              <a:rPr lang="en-GB" sz="1600" dirty="0"/>
              <a:t>Etc...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3068960"/>
            <a:ext cx="1731564" cy="181588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Store_key</a:t>
            </a:r>
            <a:r>
              <a:rPr lang="en-GB" sz="1600" dirty="0"/>
              <a:t> (PK)</a:t>
            </a:r>
          </a:p>
          <a:p>
            <a:r>
              <a:rPr lang="en-GB" sz="1600" dirty="0" err="1"/>
              <a:t>Store_ID</a:t>
            </a:r>
            <a:endParaRPr lang="en-GB" sz="1600" dirty="0"/>
          </a:p>
          <a:p>
            <a:r>
              <a:rPr lang="en-GB" sz="1600" dirty="0" err="1"/>
              <a:t>Store_name</a:t>
            </a:r>
            <a:endParaRPr lang="en-GB" sz="1600" dirty="0"/>
          </a:p>
          <a:p>
            <a:r>
              <a:rPr lang="en-GB" sz="1600" dirty="0"/>
              <a:t>Address</a:t>
            </a:r>
          </a:p>
          <a:p>
            <a:r>
              <a:rPr lang="en-GB" sz="1600" dirty="0"/>
              <a:t>District</a:t>
            </a:r>
          </a:p>
          <a:p>
            <a:r>
              <a:rPr lang="en-GB" sz="1600" dirty="0" err="1"/>
              <a:t>Floor_type</a:t>
            </a:r>
            <a:endParaRPr lang="en-GB" sz="1600" dirty="0"/>
          </a:p>
          <a:p>
            <a:r>
              <a:rPr lang="en-GB" sz="1600" dirty="0"/>
              <a:t>Etc...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44" y="4725144"/>
            <a:ext cx="1734770" cy="1323439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Clerk_key</a:t>
            </a:r>
            <a:r>
              <a:rPr lang="en-GB" sz="1600" dirty="0"/>
              <a:t> (PK)</a:t>
            </a:r>
          </a:p>
          <a:p>
            <a:r>
              <a:rPr lang="en-GB" sz="1600" dirty="0" err="1"/>
              <a:t>Clerk_ID</a:t>
            </a:r>
            <a:endParaRPr lang="en-GB" sz="1600" dirty="0"/>
          </a:p>
          <a:p>
            <a:r>
              <a:rPr lang="en-GB" sz="1600" dirty="0" err="1"/>
              <a:t>Clerk_name</a:t>
            </a:r>
            <a:endParaRPr lang="en-GB" sz="1600" dirty="0"/>
          </a:p>
          <a:p>
            <a:r>
              <a:rPr lang="en-GB" sz="1600" dirty="0" err="1"/>
              <a:t>Clerk_grade</a:t>
            </a:r>
            <a:endParaRPr lang="en-GB" sz="1600" dirty="0"/>
          </a:p>
          <a:p>
            <a:r>
              <a:rPr lang="en-GB" sz="1600" dirty="0"/>
              <a:t>Etc...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19872" y="1052736"/>
            <a:ext cx="2305439" cy="2308324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Time_key</a:t>
            </a:r>
            <a:r>
              <a:rPr lang="en-GB" sz="1600" dirty="0"/>
              <a:t> (FK)</a:t>
            </a:r>
          </a:p>
          <a:p>
            <a:r>
              <a:rPr lang="en-GB" sz="1600" b="1" dirty="0" err="1"/>
              <a:t>Product_key</a:t>
            </a:r>
            <a:r>
              <a:rPr lang="en-GB" sz="1600" dirty="0"/>
              <a:t> (FK)</a:t>
            </a:r>
          </a:p>
          <a:p>
            <a:r>
              <a:rPr lang="en-GB" sz="1600" b="1" dirty="0" err="1"/>
              <a:t>Store_key</a:t>
            </a:r>
            <a:r>
              <a:rPr lang="en-GB" sz="1600" dirty="0"/>
              <a:t> (FK)</a:t>
            </a:r>
          </a:p>
          <a:p>
            <a:r>
              <a:rPr lang="en-GB" sz="1600" b="1" dirty="0" err="1"/>
              <a:t>Customer_key</a:t>
            </a:r>
            <a:r>
              <a:rPr lang="en-GB" sz="1600" dirty="0"/>
              <a:t> (FK)</a:t>
            </a:r>
          </a:p>
          <a:p>
            <a:r>
              <a:rPr lang="en-GB" sz="1600" b="1" dirty="0" err="1"/>
              <a:t>Clerk_key</a:t>
            </a:r>
            <a:r>
              <a:rPr lang="en-GB" sz="1600" dirty="0"/>
              <a:t> (FK)</a:t>
            </a:r>
          </a:p>
          <a:p>
            <a:r>
              <a:rPr lang="en-GB" sz="1600" b="1" dirty="0" err="1"/>
              <a:t>Promotion_key</a:t>
            </a:r>
            <a:r>
              <a:rPr lang="en-GB" sz="1600" dirty="0"/>
              <a:t> (FK)</a:t>
            </a:r>
          </a:p>
          <a:p>
            <a:r>
              <a:rPr lang="en-GB" sz="1600" dirty="0" err="1"/>
              <a:t>Pounds_sold</a:t>
            </a:r>
            <a:endParaRPr lang="en-GB" sz="1600" dirty="0"/>
          </a:p>
          <a:p>
            <a:r>
              <a:rPr lang="en-GB" sz="1600" dirty="0" err="1"/>
              <a:t>Units_sold</a:t>
            </a:r>
            <a:endParaRPr lang="en-GB" sz="1600" dirty="0"/>
          </a:p>
          <a:p>
            <a:r>
              <a:rPr lang="en-GB" sz="1600" dirty="0" err="1"/>
              <a:t>Pounds_cost</a:t>
            </a:r>
            <a:endParaRPr lang="en-GB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4211960" y="4653136"/>
            <a:ext cx="2307042" cy="1631216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Promotion_key</a:t>
            </a:r>
            <a:r>
              <a:rPr lang="en-GB" sz="1600" dirty="0"/>
              <a:t> (PK)</a:t>
            </a:r>
          </a:p>
          <a:p>
            <a:r>
              <a:rPr lang="en-GB" sz="1600" dirty="0" err="1"/>
              <a:t>Promotion_name</a:t>
            </a:r>
            <a:endParaRPr lang="en-GB" sz="1600" dirty="0"/>
          </a:p>
          <a:p>
            <a:r>
              <a:rPr lang="en-GB" sz="1600" dirty="0" err="1"/>
              <a:t>Price_type</a:t>
            </a:r>
            <a:endParaRPr lang="en-GB" sz="1600" dirty="0"/>
          </a:p>
          <a:p>
            <a:r>
              <a:rPr lang="en-GB" sz="1600" dirty="0" err="1"/>
              <a:t>Ad_type</a:t>
            </a:r>
            <a:endParaRPr lang="en-GB" sz="1600" dirty="0"/>
          </a:p>
          <a:p>
            <a:r>
              <a:rPr lang="en-GB" sz="1600" dirty="0" err="1"/>
              <a:t>Display_type</a:t>
            </a:r>
            <a:endParaRPr lang="en-GB" sz="1600" dirty="0"/>
          </a:p>
          <a:p>
            <a:r>
              <a:rPr lang="en-GB" sz="1600" dirty="0"/>
              <a:t>Etc...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04248" y="3501008"/>
            <a:ext cx="2199641" cy="181588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Customer_key</a:t>
            </a:r>
            <a:r>
              <a:rPr lang="en-GB" sz="1600" dirty="0"/>
              <a:t> (PK)</a:t>
            </a:r>
          </a:p>
          <a:p>
            <a:r>
              <a:rPr lang="en-GB" sz="1600" dirty="0" err="1"/>
              <a:t>Customer_name</a:t>
            </a:r>
            <a:endParaRPr lang="en-GB" sz="1600" dirty="0"/>
          </a:p>
          <a:p>
            <a:r>
              <a:rPr lang="en-GB" sz="1600" dirty="0" err="1"/>
              <a:t>Purchase_profile</a:t>
            </a:r>
            <a:endParaRPr lang="en-GB" sz="1600" dirty="0"/>
          </a:p>
          <a:p>
            <a:r>
              <a:rPr lang="en-GB" sz="1600" dirty="0" err="1"/>
              <a:t>Credit_profile</a:t>
            </a:r>
            <a:endParaRPr lang="en-GB" sz="1600" dirty="0"/>
          </a:p>
          <a:p>
            <a:r>
              <a:rPr lang="en-GB" sz="1600" dirty="0" err="1"/>
              <a:t>Demographic_type</a:t>
            </a:r>
            <a:endParaRPr lang="en-GB" sz="1600" dirty="0"/>
          </a:p>
          <a:p>
            <a:r>
              <a:rPr lang="en-GB" sz="1600" dirty="0"/>
              <a:t>Address</a:t>
            </a:r>
          </a:p>
          <a:p>
            <a:r>
              <a:rPr lang="en-GB" sz="1600" dirty="0"/>
              <a:t>Etc...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04248" y="260648"/>
            <a:ext cx="2010487" cy="2308324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1600" b="1" dirty="0" err="1"/>
              <a:t>Product_key</a:t>
            </a:r>
            <a:r>
              <a:rPr lang="en-GB" sz="1600" dirty="0"/>
              <a:t> (PK)</a:t>
            </a:r>
          </a:p>
          <a:p>
            <a:r>
              <a:rPr lang="en-GB" sz="1600" dirty="0"/>
              <a:t>SKO</a:t>
            </a:r>
          </a:p>
          <a:p>
            <a:r>
              <a:rPr lang="en-GB" sz="1600" dirty="0"/>
              <a:t>Description</a:t>
            </a:r>
          </a:p>
          <a:p>
            <a:r>
              <a:rPr lang="en-GB" sz="1600" dirty="0"/>
              <a:t>Brand</a:t>
            </a:r>
          </a:p>
          <a:p>
            <a:r>
              <a:rPr lang="en-GB" sz="1600" dirty="0"/>
              <a:t>Category</a:t>
            </a:r>
          </a:p>
          <a:p>
            <a:r>
              <a:rPr lang="en-GB" sz="1600" dirty="0" err="1"/>
              <a:t>Package_type</a:t>
            </a:r>
            <a:endParaRPr lang="en-GB" sz="1600" dirty="0"/>
          </a:p>
          <a:p>
            <a:r>
              <a:rPr lang="en-GB" sz="1600" dirty="0"/>
              <a:t>Size</a:t>
            </a:r>
          </a:p>
          <a:p>
            <a:r>
              <a:rPr lang="en-GB" sz="1600" dirty="0"/>
              <a:t>Flavour</a:t>
            </a:r>
          </a:p>
          <a:p>
            <a:r>
              <a:rPr lang="en-GB" sz="1600" dirty="0"/>
              <a:t>Etc...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2294" y="2107888"/>
            <a:ext cx="1683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Time dimension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95231" y="3380710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Sales fact table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8223" y="4884842"/>
            <a:ext cx="169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Store dimension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09577" y="6049758"/>
            <a:ext cx="1717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Clerk dimension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88314" y="6284352"/>
            <a:ext cx="2178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Promotion dimension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04248" y="5332616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Customer dimension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07183" y="2600330"/>
            <a:ext cx="1922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Product dimension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1979712" y="620688"/>
            <a:ext cx="144016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1979712" y="1844824"/>
            <a:ext cx="1440160" cy="14401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8" idx="1"/>
          </p:cNvCxnSpPr>
          <p:nvPr/>
        </p:nvCxnSpPr>
        <p:spPr>
          <a:xfrm flipV="1">
            <a:off x="2627784" y="2206898"/>
            <a:ext cx="792088" cy="25182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5652120" y="476672"/>
            <a:ext cx="1152128" cy="1080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5652120" y="2060848"/>
            <a:ext cx="1152128" cy="16561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5652120" y="2564904"/>
            <a:ext cx="576064" cy="20882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Large dimensional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 large data warehouse may have 10-25 of these star-join schemas</a:t>
            </a:r>
          </a:p>
          <a:p>
            <a:r>
              <a:rPr lang="en-GB" dirty="0"/>
              <a:t>Each star-join will have 5-15 dimension tables</a:t>
            </a:r>
          </a:p>
          <a:p>
            <a:r>
              <a:rPr lang="en-GB" dirty="0"/>
              <a:t>Many of these dimension tables will be joined from multiple fact tables</a:t>
            </a:r>
          </a:p>
          <a:p>
            <a:r>
              <a:rPr lang="en-GB" dirty="0"/>
              <a:t>Dimensions which are shared in this manner are said to be </a:t>
            </a:r>
            <a:r>
              <a:rPr lang="en-GB" i="1" dirty="0"/>
              <a:t>conformed</a:t>
            </a:r>
          </a:p>
          <a:p>
            <a:r>
              <a:rPr lang="en-GB" dirty="0"/>
              <a:t>Drilling down (i.e. Requesting more information about a fact) is done by adding more dimensions to a query</a:t>
            </a:r>
          </a:p>
          <a:p>
            <a:r>
              <a:rPr lang="en-GB" dirty="0"/>
              <a:t>Drilling across (i.e. Requesting information about related facts) is done by linking facts via a common dimension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Large star-join data warehouse schema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86304" y="2298358"/>
            <a:ext cx="713657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51720" y="4746630"/>
            <a:ext cx="740908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84168" y="6042774"/>
            <a:ext cx="739305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32889" y="2010326"/>
            <a:ext cx="755335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8104" y="3450486"/>
            <a:ext cx="734496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35696" y="229835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536" y="157827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60952" y="373851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08104" y="121823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8272" y="3090446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1520" y="4746630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59832" y="4746630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80312" y="6033482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60952" y="5682734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9</a:t>
            </a:r>
          </a:p>
        </p:txBody>
      </p:sp>
      <p:cxnSp>
        <p:nvCxnSpPr>
          <p:cNvPr id="21" name="Elbow Connector 20"/>
          <p:cNvCxnSpPr>
            <a:stCxn id="119" idx="1"/>
            <a:endCxn id="9" idx="3"/>
          </p:cNvCxnSpPr>
          <p:nvPr/>
        </p:nvCxnSpPr>
        <p:spPr>
          <a:xfrm rot="10800000">
            <a:off x="6588224" y="2179603"/>
            <a:ext cx="576064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123" idx="0"/>
            <a:endCxn id="9" idx="2"/>
          </p:cNvCxnSpPr>
          <p:nvPr/>
        </p:nvCxnSpPr>
        <p:spPr>
          <a:xfrm rot="5400000" flipH="1" flipV="1">
            <a:off x="6010825" y="2458667"/>
            <a:ext cx="309518" cy="89945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126" idx="3"/>
            <a:endCxn id="9" idx="1"/>
          </p:cNvCxnSpPr>
          <p:nvPr/>
        </p:nvCxnSpPr>
        <p:spPr>
          <a:xfrm>
            <a:off x="5004927" y="2179603"/>
            <a:ext cx="827962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14" idx="2"/>
            <a:endCxn id="9" idx="0"/>
          </p:cNvCxnSpPr>
          <p:nvPr/>
        </p:nvCxnSpPr>
        <p:spPr>
          <a:xfrm rot="16200000" flipH="1">
            <a:off x="5938817" y="1738586"/>
            <a:ext cx="453534" cy="89945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156" idx="0"/>
            <a:endCxn id="10" idx="2"/>
          </p:cNvCxnSpPr>
          <p:nvPr/>
        </p:nvCxnSpPr>
        <p:spPr>
          <a:xfrm rot="5400000" flipH="1" flipV="1">
            <a:off x="5591195" y="4030425"/>
            <a:ext cx="525542" cy="42772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163" idx="3"/>
            <a:endCxn id="10" idx="1"/>
          </p:cNvCxnSpPr>
          <p:nvPr/>
        </p:nvCxnSpPr>
        <p:spPr>
          <a:xfrm>
            <a:off x="4932919" y="3619763"/>
            <a:ext cx="575185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Shape 43"/>
          <p:cNvCxnSpPr>
            <a:stCxn id="178" idx="2"/>
            <a:endCxn id="8" idx="0"/>
          </p:cNvCxnSpPr>
          <p:nvPr/>
        </p:nvCxnSpPr>
        <p:spPr>
          <a:xfrm rot="16200000" flipH="1">
            <a:off x="6096453" y="5685406"/>
            <a:ext cx="669558" cy="45177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7" name="Shape 46"/>
          <p:cNvCxnSpPr>
            <a:stCxn id="18" idx="1"/>
            <a:endCxn id="8" idx="3"/>
          </p:cNvCxnSpPr>
          <p:nvPr/>
        </p:nvCxnSpPr>
        <p:spPr>
          <a:xfrm rot="10800000" flipV="1">
            <a:off x="6823474" y="6202759"/>
            <a:ext cx="556839" cy="9292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9" name="Shape 48"/>
          <p:cNvCxnSpPr>
            <a:stCxn id="165" idx="3"/>
            <a:endCxn id="8" idx="1"/>
          </p:cNvCxnSpPr>
          <p:nvPr/>
        </p:nvCxnSpPr>
        <p:spPr>
          <a:xfrm>
            <a:off x="5290223" y="6202759"/>
            <a:ext cx="793945" cy="9292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11" idx="1"/>
            <a:endCxn id="6" idx="3"/>
          </p:cNvCxnSpPr>
          <p:nvPr/>
        </p:nvCxnSpPr>
        <p:spPr>
          <a:xfrm rot="10800000">
            <a:off x="1399962" y="2467635"/>
            <a:ext cx="435735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9" name="Elbow Connector 58"/>
          <p:cNvCxnSpPr>
            <a:stCxn id="12" idx="2"/>
            <a:endCxn id="6" idx="0"/>
          </p:cNvCxnSpPr>
          <p:nvPr/>
        </p:nvCxnSpPr>
        <p:spPr>
          <a:xfrm rot="16200000" flipH="1">
            <a:off x="834825" y="2090050"/>
            <a:ext cx="381526" cy="35089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2" name="Elbow Connector 61"/>
          <p:cNvCxnSpPr>
            <a:stCxn id="15" idx="0"/>
            <a:endCxn id="6" idx="2"/>
          </p:cNvCxnSpPr>
          <p:nvPr/>
        </p:nvCxnSpPr>
        <p:spPr>
          <a:xfrm rot="5400000" flipH="1" flipV="1">
            <a:off x="800189" y="2847503"/>
            <a:ext cx="453534" cy="32353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13" idx="2"/>
            <a:endCxn id="7" idx="0"/>
          </p:cNvCxnSpPr>
          <p:nvPr/>
        </p:nvCxnSpPr>
        <p:spPr>
          <a:xfrm rot="16200000" flipH="1">
            <a:off x="2063038" y="4387494"/>
            <a:ext cx="669558" cy="48714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65"/>
          <p:cNvCxnSpPr>
            <a:stCxn id="16" idx="3"/>
            <a:endCxn id="7" idx="1"/>
          </p:cNvCxnSpPr>
          <p:nvPr/>
        </p:nvCxnSpPr>
        <p:spPr>
          <a:xfrm>
            <a:off x="1476535" y="4915907"/>
            <a:ext cx="575185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Elbow Connector 67"/>
          <p:cNvCxnSpPr>
            <a:stCxn id="17" idx="1"/>
            <a:endCxn id="7" idx="3"/>
          </p:cNvCxnSpPr>
          <p:nvPr/>
        </p:nvCxnSpPr>
        <p:spPr>
          <a:xfrm rot="10800000">
            <a:off x="2792628" y="4915907"/>
            <a:ext cx="267204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Elbow Connector 69"/>
          <p:cNvCxnSpPr>
            <a:stCxn id="19" idx="0"/>
            <a:endCxn id="7" idx="2"/>
          </p:cNvCxnSpPr>
          <p:nvPr/>
        </p:nvCxnSpPr>
        <p:spPr>
          <a:xfrm rot="5400000" flipH="1" flipV="1">
            <a:off x="2099042" y="5359602"/>
            <a:ext cx="597550" cy="48714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Elbow Connector 90"/>
          <p:cNvCxnSpPr>
            <a:stCxn id="136" idx="1"/>
            <a:endCxn id="10" idx="3"/>
          </p:cNvCxnSpPr>
          <p:nvPr/>
        </p:nvCxnSpPr>
        <p:spPr>
          <a:xfrm rot="10800000">
            <a:off x="6242600" y="3619763"/>
            <a:ext cx="201608" cy="1270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9" name="TextBox 118"/>
          <p:cNvSpPr txBox="1"/>
          <p:nvPr/>
        </p:nvSpPr>
        <p:spPr>
          <a:xfrm>
            <a:off x="7164288" y="2010326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1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5508104" y="265839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2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3779912" y="2010326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3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444208" y="3450486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5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5220072" y="4314582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6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3707904" y="3450486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7</a:t>
            </a:r>
          </a:p>
        </p:txBody>
      </p:sp>
      <p:sp>
        <p:nvSpPr>
          <p:cNvPr id="165" name="TextBox 164"/>
          <p:cNvSpPr txBox="1"/>
          <p:nvPr/>
        </p:nvSpPr>
        <p:spPr>
          <a:xfrm>
            <a:off x="4065208" y="6033482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9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5796136" y="5034662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7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/>
              <a:t>Large star-join data warehouse schema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403648" y="1700808"/>
            <a:ext cx="713657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4797152"/>
            <a:ext cx="740908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80312" y="5733256"/>
            <a:ext cx="739305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96136" y="980728"/>
            <a:ext cx="755335" cy="33855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60232" y="2852936"/>
            <a:ext cx="734496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Fact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31840" y="134076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1840" y="1844824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31840" y="233958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31840" y="2843644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31840" y="3347700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1840" y="3851756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31840" y="4355812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31840" y="5219908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31840" y="5723964"/>
            <a:ext cx="1225015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Dimension 9</a:t>
            </a:r>
          </a:p>
        </p:txBody>
      </p:sp>
      <p:cxnSp>
        <p:nvCxnSpPr>
          <p:cNvPr id="21" name="Elbow Connector 20"/>
          <p:cNvCxnSpPr>
            <a:stCxn id="11" idx="3"/>
            <a:endCxn id="9" idx="1"/>
          </p:cNvCxnSpPr>
          <p:nvPr/>
        </p:nvCxnSpPr>
        <p:spPr>
          <a:xfrm flipV="1">
            <a:off x="4356855" y="1150005"/>
            <a:ext cx="1439281" cy="36004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12" idx="3"/>
            <a:endCxn id="9" idx="1"/>
          </p:cNvCxnSpPr>
          <p:nvPr/>
        </p:nvCxnSpPr>
        <p:spPr>
          <a:xfrm flipV="1">
            <a:off x="4356855" y="1150005"/>
            <a:ext cx="1439281" cy="864096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13" idx="3"/>
            <a:endCxn id="9" idx="1"/>
          </p:cNvCxnSpPr>
          <p:nvPr/>
        </p:nvCxnSpPr>
        <p:spPr>
          <a:xfrm flipV="1">
            <a:off x="4356855" y="1150005"/>
            <a:ext cx="1439281" cy="135886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14" idx="3"/>
            <a:endCxn id="9" idx="1"/>
          </p:cNvCxnSpPr>
          <p:nvPr/>
        </p:nvCxnSpPr>
        <p:spPr>
          <a:xfrm flipV="1">
            <a:off x="4356855" y="1150005"/>
            <a:ext cx="1439281" cy="1862916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16" idx="3"/>
            <a:endCxn id="10" idx="1"/>
          </p:cNvCxnSpPr>
          <p:nvPr/>
        </p:nvCxnSpPr>
        <p:spPr>
          <a:xfrm flipV="1">
            <a:off x="4356855" y="3022213"/>
            <a:ext cx="2303377" cy="99882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17" idx="3"/>
            <a:endCxn id="10" idx="1"/>
          </p:cNvCxnSpPr>
          <p:nvPr/>
        </p:nvCxnSpPr>
        <p:spPr>
          <a:xfrm flipV="1">
            <a:off x="4356855" y="3022213"/>
            <a:ext cx="2303377" cy="1502876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Shape 43"/>
          <p:cNvCxnSpPr>
            <a:stCxn id="17" idx="2"/>
            <a:endCxn id="8" idx="0"/>
          </p:cNvCxnSpPr>
          <p:nvPr/>
        </p:nvCxnSpPr>
        <p:spPr>
          <a:xfrm rot="16200000" flipH="1">
            <a:off x="5227711" y="3211002"/>
            <a:ext cx="1038890" cy="4005617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7" name="Shape 46"/>
          <p:cNvCxnSpPr>
            <a:stCxn id="18" idx="3"/>
            <a:endCxn id="8" idx="0"/>
          </p:cNvCxnSpPr>
          <p:nvPr/>
        </p:nvCxnSpPr>
        <p:spPr>
          <a:xfrm>
            <a:off x="4356855" y="5389185"/>
            <a:ext cx="3393110" cy="344071"/>
          </a:xfrm>
          <a:prstGeom prst="bentConnector2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9" name="Shape 48"/>
          <p:cNvCxnSpPr>
            <a:stCxn id="19" idx="3"/>
            <a:endCxn id="8" idx="1"/>
          </p:cNvCxnSpPr>
          <p:nvPr/>
        </p:nvCxnSpPr>
        <p:spPr>
          <a:xfrm>
            <a:off x="4356855" y="5893241"/>
            <a:ext cx="3023457" cy="9292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11" idx="1"/>
            <a:endCxn id="6" idx="3"/>
          </p:cNvCxnSpPr>
          <p:nvPr/>
        </p:nvCxnSpPr>
        <p:spPr>
          <a:xfrm rot="10800000" flipV="1">
            <a:off x="2117306" y="1510045"/>
            <a:ext cx="1014535" cy="36004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9" name="Elbow Connector 58"/>
          <p:cNvCxnSpPr>
            <a:stCxn id="12" idx="1"/>
            <a:endCxn id="6" idx="3"/>
          </p:cNvCxnSpPr>
          <p:nvPr/>
        </p:nvCxnSpPr>
        <p:spPr>
          <a:xfrm rot="10800000">
            <a:off x="2117306" y="1870085"/>
            <a:ext cx="1014535" cy="144016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2" name="Elbow Connector 61"/>
          <p:cNvCxnSpPr>
            <a:stCxn id="15" idx="1"/>
            <a:endCxn id="6" idx="3"/>
          </p:cNvCxnSpPr>
          <p:nvPr/>
        </p:nvCxnSpPr>
        <p:spPr>
          <a:xfrm rot="10800000">
            <a:off x="2117306" y="1870085"/>
            <a:ext cx="1014535" cy="1646892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13" idx="1"/>
            <a:endCxn id="7" idx="3"/>
          </p:cNvCxnSpPr>
          <p:nvPr/>
        </p:nvCxnSpPr>
        <p:spPr>
          <a:xfrm rot="10800000" flipV="1">
            <a:off x="1352468" y="2508865"/>
            <a:ext cx="1779372" cy="2457564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65"/>
          <p:cNvCxnSpPr>
            <a:stCxn id="16" idx="1"/>
            <a:endCxn id="7" idx="3"/>
          </p:cNvCxnSpPr>
          <p:nvPr/>
        </p:nvCxnSpPr>
        <p:spPr>
          <a:xfrm rot="10800000" flipV="1">
            <a:off x="1352468" y="4021033"/>
            <a:ext cx="1779372" cy="945396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Elbow Connector 67"/>
          <p:cNvCxnSpPr>
            <a:stCxn id="17" idx="1"/>
            <a:endCxn id="7" idx="3"/>
          </p:cNvCxnSpPr>
          <p:nvPr/>
        </p:nvCxnSpPr>
        <p:spPr>
          <a:xfrm rot="10800000" flipV="1">
            <a:off x="1352468" y="4525089"/>
            <a:ext cx="1779372" cy="441340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Elbow Connector 69"/>
          <p:cNvCxnSpPr>
            <a:stCxn id="19" idx="1"/>
            <a:endCxn id="7" idx="3"/>
          </p:cNvCxnSpPr>
          <p:nvPr/>
        </p:nvCxnSpPr>
        <p:spPr>
          <a:xfrm rot="10800000">
            <a:off x="1352468" y="4966429"/>
            <a:ext cx="1779372" cy="926812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Elbow Connector 90"/>
          <p:cNvCxnSpPr>
            <a:stCxn id="15" idx="3"/>
            <a:endCxn id="10" idx="1"/>
          </p:cNvCxnSpPr>
          <p:nvPr/>
        </p:nvCxnSpPr>
        <p:spPr>
          <a:xfrm flipV="1">
            <a:off x="4356855" y="3022213"/>
            <a:ext cx="2303377" cy="494764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Advantages of star-join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Very easy to add new facts/dimensions without having to redesign the entire database – </a:t>
            </a:r>
            <a:r>
              <a:rPr lang="en-GB" i="1" dirty="0"/>
              <a:t>graceful extensibility</a:t>
            </a:r>
            <a:endParaRPr lang="en-GB" dirty="0"/>
          </a:p>
          <a:p>
            <a:r>
              <a:rPr lang="en-GB" dirty="0"/>
              <a:t>Easy to use </a:t>
            </a:r>
            <a:r>
              <a:rPr lang="en-GB" i="1" dirty="0"/>
              <a:t>aggregates</a:t>
            </a:r>
            <a:r>
              <a:rPr lang="en-GB" dirty="0"/>
              <a:t> (summary records that are calculated from the table data – these improve performance)</a:t>
            </a:r>
          </a:p>
          <a:p>
            <a:endParaRPr lang="en-GB" dirty="0"/>
          </a:p>
          <a:p>
            <a:pPr>
              <a:buNone/>
            </a:pPr>
            <a:r>
              <a:rPr lang="en-GB" sz="3200" dirty="0"/>
              <a:t>HOWEVER...</a:t>
            </a:r>
          </a:p>
          <a:p>
            <a:r>
              <a:rPr lang="en-GB" dirty="0"/>
              <a:t>It requires that all dimensions must have the same meaning to all fact tables to which they are joined</a:t>
            </a:r>
          </a:p>
          <a:p>
            <a:r>
              <a:rPr lang="en-GB" dirty="0"/>
              <a:t>These conformed dimensions often need to be a ‘distillation’ of data from several sources, e.g. The best and most up-to-date address for a customer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Conformed dimensions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single dimension table can be used with multiple fact tables</a:t>
            </a:r>
          </a:p>
          <a:p>
            <a:r>
              <a:rPr lang="en-GB" dirty="0"/>
              <a:t>User interfaces and data content are consistent whenever the dimension is used</a:t>
            </a:r>
          </a:p>
          <a:p>
            <a:r>
              <a:rPr lang="en-GB" dirty="0"/>
              <a:t>There is a consistent interpretation of attributes</a:t>
            </a:r>
          </a:p>
          <a:p>
            <a:r>
              <a:rPr lang="en-GB" dirty="0"/>
              <a:t>Designing a good set of conformed dimensions takes up about 80% of the time required to design the overall data architecture for the data warehouse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Conformed fact 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fact tables are created at the same time as the dimension tables</a:t>
            </a:r>
          </a:p>
          <a:p>
            <a:r>
              <a:rPr lang="en-GB" dirty="0"/>
              <a:t>These should all use the same data definitions as defined in the dimension tables</a:t>
            </a:r>
          </a:p>
          <a:p>
            <a:r>
              <a:rPr lang="en-GB" dirty="0"/>
              <a:t>If two fact tables need to calculate something (e.g. revenue, VAT, profit) then they should both use the same equation</a:t>
            </a:r>
          </a:p>
          <a:p>
            <a:r>
              <a:rPr lang="en-GB" dirty="0"/>
              <a:t>If a fact table needs to show figures in multiple units then include multiple units rather than expecting the user to calculate them</a:t>
            </a:r>
            <a:br>
              <a:rPr lang="en-GB" dirty="0"/>
            </a:br>
            <a:r>
              <a:rPr lang="en-GB" dirty="0"/>
              <a:t>Measures are generally numerical, e.g. time, cost</a:t>
            </a:r>
          </a:p>
          <a:p>
            <a:pPr lvl="1"/>
            <a:r>
              <a:rPr lang="en-GB" dirty="0"/>
              <a:t>Measures can be measured, dimensions cannot</a:t>
            </a:r>
          </a:p>
          <a:p>
            <a:r>
              <a:rPr lang="en-GB" dirty="0"/>
              <a:t>Measures should be additive wherever possible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Design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Designing a data warehouse data architecture has four stages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/>
              <a:t>Define the users</a:t>
            </a:r>
          </a:p>
          <a:p>
            <a:pPr marL="914400" lvl="1" indent="-457200"/>
            <a:r>
              <a:rPr lang="en-GB" dirty="0"/>
              <a:t>This defines which data marts will be needed and gives clues to which fact tables will be needed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/>
              <a:t>Define the ‘grain’ – how detailed must the fact tables be to be useful?</a:t>
            </a:r>
          </a:p>
          <a:p>
            <a:pPr marL="914400" lvl="1" indent="-457200"/>
            <a:r>
              <a:rPr lang="en-GB" dirty="0"/>
              <a:t>Every transaction? Every invoice? Every day? Every month?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/>
              <a:t>Choose the dimensions</a:t>
            </a:r>
          </a:p>
          <a:p>
            <a:pPr marL="914400" lvl="1" indent="-457200"/>
            <a:r>
              <a:rPr lang="en-GB" dirty="0"/>
              <a:t>Examine all of the data available and attach the single-valued ones as dimensions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/>
              <a:t>Choose the facts</a:t>
            </a:r>
          </a:p>
          <a:p>
            <a:pPr marL="914400" lvl="1" indent="-457200"/>
            <a:r>
              <a:rPr lang="en-GB" dirty="0"/>
              <a:t>Facts should always be at the grain determined in step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Data.gov.uk</a:t>
            </a:r>
            <a:r>
              <a:rPr lang="en-GB" dirty="0"/>
              <a:t> contains a large number of data files produced by the UK government</a:t>
            </a:r>
          </a:p>
          <a:p>
            <a:r>
              <a:rPr lang="en-GB" dirty="0"/>
              <a:t>Suppose we take the data for all invoices over £500 for the Wales Office for the financial year 2011-2012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130653"/>
              </p:ext>
            </p:extLst>
          </p:nvPr>
        </p:nvGraphicFramePr>
        <p:xfrm>
          <a:off x="285720" y="3344169"/>
          <a:ext cx="8401101" cy="1327785"/>
        </p:xfrm>
        <a:graphic>
          <a:graphicData uri="http://schemas.openxmlformats.org/drawingml/2006/table">
            <a:tbl>
              <a:tblPr/>
              <a:tblGrid>
                <a:gridCol w="1012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34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6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5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312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ENTITY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EXPENSE_AREA_1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PAYMENT DATE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PAYMENT NUMBER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SUPPLIER NAME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Commission on Devolution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30-Mar-12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1001016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PUFFBOX LTD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30-Mar-12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1001016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PUFFBOX LTD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30-Mar-12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6004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SWANSEA VALLEY MINERS' APPEAL FUND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29-Mar-12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1001008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DTZ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66406"/>
              </p:ext>
            </p:extLst>
          </p:nvPr>
        </p:nvGraphicFramePr>
        <p:xfrm>
          <a:off x="285720" y="4844367"/>
          <a:ext cx="8429684" cy="1752985"/>
        </p:xfrm>
        <a:graphic>
          <a:graphicData uri="http://schemas.openxmlformats.org/drawingml/2006/table">
            <a:tbl>
              <a:tblPr/>
              <a:tblGrid>
                <a:gridCol w="1350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6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2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INVOICE AMOUNT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NAC DESCRIPTION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SERVICE SUPPLIED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3,120.00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223536-IT Services </a:t>
                      </a:r>
                      <a:r>
                        <a:rPr lang="en-GB" sz="1400" b="0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incl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Web Hosting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Design and set up of Commission website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8,840.00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223536-IT Services </a:t>
                      </a:r>
                      <a:r>
                        <a:rPr lang="en-GB" sz="1400" b="0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incl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Web Hosting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Design of Wales Office Intranet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829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125,478.70</a:t>
                      </a:r>
                    </a:p>
                  </a:txBody>
                  <a:tcPr marL="9221" marR="9221" marT="922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Charitable donations</a:t>
                      </a:r>
                    </a:p>
                  </a:txBody>
                  <a:tcPr marL="9221" marR="9221" marT="922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Government commitment to contribute to ensuring charity did not lose out in terms of gift aid whilst it sought charitable status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2,165.85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222181-Managing Agents Fees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Managing Agents fees for 2010-11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need to identify</a:t>
            </a:r>
          </a:p>
          <a:p>
            <a:pPr lvl="1"/>
            <a:r>
              <a:rPr lang="en-GB" dirty="0"/>
              <a:t>Potential users</a:t>
            </a:r>
          </a:p>
          <a:p>
            <a:pPr lvl="1"/>
            <a:r>
              <a:rPr lang="en-GB" dirty="0"/>
              <a:t>Grain</a:t>
            </a:r>
          </a:p>
          <a:p>
            <a:pPr lvl="1"/>
            <a:r>
              <a:rPr lang="en-GB" dirty="0"/>
              <a:t>Potential dimensions</a:t>
            </a:r>
          </a:p>
          <a:p>
            <a:pPr lvl="1"/>
            <a:r>
              <a:rPr lang="en-GB" dirty="0"/>
              <a:t>Potential facts</a:t>
            </a:r>
          </a:p>
          <a:p>
            <a:pPr lvl="1"/>
            <a:r>
              <a:rPr lang="en-GB" dirty="0"/>
              <a:t>Metadata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639116"/>
              </p:ext>
            </p:extLst>
          </p:nvPr>
        </p:nvGraphicFramePr>
        <p:xfrm>
          <a:off x="285720" y="3527228"/>
          <a:ext cx="8401101" cy="1327785"/>
        </p:xfrm>
        <a:graphic>
          <a:graphicData uri="http://schemas.openxmlformats.org/drawingml/2006/table">
            <a:tbl>
              <a:tblPr/>
              <a:tblGrid>
                <a:gridCol w="1012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34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6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5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312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ENTITY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EXPENSE_AREA_1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PAYMENT DATE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PAYMENT NUMBER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SUPPLIER NAME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Commission on Devolution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30-Mar-12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1001016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PUFFBOX LTD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30-Mar-12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1001016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PUFFBOX LTD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30-Mar-12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6004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SWANSEA VALLEY MINERS' APPEAL FUND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0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Wales Office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29-Mar-12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1001008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DTZ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697151"/>
              </p:ext>
            </p:extLst>
          </p:nvPr>
        </p:nvGraphicFramePr>
        <p:xfrm>
          <a:off x="285720" y="5060391"/>
          <a:ext cx="8429684" cy="1752985"/>
        </p:xfrm>
        <a:graphic>
          <a:graphicData uri="http://schemas.openxmlformats.org/drawingml/2006/table">
            <a:tbl>
              <a:tblPr/>
              <a:tblGrid>
                <a:gridCol w="1350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6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2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INVOICE AMOUNT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NAC DESCRIPTION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SERVICE SUPPLIED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3,120.00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223536-IT Services </a:t>
                      </a:r>
                      <a:r>
                        <a:rPr lang="en-GB" sz="1400" b="0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incl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Web Hosting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Design and set up of Commission website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8,840.00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223536-IT Services </a:t>
                      </a:r>
                      <a:r>
                        <a:rPr lang="en-GB" sz="1400" b="0" i="0" u="none" strike="noStrike" dirty="0" err="1">
                          <a:solidFill>
                            <a:schemeClr val="tx1"/>
                          </a:solidFill>
                          <a:latin typeface="Calibri"/>
                        </a:rPr>
                        <a:t>incl</a:t>
                      </a:r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Web Hosting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Design of Wales Office Intranet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829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125,478.70</a:t>
                      </a:r>
                    </a:p>
                  </a:txBody>
                  <a:tcPr marL="9221" marR="9221" marT="922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Charitable donations</a:t>
                      </a:r>
                    </a:p>
                  </a:txBody>
                  <a:tcPr marL="9221" marR="9221" marT="922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Government commitment to contribute to ensuring charity did not lose out in terms of gift aid whilst it sought charitable status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435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2,165.85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222181-Managing Agents Fees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Managing Agents fees for 2010-11</a:t>
                      </a:r>
                    </a:p>
                  </a:txBody>
                  <a:tcPr marL="9221" marR="9221" marT="92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4114800" cy="530925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final data warehouse</a:t>
            </a:r>
          </a:p>
          <a:p>
            <a:pPr lvl="1"/>
            <a:r>
              <a:rPr lang="en-GB" dirty="0"/>
              <a:t>1 fact table </a:t>
            </a:r>
          </a:p>
          <a:p>
            <a:pPr lvl="1"/>
            <a:r>
              <a:rPr lang="en-GB" dirty="0"/>
              <a:t>6 dimensions</a:t>
            </a:r>
          </a:p>
          <a:p>
            <a:r>
              <a:rPr lang="en-GB" dirty="0"/>
              <a:t>Should any of these dimensions be metadata?</a:t>
            </a:r>
          </a:p>
          <a:p>
            <a:r>
              <a:rPr lang="en-GB" dirty="0"/>
              <a:t>Suppose we add invoices from another government department</a:t>
            </a:r>
          </a:p>
          <a:p>
            <a:pPr lvl="1"/>
            <a:r>
              <a:rPr lang="en-GB" dirty="0"/>
              <a:t>Could we use the same fact table?</a:t>
            </a:r>
          </a:p>
          <a:p>
            <a:pPr lvl="1"/>
            <a:r>
              <a:rPr lang="en-GB" dirty="0"/>
              <a:t>Would any new dimensions be needed?</a:t>
            </a:r>
          </a:p>
          <a:p>
            <a:pPr lvl="1"/>
            <a:r>
              <a:rPr lang="en-GB" dirty="0"/>
              <a:t>Would there be any conformed dimensions?</a:t>
            </a:r>
          </a:p>
          <a:p>
            <a:pPr lvl="1">
              <a:buNone/>
            </a:pPr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000108"/>
            <a:ext cx="38481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75363-D172-686A-2265-69B5AD9A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Families of fact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0DF9F-1155-9AB6-7931-BA1DE2E20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Real-world DW systems are made up of </a:t>
            </a:r>
            <a:r>
              <a:rPr lang="en-GB" i="1" dirty="0"/>
              <a:t>families</a:t>
            </a:r>
            <a:r>
              <a:rPr lang="en-GB" dirty="0"/>
              <a:t> of fact tables using a </a:t>
            </a:r>
            <a:r>
              <a:rPr lang="en-GB" i="1" dirty="0"/>
              <a:t>constellation</a:t>
            </a:r>
            <a:r>
              <a:rPr lang="en-GB" dirty="0"/>
              <a:t> of conformed dimensions</a:t>
            </a:r>
          </a:p>
          <a:p>
            <a:r>
              <a:rPr lang="en-GB" dirty="0"/>
              <a:t>Businesses with a logical flow have fact tables that  each represent a stage in the flow, e.g.</a:t>
            </a:r>
          </a:p>
          <a:p>
            <a:pPr lvl="1"/>
            <a:r>
              <a:rPr lang="en-GB" dirty="0"/>
              <a:t>Materials purchasing</a:t>
            </a:r>
          </a:p>
          <a:p>
            <a:pPr lvl="1"/>
            <a:r>
              <a:rPr lang="en-GB" dirty="0"/>
              <a:t>Materials delivery</a:t>
            </a:r>
          </a:p>
          <a:p>
            <a:pPr lvl="1"/>
            <a:r>
              <a:rPr lang="en-GB" dirty="0"/>
              <a:t>Materials inventory</a:t>
            </a:r>
          </a:p>
          <a:p>
            <a:pPr lvl="1"/>
            <a:r>
              <a:rPr lang="en-GB" dirty="0"/>
              <a:t>Bill of materials</a:t>
            </a:r>
          </a:p>
          <a:p>
            <a:pPr lvl="1"/>
            <a:r>
              <a:rPr lang="en-GB" dirty="0"/>
              <a:t>Manufacturing process control</a:t>
            </a:r>
          </a:p>
          <a:p>
            <a:pPr lvl="1"/>
            <a:r>
              <a:rPr lang="en-GB" dirty="0"/>
              <a:t>Manufacturing costs</a:t>
            </a:r>
          </a:p>
          <a:p>
            <a:pPr lvl="1"/>
            <a:r>
              <a:rPr lang="en-GB" dirty="0"/>
              <a:t>Packaging</a:t>
            </a:r>
          </a:p>
          <a:p>
            <a:pPr lvl="1"/>
            <a:r>
              <a:rPr lang="en-GB" dirty="0"/>
              <a:t>Trans-shipping to warehouse</a:t>
            </a:r>
          </a:p>
          <a:p>
            <a:pPr lvl="1"/>
            <a:r>
              <a:rPr lang="en-GB" dirty="0"/>
              <a:t>Finished goods inventory</a:t>
            </a:r>
          </a:p>
          <a:p>
            <a:r>
              <a:rPr lang="en-GB" dirty="0"/>
              <a:t>In these cases each stage of the process has its own fact table and set of associated dimensions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778B16-E3EC-8031-8572-6E3D987FA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247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9187C-C932-ABD7-B997-5119E1832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Transactions and snapshots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3A068-64C3-AB4A-E552-B731DE502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Some structures are common to DW for many different applications</a:t>
            </a:r>
          </a:p>
          <a:p>
            <a:pPr lvl="1"/>
            <a:r>
              <a:rPr lang="en-GB" dirty="0"/>
              <a:t>Transactions</a:t>
            </a:r>
          </a:p>
          <a:p>
            <a:pPr lvl="1"/>
            <a:r>
              <a:rPr lang="en-GB" dirty="0"/>
              <a:t>Snapshots</a:t>
            </a:r>
          </a:p>
          <a:p>
            <a:r>
              <a:rPr lang="en-GB" dirty="0"/>
              <a:t>A transaction is a single fact representing a single business operation, e.g. a sale, a phone call, a bank deposit...</a:t>
            </a:r>
          </a:p>
          <a:p>
            <a:r>
              <a:rPr lang="en-GB" dirty="0"/>
              <a:t>These are generally low-level records and have a structure that seldom changes because the transaction capture system usually returns only one amount in a transaction</a:t>
            </a:r>
          </a:p>
          <a:p>
            <a:r>
              <a:rPr lang="en-GB" dirty="0"/>
              <a:t>New transaction types are added by adding values to dimensions, not to the fact</a:t>
            </a:r>
          </a:p>
          <a:p>
            <a:r>
              <a:rPr lang="en-GB" dirty="0"/>
              <a:t>Transaction-level data allows behaviour to be analysed, e.g. time-of-day analyses, queue analyses and basket analyses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6C936-04B6-23C8-5B5F-BA893F081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785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6F6A5-E034-F205-B2AA-0701CF123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94292-0C80-0A9C-B87F-8641A93A1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Transactions and snapshots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BCEA2-1E70-5006-85B8-3334304F5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i="1" dirty="0"/>
              <a:t>Snapshot</a:t>
            </a:r>
            <a:r>
              <a:rPr lang="en-GB" dirty="0"/>
              <a:t> facts show summary data at the end of a specific reporting period, e.g. weekly or monthly</a:t>
            </a:r>
          </a:p>
          <a:p>
            <a:r>
              <a:rPr lang="en-GB" dirty="0"/>
              <a:t>The application that creates the snapshot goes through the transaction fact to calculate the current status (this might take some time...)</a:t>
            </a:r>
          </a:p>
          <a:p>
            <a:r>
              <a:rPr lang="en-GB" dirty="0"/>
              <a:t>A </a:t>
            </a:r>
            <a:r>
              <a:rPr lang="en-GB" i="1" dirty="0"/>
              <a:t>current rolling snapshot</a:t>
            </a:r>
            <a:r>
              <a:rPr lang="en-GB" dirty="0"/>
              <a:t> stores a daily snapshot for each day of a set period, e.g. 36 months</a:t>
            </a:r>
          </a:p>
          <a:p>
            <a:r>
              <a:rPr lang="en-GB" dirty="0"/>
              <a:t>Transaction facts are operational facts; snapshots are management facts</a:t>
            </a:r>
          </a:p>
          <a:p>
            <a:r>
              <a:rPr lang="en-GB" dirty="0"/>
              <a:t>Snapshot fact structure is related to the transaction fact structure but will have many summary and calculated measures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DA7668-647F-FADB-8E40-18B363304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975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BE116-F321-E9EA-2B4F-5EF958799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Stars and snowflakes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1A8D4-630D-5269-E1B6-0D50CCEE11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Although the star schema is good for high-performance data access, some DW designers try to over-normalise their schema by allowing the dimensions to use look-up tables</a:t>
            </a:r>
          </a:p>
          <a:p>
            <a:r>
              <a:rPr lang="en-GB" dirty="0"/>
              <a:t>This leads to a </a:t>
            </a:r>
            <a:r>
              <a:rPr lang="en-GB" i="1" dirty="0"/>
              <a:t>snowflake </a:t>
            </a:r>
            <a:r>
              <a:rPr lang="en-GB" dirty="0"/>
              <a:t>schema with the fact connected to dimensions which may themselves have  one or more dimensions</a:t>
            </a:r>
          </a:p>
          <a:p>
            <a:r>
              <a:rPr lang="en-GB" dirty="0"/>
              <a:t>This is sometimes not a good idea</a:t>
            </a:r>
          </a:p>
          <a:p>
            <a:pPr lvl="1"/>
            <a:r>
              <a:rPr lang="en-GB" dirty="0"/>
              <a:t>Users are often confused by the added detail</a:t>
            </a:r>
          </a:p>
          <a:p>
            <a:pPr lvl="1"/>
            <a:r>
              <a:rPr lang="en-GB" dirty="0"/>
              <a:t>Writing the user interface becomes more difficult</a:t>
            </a:r>
          </a:p>
          <a:p>
            <a:pPr lvl="1"/>
            <a:r>
              <a:rPr lang="en-GB" dirty="0"/>
              <a:t>It slows down the query because it adds complex joins</a:t>
            </a:r>
          </a:p>
          <a:p>
            <a:pPr lvl="1"/>
            <a:r>
              <a:rPr lang="en-GB" dirty="0"/>
              <a:t>It can cause problems with indexes in dimensions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B05D8-E6AD-7EBD-23BE-7DC7F167F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75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572796-9C2F-E70E-4C11-9831BDC9D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000" y="692696"/>
            <a:ext cx="8208000" cy="601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908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F8122-04F7-58A5-442E-2353EA404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Tips for generating schema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3DEA8-5549-33F1-5D0B-6854E3A49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Identify everything you might possibly want to record</a:t>
            </a:r>
          </a:p>
          <a:p>
            <a:r>
              <a:rPr lang="en-GB" dirty="0"/>
              <a:t>Decide whether these things are look-up tables (dimensions), important entities (facts) or numerical attributes of important entities (measures within facts)</a:t>
            </a:r>
          </a:p>
          <a:p>
            <a:r>
              <a:rPr lang="en-GB" dirty="0"/>
              <a:t>Identify all of the user groups who might want to use your data warehouse</a:t>
            </a:r>
          </a:p>
          <a:p>
            <a:r>
              <a:rPr lang="en-GB" dirty="0"/>
              <a:t>Imagine the questions that your users might want to ask</a:t>
            </a:r>
          </a:p>
          <a:p>
            <a:r>
              <a:rPr lang="en-GB" dirty="0"/>
              <a:t>Work out which dimensions are used by more than one fact; these are your conformed dimensions</a:t>
            </a:r>
          </a:p>
          <a:p>
            <a:r>
              <a:rPr lang="en-GB" dirty="0"/>
              <a:t>Decide if your dimensions need their own look-up tables; if so then you have a snowflake schema, not a star schema; snowflaking is allowed, but it may not be the best solution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C6ACC3-B022-D819-5923-11349F35B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126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978" y="2996952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Questions &amp; Answers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0</TotalTime>
  <Words>1638</Words>
  <Application>Microsoft Office PowerPoint</Application>
  <PresentationFormat>On-screen Show (4:3)</PresentationFormat>
  <Paragraphs>303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Calibri</vt:lpstr>
      <vt:lpstr>Cambria</vt:lpstr>
      <vt:lpstr>Georgia</vt:lpstr>
      <vt:lpstr>Wingdings 2</vt:lpstr>
      <vt:lpstr>Nik2013</vt:lpstr>
      <vt:lpstr>Data Warehousing &amp; Data Mining</vt:lpstr>
      <vt:lpstr>What is dimensional modelling?</vt:lpstr>
      <vt:lpstr>PowerPoint Presentation</vt:lpstr>
      <vt:lpstr>Large dimensional models</vt:lpstr>
      <vt:lpstr>Large star-join data warehouse schema</vt:lpstr>
      <vt:lpstr>Large star-join data warehouse schema</vt:lpstr>
      <vt:lpstr>Advantages of star-join schema</vt:lpstr>
      <vt:lpstr>Conformed dimensions</vt:lpstr>
      <vt:lpstr>Conformed fact definitions</vt:lpstr>
      <vt:lpstr>Design process</vt:lpstr>
      <vt:lpstr>Example</vt:lpstr>
      <vt:lpstr>Example</vt:lpstr>
      <vt:lpstr>Example</vt:lpstr>
      <vt:lpstr>Families of fact tables</vt:lpstr>
      <vt:lpstr>Transactions and snapshots</vt:lpstr>
      <vt:lpstr>Transactions and snapshots</vt:lpstr>
      <vt:lpstr>Stars and snowflakes</vt:lpstr>
      <vt:lpstr>PowerPoint Presentation</vt:lpstr>
      <vt:lpstr>Tips for generating schema</vt:lpstr>
      <vt:lpstr>Questions &amp;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PROJECTOR</dc:creator>
  <cp:lastModifiedBy>Mobolanle Bello</cp:lastModifiedBy>
  <cp:revision>190</cp:revision>
  <dcterms:created xsi:type="dcterms:W3CDTF">2011-09-13T10:27:46Z</dcterms:created>
  <dcterms:modified xsi:type="dcterms:W3CDTF">2026-05-09T18:18:41Z</dcterms:modified>
</cp:coreProperties>
</file>