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6" r:id="rId20"/>
    <p:sldId id="277" r:id="rId21"/>
    <p:sldId id="278" r:id="rId22"/>
    <p:sldId id="279" r:id="rId23"/>
    <p:sldId id="280" r:id="rId24"/>
    <p:sldId id="274" r:id="rId25"/>
    <p:sldId id="275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972A06-45D7-4647-9E8F-836EF4B2BEAF}" v="4542" dt="2024-02-06T23:47:09.7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5.xml" Id="rId26" /><Relationship Type="http://schemas.openxmlformats.org/officeDocument/2006/relationships/slide" Target="slides/slide2.xml" Id="rId3" /><Relationship Type="http://schemas.openxmlformats.org/officeDocument/2006/relationships/slide" Target="slides/slide20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24.xml" Id="rId25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theme" Target="theme/theme1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23.xml" Id="rId24" /><Relationship Type="http://schemas.microsoft.com/office/2015/10/relationships/revisionInfo" Target="revisionInfo.xml" Id="rId32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22.xml" Id="rId23" /><Relationship Type="http://schemas.openxmlformats.org/officeDocument/2006/relationships/viewProps" Target="viewProps.xml" Id="rId28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presProps" Target="presProps.xml" Id="rId27" /><Relationship Type="http://schemas.openxmlformats.org/officeDocument/2006/relationships/tableStyles" Target="tableStyles.xml" Id="rId30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D5DFDA-4138-4147-AF47-EB947D2DDCF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E2FA2B-42C0-4F5E-84E8-9DB035969B2E}">
      <dgm:prSet/>
      <dgm:spPr/>
      <dgm:t>
        <a:bodyPr/>
        <a:lstStyle/>
        <a:p>
          <a:r>
            <a:rPr lang="en-GB"/>
            <a:t>Many different ways of looking at leadership</a:t>
          </a:r>
          <a:endParaRPr lang="en-US"/>
        </a:p>
      </dgm:t>
    </dgm:pt>
    <dgm:pt modelId="{4ABC9D24-47D2-4307-ABBD-5641B9BF5DC8}" type="parTrans" cxnId="{C50E7951-6581-4317-9CB0-76131E15FA85}">
      <dgm:prSet/>
      <dgm:spPr/>
      <dgm:t>
        <a:bodyPr/>
        <a:lstStyle/>
        <a:p>
          <a:endParaRPr lang="en-US"/>
        </a:p>
      </dgm:t>
    </dgm:pt>
    <dgm:pt modelId="{7AB274DE-DCB1-4013-B32F-C279E9C12D52}" type="sibTrans" cxnId="{C50E7951-6581-4317-9CB0-76131E15FA85}">
      <dgm:prSet/>
      <dgm:spPr/>
      <dgm:t>
        <a:bodyPr/>
        <a:lstStyle/>
        <a:p>
          <a:endParaRPr lang="en-US"/>
        </a:p>
      </dgm:t>
    </dgm:pt>
    <dgm:pt modelId="{B8625998-8DC8-4B7B-9DCD-5368FB398826}">
      <dgm:prSet/>
      <dgm:spPr/>
      <dgm:t>
        <a:bodyPr/>
        <a:lstStyle/>
        <a:p>
          <a:r>
            <a:rPr lang="en-GB"/>
            <a:t>"getting others to follow"</a:t>
          </a:r>
          <a:endParaRPr lang="en-US"/>
        </a:p>
      </dgm:t>
    </dgm:pt>
    <dgm:pt modelId="{43FE537B-A81C-402D-BF63-18521717CCD3}" type="parTrans" cxnId="{1253F9C5-8449-4335-AA0D-9D46935E6510}">
      <dgm:prSet/>
      <dgm:spPr/>
      <dgm:t>
        <a:bodyPr/>
        <a:lstStyle/>
        <a:p>
          <a:endParaRPr lang="en-US"/>
        </a:p>
      </dgm:t>
    </dgm:pt>
    <dgm:pt modelId="{52F60E9A-00B5-46A7-9DF9-9A55DAB31700}" type="sibTrans" cxnId="{1253F9C5-8449-4335-AA0D-9D46935E6510}">
      <dgm:prSet/>
      <dgm:spPr/>
      <dgm:t>
        <a:bodyPr/>
        <a:lstStyle/>
        <a:p>
          <a:endParaRPr lang="en-US"/>
        </a:p>
      </dgm:t>
    </dgm:pt>
    <dgm:pt modelId="{0F2CCD54-B6DC-470B-927A-F1D93B6CC376}">
      <dgm:prSet/>
      <dgm:spPr/>
      <dgm:t>
        <a:bodyPr/>
        <a:lstStyle/>
        <a:p>
          <a:r>
            <a:rPr lang="en-GB"/>
            <a:t>"getting them to do things willingly"</a:t>
          </a:r>
          <a:endParaRPr lang="en-US"/>
        </a:p>
      </dgm:t>
    </dgm:pt>
    <dgm:pt modelId="{9512E5E0-926E-4DAA-A2C5-73C94A682F5E}" type="parTrans" cxnId="{B5F54EF6-1FBB-43D9-B053-5D176E13F117}">
      <dgm:prSet/>
      <dgm:spPr/>
      <dgm:t>
        <a:bodyPr/>
        <a:lstStyle/>
        <a:p>
          <a:endParaRPr lang="en-US"/>
        </a:p>
      </dgm:t>
    </dgm:pt>
    <dgm:pt modelId="{DCF406C6-024B-48F8-A87D-1BA9FCBDA42B}" type="sibTrans" cxnId="{B5F54EF6-1FBB-43D9-B053-5D176E13F117}">
      <dgm:prSet/>
      <dgm:spPr/>
      <dgm:t>
        <a:bodyPr/>
        <a:lstStyle/>
        <a:p>
          <a:endParaRPr lang="en-US"/>
        </a:p>
      </dgm:t>
    </dgm:pt>
    <dgm:pt modelId="{863575C9-C7F0-4375-B326-07BE851AD0FF}">
      <dgm:prSet/>
      <dgm:spPr/>
      <dgm:t>
        <a:bodyPr/>
        <a:lstStyle/>
        <a:p>
          <a:r>
            <a:rPr lang="en-GB"/>
            <a:t>"the use of authority"</a:t>
          </a:r>
          <a:endParaRPr lang="en-US"/>
        </a:p>
      </dgm:t>
    </dgm:pt>
    <dgm:pt modelId="{D7CC9D33-8314-41BD-BB37-282685A6D004}" type="parTrans" cxnId="{2D7A1C2B-6742-4D01-8E9E-DEA42D2583CB}">
      <dgm:prSet/>
      <dgm:spPr/>
      <dgm:t>
        <a:bodyPr/>
        <a:lstStyle/>
        <a:p>
          <a:endParaRPr lang="en-US"/>
        </a:p>
      </dgm:t>
    </dgm:pt>
    <dgm:pt modelId="{C3AB55E6-1EBF-45A2-9B70-3936970C3F6E}" type="sibTrans" cxnId="{2D7A1C2B-6742-4D01-8E9E-DEA42D2583CB}">
      <dgm:prSet/>
      <dgm:spPr/>
      <dgm:t>
        <a:bodyPr/>
        <a:lstStyle/>
        <a:p>
          <a:endParaRPr lang="en-US"/>
        </a:p>
      </dgm:t>
    </dgm:pt>
    <dgm:pt modelId="{9552007B-A867-48C1-AF49-9B7026ACEEC7}">
      <dgm:prSet/>
      <dgm:spPr/>
      <dgm:t>
        <a:bodyPr/>
        <a:lstStyle/>
        <a:p>
          <a:r>
            <a:rPr lang="en-GB"/>
            <a:t>Might be based on personality, knowledge or wisdom</a:t>
          </a:r>
          <a:endParaRPr lang="en-US"/>
        </a:p>
      </dgm:t>
    </dgm:pt>
    <dgm:pt modelId="{EA4D583A-F9A2-40B8-94C9-FBBD72BE5E4D}" type="parTrans" cxnId="{D79A60E5-A339-403D-BE9D-02F6B2A9C1EA}">
      <dgm:prSet/>
      <dgm:spPr/>
      <dgm:t>
        <a:bodyPr/>
        <a:lstStyle/>
        <a:p>
          <a:endParaRPr lang="en-US"/>
        </a:p>
      </dgm:t>
    </dgm:pt>
    <dgm:pt modelId="{245E0A78-7839-4B28-AA76-4F69B71600E6}" type="sibTrans" cxnId="{D79A60E5-A339-403D-BE9D-02F6B2A9C1EA}">
      <dgm:prSet/>
      <dgm:spPr/>
      <dgm:t>
        <a:bodyPr/>
        <a:lstStyle/>
        <a:p>
          <a:endParaRPr lang="en-US"/>
        </a:p>
      </dgm:t>
    </dgm:pt>
    <dgm:pt modelId="{8AF9880A-7783-4D07-89FF-49425AF6EE25}">
      <dgm:prSet/>
      <dgm:spPr/>
      <dgm:t>
        <a:bodyPr/>
        <a:lstStyle/>
        <a:p>
          <a:r>
            <a:rPr lang="en-GB"/>
            <a:t>A relationship through which one person influences the behaviour or actions of others</a:t>
          </a:r>
          <a:endParaRPr lang="en-US"/>
        </a:p>
      </dgm:t>
    </dgm:pt>
    <dgm:pt modelId="{0824CC78-47D2-436F-A754-8FCBB519FBE4}" type="parTrans" cxnId="{E4B05EA3-FBCC-4D8A-9965-181D01DD7A7A}">
      <dgm:prSet/>
      <dgm:spPr/>
      <dgm:t>
        <a:bodyPr/>
        <a:lstStyle/>
        <a:p>
          <a:endParaRPr lang="en-US"/>
        </a:p>
      </dgm:t>
    </dgm:pt>
    <dgm:pt modelId="{0A8233F7-0B6B-42FA-8DF1-5E272C5A27FC}" type="sibTrans" cxnId="{E4B05EA3-FBCC-4D8A-9965-181D01DD7A7A}">
      <dgm:prSet/>
      <dgm:spPr/>
      <dgm:t>
        <a:bodyPr/>
        <a:lstStyle/>
        <a:p>
          <a:endParaRPr lang="en-US"/>
        </a:p>
      </dgm:t>
    </dgm:pt>
    <dgm:pt modelId="{8743504B-2AB6-45C4-BABD-C8718C90018C}" type="pres">
      <dgm:prSet presAssocID="{60D5DFDA-4138-4147-AF47-EB947D2DDCFC}" presName="vert0" presStyleCnt="0">
        <dgm:presLayoutVars>
          <dgm:dir/>
          <dgm:animOne val="branch"/>
          <dgm:animLvl val="lvl"/>
        </dgm:presLayoutVars>
      </dgm:prSet>
      <dgm:spPr/>
    </dgm:pt>
    <dgm:pt modelId="{EC620161-382C-49E3-B9A5-20F4DCC6AE31}" type="pres">
      <dgm:prSet presAssocID="{9FE2FA2B-42C0-4F5E-84E8-9DB035969B2E}" presName="thickLine" presStyleLbl="alignNode1" presStyleIdx="0" presStyleCnt="6"/>
      <dgm:spPr/>
    </dgm:pt>
    <dgm:pt modelId="{D67014C6-C79B-4AA2-9CDC-58E6B85A11A8}" type="pres">
      <dgm:prSet presAssocID="{9FE2FA2B-42C0-4F5E-84E8-9DB035969B2E}" presName="horz1" presStyleCnt="0"/>
      <dgm:spPr/>
    </dgm:pt>
    <dgm:pt modelId="{329E4D69-F11D-4513-A1CD-88587BB26DE8}" type="pres">
      <dgm:prSet presAssocID="{9FE2FA2B-42C0-4F5E-84E8-9DB035969B2E}" presName="tx1" presStyleLbl="revTx" presStyleIdx="0" presStyleCnt="6"/>
      <dgm:spPr/>
    </dgm:pt>
    <dgm:pt modelId="{326D9A97-FB12-469C-A280-EF7347B8E48D}" type="pres">
      <dgm:prSet presAssocID="{9FE2FA2B-42C0-4F5E-84E8-9DB035969B2E}" presName="vert1" presStyleCnt="0"/>
      <dgm:spPr/>
    </dgm:pt>
    <dgm:pt modelId="{2E4CCFC1-9F98-4CA4-B88D-CD1E31F77707}" type="pres">
      <dgm:prSet presAssocID="{B8625998-8DC8-4B7B-9DCD-5368FB398826}" presName="thickLine" presStyleLbl="alignNode1" presStyleIdx="1" presStyleCnt="6"/>
      <dgm:spPr/>
    </dgm:pt>
    <dgm:pt modelId="{8CEC2D12-BDC6-4183-A613-1765AD810037}" type="pres">
      <dgm:prSet presAssocID="{B8625998-8DC8-4B7B-9DCD-5368FB398826}" presName="horz1" presStyleCnt="0"/>
      <dgm:spPr/>
    </dgm:pt>
    <dgm:pt modelId="{6A63A1F7-14D2-4677-BBF0-6670F43D696C}" type="pres">
      <dgm:prSet presAssocID="{B8625998-8DC8-4B7B-9DCD-5368FB398826}" presName="tx1" presStyleLbl="revTx" presStyleIdx="1" presStyleCnt="6"/>
      <dgm:spPr/>
    </dgm:pt>
    <dgm:pt modelId="{47FCE75E-900D-4CF5-AF32-A8FDB7DED228}" type="pres">
      <dgm:prSet presAssocID="{B8625998-8DC8-4B7B-9DCD-5368FB398826}" presName="vert1" presStyleCnt="0"/>
      <dgm:spPr/>
    </dgm:pt>
    <dgm:pt modelId="{152CE76F-6D2D-4A30-B6C4-A92978134655}" type="pres">
      <dgm:prSet presAssocID="{0F2CCD54-B6DC-470B-927A-F1D93B6CC376}" presName="thickLine" presStyleLbl="alignNode1" presStyleIdx="2" presStyleCnt="6"/>
      <dgm:spPr/>
    </dgm:pt>
    <dgm:pt modelId="{40400832-E27F-4B63-A0FB-A4F42F8A1CC0}" type="pres">
      <dgm:prSet presAssocID="{0F2CCD54-B6DC-470B-927A-F1D93B6CC376}" presName="horz1" presStyleCnt="0"/>
      <dgm:spPr/>
    </dgm:pt>
    <dgm:pt modelId="{B7A389D3-25CB-4E15-81F3-F459D5A1AD19}" type="pres">
      <dgm:prSet presAssocID="{0F2CCD54-B6DC-470B-927A-F1D93B6CC376}" presName="tx1" presStyleLbl="revTx" presStyleIdx="2" presStyleCnt="6"/>
      <dgm:spPr/>
    </dgm:pt>
    <dgm:pt modelId="{543FB87B-4E72-4475-B37C-584205C172D0}" type="pres">
      <dgm:prSet presAssocID="{0F2CCD54-B6DC-470B-927A-F1D93B6CC376}" presName="vert1" presStyleCnt="0"/>
      <dgm:spPr/>
    </dgm:pt>
    <dgm:pt modelId="{70F2A45F-EF3B-4F21-8F5D-9E258446D6D1}" type="pres">
      <dgm:prSet presAssocID="{863575C9-C7F0-4375-B326-07BE851AD0FF}" presName="thickLine" presStyleLbl="alignNode1" presStyleIdx="3" presStyleCnt="6"/>
      <dgm:spPr/>
    </dgm:pt>
    <dgm:pt modelId="{9F84F6B2-B42A-418D-BB43-F1766AF9DC1F}" type="pres">
      <dgm:prSet presAssocID="{863575C9-C7F0-4375-B326-07BE851AD0FF}" presName="horz1" presStyleCnt="0"/>
      <dgm:spPr/>
    </dgm:pt>
    <dgm:pt modelId="{D5E198DA-F8CE-49AE-A239-8CAE90B4D041}" type="pres">
      <dgm:prSet presAssocID="{863575C9-C7F0-4375-B326-07BE851AD0FF}" presName="tx1" presStyleLbl="revTx" presStyleIdx="3" presStyleCnt="6"/>
      <dgm:spPr/>
    </dgm:pt>
    <dgm:pt modelId="{06E63911-1FFF-4137-A79F-AD607F8CA959}" type="pres">
      <dgm:prSet presAssocID="{863575C9-C7F0-4375-B326-07BE851AD0FF}" presName="vert1" presStyleCnt="0"/>
      <dgm:spPr/>
    </dgm:pt>
    <dgm:pt modelId="{5ABFAB09-EF8E-40D3-981A-37FE1C9C01CF}" type="pres">
      <dgm:prSet presAssocID="{9552007B-A867-48C1-AF49-9B7026ACEEC7}" presName="thickLine" presStyleLbl="alignNode1" presStyleIdx="4" presStyleCnt="6"/>
      <dgm:spPr/>
    </dgm:pt>
    <dgm:pt modelId="{1C6B41FF-FC04-49E3-BA0D-3E89D5C93B30}" type="pres">
      <dgm:prSet presAssocID="{9552007B-A867-48C1-AF49-9B7026ACEEC7}" presName="horz1" presStyleCnt="0"/>
      <dgm:spPr/>
    </dgm:pt>
    <dgm:pt modelId="{017D49E4-C076-4CF5-8D0B-A430A698C1EC}" type="pres">
      <dgm:prSet presAssocID="{9552007B-A867-48C1-AF49-9B7026ACEEC7}" presName="tx1" presStyleLbl="revTx" presStyleIdx="4" presStyleCnt="6"/>
      <dgm:spPr/>
    </dgm:pt>
    <dgm:pt modelId="{0AE567B7-A9C4-4085-9ED2-77E279ACEB20}" type="pres">
      <dgm:prSet presAssocID="{9552007B-A867-48C1-AF49-9B7026ACEEC7}" presName="vert1" presStyleCnt="0"/>
      <dgm:spPr/>
    </dgm:pt>
    <dgm:pt modelId="{AA2F0E39-288A-4155-B4C0-1E6608176F70}" type="pres">
      <dgm:prSet presAssocID="{8AF9880A-7783-4D07-89FF-49425AF6EE25}" presName="thickLine" presStyleLbl="alignNode1" presStyleIdx="5" presStyleCnt="6"/>
      <dgm:spPr/>
    </dgm:pt>
    <dgm:pt modelId="{6212A9E9-AAC9-4B8F-B47D-598497E971DC}" type="pres">
      <dgm:prSet presAssocID="{8AF9880A-7783-4D07-89FF-49425AF6EE25}" presName="horz1" presStyleCnt="0"/>
      <dgm:spPr/>
    </dgm:pt>
    <dgm:pt modelId="{CC07909F-B8DE-4847-B3B2-73EF3014C88D}" type="pres">
      <dgm:prSet presAssocID="{8AF9880A-7783-4D07-89FF-49425AF6EE25}" presName="tx1" presStyleLbl="revTx" presStyleIdx="5" presStyleCnt="6"/>
      <dgm:spPr/>
    </dgm:pt>
    <dgm:pt modelId="{CD655791-163E-40ED-8A98-4BE797A6232F}" type="pres">
      <dgm:prSet presAssocID="{8AF9880A-7783-4D07-89FF-49425AF6EE25}" presName="vert1" presStyleCnt="0"/>
      <dgm:spPr/>
    </dgm:pt>
  </dgm:ptLst>
  <dgm:cxnLst>
    <dgm:cxn modelId="{4FE0251C-E831-423C-B9E0-449521122163}" type="presOf" srcId="{9FE2FA2B-42C0-4F5E-84E8-9DB035969B2E}" destId="{329E4D69-F11D-4513-A1CD-88587BB26DE8}" srcOrd="0" destOrd="0" presId="urn:microsoft.com/office/officeart/2008/layout/LinedList"/>
    <dgm:cxn modelId="{4E084F23-21D7-43ED-9ADA-6732370CA79C}" type="presOf" srcId="{863575C9-C7F0-4375-B326-07BE851AD0FF}" destId="{D5E198DA-F8CE-49AE-A239-8CAE90B4D041}" srcOrd="0" destOrd="0" presId="urn:microsoft.com/office/officeart/2008/layout/LinedList"/>
    <dgm:cxn modelId="{2D7A1C2B-6742-4D01-8E9E-DEA42D2583CB}" srcId="{60D5DFDA-4138-4147-AF47-EB947D2DDCFC}" destId="{863575C9-C7F0-4375-B326-07BE851AD0FF}" srcOrd="3" destOrd="0" parTransId="{D7CC9D33-8314-41BD-BB37-282685A6D004}" sibTransId="{C3AB55E6-1EBF-45A2-9B70-3936970C3F6E}"/>
    <dgm:cxn modelId="{EE914841-4C68-420B-A15C-C62748137EEA}" type="presOf" srcId="{8AF9880A-7783-4D07-89FF-49425AF6EE25}" destId="{CC07909F-B8DE-4847-B3B2-73EF3014C88D}" srcOrd="0" destOrd="0" presId="urn:microsoft.com/office/officeart/2008/layout/LinedList"/>
    <dgm:cxn modelId="{87CFDB61-62DC-4EDF-ADC1-57249C95EDE8}" type="presOf" srcId="{9552007B-A867-48C1-AF49-9B7026ACEEC7}" destId="{017D49E4-C076-4CF5-8D0B-A430A698C1EC}" srcOrd="0" destOrd="0" presId="urn:microsoft.com/office/officeart/2008/layout/LinedList"/>
    <dgm:cxn modelId="{C50E7951-6581-4317-9CB0-76131E15FA85}" srcId="{60D5DFDA-4138-4147-AF47-EB947D2DDCFC}" destId="{9FE2FA2B-42C0-4F5E-84E8-9DB035969B2E}" srcOrd="0" destOrd="0" parTransId="{4ABC9D24-47D2-4307-ABBD-5641B9BF5DC8}" sibTransId="{7AB274DE-DCB1-4013-B32F-C279E9C12D52}"/>
    <dgm:cxn modelId="{22B8BF71-A987-4E75-ADBF-A8CE75127646}" type="presOf" srcId="{60D5DFDA-4138-4147-AF47-EB947D2DDCFC}" destId="{8743504B-2AB6-45C4-BABD-C8718C90018C}" srcOrd="0" destOrd="0" presId="urn:microsoft.com/office/officeart/2008/layout/LinedList"/>
    <dgm:cxn modelId="{A0C5887F-63DF-425E-97DF-4AD59547ED11}" type="presOf" srcId="{B8625998-8DC8-4B7B-9DCD-5368FB398826}" destId="{6A63A1F7-14D2-4677-BBF0-6670F43D696C}" srcOrd="0" destOrd="0" presId="urn:microsoft.com/office/officeart/2008/layout/LinedList"/>
    <dgm:cxn modelId="{E4B05EA3-FBCC-4D8A-9965-181D01DD7A7A}" srcId="{60D5DFDA-4138-4147-AF47-EB947D2DDCFC}" destId="{8AF9880A-7783-4D07-89FF-49425AF6EE25}" srcOrd="5" destOrd="0" parTransId="{0824CC78-47D2-436F-A754-8FCBB519FBE4}" sibTransId="{0A8233F7-0B6B-42FA-8DF1-5E272C5A27FC}"/>
    <dgm:cxn modelId="{C02C5DBD-CBED-4B72-9929-34D00018941A}" type="presOf" srcId="{0F2CCD54-B6DC-470B-927A-F1D93B6CC376}" destId="{B7A389D3-25CB-4E15-81F3-F459D5A1AD19}" srcOrd="0" destOrd="0" presId="urn:microsoft.com/office/officeart/2008/layout/LinedList"/>
    <dgm:cxn modelId="{1253F9C5-8449-4335-AA0D-9D46935E6510}" srcId="{60D5DFDA-4138-4147-AF47-EB947D2DDCFC}" destId="{B8625998-8DC8-4B7B-9DCD-5368FB398826}" srcOrd="1" destOrd="0" parTransId="{43FE537B-A81C-402D-BF63-18521717CCD3}" sibTransId="{52F60E9A-00B5-46A7-9DF9-9A55DAB31700}"/>
    <dgm:cxn modelId="{D79A60E5-A339-403D-BE9D-02F6B2A9C1EA}" srcId="{60D5DFDA-4138-4147-AF47-EB947D2DDCFC}" destId="{9552007B-A867-48C1-AF49-9B7026ACEEC7}" srcOrd="4" destOrd="0" parTransId="{EA4D583A-F9A2-40B8-94C9-FBBD72BE5E4D}" sibTransId="{245E0A78-7839-4B28-AA76-4F69B71600E6}"/>
    <dgm:cxn modelId="{B5F54EF6-1FBB-43D9-B053-5D176E13F117}" srcId="{60D5DFDA-4138-4147-AF47-EB947D2DDCFC}" destId="{0F2CCD54-B6DC-470B-927A-F1D93B6CC376}" srcOrd="2" destOrd="0" parTransId="{9512E5E0-926E-4DAA-A2C5-73C94A682F5E}" sibTransId="{DCF406C6-024B-48F8-A87D-1BA9FCBDA42B}"/>
    <dgm:cxn modelId="{C6789162-EC37-4F50-A0C3-DCA6DFA4EA71}" type="presParOf" srcId="{8743504B-2AB6-45C4-BABD-C8718C90018C}" destId="{EC620161-382C-49E3-B9A5-20F4DCC6AE31}" srcOrd="0" destOrd="0" presId="urn:microsoft.com/office/officeart/2008/layout/LinedList"/>
    <dgm:cxn modelId="{375A9481-56AB-44A6-8064-425551EC37B8}" type="presParOf" srcId="{8743504B-2AB6-45C4-BABD-C8718C90018C}" destId="{D67014C6-C79B-4AA2-9CDC-58E6B85A11A8}" srcOrd="1" destOrd="0" presId="urn:microsoft.com/office/officeart/2008/layout/LinedList"/>
    <dgm:cxn modelId="{0F504F85-1982-4101-AC28-5A4B5638B29E}" type="presParOf" srcId="{D67014C6-C79B-4AA2-9CDC-58E6B85A11A8}" destId="{329E4D69-F11D-4513-A1CD-88587BB26DE8}" srcOrd="0" destOrd="0" presId="urn:microsoft.com/office/officeart/2008/layout/LinedList"/>
    <dgm:cxn modelId="{31B215FE-BA1D-498B-9763-4FF601A55EC7}" type="presParOf" srcId="{D67014C6-C79B-4AA2-9CDC-58E6B85A11A8}" destId="{326D9A97-FB12-469C-A280-EF7347B8E48D}" srcOrd="1" destOrd="0" presId="urn:microsoft.com/office/officeart/2008/layout/LinedList"/>
    <dgm:cxn modelId="{10A9E268-513D-412D-9076-45E82F55A958}" type="presParOf" srcId="{8743504B-2AB6-45C4-BABD-C8718C90018C}" destId="{2E4CCFC1-9F98-4CA4-B88D-CD1E31F77707}" srcOrd="2" destOrd="0" presId="urn:microsoft.com/office/officeart/2008/layout/LinedList"/>
    <dgm:cxn modelId="{B0071028-3DC0-446D-866A-29FD32F6731A}" type="presParOf" srcId="{8743504B-2AB6-45C4-BABD-C8718C90018C}" destId="{8CEC2D12-BDC6-4183-A613-1765AD810037}" srcOrd="3" destOrd="0" presId="urn:microsoft.com/office/officeart/2008/layout/LinedList"/>
    <dgm:cxn modelId="{F5626A56-0433-42A8-B9AE-E0E5AFD202DE}" type="presParOf" srcId="{8CEC2D12-BDC6-4183-A613-1765AD810037}" destId="{6A63A1F7-14D2-4677-BBF0-6670F43D696C}" srcOrd="0" destOrd="0" presId="urn:microsoft.com/office/officeart/2008/layout/LinedList"/>
    <dgm:cxn modelId="{91F2BCB4-14E2-4032-A21E-18DACB75027A}" type="presParOf" srcId="{8CEC2D12-BDC6-4183-A613-1765AD810037}" destId="{47FCE75E-900D-4CF5-AF32-A8FDB7DED228}" srcOrd="1" destOrd="0" presId="urn:microsoft.com/office/officeart/2008/layout/LinedList"/>
    <dgm:cxn modelId="{779338AB-4DBD-461B-9D57-502FA9A71D97}" type="presParOf" srcId="{8743504B-2AB6-45C4-BABD-C8718C90018C}" destId="{152CE76F-6D2D-4A30-B6C4-A92978134655}" srcOrd="4" destOrd="0" presId="urn:microsoft.com/office/officeart/2008/layout/LinedList"/>
    <dgm:cxn modelId="{2A423BAB-443D-468E-9215-AE3AE80F1DBD}" type="presParOf" srcId="{8743504B-2AB6-45C4-BABD-C8718C90018C}" destId="{40400832-E27F-4B63-A0FB-A4F42F8A1CC0}" srcOrd="5" destOrd="0" presId="urn:microsoft.com/office/officeart/2008/layout/LinedList"/>
    <dgm:cxn modelId="{2E2E41A7-256E-4688-A37A-3238763F070E}" type="presParOf" srcId="{40400832-E27F-4B63-A0FB-A4F42F8A1CC0}" destId="{B7A389D3-25CB-4E15-81F3-F459D5A1AD19}" srcOrd="0" destOrd="0" presId="urn:microsoft.com/office/officeart/2008/layout/LinedList"/>
    <dgm:cxn modelId="{3D4D09E8-36F2-4A96-95C2-C59C092354A6}" type="presParOf" srcId="{40400832-E27F-4B63-A0FB-A4F42F8A1CC0}" destId="{543FB87B-4E72-4475-B37C-584205C172D0}" srcOrd="1" destOrd="0" presId="urn:microsoft.com/office/officeart/2008/layout/LinedList"/>
    <dgm:cxn modelId="{DA55E7A0-8F39-4F34-893D-C07CAEC9921C}" type="presParOf" srcId="{8743504B-2AB6-45C4-BABD-C8718C90018C}" destId="{70F2A45F-EF3B-4F21-8F5D-9E258446D6D1}" srcOrd="6" destOrd="0" presId="urn:microsoft.com/office/officeart/2008/layout/LinedList"/>
    <dgm:cxn modelId="{6C45C5F7-3DF9-4FAB-B5A4-E920CE4CD091}" type="presParOf" srcId="{8743504B-2AB6-45C4-BABD-C8718C90018C}" destId="{9F84F6B2-B42A-418D-BB43-F1766AF9DC1F}" srcOrd="7" destOrd="0" presId="urn:microsoft.com/office/officeart/2008/layout/LinedList"/>
    <dgm:cxn modelId="{D484D989-709A-4C81-8323-7A2811D55B87}" type="presParOf" srcId="{9F84F6B2-B42A-418D-BB43-F1766AF9DC1F}" destId="{D5E198DA-F8CE-49AE-A239-8CAE90B4D041}" srcOrd="0" destOrd="0" presId="urn:microsoft.com/office/officeart/2008/layout/LinedList"/>
    <dgm:cxn modelId="{88E0F72A-EBE2-4324-9E89-A258F58CC327}" type="presParOf" srcId="{9F84F6B2-B42A-418D-BB43-F1766AF9DC1F}" destId="{06E63911-1FFF-4137-A79F-AD607F8CA959}" srcOrd="1" destOrd="0" presId="urn:microsoft.com/office/officeart/2008/layout/LinedList"/>
    <dgm:cxn modelId="{BD423033-B04F-43F2-A191-BDFB6308CAD9}" type="presParOf" srcId="{8743504B-2AB6-45C4-BABD-C8718C90018C}" destId="{5ABFAB09-EF8E-40D3-981A-37FE1C9C01CF}" srcOrd="8" destOrd="0" presId="urn:microsoft.com/office/officeart/2008/layout/LinedList"/>
    <dgm:cxn modelId="{0E215C4D-7D25-4716-B713-724E7A033DD4}" type="presParOf" srcId="{8743504B-2AB6-45C4-BABD-C8718C90018C}" destId="{1C6B41FF-FC04-49E3-BA0D-3E89D5C93B30}" srcOrd="9" destOrd="0" presId="urn:microsoft.com/office/officeart/2008/layout/LinedList"/>
    <dgm:cxn modelId="{40CF46E8-3648-428D-9E45-A5FA6E251A2A}" type="presParOf" srcId="{1C6B41FF-FC04-49E3-BA0D-3E89D5C93B30}" destId="{017D49E4-C076-4CF5-8D0B-A430A698C1EC}" srcOrd="0" destOrd="0" presId="urn:microsoft.com/office/officeart/2008/layout/LinedList"/>
    <dgm:cxn modelId="{18E478A1-B152-40C9-8BDD-6D123A6E1EB5}" type="presParOf" srcId="{1C6B41FF-FC04-49E3-BA0D-3E89D5C93B30}" destId="{0AE567B7-A9C4-4085-9ED2-77E279ACEB20}" srcOrd="1" destOrd="0" presId="urn:microsoft.com/office/officeart/2008/layout/LinedList"/>
    <dgm:cxn modelId="{EB6F4962-8D71-457D-9174-7A7DE1B08151}" type="presParOf" srcId="{8743504B-2AB6-45C4-BABD-C8718C90018C}" destId="{AA2F0E39-288A-4155-B4C0-1E6608176F70}" srcOrd="10" destOrd="0" presId="urn:microsoft.com/office/officeart/2008/layout/LinedList"/>
    <dgm:cxn modelId="{0A32795A-4FEE-4B74-878A-1499175495EB}" type="presParOf" srcId="{8743504B-2AB6-45C4-BABD-C8718C90018C}" destId="{6212A9E9-AAC9-4B8F-B47D-598497E971DC}" srcOrd="11" destOrd="0" presId="urn:microsoft.com/office/officeart/2008/layout/LinedList"/>
    <dgm:cxn modelId="{04A8349F-81DD-4D9E-894A-D69EC15FB52F}" type="presParOf" srcId="{6212A9E9-AAC9-4B8F-B47D-598497E971DC}" destId="{CC07909F-B8DE-4847-B3B2-73EF3014C88D}" srcOrd="0" destOrd="0" presId="urn:microsoft.com/office/officeart/2008/layout/LinedList"/>
    <dgm:cxn modelId="{5DB7A05E-7B51-4EA0-BBAA-C89342F12EC4}" type="presParOf" srcId="{6212A9E9-AAC9-4B8F-B47D-598497E971DC}" destId="{CD655791-163E-40ED-8A98-4BE797A62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4CB486-CDB5-4D2B-BFE9-8BA0DCE4AE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7CDB1D3-4835-416D-9230-5F259FD7937D}">
      <dgm:prSet/>
      <dgm:spPr/>
      <dgm:t>
        <a:bodyPr/>
        <a:lstStyle/>
        <a:p>
          <a:r>
            <a:rPr lang="en-GB"/>
            <a:t>Thinking about what you have heard today</a:t>
          </a:r>
          <a:endParaRPr lang="en-US"/>
        </a:p>
      </dgm:t>
    </dgm:pt>
    <dgm:pt modelId="{9700CB9D-B861-45A9-9DC7-B6571F4B92D5}" type="parTrans" cxnId="{75653958-1423-4D59-88AC-68B56994CB91}">
      <dgm:prSet/>
      <dgm:spPr/>
      <dgm:t>
        <a:bodyPr/>
        <a:lstStyle/>
        <a:p>
          <a:endParaRPr lang="en-US"/>
        </a:p>
      </dgm:t>
    </dgm:pt>
    <dgm:pt modelId="{5AD5508D-F0D5-4B5C-B4DC-0AB131E5E7EF}" type="sibTrans" cxnId="{75653958-1423-4D59-88AC-68B56994CB91}">
      <dgm:prSet/>
      <dgm:spPr/>
      <dgm:t>
        <a:bodyPr/>
        <a:lstStyle/>
        <a:p>
          <a:endParaRPr lang="en-US"/>
        </a:p>
      </dgm:t>
    </dgm:pt>
    <dgm:pt modelId="{EBE9D8BF-5F4B-457D-A844-F72AAC257536}">
      <dgm:prSet/>
      <dgm:spPr/>
      <dgm:t>
        <a:bodyPr/>
        <a:lstStyle/>
        <a:p>
          <a:r>
            <a:rPr lang="en-GB"/>
            <a:t>What can YOU do today to make yourself become a future leader?</a:t>
          </a:r>
          <a:endParaRPr lang="en-US"/>
        </a:p>
      </dgm:t>
    </dgm:pt>
    <dgm:pt modelId="{FD5F34FB-D46E-410C-BFEF-B2859A8C4FFC}" type="parTrans" cxnId="{B1DFB30E-1143-48A5-8787-C4CCA335E950}">
      <dgm:prSet/>
      <dgm:spPr/>
      <dgm:t>
        <a:bodyPr/>
        <a:lstStyle/>
        <a:p>
          <a:endParaRPr lang="en-US"/>
        </a:p>
      </dgm:t>
    </dgm:pt>
    <dgm:pt modelId="{BDF7779C-5004-49AE-AFD2-C7ACA1411F38}" type="sibTrans" cxnId="{B1DFB30E-1143-48A5-8787-C4CCA335E950}">
      <dgm:prSet/>
      <dgm:spPr/>
      <dgm:t>
        <a:bodyPr/>
        <a:lstStyle/>
        <a:p>
          <a:endParaRPr lang="en-US"/>
        </a:p>
      </dgm:t>
    </dgm:pt>
    <dgm:pt modelId="{5F1C7957-6BA1-47A6-9443-7EEDC7CA76F8}">
      <dgm:prSet/>
      <dgm:spPr/>
      <dgm:t>
        <a:bodyPr/>
        <a:lstStyle/>
        <a:p>
          <a:r>
            <a:rPr lang="en-GB"/>
            <a:t>Before you do this, let's listen to Simon Sinek</a:t>
          </a:r>
          <a:endParaRPr lang="en-US"/>
        </a:p>
      </dgm:t>
    </dgm:pt>
    <dgm:pt modelId="{9E34801E-5BE6-4F76-B56A-6D151D896CF8}" type="parTrans" cxnId="{77DC3630-D04C-4D0A-8157-C5567373CFA6}">
      <dgm:prSet/>
      <dgm:spPr/>
      <dgm:t>
        <a:bodyPr/>
        <a:lstStyle/>
        <a:p>
          <a:endParaRPr lang="en-US"/>
        </a:p>
      </dgm:t>
    </dgm:pt>
    <dgm:pt modelId="{CDC7B180-A7FE-488E-A232-946058F80F14}" type="sibTrans" cxnId="{77DC3630-D04C-4D0A-8157-C5567373CFA6}">
      <dgm:prSet/>
      <dgm:spPr/>
      <dgm:t>
        <a:bodyPr/>
        <a:lstStyle/>
        <a:p>
          <a:endParaRPr lang="en-US"/>
        </a:p>
      </dgm:t>
    </dgm:pt>
    <dgm:pt modelId="{9E4FFBE0-5344-4F75-BC5D-252355B49EEC}" type="pres">
      <dgm:prSet presAssocID="{044CB486-CDB5-4D2B-BFE9-8BA0DCE4AE5E}" presName="root" presStyleCnt="0">
        <dgm:presLayoutVars>
          <dgm:dir/>
          <dgm:resizeHandles val="exact"/>
        </dgm:presLayoutVars>
      </dgm:prSet>
      <dgm:spPr/>
    </dgm:pt>
    <dgm:pt modelId="{05A6EC80-533F-4FCF-87C0-223821705FB0}" type="pres">
      <dgm:prSet presAssocID="{87CDB1D3-4835-416D-9230-5F259FD7937D}" presName="compNode" presStyleCnt="0"/>
      <dgm:spPr/>
    </dgm:pt>
    <dgm:pt modelId="{2F5AE07C-7015-4E72-8602-4DD36F205A93}" type="pres">
      <dgm:prSet presAssocID="{87CDB1D3-4835-416D-9230-5F259FD7937D}" presName="bgRect" presStyleLbl="bgShp" presStyleIdx="0" presStyleCnt="3"/>
      <dgm:spPr/>
    </dgm:pt>
    <dgm:pt modelId="{4321F455-49FE-41DE-8FFD-473C92FFA20D}" type="pres">
      <dgm:prSet presAssocID="{87CDB1D3-4835-416D-9230-5F259FD793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B871BF2-CD66-4975-B142-6AECAB0FD81C}" type="pres">
      <dgm:prSet presAssocID="{87CDB1D3-4835-416D-9230-5F259FD7937D}" presName="spaceRect" presStyleCnt="0"/>
      <dgm:spPr/>
    </dgm:pt>
    <dgm:pt modelId="{3141247F-60C9-4323-A000-4C20D8C5EFE7}" type="pres">
      <dgm:prSet presAssocID="{87CDB1D3-4835-416D-9230-5F259FD7937D}" presName="parTx" presStyleLbl="revTx" presStyleIdx="0" presStyleCnt="3">
        <dgm:presLayoutVars>
          <dgm:chMax val="0"/>
          <dgm:chPref val="0"/>
        </dgm:presLayoutVars>
      </dgm:prSet>
      <dgm:spPr/>
    </dgm:pt>
    <dgm:pt modelId="{926019D0-F75D-425D-AB19-4EFD4A66412C}" type="pres">
      <dgm:prSet presAssocID="{5AD5508D-F0D5-4B5C-B4DC-0AB131E5E7EF}" presName="sibTrans" presStyleCnt="0"/>
      <dgm:spPr/>
    </dgm:pt>
    <dgm:pt modelId="{9B7D2A2E-51AE-4CE8-B4C2-2B936BC6A860}" type="pres">
      <dgm:prSet presAssocID="{EBE9D8BF-5F4B-457D-A844-F72AAC257536}" presName="compNode" presStyleCnt="0"/>
      <dgm:spPr/>
    </dgm:pt>
    <dgm:pt modelId="{9F822498-1007-46CF-966E-57FD311EF370}" type="pres">
      <dgm:prSet presAssocID="{EBE9D8BF-5F4B-457D-A844-F72AAC257536}" presName="bgRect" presStyleLbl="bgShp" presStyleIdx="1" presStyleCnt="3"/>
      <dgm:spPr/>
    </dgm:pt>
    <dgm:pt modelId="{54A41966-7244-4371-861D-5C72FDFBACC2}" type="pres">
      <dgm:prSet presAssocID="{EBE9D8BF-5F4B-457D-A844-F72AAC25753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AEA8074-5BD2-4792-8CE6-88497423F665}" type="pres">
      <dgm:prSet presAssocID="{EBE9D8BF-5F4B-457D-A844-F72AAC257536}" presName="spaceRect" presStyleCnt="0"/>
      <dgm:spPr/>
    </dgm:pt>
    <dgm:pt modelId="{E153943C-874F-46D9-8F33-C6BDC970197F}" type="pres">
      <dgm:prSet presAssocID="{EBE9D8BF-5F4B-457D-A844-F72AAC257536}" presName="parTx" presStyleLbl="revTx" presStyleIdx="1" presStyleCnt="3">
        <dgm:presLayoutVars>
          <dgm:chMax val="0"/>
          <dgm:chPref val="0"/>
        </dgm:presLayoutVars>
      </dgm:prSet>
      <dgm:spPr/>
    </dgm:pt>
    <dgm:pt modelId="{7972EC56-069B-4A85-903F-E8C3A93FD261}" type="pres">
      <dgm:prSet presAssocID="{BDF7779C-5004-49AE-AFD2-C7ACA1411F38}" presName="sibTrans" presStyleCnt="0"/>
      <dgm:spPr/>
    </dgm:pt>
    <dgm:pt modelId="{671B3E0E-7671-4733-BAF8-50964D5E1A73}" type="pres">
      <dgm:prSet presAssocID="{5F1C7957-6BA1-47A6-9443-7EEDC7CA76F8}" presName="compNode" presStyleCnt="0"/>
      <dgm:spPr/>
    </dgm:pt>
    <dgm:pt modelId="{4D2F2AE5-6788-45C1-86AA-6EA16FA0DB4A}" type="pres">
      <dgm:prSet presAssocID="{5F1C7957-6BA1-47A6-9443-7EEDC7CA76F8}" presName="bgRect" presStyleLbl="bgShp" presStyleIdx="2" presStyleCnt="3"/>
      <dgm:spPr/>
    </dgm:pt>
    <dgm:pt modelId="{58432BC4-3880-4B61-B363-3D8BA345E5EE}" type="pres">
      <dgm:prSet presAssocID="{5F1C7957-6BA1-47A6-9443-7EEDC7CA76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1F1C031E-52D6-499C-A41F-4FA367743036}" type="pres">
      <dgm:prSet presAssocID="{5F1C7957-6BA1-47A6-9443-7EEDC7CA76F8}" presName="spaceRect" presStyleCnt="0"/>
      <dgm:spPr/>
    </dgm:pt>
    <dgm:pt modelId="{0AD32832-6DE5-47F1-A5C7-E3DB01C22509}" type="pres">
      <dgm:prSet presAssocID="{5F1C7957-6BA1-47A6-9443-7EEDC7CA76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1DFB30E-1143-48A5-8787-C4CCA335E950}" srcId="{044CB486-CDB5-4D2B-BFE9-8BA0DCE4AE5E}" destId="{EBE9D8BF-5F4B-457D-A844-F72AAC257536}" srcOrd="1" destOrd="0" parTransId="{FD5F34FB-D46E-410C-BFEF-B2859A8C4FFC}" sibTransId="{BDF7779C-5004-49AE-AFD2-C7ACA1411F38}"/>
    <dgm:cxn modelId="{37EC9027-808F-437D-AF3C-3E4B99FFAFD2}" type="presOf" srcId="{EBE9D8BF-5F4B-457D-A844-F72AAC257536}" destId="{E153943C-874F-46D9-8F33-C6BDC970197F}" srcOrd="0" destOrd="0" presId="urn:microsoft.com/office/officeart/2018/2/layout/IconVerticalSolidList"/>
    <dgm:cxn modelId="{77DC3630-D04C-4D0A-8157-C5567373CFA6}" srcId="{044CB486-CDB5-4D2B-BFE9-8BA0DCE4AE5E}" destId="{5F1C7957-6BA1-47A6-9443-7EEDC7CA76F8}" srcOrd="2" destOrd="0" parTransId="{9E34801E-5BE6-4F76-B56A-6D151D896CF8}" sibTransId="{CDC7B180-A7FE-488E-A232-946058F80F14}"/>
    <dgm:cxn modelId="{75653958-1423-4D59-88AC-68B56994CB91}" srcId="{044CB486-CDB5-4D2B-BFE9-8BA0DCE4AE5E}" destId="{87CDB1D3-4835-416D-9230-5F259FD7937D}" srcOrd="0" destOrd="0" parTransId="{9700CB9D-B861-45A9-9DC7-B6571F4B92D5}" sibTransId="{5AD5508D-F0D5-4B5C-B4DC-0AB131E5E7EF}"/>
    <dgm:cxn modelId="{EA450992-8149-40D6-BD5D-5226516913FC}" type="presOf" srcId="{87CDB1D3-4835-416D-9230-5F259FD7937D}" destId="{3141247F-60C9-4323-A000-4C20D8C5EFE7}" srcOrd="0" destOrd="0" presId="urn:microsoft.com/office/officeart/2018/2/layout/IconVerticalSolidList"/>
    <dgm:cxn modelId="{BC2FF0BC-091F-4B6C-A179-D303F2340721}" type="presOf" srcId="{044CB486-CDB5-4D2B-BFE9-8BA0DCE4AE5E}" destId="{9E4FFBE0-5344-4F75-BC5D-252355B49EEC}" srcOrd="0" destOrd="0" presId="urn:microsoft.com/office/officeart/2018/2/layout/IconVerticalSolidList"/>
    <dgm:cxn modelId="{6BEEA2F1-9BCF-4A13-AFE7-0EAB257CB882}" type="presOf" srcId="{5F1C7957-6BA1-47A6-9443-7EEDC7CA76F8}" destId="{0AD32832-6DE5-47F1-A5C7-E3DB01C22509}" srcOrd="0" destOrd="0" presId="urn:microsoft.com/office/officeart/2018/2/layout/IconVerticalSolidList"/>
    <dgm:cxn modelId="{BAC31CCD-F0D6-457E-AEA6-C1BBAE2C938D}" type="presParOf" srcId="{9E4FFBE0-5344-4F75-BC5D-252355B49EEC}" destId="{05A6EC80-533F-4FCF-87C0-223821705FB0}" srcOrd="0" destOrd="0" presId="urn:microsoft.com/office/officeart/2018/2/layout/IconVerticalSolidList"/>
    <dgm:cxn modelId="{D269B5E0-5751-4406-ADB1-EF3DEB264FE4}" type="presParOf" srcId="{05A6EC80-533F-4FCF-87C0-223821705FB0}" destId="{2F5AE07C-7015-4E72-8602-4DD36F205A93}" srcOrd="0" destOrd="0" presId="urn:microsoft.com/office/officeart/2018/2/layout/IconVerticalSolidList"/>
    <dgm:cxn modelId="{65B19378-D011-4564-B95F-15D301C0EA64}" type="presParOf" srcId="{05A6EC80-533F-4FCF-87C0-223821705FB0}" destId="{4321F455-49FE-41DE-8FFD-473C92FFA20D}" srcOrd="1" destOrd="0" presId="urn:microsoft.com/office/officeart/2018/2/layout/IconVerticalSolidList"/>
    <dgm:cxn modelId="{B21C5188-22C2-429E-B74B-170146891744}" type="presParOf" srcId="{05A6EC80-533F-4FCF-87C0-223821705FB0}" destId="{1B871BF2-CD66-4975-B142-6AECAB0FD81C}" srcOrd="2" destOrd="0" presId="urn:microsoft.com/office/officeart/2018/2/layout/IconVerticalSolidList"/>
    <dgm:cxn modelId="{F4142604-5F0A-4593-ADF2-7AC55EDF1B35}" type="presParOf" srcId="{05A6EC80-533F-4FCF-87C0-223821705FB0}" destId="{3141247F-60C9-4323-A000-4C20D8C5EFE7}" srcOrd="3" destOrd="0" presId="urn:microsoft.com/office/officeart/2018/2/layout/IconVerticalSolidList"/>
    <dgm:cxn modelId="{62B517A5-7313-4F72-BE24-2F01CC8EC819}" type="presParOf" srcId="{9E4FFBE0-5344-4F75-BC5D-252355B49EEC}" destId="{926019D0-F75D-425D-AB19-4EFD4A66412C}" srcOrd="1" destOrd="0" presId="urn:microsoft.com/office/officeart/2018/2/layout/IconVerticalSolidList"/>
    <dgm:cxn modelId="{ED8FE784-1B71-4CAB-B2EF-1B061409A642}" type="presParOf" srcId="{9E4FFBE0-5344-4F75-BC5D-252355B49EEC}" destId="{9B7D2A2E-51AE-4CE8-B4C2-2B936BC6A860}" srcOrd="2" destOrd="0" presId="urn:microsoft.com/office/officeart/2018/2/layout/IconVerticalSolidList"/>
    <dgm:cxn modelId="{517994D4-C48A-49D4-B9CB-31D0D1B57E09}" type="presParOf" srcId="{9B7D2A2E-51AE-4CE8-B4C2-2B936BC6A860}" destId="{9F822498-1007-46CF-966E-57FD311EF370}" srcOrd="0" destOrd="0" presId="urn:microsoft.com/office/officeart/2018/2/layout/IconVerticalSolidList"/>
    <dgm:cxn modelId="{10316087-43D9-4525-9A89-CB023EA8BDE5}" type="presParOf" srcId="{9B7D2A2E-51AE-4CE8-B4C2-2B936BC6A860}" destId="{54A41966-7244-4371-861D-5C72FDFBACC2}" srcOrd="1" destOrd="0" presId="urn:microsoft.com/office/officeart/2018/2/layout/IconVerticalSolidList"/>
    <dgm:cxn modelId="{8C385D98-E519-48A6-BD59-E8A6C98F78F3}" type="presParOf" srcId="{9B7D2A2E-51AE-4CE8-B4C2-2B936BC6A860}" destId="{CAEA8074-5BD2-4792-8CE6-88497423F665}" srcOrd="2" destOrd="0" presId="urn:microsoft.com/office/officeart/2018/2/layout/IconVerticalSolidList"/>
    <dgm:cxn modelId="{2C3642A2-D904-4AEC-82EB-709AAC095FC3}" type="presParOf" srcId="{9B7D2A2E-51AE-4CE8-B4C2-2B936BC6A860}" destId="{E153943C-874F-46D9-8F33-C6BDC970197F}" srcOrd="3" destOrd="0" presId="urn:microsoft.com/office/officeart/2018/2/layout/IconVerticalSolidList"/>
    <dgm:cxn modelId="{083C83CB-6CBE-4CD6-BAF0-3C14861AB835}" type="presParOf" srcId="{9E4FFBE0-5344-4F75-BC5D-252355B49EEC}" destId="{7972EC56-069B-4A85-903F-E8C3A93FD261}" srcOrd="3" destOrd="0" presId="urn:microsoft.com/office/officeart/2018/2/layout/IconVerticalSolidList"/>
    <dgm:cxn modelId="{A541D3E7-3B55-47F5-98DD-AF22D0C75DCE}" type="presParOf" srcId="{9E4FFBE0-5344-4F75-BC5D-252355B49EEC}" destId="{671B3E0E-7671-4733-BAF8-50964D5E1A73}" srcOrd="4" destOrd="0" presId="urn:microsoft.com/office/officeart/2018/2/layout/IconVerticalSolidList"/>
    <dgm:cxn modelId="{6B4885E2-6BFA-4A77-B02C-20E213C59F7F}" type="presParOf" srcId="{671B3E0E-7671-4733-BAF8-50964D5E1A73}" destId="{4D2F2AE5-6788-45C1-86AA-6EA16FA0DB4A}" srcOrd="0" destOrd="0" presId="urn:microsoft.com/office/officeart/2018/2/layout/IconVerticalSolidList"/>
    <dgm:cxn modelId="{91EAAB94-972F-4746-A4CE-8ED3FA58011F}" type="presParOf" srcId="{671B3E0E-7671-4733-BAF8-50964D5E1A73}" destId="{58432BC4-3880-4B61-B363-3D8BA345E5EE}" srcOrd="1" destOrd="0" presId="urn:microsoft.com/office/officeart/2018/2/layout/IconVerticalSolidList"/>
    <dgm:cxn modelId="{B104188B-2E9B-4870-88F0-E88947542652}" type="presParOf" srcId="{671B3E0E-7671-4733-BAF8-50964D5E1A73}" destId="{1F1C031E-52D6-499C-A41F-4FA367743036}" srcOrd="2" destOrd="0" presId="urn:microsoft.com/office/officeart/2018/2/layout/IconVerticalSolidList"/>
    <dgm:cxn modelId="{39DEB8D7-2C0B-4D2B-B29E-6FD7E06AC01C}" type="presParOf" srcId="{671B3E0E-7671-4733-BAF8-50964D5E1A73}" destId="{0AD32832-6DE5-47F1-A5C7-E3DB01C225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20161-382C-49E3-B9A5-20F4DCC6AE31}">
      <dsp:nvSpPr>
        <dsp:cNvPr id="0" name=""/>
        <dsp:cNvSpPr/>
      </dsp:nvSpPr>
      <dsp:spPr>
        <a:xfrm>
          <a:off x="0" y="1775"/>
          <a:ext cx="10691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E4D69-F11D-4513-A1CD-88587BB26DE8}">
      <dsp:nvSpPr>
        <dsp:cNvPr id="0" name=""/>
        <dsp:cNvSpPr/>
      </dsp:nvSpPr>
      <dsp:spPr>
        <a:xfrm>
          <a:off x="0" y="1775"/>
          <a:ext cx="10691265" cy="605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Many different ways of looking at leadership</a:t>
          </a:r>
          <a:endParaRPr lang="en-US" sz="2200" kern="1200"/>
        </a:p>
      </dsp:txBody>
      <dsp:txXfrm>
        <a:off x="0" y="1775"/>
        <a:ext cx="10691265" cy="605422"/>
      </dsp:txXfrm>
    </dsp:sp>
    <dsp:sp modelId="{2E4CCFC1-9F98-4CA4-B88D-CD1E31F77707}">
      <dsp:nvSpPr>
        <dsp:cNvPr id="0" name=""/>
        <dsp:cNvSpPr/>
      </dsp:nvSpPr>
      <dsp:spPr>
        <a:xfrm>
          <a:off x="0" y="607198"/>
          <a:ext cx="10691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3A1F7-14D2-4677-BBF0-6670F43D696C}">
      <dsp:nvSpPr>
        <dsp:cNvPr id="0" name=""/>
        <dsp:cNvSpPr/>
      </dsp:nvSpPr>
      <dsp:spPr>
        <a:xfrm>
          <a:off x="0" y="607198"/>
          <a:ext cx="10691265" cy="605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"getting others to follow"</a:t>
          </a:r>
          <a:endParaRPr lang="en-US" sz="2200" kern="1200"/>
        </a:p>
      </dsp:txBody>
      <dsp:txXfrm>
        <a:off x="0" y="607198"/>
        <a:ext cx="10691265" cy="605422"/>
      </dsp:txXfrm>
    </dsp:sp>
    <dsp:sp modelId="{152CE76F-6D2D-4A30-B6C4-A92978134655}">
      <dsp:nvSpPr>
        <dsp:cNvPr id="0" name=""/>
        <dsp:cNvSpPr/>
      </dsp:nvSpPr>
      <dsp:spPr>
        <a:xfrm>
          <a:off x="0" y="1212621"/>
          <a:ext cx="10691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389D3-25CB-4E15-81F3-F459D5A1AD19}">
      <dsp:nvSpPr>
        <dsp:cNvPr id="0" name=""/>
        <dsp:cNvSpPr/>
      </dsp:nvSpPr>
      <dsp:spPr>
        <a:xfrm>
          <a:off x="0" y="1212621"/>
          <a:ext cx="10691265" cy="605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"getting them to do things willingly"</a:t>
          </a:r>
          <a:endParaRPr lang="en-US" sz="2200" kern="1200"/>
        </a:p>
      </dsp:txBody>
      <dsp:txXfrm>
        <a:off x="0" y="1212621"/>
        <a:ext cx="10691265" cy="605422"/>
      </dsp:txXfrm>
    </dsp:sp>
    <dsp:sp modelId="{70F2A45F-EF3B-4F21-8F5D-9E258446D6D1}">
      <dsp:nvSpPr>
        <dsp:cNvPr id="0" name=""/>
        <dsp:cNvSpPr/>
      </dsp:nvSpPr>
      <dsp:spPr>
        <a:xfrm>
          <a:off x="0" y="1818044"/>
          <a:ext cx="10691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198DA-F8CE-49AE-A239-8CAE90B4D041}">
      <dsp:nvSpPr>
        <dsp:cNvPr id="0" name=""/>
        <dsp:cNvSpPr/>
      </dsp:nvSpPr>
      <dsp:spPr>
        <a:xfrm>
          <a:off x="0" y="1818044"/>
          <a:ext cx="10691265" cy="605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"the use of authority"</a:t>
          </a:r>
          <a:endParaRPr lang="en-US" sz="2200" kern="1200"/>
        </a:p>
      </dsp:txBody>
      <dsp:txXfrm>
        <a:off x="0" y="1818044"/>
        <a:ext cx="10691265" cy="605422"/>
      </dsp:txXfrm>
    </dsp:sp>
    <dsp:sp modelId="{5ABFAB09-EF8E-40D3-981A-37FE1C9C01CF}">
      <dsp:nvSpPr>
        <dsp:cNvPr id="0" name=""/>
        <dsp:cNvSpPr/>
      </dsp:nvSpPr>
      <dsp:spPr>
        <a:xfrm>
          <a:off x="0" y="2423466"/>
          <a:ext cx="10691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D49E4-C076-4CF5-8D0B-A430A698C1EC}">
      <dsp:nvSpPr>
        <dsp:cNvPr id="0" name=""/>
        <dsp:cNvSpPr/>
      </dsp:nvSpPr>
      <dsp:spPr>
        <a:xfrm>
          <a:off x="0" y="2423466"/>
          <a:ext cx="10691265" cy="605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Might be based on personality, knowledge or wisdom</a:t>
          </a:r>
          <a:endParaRPr lang="en-US" sz="2200" kern="1200"/>
        </a:p>
      </dsp:txBody>
      <dsp:txXfrm>
        <a:off x="0" y="2423466"/>
        <a:ext cx="10691265" cy="605422"/>
      </dsp:txXfrm>
    </dsp:sp>
    <dsp:sp modelId="{AA2F0E39-288A-4155-B4C0-1E6608176F70}">
      <dsp:nvSpPr>
        <dsp:cNvPr id="0" name=""/>
        <dsp:cNvSpPr/>
      </dsp:nvSpPr>
      <dsp:spPr>
        <a:xfrm>
          <a:off x="0" y="3028889"/>
          <a:ext cx="10691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7909F-B8DE-4847-B3B2-73EF3014C88D}">
      <dsp:nvSpPr>
        <dsp:cNvPr id="0" name=""/>
        <dsp:cNvSpPr/>
      </dsp:nvSpPr>
      <dsp:spPr>
        <a:xfrm>
          <a:off x="0" y="3028889"/>
          <a:ext cx="10691265" cy="605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relationship through which one person influences the behaviour or actions of others</a:t>
          </a:r>
          <a:endParaRPr lang="en-US" sz="2200" kern="1200"/>
        </a:p>
      </dsp:txBody>
      <dsp:txXfrm>
        <a:off x="0" y="3028889"/>
        <a:ext cx="10691265" cy="605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5AE07C-7015-4E72-8602-4DD36F205A93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1F455-49FE-41DE-8FFD-473C92FFA20D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1247F-60C9-4323-A000-4C20D8C5EFE7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Thinking about what you have heard today</a:t>
          </a:r>
          <a:endParaRPr lang="en-US" sz="2500" kern="1200"/>
        </a:p>
      </dsp:txBody>
      <dsp:txXfrm>
        <a:off x="1814259" y="671"/>
        <a:ext cx="4357688" cy="1570787"/>
      </dsp:txXfrm>
    </dsp:sp>
    <dsp:sp modelId="{9F822498-1007-46CF-966E-57FD311EF370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41966-7244-4371-861D-5C72FDFBACC2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3943C-874F-46D9-8F33-C6BDC970197F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can YOU do today to make yourself become a future leader?</a:t>
          </a:r>
          <a:endParaRPr lang="en-US" sz="2500" kern="1200"/>
        </a:p>
      </dsp:txBody>
      <dsp:txXfrm>
        <a:off x="1814259" y="1964156"/>
        <a:ext cx="4357688" cy="1570787"/>
      </dsp:txXfrm>
    </dsp:sp>
    <dsp:sp modelId="{4D2F2AE5-6788-45C1-86AA-6EA16FA0DB4A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432BC4-3880-4B61-B363-3D8BA345E5EE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32832-6DE5-47F1-A5C7-E3DB01C22509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Before you do this, let's listen to Simon Sinek</a:t>
          </a:r>
          <a:endParaRPr lang="en-US" sz="2500" kern="1200"/>
        </a:p>
      </dsp:txBody>
      <dsp:txXfrm>
        <a:off x="1814259" y="3927640"/>
        <a:ext cx="4357688" cy="1570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D4F60-3B00-4DB4-90A4-67F8107A0900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0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562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20BAB-D1DB-4DC1-908A-9B5E73715905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656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2DD5A-C337-4F22-BED0-547AFC68CFD6}" type="datetime1">
              <a:rPr lang="en-US" smtClean="0"/>
              <a:t>2/6/2024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898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8DFBF-4DB8-447F-A740-22B1B0F7DDD8}" type="datetime1">
              <a:rPr lang="en-US" smtClean="0"/>
              <a:t>2/6/2024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081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12435-B87A-4434-B86A-1406D5D81959}" type="datetime1">
              <a:rPr lang="en-US" smtClean="0"/>
              <a:t>2/6/2024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327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850E0-9242-469C-9FA7-447D7E43FF29}" type="datetime1">
              <a:rPr lang="en-US" smtClean="0"/>
              <a:t>2/6/2024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946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184C1-634B-4D2F-90E1-C39B48114444}" type="datetime1">
              <a:rPr lang="en-US" smtClean="0"/>
              <a:t>2/6/2024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64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A4FC1-9CCD-4E4B-AB4D-5CAEC19C950B}" type="datetime1">
              <a:rPr lang="en-US" smtClean="0"/>
              <a:t>2/6/2024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275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12018-AE0B-45B3-8833-1C61B747ADFD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923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74D72-DF44-407D-AEE5-0273DD00D922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268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FBA78304-8938-479D-8111-AA943458A814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7215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55AF51B-FA33-BDAC-58EE-FBCD48BA97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53" r="9946" b="-9"/>
          <a:stretch/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908651"/>
            <a:ext cx="3620882" cy="3640345"/>
          </a:xfrm>
        </p:spPr>
        <p:txBody>
          <a:bodyPr anchor="t">
            <a:normAutofit/>
          </a:bodyPr>
          <a:lstStyle/>
          <a:p>
            <a:r>
              <a:rPr lang="en-GB" sz="4000">
                <a:cs typeface="Calibri Light"/>
              </a:rPr>
              <a:t>Leadership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3400" y="4945711"/>
            <a:ext cx="3380437" cy="8454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>
                <a:cs typeface="Calibri"/>
              </a:rPr>
              <a:t>7th February 2024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35F53-FC0A-4A20-5C7D-71756B9F5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D0B1D-9FD2-5AEC-4130-FD474159E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93B34-9606-7F29-9AFA-CFCF2EB78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F9698-9695-7B5A-6B9D-186E16185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67781A-2A59-1277-955C-AD406247E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14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F1E95A2-E5F1-4C8A-92DC-CE369D193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FCF674C-D208-4497-A189-02E8503DA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C9696DD-3926-CF25-9D94-CE6F98885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852004" cy="1362073"/>
          </a:xfrm>
        </p:spPr>
        <p:txBody>
          <a:bodyPr>
            <a:normAutofit/>
          </a:bodyPr>
          <a:lstStyle/>
          <a:p>
            <a:r>
              <a:rPr lang="en-GB" dirty="0"/>
              <a:t>Significance of 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B33F4-F89A-65A8-39BC-6EB211B1E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76474"/>
            <a:ext cx="6804626" cy="35531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Organisational behaviour: co-ordinating efforts of people towards goals and objectives</a:t>
            </a:r>
          </a:p>
          <a:p>
            <a:r>
              <a:rPr lang="en-GB" dirty="0"/>
              <a:t>This involves leadership</a:t>
            </a:r>
          </a:p>
          <a:p>
            <a:r>
              <a:rPr lang="en-GB"/>
              <a:t>Command and control not good enough</a:t>
            </a:r>
          </a:p>
          <a:p>
            <a:r>
              <a:rPr lang="en-GB" dirty="0"/>
              <a:t>Emphasis on teamwork, coaching, empowerment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95B77-6384-E03A-C3D4-11998F167F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EC8E2-6957-CD90-7B82-5F7D83B05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DF808-ED1C-E8C2-F95B-24A1C0919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10" name="Graphic 9" descr="Meeting">
            <a:extLst>
              <a:ext uri="{FF2B5EF4-FFF2-40B4-BE49-F238E27FC236}">
                <a16:creationId xmlns:a16="http://schemas.microsoft.com/office/drawing/2014/main" id="{401F40AB-4399-E690-33D3-C409AC7DD9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5120" y="1705608"/>
            <a:ext cx="3446780" cy="344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5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Puzzle pieces">
            <a:extLst>
              <a:ext uri="{FF2B5EF4-FFF2-40B4-BE49-F238E27FC236}">
                <a16:creationId xmlns:a16="http://schemas.microsoft.com/office/drawing/2014/main" id="{71729927-6C79-BE74-119D-8941A69609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22" r="22822" b="7"/>
          <a:stretch/>
        </p:blipFill>
        <p:spPr>
          <a:xfrm>
            <a:off x="7414664" y="10"/>
            <a:ext cx="477733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8144E4-790B-F9F9-037C-A4B8C11BB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16736"/>
          </a:xfrm>
        </p:spPr>
        <p:txBody>
          <a:bodyPr>
            <a:normAutofit/>
          </a:bodyPr>
          <a:lstStyle/>
          <a:p>
            <a:r>
              <a:rPr lang="en-GB" dirty="0"/>
              <a:t>CBI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7ED1C-7971-3EA1-6179-1CA8103D1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23959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Effective leaders, who can inspire their people to realise personal and collective potential, are often the deciding factor between a company being good at what it does and achieving greatness"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66C49-DC24-86A9-D1C6-C52824BC6A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2/6/2024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E3F6C-D864-A9B6-2A4E-776BCECDC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C2228-C569-E65B-8463-43868DF6F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158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F1E95A2-E5F1-4C8A-92DC-CE369D193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FCF674C-D208-4497-A189-02E8503DA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4AF8A1D-BA4D-F3A2-9C4A-78F5668CE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852004" cy="1362073"/>
          </a:xfrm>
        </p:spPr>
        <p:txBody>
          <a:bodyPr>
            <a:normAutofit/>
          </a:bodyPr>
          <a:lstStyle/>
          <a:p>
            <a:r>
              <a:rPr lang="en-GB" dirty="0"/>
              <a:t>Where does leadership happen?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565D6-DE01-FE4B-4D61-C91614857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76474"/>
            <a:ext cx="6804626" cy="35531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Leadership happens where there are followers</a:t>
            </a:r>
          </a:p>
          <a:p>
            <a:r>
              <a:rPr lang="en-GB" dirty="0"/>
              <a:t>The only qualification is a desire to grow (Radcliffe)</a:t>
            </a:r>
          </a:p>
          <a:p>
            <a:r>
              <a:rPr lang="en-GB" dirty="0"/>
              <a:t>Does not require a title, or a team</a:t>
            </a:r>
          </a:p>
          <a:p>
            <a:r>
              <a:rPr lang="en-GB" dirty="0"/>
              <a:t>Radcliffe says: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Leading always starts in the future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If you want the help of others, you need to engage them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Deliver: you make it happen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01F65-FEC8-6856-7E17-E5B5D8639A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75FF6-AC5B-44BC-1FBE-B86CC1E3C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DEC81-FB92-FF66-0183-912D4D0E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10" name="Graphic 9" descr="Connections">
            <a:extLst>
              <a:ext uri="{FF2B5EF4-FFF2-40B4-BE49-F238E27FC236}">
                <a16:creationId xmlns:a16="http://schemas.microsoft.com/office/drawing/2014/main" id="{CA0144F8-05CB-0D93-F482-95B9C59800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5120" y="1705608"/>
            <a:ext cx="3446780" cy="344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570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D8A2F-E751-0B15-497E-96D23167D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THE STUDY OF LEADERSHIP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931C702-13A5-45D1-905A-7B2F5D1C30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165AD-2D11-805A-7139-523273E15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CD223-9F29-61B7-D452-9605031E9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651A51-E07F-61F1-CE09-BEA366C0C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96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22376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Yellow paper ship leading among white ships">
            <a:extLst>
              <a:ext uri="{FF2B5EF4-FFF2-40B4-BE49-F238E27FC236}">
                <a16:creationId xmlns:a16="http://schemas.microsoft.com/office/drawing/2014/main" id="{C68C1A1D-62E5-7740-EB89-350CAE9BF6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945" r="4780" b="-6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1ADFED-22F0-D6BF-E6FE-847198A61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886519" cy="1272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Approaches to examining leadership</a:t>
            </a:r>
            <a:br>
              <a:rPr lang="en-GB" sz="2800"/>
            </a:br>
            <a:r>
              <a:rPr lang="en-GB" sz="2800"/>
              <a:t>QUALITIES OR TRAITS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2D493-8D61-4931-0F5E-B0FEFAB28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4846" y="2133600"/>
            <a:ext cx="5886519" cy="37744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This approach assumes leaders are born, not made</a:t>
            </a:r>
          </a:p>
          <a:p>
            <a:r>
              <a:rPr lang="en-GB" dirty="0"/>
              <a:t>Cannot be taught, or learned</a:t>
            </a:r>
          </a:p>
          <a:p>
            <a:r>
              <a:rPr lang="en-GB" dirty="0"/>
              <a:t>Drucker (1955) leadership is of utmost importance. Indeed there is no substitute for it.  But leadership cannot be created or promoted.  It cannot be taught or learned"</a:t>
            </a:r>
          </a:p>
          <a:p>
            <a:r>
              <a:rPr lang="en-GB" dirty="0"/>
              <a:t>Self-confidence, initiative, intelligence often listed but no evidence to support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CAB54-1CA2-0ACC-2774-20DC6A6003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426EA-AC57-77AC-9E1D-C68D38C73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00E0D-88D2-2CFE-53E6-6E5E9EAB1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09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Light bulb on yellow background with sketched light beams and cord">
            <a:extLst>
              <a:ext uri="{FF2B5EF4-FFF2-40B4-BE49-F238E27FC236}">
                <a16:creationId xmlns:a16="http://schemas.microsoft.com/office/drawing/2014/main" id="{1B75342F-D56B-D988-8EF9-7C3CC965F8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34" r="7409" b="3"/>
          <a:stretch/>
        </p:blipFill>
        <p:spPr>
          <a:xfrm>
            <a:off x="7414664" y="10"/>
            <a:ext cx="477733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3A3FCE-8AB7-A2BF-AFE4-4B8B0D1D4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16736"/>
          </a:xfrm>
        </p:spPr>
        <p:txBody>
          <a:bodyPr>
            <a:normAutofit/>
          </a:bodyPr>
          <a:lstStyle/>
          <a:p>
            <a:r>
              <a:rPr lang="en-GB" dirty="0"/>
              <a:t>Limitations of the traits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B7744-8D68-1657-22BB-9A27D8155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23959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Deciding who is "good" or "successful" requires subjectivity</a:t>
            </a:r>
          </a:p>
          <a:p>
            <a:r>
              <a:rPr lang="en-GB" dirty="0"/>
              <a:t>No agreement about what traits make a good leader</a:t>
            </a:r>
          </a:p>
          <a:p>
            <a:r>
              <a:rPr lang="en-GB" dirty="0"/>
              <a:t>Ignores situational factors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E5368-399B-CE32-A252-561CC55E97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2/6/2024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671B0-E07F-9C7E-B77F-9720CA338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DC876-9AF4-2996-640D-FBE2BFA33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969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22376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Colourful carved figures of humans">
            <a:extLst>
              <a:ext uri="{FF2B5EF4-FFF2-40B4-BE49-F238E27FC236}">
                <a16:creationId xmlns:a16="http://schemas.microsoft.com/office/drawing/2014/main" id="{D5BBFCB5-311C-123A-9504-2402B90CEA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36" r="24339" b="5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F27232-40D1-5C4A-DEAA-7B99B0BC9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886519" cy="1272986"/>
          </a:xfrm>
        </p:spPr>
        <p:txBody>
          <a:bodyPr>
            <a:normAutofit/>
          </a:bodyPr>
          <a:lstStyle/>
          <a:p>
            <a:r>
              <a:rPr lang="en-GB" dirty="0"/>
              <a:t>FUNCTIONAL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53BEE-FCA9-3958-9FB7-4A40792DE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4846" y="2133600"/>
            <a:ext cx="5886519" cy="37744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Concentrates on the function of leadership</a:t>
            </a:r>
          </a:p>
          <a:p>
            <a:r>
              <a:rPr lang="en-GB" dirty="0"/>
              <a:t>Looks at how their behaviour affects the team</a:t>
            </a:r>
          </a:p>
          <a:p>
            <a:r>
              <a:rPr lang="en-GB" dirty="0"/>
              <a:t>This approach assumes leadership can be taught</a:t>
            </a:r>
          </a:p>
          <a:p>
            <a:r>
              <a:rPr lang="en-GB" dirty="0"/>
              <a:t>Leadership can be learned, developed, and perfected</a:t>
            </a:r>
          </a:p>
          <a:p>
            <a:r>
              <a:rPr lang="en-GB" dirty="0"/>
              <a:t>Kotter – makes the point that successful companies actively seek out people with leadership potential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BCA48-05C3-F3EA-A8FE-D2B56E0402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8CCD9-B03B-4D66-940F-9EF49D7AD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2825D-96F7-86A2-2B58-31C8AA6EC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812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22376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White puzzle with one red piece">
            <a:extLst>
              <a:ext uri="{FF2B5EF4-FFF2-40B4-BE49-F238E27FC236}">
                <a16:creationId xmlns:a16="http://schemas.microsoft.com/office/drawing/2014/main" id="{1274214B-3791-6375-2A10-FECADA5F48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73" r="29234" b="5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64C0EA-5937-250D-1A0F-683608DFE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886519" cy="1272986"/>
          </a:xfrm>
        </p:spPr>
        <p:txBody>
          <a:bodyPr>
            <a:normAutofit/>
          </a:bodyPr>
          <a:lstStyle/>
          <a:p>
            <a:r>
              <a:rPr lang="en-GB" dirty="0"/>
              <a:t>Adair – action centred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55EE0-905F-0C7D-DD3B-A1CC84B8A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4846" y="2133600"/>
            <a:ext cx="5886519" cy="37744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Adair's functional approach </a:t>
            </a:r>
          </a:p>
          <a:p>
            <a:r>
              <a:rPr lang="en-GB" dirty="0"/>
              <a:t>Effectiveness of a leader depends on three things: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Task needs involve achieving objectives and defining tasks, organising work, controlling quality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Team maintenance: developing morale, standards and communication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Individual needs: meeting the needs of the individual and attending to personal problems, resolving conflict, giving praise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6883F-3AC0-835F-E703-B98F359376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83441-D277-929A-F110-672254C13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CCC265-C7D8-8231-687C-0C6286D48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72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9E09D-4E4F-680B-D786-67F80EA0F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AUTOCRATIC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90ED6-C36A-5190-7711-C8C0CC0BE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Power comes from the manager and their position</a:t>
            </a:r>
          </a:p>
          <a:p>
            <a:r>
              <a:rPr lang="en-GB" dirty="0"/>
              <a:t>The manager makes the decisions</a:t>
            </a:r>
          </a:p>
          <a:p>
            <a:r>
              <a:rPr lang="en-GB" dirty="0"/>
              <a:t>The manager holds the authority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795EC-FBA4-4E40-E97D-ACB699CF8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A0BB0-DB5B-B856-4322-D86E71034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0907E-5CF1-7BEA-C9BA-7135CEB30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299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423FC-5F6A-0DDE-C78D-DDEE48EB3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DEMOCRATIC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6DD41-B69B-9AF5-19B6-0596143EB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Focus of power is with the group </a:t>
            </a:r>
          </a:p>
          <a:p>
            <a:r>
              <a:rPr lang="en-GB" dirty="0"/>
              <a:t>Group members have more of a say in decision-making</a:t>
            </a:r>
          </a:p>
          <a:p>
            <a:r>
              <a:rPr lang="en-GB" dirty="0"/>
              <a:t>The leader enables and empowers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36C19-FF5C-71DE-6C6E-FB7D54361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0399F-1140-1DC6-663D-64CAC04E6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51F6D5-CBDC-7762-7FB9-73FA61658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3590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67B87-6A99-1A08-7732-19148269F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LAISSEZ-FAIRE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0C5FA-D90B-AF6B-F68D-7A1DF6CBF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When members of a team are working well, the manager consciously passes on the power to the group</a:t>
            </a:r>
          </a:p>
          <a:p>
            <a:r>
              <a:rPr lang="en-GB" dirty="0"/>
              <a:t>Sits back – and watches them fly</a:t>
            </a:r>
          </a:p>
          <a:p>
            <a:r>
              <a:rPr lang="en-GB" dirty="0"/>
              <a:t>Note – he or she will not abdicate responsibility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F090B-079C-C898-7471-FD211DCA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B284DE-4243-7922-6695-4C28CA7C7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BAA9B-CB47-7110-38E3-145341FEA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176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22376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Colourful carved figures of humans">
            <a:extLst>
              <a:ext uri="{FF2B5EF4-FFF2-40B4-BE49-F238E27FC236}">
                <a16:creationId xmlns:a16="http://schemas.microsoft.com/office/drawing/2014/main" id="{3F6EFAE0-5EDC-9579-435B-60828D1F9C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36" r="24339" b="5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1050BB-896C-B76B-1D76-2EF742B1B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886519" cy="1272986"/>
          </a:xfrm>
        </p:spPr>
        <p:txBody>
          <a:bodyPr>
            <a:normAutofit/>
          </a:bodyPr>
          <a:lstStyle/>
          <a:p>
            <a:r>
              <a:rPr lang="en-GB" dirty="0"/>
              <a:t>Contingency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46DEF-BF4D-804C-776C-792E3907D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4846" y="2133600"/>
            <a:ext cx="5886519" cy="37744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Places importance on the situation in determining the characteristics of leadership</a:t>
            </a:r>
          </a:p>
          <a:p>
            <a:pPr>
              <a:lnSpc>
                <a:spcPct val="100000"/>
              </a:lnSpc>
            </a:pPr>
            <a:r>
              <a:rPr lang="en-GB" sz="1700"/>
              <a:t>Some limitations to this approach</a:t>
            </a:r>
          </a:p>
          <a:p>
            <a:pPr>
              <a:lnSpc>
                <a:spcPct val="100000"/>
              </a:lnSpc>
            </a:pPr>
            <a:r>
              <a:rPr lang="en-GB" sz="1700"/>
              <a:t>They focus on the interactions between the variables involved in a leadership situation</a:t>
            </a:r>
          </a:p>
          <a:p>
            <a:pPr>
              <a:lnSpc>
                <a:spcPct val="100000"/>
              </a:lnSpc>
            </a:pPr>
            <a:r>
              <a:rPr lang="en-GB" sz="1700"/>
              <a:t>The models include: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Favourability of leadership situation (Fred Fiedler)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Quality and acceptance of leader's decision (Vroom and Yetton)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Path-goal theory (House, and House and Dessler)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Readiness level of followers (Hersey and Blanchard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5B63B-F7FC-435D-C20C-960451A103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151DC-3B3D-33B3-69AA-E80AC9578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83E087-B151-8270-AF0C-2E24451DF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3222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4F46-576E-5261-515E-443D831D4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Fiedler's contingency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83F36-8C50-107F-2872-325E28428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 developed a way of measuring the attitudes of the leader</a:t>
            </a:r>
          </a:p>
          <a:p>
            <a:r>
              <a:rPr lang="en-GB" dirty="0"/>
              <a:t>"least preferred co-worker"</a:t>
            </a:r>
          </a:p>
          <a:p>
            <a:r>
              <a:rPr lang="en-GB" dirty="0"/>
              <a:t>It measures a leader's orientation towards relationships or tasks, based on their least favourite co-worker</a:t>
            </a:r>
          </a:p>
          <a:p>
            <a:r>
              <a:rPr lang="en-GB" dirty="0"/>
              <a:t>High LPC leaders tend to describe their least preferred co-workers in more favourable terms, indicating a relationship-oriented leadership style</a:t>
            </a:r>
          </a:p>
          <a:p>
            <a:r>
              <a:rPr lang="en-GB" dirty="0"/>
              <a:t>Low LPC leaders tend to describe their least favourable co-workers in less favourable terms, indicating a task oriented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F740E-8B29-051F-9F4D-46C8A6E5F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CCA24-649D-ADEC-6C13-413C0DC3F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6F252-0CDE-0054-215A-D8B505CC9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4703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D564E-6A3E-40E9-4CF1-65DCFBCB2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Favourability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899E0-6969-7BE7-2503-4AF8E188C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Fiedler suggests leadership behaviour is dependent upon favourability</a:t>
            </a:r>
          </a:p>
          <a:p>
            <a:r>
              <a:rPr lang="en-GB" dirty="0"/>
              <a:t>There are major variables which affect their role and influence: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How much people like and trust the leader, and their willingness to follow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The degree by which the task is clearly defined and the extent by which it can be carried out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The power of the leader by virtue of their position in the organisation and the extent by which they can exercise power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89643-8BA4-049F-A92D-686A578E0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49B24-B659-7786-5A6D-E0BCDD0B4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A1530-F412-2A69-647B-4F236632C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0088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94DDA-61E3-0795-90B3-83F3EDF61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VROOM AND YETTON CONTINGENCY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11D65-CFB2-CDC8-0964-8642F69B5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They focus their analysis on two aspects of a leader's decision: its quality and its acceptance</a:t>
            </a:r>
          </a:p>
          <a:p>
            <a:r>
              <a:rPr lang="en-GB" dirty="0"/>
              <a:t>The effect that the decision has on group performance</a:t>
            </a:r>
          </a:p>
          <a:p>
            <a:r>
              <a:rPr lang="en-GB" dirty="0"/>
              <a:t>Decision acceptance refers to the motivation and commitment of </a:t>
            </a:r>
            <a:r>
              <a:rPr lang="en-GB" dirty="0" err="1"/>
              <a:t>gropu</a:t>
            </a:r>
            <a:r>
              <a:rPr lang="en-GB" dirty="0"/>
              <a:t> members </a:t>
            </a:r>
          </a:p>
          <a:p>
            <a:r>
              <a:rPr lang="en-GB" dirty="0"/>
              <a:t>And...the amount of time to make the decision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23B06-BCFA-4382-1A8F-D84C7C52B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B8AB7-E441-2FED-B39D-6BF808937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AD8FA-A5D7-1BA3-D47F-037E7318A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4292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22376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Colourful carved figures of humans">
            <a:extLst>
              <a:ext uri="{FF2B5EF4-FFF2-40B4-BE49-F238E27FC236}">
                <a16:creationId xmlns:a16="http://schemas.microsoft.com/office/drawing/2014/main" id="{9D51D3B5-0D2F-3FC6-81B1-244654DA90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36" r="24339" b="5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4B5112-2CA7-A96E-8707-7716A377C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886519" cy="1272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Transformational leadership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03AA-929D-CB51-B80C-3D255BEC7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4846" y="2133600"/>
            <a:ext cx="5886519" cy="37744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Basically about getting higher levels of motivation and commitment from followers</a:t>
            </a:r>
          </a:p>
          <a:p>
            <a:r>
              <a:rPr lang="en-GB" dirty="0"/>
              <a:t>Emphasis is on generating a vision for the organisation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Role model for good behaviour and values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Develops and grow others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Empower others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Change the way people think about themselves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E57BE-0F60-5385-F29A-78923BF378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8B447-9CB7-1EAE-CAAF-8A403A82E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1C71F-F2BF-CA0C-9669-1A28E7E09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1158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rrows pointing towards light">
            <a:extLst>
              <a:ext uri="{FF2B5EF4-FFF2-40B4-BE49-F238E27FC236}">
                <a16:creationId xmlns:a16="http://schemas.microsoft.com/office/drawing/2014/main" id="{1CC73E05-3FCF-3B2C-99C6-5A4645212F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2" r="41608" b="-3"/>
          <a:stretch/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9AA9D1-3D16-3551-1FED-F7B731E3B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TRANSFORMATIONAL V TRANSACTIONAL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F98FE-1FE0-9485-AC8F-073C7C438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Research both forms of leadership</a:t>
            </a:r>
          </a:p>
          <a:p>
            <a:r>
              <a:rPr lang="en-GB"/>
              <a:t>Outline the characteristics of both</a:t>
            </a:r>
          </a:p>
          <a:p>
            <a:r>
              <a:rPr lang="en-GB" dirty="0"/>
              <a:t>Reflect: what would you prefer?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A68A5-1F15-476F-0F78-585B69C46A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2/6/2024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C3D0A-78BA-90E3-EDC1-637416E33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A5EE3-E2C4-E1BA-2B10-A1B2D67B0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19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1128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F52F-3325-F793-BBD3-BFAF3E490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SERVANT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A06ED-F7AC-C461-2520-B6AC6F678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Proposed by Greenleaf (1970)</a:t>
            </a:r>
          </a:p>
          <a:p>
            <a:r>
              <a:rPr lang="en-GB" dirty="0"/>
              <a:t>Ethical responsibility</a:t>
            </a:r>
          </a:p>
          <a:p>
            <a:r>
              <a:rPr lang="en-GB"/>
              <a:t>Empowering people through honesty, respect, trust</a:t>
            </a:r>
          </a:p>
          <a:p>
            <a:r>
              <a:rPr lang="en-GB" dirty="0"/>
              <a:t>A servant leader gives attention to the needs of people</a:t>
            </a:r>
          </a:p>
          <a:p>
            <a:r>
              <a:rPr lang="en-GB" dirty="0"/>
              <a:t>A focus on support and participation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724E1-C0F1-2EC9-AE96-9798E4162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3BF11-5DBD-99CC-11F8-E6C669656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AF894-7F55-F0CA-34E8-DC4FAB6C1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716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White paper ships being led by a yellow ship">
            <a:extLst>
              <a:ext uri="{FF2B5EF4-FFF2-40B4-BE49-F238E27FC236}">
                <a16:creationId xmlns:a16="http://schemas.microsoft.com/office/drawing/2014/main" id="{431C028B-83E8-D581-6E0E-801234B57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01" r="8108" b="-3"/>
          <a:stretch/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8B7561-4FCB-674F-AA0E-E075E114A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Servant leadership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C637B-BC6B-F499-C603-7D1010669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Integrity</a:t>
            </a:r>
          </a:p>
          <a:p>
            <a:r>
              <a:rPr lang="en-GB" dirty="0"/>
              <a:t>Altruism</a:t>
            </a:r>
          </a:p>
          <a:p>
            <a:r>
              <a:rPr lang="en-GB" dirty="0"/>
              <a:t>Humility</a:t>
            </a:r>
          </a:p>
          <a:p>
            <a:r>
              <a:rPr lang="en-GB" dirty="0"/>
              <a:t>Empathy and healing</a:t>
            </a:r>
          </a:p>
          <a:p>
            <a:r>
              <a:rPr lang="en-GB" dirty="0"/>
              <a:t>Personal growth</a:t>
            </a:r>
          </a:p>
          <a:p>
            <a:r>
              <a:rPr lang="en-GB" dirty="0"/>
              <a:t>Fairness and justice</a:t>
            </a:r>
          </a:p>
          <a:p>
            <a:r>
              <a:rPr lang="en-GB" dirty="0"/>
              <a:t>Empowerment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4B823-9489-B64F-2CA6-FDFBD10EEB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2/6/2024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415E78-796C-C73A-DDA9-3510C8818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91B42-EE61-90F3-2AFD-3FA6E87AF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8739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62791-3BFD-51E6-858B-BF5F04C55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21684-A468-39DE-CBB9-313759630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major variable is national culture</a:t>
            </a:r>
          </a:p>
          <a:p>
            <a:r>
              <a:rPr lang="en-GB" dirty="0"/>
              <a:t>GLOBE is a research project that sought to identify those behaviours and attributes that would apply in all countries, and, those which were specific to different countries</a:t>
            </a:r>
          </a:p>
          <a:p>
            <a:r>
              <a:rPr lang="en-GB" dirty="0"/>
              <a:t>62 different countries, starting in 1991</a:t>
            </a:r>
          </a:p>
          <a:p>
            <a:r>
              <a:rPr lang="en-GB" dirty="0"/>
              <a:t>Charismatic leaders shown to be globally endorsed</a:t>
            </a:r>
          </a:p>
          <a:p>
            <a:r>
              <a:rPr lang="en-GB" dirty="0"/>
              <a:t>English speaking countries prefer informality and participation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CDB0B-28EC-E105-0B5C-D2A7B61B2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046707-978C-C015-F418-8BE61E9C3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C4E66-0D89-1411-86EB-2223BA6B7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2072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12291-591E-1588-B8B5-8FF5B2EF1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BLANCHARD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29982-F91E-4BFB-D8A5-A185D32ED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Believes that all good leadership starts with a shared vision.  He suggests clarifying and sharing your leadership point of view means answering seven </a:t>
            </a:r>
            <a:r>
              <a:rPr lang="en-GB"/>
              <a:t>questions:</a:t>
            </a:r>
          </a:p>
          <a:p>
            <a:r>
              <a:rPr lang="en-GB" dirty="0"/>
              <a:t>Who are the people who have influenced you in your life?</a:t>
            </a:r>
          </a:p>
          <a:p>
            <a:r>
              <a:rPr lang="en-GB" dirty="0"/>
              <a:t>What is your life purpose?</a:t>
            </a:r>
          </a:p>
          <a:p>
            <a:r>
              <a:rPr lang="en-GB" dirty="0"/>
              <a:t>What core values guide your behaviour?</a:t>
            </a:r>
          </a:p>
          <a:p>
            <a:r>
              <a:rPr lang="en-GB" dirty="0"/>
              <a:t>What are your beliefs in leading and motivating people?</a:t>
            </a:r>
          </a:p>
          <a:p>
            <a:r>
              <a:rPr lang="en-GB" dirty="0"/>
              <a:t>What can people expect of you?</a:t>
            </a:r>
          </a:p>
          <a:p>
            <a:r>
              <a:rPr lang="en-GB" dirty="0"/>
              <a:t>What will you expect of your people?</a:t>
            </a:r>
          </a:p>
          <a:p>
            <a:r>
              <a:rPr lang="en-GB" dirty="0"/>
              <a:t>How will you set an example?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16C4E-39AF-5E81-F805-5799B6FD4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E685-1B6F-4D7C-AEF2-C9AD71EC467A}" type="datetime1">
              <a:rPr lang="en-US" smtClean="0"/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252D62-1BD1-0E11-E57D-DEE36378A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10CF2-9479-09AA-49BF-30D3D3D64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420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558FEC9-8704-5DE7-CB47-B1CE7DB7B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01701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About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B21F1-34E0-DECD-1C33-EFE443F888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9A5730-0DD5-BEB0-93DD-079C95E3F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F2E2D-7699-3C0A-E649-E8F1C770B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7AED1B2-AF0F-23BB-0CED-5A47D3044C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6508948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82199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rrows pointing towards light">
            <a:extLst>
              <a:ext uri="{FF2B5EF4-FFF2-40B4-BE49-F238E27FC236}">
                <a16:creationId xmlns:a16="http://schemas.microsoft.com/office/drawing/2014/main" id="{75E9939C-E8AD-9883-DA81-6E1B113D23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2" r="42018" b="-3"/>
          <a:stretch/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8858BD-0CD5-B81A-A3F9-828C1C958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Leadership self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A0F0B-BDCE-8AA6-E465-769F744AF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/>
              <a:t>Schedule 10-20 minutes per week for self-reflection.  </a:t>
            </a:r>
          </a:p>
          <a:p>
            <a:pPr>
              <a:lnSpc>
                <a:spcPct val="100000"/>
              </a:lnSpc>
            </a:pPr>
            <a:r>
              <a:rPr lang="en-GB" sz="1600"/>
              <a:t>Barack Obama does this: he found clarity as a leader</a:t>
            </a:r>
          </a:p>
          <a:p>
            <a:pPr>
              <a:lnSpc>
                <a:spcPct val="100000"/>
              </a:lnSpc>
            </a:pPr>
            <a:r>
              <a:rPr lang="en-GB" sz="1600"/>
              <a:t>Ask – what went well? What did you learn? What will you do differently?  What did you do well this week?</a:t>
            </a:r>
          </a:p>
          <a:p>
            <a:pPr>
              <a:lnSpc>
                <a:spcPct val="100000"/>
              </a:lnSpc>
            </a:pPr>
            <a:r>
              <a:rPr lang="en-GB" sz="1600"/>
              <a:t>What type of leader do you want to be?  What type of leader do you admire?  How do you want people to see you?</a:t>
            </a:r>
          </a:p>
          <a:p>
            <a:pPr>
              <a:lnSpc>
                <a:spcPct val="100000"/>
              </a:lnSpc>
            </a:pPr>
            <a:r>
              <a:rPr lang="en-GB" sz="1600"/>
              <a:t>Values – what are your key values?</a:t>
            </a:r>
          </a:p>
          <a:p>
            <a:pPr>
              <a:lnSpc>
                <a:spcPct val="100000"/>
              </a:lnSpc>
            </a:pPr>
            <a:r>
              <a:rPr lang="en-GB" sz="1600"/>
              <a:t>Goals – what are your goals?  What must you do to achieve them?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F9803-72AC-C4A5-10CF-B919494F63A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26DE685-1B6F-4D7C-AEF2-C9AD71EC467A}" type="datetime1">
              <a:rPr lang="en-US" smtClean="0"/>
              <a:pPr>
                <a:spcAft>
                  <a:spcPts val="600"/>
                </a:spcAft>
              </a:pPr>
              <a:t>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529AB-C09D-122A-AE39-089B27055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E582D-275F-4A79-1721-8EE12E8D0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81510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DarkSeedLeftStep">
      <a:dk1>
        <a:srgbClr val="000000"/>
      </a:dk1>
      <a:lt1>
        <a:srgbClr val="FFFFFF"/>
      </a:lt1>
      <a:dk2>
        <a:srgbClr val="312E1B"/>
      </a:dk2>
      <a:lt2>
        <a:srgbClr val="F0F1F3"/>
      </a:lt2>
      <a:accent1>
        <a:srgbClr val="AEA244"/>
      </a:accent1>
      <a:accent2>
        <a:srgbClr val="B1733B"/>
      </a:accent2>
      <a:accent3>
        <a:srgbClr val="C3534D"/>
      </a:accent3>
      <a:accent4>
        <a:srgbClr val="B13B66"/>
      </a:accent4>
      <a:accent5>
        <a:srgbClr val="C34DA9"/>
      </a:accent5>
      <a:accent6>
        <a:srgbClr val="9A3BB1"/>
      </a:accent6>
      <a:hlink>
        <a:srgbClr val="C24993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ChronicleVTI</vt:lpstr>
      <vt:lpstr>Leadership </vt:lpstr>
      <vt:lpstr>AGENDA</vt:lpstr>
      <vt:lpstr>Significance of LEADERSHIP STYLES</vt:lpstr>
      <vt:lpstr>CBI VIEW</vt:lpstr>
      <vt:lpstr>Where does leadership happen?</vt:lpstr>
      <vt:lpstr>APPROACHES TO THE STUDY OF LEADERSHIP</vt:lpstr>
      <vt:lpstr>Approaches to examining leadership QUALITIES OR TRAITS</vt:lpstr>
      <vt:lpstr>Limitations of the traits approach</vt:lpstr>
      <vt:lpstr>FUNCTIONAL APPROACH</vt:lpstr>
      <vt:lpstr>Adair – action centred</vt:lpstr>
      <vt:lpstr>AUTOCRATIC STYLE</vt:lpstr>
      <vt:lpstr>DEMOCRATIC STYLE</vt:lpstr>
      <vt:lpstr>LAISSEZ-FAIRE</vt:lpstr>
      <vt:lpstr>Contingency theory</vt:lpstr>
      <vt:lpstr>Fiedler's contingency model</vt:lpstr>
      <vt:lpstr>Favourability of leadership</vt:lpstr>
      <vt:lpstr>VROOM AND YETTON CONTINGENCY</vt:lpstr>
      <vt:lpstr>Transformational leadership</vt:lpstr>
      <vt:lpstr>TRANSFORMATIONAL V TRANSACTIONAL</vt:lpstr>
      <vt:lpstr>SERVANT LEADERSHIP</vt:lpstr>
      <vt:lpstr>Servant leadership characteristics</vt:lpstr>
      <vt:lpstr>culture</vt:lpstr>
      <vt:lpstr>BLANCHARD</vt:lpstr>
      <vt:lpstr>About you</vt:lpstr>
      <vt:lpstr>Leadership self 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500</cp:revision>
  <dcterms:created xsi:type="dcterms:W3CDTF">2024-02-06T20:41:37Z</dcterms:created>
  <dcterms:modified xsi:type="dcterms:W3CDTF">2024-02-06T23:47:17Z</dcterms:modified>
</cp:coreProperties>
</file>