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300" r:id="rId2"/>
    <p:sldId id="272" r:id="rId3"/>
    <p:sldId id="305" r:id="rId4"/>
    <p:sldId id="306" r:id="rId5"/>
    <p:sldId id="307" r:id="rId6"/>
    <p:sldId id="308" r:id="rId7"/>
    <p:sldId id="279" r:id="rId8"/>
    <p:sldId id="309" r:id="rId9"/>
    <p:sldId id="281" r:id="rId10"/>
    <p:sldId id="304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2560" autoAdjust="0"/>
  </p:normalViewPr>
  <p:slideViewPr>
    <p:cSldViewPr snapToGrid="0">
      <p:cViewPr varScale="1">
        <p:scale>
          <a:sx n="52" d="100"/>
          <a:sy n="52" d="100"/>
        </p:scale>
        <p:origin x="19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BBFEE3-7619-4E1E-9308-6B9EC70DD956}" type="datetimeFigureOut">
              <a:rPr lang="en-GB" smtClean="0"/>
              <a:t>30/10/2019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57FF06-F607-463D-BA7D-7AC1CEFDBA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5294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97887-8482-476C-AF9A-12349E43F80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5215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 provision is a liability for which the timing or amount of the outflow is uncertain.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 liability is not a provision when there is little uncertainty about the timing or amount e.g. trade creditors, accruals.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FRS 102 S21 does not apply to adjustments to the carrying value of assets e.g. “bad debt provisions”, “Provision for depreciation”. 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These adjustments </a:t>
            </a:r>
            <a:r>
              <a:rPr lang="en-GB" b="1" dirty="0"/>
              <a:t>are called provisions </a:t>
            </a:r>
            <a:r>
              <a:rPr lang="en-GB" dirty="0"/>
              <a:t>but they are not liabilities and are </a:t>
            </a:r>
            <a:r>
              <a:rPr lang="en-GB" b="1" dirty="0"/>
              <a:t>not covered by FRS 102 S21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97887-8482-476C-AF9A-12349E43F80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24012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97887-8482-476C-AF9A-12349E43F80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8586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u="none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97887-8482-476C-AF9A-12349E43F80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3704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97887-8482-476C-AF9A-12349E43F80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62301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u="none" dirty="0"/>
              <a:t>.</a:t>
            </a:r>
          </a:p>
          <a:p>
            <a:endParaRPr lang="en-GB" u="none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97887-8482-476C-AF9A-12349E43F80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14744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97887-8482-476C-AF9A-12349E43F80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12548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97887-8482-476C-AF9A-12349E43F80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55989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 useful table that summarises when the accounts must recognise a provision or asset in respect of past events, or disclose a contingent liability or contingent asset.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97887-8482-476C-AF9A-12349E43F80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90739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97887-8482-476C-AF9A-12349E43F80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1801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A99DC-2E31-4019-9177-A8BA13A7B115}" type="datetime1">
              <a:rPr lang="en-GB" smtClean="0"/>
              <a:t>30/10/2019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Financial Reporting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2007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1E7EA-C311-4FE2-9026-B77BE57782F8}" type="datetime1">
              <a:rPr lang="en-GB" smtClean="0"/>
              <a:t>30/10/2019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Financial Reporting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9164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25857-3179-4C42-8713-C56987DE2499}" type="datetime1">
              <a:rPr lang="en-GB" smtClean="0"/>
              <a:t>30/10/2019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Financial Reporting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6593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CB3F4-0D8E-4A6D-AD19-A82432CF5DBC}" type="datetime1">
              <a:rPr lang="en-GB" smtClean="0"/>
              <a:t>30/10/2019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Financial Reporting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5057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1984-4AA2-42BC-AE7A-415B538E4CDB}" type="datetime1">
              <a:rPr lang="en-GB" smtClean="0"/>
              <a:t>30/10/2019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Financial Reporting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9789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C2A53-7CF3-464F-83AB-FEAD0CB18208}" type="datetime1">
              <a:rPr lang="en-GB" smtClean="0"/>
              <a:t>30/10/2019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Financial Reporting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5676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EAFF-2FA2-4D2B-BBDF-4F3FE41F2783}" type="datetime1">
              <a:rPr lang="en-GB" smtClean="0"/>
              <a:t>30/10/2019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Financial Reporting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9235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EBD03-4DA9-46BE-A773-6BD7A7C98BBF}" type="datetime1">
              <a:rPr lang="en-GB" smtClean="0"/>
              <a:t>30/10/2019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Financial Reporting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8261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2D069-26A3-434E-A07C-D8B1198C0DA0}" type="datetime1">
              <a:rPr lang="en-GB" smtClean="0"/>
              <a:t>30/10/2019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Financial Reporting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9741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D3944-3D79-411E-9064-608DC5C78767}" type="datetime1">
              <a:rPr lang="en-GB" smtClean="0"/>
              <a:t>30/10/2019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Financial Reporting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0105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A7881-1BCE-48BE-A752-11FF4BA4F3E4}" type="datetime1">
              <a:rPr lang="en-GB" smtClean="0"/>
              <a:t>30/10/2019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Financial Reporting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119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D417C-233F-4C52-9728-BF37E2099C73}" type="datetime1">
              <a:rPr lang="en-GB" smtClean="0"/>
              <a:t>30/10/2019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Financial Reporting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3631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70F181-0050-45FA-9470-106E4E1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32167"/>
            <a:ext cx="7886700" cy="359366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000" b="1" dirty="0"/>
              <a:t>Provisions, </a:t>
            </a:r>
          </a:p>
          <a:p>
            <a:pPr marL="0" indent="0" algn="ctr">
              <a:buNone/>
            </a:pPr>
            <a:r>
              <a:rPr lang="en-GB" sz="6000" b="1" dirty="0"/>
              <a:t>Contingent Liabilities and Contingent Assets</a:t>
            </a:r>
            <a:endParaRPr lang="en-GB" sz="600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97035-650F-48BF-A465-2C974C75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r>
              <a:rPr lang="en-GB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Financial Reporting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24551-E1C3-47E0-879A-3E83C559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36878E-EAE2-479D-B1CF-232EBC15B90B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457200"/>
              <a:t>1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561096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315A6B-A288-43F8-81D2-F3B5A99CD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9740"/>
            <a:ext cx="7886700" cy="591820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Provisions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70F181-0050-45FA-9470-106E4E1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118" y="1303072"/>
            <a:ext cx="7886700" cy="490522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dirty="0"/>
              <a:t> </a:t>
            </a:r>
            <a:r>
              <a:rPr lang="en-GB" sz="2000" i="1" dirty="0"/>
              <a:t>FRS 102 </a:t>
            </a:r>
            <a:r>
              <a:rPr lang="en-GB" sz="2200" i="1" dirty="0"/>
              <a:t>Section</a:t>
            </a:r>
            <a:r>
              <a:rPr lang="en-GB" sz="2000" i="1" dirty="0"/>
              <a:t> 21 Provisions and Contingencies</a:t>
            </a:r>
          </a:p>
          <a:p>
            <a:pPr marL="0" indent="0">
              <a:buNone/>
            </a:pPr>
            <a:r>
              <a:rPr lang="en-GB" sz="800" dirty="0"/>
              <a:t>   </a:t>
            </a:r>
          </a:p>
          <a:p>
            <a:pPr marL="0" indent="0" algn="ctr">
              <a:buNone/>
            </a:pPr>
            <a:r>
              <a:rPr lang="en-GB" sz="2400" b="1" dirty="0"/>
              <a:t>Definition: Liability of uncertain </a:t>
            </a:r>
            <a:r>
              <a:rPr lang="en-GB" sz="2400" b="1" u="sng" dirty="0"/>
              <a:t>timing</a:t>
            </a:r>
            <a:r>
              <a:rPr lang="en-GB" sz="2400" b="1" dirty="0"/>
              <a:t> and/or </a:t>
            </a:r>
            <a:r>
              <a:rPr lang="en-GB" sz="2400" b="1" u="sng" dirty="0"/>
              <a:t>amount</a:t>
            </a:r>
          </a:p>
          <a:p>
            <a:pPr marL="0" indent="0">
              <a:buNone/>
            </a:pPr>
            <a:r>
              <a:rPr lang="en-GB" sz="800" dirty="0"/>
              <a:t>    </a:t>
            </a:r>
          </a:p>
          <a:p>
            <a:pPr marL="0" indent="0">
              <a:buNone/>
            </a:pPr>
            <a:r>
              <a:rPr lang="en-GB" sz="2200" u="sng" dirty="0"/>
              <a:t>Three tests (all or nothing):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200" dirty="0"/>
              <a:t>An </a:t>
            </a:r>
            <a:r>
              <a:rPr lang="en-GB" sz="2200" b="1" dirty="0"/>
              <a:t>obligating event </a:t>
            </a:r>
            <a:r>
              <a:rPr lang="en-GB" sz="2200" dirty="0"/>
              <a:t>has occurred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200" dirty="0"/>
              <a:t>It is </a:t>
            </a:r>
            <a:r>
              <a:rPr lang="en-GB" sz="2200" b="1" dirty="0"/>
              <a:t>probable</a:t>
            </a:r>
            <a:r>
              <a:rPr lang="en-GB" sz="2200" dirty="0"/>
              <a:t> that a transfer of economic benefits will be required to settle the obligation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200" dirty="0"/>
              <a:t>It is possible to </a:t>
            </a:r>
            <a:r>
              <a:rPr lang="en-GB" sz="2200" b="1" dirty="0"/>
              <a:t>reliably estimate </a:t>
            </a:r>
            <a:r>
              <a:rPr lang="en-GB" sz="2200" dirty="0"/>
              <a:t>the amount of the obligation</a:t>
            </a:r>
          </a:p>
          <a:p>
            <a:pPr marL="457200" indent="-457200">
              <a:buFont typeface="+mj-lt"/>
              <a:buAutoNum type="arabicPeriod"/>
            </a:pPr>
            <a:endParaRPr lang="en-GB" sz="2200" dirty="0"/>
          </a:p>
          <a:p>
            <a:pPr marL="0" indent="0">
              <a:buNone/>
            </a:pPr>
            <a:r>
              <a:rPr lang="en-GB" sz="2200" u="sng" dirty="0"/>
              <a:t>When  recognised, a provision is shown as:</a:t>
            </a:r>
          </a:p>
          <a:p>
            <a:r>
              <a:rPr lang="en-GB" sz="2200" dirty="0"/>
              <a:t>A liability on the balance sheet</a:t>
            </a:r>
          </a:p>
          <a:p>
            <a:r>
              <a:rPr lang="en-GB" sz="2200" dirty="0"/>
              <a:t>Recognised on the P&amp;L Account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97035-650F-48BF-A465-2C974C75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r>
              <a:rPr lang="en-GB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Financial Reporting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24551-E1C3-47E0-879A-3E83C559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36878E-EAE2-479D-B1CF-232EBC15B90B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457200"/>
              <a:t>2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88559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315A6B-A288-43F8-81D2-F3B5A99CD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9740"/>
            <a:ext cx="7886700" cy="591820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Provisions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70F181-0050-45FA-9470-106E4E1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118" y="1303072"/>
            <a:ext cx="7886700" cy="490522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97035-650F-48BF-A465-2C974C75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r>
              <a:rPr lang="en-GB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Financial Reporting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24551-E1C3-47E0-879A-3E83C559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36878E-EAE2-479D-B1CF-232EBC15B90B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457200"/>
              <a:t>3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33C9446-2248-45DC-B03D-ADE4C8C50B06}"/>
              </a:ext>
            </a:extLst>
          </p:cNvPr>
          <p:cNvSpPr/>
          <p:nvPr/>
        </p:nvSpPr>
        <p:spPr>
          <a:xfrm>
            <a:off x="596118" y="1674673"/>
            <a:ext cx="7571137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u="sng" dirty="0"/>
              <a:t>Condition 1 – obligating event</a:t>
            </a:r>
          </a:p>
          <a:p>
            <a:endParaRPr lang="en-GB" sz="2000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An obligating event occurs when a </a:t>
            </a:r>
            <a:r>
              <a:rPr lang="en-GB" sz="2200" b="1" dirty="0"/>
              <a:t>past event </a:t>
            </a:r>
            <a:r>
              <a:rPr lang="en-GB" sz="2200" dirty="0"/>
              <a:t>leads to an </a:t>
            </a:r>
            <a:r>
              <a:rPr lang="en-GB" sz="2200" b="1" dirty="0"/>
              <a:t>obligation</a:t>
            </a:r>
            <a:r>
              <a:rPr lang="en-GB" sz="2200" dirty="0"/>
              <a:t> at the balance sheet date.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A past event is an event that </a:t>
            </a:r>
            <a:r>
              <a:rPr lang="en-GB" sz="2200" b="1" dirty="0"/>
              <a:t>occurs before the balance sheet date</a:t>
            </a:r>
            <a:r>
              <a:rPr lang="en-GB" sz="22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An obligation arises when there is </a:t>
            </a:r>
            <a:r>
              <a:rPr lang="en-GB" sz="2200" b="1" dirty="0"/>
              <a:t>no realistic alternative to settling it</a:t>
            </a:r>
            <a:r>
              <a:rPr lang="en-GB" sz="2200" dirty="0"/>
              <a:t>.  </a:t>
            </a:r>
          </a:p>
          <a:p>
            <a:pPr algn="ctr"/>
            <a:r>
              <a:rPr lang="en-GB" sz="2200" dirty="0"/>
              <a:t>	This can happen when a </a:t>
            </a:r>
            <a:r>
              <a:rPr lang="en-GB" sz="2200" b="1" u="sng" dirty="0"/>
              <a:t>legal obligation </a:t>
            </a:r>
            <a:r>
              <a:rPr lang="en-GB" sz="2200" dirty="0"/>
              <a:t>exists or a </a:t>
            </a:r>
            <a:r>
              <a:rPr lang="en-GB" sz="2200" b="1" u="sng" dirty="0"/>
              <a:t>constructive obligation</a:t>
            </a:r>
            <a:r>
              <a:rPr lang="en-GB" sz="2200" b="1" dirty="0"/>
              <a:t> </a:t>
            </a:r>
            <a:r>
              <a:rPr lang="en-GB" sz="2200" dirty="0"/>
              <a:t>exists.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127165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315A6B-A288-43F8-81D2-F3B5A99CD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9740"/>
            <a:ext cx="7886700" cy="591820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Provisions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70F181-0050-45FA-9470-106E4E1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118" y="1303072"/>
            <a:ext cx="7886700" cy="490522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97035-650F-48BF-A465-2C974C75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r>
              <a:rPr lang="en-GB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Financial Reporting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24551-E1C3-47E0-879A-3E83C559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36878E-EAE2-479D-B1CF-232EBC15B90B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457200"/>
              <a:t>4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33C9446-2248-45DC-B03D-ADE4C8C50B06}"/>
              </a:ext>
            </a:extLst>
          </p:cNvPr>
          <p:cNvSpPr/>
          <p:nvPr/>
        </p:nvSpPr>
        <p:spPr>
          <a:xfrm>
            <a:off x="661182" y="1674673"/>
            <a:ext cx="7571137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u="sng" dirty="0"/>
              <a:t>Condition 1 – obligating event </a:t>
            </a:r>
            <a:r>
              <a:rPr lang="en-GB" sz="2400" b="1" dirty="0"/>
              <a:t>continued…</a:t>
            </a:r>
          </a:p>
          <a:p>
            <a:endParaRPr lang="en-GB" sz="2000" u="sng" dirty="0"/>
          </a:p>
          <a:p>
            <a:r>
              <a:rPr lang="en-GB" sz="2200" b="1" u="sng" dirty="0"/>
              <a:t>Legal obligation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A legal obligation is an obligation that is enforceable in law. </a:t>
            </a:r>
          </a:p>
          <a:p>
            <a:endParaRPr lang="en-GB" sz="2200" dirty="0"/>
          </a:p>
          <a:p>
            <a:r>
              <a:rPr lang="en-GB" sz="2200" b="1" u="sng" dirty="0"/>
              <a:t>Constructive obligation</a:t>
            </a:r>
          </a:p>
          <a:p>
            <a:r>
              <a:rPr lang="en-GB" sz="800" b="1" u="sng" dirty="0"/>
              <a:t>    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A constructive obligation arises when another party </a:t>
            </a:r>
            <a:r>
              <a:rPr lang="en-GB" sz="2200" b="1" dirty="0"/>
              <a:t>expects</a:t>
            </a:r>
            <a:r>
              <a:rPr lang="en-GB" sz="2200" dirty="0"/>
              <a:t> the entity to settle the obligation. </a:t>
            </a:r>
          </a:p>
          <a:p>
            <a:r>
              <a:rPr lang="en-GB" sz="800" b="1" u="sng" dirty="0"/>
              <a:t>   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This may be because the entity has done something in the past or policies or statements saying it will do something.</a:t>
            </a:r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506240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315A6B-A288-43F8-81D2-F3B5A99CD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9740"/>
            <a:ext cx="7886700" cy="591820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Provisions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70F181-0050-45FA-9470-106E4E1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118" y="1303072"/>
            <a:ext cx="7886700" cy="490522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97035-650F-48BF-A465-2C974C75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r>
              <a:rPr lang="en-GB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Financial Reporting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24551-E1C3-47E0-879A-3E83C559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36878E-EAE2-479D-B1CF-232EBC15B90B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457200"/>
              <a:t>5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33C9446-2248-45DC-B03D-ADE4C8C50B06}"/>
              </a:ext>
            </a:extLst>
          </p:cNvPr>
          <p:cNvSpPr/>
          <p:nvPr/>
        </p:nvSpPr>
        <p:spPr>
          <a:xfrm>
            <a:off x="661182" y="1674673"/>
            <a:ext cx="757113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u="sng" dirty="0"/>
              <a:t>Condition 2 - probable</a:t>
            </a:r>
          </a:p>
          <a:p>
            <a:endParaRPr lang="en-GB" sz="2000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Something is probable if it is more likely than not to happen.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That is, if there is a greater than 50% chance of it occurring.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It may be necessary to use the skills of experts e.g. solicitors or valuers to give an opinion on the likelihood.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080722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315A6B-A288-43F8-81D2-F3B5A99CD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9740"/>
            <a:ext cx="7886700" cy="591820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Provisions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70F181-0050-45FA-9470-106E4E1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118" y="1303072"/>
            <a:ext cx="7886700" cy="490522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97035-650F-48BF-A465-2C974C75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r>
              <a:rPr lang="en-GB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Financial Reporting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24551-E1C3-47E0-879A-3E83C559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36878E-EAE2-479D-B1CF-232EBC15B90B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457200"/>
              <a:t>6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33C9446-2248-45DC-B03D-ADE4C8C50B06}"/>
              </a:ext>
            </a:extLst>
          </p:cNvPr>
          <p:cNvSpPr/>
          <p:nvPr/>
        </p:nvSpPr>
        <p:spPr>
          <a:xfrm>
            <a:off x="661182" y="2288183"/>
            <a:ext cx="7571137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u="sng" dirty="0"/>
              <a:t>Condition 3 – reliable estimate</a:t>
            </a:r>
          </a:p>
          <a:p>
            <a:endParaRPr lang="en-GB" sz="2000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/>
              <a:t>It will almost always be possible to make a reliable estimate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8415396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315A6B-A288-43F8-81D2-F3B5A99CD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9740"/>
            <a:ext cx="7886700" cy="591820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Contingent Liabilities &amp; Contingent Assets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70F181-0050-45FA-9470-106E4E1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6989" y="1951307"/>
            <a:ext cx="8390021" cy="3368840"/>
          </a:xfrm>
        </p:spPr>
        <p:txBody>
          <a:bodyPr>
            <a:normAutofit/>
          </a:bodyPr>
          <a:lstStyle/>
          <a:p>
            <a:r>
              <a:rPr lang="en-GB" sz="2200" dirty="0"/>
              <a:t>A </a:t>
            </a:r>
            <a:r>
              <a:rPr lang="en-GB" sz="2200" b="1" dirty="0"/>
              <a:t>contingent liability </a:t>
            </a:r>
            <a:r>
              <a:rPr lang="en-GB" sz="2200" dirty="0"/>
              <a:t>is either:</a:t>
            </a:r>
          </a:p>
          <a:p>
            <a:endParaRPr lang="en-GB" sz="2200" dirty="0"/>
          </a:p>
          <a:p>
            <a:pPr lvl="1"/>
            <a:r>
              <a:rPr lang="en-GB" sz="2200" dirty="0"/>
              <a:t>A </a:t>
            </a:r>
            <a:r>
              <a:rPr lang="en-GB" sz="2200" u="sng" dirty="0"/>
              <a:t>possible</a:t>
            </a:r>
            <a:r>
              <a:rPr lang="en-GB" sz="2200" dirty="0"/>
              <a:t> obligation, or</a:t>
            </a:r>
          </a:p>
          <a:p>
            <a:pPr lvl="1"/>
            <a:endParaRPr lang="en-GB" sz="2200" dirty="0"/>
          </a:p>
          <a:p>
            <a:pPr lvl="1"/>
            <a:r>
              <a:rPr lang="en-GB" sz="2200" dirty="0"/>
              <a:t>An obligation which is not recognised because: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sz="2200" dirty="0"/>
              <a:t>It is </a:t>
            </a:r>
            <a:r>
              <a:rPr lang="en-GB" sz="2200" u="sng" dirty="0"/>
              <a:t>not probable </a:t>
            </a:r>
            <a:r>
              <a:rPr lang="en-GB" sz="2200" dirty="0"/>
              <a:t>that a transfer of economic benefits will be required to settle the obligation, or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sz="2200" dirty="0"/>
              <a:t>The amount of the obligation cannot be reliably estimated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97035-650F-48BF-A465-2C974C75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r>
              <a:rPr lang="en-GB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Financial Reporting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24551-E1C3-47E0-879A-3E83C559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36878E-EAE2-479D-B1CF-232EBC15B90B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457200"/>
              <a:t>7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66351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315A6B-A288-43F8-81D2-F3B5A99CD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9740"/>
            <a:ext cx="7886700" cy="591820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Contingent Liabilities &amp; Contingent Assets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70F181-0050-45FA-9470-106E4E1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097" y="1203160"/>
            <a:ext cx="8390021" cy="50211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800" dirty="0"/>
              <a:t> </a:t>
            </a:r>
          </a:p>
          <a:p>
            <a:r>
              <a:rPr lang="en-GB" sz="2200" b="1" dirty="0"/>
              <a:t>Contingent liabilities </a:t>
            </a:r>
            <a:r>
              <a:rPr lang="en-GB" sz="2200" dirty="0"/>
              <a:t>are only disclosed in the notes to the accounts. No liability is recognised on the balance sheet</a:t>
            </a:r>
          </a:p>
          <a:p>
            <a:endParaRPr lang="en-GB" sz="2200" dirty="0"/>
          </a:p>
          <a:p>
            <a:r>
              <a:rPr lang="en-GB" sz="2200" dirty="0"/>
              <a:t>A </a:t>
            </a:r>
            <a:r>
              <a:rPr lang="en-GB" sz="2200" b="1" dirty="0"/>
              <a:t>contingent asset </a:t>
            </a:r>
            <a:r>
              <a:rPr lang="en-GB" sz="2200" dirty="0"/>
              <a:t>is a possible asset whose existence will be confirmed by a future event which is not in the entity’s control</a:t>
            </a:r>
          </a:p>
          <a:p>
            <a:endParaRPr lang="en-GB" sz="2200" dirty="0"/>
          </a:p>
          <a:p>
            <a:r>
              <a:rPr lang="en-GB" sz="2200" b="1" dirty="0"/>
              <a:t>Contingent assets </a:t>
            </a:r>
            <a:r>
              <a:rPr lang="en-GB" sz="2200" dirty="0"/>
              <a:t>should be disclosed in the notes to the accounts when it is </a:t>
            </a:r>
            <a:r>
              <a:rPr lang="en-GB" sz="2200" u="sng" dirty="0"/>
              <a:t>probable</a:t>
            </a:r>
            <a:r>
              <a:rPr lang="en-GB" sz="2200" dirty="0"/>
              <a:t> that the entity will receive economic benefits (no longer contingent)</a:t>
            </a:r>
          </a:p>
          <a:p>
            <a:endParaRPr lang="en-GB" sz="2200" dirty="0"/>
          </a:p>
          <a:p>
            <a:r>
              <a:rPr lang="en-GB" sz="2200" b="1" dirty="0"/>
              <a:t>Contingent assets </a:t>
            </a:r>
            <a:r>
              <a:rPr lang="en-GB" sz="2200" dirty="0"/>
              <a:t>are recognised when they become </a:t>
            </a:r>
            <a:r>
              <a:rPr lang="en-GB" sz="2200" u="sng" dirty="0"/>
              <a:t>certain</a:t>
            </a:r>
            <a:r>
              <a:rPr lang="en-GB" sz="2200" dirty="0"/>
              <a:t> (not contingent)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97035-650F-48BF-A465-2C974C75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r>
              <a:rPr lang="en-GB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Financial Reporting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24551-E1C3-47E0-879A-3E83C559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36878E-EAE2-479D-B1CF-232EBC15B90B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457200"/>
              <a:t>8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88387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315A6B-A288-43F8-81D2-F3B5A99CD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9740"/>
            <a:ext cx="7886700" cy="591820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Provisions, Contingent Liabilities &amp; Contingent Assets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70F181-0050-45FA-9470-106E4E1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014889"/>
            <a:ext cx="7886700" cy="4148919"/>
          </a:xfrm>
        </p:spPr>
        <p:txBody>
          <a:bodyPr/>
          <a:lstStyle/>
          <a:p>
            <a:endParaRPr lang="en-GB" sz="2000" dirty="0"/>
          </a:p>
          <a:p>
            <a:endParaRPr lang="en-GB" sz="2000" dirty="0"/>
          </a:p>
          <a:p>
            <a:pPr marL="0" indent="0">
              <a:buNone/>
            </a:pPr>
            <a:r>
              <a:rPr lang="en-GB" sz="2000" dirty="0"/>
              <a:t>  </a:t>
            </a:r>
          </a:p>
          <a:p>
            <a:endParaRPr lang="en-GB" sz="800" dirty="0"/>
          </a:p>
          <a:p>
            <a:pPr marL="0" indent="0">
              <a:buNone/>
            </a:pPr>
            <a:r>
              <a:rPr lang="en-GB" sz="800" dirty="0"/>
              <a:t>  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97035-650F-48BF-A465-2C974C75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r>
              <a:rPr lang="en-GB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Financial Reporting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24551-E1C3-47E0-879A-3E83C559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36878E-EAE2-479D-B1CF-232EBC15B90B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457200"/>
              <a:t>9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9C01E84-33CF-4061-A1D9-6954B49337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8550262"/>
              </p:ext>
            </p:extLst>
          </p:nvPr>
        </p:nvGraphicFramePr>
        <p:xfrm>
          <a:off x="873457" y="1640462"/>
          <a:ext cx="7306267" cy="430301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444789">
                  <a:extLst>
                    <a:ext uri="{9D8B030D-6E8A-4147-A177-3AD203B41FA5}">
                      <a16:colId xmlns:a16="http://schemas.microsoft.com/office/drawing/2014/main" val="3549769983"/>
                    </a:ext>
                  </a:extLst>
                </a:gridCol>
                <a:gridCol w="2444790">
                  <a:extLst>
                    <a:ext uri="{9D8B030D-6E8A-4147-A177-3AD203B41FA5}">
                      <a16:colId xmlns:a16="http://schemas.microsoft.com/office/drawing/2014/main" val="1515599229"/>
                    </a:ext>
                  </a:extLst>
                </a:gridCol>
                <a:gridCol w="2416688">
                  <a:extLst>
                    <a:ext uri="{9D8B030D-6E8A-4147-A177-3AD203B41FA5}">
                      <a16:colId xmlns:a16="http://schemas.microsoft.com/office/drawing/2014/main" val="622894918"/>
                    </a:ext>
                  </a:extLst>
                </a:gridCol>
              </a:tblGrid>
              <a:tr h="860603">
                <a:tc>
                  <a:txBody>
                    <a:bodyPr/>
                    <a:lstStyle/>
                    <a:p>
                      <a:pPr algn="l"/>
                      <a:r>
                        <a:rPr lang="en-GB" dirty="0"/>
                        <a:t>Probability of transfer of economic benefits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Contingent liability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Contingent asset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9817161"/>
                  </a:ext>
                </a:extLst>
              </a:tr>
              <a:tr h="860603">
                <a:tc>
                  <a:txBody>
                    <a:bodyPr/>
                    <a:lstStyle/>
                    <a:p>
                      <a:r>
                        <a:rPr lang="en-GB" dirty="0"/>
                        <a:t>Remote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 not disclose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 not disclose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3582477"/>
                  </a:ext>
                </a:extLst>
              </a:tr>
              <a:tr h="860603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dirty="0"/>
                        <a:t>Possible (&lt; 50%)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Disclose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 not disclose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730981"/>
                  </a:ext>
                </a:extLst>
              </a:tr>
              <a:tr h="860603">
                <a:tc>
                  <a:txBody>
                    <a:bodyPr/>
                    <a:lstStyle/>
                    <a:p>
                      <a:r>
                        <a:rPr lang="en-GB" dirty="0"/>
                        <a:t>Probable (&gt; 50%)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Recognise provision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Disclose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6385259"/>
                  </a:ext>
                </a:extLst>
              </a:tr>
              <a:tr h="860603">
                <a:tc>
                  <a:txBody>
                    <a:bodyPr/>
                    <a:lstStyle/>
                    <a:p>
                      <a:r>
                        <a:rPr lang="en-GB" dirty="0"/>
                        <a:t>Virtually certain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Recognise provision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Recognise asset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6446059"/>
                  </a:ext>
                </a:extLst>
              </a:tr>
            </a:tbl>
          </a:graphicData>
        </a:graphic>
      </p:graphicFrame>
      <p:sp>
        <p:nvSpPr>
          <p:cNvPr id="8" name="Title 3">
            <a:extLst>
              <a:ext uri="{FF2B5EF4-FFF2-40B4-BE49-F238E27FC236}">
                <a16:creationId xmlns:a16="http://schemas.microsoft.com/office/drawing/2014/main" id="{D5A2414E-E285-4636-A8F1-6B21A857222C}"/>
              </a:ext>
            </a:extLst>
          </p:cNvPr>
          <p:cNvSpPr txBox="1">
            <a:spLocks/>
          </p:cNvSpPr>
          <p:nvPr/>
        </p:nvSpPr>
        <p:spPr>
          <a:xfrm>
            <a:off x="873457" y="1048642"/>
            <a:ext cx="2334964" cy="4528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prstClr val="black"/>
                </a:solidFill>
                <a:latin typeface="Calibri Light" panose="020F0302020204030204"/>
              </a:rPr>
              <a:t>Summary table</a:t>
            </a:r>
          </a:p>
        </p:txBody>
      </p:sp>
    </p:spTree>
    <p:extLst>
      <p:ext uri="{BB962C8B-B14F-4D97-AF65-F5344CB8AC3E}">
        <p14:creationId xmlns:p14="http://schemas.microsoft.com/office/powerpoint/2010/main" val="36768234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315A6B-A288-43F8-81D2-F3B5A99CD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968" y="459740"/>
            <a:ext cx="8146382" cy="843330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Provisions, Contingent Liabilities, Contingent Assets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70F181-0050-45FA-9470-106E4E1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118" y="1303072"/>
            <a:ext cx="7886700" cy="4801771"/>
          </a:xfrm>
        </p:spPr>
        <p:txBody>
          <a:bodyPr/>
          <a:lstStyle/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pPr marL="0" indent="0" algn="ctr">
              <a:buNone/>
            </a:pPr>
            <a:r>
              <a:rPr lang="en-GB" sz="4800" b="1" dirty="0"/>
              <a:t>Exercise: 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sz="3600" b="1" dirty="0"/>
              <a:t>True or false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sz="3600" b="1" dirty="0"/>
              <a:t>Clean Plc</a:t>
            </a:r>
            <a:r>
              <a:rPr lang="en-GB" sz="3600" dirty="0"/>
              <a:t> </a:t>
            </a:r>
          </a:p>
          <a:p>
            <a:pPr marL="0" indent="0">
              <a:buNone/>
            </a:pPr>
            <a:r>
              <a:rPr lang="en-GB" sz="800" dirty="0"/>
              <a:t>  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97035-650F-48BF-A465-2C974C75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r>
              <a:rPr lang="en-GB" dirty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Financial Reporting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24551-E1C3-47E0-879A-3E83C559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36878E-EAE2-479D-B1CF-232EBC15B90B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457200"/>
              <a:t>10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4215057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642</Words>
  <Application>Microsoft Office PowerPoint</Application>
  <PresentationFormat>On-screen Show (4:3)</PresentationFormat>
  <Paragraphs>136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Courier New</vt:lpstr>
      <vt:lpstr>Wingdings</vt:lpstr>
      <vt:lpstr>1_Office Theme</vt:lpstr>
      <vt:lpstr>PowerPoint Presentation</vt:lpstr>
      <vt:lpstr>Provisions</vt:lpstr>
      <vt:lpstr>Provisions</vt:lpstr>
      <vt:lpstr>Provisions</vt:lpstr>
      <vt:lpstr>Provisions</vt:lpstr>
      <vt:lpstr>Provisions</vt:lpstr>
      <vt:lpstr>Contingent Liabilities &amp; Contingent Assets</vt:lpstr>
      <vt:lpstr>Contingent Liabilities &amp; Contingent Assets</vt:lpstr>
      <vt:lpstr>Provisions, Contingent Liabilities &amp; Contingent Assets</vt:lpstr>
      <vt:lpstr>Provisions, Contingent Liabilities, Contingent Assets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Williams</dc:creator>
  <cp:lastModifiedBy>Andrew Williams</cp:lastModifiedBy>
  <cp:revision>10</cp:revision>
  <dcterms:created xsi:type="dcterms:W3CDTF">2019-10-13T10:51:04Z</dcterms:created>
  <dcterms:modified xsi:type="dcterms:W3CDTF">2019-10-30T15:42:58Z</dcterms:modified>
</cp:coreProperties>
</file>