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6" r:id="rId2"/>
    <p:sldId id="257" r:id="rId3"/>
    <p:sldId id="260" r:id="rId4"/>
    <p:sldId id="265" r:id="rId5"/>
    <p:sldId id="258" r:id="rId6"/>
    <p:sldId id="259" r:id="rId7"/>
    <p:sldId id="266" r:id="rId8"/>
    <p:sldId id="261" r:id="rId9"/>
    <p:sldId id="269" r:id="rId10"/>
    <p:sldId id="263" r:id="rId11"/>
    <p:sldId id="271" r:id="rId12"/>
    <p:sldId id="268" r:id="rId13"/>
    <p:sldId id="270" r:id="rId14"/>
    <p:sldId id="272" r:id="rId15"/>
    <p:sldId id="262" r:id="rId16"/>
    <p:sldId id="264" r:id="rId17"/>
    <p:sldId id="273" r:id="rId18"/>
    <p:sldId id="274" r:id="rId19"/>
    <p:sldId id="275" r:id="rId20"/>
    <p:sldId id="276"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imee Wilson" initials="AW" lastIdx="1" clrIdx="0">
    <p:extLst>
      <p:ext uri="{19B8F6BF-5375-455C-9EA6-DF929625EA0E}">
        <p15:presenceInfo xmlns:p15="http://schemas.microsoft.com/office/powerpoint/2012/main" userId="Aimee Wilso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9966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265" autoAdjust="0"/>
    <p:restoredTop sz="95118" autoAdjust="0"/>
  </p:normalViewPr>
  <p:slideViewPr>
    <p:cSldViewPr snapToGrid="0">
      <p:cViewPr varScale="1">
        <p:scale>
          <a:sx n="85" d="100"/>
          <a:sy n="85" d="100"/>
        </p:scale>
        <p:origin x="162" y="60"/>
      </p:cViewPr>
      <p:guideLst/>
    </p:cSldViewPr>
  </p:slid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1999D8-CAE1-4828-B4BF-138E1F1E56F3}" type="datetimeFigureOut">
              <a:rPr lang="en-GB" smtClean="0"/>
              <a:t>01/12/2018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32AA54-24B0-4640-8BC8-7BCE6F96B986}" type="slidenum">
              <a:rPr lang="en-GB" smtClean="0"/>
              <a:t>‹#›</a:t>
            </a:fld>
            <a:endParaRPr lang="en-GB"/>
          </a:p>
        </p:txBody>
      </p:sp>
    </p:spTree>
    <p:extLst>
      <p:ext uri="{BB962C8B-B14F-4D97-AF65-F5344CB8AC3E}">
        <p14:creationId xmlns:p14="http://schemas.microsoft.com/office/powerpoint/2010/main" val="27773757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32AA54-24B0-4640-8BC8-7BCE6F96B986}" type="slidenum">
              <a:rPr lang="en-GB" smtClean="0"/>
              <a:t>3</a:t>
            </a:fld>
            <a:endParaRPr lang="en-GB"/>
          </a:p>
        </p:txBody>
      </p:sp>
    </p:spTree>
    <p:extLst>
      <p:ext uri="{BB962C8B-B14F-4D97-AF65-F5344CB8AC3E}">
        <p14:creationId xmlns:p14="http://schemas.microsoft.com/office/powerpoint/2010/main" val="16694680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32AA54-24B0-4640-8BC8-7BCE6F96B986}" type="slidenum">
              <a:rPr lang="en-GB" smtClean="0"/>
              <a:t>4</a:t>
            </a:fld>
            <a:endParaRPr lang="en-GB"/>
          </a:p>
        </p:txBody>
      </p:sp>
    </p:spTree>
    <p:extLst>
      <p:ext uri="{BB962C8B-B14F-4D97-AF65-F5344CB8AC3E}">
        <p14:creationId xmlns:p14="http://schemas.microsoft.com/office/powerpoint/2010/main" val="6976136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32AA54-24B0-4640-8BC8-7BCE6F96B986}" type="slidenum">
              <a:rPr lang="en-GB" smtClean="0"/>
              <a:t>5</a:t>
            </a:fld>
            <a:endParaRPr lang="en-GB"/>
          </a:p>
        </p:txBody>
      </p:sp>
    </p:spTree>
    <p:extLst>
      <p:ext uri="{BB962C8B-B14F-4D97-AF65-F5344CB8AC3E}">
        <p14:creationId xmlns:p14="http://schemas.microsoft.com/office/powerpoint/2010/main" val="5872674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32AA54-24B0-4640-8BC8-7BCE6F96B986}" type="slidenum">
              <a:rPr lang="en-GB" smtClean="0"/>
              <a:t>6</a:t>
            </a:fld>
            <a:endParaRPr lang="en-GB"/>
          </a:p>
        </p:txBody>
      </p:sp>
    </p:spTree>
    <p:extLst>
      <p:ext uri="{BB962C8B-B14F-4D97-AF65-F5344CB8AC3E}">
        <p14:creationId xmlns:p14="http://schemas.microsoft.com/office/powerpoint/2010/main" val="15775964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32AA54-24B0-4640-8BC8-7BCE6F96B986}" type="slidenum">
              <a:rPr lang="en-GB" smtClean="0"/>
              <a:t>7</a:t>
            </a:fld>
            <a:endParaRPr lang="en-GB"/>
          </a:p>
        </p:txBody>
      </p:sp>
    </p:spTree>
    <p:extLst>
      <p:ext uri="{BB962C8B-B14F-4D97-AF65-F5344CB8AC3E}">
        <p14:creationId xmlns:p14="http://schemas.microsoft.com/office/powerpoint/2010/main" val="10441120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32AA54-24B0-4640-8BC8-7BCE6F96B986}" type="slidenum">
              <a:rPr lang="en-GB" smtClean="0"/>
              <a:t>8</a:t>
            </a:fld>
            <a:endParaRPr lang="en-GB"/>
          </a:p>
        </p:txBody>
      </p:sp>
    </p:spTree>
    <p:extLst>
      <p:ext uri="{BB962C8B-B14F-4D97-AF65-F5344CB8AC3E}">
        <p14:creationId xmlns:p14="http://schemas.microsoft.com/office/powerpoint/2010/main" val="30673728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32AA54-24B0-4640-8BC8-7BCE6F96B986}" type="slidenum">
              <a:rPr lang="en-GB" smtClean="0"/>
              <a:t>9</a:t>
            </a:fld>
            <a:endParaRPr lang="en-GB"/>
          </a:p>
        </p:txBody>
      </p:sp>
    </p:spTree>
    <p:extLst>
      <p:ext uri="{BB962C8B-B14F-4D97-AF65-F5344CB8AC3E}">
        <p14:creationId xmlns:p14="http://schemas.microsoft.com/office/powerpoint/2010/main" val="20699931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32AA54-24B0-4640-8BC8-7BCE6F96B986}" type="slidenum">
              <a:rPr lang="en-GB" smtClean="0"/>
              <a:t>10</a:t>
            </a:fld>
            <a:endParaRPr lang="en-GB"/>
          </a:p>
        </p:txBody>
      </p:sp>
    </p:spTree>
    <p:extLst>
      <p:ext uri="{BB962C8B-B14F-4D97-AF65-F5344CB8AC3E}">
        <p14:creationId xmlns:p14="http://schemas.microsoft.com/office/powerpoint/2010/main" val="21316828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32AA54-24B0-4640-8BC8-7BCE6F96B986}" type="slidenum">
              <a:rPr lang="en-GB" smtClean="0"/>
              <a:t>11</a:t>
            </a:fld>
            <a:endParaRPr lang="en-GB"/>
          </a:p>
        </p:txBody>
      </p:sp>
    </p:spTree>
    <p:extLst>
      <p:ext uri="{BB962C8B-B14F-4D97-AF65-F5344CB8AC3E}">
        <p14:creationId xmlns:p14="http://schemas.microsoft.com/office/powerpoint/2010/main" val="29619099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32AA54-24B0-4640-8BC8-7BCE6F96B986}" type="slidenum">
              <a:rPr lang="en-GB" smtClean="0"/>
              <a:t>12</a:t>
            </a:fld>
            <a:endParaRPr lang="en-GB"/>
          </a:p>
        </p:txBody>
      </p:sp>
    </p:spTree>
    <p:extLst>
      <p:ext uri="{BB962C8B-B14F-4D97-AF65-F5344CB8AC3E}">
        <p14:creationId xmlns:p14="http://schemas.microsoft.com/office/powerpoint/2010/main" val="2428790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32AA54-24B0-4640-8BC8-7BCE6F96B986}" type="slidenum">
              <a:rPr lang="en-GB" smtClean="0"/>
              <a:t>13</a:t>
            </a:fld>
            <a:endParaRPr lang="en-GB"/>
          </a:p>
        </p:txBody>
      </p:sp>
    </p:spTree>
    <p:extLst>
      <p:ext uri="{BB962C8B-B14F-4D97-AF65-F5344CB8AC3E}">
        <p14:creationId xmlns:p14="http://schemas.microsoft.com/office/powerpoint/2010/main" val="39431570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32AA54-24B0-4640-8BC8-7BCE6F96B986}" type="slidenum">
              <a:rPr lang="en-GB" smtClean="0"/>
              <a:t>14</a:t>
            </a:fld>
            <a:endParaRPr lang="en-GB"/>
          </a:p>
        </p:txBody>
      </p:sp>
    </p:spTree>
    <p:extLst>
      <p:ext uri="{BB962C8B-B14F-4D97-AF65-F5344CB8AC3E}">
        <p14:creationId xmlns:p14="http://schemas.microsoft.com/office/powerpoint/2010/main" val="23423986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32AA54-24B0-4640-8BC8-7BCE6F96B986}" type="slidenum">
              <a:rPr lang="en-GB" smtClean="0"/>
              <a:t>15</a:t>
            </a:fld>
            <a:endParaRPr lang="en-GB"/>
          </a:p>
        </p:txBody>
      </p:sp>
    </p:spTree>
    <p:extLst>
      <p:ext uri="{BB962C8B-B14F-4D97-AF65-F5344CB8AC3E}">
        <p14:creationId xmlns:p14="http://schemas.microsoft.com/office/powerpoint/2010/main" val="20096815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32AA54-24B0-4640-8BC8-7BCE6F96B986}" type="slidenum">
              <a:rPr lang="en-GB" smtClean="0"/>
              <a:t>16</a:t>
            </a:fld>
            <a:endParaRPr lang="en-GB"/>
          </a:p>
        </p:txBody>
      </p:sp>
    </p:spTree>
    <p:extLst>
      <p:ext uri="{BB962C8B-B14F-4D97-AF65-F5344CB8AC3E}">
        <p14:creationId xmlns:p14="http://schemas.microsoft.com/office/powerpoint/2010/main" val="42504637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32AA54-24B0-4640-8BC8-7BCE6F96B986}" type="slidenum">
              <a:rPr lang="en-GB" smtClean="0"/>
              <a:t>17</a:t>
            </a:fld>
            <a:endParaRPr lang="en-GB"/>
          </a:p>
        </p:txBody>
      </p:sp>
    </p:spTree>
    <p:extLst>
      <p:ext uri="{BB962C8B-B14F-4D97-AF65-F5344CB8AC3E}">
        <p14:creationId xmlns:p14="http://schemas.microsoft.com/office/powerpoint/2010/main" val="32345561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B3D84-2529-4EE0-A11F-74D59A10669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771AE95-89F8-4155-84E0-EFF24AAA39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D4E9755-DC01-469E-9D9E-2686EC1177A6}"/>
              </a:ext>
            </a:extLst>
          </p:cNvPr>
          <p:cNvSpPr>
            <a:spLocks noGrp="1"/>
          </p:cNvSpPr>
          <p:nvPr>
            <p:ph type="dt" sz="half" idx="10"/>
          </p:nvPr>
        </p:nvSpPr>
        <p:spPr/>
        <p:txBody>
          <a:bodyPr/>
          <a:lstStyle/>
          <a:p>
            <a:fld id="{ECB5FB67-3BFA-4AA1-BD66-AB6483C78781}" type="datetimeFigureOut">
              <a:rPr lang="en-GB" smtClean="0"/>
              <a:t>01/12/2018</a:t>
            </a:fld>
            <a:endParaRPr lang="en-GB"/>
          </a:p>
        </p:txBody>
      </p:sp>
      <p:sp>
        <p:nvSpPr>
          <p:cNvPr id="5" name="Footer Placeholder 4">
            <a:extLst>
              <a:ext uri="{FF2B5EF4-FFF2-40B4-BE49-F238E27FC236}">
                <a16:creationId xmlns:a16="http://schemas.microsoft.com/office/drawing/2014/main" id="{0C527E9E-2DCE-4E94-8228-3C9887A746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900AAF-7007-4E37-AF14-60F5750B78C3}"/>
              </a:ext>
            </a:extLst>
          </p:cNvPr>
          <p:cNvSpPr>
            <a:spLocks noGrp="1"/>
          </p:cNvSpPr>
          <p:nvPr>
            <p:ph type="sldNum" sz="quarter" idx="12"/>
          </p:nvPr>
        </p:nvSpPr>
        <p:spPr/>
        <p:txBody>
          <a:bodyPr/>
          <a:lstStyle/>
          <a:p>
            <a:fld id="{AF47D34E-3F88-4B5A-8238-F15B23AF18B0}" type="slidenum">
              <a:rPr lang="en-GB" smtClean="0"/>
              <a:t>‹#›</a:t>
            </a:fld>
            <a:endParaRPr lang="en-GB"/>
          </a:p>
        </p:txBody>
      </p:sp>
    </p:spTree>
    <p:extLst>
      <p:ext uri="{BB962C8B-B14F-4D97-AF65-F5344CB8AC3E}">
        <p14:creationId xmlns:p14="http://schemas.microsoft.com/office/powerpoint/2010/main" val="8605540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6E31C-905F-4762-A961-6B7D2B813A1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C98359D-34FD-4B83-9485-EE5988067605}"/>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67B8EC3-ECCE-437C-B63F-B002B1AB059C}"/>
              </a:ext>
            </a:extLst>
          </p:cNvPr>
          <p:cNvSpPr>
            <a:spLocks noGrp="1"/>
          </p:cNvSpPr>
          <p:nvPr>
            <p:ph type="dt" sz="half" idx="10"/>
          </p:nvPr>
        </p:nvSpPr>
        <p:spPr/>
        <p:txBody>
          <a:bodyPr/>
          <a:lstStyle/>
          <a:p>
            <a:fld id="{ECB5FB67-3BFA-4AA1-BD66-AB6483C78781}" type="datetimeFigureOut">
              <a:rPr lang="en-GB" smtClean="0"/>
              <a:t>01/12/2018</a:t>
            </a:fld>
            <a:endParaRPr lang="en-GB"/>
          </a:p>
        </p:txBody>
      </p:sp>
      <p:sp>
        <p:nvSpPr>
          <p:cNvPr id="5" name="Footer Placeholder 4">
            <a:extLst>
              <a:ext uri="{FF2B5EF4-FFF2-40B4-BE49-F238E27FC236}">
                <a16:creationId xmlns:a16="http://schemas.microsoft.com/office/drawing/2014/main" id="{E39F18B1-25DA-4799-ABCE-E9DD405CDA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6270EA-56BC-4D09-8CDE-51C67D4FE489}"/>
              </a:ext>
            </a:extLst>
          </p:cNvPr>
          <p:cNvSpPr>
            <a:spLocks noGrp="1"/>
          </p:cNvSpPr>
          <p:nvPr>
            <p:ph type="sldNum" sz="quarter" idx="12"/>
          </p:nvPr>
        </p:nvSpPr>
        <p:spPr/>
        <p:txBody>
          <a:bodyPr/>
          <a:lstStyle/>
          <a:p>
            <a:fld id="{AF47D34E-3F88-4B5A-8238-F15B23AF18B0}" type="slidenum">
              <a:rPr lang="en-GB" smtClean="0"/>
              <a:t>‹#›</a:t>
            </a:fld>
            <a:endParaRPr lang="en-GB"/>
          </a:p>
        </p:txBody>
      </p:sp>
    </p:spTree>
    <p:extLst>
      <p:ext uri="{BB962C8B-B14F-4D97-AF65-F5344CB8AC3E}">
        <p14:creationId xmlns:p14="http://schemas.microsoft.com/office/powerpoint/2010/main" val="42830156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61A0D-1966-41A9-BA74-5E19E81BDCE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D14D657-B20E-4AE1-8E4D-D136B46EE3F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0A2C0F8A-16B4-45DF-93C3-50D6310762D0}"/>
              </a:ext>
            </a:extLst>
          </p:cNvPr>
          <p:cNvSpPr>
            <a:spLocks noGrp="1"/>
          </p:cNvSpPr>
          <p:nvPr>
            <p:ph type="dt" sz="half" idx="10"/>
          </p:nvPr>
        </p:nvSpPr>
        <p:spPr/>
        <p:txBody>
          <a:bodyPr/>
          <a:lstStyle/>
          <a:p>
            <a:fld id="{ECB5FB67-3BFA-4AA1-BD66-AB6483C78781}" type="datetimeFigureOut">
              <a:rPr lang="en-GB" smtClean="0"/>
              <a:t>01/12/2018</a:t>
            </a:fld>
            <a:endParaRPr lang="en-GB"/>
          </a:p>
        </p:txBody>
      </p:sp>
      <p:sp>
        <p:nvSpPr>
          <p:cNvPr id="5" name="Footer Placeholder 4">
            <a:extLst>
              <a:ext uri="{FF2B5EF4-FFF2-40B4-BE49-F238E27FC236}">
                <a16:creationId xmlns:a16="http://schemas.microsoft.com/office/drawing/2014/main" id="{E945B8C2-8DB1-49A1-9875-348DEE67E0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30E53C-9E27-48DD-A8BF-DCC92C0D894F}"/>
              </a:ext>
            </a:extLst>
          </p:cNvPr>
          <p:cNvSpPr>
            <a:spLocks noGrp="1"/>
          </p:cNvSpPr>
          <p:nvPr>
            <p:ph type="sldNum" sz="quarter" idx="12"/>
          </p:nvPr>
        </p:nvSpPr>
        <p:spPr/>
        <p:txBody>
          <a:bodyPr/>
          <a:lstStyle/>
          <a:p>
            <a:fld id="{AF47D34E-3F88-4B5A-8238-F15B23AF18B0}" type="slidenum">
              <a:rPr lang="en-GB" smtClean="0"/>
              <a:t>‹#›</a:t>
            </a:fld>
            <a:endParaRPr lang="en-GB"/>
          </a:p>
        </p:txBody>
      </p:sp>
    </p:spTree>
    <p:extLst>
      <p:ext uri="{BB962C8B-B14F-4D97-AF65-F5344CB8AC3E}">
        <p14:creationId xmlns:p14="http://schemas.microsoft.com/office/powerpoint/2010/main" val="42653989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76ABFF-E68B-4F72-B359-06D82C32757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D040276-DF23-4FB3-8AB2-B63B9C6757BC}"/>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3E42D5F-1BFD-406D-93DC-95EB4A526459}"/>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8239917-8314-428C-B8C4-A3AAB4AD6864}"/>
              </a:ext>
            </a:extLst>
          </p:cNvPr>
          <p:cNvSpPr>
            <a:spLocks noGrp="1"/>
          </p:cNvSpPr>
          <p:nvPr>
            <p:ph type="dt" sz="half" idx="10"/>
          </p:nvPr>
        </p:nvSpPr>
        <p:spPr/>
        <p:txBody>
          <a:bodyPr/>
          <a:lstStyle/>
          <a:p>
            <a:fld id="{ECB5FB67-3BFA-4AA1-BD66-AB6483C78781}" type="datetimeFigureOut">
              <a:rPr lang="en-GB" smtClean="0"/>
              <a:t>01/12/2018</a:t>
            </a:fld>
            <a:endParaRPr lang="en-GB"/>
          </a:p>
        </p:txBody>
      </p:sp>
      <p:sp>
        <p:nvSpPr>
          <p:cNvPr id="6" name="Footer Placeholder 5">
            <a:extLst>
              <a:ext uri="{FF2B5EF4-FFF2-40B4-BE49-F238E27FC236}">
                <a16:creationId xmlns:a16="http://schemas.microsoft.com/office/drawing/2014/main" id="{59BB0A72-9DCF-4229-86E8-62D98A4DAAD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44E0271-1D7B-4DAC-B9C9-58D658ABB679}"/>
              </a:ext>
            </a:extLst>
          </p:cNvPr>
          <p:cNvSpPr>
            <a:spLocks noGrp="1"/>
          </p:cNvSpPr>
          <p:nvPr>
            <p:ph type="sldNum" sz="quarter" idx="12"/>
          </p:nvPr>
        </p:nvSpPr>
        <p:spPr/>
        <p:txBody>
          <a:bodyPr/>
          <a:lstStyle/>
          <a:p>
            <a:fld id="{AF47D34E-3F88-4B5A-8238-F15B23AF18B0}" type="slidenum">
              <a:rPr lang="en-GB" smtClean="0"/>
              <a:t>‹#›</a:t>
            </a:fld>
            <a:endParaRPr lang="en-GB"/>
          </a:p>
        </p:txBody>
      </p:sp>
    </p:spTree>
    <p:extLst>
      <p:ext uri="{BB962C8B-B14F-4D97-AF65-F5344CB8AC3E}">
        <p14:creationId xmlns:p14="http://schemas.microsoft.com/office/powerpoint/2010/main" val="29051238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2EA9A-C0BA-4F62-BDFA-53EBFF171B8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851BD41-C46D-4A10-9123-B066F67027B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94E8B4BF-EB33-4B64-BB3D-FE1868E9F6C3}"/>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7A1FAA8-6D9F-44DF-AF0D-16BD1F24228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9A708F8B-8093-4B76-A6FF-99BDAEE0052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73956EF-9077-4B85-9551-523C99FAE12A}"/>
              </a:ext>
            </a:extLst>
          </p:cNvPr>
          <p:cNvSpPr>
            <a:spLocks noGrp="1"/>
          </p:cNvSpPr>
          <p:nvPr>
            <p:ph type="dt" sz="half" idx="10"/>
          </p:nvPr>
        </p:nvSpPr>
        <p:spPr/>
        <p:txBody>
          <a:bodyPr/>
          <a:lstStyle/>
          <a:p>
            <a:fld id="{ECB5FB67-3BFA-4AA1-BD66-AB6483C78781}" type="datetimeFigureOut">
              <a:rPr lang="en-GB" smtClean="0"/>
              <a:t>01/12/2018</a:t>
            </a:fld>
            <a:endParaRPr lang="en-GB"/>
          </a:p>
        </p:txBody>
      </p:sp>
      <p:sp>
        <p:nvSpPr>
          <p:cNvPr id="8" name="Footer Placeholder 7">
            <a:extLst>
              <a:ext uri="{FF2B5EF4-FFF2-40B4-BE49-F238E27FC236}">
                <a16:creationId xmlns:a16="http://schemas.microsoft.com/office/drawing/2014/main" id="{AF8EA16B-F6D2-4FC5-91B0-C32F05F93E3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E69ABBB-349C-45CC-8084-73D2A4B41F69}"/>
              </a:ext>
            </a:extLst>
          </p:cNvPr>
          <p:cNvSpPr>
            <a:spLocks noGrp="1"/>
          </p:cNvSpPr>
          <p:nvPr>
            <p:ph type="sldNum" sz="quarter" idx="12"/>
          </p:nvPr>
        </p:nvSpPr>
        <p:spPr/>
        <p:txBody>
          <a:bodyPr/>
          <a:lstStyle/>
          <a:p>
            <a:fld id="{AF47D34E-3F88-4B5A-8238-F15B23AF18B0}" type="slidenum">
              <a:rPr lang="en-GB" smtClean="0"/>
              <a:t>‹#›</a:t>
            </a:fld>
            <a:endParaRPr lang="en-GB"/>
          </a:p>
        </p:txBody>
      </p:sp>
    </p:spTree>
    <p:extLst>
      <p:ext uri="{BB962C8B-B14F-4D97-AF65-F5344CB8AC3E}">
        <p14:creationId xmlns:p14="http://schemas.microsoft.com/office/powerpoint/2010/main" val="615244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8A212-3794-4DED-A7B4-B79C792E078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F9F28A9-5F19-4585-B160-F1174E7DBBD4}"/>
              </a:ext>
            </a:extLst>
          </p:cNvPr>
          <p:cNvSpPr>
            <a:spLocks noGrp="1"/>
          </p:cNvSpPr>
          <p:nvPr>
            <p:ph type="dt" sz="half" idx="10"/>
          </p:nvPr>
        </p:nvSpPr>
        <p:spPr/>
        <p:txBody>
          <a:bodyPr/>
          <a:lstStyle/>
          <a:p>
            <a:fld id="{ECB5FB67-3BFA-4AA1-BD66-AB6483C78781}" type="datetimeFigureOut">
              <a:rPr lang="en-GB" smtClean="0"/>
              <a:t>01/12/2018</a:t>
            </a:fld>
            <a:endParaRPr lang="en-GB"/>
          </a:p>
        </p:txBody>
      </p:sp>
      <p:sp>
        <p:nvSpPr>
          <p:cNvPr id="4" name="Footer Placeholder 3">
            <a:extLst>
              <a:ext uri="{FF2B5EF4-FFF2-40B4-BE49-F238E27FC236}">
                <a16:creationId xmlns:a16="http://schemas.microsoft.com/office/drawing/2014/main" id="{E68F98CD-9FFB-440B-8D9C-6E9BE54490E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607C835-74A0-4986-9FC5-93D78A69F918}"/>
              </a:ext>
            </a:extLst>
          </p:cNvPr>
          <p:cNvSpPr>
            <a:spLocks noGrp="1"/>
          </p:cNvSpPr>
          <p:nvPr>
            <p:ph type="sldNum" sz="quarter" idx="12"/>
          </p:nvPr>
        </p:nvSpPr>
        <p:spPr/>
        <p:txBody>
          <a:bodyPr/>
          <a:lstStyle/>
          <a:p>
            <a:fld id="{AF47D34E-3F88-4B5A-8238-F15B23AF18B0}" type="slidenum">
              <a:rPr lang="en-GB" smtClean="0"/>
              <a:t>‹#›</a:t>
            </a:fld>
            <a:endParaRPr lang="en-GB"/>
          </a:p>
        </p:txBody>
      </p:sp>
    </p:spTree>
    <p:extLst>
      <p:ext uri="{BB962C8B-B14F-4D97-AF65-F5344CB8AC3E}">
        <p14:creationId xmlns:p14="http://schemas.microsoft.com/office/powerpoint/2010/main" val="30986027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CEC812F-AD58-4465-ABD8-01F65852EB35}"/>
              </a:ext>
            </a:extLst>
          </p:cNvPr>
          <p:cNvSpPr>
            <a:spLocks noGrp="1"/>
          </p:cNvSpPr>
          <p:nvPr>
            <p:ph type="dt" sz="half" idx="10"/>
          </p:nvPr>
        </p:nvSpPr>
        <p:spPr/>
        <p:txBody>
          <a:bodyPr/>
          <a:lstStyle/>
          <a:p>
            <a:fld id="{ECB5FB67-3BFA-4AA1-BD66-AB6483C78781}" type="datetimeFigureOut">
              <a:rPr lang="en-GB" smtClean="0"/>
              <a:t>01/12/2018</a:t>
            </a:fld>
            <a:endParaRPr lang="en-GB"/>
          </a:p>
        </p:txBody>
      </p:sp>
      <p:sp>
        <p:nvSpPr>
          <p:cNvPr id="3" name="Footer Placeholder 2">
            <a:extLst>
              <a:ext uri="{FF2B5EF4-FFF2-40B4-BE49-F238E27FC236}">
                <a16:creationId xmlns:a16="http://schemas.microsoft.com/office/drawing/2014/main" id="{FA490B18-C0A7-4C17-ADF5-7F15007CC3A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3CA0EEE-2E4B-4C53-9B12-E8582A5D9D6E}"/>
              </a:ext>
            </a:extLst>
          </p:cNvPr>
          <p:cNvSpPr>
            <a:spLocks noGrp="1"/>
          </p:cNvSpPr>
          <p:nvPr>
            <p:ph type="sldNum" sz="quarter" idx="12"/>
          </p:nvPr>
        </p:nvSpPr>
        <p:spPr/>
        <p:txBody>
          <a:bodyPr/>
          <a:lstStyle/>
          <a:p>
            <a:fld id="{AF47D34E-3F88-4B5A-8238-F15B23AF18B0}" type="slidenum">
              <a:rPr lang="en-GB" smtClean="0"/>
              <a:t>‹#›</a:t>
            </a:fld>
            <a:endParaRPr lang="en-GB"/>
          </a:p>
        </p:txBody>
      </p:sp>
    </p:spTree>
    <p:extLst>
      <p:ext uri="{BB962C8B-B14F-4D97-AF65-F5344CB8AC3E}">
        <p14:creationId xmlns:p14="http://schemas.microsoft.com/office/powerpoint/2010/main" val="22992922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5949C-B76E-457B-9147-AE47B10E9D1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5429128-05EF-4A9F-87BB-82A002DF3B6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E29C05A-6121-4589-9B45-648C5483A2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4C5A121F-2513-4887-92E3-4D7EB3EA1CFC}"/>
              </a:ext>
            </a:extLst>
          </p:cNvPr>
          <p:cNvSpPr>
            <a:spLocks noGrp="1"/>
          </p:cNvSpPr>
          <p:nvPr>
            <p:ph type="dt" sz="half" idx="10"/>
          </p:nvPr>
        </p:nvSpPr>
        <p:spPr/>
        <p:txBody>
          <a:bodyPr/>
          <a:lstStyle/>
          <a:p>
            <a:fld id="{ECB5FB67-3BFA-4AA1-BD66-AB6483C78781}" type="datetimeFigureOut">
              <a:rPr lang="en-GB" smtClean="0"/>
              <a:t>01/12/2018</a:t>
            </a:fld>
            <a:endParaRPr lang="en-GB"/>
          </a:p>
        </p:txBody>
      </p:sp>
      <p:sp>
        <p:nvSpPr>
          <p:cNvPr id="6" name="Footer Placeholder 5">
            <a:extLst>
              <a:ext uri="{FF2B5EF4-FFF2-40B4-BE49-F238E27FC236}">
                <a16:creationId xmlns:a16="http://schemas.microsoft.com/office/drawing/2014/main" id="{46A94B4C-B8E6-4E3E-873F-12EA6F6F319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09723F8-0F6E-4661-AF24-DDEDDC26B324}"/>
              </a:ext>
            </a:extLst>
          </p:cNvPr>
          <p:cNvSpPr>
            <a:spLocks noGrp="1"/>
          </p:cNvSpPr>
          <p:nvPr>
            <p:ph type="sldNum" sz="quarter" idx="12"/>
          </p:nvPr>
        </p:nvSpPr>
        <p:spPr/>
        <p:txBody>
          <a:bodyPr/>
          <a:lstStyle/>
          <a:p>
            <a:fld id="{AF47D34E-3F88-4B5A-8238-F15B23AF18B0}" type="slidenum">
              <a:rPr lang="en-GB" smtClean="0"/>
              <a:t>‹#›</a:t>
            </a:fld>
            <a:endParaRPr lang="en-GB"/>
          </a:p>
        </p:txBody>
      </p:sp>
    </p:spTree>
    <p:extLst>
      <p:ext uri="{BB962C8B-B14F-4D97-AF65-F5344CB8AC3E}">
        <p14:creationId xmlns:p14="http://schemas.microsoft.com/office/powerpoint/2010/main" val="4016783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5ADC1-93BE-4C41-AB84-7BD6A39BA6E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E7A65F9-6F40-4BAF-A082-83F362A6D62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0DDA8B9-F609-41E0-8024-0995669D65F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1CED87FA-01E0-463B-982D-E0AD270E8BA7}"/>
              </a:ext>
            </a:extLst>
          </p:cNvPr>
          <p:cNvSpPr>
            <a:spLocks noGrp="1"/>
          </p:cNvSpPr>
          <p:nvPr>
            <p:ph type="dt" sz="half" idx="10"/>
          </p:nvPr>
        </p:nvSpPr>
        <p:spPr/>
        <p:txBody>
          <a:bodyPr/>
          <a:lstStyle/>
          <a:p>
            <a:fld id="{ECB5FB67-3BFA-4AA1-BD66-AB6483C78781}" type="datetimeFigureOut">
              <a:rPr lang="en-GB" smtClean="0"/>
              <a:t>01/12/2018</a:t>
            </a:fld>
            <a:endParaRPr lang="en-GB"/>
          </a:p>
        </p:txBody>
      </p:sp>
      <p:sp>
        <p:nvSpPr>
          <p:cNvPr id="6" name="Footer Placeholder 5">
            <a:extLst>
              <a:ext uri="{FF2B5EF4-FFF2-40B4-BE49-F238E27FC236}">
                <a16:creationId xmlns:a16="http://schemas.microsoft.com/office/drawing/2014/main" id="{CCA6F081-2692-4D09-A75D-6201DB33061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33634F1-0E43-4751-BBE4-ABFF5D900B90}"/>
              </a:ext>
            </a:extLst>
          </p:cNvPr>
          <p:cNvSpPr>
            <a:spLocks noGrp="1"/>
          </p:cNvSpPr>
          <p:nvPr>
            <p:ph type="sldNum" sz="quarter" idx="12"/>
          </p:nvPr>
        </p:nvSpPr>
        <p:spPr/>
        <p:txBody>
          <a:bodyPr/>
          <a:lstStyle/>
          <a:p>
            <a:fld id="{AF47D34E-3F88-4B5A-8238-F15B23AF18B0}" type="slidenum">
              <a:rPr lang="en-GB" smtClean="0"/>
              <a:t>‹#›</a:t>
            </a:fld>
            <a:endParaRPr lang="en-GB"/>
          </a:p>
        </p:txBody>
      </p:sp>
    </p:spTree>
    <p:extLst>
      <p:ext uri="{BB962C8B-B14F-4D97-AF65-F5344CB8AC3E}">
        <p14:creationId xmlns:p14="http://schemas.microsoft.com/office/powerpoint/2010/main" val="18776959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55813-B18C-4530-8224-94DA3089C1D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24C1A1C-37CE-4D92-B932-94934659951D}"/>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FF2470-B5FF-4F0C-BE35-DD559896C42D}"/>
              </a:ext>
            </a:extLst>
          </p:cNvPr>
          <p:cNvSpPr>
            <a:spLocks noGrp="1"/>
          </p:cNvSpPr>
          <p:nvPr>
            <p:ph type="dt" sz="half" idx="10"/>
          </p:nvPr>
        </p:nvSpPr>
        <p:spPr/>
        <p:txBody>
          <a:bodyPr/>
          <a:lstStyle/>
          <a:p>
            <a:fld id="{ECB5FB67-3BFA-4AA1-BD66-AB6483C78781}" type="datetimeFigureOut">
              <a:rPr lang="en-GB" smtClean="0"/>
              <a:t>01/12/2018</a:t>
            </a:fld>
            <a:endParaRPr lang="en-GB"/>
          </a:p>
        </p:txBody>
      </p:sp>
      <p:sp>
        <p:nvSpPr>
          <p:cNvPr id="5" name="Footer Placeholder 4">
            <a:extLst>
              <a:ext uri="{FF2B5EF4-FFF2-40B4-BE49-F238E27FC236}">
                <a16:creationId xmlns:a16="http://schemas.microsoft.com/office/drawing/2014/main" id="{BEDCCDB1-D1EE-4DE1-B4F6-92B2689C4C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717936-7668-42A2-A565-1B86996AE798}"/>
              </a:ext>
            </a:extLst>
          </p:cNvPr>
          <p:cNvSpPr>
            <a:spLocks noGrp="1"/>
          </p:cNvSpPr>
          <p:nvPr>
            <p:ph type="sldNum" sz="quarter" idx="12"/>
          </p:nvPr>
        </p:nvSpPr>
        <p:spPr/>
        <p:txBody>
          <a:bodyPr/>
          <a:lstStyle/>
          <a:p>
            <a:fld id="{AF47D34E-3F88-4B5A-8238-F15B23AF18B0}" type="slidenum">
              <a:rPr lang="en-GB" smtClean="0"/>
              <a:t>‹#›</a:t>
            </a:fld>
            <a:endParaRPr lang="en-GB"/>
          </a:p>
        </p:txBody>
      </p:sp>
    </p:spTree>
    <p:extLst>
      <p:ext uri="{BB962C8B-B14F-4D97-AF65-F5344CB8AC3E}">
        <p14:creationId xmlns:p14="http://schemas.microsoft.com/office/powerpoint/2010/main" val="16360983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B8E1737-316A-4FEA-AD15-680C2368987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B464B2C-2E6F-4E2A-B6C1-358036D20D0E}"/>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B2C4A95-EF0C-425F-8504-F445131E7FB1}"/>
              </a:ext>
            </a:extLst>
          </p:cNvPr>
          <p:cNvSpPr>
            <a:spLocks noGrp="1"/>
          </p:cNvSpPr>
          <p:nvPr>
            <p:ph type="dt" sz="half" idx="10"/>
          </p:nvPr>
        </p:nvSpPr>
        <p:spPr/>
        <p:txBody>
          <a:bodyPr/>
          <a:lstStyle/>
          <a:p>
            <a:fld id="{ECB5FB67-3BFA-4AA1-BD66-AB6483C78781}" type="datetimeFigureOut">
              <a:rPr lang="en-GB" smtClean="0"/>
              <a:t>01/12/2018</a:t>
            </a:fld>
            <a:endParaRPr lang="en-GB"/>
          </a:p>
        </p:txBody>
      </p:sp>
      <p:sp>
        <p:nvSpPr>
          <p:cNvPr id="5" name="Footer Placeholder 4">
            <a:extLst>
              <a:ext uri="{FF2B5EF4-FFF2-40B4-BE49-F238E27FC236}">
                <a16:creationId xmlns:a16="http://schemas.microsoft.com/office/drawing/2014/main" id="{D1EF786E-CAAE-4773-B944-002B993398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5289FA-4587-4921-9E12-929AF58A201D}"/>
              </a:ext>
            </a:extLst>
          </p:cNvPr>
          <p:cNvSpPr>
            <a:spLocks noGrp="1"/>
          </p:cNvSpPr>
          <p:nvPr>
            <p:ph type="sldNum" sz="quarter" idx="12"/>
          </p:nvPr>
        </p:nvSpPr>
        <p:spPr/>
        <p:txBody>
          <a:bodyPr/>
          <a:lstStyle/>
          <a:p>
            <a:fld id="{AF47D34E-3F88-4B5A-8238-F15B23AF18B0}" type="slidenum">
              <a:rPr lang="en-GB" smtClean="0"/>
              <a:t>‹#›</a:t>
            </a:fld>
            <a:endParaRPr lang="en-GB"/>
          </a:p>
        </p:txBody>
      </p:sp>
    </p:spTree>
    <p:extLst>
      <p:ext uri="{BB962C8B-B14F-4D97-AF65-F5344CB8AC3E}">
        <p14:creationId xmlns:p14="http://schemas.microsoft.com/office/powerpoint/2010/main" val="8627979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3E3A792-A104-4BA5-8832-2413E3955DA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A71658-115D-491D-B24B-F08F837AE6D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121922F-82CF-4648-AEB1-635D6F72F6B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B5FB67-3BFA-4AA1-BD66-AB6483C78781}" type="datetimeFigureOut">
              <a:rPr lang="en-GB" smtClean="0"/>
              <a:t>01/12/2018</a:t>
            </a:fld>
            <a:endParaRPr lang="en-GB"/>
          </a:p>
        </p:txBody>
      </p:sp>
      <p:sp>
        <p:nvSpPr>
          <p:cNvPr id="5" name="Footer Placeholder 4">
            <a:extLst>
              <a:ext uri="{FF2B5EF4-FFF2-40B4-BE49-F238E27FC236}">
                <a16:creationId xmlns:a16="http://schemas.microsoft.com/office/drawing/2014/main" id="{6CC6B554-F75B-489E-B2DC-DFB880F1F55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2C3DB74-5EF3-4F36-BFA5-1417AACBA03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F47D34E-3F88-4B5A-8238-F15B23AF18B0}" type="slidenum">
              <a:rPr lang="en-GB" smtClean="0"/>
              <a:t>‹#›</a:t>
            </a:fld>
            <a:endParaRPr lang="en-GB"/>
          </a:p>
        </p:txBody>
      </p:sp>
    </p:spTree>
    <p:extLst>
      <p:ext uri="{BB962C8B-B14F-4D97-AF65-F5344CB8AC3E}">
        <p14:creationId xmlns:p14="http://schemas.microsoft.com/office/powerpoint/2010/main" val="19735864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jp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3.xml"/><Relationship Id="rId7" Type="http://schemas.openxmlformats.org/officeDocument/2006/relationships/image" Target="../media/image11.jpg"/><Relationship Id="rId2" Type="http://schemas.openxmlformats.org/officeDocument/2006/relationships/slideLayout" Target="../slideLayouts/slideLayout2.xml"/><Relationship Id="rId1" Type="http://schemas.openxmlformats.org/officeDocument/2006/relationships/video" Target="https://www.youtube.com/embed/o4BJ065nLwY?ecver=1" TargetMode="Externa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4.jpg"/><Relationship Id="rId5" Type="http://schemas.openxmlformats.org/officeDocument/2006/relationships/image" Target="../media/image13.jpg"/><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8.jpg"/><Relationship Id="rId5" Type="http://schemas.openxmlformats.org/officeDocument/2006/relationships/image" Target="../media/image17.jpg"/><Relationship Id="rId4" Type="http://schemas.openxmlformats.org/officeDocument/2006/relationships/image" Target="../media/image16.jp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19.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11.jpg"/><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8" Type="http://schemas.openxmlformats.org/officeDocument/2006/relationships/image" Target="../media/image27.jpg"/><Relationship Id="rId3" Type="http://schemas.openxmlformats.org/officeDocument/2006/relationships/image" Target="../media/image2.png"/><Relationship Id="rId7" Type="http://schemas.openxmlformats.org/officeDocument/2006/relationships/hyperlink" Target="http://www.firefliesandjellybeans.com/2012/03/how-to-get-rid-of-lice.html"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26.jpg"/><Relationship Id="rId11" Type="http://schemas.openxmlformats.org/officeDocument/2006/relationships/image" Target="../media/image29.png"/><Relationship Id="rId5" Type="http://schemas.openxmlformats.org/officeDocument/2006/relationships/image" Target="../media/image25.png"/><Relationship Id="rId10" Type="http://schemas.openxmlformats.org/officeDocument/2006/relationships/image" Target="../media/image28.jpg"/><Relationship Id="rId4" Type="http://schemas.openxmlformats.org/officeDocument/2006/relationships/image" Target="../media/image24.png"/><Relationship Id="rId9" Type="http://schemas.openxmlformats.org/officeDocument/2006/relationships/hyperlink" Target="http://knittingdragonflies.blogspot.ca/2012_01_01_archive.html"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31.png"/></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34.jpg"/><Relationship Id="rId5" Type="http://schemas.openxmlformats.org/officeDocument/2006/relationships/image" Target="../media/image33.png"/><Relationship Id="rId4" Type="http://schemas.openxmlformats.org/officeDocument/2006/relationships/image" Target="../media/image32.png"/></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hyperlink" Target="https://www.nasuwt.org.uk/uploads/assets/uploaded/190b4518-e04f-4c3f-a4476aed53de4835.pdf" TargetMode="Externa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E43999D8-AD41-4062-95C7-579D48B465D3}"/>
              </a:ext>
            </a:extLst>
          </p:cNvPr>
          <p:cNvSpPr>
            <a:spLocks noGrp="1"/>
          </p:cNvSpPr>
          <p:nvPr>
            <p:ph type="ctrTitle"/>
          </p:nvPr>
        </p:nvSpPr>
        <p:spPr>
          <a:xfrm>
            <a:off x="3045368" y="2043663"/>
            <a:ext cx="6105194" cy="2031055"/>
          </a:xfrm>
        </p:spPr>
        <p:txBody>
          <a:bodyPr>
            <a:noAutofit/>
          </a:bodyPr>
          <a:lstStyle/>
          <a:p>
            <a:r>
              <a:rPr lang="en-GB" sz="7200" dirty="0">
                <a:solidFill>
                  <a:srgbClr val="FFFFFF"/>
                </a:solidFill>
              </a:rPr>
              <a:t>Communicable Diseases </a:t>
            </a:r>
          </a:p>
        </p:txBody>
      </p:sp>
      <p:sp>
        <p:nvSpPr>
          <p:cNvPr id="3" name="Subtitle 2">
            <a:extLst>
              <a:ext uri="{FF2B5EF4-FFF2-40B4-BE49-F238E27FC236}">
                <a16:creationId xmlns:a16="http://schemas.microsoft.com/office/drawing/2014/main" id="{EF8F3CD2-2E7C-40AF-BD3C-EA53F809ACD1}"/>
              </a:ext>
            </a:extLst>
          </p:cNvPr>
          <p:cNvSpPr>
            <a:spLocks noGrp="1"/>
          </p:cNvSpPr>
          <p:nvPr>
            <p:ph type="subTitle" idx="1"/>
          </p:nvPr>
        </p:nvSpPr>
        <p:spPr>
          <a:xfrm>
            <a:off x="3178718" y="4443240"/>
            <a:ext cx="6105194" cy="682079"/>
          </a:xfrm>
        </p:spPr>
        <p:txBody>
          <a:bodyPr>
            <a:normAutofit/>
          </a:bodyPr>
          <a:lstStyle/>
          <a:p>
            <a:r>
              <a:rPr lang="en-GB" sz="3600" i="1" dirty="0">
                <a:solidFill>
                  <a:srgbClr val="FFFFFF"/>
                </a:solidFill>
              </a:rPr>
              <a:t>By Aimee Wilson </a:t>
            </a:r>
          </a:p>
        </p:txBody>
      </p:sp>
    </p:spTree>
    <p:extLst>
      <p:ext uri="{BB962C8B-B14F-4D97-AF65-F5344CB8AC3E}">
        <p14:creationId xmlns:p14="http://schemas.microsoft.com/office/powerpoint/2010/main" val="38517824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E89D5930-8BAC-4E08-A2A2-A069F8F65FA7}"/>
              </a:ext>
            </a:extLst>
          </p:cNvPr>
          <p:cNvSpPr>
            <a:spLocks noGrp="1"/>
          </p:cNvSpPr>
          <p:nvPr>
            <p:ph type="title"/>
          </p:nvPr>
        </p:nvSpPr>
        <p:spPr>
          <a:xfrm>
            <a:off x="640079" y="2053641"/>
            <a:ext cx="3669161" cy="2760098"/>
          </a:xfrm>
        </p:spPr>
        <p:txBody>
          <a:bodyPr>
            <a:normAutofit/>
          </a:bodyPr>
          <a:lstStyle/>
          <a:p>
            <a:r>
              <a:rPr lang="en-GB" dirty="0">
                <a:solidFill>
                  <a:srgbClr val="FFFFFF"/>
                </a:solidFill>
              </a:rPr>
              <a:t>Aims and Objectives…</a:t>
            </a:r>
          </a:p>
        </p:txBody>
      </p:sp>
      <p:sp>
        <p:nvSpPr>
          <p:cNvPr id="4" name="TextBox 3">
            <a:extLst>
              <a:ext uri="{FF2B5EF4-FFF2-40B4-BE49-F238E27FC236}">
                <a16:creationId xmlns:a16="http://schemas.microsoft.com/office/drawing/2014/main" id="{22F597D9-C5BC-484F-B3BA-A0C4CA6F7C70}"/>
              </a:ext>
            </a:extLst>
          </p:cNvPr>
          <p:cNvSpPr txBox="1"/>
          <p:nvPr/>
        </p:nvSpPr>
        <p:spPr>
          <a:xfrm>
            <a:off x="5627077" y="407964"/>
            <a:ext cx="6082110" cy="6924973"/>
          </a:xfrm>
          <a:prstGeom prst="rect">
            <a:avLst/>
          </a:prstGeom>
          <a:noFill/>
        </p:spPr>
        <p:txBody>
          <a:bodyPr wrap="square" rtlCol="0">
            <a:spAutoFit/>
          </a:bodyPr>
          <a:lstStyle/>
          <a:p>
            <a:pPr marL="285750" indent="-285750">
              <a:buFont typeface="Arial" panose="020B0604020202020204" pitchFamily="34" charset="0"/>
              <a:buChar char="•"/>
            </a:pPr>
            <a:r>
              <a:rPr lang="en-GB" sz="2400" dirty="0">
                <a:solidFill>
                  <a:schemeClr val="accent1">
                    <a:lumMod val="75000"/>
                  </a:schemeClr>
                </a:solidFill>
              </a:rPr>
              <a:t>Identify the meaning of the term communicable disease.</a:t>
            </a:r>
          </a:p>
          <a:p>
            <a:pPr marL="285750" indent="-285750">
              <a:buFont typeface="Arial" panose="020B0604020202020204" pitchFamily="34" charset="0"/>
              <a:buChar char="•"/>
            </a:pPr>
            <a:endParaRPr lang="en-GB" sz="2400" dirty="0">
              <a:solidFill>
                <a:schemeClr val="accent1">
                  <a:lumMod val="75000"/>
                </a:schemeClr>
              </a:solidFill>
            </a:endParaRPr>
          </a:p>
          <a:p>
            <a:pPr marL="285750" indent="-285750">
              <a:buFont typeface="Arial" panose="020B0604020202020204" pitchFamily="34" charset="0"/>
              <a:buChar char="•"/>
            </a:pPr>
            <a:r>
              <a:rPr lang="en-GB" sz="2400" dirty="0">
                <a:solidFill>
                  <a:schemeClr val="accent1">
                    <a:lumMod val="75000"/>
                  </a:schemeClr>
                </a:solidFill>
              </a:rPr>
              <a:t>Highlight and discuss a specific communicable disease effecting the health of the public within Wales , the UK  and beyond.</a:t>
            </a:r>
          </a:p>
          <a:p>
            <a:pPr marL="285750" indent="-285750">
              <a:buFont typeface="Arial" panose="020B0604020202020204" pitchFamily="34" charset="0"/>
              <a:buChar char="•"/>
            </a:pPr>
            <a:endParaRPr lang="en-GB" sz="2400" dirty="0">
              <a:solidFill>
                <a:schemeClr val="accent1">
                  <a:lumMod val="75000"/>
                </a:schemeClr>
              </a:solidFill>
            </a:endParaRPr>
          </a:p>
          <a:p>
            <a:pPr marL="285750" indent="-285750">
              <a:buFont typeface="Arial" panose="020B0604020202020204" pitchFamily="34" charset="0"/>
              <a:buChar char="•"/>
            </a:pPr>
            <a:r>
              <a:rPr lang="en-GB" sz="2400" dirty="0">
                <a:solidFill>
                  <a:schemeClr val="accent1">
                    <a:lumMod val="75000"/>
                  </a:schemeClr>
                </a:solidFill>
              </a:rPr>
              <a:t>Analyse and evaluate any trends and he approach and strategies used to measure , monitor and control the disease </a:t>
            </a:r>
          </a:p>
          <a:p>
            <a:pPr marL="285750" indent="-285750">
              <a:buFont typeface="Arial" panose="020B0604020202020204" pitchFamily="34" charset="0"/>
              <a:buChar char="•"/>
            </a:pPr>
            <a:endParaRPr lang="en-GB" sz="2400" dirty="0">
              <a:solidFill>
                <a:schemeClr val="accent1">
                  <a:lumMod val="75000"/>
                </a:schemeClr>
              </a:solidFill>
            </a:endParaRPr>
          </a:p>
          <a:p>
            <a:pPr marL="285750" indent="-285750">
              <a:buFont typeface="Arial" panose="020B0604020202020204" pitchFamily="34" charset="0"/>
              <a:buChar char="•"/>
            </a:pPr>
            <a:r>
              <a:rPr lang="en-US" sz="2400" dirty="0">
                <a:solidFill>
                  <a:schemeClr val="accent1">
                    <a:lumMod val="75000"/>
                  </a:schemeClr>
                </a:solidFill>
              </a:rPr>
              <a:t>Examine the implications upon health professionals, society and health and social care services </a:t>
            </a:r>
          </a:p>
          <a:p>
            <a:pPr marL="285750" indent="-285750">
              <a:buFont typeface="Arial" panose="020B0604020202020204" pitchFamily="34" charset="0"/>
              <a:buChar char="•"/>
            </a:pPr>
            <a:endParaRPr lang="en-GB" sz="2400" dirty="0">
              <a:solidFill>
                <a:schemeClr val="accent1">
                  <a:lumMod val="75000"/>
                </a:schemeClr>
              </a:solidFill>
            </a:endParaRPr>
          </a:p>
          <a:p>
            <a:pPr marL="285750" indent="-285750">
              <a:buFont typeface="Arial" panose="020B0604020202020204" pitchFamily="34" charset="0"/>
              <a:buChar char="•"/>
            </a:pPr>
            <a:endParaRPr lang="en-GB" sz="2400" dirty="0">
              <a:solidFill>
                <a:schemeClr val="accent1">
                  <a:lumMod val="75000"/>
                </a:schemeClr>
              </a:solidFill>
            </a:endParaRP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pic>
        <p:nvPicPr>
          <p:cNvPr id="6" name="Picture 5">
            <a:extLst>
              <a:ext uri="{FF2B5EF4-FFF2-40B4-BE49-F238E27FC236}">
                <a16:creationId xmlns:a16="http://schemas.microsoft.com/office/drawing/2014/main" id="{09543845-0822-4AF5-918C-2CF85E58693C}"/>
              </a:ext>
            </a:extLst>
          </p:cNvPr>
          <p:cNvPicPr>
            <a:picLocks noChangeAspect="1"/>
          </p:cNvPicPr>
          <p:nvPr/>
        </p:nvPicPr>
        <p:blipFill>
          <a:blip r:embed="rId3">
            <a:alphaModFix amt="46000"/>
          </a:blip>
          <a:stretch>
            <a:fillRect/>
          </a:stretch>
        </p:blipFill>
        <p:spPr>
          <a:xfrm>
            <a:off x="9352970" y="5625223"/>
            <a:ext cx="2356217" cy="1232777"/>
          </a:xfrm>
          <a:prstGeom prst="rect">
            <a:avLst/>
          </a:prstGeom>
        </p:spPr>
      </p:pic>
    </p:spTree>
    <p:extLst>
      <p:ext uri="{BB962C8B-B14F-4D97-AF65-F5344CB8AC3E}">
        <p14:creationId xmlns:p14="http://schemas.microsoft.com/office/powerpoint/2010/main" val="30034977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4827C97-80BA-45AC-92DD-6CBF7561C9FB}"/>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What is a Communicable Disease? </a:t>
            </a:r>
          </a:p>
        </p:txBody>
      </p:sp>
      <p:pic>
        <p:nvPicPr>
          <p:cNvPr id="9" name="Picture 8">
            <a:extLst>
              <a:ext uri="{FF2B5EF4-FFF2-40B4-BE49-F238E27FC236}">
                <a16:creationId xmlns:a16="http://schemas.microsoft.com/office/drawing/2014/main" id="{5D0F8F4A-F053-4FD2-82C9-3855F0D9FE6D}"/>
              </a:ext>
            </a:extLst>
          </p:cNvPr>
          <p:cNvPicPr>
            <a:picLocks noChangeAspect="1"/>
          </p:cNvPicPr>
          <p:nvPr/>
        </p:nvPicPr>
        <p:blipFill rotWithShape="1">
          <a:blip r:embed="rId4"/>
          <a:srcRect b="7481"/>
          <a:stretch/>
        </p:blipFill>
        <p:spPr>
          <a:xfrm>
            <a:off x="8958470" y="4694774"/>
            <a:ext cx="2985167" cy="2076043"/>
          </a:xfrm>
          <a:prstGeom prst="rect">
            <a:avLst/>
          </a:prstGeom>
        </p:spPr>
      </p:pic>
      <p:pic>
        <p:nvPicPr>
          <p:cNvPr id="11" name="Picture 10">
            <a:extLst>
              <a:ext uri="{FF2B5EF4-FFF2-40B4-BE49-F238E27FC236}">
                <a16:creationId xmlns:a16="http://schemas.microsoft.com/office/drawing/2014/main" id="{DB62848D-75CE-4879-B1B1-30D98C8A0D2E}"/>
              </a:ext>
            </a:extLst>
          </p:cNvPr>
          <p:cNvPicPr>
            <a:picLocks noChangeAspect="1"/>
          </p:cNvPicPr>
          <p:nvPr/>
        </p:nvPicPr>
        <p:blipFill rotWithShape="1">
          <a:blip r:embed="rId5">
            <a:alphaModFix amt="41000"/>
          </a:blip>
          <a:srcRect b="12560"/>
          <a:stretch/>
        </p:blipFill>
        <p:spPr>
          <a:xfrm>
            <a:off x="90617" y="4823876"/>
            <a:ext cx="2758600" cy="2023527"/>
          </a:xfrm>
          <a:prstGeom prst="rect">
            <a:avLst/>
          </a:prstGeom>
        </p:spPr>
      </p:pic>
      <p:sp>
        <p:nvSpPr>
          <p:cNvPr id="3" name="Content Placeholder 2">
            <a:extLst>
              <a:ext uri="{FF2B5EF4-FFF2-40B4-BE49-F238E27FC236}">
                <a16:creationId xmlns:a16="http://schemas.microsoft.com/office/drawing/2014/main" id="{A34F60AF-BA38-4CB6-B6CE-575264790D92}"/>
              </a:ext>
            </a:extLst>
          </p:cNvPr>
          <p:cNvSpPr>
            <a:spLocks noGrp="1"/>
          </p:cNvSpPr>
          <p:nvPr>
            <p:ph idx="1"/>
          </p:nvPr>
        </p:nvSpPr>
        <p:spPr>
          <a:xfrm>
            <a:off x="355601" y="2542531"/>
            <a:ext cx="10251439" cy="4304872"/>
          </a:xfrm>
        </p:spPr>
        <p:txBody>
          <a:bodyPr>
            <a:noAutofit/>
          </a:bodyPr>
          <a:lstStyle/>
          <a:p>
            <a:pPr algn="ctr"/>
            <a:r>
              <a:rPr lang="en-GB" sz="2000" dirty="0">
                <a:solidFill>
                  <a:schemeClr val="accent1">
                    <a:lumMod val="75000"/>
                  </a:schemeClr>
                </a:solidFill>
              </a:rPr>
              <a:t>Communicable = communicated or transmittable. </a:t>
            </a:r>
          </a:p>
          <a:p>
            <a:pPr algn="ctr"/>
            <a:r>
              <a:rPr lang="en-GB" sz="2000" dirty="0">
                <a:solidFill>
                  <a:schemeClr val="accent1">
                    <a:lumMod val="75000"/>
                  </a:schemeClr>
                </a:solidFill>
              </a:rPr>
              <a:t>Disease =  Abnormalities or disorder of the bodily functions or structure</a:t>
            </a:r>
          </a:p>
          <a:p>
            <a:pPr algn="ctr"/>
            <a:r>
              <a:rPr lang="en-GB" sz="2000" dirty="0">
                <a:solidFill>
                  <a:schemeClr val="accent1">
                    <a:lumMod val="75000"/>
                  </a:schemeClr>
                </a:solidFill>
              </a:rPr>
              <a:t>A communicable disease is simply an illness that is transmitted from a person or animal to another by way of direct or indirect  contact and airborne transmission. </a:t>
            </a:r>
          </a:p>
          <a:p>
            <a:pPr algn="ctr"/>
            <a:r>
              <a:rPr lang="en-GB" sz="2000" dirty="0">
                <a:solidFill>
                  <a:schemeClr val="accent1">
                    <a:lumMod val="75000"/>
                  </a:schemeClr>
                </a:solidFill>
              </a:rPr>
              <a:t>Claimed to be one of the most devastating global public health concern, that can have a detrimental effect on whole populations.</a:t>
            </a:r>
          </a:p>
          <a:p>
            <a:pPr marL="0" indent="0" algn="ctr">
              <a:buNone/>
            </a:pPr>
            <a:r>
              <a:rPr lang="en-GB" sz="2000" dirty="0">
                <a:solidFill>
                  <a:schemeClr val="accent1">
                    <a:lumMod val="75000"/>
                  </a:schemeClr>
                </a:solidFill>
              </a:rPr>
              <a:t>    “</a:t>
            </a:r>
            <a:r>
              <a:rPr lang="en-GB" sz="2000" i="1" dirty="0">
                <a:solidFill>
                  <a:schemeClr val="accent1">
                    <a:lumMod val="75000"/>
                  </a:schemeClr>
                </a:solidFill>
              </a:rPr>
              <a:t>worlds major killer”</a:t>
            </a:r>
            <a:endParaRPr lang="en-GB" sz="2000" dirty="0">
              <a:solidFill>
                <a:schemeClr val="accent1">
                  <a:lumMod val="75000"/>
                </a:schemeClr>
              </a:solidFill>
            </a:endParaRPr>
          </a:p>
          <a:p>
            <a:pPr marL="0" indent="0">
              <a:buNone/>
            </a:pPr>
            <a:endParaRPr lang="en-GB" sz="2000" dirty="0">
              <a:solidFill>
                <a:schemeClr val="accent1">
                  <a:lumMod val="75000"/>
                </a:schemeClr>
              </a:solidFill>
            </a:endParaRPr>
          </a:p>
          <a:p>
            <a:pPr marL="0" indent="0">
              <a:buNone/>
            </a:pPr>
            <a:endParaRPr lang="en-GB" sz="2000" dirty="0">
              <a:solidFill>
                <a:schemeClr val="accent1">
                  <a:lumMod val="75000"/>
                </a:schemeClr>
              </a:solidFill>
            </a:endParaRPr>
          </a:p>
          <a:p>
            <a:pPr marL="0" indent="0">
              <a:buNone/>
            </a:pPr>
            <a:endParaRPr lang="en-GB" sz="1100" dirty="0">
              <a:solidFill>
                <a:schemeClr val="accent1">
                  <a:lumMod val="75000"/>
                </a:schemeClr>
              </a:solidFill>
            </a:endParaRPr>
          </a:p>
          <a:p>
            <a:pPr marL="0" indent="0">
              <a:buNone/>
            </a:pPr>
            <a:endParaRPr lang="en-GB" sz="1100" dirty="0">
              <a:solidFill>
                <a:schemeClr val="accent1">
                  <a:lumMod val="75000"/>
                </a:schemeClr>
              </a:solidFill>
            </a:endParaRPr>
          </a:p>
          <a:p>
            <a:pPr marL="0" indent="0">
              <a:buNone/>
            </a:pPr>
            <a:r>
              <a:rPr lang="en-GB" sz="1100" dirty="0">
                <a:solidFill>
                  <a:schemeClr val="accent1">
                    <a:lumMod val="75000"/>
                  </a:schemeClr>
                </a:solidFill>
              </a:rPr>
              <a:t>                                                                             (Merriam-Webster , 2018), ( </a:t>
            </a:r>
            <a:r>
              <a:rPr lang="en-GB" sz="1100" dirty="0" err="1">
                <a:solidFill>
                  <a:schemeClr val="accent1">
                    <a:lumMod val="75000"/>
                  </a:schemeClr>
                </a:solidFill>
              </a:rPr>
              <a:t>Tikkenen</a:t>
            </a:r>
            <a:r>
              <a:rPr lang="en-GB" sz="1100" dirty="0">
                <a:solidFill>
                  <a:schemeClr val="accent1">
                    <a:lumMod val="75000"/>
                  </a:schemeClr>
                </a:solidFill>
              </a:rPr>
              <a:t>, et al 2012), (Hawker et al, 2012), (Webber, 2009), (Webber,2016) </a:t>
            </a:r>
          </a:p>
          <a:p>
            <a:pPr marL="0" indent="0">
              <a:buNone/>
            </a:pPr>
            <a:endParaRPr lang="en-GB" sz="2000" dirty="0">
              <a:solidFill>
                <a:schemeClr val="accent1">
                  <a:lumMod val="75000"/>
                </a:schemeClr>
              </a:solidFill>
            </a:endParaRPr>
          </a:p>
          <a:p>
            <a:pPr marL="0" indent="0">
              <a:buNone/>
            </a:pPr>
            <a:endParaRPr lang="en-GB" sz="2000" dirty="0">
              <a:solidFill>
                <a:schemeClr val="accent1">
                  <a:lumMod val="75000"/>
                </a:schemeClr>
              </a:solidFill>
            </a:endParaRPr>
          </a:p>
        </p:txBody>
      </p:sp>
    </p:spTree>
    <p:extLst>
      <p:ext uri="{BB962C8B-B14F-4D97-AF65-F5344CB8AC3E}">
        <p14:creationId xmlns:p14="http://schemas.microsoft.com/office/powerpoint/2010/main" val="39976171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Title 4">
            <a:extLst>
              <a:ext uri="{FF2B5EF4-FFF2-40B4-BE49-F238E27FC236}">
                <a16:creationId xmlns:a16="http://schemas.microsoft.com/office/drawing/2014/main" id="{8A1D894E-8723-4D63-8181-6196BA967CAC}"/>
              </a:ext>
            </a:extLst>
          </p:cNvPr>
          <p:cNvSpPr>
            <a:spLocks noGrp="1"/>
          </p:cNvSpPr>
          <p:nvPr>
            <p:ph type="title"/>
          </p:nvPr>
        </p:nvSpPr>
        <p:spPr>
          <a:xfrm>
            <a:off x="3300046" y="759021"/>
            <a:ext cx="10219006" cy="1491810"/>
          </a:xfrm>
        </p:spPr>
        <p:txBody>
          <a:bodyPr/>
          <a:lstStyle/>
          <a:p>
            <a:r>
              <a:rPr lang="en-GB" dirty="0">
                <a:solidFill>
                  <a:schemeClr val="bg1"/>
                </a:solidFill>
              </a:rPr>
              <a:t>Communicable Disease</a:t>
            </a:r>
          </a:p>
        </p:txBody>
      </p:sp>
      <p:pic>
        <p:nvPicPr>
          <p:cNvPr id="7" name="Picture 6" descr="A screenshot of a cell phone&#10;&#10;Description automatically generated">
            <a:extLst>
              <a:ext uri="{FF2B5EF4-FFF2-40B4-BE49-F238E27FC236}">
                <a16:creationId xmlns:a16="http://schemas.microsoft.com/office/drawing/2014/main" id="{91E40269-1545-4164-8146-082A2C17E5D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65376" y="2542864"/>
            <a:ext cx="5610225" cy="3705225"/>
          </a:xfrm>
          <a:prstGeom prst="rect">
            <a:avLst/>
          </a:prstGeom>
        </p:spPr>
      </p:pic>
      <p:pic>
        <p:nvPicPr>
          <p:cNvPr id="13" name="Picture 12" descr="A screenshot of a cell phone&#10;&#10;Description automatically generated">
            <a:extLst>
              <a:ext uri="{FF2B5EF4-FFF2-40B4-BE49-F238E27FC236}">
                <a16:creationId xmlns:a16="http://schemas.microsoft.com/office/drawing/2014/main" id="{62D3319F-8B48-42A7-94C6-332937FE244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975601" y="2542864"/>
            <a:ext cx="5610225" cy="3705225"/>
          </a:xfrm>
          <a:prstGeom prst="rect">
            <a:avLst/>
          </a:prstGeom>
        </p:spPr>
      </p:pic>
      <p:sp>
        <p:nvSpPr>
          <p:cNvPr id="14" name="TextBox 13">
            <a:extLst>
              <a:ext uri="{FF2B5EF4-FFF2-40B4-BE49-F238E27FC236}">
                <a16:creationId xmlns:a16="http://schemas.microsoft.com/office/drawing/2014/main" id="{45856D79-7B41-4732-821F-96499AA2F336}"/>
              </a:ext>
            </a:extLst>
          </p:cNvPr>
          <p:cNvSpPr txBox="1"/>
          <p:nvPr/>
        </p:nvSpPr>
        <p:spPr>
          <a:xfrm>
            <a:off x="8560903" y="6248089"/>
            <a:ext cx="3481041" cy="261610"/>
          </a:xfrm>
          <a:prstGeom prst="rect">
            <a:avLst/>
          </a:prstGeom>
          <a:noFill/>
        </p:spPr>
        <p:txBody>
          <a:bodyPr wrap="square" rtlCol="0">
            <a:spAutoFit/>
          </a:bodyPr>
          <a:lstStyle/>
          <a:p>
            <a:r>
              <a:rPr lang="en-GB" sz="1100" dirty="0">
                <a:solidFill>
                  <a:schemeClr val="tx2"/>
                </a:solidFill>
              </a:rPr>
              <a:t>(World Health Organization , 2018) </a:t>
            </a:r>
          </a:p>
        </p:txBody>
      </p:sp>
    </p:spTree>
    <p:extLst>
      <p:ext uri="{BB962C8B-B14F-4D97-AF65-F5344CB8AC3E}">
        <p14:creationId xmlns:p14="http://schemas.microsoft.com/office/powerpoint/2010/main" val="28400240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5D1015C-64B0-43DA-9786-79E361426537}"/>
              </a:ext>
            </a:extLst>
          </p:cNvPr>
          <p:cNvSpPr>
            <a:spLocks noGrp="1"/>
          </p:cNvSpPr>
          <p:nvPr>
            <p:ph type="title"/>
          </p:nvPr>
        </p:nvSpPr>
        <p:spPr>
          <a:xfrm>
            <a:off x="285751" y="1669830"/>
            <a:ext cx="4099690" cy="3518339"/>
          </a:xfrm>
        </p:spPr>
        <p:txBody>
          <a:bodyPr>
            <a:normAutofit/>
          </a:bodyPr>
          <a:lstStyle/>
          <a:p>
            <a:pPr algn="ctr"/>
            <a:r>
              <a:rPr lang="en-GB" dirty="0" err="1">
                <a:solidFill>
                  <a:srgbClr val="FFFFFF"/>
                </a:solidFill>
              </a:rPr>
              <a:t>Pediculus</a:t>
            </a:r>
            <a:r>
              <a:rPr lang="en-GB" dirty="0">
                <a:solidFill>
                  <a:srgbClr val="FFFFFF"/>
                </a:solidFill>
              </a:rPr>
              <a:t> </a:t>
            </a:r>
            <a:r>
              <a:rPr lang="en-GB" dirty="0" err="1">
                <a:solidFill>
                  <a:srgbClr val="FFFFFF"/>
                </a:solidFill>
              </a:rPr>
              <a:t>Humanus</a:t>
            </a:r>
            <a:r>
              <a:rPr lang="en-GB" dirty="0">
                <a:solidFill>
                  <a:srgbClr val="FFFFFF"/>
                </a:solidFill>
              </a:rPr>
              <a:t> Capitis</a:t>
            </a:r>
          </a:p>
        </p:txBody>
      </p:sp>
      <p:pic>
        <p:nvPicPr>
          <p:cNvPr id="13" name="Online Media 12">
            <a:hlinkClick r:id="" action="ppaction://media"/>
            <a:extLst>
              <a:ext uri="{FF2B5EF4-FFF2-40B4-BE49-F238E27FC236}">
                <a16:creationId xmlns:a16="http://schemas.microsoft.com/office/drawing/2014/main" id="{FF042A78-7B0E-4253-9ED4-653DDE3387B0}"/>
              </a:ext>
            </a:extLst>
          </p:cNvPr>
          <p:cNvPicPr>
            <a:picLocks noGrp="1" noRot="1" noChangeAspect="1"/>
          </p:cNvPicPr>
          <p:nvPr>
            <p:ph idx="1"/>
            <a:videoFile r:link="rId1"/>
          </p:nvPr>
        </p:nvPicPr>
        <p:blipFill>
          <a:blip r:embed="rId5"/>
          <a:stretch>
            <a:fillRect/>
          </a:stretch>
        </p:blipFill>
        <p:spPr>
          <a:xfrm>
            <a:off x="5753197" y="2053443"/>
            <a:ext cx="6153052" cy="3461092"/>
          </a:xfrm>
          <a:prstGeom prst="rect">
            <a:avLst/>
          </a:prstGeom>
          <a:ln w="127000" cap="sq">
            <a:solidFill>
              <a:srgbClr val="000000"/>
            </a:solidFill>
            <a:miter lim="800000"/>
          </a:ln>
          <a:effectLst>
            <a:outerShdw blurRad="57150" dist="50800" dir="2700000" algn="tl" rotWithShape="0">
              <a:srgbClr val="000000">
                <a:alpha val="40000"/>
              </a:srgbClr>
            </a:outerShdw>
          </a:effectLst>
        </p:spPr>
      </p:pic>
      <p:pic>
        <p:nvPicPr>
          <p:cNvPr id="5" name="Picture 4">
            <a:extLst>
              <a:ext uri="{FF2B5EF4-FFF2-40B4-BE49-F238E27FC236}">
                <a16:creationId xmlns:a16="http://schemas.microsoft.com/office/drawing/2014/main" id="{A4973A62-2E31-4181-82CD-9361133091A5}"/>
              </a:ext>
            </a:extLst>
          </p:cNvPr>
          <p:cNvPicPr>
            <a:picLocks noChangeAspect="1"/>
          </p:cNvPicPr>
          <p:nvPr/>
        </p:nvPicPr>
        <p:blipFill>
          <a:blip r:embed="rId6">
            <a:alphaModFix amt="37000"/>
          </a:blip>
          <a:stretch>
            <a:fillRect/>
          </a:stretch>
        </p:blipFill>
        <p:spPr>
          <a:xfrm rot="679435">
            <a:off x="9652342" y="241714"/>
            <a:ext cx="1581150" cy="1619250"/>
          </a:xfrm>
          <a:prstGeom prst="rect">
            <a:avLst/>
          </a:prstGeom>
        </p:spPr>
      </p:pic>
      <p:pic>
        <p:nvPicPr>
          <p:cNvPr id="7" name="Picture 6" descr="A picture containing animal, insect&#10;&#10;Description automatically generated">
            <a:extLst>
              <a:ext uri="{FF2B5EF4-FFF2-40B4-BE49-F238E27FC236}">
                <a16:creationId xmlns:a16="http://schemas.microsoft.com/office/drawing/2014/main" id="{BBB65049-52A8-4664-A8AD-4BA6B39E43CF}"/>
              </a:ext>
            </a:extLst>
          </p:cNvPr>
          <p:cNvPicPr>
            <a:picLocks noChangeAspect="1"/>
          </p:cNvPicPr>
          <p:nvPr/>
        </p:nvPicPr>
        <p:blipFill>
          <a:blip r:embed="rId7">
            <a:alphaModFix amt="41000"/>
            <a:extLst>
              <a:ext uri="{28A0092B-C50C-407E-A947-70E740481C1C}">
                <a14:useLocalDpi xmlns:a14="http://schemas.microsoft.com/office/drawing/2010/main" val="0"/>
              </a:ext>
            </a:extLst>
          </a:blip>
          <a:stretch>
            <a:fillRect/>
          </a:stretch>
        </p:blipFill>
        <p:spPr>
          <a:xfrm>
            <a:off x="5846786" y="5553522"/>
            <a:ext cx="1256478" cy="1343465"/>
          </a:xfrm>
          <a:prstGeom prst="rect">
            <a:avLst/>
          </a:prstGeom>
        </p:spPr>
      </p:pic>
      <p:sp>
        <p:nvSpPr>
          <p:cNvPr id="3" name="TextBox 2">
            <a:extLst>
              <a:ext uri="{FF2B5EF4-FFF2-40B4-BE49-F238E27FC236}">
                <a16:creationId xmlns:a16="http://schemas.microsoft.com/office/drawing/2014/main" id="{83ABFD6A-7F07-4D61-84ED-818B17444EC2}"/>
              </a:ext>
            </a:extLst>
          </p:cNvPr>
          <p:cNvSpPr txBox="1"/>
          <p:nvPr/>
        </p:nvSpPr>
        <p:spPr>
          <a:xfrm>
            <a:off x="92766" y="6488668"/>
            <a:ext cx="9316278" cy="261610"/>
          </a:xfrm>
          <a:prstGeom prst="rect">
            <a:avLst/>
          </a:prstGeom>
          <a:noFill/>
        </p:spPr>
        <p:txBody>
          <a:bodyPr wrap="square" rtlCol="0">
            <a:spAutoFit/>
          </a:bodyPr>
          <a:lstStyle/>
          <a:p>
            <a:r>
              <a:rPr lang="en-GB" sz="1100" dirty="0">
                <a:solidFill>
                  <a:schemeClr val="tx2"/>
                </a:solidFill>
              </a:rPr>
              <a:t>Gov.uk(2018), Centre for disease control and prevention(CDC)(a) (2013),  NASUWT Wales (2016), (You tube,2016)  </a:t>
            </a:r>
          </a:p>
        </p:txBody>
      </p:sp>
    </p:spTree>
    <p:extLst>
      <p:ext uri="{BB962C8B-B14F-4D97-AF65-F5344CB8AC3E}">
        <p14:creationId xmlns:p14="http://schemas.microsoft.com/office/powerpoint/2010/main" val="23334086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1305296-7288-437F-A23E-9E6FFF1510D1}"/>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Head lice</a:t>
            </a:r>
          </a:p>
        </p:txBody>
      </p:sp>
      <p:sp>
        <p:nvSpPr>
          <p:cNvPr id="3" name="Content Placeholder 2">
            <a:extLst>
              <a:ext uri="{FF2B5EF4-FFF2-40B4-BE49-F238E27FC236}">
                <a16:creationId xmlns:a16="http://schemas.microsoft.com/office/drawing/2014/main" id="{9A909F5B-2E9E-4651-ABD1-985ED3EAB25B}"/>
              </a:ext>
            </a:extLst>
          </p:cNvPr>
          <p:cNvSpPr>
            <a:spLocks noGrp="1"/>
          </p:cNvSpPr>
          <p:nvPr>
            <p:ph idx="1"/>
          </p:nvPr>
        </p:nvSpPr>
        <p:spPr>
          <a:xfrm>
            <a:off x="1179226" y="3092970"/>
            <a:ext cx="9833548" cy="2693976"/>
          </a:xfrm>
        </p:spPr>
        <p:txBody>
          <a:bodyPr>
            <a:normAutofit/>
          </a:bodyPr>
          <a:lstStyle/>
          <a:p>
            <a:pPr marL="0" indent="0">
              <a:buNone/>
            </a:pPr>
            <a:r>
              <a:rPr lang="en-GB" sz="2000" dirty="0">
                <a:solidFill>
                  <a:srgbClr val="000000"/>
                </a:solidFill>
              </a:rPr>
              <a:t> </a:t>
            </a:r>
          </a:p>
        </p:txBody>
      </p:sp>
      <p:sp>
        <p:nvSpPr>
          <p:cNvPr id="5" name="TextBox 4">
            <a:extLst>
              <a:ext uri="{FF2B5EF4-FFF2-40B4-BE49-F238E27FC236}">
                <a16:creationId xmlns:a16="http://schemas.microsoft.com/office/drawing/2014/main" id="{44811FE4-B098-4F35-AC29-BAE92E89538E}"/>
              </a:ext>
            </a:extLst>
          </p:cNvPr>
          <p:cNvSpPr txBox="1"/>
          <p:nvPr/>
        </p:nvSpPr>
        <p:spPr>
          <a:xfrm>
            <a:off x="1443026" y="2535211"/>
            <a:ext cx="11104575" cy="5893921"/>
          </a:xfrm>
          <a:prstGeom prst="rect">
            <a:avLst/>
          </a:prstGeom>
          <a:noFill/>
        </p:spPr>
        <p:txBody>
          <a:bodyPr wrap="square" rtlCol="0">
            <a:spAutoFit/>
          </a:bodyPr>
          <a:lstStyle/>
          <a:p>
            <a:pPr marL="285750" indent="-285750">
              <a:buFont typeface="Arial" panose="020B0604020202020204" pitchFamily="34" charset="0"/>
              <a:buChar char="•"/>
            </a:pPr>
            <a:r>
              <a:rPr lang="en-GB" sz="2000" dirty="0">
                <a:solidFill>
                  <a:schemeClr val="accent1">
                    <a:lumMod val="75000"/>
                  </a:schemeClr>
                </a:solidFill>
              </a:rPr>
              <a:t>Small parasitic insects </a:t>
            </a:r>
          </a:p>
          <a:p>
            <a:pPr marL="285750" indent="-285750">
              <a:buFont typeface="Arial" panose="020B0604020202020204" pitchFamily="34" charset="0"/>
              <a:buChar char="•"/>
            </a:pPr>
            <a:endParaRPr lang="en-GB" sz="2000" dirty="0">
              <a:solidFill>
                <a:schemeClr val="accent1">
                  <a:lumMod val="75000"/>
                </a:schemeClr>
              </a:solidFill>
            </a:endParaRPr>
          </a:p>
          <a:p>
            <a:pPr marL="285750" indent="-285750">
              <a:buFont typeface="Arial" panose="020B0604020202020204" pitchFamily="34" charset="0"/>
              <a:buChar char="•"/>
            </a:pPr>
            <a:r>
              <a:rPr lang="en-GB" sz="2000" dirty="0">
                <a:solidFill>
                  <a:schemeClr val="accent1">
                    <a:lumMod val="75000"/>
                  </a:schemeClr>
                </a:solidFill>
              </a:rPr>
              <a:t>Organisms that live on or within another living organism</a:t>
            </a:r>
          </a:p>
          <a:p>
            <a:pPr marL="285750" indent="-285750">
              <a:buFont typeface="Arial" panose="020B0604020202020204" pitchFamily="34" charset="0"/>
              <a:buChar char="•"/>
            </a:pPr>
            <a:endParaRPr lang="en-GB" sz="2000" dirty="0">
              <a:solidFill>
                <a:schemeClr val="accent1">
                  <a:lumMod val="75000"/>
                </a:schemeClr>
              </a:solidFill>
            </a:endParaRPr>
          </a:p>
          <a:p>
            <a:pPr marL="342900" indent="-342900">
              <a:buFont typeface="Arial" panose="020B0604020202020204" pitchFamily="34" charset="0"/>
              <a:buChar char="•"/>
            </a:pPr>
            <a:r>
              <a:rPr lang="en-GB" sz="2000" dirty="0">
                <a:solidFill>
                  <a:schemeClr val="accent1">
                    <a:lumMod val="75000"/>
                  </a:schemeClr>
                </a:solidFill>
              </a:rPr>
              <a:t>parasites use that organisms or host’s nutrients to complete its life cycle. </a:t>
            </a:r>
          </a:p>
          <a:p>
            <a:pPr marL="342900" indent="-342900">
              <a:buFont typeface="Arial" panose="020B0604020202020204" pitchFamily="34" charset="0"/>
              <a:buChar char="•"/>
            </a:pPr>
            <a:endParaRPr lang="en-GB" sz="2000" dirty="0">
              <a:solidFill>
                <a:schemeClr val="accent1">
                  <a:lumMod val="75000"/>
                </a:schemeClr>
              </a:solidFill>
            </a:endParaRPr>
          </a:p>
          <a:p>
            <a:pPr marL="285750" indent="-285750">
              <a:buFont typeface="Arial" panose="020B0604020202020204" pitchFamily="34" charset="0"/>
              <a:buChar char="•"/>
            </a:pPr>
            <a:r>
              <a:rPr lang="en-GB" sz="2000" dirty="0">
                <a:solidFill>
                  <a:schemeClr val="accent1">
                    <a:lumMod val="75000"/>
                  </a:schemeClr>
                </a:solidFill>
              </a:rPr>
              <a:t>Parasites are responsible for 1 million deaths in 2013</a:t>
            </a:r>
          </a:p>
          <a:p>
            <a:pPr marL="285750" indent="-285750">
              <a:buFont typeface="Arial" panose="020B0604020202020204" pitchFamily="34" charset="0"/>
              <a:buChar char="•"/>
            </a:pPr>
            <a:endParaRPr lang="en-GB" sz="2000" dirty="0">
              <a:solidFill>
                <a:schemeClr val="accent1">
                  <a:lumMod val="75000"/>
                </a:schemeClr>
              </a:solidFill>
            </a:endParaRPr>
          </a:p>
          <a:p>
            <a:pPr marL="342900" indent="-342900">
              <a:buFont typeface="Arial" panose="020B0604020202020204" pitchFamily="34" charset="0"/>
              <a:buChar char="•"/>
            </a:pPr>
            <a:r>
              <a:rPr lang="en-GB" sz="2000" dirty="0">
                <a:solidFill>
                  <a:schemeClr val="accent1">
                    <a:lumMod val="75000"/>
                  </a:schemeClr>
                </a:solidFill>
              </a:rPr>
              <a:t>Ectoparasites</a:t>
            </a:r>
          </a:p>
          <a:p>
            <a:pPr marL="342900" indent="-342900">
              <a:buFont typeface="Arial" panose="020B0604020202020204" pitchFamily="34" charset="0"/>
              <a:buChar char="•"/>
            </a:pPr>
            <a:endParaRPr lang="en-GB" sz="2000" dirty="0">
              <a:solidFill>
                <a:schemeClr val="accent1">
                  <a:lumMod val="75000"/>
                </a:schemeClr>
              </a:solidFill>
            </a:endParaRPr>
          </a:p>
          <a:p>
            <a:pPr marL="285750" indent="-285750">
              <a:buFont typeface="Arial" panose="020B0604020202020204" pitchFamily="34" charset="0"/>
              <a:buChar char="•"/>
            </a:pPr>
            <a:r>
              <a:rPr lang="en-GB" sz="2000" dirty="0">
                <a:solidFill>
                  <a:schemeClr val="accent1">
                    <a:lumMod val="75000"/>
                  </a:schemeClr>
                </a:solidFill>
              </a:rPr>
              <a:t> Can carry diseases such as Typhus, Trench fever </a:t>
            </a:r>
          </a:p>
          <a:p>
            <a:r>
              <a:rPr lang="en-GB" sz="2000" dirty="0">
                <a:solidFill>
                  <a:schemeClr val="accent1">
                    <a:lumMod val="75000"/>
                  </a:schemeClr>
                </a:solidFill>
              </a:rPr>
              <a:t>And endocarditis.</a:t>
            </a:r>
          </a:p>
          <a:p>
            <a:pPr marL="285750" indent="-285750">
              <a:buFont typeface="Arial" panose="020B0604020202020204" pitchFamily="34" charset="0"/>
              <a:buChar char="•"/>
            </a:pPr>
            <a:endParaRPr lang="en-GB" sz="2000" dirty="0">
              <a:solidFill>
                <a:schemeClr val="accent1">
                  <a:lumMod val="75000"/>
                </a:schemeClr>
              </a:solidFill>
            </a:endParaRPr>
          </a:p>
          <a:p>
            <a:r>
              <a:rPr lang="en-GB" sz="900" dirty="0">
                <a:solidFill>
                  <a:schemeClr val="accent1">
                    <a:lumMod val="75000"/>
                  </a:schemeClr>
                </a:solidFill>
              </a:rPr>
              <a:t> ( </a:t>
            </a:r>
            <a:r>
              <a:rPr lang="en-GB" sz="900" dirty="0" err="1">
                <a:solidFill>
                  <a:schemeClr val="accent1">
                    <a:lumMod val="75000"/>
                  </a:schemeClr>
                </a:solidFill>
              </a:rPr>
              <a:t>Dickmann</a:t>
            </a:r>
            <a:r>
              <a:rPr lang="en-GB" sz="900" dirty="0">
                <a:solidFill>
                  <a:schemeClr val="accent1">
                    <a:lumMod val="75000"/>
                  </a:schemeClr>
                </a:solidFill>
              </a:rPr>
              <a:t>, 2016) (</a:t>
            </a:r>
            <a:r>
              <a:rPr lang="en-GB" sz="900" dirty="0" err="1">
                <a:solidFill>
                  <a:schemeClr val="accent1">
                    <a:lumMod val="75000"/>
                  </a:schemeClr>
                </a:solidFill>
              </a:rPr>
              <a:t>Viegas</a:t>
            </a:r>
            <a:r>
              <a:rPr lang="en-GB" sz="900" dirty="0">
                <a:solidFill>
                  <a:schemeClr val="accent1">
                    <a:lumMod val="75000"/>
                  </a:schemeClr>
                </a:solidFill>
              </a:rPr>
              <a:t> and Baum, 2017) (Rivers , 2017) (</a:t>
            </a:r>
            <a:r>
              <a:rPr lang="en-GB" sz="900" dirty="0" err="1">
                <a:solidFill>
                  <a:schemeClr val="accent1">
                    <a:lumMod val="75000"/>
                  </a:schemeClr>
                </a:solidFill>
              </a:rPr>
              <a:t>Plos</a:t>
            </a:r>
            <a:r>
              <a:rPr lang="en-GB" sz="900" dirty="0">
                <a:solidFill>
                  <a:schemeClr val="accent1">
                    <a:lumMod val="75000"/>
                  </a:schemeClr>
                </a:solidFill>
              </a:rPr>
              <a:t>, 2015) (Centre for Disease Control and prevention ( CDC)  , 2016) (Yates , 2012) (</a:t>
            </a:r>
            <a:r>
              <a:rPr lang="en-GB" sz="900" dirty="0" err="1">
                <a:solidFill>
                  <a:schemeClr val="accent1">
                    <a:lumMod val="75000"/>
                  </a:schemeClr>
                </a:solidFill>
              </a:rPr>
              <a:t>Feldmieier</a:t>
            </a:r>
            <a:r>
              <a:rPr lang="en-GB" sz="900" dirty="0">
                <a:solidFill>
                  <a:schemeClr val="accent1">
                    <a:lumMod val="75000"/>
                  </a:schemeClr>
                </a:solidFill>
              </a:rPr>
              <a:t>, 2013) </a:t>
            </a:r>
          </a:p>
          <a:p>
            <a:endParaRPr lang="en-GB" dirty="0">
              <a:solidFill>
                <a:schemeClr val="accent1">
                  <a:lumMod val="75000"/>
                </a:schemeClr>
              </a:solidFill>
            </a:endParaRPr>
          </a:p>
          <a:p>
            <a:endParaRPr lang="en-GB" dirty="0">
              <a:solidFill>
                <a:schemeClr val="accent1">
                  <a:lumMod val="75000"/>
                </a:schemeClr>
              </a:solidFill>
            </a:endParaRPr>
          </a:p>
          <a:p>
            <a:endParaRPr lang="en-GB" dirty="0">
              <a:solidFill>
                <a:schemeClr val="accent1">
                  <a:lumMod val="75000"/>
                </a:schemeClr>
              </a:solidFill>
            </a:endParaRPr>
          </a:p>
          <a:p>
            <a:endParaRPr lang="en-GB" dirty="0">
              <a:solidFill>
                <a:schemeClr val="accent1">
                  <a:lumMod val="75000"/>
                </a:schemeClr>
              </a:solidFill>
            </a:endParaRPr>
          </a:p>
          <a:p>
            <a:endParaRPr lang="en-GB" dirty="0">
              <a:solidFill>
                <a:schemeClr val="accent1">
                  <a:lumMod val="75000"/>
                </a:schemeClr>
              </a:solidFill>
            </a:endParaRPr>
          </a:p>
          <a:p>
            <a:endParaRPr lang="en-GB" dirty="0"/>
          </a:p>
        </p:txBody>
      </p:sp>
      <p:pic>
        <p:nvPicPr>
          <p:cNvPr id="4" name="Picture 3">
            <a:extLst>
              <a:ext uri="{FF2B5EF4-FFF2-40B4-BE49-F238E27FC236}">
                <a16:creationId xmlns:a16="http://schemas.microsoft.com/office/drawing/2014/main" id="{EAEA4816-9CEE-4F61-98F5-121974393E68}"/>
              </a:ext>
            </a:extLst>
          </p:cNvPr>
          <p:cNvPicPr>
            <a:picLocks noChangeAspect="1"/>
          </p:cNvPicPr>
          <p:nvPr/>
        </p:nvPicPr>
        <p:blipFill rotWithShape="1">
          <a:blip r:embed="rId4">
            <a:alphaModFix amt="81000"/>
          </a:blip>
          <a:srcRect l="14823" t="18334"/>
          <a:stretch/>
        </p:blipFill>
        <p:spPr>
          <a:xfrm>
            <a:off x="7544260" y="4439958"/>
            <a:ext cx="3152701" cy="2084429"/>
          </a:xfrm>
          <a:prstGeom prst="rect">
            <a:avLst/>
          </a:prstGeom>
        </p:spPr>
      </p:pic>
      <p:pic>
        <p:nvPicPr>
          <p:cNvPr id="7" name="Picture 6" descr="A picture containing animal, arthropod, invertebrate, indoor&#10;&#10;Description automatically generated">
            <a:extLst>
              <a:ext uri="{FF2B5EF4-FFF2-40B4-BE49-F238E27FC236}">
                <a16:creationId xmlns:a16="http://schemas.microsoft.com/office/drawing/2014/main" id="{0E890DD0-A5DD-432D-92C3-9A357168C61D}"/>
              </a:ext>
            </a:extLst>
          </p:cNvPr>
          <p:cNvPicPr>
            <a:picLocks noChangeAspect="1"/>
          </p:cNvPicPr>
          <p:nvPr/>
        </p:nvPicPr>
        <p:blipFill rotWithShape="1">
          <a:blip r:embed="rId5">
            <a:alphaModFix amt="82000"/>
            <a:extLst>
              <a:ext uri="{28A0092B-C50C-407E-A947-70E740481C1C}">
                <a14:useLocalDpi xmlns:a14="http://schemas.microsoft.com/office/drawing/2010/main" val="0"/>
              </a:ext>
            </a:extLst>
          </a:blip>
          <a:srcRect l="8195" t="12583" r="13650" b="21233"/>
          <a:stretch/>
        </p:blipFill>
        <p:spPr>
          <a:xfrm rot="652437">
            <a:off x="9177379" y="2641235"/>
            <a:ext cx="2508075" cy="1323888"/>
          </a:xfrm>
          <a:prstGeom prst="rect">
            <a:avLst/>
          </a:prstGeom>
        </p:spPr>
      </p:pic>
      <p:pic>
        <p:nvPicPr>
          <p:cNvPr id="11" name="Picture 10" descr="A close up of an animal&#10;&#10;Description automatically generated">
            <a:extLst>
              <a:ext uri="{FF2B5EF4-FFF2-40B4-BE49-F238E27FC236}">
                <a16:creationId xmlns:a16="http://schemas.microsoft.com/office/drawing/2014/main" id="{08948D18-932C-4830-987C-5BDEB7C19669}"/>
              </a:ext>
            </a:extLst>
          </p:cNvPr>
          <p:cNvPicPr>
            <a:picLocks noChangeAspect="1"/>
          </p:cNvPicPr>
          <p:nvPr/>
        </p:nvPicPr>
        <p:blipFill>
          <a:blip r:embed="rId6">
            <a:alphaModFix amt="74000"/>
            <a:extLst>
              <a:ext uri="{28A0092B-C50C-407E-A947-70E740481C1C}">
                <a14:useLocalDpi xmlns:a14="http://schemas.microsoft.com/office/drawing/2010/main" val="0"/>
              </a:ext>
            </a:extLst>
          </a:blip>
          <a:stretch>
            <a:fillRect/>
          </a:stretch>
        </p:blipFill>
        <p:spPr>
          <a:xfrm rot="1110976">
            <a:off x="185537" y="4976416"/>
            <a:ext cx="1108540" cy="1457806"/>
          </a:xfrm>
          <a:prstGeom prst="rect">
            <a:avLst/>
          </a:prstGeom>
        </p:spPr>
      </p:pic>
    </p:spTree>
    <p:extLst>
      <p:ext uri="{BB962C8B-B14F-4D97-AF65-F5344CB8AC3E}">
        <p14:creationId xmlns:p14="http://schemas.microsoft.com/office/powerpoint/2010/main" val="1462756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p:cTn id="7" dur="1000" fill="hold"/>
                                        <p:tgtEl>
                                          <p:spTgt spid="11"/>
                                        </p:tgtEl>
                                        <p:attrNameLst>
                                          <p:attrName>ppt_w</p:attrName>
                                        </p:attrNameLst>
                                      </p:cBhvr>
                                      <p:tavLst>
                                        <p:tav tm="0">
                                          <p:val>
                                            <p:fltVal val="0"/>
                                          </p:val>
                                        </p:tav>
                                        <p:tav tm="100000">
                                          <p:val>
                                            <p:strVal val="#ppt_w"/>
                                          </p:val>
                                        </p:tav>
                                      </p:tavLst>
                                    </p:anim>
                                    <p:anim calcmode="lin" valueType="num">
                                      <p:cBhvr>
                                        <p:cTn id="8" dur="1000" fill="hold"/>
                                        <p:tgtEl>
                                          <p:spTgt spid="11"/>
                                        </p:tgtEl>
                                        <p:attrNameLst>
                                          <p:attrName>ppt_h</p:attrName>
                                        </p:attrNameLst>
                                      </p:cBhvr>
                                      <p:tavLst>
                                        <p:tav tm="0">
                                          <p:val>
                                            <p:fltVal val="0"/>
                                          </p:val>
                                        </p:tav>
                                        <p:tav tm="100000">
                                          <p:val>
                                            <p:strVal val="#ppt_h"/>
                                          </p:val>
                                        </p:tav>
                                      </p:tavLst>
                                    </p:anim>
                                    <p:anim calcmode="lin" valueType="num">
                                      <p:cBhvr>
                                        <p:cTn id="9" dur="1000" fill="hold"/>
                                        <p:tgtEl>
                                          <p:spTgt spid="11"/>
                                        </p:tgtEl>
                                        <p:attrNameLst>
                                          <p:attrName>style.rotation</p:attrName>
                                        </p:attrNameLst>
                                      </p:cBhvr>
                                      <p:tavLst>
                                        <p:tav tm="0">
                                          <p:val>
                                            <p:fltVal val="90"/>
                                          </p:val>
                                        </p:tav>
                                        <p:tav tm="100000">
                                          <p:val>
                                            <p:fltVal val="0"/>
                                          </p:val>
                                        </p:tav>
                                      </p:tavLst>
                                    </p:anim>
                                    <p:animEffect transition="in" filter="fade">
                                      <p:cBhvr>
                                        <p:cTn id="10" dur="1000"/>
                                        <p:tgtEl>
                                          <p:spTgt spid="11"/>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anim calcmode="lin" valueType="num">
                                      <p:cBhvr additive="base">
                                        <p:cTn id="15" dur="500" fill="hold"/>
                                        <p:tgtEl>
                                          <p:spTgt spid="7"/>
                                        </p:tgtEl>
                                        <p:attrNameLst>
                                          <p:attrName>ppt_x</p:attrName>
                                        </p:attrNameLst>
                                      </p:cBhvr>
                                      <p:tavLst>
                                        <p:tav tm="0">
                                          <p:val>
                                            <p:strVal val="#ppt_x"/>
                                          </p:val>
                                        </p:tav>
                                        <p:tav tm="100000">
                                          <p:val>
                                            <p:strVal val="#ppt_x"/>
                                          </p:val>
                                        </p:tav>
                                      </p:tavLst>
                                    </p:anim>
                                    <p:anim calcmode="lin" valueType="num">
                                      <p:cBhvr additive="base">
                                        <p:cTn id="1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1305296-7288-437F-A23E-9E6FFF1510D1}"/>
              </a:ext>
            </a:extLst>
          </p:cNvPr>
          <p:cNvSpPr>
            <a:spLocks noGrp="1"/>
          </p:cNvSpPr>
          <p:nvPr>
            <p:ph type="title"/>
          </p:nvPr>
        </p:nvSpPr>
        <p:spPr>
          <a:xfrm>
            <a:off x="659522" y="913849"/>
            <a:ext cx="9833548" cy="1325563"/>
          </a:xfrm>
        </p:spPr>
        <p:txBody>
          <a:bodyPr>
            <a:normAutofit/>
          </a:bodyPr>
          <a:lstStyle/>
          <a:p>
            <a:pPr algn="ctr"/>
            <a:r>
              <a:rPr lang="en-GB" sz="4000" dirty="0">
                <a:solidFill>
                  <a:srgbClr val="FFFFFF"/>
                </a:solidFill>
              </a:rPr>
              <a:t>Head lice</a:t>
            </a:r>
          </a:p>
        </p:txBody>
      </p:sp>
      <p:sp>
        <p:nvSpPr>
          <p:cNvPr id="3" name="Content Placeholder 2">
            <a:extLst>
              <a:ext uri="{FF2B5EF4-FFF2-40B4-BE49-F238E27FC236}">
                <a16:creationId xmlns:a16="http://schemas.microsoft.com/office/drawing/2014/main" id="{9A909F5B-2E9E-4651-ABD1-985ED3EAB25B}"/>
              </a:ext>
            </a:extLst>
          </p:cNvPr>
          <p:cNvSpPr>
            <a:spLocks noGrp="1"/>
          </p:cNvSpPr>
          <p:nvPr>
            <p:ph idx="1"/>
          </p:nvPr>
        </p:nvSpPr>
        <p:spPr>
          <a:xfrm>
            <a:off x="1179226" y="3092970"/>
            <a:ext cx="9833548" cy="2693976"/>
          </a:xfrm>
        </p:spPr>
        <p:txBody>
          <a:bodyPr>
            <a:normAutofit/>
          </a:bodyPr>
          <a:lstStyle/>
          <a:p>
            <a:pPr marL="0" indent="0">
              <a:buNone/>
            </a:pPr>
            <a:r>
              <a:rPr lang="en-GB" sz="2000" dirty="0">
                <a:solidFill>
                  <a:srgbClr val="000000"/>
                </a:solidFill>
              </a:rPr>
              <a:t> </a:t>
            </a:r>
          </a:p>
        </p:txBody>
      </p:sp>
      <p:pic>
        <p:nvPicPr>
          <p:cNvPr id="6" name="Picture 5">
            <a:extLst>
              <a:ext uri="{FF2B5EF4-FFF2-40B4-BE49-F238E27FC236}">
                <a16:creationId xmlns:a16="http://schemas.microsoft.com/office/drawing/2014/main" id="{A46DD7EA-BDB3-4C17-BDB5-20920750ABA5}"/>
              </a:ext>
            </a:extLst>
          </p:cNvPr>
          <p:cNvPicPr>
            <a:picLocks noChangeAspect="1"/>
          </p:cNvPicPr>
          <p:nvPr/>
        </p:nvPicPr>
        <p:blipFill>
          <a:blip r:embed="rId4"/>
          <a:stretch>
            <a:fillRect/>
          </a:stretch>
        </p:blipFill>
        <p:spPr>
          <a:xfrm>
            <a:off x="1427018" y="2796732"/>
            <a:ext cx="8621705" cy="3598362"/>
          </a:xfrm>
          <a:prstGeom prst="rect">
            <a:avLst/>
          </a:prstGeom>
        </p:spPr>
      </p:pic>
      <p:sp>
        <p:nvSpPr>
          <p:cNvPr id="7" name="Thought Bubble: Cloud 6">
            <a:extLst>
              <a:ext uri="{FF2B5EF4-FFF2-40B4-BE49-F238E27FC236}">
                <a16:creationId xmlns:a16="http://schemas.microsoft.com/office/drawing/2014/main" id="{88D7BF2C-8437-422E-B6A7-7E7EBB2CAC64}"/>
              </a:ext>
            </a:extLst>
          </p:cNvPr>
          <p:cNvSpPr/>
          <p:nvPr/>
        </p:nvSpPr>
        <p:spPr>
          <a:xfrm>
            <a:off x="8345902" y="398051"/>
            <a:ext cx="3566709" cy="2525402"/>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1A4ACA1C-4291-4DF1-A01A-66F033171815}"/>
              </a:ext>
            </a:extLst>
          </p:cNvPr>
          <p:cNvSpPr txBox="1"/>
          <p:nvPr/>
        </p:nvSpPr>
        <p:spPr>
          <a:xfrm>
            <a:off x="9150045" y="821034"/>
            <a:ext cx="2686050" cy="1938992"/>
          </a:xfrm>
          <a:prstGeom prst="rect">
            <a:avLst/>
          </a:prstGeom>
          <a:noFill/>
        </p:spPr>
        <p:txBody>
          <a:bodyPr wrap="square" rtlCol="0">
            <a:spAutoFit/>
          </a:bodyPr>
          <a:lstStyle/>
          <a:p>
            <a:r>
              <a:rPr lang="en-GB" sz="2400" dirty="0">
                <a:solidFill>
                  <a:schemeClr val="bg1"/>
                </a:solidFill>
              </a:rPr>
              <a:t>I am the size of a sesame seed and can lay 3-8 eggs everyday for 16 days  </a:t>
            </a:r>
          </a:p>
        </p:txBody>
      </p:sp>
      <p:sp>
        <p:nvSpPr>
          <p:cNvPr id="14" name="Thought Bubble: Cloud 13">
            <a:extLst>
              <a:ext uri="{FF2B5EF4-FFF2-40B4-BE49-F238E27FC236}">
                <a16:creationId xmlns:a16="http://schemas.microsoft.com/office/drawing/2014/main" id="{E34CEDDF-8548-43EF-9E3A-81A353CE2BF2}"/>
              </a:ext>
            </a:extLst>
          </p:cNvPr>
          <p:cNvSpPr/>
          <p:nvPr/>
        </p:nvSpPr>
        <p:spPr>
          <a:xfrm flipH="1">
            <a:off x="130269" y="1505439"/>
            <a:ext cx="2593498" cy="1958765"/>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7F6E46A2-15F7-4AF3-9CB4-5925D318F5BE}"/>
              </a:ext>
            </a:extLst>
          </p:cNvPr>
          <p:cNvSpPr txBox="1"/>
          <p:nvPr/>
        </p:nvSpPr>
        <p:spPr>
          <a:xfrm>
            <a:off x="501225" y="1871243"/>
            <a:ext cx="1864597" cy="1200329"/>
          </a:xfrm>
          <a:prstGeom prst="rect">
            <a:avLst/>
          </a:prstGeom>
          <a:noFill/>
        </p:spPr>
        <p:txBody>
          <a:bodyPr wrap="square" rtlCol="0">
            <a:spAutoFit/>
          </a:bodyPr>
          <a:lstStyle/>
          <a:p>
            <a:r>
              <a:rPr lang="en-GB" dirty="0">
                <a:solidFill>
                  <a:schemeClr val="bg1"/>
                </a:solidFill>
              </a:rPr>
              <a:t>I am a NYMPH hatched from an egg commonly known as a NIT </a:t>
            </a:r>
          </a:p>
        </p:txBody>
      </p:sp>
      <p:sp>
        <p:nvSpPr>
          <p:cNvPr id="16" name="Thought Bubble: Cloud 15">
            <a:extLst>
              <a:ext uri="{FF2B5EF4-FFF2-40B4-BE49-F238E27FC236}">
                <a16:creationId xmlns:a16="http://schemas.microsoft.com/office/drawing/2014/main" id="{0C9F8121-676E-4500-9ACC-ED1CD939A038}"/>
              </a:ext>
            </a:extLst>
          </p:cNvPr>
          <p:cNvSpPr/>
          <p:nvPr/>
        </p:nvSpPr>
        <p:spPr>
          <a:xfrm rot="1659980">
            <a:off x="9559296" y="4442198"/>
            <a:ext cx="2493818" cy="1718515"/>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BBFEDD44-A0EC-4866-A2D5-056856E7CAE1}"/>
              </a:ext>
            </a:extLst>
          </p:cNvPr>
          <p:cNvSpPr txBox="1"/>
          <p:nvPr/>
        </p:nvSpPr>
        <p:spPr>
          <a:xfrm rot="1376663">
            <a:off x="9947407" y="4703561"/>
            <a:ext cx="1957804" cy="1200329"/>
          </a:xfrm>
          <a:prstGeom prst="rect">
            <a:avLst/>
          </a:prstGeom>
          <a:noFill/>
        </p:spPr>
        <p:txBody>
          <a:bodyPr wrap="square" rtlCol="0">
            <a:spAutoFit/>
          </a:bodyPr>
          <a:lstStyle/>
          <a:p>
            <a:r>
              <a:rPr lang="en-GB" dirty="0">
                <a:solidFill>
                  <a:schemeClr val="bg1"/>
                </a:solidFill>
              </a:rPr>
              <a:t>We can NOT jump or fly , we have special claws to crawl and cling .</a:t>
            </a:r>
          </a:p>
        </p:txBody>
      </p:sp>
      <p:sp>
        <p:nvSpPr>
          <p:cNvPr id="18" name="Thought Bubble: Cloud 17">
            <a:extLst>
              <a:ext uri="{FF2B5EF4-FFF2-40B4-BE49-F238E27FC236}">
                <a16:creationId xmlns:a16="http://schemas.microsoft.com/office/drawing/2014/main" id="{BA64938B-0752-4230-BE88-D4E0477750FA}"/>
              </a:ext>
            </a:extLst>
          </p:cNvPr>
          <p:cNvSpPr/>
          <p:nvPr/>
        </p:nvSpPr>
        <p:spPr>
          <a:xfrm rot="1213152" flipH="1" flipV="1">
            <a:off x="281795" y="5359752"/>
            <a:ext cx="1637346" cy="1168799"/>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a:extLst>
              <a:ext uri="{FF2B5EF4-FFF2-40B4-BE49-F238E27FC236}">
                <a16:creationId xmlns:a16="http://schemas.microsoft.com/office/drawing/2014/main" id="{AE017880-A347-4BBA-B89C-A95C96419AD1}"/>
              </a:ext>
            </a:extLst>
          </p:cNvPr>
          <p:cNvSpPr txBox="1"/>
          <p:nvPr/>
        </p:nvSpPr>
        <p:spPr>
          <a:xfrm>
            <a:off x="659522" y="5533488"/>
            <a:ext cx="1175175" cy="923330"/>
          </a:xfrm>
          <a:prstGeom prst="rect">
            <a:avLst/>
          </a:prstGeom>
          <a:noFill/>
        </p:spPr>
        <p:txBody>
          <a:bodyPr wrap="square" rtlCol="0">
            <a:spAutoFit/>
          </a:bodyPr>
          <a:lstStyle/>
          <a:p>
            <a:r>
              <a:rPr lang="en-GB" dirty="0">
                <a:solidFill>
                  <a:schemeClr val="bg1"/>
                </a:solidFill>
              </a:rPr>
              <a:t>We live for 28 days </a:t>
            </a:r>
          </a:p>
        </p:txBody>
      </p:sp>
      <p:sp>
        <p:nvSpPr>
          <p:cNvPr id="20" name="TextBox 19">
            <a:extLst>
              <a:ext uri="{FF2B5EF4-FFF2-40B4-BE49-F238E27FC236}">
                <a16:creationId xmlns:a16="http://schemas.microsoft.com/office/drawing/2014/main" id="{3374AA0F-3642-4588-A56A-ED48DEF6342C}"/>
              </a:ext>
            </a:extLst>
          </p:cNvPr>
          <p:cNvSpPr txBox="1"/>
          <p:nvPr/>
        </p:nvSpPr>
        <p:spPr>
          <a:xfrm>
            <a:off x="3591340" y="5725453"/>
            <a:ext cx="1325217" cy="461665"/>
          </a:xfrm>
          <a:prstGeom prst="rect">
            <a:avLst/>
          </a:prstGeom>
          <a:noFill/>
        </p:spPr>
        <p:txBody>
          <a:bodyPr wrap="square" rtlCol="0">
            <a:spAutoFit/>
          </a:bodyPr>
          <a:lstStyle/>
          <a:p>
            <a:r>
              <a:rPr lang="en-GB" sz="2400" b="1" dirty="0">
                <a:solidFill>
                  <a:schemeClr val="accent1">
                    <a:lumMod val="50000"/>
                  </a:schemeClr>
                </a:solidFill>
              </a:rPr>
              <a:t>Blood </a:t>
            </a:r>
          </a:p>
        </p:txBody>
      </p:sp>
      <p:cxnSp>
        <p:nvCxnSpPr>
          <p:cNvPr id="22" name="Straight Arrow Connector 21">
            <a:extLst>
              <a:ext uri="{FF2B5EF4-FFF2-40B4-BE49-F238E27FC236}">
                <a16:creationId xmlns:a16="http://schemas.microsoft.com/office/drawing/2014/main" id="{4163B66D-7897-47E6-BD6C-E5074F63AB10}"/>
              </a:ext>
            </a:extLst>
          </p:cNvPr>
          <p:cNvCxnSpPr>
            <a:cxnSpLocks/>
          </p:cNvCxnSpPr>
          <p:nvPr/>
        </p:nvCxnSpPr>
        <p:spPr>
          <a:xfrm flipH="1" flipV="1">
            <a:off x="3564835" y="4837044"/>
            <a:ext cx="437322" cy="9713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E29CAE56-0B6B-49BF-9D28-D06E7DF633FD}"/>
              </a:ext>
            </a:extLst>
          </p:cNvPr>
          <p:cNvCxnSpPr/>
          <p:nvPr/>
        </p:nvCxnSpPr>
        <p:spPr>
          <a:xfrm flipV="1">
            <a:off x="4002157" y="4816970"/>
            <a:ext cx="795130" cy="96997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C010B83D-4008-4C0E-8010-88A712C44F20}"/>
              </a:ext>
            </a:extLst>
          </p:cNvPr>
          <p:cNvSpPr txBox="1"/>
          <p:nvPr/>
        </p:nvSpPr>
        <p:spPr>
          <a:xfrm>
            <a:off x="9627949" y="6381483"/>
            <a:ext cx="2984826" cy="261610"/>
          </a:xfrm>
          <a:prstGeom prst="rect">
            <a:avLst/>
          </a:prstGeom>
          <a:noFill/>
        </p:spPr>
        <p:txBody>
          <a:bodyPr wrap="square" rtlCol="0">
            <a:spAutoFit/>
          </a:bodyPr>
          <a:lstStyle/>
          <a:p>
            <a:r>
              <a:rPr lang="en-GB" sz="1100" dirty="0">
                <a:solidFill>
                  <a:schemeClr val="accent1">
                    <a:lumMod val="50000"/>
                  </a:schemeClr>
                </a:solidFill>
              </a:rPr>
              <a:t>( </a:t>
            </a:r>
            <a:r>
              <a:rPr lang="en-GB" sz="1100" dirty="0" err="1">
                <a:solidFill>
                  <a:schemeClr val="accent1">
                    <a:lumMod val="50000"/>
                  </a:schemeClr>
                </a:solidFill>
              </a:rPr>
              <a:t>KidsHealth</a:t>
            </a:r>
            <a:r>
              <a:rPr lang="en-GB" sz="1100" dirty="0">
                <a:solidFill>
                  <a:schemeClr val="accent1">
                    <a:lumMod val="50000"/>
                  </a:schemeClr>
                </a:solidFill>
              </a:rPr>
              <a:t>, 2015)</a:t>
            </a:r>
          </a:p>
        </p:txBody>
      </p:sp>
    </p:spTree>
    <p:extLst>
      <p:ext uri="{BB962C8B-B14F-4D97-AF65-F5344CB8AC3E}">
        <p14:creationId xmlns:p14="http://schemas.microsoft.com/office/powerpoint/2010/main" val="234767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4" grpId="0" animBg="1"/>
      <p:bldP spid="16" grpId="0" animBg="1"/>
      <p:bldP spid="18"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C0D75314-7510-4E5F-8DAB-B1CE618100A4}"/>
              </a:ext>
            </a:extLst>
          </p:cNvPr>
          <p:cNvSpPr>
            <a:spLocks noGrp="1"/>
          </p:cNvSpPr>
          <p:nvPr>
            <p:ph type="title"/>
          </p:nvPr>
        </p:nvSpPr>
        <p:spPr>
          <a:xfrm>
            <a:off x="297179" y="2037134"/>
            <a:ext cx="3669161" cy="2760098"/>
          </a:xfrm>
        </p:spPr>
        <p:txBody>
          <a:bodyPr>
            <a:normAutofit/>
          </a:bodyPr>
          <a:lstStyle/>
          <a:p>
            <a:pPr algn="ctr"/>
            <a:r>
              <a:rPr lang="en-GB" dirty="0">
                <a:solidFill>
                  <a:srgbClr val="FFFFFF"/>
                </a:solidFill>
              </a:rPr>
              <a:t>Who can contract Headlice  ?</a:t>
            </a:r>
          </a:p>
        </p:txBody>
      </p:sp>
      <p:sp>
        <p:nvSpPr>
          <p:cNvPr id="3" name="Content Placeholder 2">
            <a:extLst>
              <a:ext uri="{FF2B5EF4-FFF2-40B4-BE49-F238E27FC236}">
                <a16:creationId xmlns:a16="http://schemas.microsoft.com/office/drawing/2014/main" id="{BE88DAEF-30A4-4CD1-B064-6D3FCF54B927}"/>
              </a:ext>
            </a:extLst>
          </p:cNvPr>
          <p:cNvSpPr>
            <a:spLocks noGrp="1"/>
          </p:cNvSpPr>
          <p:nvPr>
            <p:ph idx="1"/>
          </p:nvPr>
        </p:nvSpPr>
        <p:spPr>
          <a:xfrm>
            <a:off x="5429481" y="1108870"/>
            <a:ext cx="5306084" cy="5230634"/>
          </a:xfrm>
        </p:spPr>
        <p:txBody>
          <a:bodyPr anchor="ctr">
            <a:normAutofit fontScale="92500" lnSpcReduction="20000"/>
          </a:bodyPr>
          <a:lstStyle/>
          <a:p>
            <a:r>
              <a:rPr lang="en-GB" dirty="0">
                <a:solidFill>
                  <a:srgbClr val="002060"/>
                </a:solidFill>
              </a:rPr>
              <a:t>Worldwide distribution</a:t>
            </a:r>
          </a:p>
          <a:p>
            <a:r>
              <a:rPr lang="en-GB" dirty="0">
                <a:solidFill>
                  <a:srgbClr val="002060"/>
                </a:solidFill>
              </a:rPr>
              <a:t>.Headlice only live on humans.  </a:t>
            </a:r>
          </a:p>
          <a:p>
            <a:r>
              <a:rPr lang="en-GB" dirty="0">
                <a:solidFill>
                  <a:srgbClr val="002060"/>
                </a:solidFill>
              </a:rPr>
              <a:t>Anyone can catch head lice.</a:t>
            </a:r>
          </a:p>
          <a:p>
            <a:r>
              <a:rPr lang="en-GB" dirty="0">
                <a:solidFill>
                  <a:srgbClr val="002060"/>
                </a:solidFill>
              </a:rPr>
              <a:t>All social and economic background. </a:t>
            </a:r>
          </a:p>
          <a:p>
            <a:r>
              <a:rPr lang="en-GB" dirty="0">
                <a:solidFill>
                  <a:srgbClr val="002060"/>
                </a:solidFill>
              </a:rPr>
              <a:t>clean or dirty – they are </a:t>
            </a:r>
            <a:r>
              <a:rPr lang="en-GB" dirty="0">
                <a:solidFill>
                  <a:schemeClr val="tx2">
                    <a:lumMod val="75000"/>
                  </a:schemeClr>
                </a:solidFill>
              </a:rPr>
              <a:t>just</a:t>
            </a:r>
            <a:r>
              <a:rPr lang="en-GB" dirty="0">
                <a:solidFill>
                  <a:srgbClr val="002060"/>
                </a:solidFill>
              </a:rPr>
              <a:t> not fussy ! </a:t>
            </a:r>
          </a:p>
          <a:p>
            <a:r>
              <a:rPr lang="en-US" dirty="0">
                <a:solidFill>
                  <a:schemeClr val="tx2">
                    <a:lumMod val="75000"/>
                  </a:schemeClr>
                </a:solidFill>
              </a:rPr>
              <a:t>Most prevalent in pre school and primary school children.</a:t>
            </a:r>
          </a:p>
          <a:p>
            <a:r>
              <a:rPr lang="en-US" dirty="0">
                <a:solidFill>
                  <a:schemeClr val="tx2">
                    <a:lumMod val="75000"/>
                  </a:schemeClr>
                </a:solidFill>
              </a:rPr>
              <a:t>40% of children between ages 3-10. </a:t>
            </a:r>
          </a:p>
          <a:p>
            <a:r>
              <a:rPr lang="en-US" dirty="0">
                <a:solidFill>
                  <a:schemeClr val="tx2">
                    <a:lumMod val="75000"/>
                  </a:schemeClr>
                </a:solidFill>
              </a:rPr>
              <a:t>Particularly girls.</a:t>
            </a:r>
          </a:p>
          <a:p>
            <a:r>
              <a:rPr lang="en-US" dirty="0">
                <a:solidFill>
                  <a:schemeClr val="tx2">
                    <a:lumMod val="75000"/>
                  </a:schemeClr>
                </a:solidFill>
              </a:rPr>
              <a:t>Households of 4 or more .</a:t>
            </a:r>
          </a:p>
          <a:p>
            <a:r>
              <a:rPr lang="en-US" dirty="0">
                <a:solidFill>
                  <a:schemeClr val="tx2">
                    <a:lumMod val="75000"/>
                  </a:schemeClr>
                </a:solidFill>
              </a:rPr>
              <a:t>White , Latino and Asian ethnic groups are more susceptible.</a:t>
            </a:r>
          </a:p>
          <a:p>
            <a:endParaRPr lang="en-GB" sz="2400" dirty="0">
              <a:solidFill>
                <a:srgbClr val="000000"/>
              </a:solidFill>
            </a:endParaRPr>
          </a:p>
          <a:p>
            <a:pPr marL="0" indent="0">
              <a:buNone/>
            </a:pPr>
            <a:endParaRPr lang="en-GB" sz="2400" dirty="0">
              <a:solidFill>
                <a:srgbClr val="000000"/>
              </a:solidFill>
            </a:endParaRPr>
          </a:p>
          <a:p>
            <a:endParaRPr lang="en-GB" sz="2400" dirty="0">
              <a:solidFill>
                <a:srgbClr val="000000"/>
              </a:solidFill>
            </a:endParaRPr>
          </a:p>
        </p:txBody>
      </p:sp>
      <p:pic>
        <p:nvPicPr>
          <p:cNvPr id="5" name="Picture 4" descr="A person that is standing in the grass&#10;&#10;Description automatically generated">
            <a:extLst>
              <a:ext uri="{FF2B5EF4-FFF2-40B4-BE49-F238E27FC236}">
                <a16:creationId xmlns:a16="http://schemas.microsoft.com/office/drawing/2014/main" id="{AFB75A8A-59B6-4E7E-BCFD-55B33DCACA77}"/>
              </a:ext>
            </a:extLst>
          </p:cNvPr>
          <p:cNvPicPr>
            <a:picLocks noChangeAspect="1"/>
          </p:cNvPicPr>
          <p:nvPr/>
        </p:nvPicPr>
        <p:blipFill>
          <a:blip r:embed="rId4">
            <a:alphaModFix amt="81000"/>
            <a:extLst>
              <a:ext uri="{28A0092B-C50C-407E-A947-70E740481C1C}">
                <a14:useLocalDpi xmlns:a14="http://schemas.microsoft.com/office/drawing/2010/main" val="0"/>
              </a:ext>
            </a:extLst>
          </a:blip>
          <a:stretch>
            <a:fillRect/>
          </a:stretch>
        </p:blipFill>
        <p:spPr>
          <a:xfrm rot="20732212">
            <a:off x="1506874" y="4743603"/>
            <a:ext cx="2438250" cy="1625500"/>
          </a:xfrm>
          <a:prstGeom prst="rect">
            <a:avLst/>
          </a:prstGeom>
        </p:spPr>
      </p:pic>
      <p:pic>
        <p:nvPicPr>
          <p:cNvPr id="11" name="Picture 10" descr="A group of people posing for the camera&#10;&#10;Description automatically generated">
            <a:extLst>
              <a:ext uri="{FF2B5EF4-FFF2-40B4-BE49-F238E27FC236}">
                <a16:creationId xmlns:a16="http://schemas.microsoft.com/office/drawing/2014/main" id="{CF024289-AF19-4864-8F01-3EE92BE13086}"/>
              </a:ext>
            </a:extLst>
          </p:cNvPr>
          <p:cNvPicPr>
            <a:picLocks noChangeAspect="1"/>
          </p:cNvPicPr>
          <p:nvPr/>
        </p:nvPicPr>
        <p:blipFill>
          <a:blip r:embed="rId5">
            <a:alphaModFix amt="65000"/>
            <a:extLst>
              <a:ext uri="{28A0092B-C50C-407E-A947-70E740481C1C}">
                <a14:useLocalDpi xmlns:a14="http://schemas.microsoft.com/office/drawing/2010/main" val="0"/>
              </a:ext>
            </a:extLst>
          </a:blip>
          <a:stretch>
            <a:fillRect/>
          </a:stretch>
        </p:blipFill>
        <p:spPr>
          <a:xfrm rot="1265194">
            <a:off x="9458067" y="495673"/>
            <a:ext cx="2313752" cy="1542501"/>
          </a:xfrm>
          <a:prstGeom prst="rect">
            <a:avLst/>
          </a:prstGeom>
        </p:spPr>
      </p:pic>
      <p:pic>
        <p:nvPicPr>
          <p:cNvPr id="14" name="Picture 13">
            <a:extLst>
              <a:ext uri="{FF2B5EF4-FFF2-40B4-BE49-F238E27FC236}">
                <a16:creationId xmlns:a16="http://schemas.microsoft.com/office/drawing/2014/main" id="{EE744F99-6893-4203-9185-4B055620224D}"/>
              </a:ext>
            </a:extLst>
          </p:cNvPr>
          <p:cNvPicPr>
            <a:picLocks noChangeAspect="1"/>
          </p:cNvPicPr>
          <p:nvPr/>
        </p:nvPicPr>
        <p:blipFill>
          <a:blip r:embed="rId6">
            <a:alphaModFix amt="74000"/>
            <a:extLst>
              <a:ext uri="{28A0092B-C50C-407E-A947-70E740481C1C}">
                <a14:useLocalDpi xmlns:a14="http://schemas.microsoft.com/office/drawing/2010/main" val="0"/>
              </a:ext>
            </a:extLst>
          </a:blip>
          <a:stretch>
            <a:fillRect/>
          </a:stretch>
        </p:blipFill>
        <p:spPr>
          <a:xfrm>
            <a:off x="9316143" y="5407113"/>
            <a:ext cx="2560389" cy="1450887"/>
          </a:xfrm>
          <a:prstGeom prst="rect">
            <a:avLst/>
          </a:prstGeom>
        </p:spPr>
      </p:pic>
      <p:sp>
        <p:nvSpPr>
          <p:cNvPr id="6" name="TextBox 5">
            <a:extLst>
              <a:ext uri="{FF2B5EF4-FFF2-40B4-BE49-F238E27FC236}">
                <a16:creationId xmlns:a16="http://schemas.microsoft.com/office/drawing/2014/main" id="{21353126-C926-461F-A459-90888CB9336A}"/>
              </a:ext>
            </a:extLst>
          </p:cNvPr>
          <p:cNvSpPr txBox="1"/>
          <p:nvPr/>
        </p:nvSpPr>
        <p:spPr>
          <a:xfrm>
            <a:off x="0" y="6596390"/>
            <a:ext cx="11198087" cy="261610"/>
          </a:xfrm>
          <a:prstGeom prst="rect">
            <a:avLst/>
          </a:prstGeom>
          <a:noFill/>
        </p:spPr>
        <p:txBody>
          <a:bodyPr wrap="square" rtlCol="0">
            <a:spAutoFit/>
          </a:bodyPr>
          <a:lstStyle/>
          <a:p>
            <a:r>
              <a:rPr lang="en-GB" sz="1100" dirty="0">
                <a:solidFill>
                  <a:schemeClr val="tx2"/>
                </a:solidFill>
              </a:rPr>
              <a:t>( </a:t>
            </a:r>
            <a:r>
              <a:rPr lang="en-GB" sz="1100" dirty="0" err="1">
                <a:solidFill>
                  <a:schemeClr val="tx2"/>
                </a:solidFill>
              </a:rPr>
              <a:t>Habif</a:t>
            </a:r>
            <a:r>
              <a:rPr lang="en-GB" sz="1100" dirty="0">
                <a:solidFill>
                  <a:schemeClr val="tx2"/>
                </a:solidFill>
              </a:rPr>
              <a:t> et al , 2017), (</a:t>
            </a:r>
            <a:r>
              <a:rPr lang="en-US" sz="1100" dirty="0" err="1">
                <a:solidFill>
                  <a:schemeClr val="tx2"/>
                </a:solidFill>
              </a:rPr>
              <a:t>Llywodraeth</a:t>
            </a:r>
            <a:r>
              <a:rPr lang="en-US" sz="1100" dirty="0">
                <a:solidFill>
                  <a:schemeClr val="tx2"/>
                </a:solidFill>
              </a:rPr>
              <a:t> Cymru Welsh government, 2014) ( </a:t>
            </a:r>
            <a:r>
              <a:rPr lang="en-US" sz="1100" dirty="0" err="1">
                <a:solidFill>
                  <a:schemeClr val="tx2"/>
                </a:solidFill>
              </a:rPr>
              <a:t>Lesshaft</a:t>
            </a:r>
            <a:r>
              <a:rPr lang="en-US" sz="1100" dirty="0">
                <a:solidFill>
                  <a:schemeClr val="tx2"/>
                </a:solidFill>
              </a:rPr>
              <a:t>. Et al, 2013)(</a:t>
            </a:r>
            <a:r>
              <a:rPr lang="en-US" sz="1100" dirty="0" err="1">
                <a:solidFill>
                  <a:schemeClr val="tx2"/>
                </a:solidFill>
              </a:rPr>
              <a:t>Loker</a:t>
            </a:r>
            <a:r>
              <a:rPr lang="en-US" sz="1100" dirty="0">
                <a:solidFill>
                  <a:schemeClr val="tx2"/>
                </a:solidFill>
              </a:rPr>
              <a:t> and </a:t>
            </a:r>
            <a:r>
              <a:rPr lang="en-US" sz="1100" dirty="0" err="1">
                <a:solidFill>
                  <a:schemeClr val="tx2"/>
                </a:solidFill>
              </a:rPr>
              <a:t>Hofkin</a:t>
            </a:r>
            <a:r>
              <a:rPr lang="en-US" sz="1100" dirty="0">
                <a:solidFill>
                  <a:schemeClr val="tx2"/>
                </a:solidFill>
              </a:rPr>
              <a:t>, 2015)(head lice </a:t>
            </a:r>
            <a:r>
              <a:rPr lang="en-US" sz="1100" dirty="0" err="1">
                <a:solidFill>
                  <a:schemeClr val="tx2"/>
                </a:solidFill>
              </a:rPr>
              <a:t>centre</a:t>
            </a:r>
            <a:r>
              <a:rPr lang="en-US" sz="1100" dirty="0">
                <a:solidFill>
                  <a:schemeClr val="tx2"/>
                </a:solidFill>
              </a:rPr>
              <a:t>, 2018</a:t>
            </a:r>
            <a:r>
              <a:rPr lang="en-US" sz="1100" dirty="0"/>
              <a:t>) </a:t>
            </a:r>
            <a:r>
              <a:rPr lang="en-US" sz="1100" dirty="0">
                <a:solidFill>
                  <a:schemeClr val="tx2"/>
                </a:solidFill>
              </a:rPr>
              <a:t>(</a:t>
            </a:r>
            <a:r>
              <a:rPr lang="en-US" sz="1100" dirty="0" err="1">
                <a:solidFill>
                  <a:schemeClr val="tx2"/>
                </a:solidFill>
              </a:rPr>
              <a:t>Falagas</a:t>
            </a:r>
            <a:r>
              <a:rPr lang="en-US" sz="1100" dirty="0">
                <a:solidFill>
                  <a:schemeClr val="tx2"/>
                </a:solidFill>
              </a:rPr>
              <a:t> et al, 2008</a:t>
            </a:r>
            <a:r>
              <a:rPr lang="en-US" sz="1100" dirty="0"/>
              <a:t>)</a:t>
            </a:r>
            <a:endParaRPr lang="en-GB" sz="1100" dirty="0"/>
          </a:p>
        </p:txBody>
      </p:sp>
    </p:spTree>
    <p:extLst>
      <p:ext uri="{BB962C8B-B14F-4D97-AF65-F5344CB8AC3E}">
        <p14:creationId xmlns:p14="http://schemas.microsoft.com/office/powerpoint/2010/main" val="2224284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C0D75314-7510-4E5F-8DAB-B1CE618100A4}"/>
              </a:ext>
            </a:extLst>
          </p:cNvPr>
          <p:cNvSpPr>
            <a:spLocks noGrp="1"/>
          </p:cNvSpPr>
          <p:nvPr>
            <p:ph type="title"/>
          </p:nvPr>
        </p:nvSpPr>
        <p:spPr>
          <a:xfrm>
            <a:off x="297179" y="2037134"/>
            <a:ext cx="3669161" cy="2760098"/>
          </a:xfrm>
        </p:spPr>
        <p:txBody>
          <a:bodyPr>
            <a:normAutofit/>
          </a:bodyPr>
          <a:lstStyle/>
          <a:p>
            <a:pPr algn="ctr"/>
            <a:r>
              <a:rPr lang="en-GB" dirty="0">
                <a:solidFill>
                  <a:srgbClr val="FFFFFF"/>
                </a:solidFill>
              </a:rPr>
              <a:t>Who can contract headlice  </a:t>
            </a:r>
          </a:p>
        </p:txBody>
      </p:sp>
      <p:pic>
        <p:nvPicPr>
          <p:cNvPr id="13" name="Content Placeholder 12">
            <a:extLst>
              <a:ext uri="{FF2B5EF4-FFF2-40B4-BE49-F238E27FC236}">
                <a16:creationId xmlns:a16="http://schemas.microsoft.com/office/drawing/2014/main" id="{C2157FE7-054D-4F13-BE3A-AB0B23E36703}"/>
              </a:ext>
            </a:extLst>
          </p:cNvPr>
          <p:cNvPicPr>
            <a:picLocks noGrp="1"/>
          </p:cNvPicPr>
          <p:nvPr>
            <p:ph idx="1"/>
          </p:nvPr>
        </p:nvPicPr>
        <p:blipFill>
          <a:blip r:embed="rId4"/>
          <a:stretch>
            <a:fillRect/>
          </a:stretch>
        </p:blipFill>
        <p:spPr>
          <a:xfrm>
            <a:off x="3524431" y="1241514"/>
            <a:ext cx="3319909" cy="4351338"/>
          </a:xfrm>
          <a:prstGeom prst="rect">
            <a:avLst/>
          </a:prstGeom>
        </p:spPr>
      </p:pic>
      <p:pic>
        <p:nvPicPr>
          <p:cNvPr id="15" name="Picture 14">
            <a:extLst>
              <a:ext uri="{FF2B5EF4-FFF2-40B4-BE49-F238E27FC236}">
                <a16:creationId xmlns:a16="http://schemas.microsoft.com/office/drawing/2014/main" id="{8948307A-D3C6-40FB-9A8B-298CFEA16852}"/>
              </a:ext>
            </a:extLst>
          </p:cNvPr>
          <p:cNvPicPr/>
          <p:nvPr/>
        </p:nvPicPr>
        <p:blipFill>
          <a:blip r:embed="rId5"/>
          <a:stretch>
            <a:fillRect/>
          </a:stretch>
        </p:blipFill>
        <p:spPr>
          <a:xfrm>
            <a:off x="6814769" y="333374"/>
            <a:ext cx="5170481" cy="3675869"/>
          </a:xfrm>
          <a:prstGeom prst="rect">
            <a:avLst/>
          </a:prstGeom>
        </p:spPr>
      </p:pic>
      <p:cxnSp>
        <p:nvCxnSpPr>
          <p:cNvPr id="16" name="Straight Connector 15">
            <a:extLst>
              <a:ext uri="{FF2B5EF4-FFF2-40B4-BE49-F238E27FC236}">
                <a16:creationId xmlns:a16="http://schemas.microsoft.com/office/drawing/2014/main" id="{685623CC-45A4-4342-9F1C-1363B5BA53CB}"/>
              </a:ext>
            </a:extLst>
          </p:cNvPr>
          <p:cNvCxnSpPr/>
          <p:nvPr/>
        </p:nvCxnSpPr>
        <p:spPr>
          <a:xfrm>
            <a:off x="5300663" y="2900363"/>
            <a:ext cx="0" cy="0"/>
          </a:xfrm>
          <a:prstGeom prst="line">
            <a:avLst/>
          </a:prstGeom>
        </p:spPr>
        <p:style>
          <a:lnRef idx="1">
            <a:schemeClr val="accent1"/>
          </a:lnRef>
          <a:fillRef idx="0">
            <a:schemeClr val="accent1"/>
          </a:fillRef>
          <a:effectRef idx="0">
            <a:schemeClr val="accent1"/>
          </a:effectRef>
          <a:fontRef idx="minor">
            <a:schemeClr val="tx1"/>
          </a:fontRef>
        </p:style>
      </p:cxnSp>
      <p:sp>
        <p:nvSpPr>
          <p:cNvPr id="17" name="Cloud 16">
            <a:extLst>
              <a:ext uri="{FF2B5EF4-FFF2-40B4-BE49-F238E27FC236}">
                <a16:creationId xmlns:a16="http://schemas.microsoft.com/office/drawing/2014/main" id="{6E9F869F-AA5B-46B3-8283-946063A35DB8}"/>
              </a:ext>
            </a:extLst>
          </p:cNvPr>
          <p:cNvSpPr/>
          <p:nvPr/>
        </p:nvSpPr>
        <p:spPr>
          <a:xfrm>
            <a:off x="4888574" y="1638120"/>
            <a:ext cx="673516" cy="238125"/>
          </a:xfrm>
          <a:prstGeom prst="cloud">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Cloud 17">
            <a:extLst>
              <a:ext uri="{FF2B5EF4-FFF2-40B4-BE49-F238E27FC236}">
                <a16:creationId xmlns:a16="http://schemas.microsoft.com/office/drawing/2014/main" id="{94F85F4D-D9AF-45E8-9CA3-0DB18673A355}"/>
              </a:ext>
            </a:extLst>
          </p:cNvPr>
          <p:cNvSpPr/>
          <p:nvPr/>
        </p:nvSpPr>
        <p:spPr>
          <a:xfrm>
            <a:off x="4863842" y="2081874"/>
            <a:ext cx="768766" cy="238125"/>
          </a:xfrm>
          <a:prstGeom prst="cloud">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Cloud 18">
            <a:extLst>
              <a:ext uri="{FF2B5EF4-FFF2-40B4-BE49-F238E27FC236}">
                <a16:creationId xmlns:a16="http://schemas.microsoft.com/office/drawing/2014/main" id="{83DBC73A-C8F1-4E09-8766-618496EB2CDE}"/>
              </a:ext>
            </a:extLst>
          </p:cNvPr>
          <p:cNvSpPr/>
          <p:nvPr/>
        </p:nvSpPr>
        <p:spPr>
          <a:xfrm>
            <a:off x="4911467" y="3364019"/>
            <a:ext cx="673516" cy="238125"/>
          </a:xfrm>
          <a:prstGeom prst="cloud">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3" name="Straight Arrow Connector 22">
            <a:extLst>
              <a:ext uri="{FF2B5EF4-FFF2-40B4-BE49-F238E27FC236}">
                <a16:creationId xmlns:a16="http://schemas.microsoft.com/office/drawing/2014/main" id="{20428131-7139-4E54-BFB1-414CFA6E12C8}"/>
              </a:ext>
            </a:extLst>
          </p:cNvPr>
          <p:cNvCxnSpPr/>
          <p:nvPr/>
        </p:nvCxnSpPr>
        <p:spPr>
          <a:xfrm>
            <a:off x="3995911" y="2200936"/>
            <a:ext cx="86793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82FF3FA2-FE12-4F09-AD19-D9B459A2EE18}"/>
              </a:ext>
            </a:extLst>
          </p:cNvPr>
          <p:cNvCxnSpPr/>
          <p:nvPr/>
        </p:nvCxnSpPr>
        <p:spPr>
          <a:xfrm>
            <a:off x="3790950" y="3483081"/>
            <a:ext cx="109762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8667A496-74E0-4F9B-A3F0-9A5664B9C999}"/>
              </a:ext>
            </a:extLst>
          </p:cNvPr>
          <p:cNvCxnSpPr/>
          <p:nvPr/>
        </p:nvCxnSpPr>
        <p:spPr>
          <a:xfrm>
            <a:off x="3966340" y="1757182"/>
            <a:ext cx="89750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72D0A0D-4598-4D90-BB11-9BC9D8219029}"/>
              </a:ext>
            </a:extLst>
          </p:cNvPr>
          <p:cNvCxnSpPr/>
          <p:nvPr/>
        </p:nvCxnSpPr>
        <p:spPr>
          <a:xfrm>
            <a:off x="6844340" y="752475"/>
            <a:ext cx="4395160" cy="0"/>
          </a:xfrm>
          <a:prstGeom prst="line">
            <a:avLst/>
          </a:prstGeom>
        </p:spPr>
        <p:style>
          <a:lnRef idx="1">
            <a:schemeClr val="accent1"/>
          </a:lnRef>
          <a:fillRef idx="0">
            <a:schemeClr val="accent1"/>
          </a:fillRef>
          <a:effectRef idx="0">
            <a:schemeClr val="accent1"/>
          </a:effectRef>
          <a:fontRef idx="minor">
            <a:schemeClr val="tx1"/>
          </a:fontRef>
        </p:style>
      </p:cxnSp>
      <p:sp>
        <p:nvSpPr>
          <p:cNvPr id="30" name="Oval 29">
            <a:extLst>
              <a:ext uri="{FF2B5EF4-FFF2-40B4-BE49-F238E27FC236}">
                <a16:creationId xmlns:a16="http://schemas.microsoft.com/office/drawing/2014/main" id="{5059185B-8F83-480A-B931-59403C202B9C}"/>
              </a:ext>
            </a:extLst>
          </p:cNvPr>
          <p:cNvSpPr/>
          <p:nvPr/>
        </p:nvSpPr>
        <p:spPr>
          <a:xfrm>
            <a:off x="10982325" y="647700"/>
            <a:ext cx="180975" cy="10476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32" name="Straight Connector 31">
            <a:extLst>
              <a:ext uri="{FF2B5EF4-FFF2-40B4-BE49-F238E27FC236}">
                <a16:creationId xmlns:a16="http://schemas.microsoft.com/office/drawing/2014/main" id="{81097FEA-8EC6-4BEA-904B-4E5F00D146CD}"/>
              </a:ext>
            </a:extLst>
          </p:cNvPr>
          <p:cNvCxnSpPr/>
          <p:nvPr/>
        </p:nvCxnSpPr>
        <p:spPr>
          <a:xfrm>
            <a:off x="6833649" y="3695700"/>
            <a:ext cx="4318960" cy="0"/>
          </a:xfrm>
          <a:prstGeom prst="line">
            <a:avLst/>
          </a:prstGeom>
        </p:spPr>
        <p:style>
          <a:lnRef idx="1">
            <a:schemeClr val="accent1"/>
          </a:lnRef>
          <a:fillRef idx="0">
            <a:schemeClr val="accent1"/>
          </a:fillRef>
          <a:effectRef idx="0">
            <a:schemeClr val="accent1"/>
          </a:effectRef>
          <a:fontRef idx="minor">
            <a:schemeClr val="tx1"/>
          </a:fontRef>
        </p:style>
      </p:cxnSp>
      <p:sp>
        <p:nvSpPr>
          <p:cNvPr id="34" name="Oval 33">
            <a:extLst>
              <a:ext uri="{FF2B5EF4-FFF2-40B4-BE49-F238E27FC236}">
                <a16:creationId xmlns:a16="http://schemas.microsoft.com/office/drawing/2014/main" id="{EDBC615A-0F09-4783-94CB-B957B5EA9BBB}"/>
              </a:ext>
            </a:extLst>
          </p:cNvPr>
          <p:cNvSpPr/>
          <p:nvPr/>
        </p:nvSpPr>
        <p:spPr>
          <a:xfrm>
            <a:off x="10915651" y="3454503"/>
            <a:ext cx="247650" cy="279297"/>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38" name="Straight Connector 37">
            <a:extLst>
              <a:ext uri="{FF2B5EF4-FFF2-40B4-BE49-F238E27FC236}">
                <a16:creationId xmlns:a16="http://schemas.microsoft.com/office/drawing/2014/main" id="{D7CC3574-8394-411E-8B8E-2D41406A6533}"/>
              </a:ext>
            </a:extLst>
          </p:cNvPr>
          <p:cNvCxnSpPr/>
          <p:nvPr/>
        </p:nvCxnSpPr>
        <p:spPr>
          <a:xfrm>
            <a:off x="6972300" y="1866540"/>
            <a:ext cx="4191000" cy="0"/>
          </a:xfrm>
          <a:prstGeom prst="line">
            <a:avLst/>
          </a:prstGeom>
        </p:spPr>
        <p:style>
          <a:lnRef idx="1">
            <a:schemeClr val="accent1"/>
          </a:lnRef>
          <a:fillRef idx="0">
            <a:schemeClr val="accent1"/>
          </a:fillRef>
          <a:effectRef idx="0">
            <a:schemeClr val="accent1"/>
          </a:effectRef>
          <a:fontRef idx="minor">
            <a:schemeClr val="tx1"/>
          </a:fontRef>
        </p:style>
      </p:cxnSp>
      <p:sp>
        <p:nvSpPr>
          <p:cNvPr id="39" name="Oval 38">
            <a:extLst>
              <a:ext uri="{FF2B5EF4-FFF2-40B4-BE49-F238E27FC236}">
                <a16:creationId xmlns:a16="http://schemas.microsoft.com/office/drawing/2014/main" id="{9FF11578-A941-4321-9D3F-CB86D03CF442}"/>
              </a:ext>
            </a:extLst>
          </p:cNvPr>
          <p:cNvSpPr/>
          <p:nvPr/>
        </p:nvSpPr>
        <p:spPr>
          <a:xfrm>
            <a:off x="10915651" y="1638120"/>
            <a:ext cx="236958" cy="232764"/>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136823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6202643-BF64-408C-AE36-DA829D573CBA}"/>
              </a:ext>
            </a:extLst>
          </p:cNvPr>
          <p:cNvSpPr>
            <a:spLocks noGrp="1"/>
          </p:cNvSpPr>
          <p:nvPr>
            <p:ph type="title"/>
          </p:nvPr>
        </p:nvSpPr>
        <p:spPr>
          <a:xfrm>
            <a:off x="640079" y="2053641"/>
            <a:ext cx="3669161" cy="2760098"/>
          </a:xfrm>
        </p:spPr>
        <p:txBody>
          <a:bodyPr>
            <a:normAutofit/>
          </a:bodyPr>
          <a:lstStyle/>
          <a:p>
            <a:pPr algn="ctr"/>
            <a:r>
              <a:rPr lang="en-GB" dirty="0">
                <a:solidFill>
                  <a:srgbClr val="FFFFFF"/>
                </a:solidFill>
              </a:rPr>
              <a:t>Signs, symptoms and effects</a:t>
            </a:r>
          </a:p>
        </p:txBody>
      </p:sp>
      <p:pic>
        <p:nvPicPr>
          <p:cNvPr id="4" name="Picture 3">
            <a:extLst>
              <a:ext uri="{FF2B5EF4-FFF2-40B4-BE49-F238E27FC236}">
                <a16:creationId xmlns:a16="http://schemas.microsoft.com/office/drawing/2014/main" id="{310AACE3-0434-48F6-85C4-30FD749C3249}"/>
              </a:ext>
            </a:extLst>
          </p:cNvPr>
          <p:cNvPicPr>
            <a:picLocks noChangeAspect="1"/>
          </p:cNvPicPr>
          <p:nvPr/>
        </p:nvPicPr>
        <p:blipFill>
          <a:blip r:embed="rId4"/>
          <a:stretch>
            <a:fillRect/>
          </a:stretch>
        </p:blipFill>
        <p:spPr>
          <a:xfrm>
            <a:off x="8945353" y="405152"/>
            <a:ext cx="2857500" cy="1543050"/>
          </a:xfrm>
          <a:prstGeom prst="rect">
            <a:avLst/>
          </a:prstGeom>
        </p:spPr>
      </p:pic>
      <p:pic>
        <p:nvPicPr>
          <p:cNvPr id="5" name="Picture 4">
            <a:extLst>
              <a:ext uri="{FF2B5EF4-FFF2-40B4-BE49-F238E27FC236}">
                <a16:creationId xmlns:a16="http://schemas.microsoft.com/office/drawing/2014/main" id="{058D4152-440B-4FE8-9C8D-DBF8F9967484}"/>
              </a:ext>
            </a:extLst>
          </p:cNvPr>
          <p:cNvPicPr>
            <a:picLocks noChangeAspect="1"/>
          </p:cNvPicPr>
          <p:nvPr/>
        </p:nvPicPr>
        <p:blipFill>
          <a:blip r:embed="rId5"/>
          <a:stretch>
            <a:fillRect/>
          </a:stretch>
        </p:blipFill>
        <p:spPr>
          <a:xfrm>
            <a:off x="9124529" y="4186388"/>
            <a:ext cx="2857500" cy="2028825"/>
          </a:xfrm>
          <a:prstGeom prst="rect">
            <a:avLst/>
          </a:prstGeom>
        </p:spPr>
      </p:pic>
      <p:pic>
        <p:nvPicPr>
          <p:cNvPr id="6" name="Picture 5">
            <a:extLst>
              <a:ext uri="{FF2B5EF4-FFF2-40B4-BE49-F238E27FC236}">
                <a16:creationId xmlns:a16="http://schemas.microsoft.com/office/drawing/2014/main" id="{24981FCE-0EF9-4BD4-B8A5-E30EB86EA96C}"/>
              </a:ext>
            </a:extLst>
          </p:cNvPr>
          <p:cNvPicPr>
            <a:picLocks noChangeAspect="1"/>
          </p:cNvPicPr>
          <p:nvPr/>
        </p:nvPicPr>
        <p:blipFill>
          <a:blip r:embed="rId6"/>
          <a:stretch>
            <a:fillRect/>
          </a:stretch>
        </p:blipFill>
        <p:spPr>
          <a:xfrm>
            <a:off x="9454815" y="2169283"/>
            <a:ext cx="2469482" cy="1695711"/>
          </a:xfrm>
          <a:prstGeom prst="rect">
            <a:avLst/>
          </a:prstGeom>
        </p:spPr>
      </p:pic>
      <p:sp>
        <p:nvSpPr>
          <p:cNvPr id="7" name="TextBox 6">
            <a:extLst>
              <a:ext uri="{FF2B5EF4-FFF2-40B4-BE49-F238E27FC236}">
                <a16:creationId xmlns:a16="http://schemas.microsoft.com/office/drawing/2014/main" id="{86B1127F-0EC8-43CD-885A-8B1705688BFE}"/>
              </a:ext>
            </a:extLst>
          </p:cNvPr>
          <p:cNvSpPr txBox="1"/>
          <p:nvPr/>
        </p:nvSpPr>
        <p:spPr>
          <a:xfrm>
            <a:off x="5212245" y="642787"/>
            <a:ext cx="4574306" cy="7294305"/>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chemeClr val="tx2"/>
                </a:solidFill>
              </a:rPr>
              <a:t>Itchy head</a:t>
            </a:r>
          </a:p>
          <a:p>
            <a:pPr marL="285750" indent="-285750">
              <a:buFont typeface="Arial" panose="020B0604020202020204" pitchFamily="34" charset="0"/>
              <a:buChar char="•"/>
            </a:pPr>
            <a:endParaRPr lang="en-GB" dirty="0">
              <a:solidFill>
                <a:schemeClr val="tx2"/>
              </a:solidFill>
            </a:endParaRPr>
          </a:p>
          <a:p>
            <a:pPr marL="285750" indent="-285750">
              <a:buFont typeface="Arial" panose="020B0604020202020204" pitchFamily="34" charset="0"/>
              <a:buChar char="•"/>
            </a:pPr>
            <a:r>
              <a:rPr lang="en-GB" dirty="0">
                <a:solidFill>
                  <a:schemeClr val="tx2"/>
                </a:solidFill>
              </a:rPr>
              <a:t>Ears , nape of neck and crown.</a:t>
            </a:r>
          </a:p>
          <a:p>
            <a:pPr marL="285750" indent="-285750">
              <a:buFont typeface="Arial" panose="020B0604020202020204" pitchFamily="34" charset="0"/>
              <a:buChar char="•"/>
            </a:pPr>
            <a:endParaRPr lang="en-GB" dirty="0">
              <a:solidFill>
                <a:schemeClr val="tx2"/>
              </a:solidFill>
            </a:endParaRPr>
          </a:p>
          <a:p>
            <a:pPr marL="285750" indent="-285750">
              <a:buFont typeface="Arial" panose="020B0604020202020204" pitchFamily="34" charset="0"/>
              <a:buChar char="•"/>
            </a:pPr>
            <a:r>
              <a:rPr lang="en-GB" dirty="0">
                <a:solidFill>
                  <a:schemeClr val="tx2"/>
                </a:solidFill>
              </a:rPr>
              <a:t>Visual signs of lice and nits.</a:t>
            </a:r>
          </a:p>
          <a:p>
            <a:pPr marL="285750" indent="-285750">
              <a:buFont typeface="Arial" panose="020B0604020202020204" pitchFamily="34" charset="0"/>
              <a:buChar char="•"/>
            </a:pPr>
            <a:endParaRPr lang="en-GB" dirty="0">
              <a:solidFill>
                <a:schemeClr val="tx2"/>
              </a:solidFill>
            </a:endParaRPr>
          </a:p>
          <a:p>
            <a:pPr marL="285750" indent="-285750">
              <a:buFont typeface="Arial" panose="020B0604020202020204" pitchFamily="34" charset="0"/>
              <a:buChar char="•"/>
            </a:pPr>
            <a:r>
              <a:rPr lang="en-GB" dirty="0">
                <a:solidFill>
                  <a:schemeClr val="tx2"/>
                </a:solidFill>
              </a:rPr>
              <a:t>Skin irritation.</a:t>
            </a:r>
          </a:p>
          <a:p>
            <a:pPr marL="285750" indent="-285750">
              <a:buFont typeface="Arial" panose="020B0604020202020204" pitchFamily="34" charset="0"/>
              <a:buChar char="•"/>
            </a:pPr>
            <a:endParaRPr lang="en-GB" dirty="0">
              <a:solidFill>
                <a:schemeClr val="tx2"/>
              </a:solidFill>
            </a:endParaRPr>
          </a:p>
          <a:p>
            <a:pPr marL="285750" indent="-285750">
              <a:buFont typeface="Arial" panose="020B0604020202020204" pitchFamily="34" charset="0"/>
              <a:buChar char="•"/>
            </a:pPr>
            <a:r>
              <a:rPr lang="en-GB" dirty="0">
                <a:solidFill>
                  <a:schemeClr val="tx2"/>
                </a:solidFill>
              </a:rPr>
              <a:t>Scabs.</a:t>
            </a:r>
          </a:p>
          <a:p>
            <a:pPr marL="285750" indent="-285750">
              <a:buFont typeface="Arial" panose="020B0604020202020204" pitchFamily="34" charset="0"/>
              <a:buChar char="•"/>
            </a:pPr>
            <a:endParaRPr lang="en-GB" dirty="0">
              <a:solidFill>
                <a:schemeClr val="tx2"/>
              </a:solidFill>
            </a:endParaRPr>
          </a:p>
          <a:p>
            <a:pPr marL="285750" indent="-285750">
              <a:buFont typeface="Arial" panose="020B0604020202020204" pitchFamily="34" charset="0"/>
              <a:buChar char="•"/>
            </a:pPr>
            <a:r>
              <a:rPr lang="en-GB" dirty="0">
                <a:solidFill>
                  <a:schemeClr val="tx2"/>
                </a:solidFill>
              </a:rPr>
              <a:t>Secondary Bacterial infection – raised temperature , sore oozing wounds, feeling unwell.</a:t>
            </a:r>
          </a:p>
          <a:p>
            <a:pPr marL="285750" indent="-285750">
              <a:buFont typeface="Arial" panose="020B0604020202020204" pitchFamily="34" charset="0"/>
              <a:buChar char="•"/>
            </a:pPr>
            <a:endParaRPr lang="en-GB" dirty="0">
              <a:solidFill>
                <a:schemeClr val="tx2"/>
              </a:solidFill>
            </a:endParaRPr>
          </a:p>
          <a:p>
            <a:pPr marL="285750" indent="-285750">
              <a:buFont typeface="Arial" panose="020B0604020202020204" pitchFamily="34" charset="0"/>
              <a:buChar char="•"/>
            </a:pPr>
            <a:r>
              <a:rPr lang="en-GB" dirty="0">
                <a:solidFill>
                  <a:schemeClr val="tx2"/>
                </a:solidFill>
              </a:rPr>
              <a:t>waking at night.</a:t>
            </a:r>
          </a:p>
          <a:p>
            <a:pPr marL="285750" indent="-285750">
              <a:buFont typeface="Arial" panose="020B0604020202020204" pitchFamily="34" charset="0"/>
              <a:buChar char="•"/>
            </a:pPr>
            <a:endParaRPr lang="en-GB" dirty="0">
              <a:solidFill>
                <a:schemeClr val="tx2"/>
              </a:solidFill>
            </a:endParaRPr>
          </a:p>
          <a:p>
            <a:pPr marL="285750" indent="-285750">
              <a:buFont typeface="Arial" panose="020B0604020202020204" pitchFamily="34" charset="0"/>
              <a:buChar char="•"/>
            </a:pPr>
            <a:r>
              <a:rPr lang="en-GB" dirty="0">
                <a:solidFill>
                  <a:schemeClr val="tx2"/>
                </a:solidFill>
              </a:rPr>
              <a:t>Children becoming withdrawn. </a:t>
            </a:r>
          </a:p>
          <a:p>
            <a:pPr marL="285750" indent="-285750">
              <a:buFont typeface="Arial" panose="020B0604020202020204" pitchFamily="34" charset="0"/>
              <a:buChar char="•"/>
            </a:pPr>
            <a:endParaRPr lang="en-GB" dirty="0">
              <a:solidFill>
                <a:schemeClr val="tx2"/>
              </a:solidFill>
            </a:endParaRPr>
          </a:p>
          <a:p>
            <a:pPr marL="285750" indent="-285750">
              <a:buFont typeface="Arial" panose="020B0604020202020204" pitchFamily="34" charset="0"/>
              <a:buChar char="•"/>
            </a:pPr>
            <a:r>
              <a:rPr lang="en-GB" dirty="0" err="1">
                <a:solidFill>
                  <a:schemeClr val="tx2"/>
                </a:solidFill>
              </a:rPr>
              <a:t>Anemia</a:t>
            </a:r>
            <a:r>
              <a:rPr lang="en-GB" dirty="0">
                <a:solidFill>
                  <a:schemeClr val="tx2"/>
                </a:solidFill>
              </a:rPr>
              <a:t> </a:t>
            </a:r>
          </a:p>
          <a:p>
            <a:pPr marL="285750" indent="-285750">
              <a:buFont typeface="Arial" panose="020B0604020202020204" pitchFamily="34" charset="0"/>
              <a:buChar char="•"/>
            </a:pPr>
            <a:endParaRPr lang="en-GB" dirty="0">
              <a:solidFill>
                <a:schemeClr val="tx2"/>
              </a:solidFill>
            </a:endParaRPr>
          </a:p>
          <a:p>
            <a:pPr marL="285750" indent="-285750">
              <a:buFont typeface="Arial" panose="020B0604020202020204" pitchFamily="34" charset="0"/>
              <a:buChar char="•"/>
            </a:pPr>
            <a:endParaRPr lang="en-GB" dirty="0">
              <a:solidFill>
                <a:schemeClr val="tx2"/>
              </a:solidFill>
            </a:endParaRPr>
          </a:p>
          <a:p>
            <a:pPr marL="285750" indent="-285750">
              <a:buFont typeface="Arial" panose="020B0604020202020204" pitchFamily="34" charset="0"/>
              <a:buChar char="•"/>
            </a:pPr>
            <a:endParaRPr lang="en-GB" dirty="0"/>
          </a:p>
          <a:p>
            <a:endParaRPr lang="en-GB" dirty="0"/>
          </a:p>
          <a:p>
            <a:endParaRPr lang="en-GB" dirty="0"/>
          </a:p>
          <a:p>
            <a:r>
              <a:rPr lang="en-GB" dirty="0"/>
              <a:t> </a:t>
            </a:r>
          </a:p>
          <a:p>
            <a:endParaRPr lang="en-GB" dirty="0"/>
          </a:p>
        </p:txBody>
      </p:sp>
      <p:sp>
        <p:nvSpPr>
          <p:cNvPr id="3" name="TextBox 2">
            <a:extLst>
              <a:ext uri="{FF2B5EF4-FFF2-40B4-BE49-F238E27FC236}">
                <a16:creationId xmlns:a16="http://schemas.microsoft.com/office/drawing/2014/main" id="{834136BC-18F5-401F-B47B-C85C73F61ED4}"/>
              </a:ext>
            </a:extLst>
          </p:cNvPr>
          <p:cNvSpPr txBox="1"/>
          <p:nvPr/>
        </p:nvSpPr>
        <p:spPr>
          <a:xfrm>
            <a:off x="9161334" y="6452848"/>
            <a:ext cx="4589900" cy="261610"/>
          </a:xfrm>
          <a:prstGeom prst="rect">
            <a:avLst/>
          </a:prstGeom>
          <a:noFill/>
        </p:spPr>
        <p:txBody>
          <a:bodyPr wrap="square" rtlCol="0">
            <a:spAutoFit/>
          </a:bodyPr>
          <a:lstStyle/>
          <a:p>
            <a:r>
              <a:rPr lang="en-GB" sz="1100" dirty="0">
                <a:solidFill>
                  <a:schemeClr val="tx2"/>
                </a:solidFill>
              </a:rPr>
              <a:t>(British Association of Dermatologists(a), 2017)</a:t>
            </a:r>
          </a:p>
        </p:txBody>
      </p:sp>
    </p:spTree>
    <p:extLst>
      <p:ext uri="{BB962C8B-B14F-4D97-AF65-F5344CB8AC3E}">
        <p14:creationId xmlns:p14="http://schemas.microsoft.com/office/powerpoint/2010/main" val="35110724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5D1015C-64B0-43DA-9786-79E361426537}"/>
              </a:ext>
            </a:extLst>
          </p:cNvPr>
          <p:cNvSpPr>
            <a:spLocks noGrp="1"/>
          </p:cNvSpPr>
          <p:nvPr>
            <p:ph type="title"/>
          </p:nvPr>
        </p:nvSpPr>
        <p:spPr>
          <a:xfrm>
            <a:off x="285751" y="1669830"/>
            <a:ext cx="4099690" cy="3518339"/>
          </a:xfrm>
        </p:spPr>
        <p:txBody>
          <a:bodyPr>
            <a:normAutofit/>
          </a:bodyPr>
          <a:lstStyle/>
          <a:p>
            <a:pPr algn="ctr"/>
            <a:r>
              <a:rPr lang="en-GB" dirty="0">
                <a:solidFill>
                  <a:srgbClr val="FFFFFF"/>
                </a:solidFill>
              </a:rPr>
              <a:t>Trends in data.</a:t>
            </a:r>
          </a:p>
        </p:txBody>
      </p:sp>
      <p:pic>
        <p:nvPicPr>
          <p:cNvPr id="5" name="Picture 4">
            <a:extLst>
              <a:ext uri="{FF2B5EF4-FFF2-40B4-BE49-F238E27FC236}">
                <a16:creationId xmlns:a16="http://schemas.microsoft.com/office/drawing/2014/main" id="{A4973A62-2E31-4181-82CD-9361133091A5}"/>
              </a:ext>
            </a:extLst>
          </p:cNvPr>
          <p:cNvPicPr>
            <a:picLocks noChangeAspect="1"/>
          </p:cNvPicPr>
          <p:nvPr/>
        </p:nvPicPr>
        <p:blipFill>
          <a:blip r:embed="rId4">
            <a:alphaModFix amt="37000"/>
          </a:blip>
          <a:stretch>
            <a:fillRect/>
          </a:stretch>
        </p:blipFill>
        <p:spPr>
          <a:xfrm rot="679435">
            <a:off x="10361242" y="432552"/>
            <a:ext cx="1581150" cy="1619250"/>
          </a:xfrm>
          <a:prstGeom prst="rect">
            <a:avLst/>
          </a:prstGeom>
        </p:spPr>
      </p:pic>
      <p:pic>
        <p:nvPicPr>
          <p:cNvPr id="7" name="Picture 6" descr="A picture containing animal, insect&#10;&#10;Description automatically generated">
            <a:extLst>
              <a:ext uri="{FF2B5EF4-FFF2-40B4-BE49-F238E27FC236}">
                <a16:creationId xmlns:a16="http://schemas.microsoft.com/office/drawing/2014/main" id="{BBB65049-52A8-4664-A8AD-4BA6B39E43CF}"/>
              </a:ext>
            </a:extLst>
          </p:cNvPr>
          <p:cNvPicPr>
            <a:picLocks noChangeAspect="1"/>
          </p:cNvPicPr>
          <p:nvPr/>
        </p:nvPicPr>
        <p:blipFill>
          <a:blip r:embed="rId5">
            <a:alphaModFix amt="41000"/>
            <a:extLst>
              <a:ext uri="{28A0092B-C50C-407E-A947-70E740481C1C}">
                <a14:useLocalDpi xmlns:a14="http://schemas.microsoft.com/office/drawing/2010/main" val="0"/>
              </a:ext>
            </a:extLst>
          </a:blip>
          <a:stretch>
            <a:fillRect/>
          </a:stretch>
        </p:blipFill>
        <p:spPr>
          <a:xfrm>
            <a:off x="5505094" y="5275669"/>
            <a:ext cx="1181811" cy="1263629"/>
          </a:xfrm>
          <a:prstGeom prst="rect">
            <a:avLst/>
          </a:prstGeom>
        </p:spPr>
      </p:pic>
      <p:sp>
        <p:nvSpPr>
          <p:cNvPr id="6" name="Content Placeholder 5">
            <a:extLst>
              <a:ext uri="{FF2B5EF4-FFF2-40B4-BE49-F238E27FC236}">
                <a16:creationId xmlns:a16="http://schemas.microsoft.com/office/drawing/2014/main" id="{755E1C6B-C846-4287-96FD-CA9AB7137DA2}"/>
              </a:ext>
            </a:extLst>
          </p:cNvPr>
          <p:cNvSpPr>
            <a:spLocks noGrp="1"/>
          </p:cNvSpPr>
          <p:nvPr>
            <p:ph idx="1"/>
          </p:nvPr>
        </p:nvSpPr>
        <p:spPr>
          <a:xfrm>
            <a:off x="5644803" y="3208238"/>
            <a:ext cx="5507014" cy="4176526"/>
          </a:xfrm>
        </p:spPr>
        <p:txBody>
          <a:bodyPr>
            <a:normAutofit/>
          </a:bodyPr>
          <a:lstStyle/>
          <a:p>
            <a:pPr marL="0" indent="0" algn="ctr">
              <a:buNone/>
            </a:pPr>
            <a:r>
              <a:rPr lang="en-GB" sz="2000" dirty="0">
                <a:solidFill>
                  <a:schemeClr val="tx2"/>
                </a:solidFill>
              </a:rPr>
              <a:t>Sales of treatments up 55% from 2015-2016. </a:t>
            </a:r>
          </a:p>
          <a:p>
            <a:pPr algn="ctr"/>
            <a:r>
              <a:rPr lang="en-US" sz="2000" dirty="0">
                <a:solidFill>
                  <a:schemeClr val="tx2"/>
                </a:solidFill>
              </a:rPr>
              <a:t> 4 million children across the </a:t>
            </a:r>
            <a:r>
              <a:rPr lang="en-US" sz="2000" dirty="0" err="1">
                <a:solidFill>
                  <a:schemeClr val="tx2"/>
                </a:solidFill>
              </a:rPr>
              <a:t>Uk</a:t>
            </a:r>
            <a:r>
              <a:rPr lang="en-US" sz="2000" dirty="0">
                <a:solidFill>
                  <a:schemeClr val="tx2"/>
                </a:solidFill>
              </a:rPr>
              <a:t> suffered an average 3.6 infestations.</a:t>
            </a:r>
          </a:p>
          <a:p>
            <a:pPr algn="ctr"/>
            <a:r>
              <a:rPr lang="en-US" sz="2000" dirty="0">
                <a:solidFill>
                  <a:schemeClr val="tx2"/>
                </a:solidFill>
              </a:rPr>
              <a:t> 16% of parents having caught them from their children.</a:t>
            </a:r>
          </a:p>
          <a:p>
            <a:pPr algn="ctr"/>
            <a:r>
              <a:rPr lang="en-US" sz="2000" dirty="0">
                <a:solidFill>
                  <a:schemeClr val="tx2"/>
                </a:solidFill>
              </a:rPr>
              <a:t>National Health service estimates much lower than reality. </a:t>
            </a:r>
            <a:endParaRPr lang="en-GB" sz="2000" dirty="0">
              <a:solidFill>
                <a:schemeClr val="tx2"/>
              </a:solidFill>
            </a:endParaRPr>
          </a:p>
          <a:p>
            <a:pPr algn="ctr"/>
            <a:r>
              <a:rPr lang="en-GB" sz="2000" dirty="0">
                <a:solidFill>
                  <a:schemeClr val="tx2"/>
                </a:solidFill>
              </a:rPr>
              <a:t> Education, smartphones, selfies and money to blame.  </a:t>
            </a:r>
          </a:p>
        </p:txBody>
      </p:sp>
      <p:sp>
        <p:nvSpPr>
          <p:cNvPr id="9" name="TextBox 8">
            <a:extLst>
              <a:ext uri="{FF2B5EF4-FFF2-40B4-BE49-F238E27FC236}">
                <a16:creationId xmlns:a16="http://schemas.microsoft.com/office/drawing/2014/main" id="{9596FB9B-8D58-4207-967C-E774503D54B8}"/>
              </a:ext>
            </a:extLst>
          </p:cNvPr>
          <p:cNvSpPr txBox="1"/>
          <p:nvPr/>
        </p:nvSpPr>
        <p:spPr>
          <a:xfrm>
            <a:off x="285751" y="6455392"/>
            <a:ext cx="10072900" cy="261610"/>
          </a:xfrm>
          <a:prstGeom prst="rect">
            <a:avLst/>
          </a:prstGeom>
          <a:noFill/>
        </p:spPr>
        <p:txBody>
          <a:bodyPr wrap="square" rtlCol="0">
            <a:spAutoFit/>
          </a:bodyPr>
          <a:lstStyle/>
          <a:p>
            <a:r>
              <a:rPr lang="en-GB" sz="1100" dirty="0">
                <a:solidFill>
                  <a:schemeClr val="tx2"/>
                </a:solidFill>
              </a:rPr>
              <a:t>(Harding,2016)(</a:t>
            </a:r>
            <a:r>
              <a:rPr lang="en-GB" sz="1100" dirty="0" err="1">
                <a:solidFill>
                  <a:schemeClr val="tx2"/>
                </a:solidFill>
              </a:rPr>
              <a:t>ResponseSource</a:t>
            </a:r>
            <a:r>
              <a:rPr lang="en-GB" sz="1100" dirty="0">
                <a:solidFill>
                  <a:schemeClr val="tx2"/>
                </a:solidFill>
              </a:rPr>
              <a:t>, 2011)(Mortimer, 2015)(Knapton,2017)(Wallace,2017)(scientific America,2018)(</a:t>
            </a:r>
            <a:r>
              <a:rPr lang="en-GB" sz="1100" dirty="0" err="1">
                <a:solidFill>
                  <a:schemeClr val="tx2"/>
                </a:solidFill>
              </a:rPr>
              <a:t>Strycharz</a:t>
            </a:r>
            <a:r>
              <a:rPr lang="en-GB" sz="1100" dirty="0">
                <a:solidFill>
                  <a:schemeClr val="tx2"/>
                </a:solidFill>
              </a:rPr>
              <a:t> et al, 2012)</a:t>
            </a:r>
          </a:p>
        </p:txBody>
      </p:sp>
      <p:sp>
        <p:nvSpPr>
          <p:cNvPr id="3" name="TextBox 2">
            <a:extLst>
              <a:ext uri="{FF2B5EF4-FFF2-40B4-BE49-F238E27FC236}">
                <a16:creationId xmlns:a16="http://schemas.microsoft.com/office/drawing/2014/main" id="{0EB57070-107B-4F9F-B838-85B24F41ED1E}"/>
              </a:ext>
            </a:extLst>
          </p:cNvPr>
          <p:cNvSpPr txBox="1"/>
          <p:nvPr/>
        </p:nvSpPr>
        <p:spPr>
          <a:xfrm>
            <a:off x="7187580" y="2782668"/>
            <a:ext cx="3412757" cy="646331"/>
          </a:xfrm>
          <a:prstGeom prst="rect">
            <a:avLst/>
          </a:prstGeom>
          <a:noFill/>
        </p:spPr>
        <p:txBody>
          <a:bodyPr wrap="square" rtlCol="0">
            <a:spAutoFit/>
          </a:bodyPr>
          <a:lstStyle/>
          <a:p>
            <a:r>
              <a:rPr lang="en-GB" u="sng" dirty="0">
                <a:solidFill>
                  <a:schemeClr val="tx2"/>
                </a:solidFill>
              </a:rPr>
              <a:t>Headlice are on the rise !</a:t>
            </a:r>
          </a:p>
          <a:p>
            <a:r>
              <a:rPr lang="en-GB" u="sng" dirty="0">
                <a:solidFill>
                  <a:schemeClr val="tx2"/>
                </a:solidFill>
              </a:rPr>
              <a:t> </a:t>
            </a:r>
          </a:p>
        </p:txBody>
      </p:sp>
      <p:sp>
        <p:nvSpPr>
          <p:cNvPr id="4" name="TextBox 3">
            <a:extLst>
              <a:ext uri="{FF2B5EF4-FFF2-40B4-BE49-F238E27FC236}">
                <a16:creationId xmlns:a16="http://schemas.microsoft.com/office/drawing/2014/main" id="{D9E4587E-ADDD-4720-849C-5B591579AA90}"/>
              </a:ext>
            </a:extLst>
          </p:cNvPr>
          <p:cNvSpPr txBox="1"/>
          <p:nvPr/>
        </p:nvSpPr>
        <p:spPr>
          <a:xfrm>
            <a:off x="6354989" y="319177"/>
            <a:ext cx="4003662" cy="3139321"/>
          </a:xfrm>
          <a:prstGeom prst="rect">
            <a:avLst/>
          </a:prstGeom>
          <a:noFill/>
        </p:spPr>
        <p:txBody>
          <a:bodyPr wrap="square" rtlCol="0">
            <a:spAutoFit/>
          </a:bodyPr>
          <a:lstStyle/>
          <a:p>
            <a:pPr marL="285750" indent="-285750" algn="ctr">
              <a:buFont typeface="Arial" panose="020B0604020202020204" pitchFamily="34" charset="0"/>
              <a:buChar char="•"/>
            </a:pPr>
            <a:r>
              <a:rPr lang="en-GB" dirty="0">
                <a:solidFill>
                  <a:schemeClr val="tx2"/>
                </a:solidFill>
              </a:rPr>
              <a:t>World War 2= decline in prevalence</a:t>
            </a:r>
          </a:p>
          <a:p>
            <a:pPr marL="285750" indent="-285750" algn="ctr">
              <a:buFont typeface="Arial" panose="020B0604020202020204" pitchFamily="34" charset="0"/>
              <a:buChar char="•"/>
            </a:pPr>
            <a:endParaRPr lang="en-GB" dirty="0">
              <a:solidFill>
                <a:schemeClr val="tx2"/>
              </a:solidFill>
            </a:endParaRPr>
          </a:p>
          <a:p>
            <a:pPr marL="285750" indent="-285750" algn="ctr">
              <a:buFont typeface="Arial" panose="020B0604020202020204" pitchFamily="34" charset="0"/>
              <a:buChar char="•"/>
            </a:pPr>
            <a:r>
              <a:rPr lang="en-GB" dirty="0">
                <a:solidFill>
                  <a:schemeClr val="tx2"/>
                </a:solidFill>
              </a:rPr>
              <a:t>World War 2- Early 2000 = increase Worldwide Efficiency of permethrin (chemical) fell 97%-30% </a:t>
            </a:r>
          </a:p>
          <a:p>
            <a:pPr marL="285750" indent="-285750" algn="ctr">
              <a:buFont typeface="Arial" panose="020B0604020202020204" pitchFamily="34" charset="0"/>
              <a:buChar char="•"/>
            </a:pPr>
            <a:endParaRPr lang="en-GB" dirty="0">
              <a:solidFill>
                <a:schemeClr val="tx2"/>
              </a:solidFill>
            </a:endParaRPr>
          </a:p>
          <a:p>
            <a:pPr marL="285750" indent="-285750" algn="ctr">
              <a:buFont typeface="Arial" panose="020B0604020202020204" pitchFamily="34" charset="0"/>
              <a:buChar char="•"/>
            </a:pPr>
            <a:r>
              <a:rPr lang="en-GB" dirty="0">
                <a:solidFill>
                  <a:schemeClr val="tx2"/>
                </a:solidFill>
              </a:rPr>
              <a:t>2011 – Turning point, discovery of </a:t>
            </a:r>
            <a:r>
              <a:rPr lang="en-GB" dirty="0" err="1">
                <a:solidFill>
                  <a:schemeClr val="tx2"/>
                </a:solidFill>
              </a:rPr>
              <a:t>Dimecitone</a:t>
            </a:r>
            <a:r>
              <a:rPr lang="en-GB" dirty="0">
                <a:solidFill>
                  <a:schemeClr val="tx2"/>
                </a:solidFill>
              </a:rPr>
              <a:t>. </a:t>
            </a:r>
          </a:p>
          <a:p>
            <a:pPr algn="ctr"/>
            <a:endParaRPr lang="en-GB" dirty="0">
              <a:solidFill>
                <a:schemeClr val="tx2"/>
              </a:solidFill>
            </a:endParaRPr>
          </a:p>
          <a:p>
            <a:endParaRPr lang="en-GB" dirty="0"/>
          </a:p>
          <a:p>
            <a:r>
              <a:rPr lang="en-GB" dirty="0"/>
              <a:t> </a:t>
            </a:r>
          </a:p>
        </p:txBody>
      </p:sp>
    </p:spTree>
    <p:extLst>
      <p:ext uri="{BB962C8B-B14F-4D97-AF65-F5344CB8AC3E}">
        <p14:creationId xmlns:p14="http://schemas.microsoft.com/office/powerpoint/2010/main" val="12625301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6202643-BF64-408C-AE36-DA829D573CBA}"/>
              </a:ext>
            </a:extLst>
          </p:cNvPr>
          <p:cNvSpPr>
            <a:spLocks noGrp="1"/>
          </p:cNvSpPr>
          <p:nvPr>
            <p:ph type="title"/>
          </p:nvPr>
        </p:nvSpPr>
        <p:spPr>
          <a:xfrm>
            <a:off x="317703" y="2129614"/>
            <a:ext cx="3669161" cy="2760098"/>
          </a:xfrm>
        </p:spPr>
        <p:txBody>
          <a:bodyPr>
            <a:normAutofit/>
          </a:bodyPr>
          <a:lstStyle/>
          <a:p>
            <a:pPr algn="ctr"/>
            <a:r>
              <a:rPr lang="en-GB" dirty="0">
                <a:solidFill>
                  <a:srgbClr val="FFFFFF"/>
                </a:solidFill>
              </a:rPr>
              <a:t>Treatment and Control methods</a:t>
            </a:r>
          </a:p>
        </p:txBody>
      </p:sp>
      <p:sp>
        <p:nvSpPr>
          <p:cNvPr id="9" name="TextBox 8">
            <a:extLst>
              <a:ext uri="{FF2B5EF4-FFF2-40B4-BE49-F238E27FC236}">
                <a16:creationId xmlns:a16="http://schemas.microsoft.com/office/drawing/2014/main" id="{EDAA9DCA-7821-4E1A-BF6A-AEAB926A2B3F}"/>
              </a:ext>
            </a:extLst>
          </p:cNvPr>
          <p:cNvSpPr txBox="1"/>
          <p:nvPr/>
        </p:nvSpPr>
        <p:spPr>
          <a:xfrm>
            <a:off x="5869459" y="852616"/>
            <a:ext cx="6082110" cy="369332"/>
          </a:xfrm>
          <a:prstGeom prst="rect">
            <a:avLst/>
          </a:prstGeom>
          <a:noFill/>
        </p:spPr>
        <p:txBody>
          <a:bodyPr wrap="square" rtlCol="0">
            <a:spAutoFit/>
          </a:bodyPr>
          <a:lstStyle/>
          <a:p>
            <a:endParaRPr lang="en-GB" dirty="0"/>
          </a:p>
        </p:txBody>
      </p:sp>
      <p:pic>
        <p:nvPicPr>
          <p:cNvPr id="11" name="Picture 10">
            <a:extLst>
              <a:ext uri="{FF2B5EF4-FFF2-40B4-BE49-F238E27FC236}">
                <a16:creationId xmlns:a16="http://schemas.microsoft.com/office/drawing/2014/main" id="{6842620F-1730-4CF5-997B-4BECCF7A4FEF}"/>
              </a:ext>
            </a:extLst>
          </p:cNvPr>
          <p:cNvPicPr>
            <a:picLocks noChangeAspect="1"/>
          </p:cNvPicPr>
          <p:nvPr/>
        </p:nvPicPr>
        <p:blipFill>
          <a:blip r:embed="rId4"/>
          <a:stretch>
            <a:fillRect/>
          </a:stretch>
        </p:blipFill>
        <p:spPr>
          <a:xfrm rot="20692698">
            <a:off x="8771342" y="721896"/>
            <a:ext cx="2333625" cy="1581150"/>
          </a:xfrm>
          <a:prstGeom prst="rect">
            <a:avLst/>
          </a:prstGeom>
        </p:spPr>
      </p:pic>
      <p:sp>
        <p:nvSpPr>
          <p:cNvPr id="13" name="TextBox 12">
            <a:extLst>
              <a:ext uri="{FF2B5EF4-FFF2-40B4-BE49-F238E27FC236}">
                <a16:creationId xmlns:a16="http://schemas.microsoft.com/office/drawing/2014/main" id="{C8888CE2-FD28-4A53-A639-C2A2C5D38F5A}"/>
              </a:ext>
            </a:extLst>
          </p:cNvPr>
          <p:cNvSpPr txBox="1"/>
          <p:nvPr/>
        </p:nvSpPr>
        <p:spPr>
          <a:xfrm>
            <a:off x="5320993" y="655417"/>
            <a:ext cx="5807676" cy="6740307"/>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chemeClr val="tx2"/>
                </a:solidFill>
              </a:rPr>
              <a:t>Parental responsibility </a:t>
            </a:r>
          </a:p>
          <a:p>
            <a:pPr marL="285750" indent="-285750">
              <a:buFont typeface="Arial" panose="020B0604020202020204" pitchFamily="34" charset="0"/>
              <a:buChar char="•"/>
            </a:pPr>
            <a:endParaRPr lang="en-GB" dirty="0">
              <a:solidFill>
                <a:schemeClr val="tx2"/>
              </a:solidFill>
            </a:endParaRPr>
          </a:p>
          <a:p>
            <a:r>
              <a:rPr lang="en-GB" b="1" u="sng" dirty="0">
                <a:solidFill>
                  <a:schemeClr val="tx2"/>
                </a:solidFill>
              </a:rPr>
              <a:t>Recommended :- </a:t>
            </a:r>
          </a:p>
          <a:p>
            <a:pPr marL="285750" indent="-285750">
              <a:buFont typeface="Arial" panose="020B0604020202020204" pitchFamily="34" charset="0"/>
              <a:buChar char="•"/>
            </a:pPr>
            <a:endParaRPr lang="en-GB" dirty="0">
              <a:solidFill>
                <a:schemeClr val="tx2"/>
              </a:solidFill>
            </a:endParaRPr>
          </a:p>
          <a:p>
            <a:pPr marL="285750" indent="-285750">
              <a:buFont typeface="Arial" panose="020B0604020202020204" pitchFamily="34" charset="0"/>
              <a:buChar char="•"/>
            </a:pPr>
            <a:r>
              <a:rPr lang="en-GB" dirty="0">
                <a:solidFill>
                  <a:schemeClr val="tx2"/>
                </a:solidFill>
              </a:rPr>
              <a:t>Physical insecticide </a:t>
            </a:r>
          </a:p>
          <a:p>
            <a:pPr marL="285750" indent="-285750">
              <a:buFont typeface="Arial" panose="020B0604020202020204" pitchFamily="34" charset="0"/>
              <a:buChar char="•"/>
            </a:pPr>
            <a:endParaRPr lang="en-GB" dirty="0">
              <a:solidFill>
                <a:schemeClr val="tx2"/>
              </a:solidFill>
            </a:endParaRPr>
          </a:p>
          <a:p>
            <a:pPr marL="285750" indent="-285750">
              <a:buFont typeface="Arial" panose="020B0604020202020204" pitchFamily="34" charset="0"/>
              <a:buChar char="•"/>
            </a:pPr>
            <a:r>
              <a:rPr lang="en-GB" dirty="0">
                <a:solidFill>
                  <a:schemeClr val="tx2"/>
                </a:solidFill>
              </a:rPr>
              <a:t>Chemical Insecticide.</a:t>
            </a:r>
          </a:p>
          <a:p>
            <a:pPr marL="285750" indent="-285750">
              <a:buFont typeface="Arial" panose="020B0604020202020204" pitchFamily="34" charset="0"/>
              <a:buChar char="•"/>
            </a:pPr>
            <a:endParaRPr lang="en-GB" dirty="0">
              <a:solidFill>
                <a:schemeClr val="tx2"/>
              </a:solidFill>
            </a:endParaRPr>
          </a:p>
          <a:p>
            <a:pPr marL="285750" indent="-285750">
              <a:buFont typeface="Arial" panose="020B0604020202020204" pitchFamily="34" charset="0"/>
              <a:buChar char="•"/>
            </a:pPr>
            <a:r>
              <a:rPr lang="en-GB" dirty="0">
                <a:solidFill>
                  <a:schemeClr val="tx2"/>
                </a:solidFill>
              </a:rPr>
              <a:t>Wet combing.</a:t>
            </a:r>
          </a:p>
          <a:p>
            <a:pPr marL="285750" indent="-285750">
              <a:buFont typeface="Arial" panose="020B0604020202020204" pitchFamily="34" charset="0"/>
              <a:buChar char="•"/>
            </a:pPr>
            <a:endParaRPr lang="en-GB" dirty="0">
              <a:solidFill>
                <a:schemeClr val="tx2"/>
              </a:solidFill>
            </a:endParaRPr>
          </a:p>
          <a:p>
            <a:pPr marL="285750" indent="-285750">
              <a:buFont typeface="Arial" panose="020B0604020202020204" pitchFamily="34" charset="0"/>
              <a:buChar char="•"/>
            </a:pPr>
            <a:r>
              <a:rPr lang="en-GB" dirty="0">
                <a:solidFill>
                  <a:schemeClr val="tx2"/>
                </a:solidFill>
              </a:rPr>
              <a:t>Treatment centre .</a:t>
            </a:r>
          </a:p>
          <a:p>
            <a:pPr marL="285750" indent="-285750">
              <a:buFont typeface="Arial" panose="020B0604020202020204" pitchFamily="34" charset="0"/>
              <a:buChar char="•"/>
            </a:pPr>
            <a:endParaRPr lang="en-GB" dirty="0">
              <a:solidFill>
                <a:schemeClr val="tx2"/>
              </a:solidFill>
            </a:endParaRPr>
          </a:p>
          <a:p>
            <a:pPr marL="285750" indent="-285750">
              <a:buFont typeface="Arial" panose="020B0604020202020204" pitchFamily="34" charset="0"/>
              <a:buChar char="•"/>
            </a:pPr>
            <a:r>
              <a:rPr lang="en-GB" dirty="0">
                <a:solidFill>
                  <a:schemeClr val="tx2"/>
                </a:solidFill>
              </a:rPr>
              <a:t>Lice vacuum </a:t>
            </a:r>
          </a:p>
          <a:p>
            <a:pPr marL="285750" indent="-285750">
              <a:buFont typeface="Arial" panose="020B0604020202020204" pitchFamily="34" charset="0"/>
              <a:buChar char="•"/>
            </a:pPr>
            <a:endParaRPr lang="en-GB" dirty="0">
              <a:solidFill>
                <a:schemeClr val="tx2"/>
              </a:solidFill>
            </a:endParaRPr>
          </a:p>
          <a:p>
            <a:pPr marL="285750" indent="-285750">
              <a:buFont typeface="Arial" panose="020B0604020202020204" pitchFamily="34" charset="0"/>
              <a:buChar char="•"/>
            </a:pPr>
            <a:endParaRPr lang="en-GB" dirty="0">
              <a:solidFill>
                <a:schemeClr val="tx2"/>
              </a:solidFill>
            </a:endParaRPr>
          </a:p>
          <a:p>
            <a:pPr marL="285750" indent="-285750">
              <a:buFont typeface="Arial" panose="020B0604020202020204" pitchFamily="34" charset="0"/>
              <a:buChar char="•"/>
            </a:pPr>
            <a:r>
              <a:rPr lang="en-GB" b="1" u="sng" dirty="0">
                <a:solidFill>
                  <a:schemeClr val="tx2"/>
                </a:solidFill>
              </a:rPr>
              <a:t>Not recommended:- </a:t>
            </a:r>
          </a:p>
          <a:p>
            <a:pPr marL="285750" indent="-285750">
              <a:buFont typeface="Arial" panose="020B0604020202020204" pitchFamily="34" charset="0"/>
              <a:buChar char="•"/>
            </a:pPr>
            <a:r>
              <a:rPr lang="en-GB" b="1" dirty="0">
                <a:solidFill>
                  <a:schemeClr val="tx2"/>
                </a:solidFill>
              </a:rPr>
              <a:t>shampoo</a:t>
            </a:r>
          </a:p>
          <a:p>
            <a:pPr marL="285750" indent="-285750">
              <a:buFont typeface="Arial" panose="020B0604020202020204" pitchFamily="34" charset="0"/>
              <a:buChar char="•"/>
            </a:pPr>
            <a:endParaRPr lang="en-GB" dirty="0">
              <a:solidFill>
                <a:schemeClr val="tx2"/>
              </a:solidFill>
            </a:endParaRPr>
          </a:p>
          <a:p>
            <a:pPr marL="285750" indent="-285750">
              <a:buFont typeface="Arial" panose="020B0604020202020204" pitchFamily="34" charset="0"/>
              <a:buChar char="•"/>
            </a:pPr>
            <a:r>
              <a:rPr lang="en-GB" dirty="0">
                <a:solidFill>
                  <a:schemeClr val="tx2"/>
                </a:solidFill>
              </a:rPr>
              <a:t>Electric comb. </a:t>
            </a:r>
          </a:p>
          <a:p>
            <a:pPr marL="285750" indent="-285750">
              <a:buFont typeface="Arial" panose="020B0604020202020204" pitchFamily="34" charset="0"/>
              <a:buChar char="•"/>
            </a:pPr>
            <a:endParaRPr lang="en-GB" dirty="0">
              <a:solidFill>
                <a:schemeClr val="tx2"/>
              </a:solidFill>
            </a:endParaRPr>
          </a:p>
          <a:p>
            <a:pPr marL="285750" indent="-285750">
              <a:buFont typeface="Arial" panose="020B0604020202020204" pitchFamily="34" charset="0"/>
              <a:buChar char="•"/>
            </a:pPr>
            <a:r>
              <a:rPr lang="en-GB" dirty="0">
                <a:solidFill>
                  <a:schemeClr val="tx2"/>
                </a:solidFill>
              </a:rPr>
              <a:t>Homeopathic remedies. </a:t>
            </a:r>
          </a:p>
          <a:p>
            <a:endParaRPr lang="en-GB" dirty="0"/>
          </a:p>
          <a:p>
            <a:endParaRPr lang="en-GB" dirty="0"/>
          </a:p>
          <a:p>
            <a:endParaRPr lang="en-GB" dirty="0"/>
          </a:p>
        </p:txBody>
      </p:sp>
      <p:pic>
        <p:nvPicPr>
          <p:cNvPr id="15" name="Picture 14">
            <a:extLst>
              <a:ext uri="{FF2B5EF4-FFF2-40B4-BE49-F238E27FC236}">
                <a16:creationId xmlns:a16="http://schemas.microsoft.com/office/drawing/2014/main" id="{697E625A-77BB-4C41-9D41-BE1CE76C06B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333396" y="3509663"/>
            <a:ext cx="2352550" cy="3051089"/>
          </a:xfrm>
          <a:prstGeom prst="rect">
            <a:avLst/>
          </a:prstGeom>
        </p:spPr>
      </p:pic>
      <p:sp>
        <p:nvSpPr>
          <p:cNvPr id="16" name="TextBox 15">
            <a:extLst>
              <a:ext uri="{FF2B5EF4-FFF2-40B4-BE49-F238E27FC236}">
                <a16:creationId xmlns:a16="http://schemas.microsoft.com/office/drawing/2014/main" id="{5A81CC68-638B-4EE8-8C2B-09EBBE60CF64}"/>
              </a:ext>
            </a:extLst>
          </p:cNvPr>
          <p:cNvSpPr txBox="1"/>
          <p:nvPr/>
        </p:nvSpPr>
        <p:spPr>
          <a:xfrm>
            <a:off x="98856" y="6576453"/>
            <a:ext cx="9383302" cy="261610"/>
          </a:xfrm>
          <a:prstGeom prst="rect">
            <a:avLst/>
          </a:prstGeom>
          <a:noFill/>
        </p:spPr>
        <p:txBody>
          <a:bodyPr wrap="square" rtlCol="0">
            <a:spAutoFit/>
          </a:bodyPr>
          <a:lstStyle/>
          <a:p>
            <a:r>
              <a:rPr lang="en-GB" sz="1100" dirty="0"/>
              <a:t>(</a:t>
            </a:r>
            <a:r>
              <a:rPr lang="en-GB" sz="1100" dirty="0" err="1">
                <a:solidFill>
                  <a:schemeClr val="tx2"/>
                </a:solidFill>
              </a:rPr>
              <a:t>NhS</a:t>
            </a:r>
            <a:r>
              <a:rPr lang="en-GB" sz="1100" dirty="0">
                <a:solidFill>
                  <a:schemeClr val="tx2"/>
                </a:solidFill>
              </a:rPr>
              <a:t> Direct Wales , 2018) (Public Health Wales, 2017) ( British Association of Dermatologists(b),2017)(The Hairforce,2018)    </a:t>
            </a:r>
          </a:p>
        </p:txBody>
      </p:sp>
      <p:pic>
        <p:nvPicPr>
          <p:cNvPr id="4" name="Picture 3" descr="A picture containing object&#10;&#10;Description automatically generated">
            <a:extLst>
              <a:ext uri="{FF2B5EF4-FFF2-40B4-BE49-F238E27FC236}">
                <a16:creationId xmlns:a16="http://schemas.microsoft.com/office/drawing/2014/main" id="{88F6A953-425C-4622-AFD1-8E0400E34F99}"/>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9711319" y="3814798"/>
            <a:ext cx="1828800" cy="1828800"/>
          </a:xfrm>
          <a:prstGeom prst="rect">
            <a:avLst/>
          </a:prstGeom>
        </p:spPr>
      </p:pic>
      <p:pic>
        <p:nvPicPr>
          <p:cNvPr id="7" name="Picture 6" descr="A close up of a bottle&#10;&#10;Description automatically generated">
            <a:extLst>
              <a:ext uri="{FF2B5EF4-FFF2-40B4-BE49-F238E27FC236}">
                <a16:creationId xmlns:a16="http://schemas.microsoft.com/office/drawing/2014/main" id="{39366C8E-77DE-4241-8085-D99C490125B5}"/>
              </a:ext>
            </a:extLst>
          </p:cNvPr>
          <p:cNvPicPr>
            <a:picLocks noChangeAspect="1"/>
          </p:cNvPicPr>
          <p:nvPr/>
        </p:nvPicPr>
        <p:blipFill rotWithShape="1">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l="3147" t="2163" r="3211" b="5641"/>
          <a:stretch/>
        </p:blipFill>
        <p:spPr>
          <a:xfrm>
            <a:off x="8732252" y="3129839"/>
            <a:ext cx="1366507" cy="1380919"/>
          </a:xfrm>
          <a:prstGeom prst="rect">
            <a:avLst/>
          </a:prstGeom>
        </p:spPr>
      </p:pic>
      <p:sp>
        <p:nvSpPr>
          <p:cNvPr id="17" name="Multiplication Sign 16">
            <a:extLst>
              <a:ext uri="{FF2B5EF4-FFF2-40B4-BE49-F238E27FC236}">
                <a16:creationId xmlns:a16="http://schemas.microsoft.com/office/drawing/2014/main" id="{9688E7EC-32BA-4D5B-A3F4-6FAF93D1438C}"/>
              </a:ext>
            </a:extLst>
          </p:cNvPr>
          <p:cNvSpPr/>
          <p:nvPr/>
        </p:nvSpPr>
        <p:spPr>
          <a:xfrm>
            <a:off x="8456466" y="2893491"/>
            <a:ext cx="3203868" cy="2797628"/>
          </a:xfrm>
          <a:prstGeom prst="mathMultiply">
            <a:avLst/>
          </a:prstGeom>
          <a:solidFill>
            <a:schemeClr val="accent1">
              <a:alpha val="60000"/>
            </a:schemeClr>
          </a:solidFill>
          <a:ln>
            <a:solidFill>
              <a:schemeClr val="accent1">
                <a:shade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9" name="Picture 18" descr="A picture containing person, indoor&#10;&#10;Description automatically generated">
            <a:extLst>
              <a:ext uri="{FF2B5EF4-FFF2-40B4-BE49-F238E27FC236}">
                <a16:creationId xmlns:a16="http://schemas.microsoft.com/office/drawing/2014/main" id="{AD4BAA47-7F29-4EA0-90A4-A95B7940E2E6}"/>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rot="20980779">
            <a:off x="2326310" y="525181"/>
            <a:ext cx="2493326" cy="1662217"/>
          </a:xfrm>
          <a:prstGeom prst="rect">
            <a:avLst/>
          </a:prstGeom>
        </p:spPr>
      </p:pic>
      <p:pic>
        <p:nvPicPr>
          <p:cNvPr id="3" name="Picture 2">
            <a:extLst>
              <a:ext uri="{FF2B5EF4-FFF2-40B4-BE49-F238E27FC236}">
                <a16:creationId xmlns:a16="http://schemas.microsoft.com/office/drawing/2014/main" id="{A997D05E-2946-4926-ADD2-299499FAEBAA}"/>
              </a:ext>
            </a:extLst>
          </p:cNvPr>
          <p:cNvPicPr>
            <a:picLocks noChangeAspect="1"/>
          </p:cNvPicPr>
          <p:nvPr/>
        </p:nvPicPr>
        <p:blipFill>
          <a:blip r:embed="rId11"/>
          <a:stretch>
            <a:fillRect/>
          </a:stretch>
        </p:blipFill>
        <p:spPr>
          <a:xfrm>
            <a:off x="7684310" y="2184350"/>
            <a:ext cx="1314450" cy="1743075"/>
          </a:xfrm>
          <a:prstGeom prst="rect">
            <a:avLst/>
          </a:prstGeom>
        </p:spPr>
      </p:pic>
    </p:spTree>
    <p:extLst>
      <p:ext uri="{BB962C8B-B14F-4D97-AF65-F5344CB8AC3E}">
        <p14:creationId xmlns:p14="http://schemas.microsoft.com/office/powerpoint/2010/main" val="7383436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6202643-BF64-408C-AE36-DA829D573CBA}"/>
              </a:ext>
            </a:extLst>
          </p:cNvPr>
          <p:cNvSpPr>
            <a:spLocks noGrp="1"/>
          </p:cNvSpPr>
          <p:nvPr>
            <p:ph type="title"/>
          </p:nvPr>
        </p:nvSpPr>
        <p:spPr>
          <a:xfrm>
            <a:off x="640079" y="2053641"/>
            <a:ext cx="3669161" cy="2760098"/>
          </a:xfrm>
        </p:spPr>
        <p:txBody>
          <a:bodyPr>
            <a:normAutofit/>
          </a:bodyPr>
          <a:lstStyle/>
          <a:p>
            <a:pPr algn="ctr"/>
            <a:r>
              <a:rPr lang="en-GB" dirty="0">
                <a:solidFill>
                  <a:srgbClr val="FFFFFF"/>
                </a:solidFill>
              </a:rPr>
              <a:t>Effectiveness</a:t>
            </a:r>
          </a:p>
        </p:txBody>
      </p:sp>
      <p:sp>
        <p:nvSpPr>
          <p:cNvPr id="9" name="TextBox 8">
            <a:extLst>
              <a:ext uri="{FF2B5EF4-FFF2-40B4-BE49-F238E27FC236}">
                <a16:creationId xmlns:a16="http://schemas.microsoft.com/office/drawing/2014/main" id="{EDAA9DCA-7821-4E1A-BF6A-AEAB926A2B3F}"/>
              </a:ext>
            </a:extLst>
          </p:cNvPr>
          <p:cNvSpPr txBox="1"/>
          <p:nvPr/>
        </p:nvSpPr>
        <p:spPr>
          <a:xfrm>
            <a:off x="5869459" y="852616"/>
            <a:ext cx="6082110" cy="369332"/>
          </a:xfrm>
          <a:prstGeom prst="rect">
            <a:avLst/>
          </a:prstGeom>
          <a:noFill/>
        </p:spPr>
        <p:txBody>
          <a:bodyPr wrap="square" rtlCol="0">
            <a:spAutoFit/>
          </a:bodyPr>
          <a:lstStyle/>
          <a:p>
            <a:endParaRPr lang="en-GB" dirty="0"/>
          </a:p>
        </p:txBody>
      </p:sp>
      <p:sp>
        <p:nvSpPr>
          <p:cNvPr id="3" name="TextBox 2">
            <a:extLst>
              <a:ext uri="{FF2B5EF4-FFF2-40B4-BE49-F238E27FC236}">
                <a16:creationId xmlns:a16="http://schemas.microsoft.com/office/drawing/2014/main" id="{E1F77B2C-3E8E-4D48-BD2D-34A46072EEFC}"/>
              </a:ext>
            </a:extLst>
          </p:cNvPr>
          <p:cNvSpPr txBox="1"/>
          <p:nvPr/>
        </p:nvSpPr>
        <p:spPr>
          <a:xfrm>
            <a:off x="5773003" y="491319"/>
            <a:ext cx="5950424" cy="369332"/>
          </a:xfrm>
          <a:prstGeom prst="rect">
            <a:avLst/>
          </a:prstGeom>
          <a:noFill/>
        </p:spPr>
        <p:txBody>
          <a:bodyPr wrap="square" rtlCol="0">
            <a:spAutoFit/>
          </a:bodyPr>
          <a:lstStyle/>
          <a:p>
            <a:r>
              <a:rPr lang="en-GB" dirty="0"/>
              <a:t> </a:t>
            </a:r>
          </a:p>
        </p:txBody>
      </p:sp>
      <p:sp>
        <p:nvSpPr>
          <p:cNvPr id="6" name="TextBox 5">
            <a:extLst>
              <a:ext uri="{FF2B5EF4-FFF2-40B4-BE49-F238E27FC236}">
                <a16:creationId xmlns:a16="http://schemas.microsoft.com/office/drawing/2014/main" id="{CCDAF5C6-FDDE-49A5-8633-A4E2E9EBAAA2}"/>
              </a:ext>
            </a:extLst>
          </p:cNvPr>
          <p:cNvSpPr txBox="1"/>
          <p:nvPr/>
        </p:nvSpPr>
        <p:spPr>
          <a:xfrm>
            <a:off x="5773003" y="682388"/>
            <a:ext cx="6082110" cy="5909310"/>
          </a:xfrm>
          <a:prstGeom prst="rect">
            <a:avLst/>
          </a:prstGeom>
          <a:noFill/>
        </p:spPr>
        <p:txBody>
          <a:bodyPr wrap="square" rtlCol="0">
            <a:spAutoFit/>
          </a:bodyPr>
          <a:lstStyle/>
          <a:p>
            <a:pPr marL="285750" indent="-285750">
              <a:buFont typeface="Arial" panose="020B0604020202020204" pitchFamily="34" charset="0"/>
              <a:buChar char="•"/>
            </a:pPr>
            <a:r>
              <a:rPr lang="en-GB" u="sng" dirty="0">
                <a:solidFill>
                  <a:schemeClr val="tx2"/>
                </a:solidFill>
              </a:rPr>
              <a:t>Nit nurse </a:t>
            </a:r>
            <a:r>
              <a:rPr lang="en-GB" dirty="0">
                <a:solidFill>
                  <a:schemeClr val="tx2"/>
                </a:solidFill>
              </a:rPr>
              <a:t>:- </a:t>
            </a:r>
            <a:r>
              <a:rPr lang="en-GB" dirty="0" err="1">
                <a:solidFill>
                  <a:schemeClr val="tx2"/>
                </a:solidFill>
              </a:rPr>
              <a:t>Embarassing</a:t>
            </a:r>
            <a:r>
              <a:rPr lang="en-GB" dirty="0">
                <a:solidFill>
                  <a:schemeClr val="tx2"/>
                </a:solidFill>
              </a:rPr>
              <a:t> , intrusive, ineffective and not cost efficient</a:t>
            </a:r>
          </a:p>
          <a:p>
            <a:pPr marL="285750" indent="-285750">
              <a:buFont typeface="Arial" panose="020B0604020202020204" pitchFamily="34" charset="0"/>
              <a:buChar char="•"/>
            </a:pPr>
            <a:r>
              <a:rPr lang="en-GB" dirty="0">
                <a:solidFill>
                  <a:schemeClr val="tx2"/>
                </a:solidFill>
              </a:rPr>
              <a:t>88% parents would like a return. </a:t>
            </a:r>
          </a:p>
          <a:p>
            <a:pPr marL="285750" indent="-285750">
              <a:buFont typeface="Arial" panose="020B0604020202020204" pitchFamily="34" charset="0"/>
              <a:buChar char="•"/>
            </a:pPr>
            <a:r>
              <a:rPr lang="en-GB" dirty="0">
                <a:solidFill>
                  <a:schemeClr val="tx2"/>
                </a:solidFill>
              </a:rPr>
              <a:t>7 petitions taken to No. 10 in 2017-2018</a:t>
            </a:r>
          </a:p>
          <a:p>
            <a:pPr marL="285750" indent="-285750">
              <a:buFont typeface="Arial" panose="020B0604020202020204" pitchFamily="34" charset="0"/>
              <a:buChar char="•"/>
            </a:pPr>
            <a:endParaRPr lang="en-GB" dirty="0">
              <a:solidFill>
                <a:schemeClr val="tx2"/>
              </a:solidFill>
            </a:endParaRPr>
          </a:p>
          <a:p>
            <a:pPr marL="285750" indent="-285750">
              <a:buFont typeface="Arial" panose="020B0604020202020204" pitchFamily="34" charset="0"/>
              <a:buChar char="•"/>
            </a:pPr>
            <a:r>
              <a:rPr lang="en-GB" u="sng" dirty="0">
                <a:solidFill>
                  <a:schemeClr val="tx2"/>
                </a:solidFill>
              </a:rPr>
              <a:t>Wet combing</a:t>
            </a:r>
          </a:p>
          <a:p>
            <a:pPr marL="285750" indent="-285750">
              <a:buFont typeface="Arial" panose="020B0604020202020204" pitchFamily="34" charset="0"/>
              <a:buChar char="•"/>
            </a:pPr>
            <a:r>
              <a:rPr lang="en-GB" dirty="0">
                <a:solidFill>
                  <a:schemeClr val="tx2"/>
                </a:solidFill>
              </a:rPr>
              <a:t>Cost effective.</a:t>
            </a:r>
          </a:p>
          <a:p>
            <a:pPr marL="285750" indent="-285750">
              <a:buFont typeface="Arial" panose="020B0604020202020204" pitchFamily="34" charset="0"/>
              <a:buChar char="•"/>
            </a:pPr>
            <a:r>
              <a:rPr lang="en-GB" dirty="0">
                <a:solidFill>
                  <a:schemeClr val="tx2"/>
                </a:solidFill>
              </a:rPr>
              <a:t>Can cure </a:t>
            </a:r>
          </a:p>
          <a:p>
            <a:pPr marL="285750" indent="-285750">
              <a:buFont typeface="Arial" panose="020B0604020202020204" pitchFamily="34" charset="0"/>
              <a:buChar char="•"/>
            </a:pPr>
            <a:r>
              <a:rPr lang="en-GB" dirty="0">
                <a:solidFill>
                  <a:schemeClr val="tx2"/>
                </a:solidFill>
              </a:rPr>
              <a:t>Easy </a:t>
            </a:r>
          </a:p>
          <a:p>
            <a:pPr marL="285750" indent="-285750">
              <a:buFont typeface="Arial" panose="020B0604020202020204" pitchFamily="34" charset="0"/>
              <a:buChar char="•"/>
            </a:pPr>
            <a:r>
              <a:rPr lang="en-GB" dirty="0">
                <a:solidFill>
                  <a:schemeClr val="tx2"/>
                </a:solidFill>
              </a:rPr>
              <a:t>Time consuming.</a:t>
            </a:r>
          </a:p>
          <a:p>
            <a:endParaRPr lang="en-GB" dirty="0">
              <a:solidFill>
                <a:schemeClr val="tx2"/>
              </a:solidFill>
            </a:endParaRPr>
          </a:p>
          <a:p>
            <a:endParaRPr lang="en-GB" dirty="0">
              <a:solidFill>
                <a:schemeClr val="tx2"/>
              </a:solidFill>
            </a:endParaRPr>
          </a:p>
          <a:p>
            <a:pPr marL="285750" indent="-285750">
              <a:buFont typeface="Arial" panose="020B0604020202020204" pitchFamily="34" charset="0"/>
              <a:buChar char="•"/>
            </a:pPr>
            <a:r>
              <a:rPr lang="en-GB" u="sng" dirty="0">
                <a:solidFill>
                  <a:schemeClr val="tx2"/>
                </a:solidFill>
              </a:rPr>
              <a:t>Chemical Insecticides </a:t>
            </a:r>
          </a:p>
          <a:p>
            <a:pPr marL="285750" indent="-285750">
              <a:buFont typeface="Arial" panose="020B0604020202020204" pitchFamily="34" charset="0"/>
              <a:buChar char="•"/>
            </a:pPr>
            <a:r>
              <a:rPr lang="en-GB" dirty="0">
                <a:solidFill>
                  <a:schemeClr val="tx2"/>
                </a:solidFill>
              </a:rPr>
              <a:t>overuse = resistance and mutant super bugs</a:t>
            </a:r>
          </a:p>
          <a:p>
            <a:pPr marL="285750" indent="-285750">
              <a:buFont typeface="Arial" panose="020B0604020202020204" pitchFamily="34" charset="0"/>
              <a:buChar char="•"/>
            </a:pPr>
            <a:r>
              <a:rPr lang="en-GB" dirty="0">
                <a:solidFill>
                  <a:schemeClr val="tx2"/>
                </a:solidFill>
              </a:rPr>
              <a:t>No longer first line of treatment.</a:t>
            </a:r>
          </a:p>
          <a:p>
            <a:pPr marL="285750" indent="-285750">
              <a:buFont typeface="Arial" panose="020B0604020202020204" pitchFamily="34" charset="0"/>
              <a:buChar char="•"/>
            </a:pPr>
            <a:endParaRPr lang="en-GB" dirty="0"/>
          </a:p>
          <a:p>
            <a:endParaRPr lang="en-GB" u="sng"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endParaRPr lang="en-GB" dirty="0"/>
          </a:p>
          <a:p>
            <a:endParaRPr lang="en-GB" dirty="0"/>
          </a:p>
        </p:txBody>
      </p:sp>
      <p:sp>
        <p:nvSpPr>
          <p:cNvPr id="18" name="TextBox 17">
            <a:extLst>
              <a:ext uri="{FF2B5EF4-FFF2-40B4-BE49-F238E27FC236}">
                <a16:creationId xmlns:a16="http://schemas.microsoft.com/office/drawing/2014/main" id="{F04D4A3E-DFC0-4E0D-B4A8-D1B44A581652}"/>
              </a:ext>
            </a:extLst>
          </p:cNvPr>
          <p:cNvSpPr txBox="1"/>
          <p:nvPr/>
        </p:nvSpPr>
        <p:spPr>
          <a:xfrm>
            <a:off x="-65844" y="6498048"/>
            <a:ext cx="11677692" cy="261610"/>
          </a:xfrm>
          <a:prstGeom prst="rect">
            <a:avLst/>
          </a:prstGeom>
          <a:noFill/>
        </p:spPr>
        <p:txBody>
          <a:bodyPr wrap="square" rtlCol="0">
            <a:spAutoFit/>
          </a:bodyPr>
          <a:lstStyle/>
          <a:p>
            <a:r>
              <a:rPr lang="en-GB" sz="1100" dirty="0">
                <a:solidFill>
                  <a:schemeClr val="tx2"/>
                </a:solidFill>
              </a:rPr>
              <a:t>(UK Government and Parliament , 2018)(Lepowska,2008)(</a:t>
            </a:r>
            <a:r>
              <a:rPr lang="en-GB" sz="1100" dirty="0" err="1">
                <a:solidFill>
                  <a:schemeClr val="tx2"/>
                </a:solidFill>
              </a:rPr>
              <a:t>Strycharz</a:t>
            </a:r>
            <a:r>
              <a:rPr lang="en-GB" sz="1100" dirty="0">
                <a:solidFill>
                  <a:schemeClr val="tx2"/>
                </a:solidFill>
              </a:rPr>
              <a:t> et al, 2012)(</a:t>
            </a:r>
            <a:r>
              <a:rPr lang="en-GB" sz="1100" dirty="0" err="1">
                <a:solidFill>
                  <a:schemeClr val="tx2"/>
                </a:solidFill>
              </a:rPr>
              <a:t>Ullio-Gamboa</a:t>
            </a:r>
            <a:r>
              <a:rPr lang="en-GB" sz="1100" dirty="0">
                <a:solidFill>
                  <a:schemeClr val="tx2"/>
                </a:solidFill>
              </a:rPr>
              <a:t> et al, 2017)   </a:t>
            </a:r>
          </a:p>
        </p:txBody>
      </p:sp>
      <p:pic>
        <p:nvPicPr>
          <p:cNvPr id="20" name="Picture 19">
            <a:extLst>
              <a:ext uri="{FF2B5EF4-FFF2-40B4-BE49-F238E27FC236}">
                <a16:creationId xmlns:a16="http://schemas.microsoft.com/office/drawing/2014/main" id="{19ABD63C-B33C-4150-BC5B-D2B24A1A0A66}"/>
              </a:ext>
            </a:extLst>
          </p:cNvPr>
          <p:cNvPicPr>
            <a:picLocks noChangeAspect="1"/>
          </p:cNvPicPr>
          <p:nvPr/>
        </p:nvPicPr>
        <p:blipFill>
          <a:blip r:embed="rId4"/>
          <a:stretch>
            <a:fillRect/>
          </a:stretch>
        </p:blipFill>
        <p:spPr>
          <a:xfrm>
            <a:off x="8970702" y="2053641"/>
            <a:ext cx="2752725" cy="1933575"/>
          </a:xfrm>
          <a:prstGeom prst="rect">
            <a:avLst/>
          </a:prstGeom>
        </p:spPr>
      </p:pic>
    </p:spTree>
    <p:extLst>
      <p:ext uri="{BB962C8B-B14F-4D97-AF65-F5344CB8AC3E}">
        <p14:creationId xmlns:p14="http://schemas.microsoft.com/office/powerpoint/2010/main" val="40266389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6202643-BF64-408C-AE36-DA829D573CBA}"/>
              </a:ext>
            </a:extLst>
          </p:cNvPr>
          <p:cNvSpPr>
            <a:spLocks noGrp="1"/>
          </p:cNvSpPr>
          <p:nvPr>
            <p:ph type="title"/>
          </p:nvPr>
        </p:nvSpPr>
        <p:spPr>
          <a:xfrm>
            <a:off x="640079" y="2053641"/>
            <a:ext cx="3669161" cy="2760098"/>
          </a:xfrm>
        </p:spPr>
        <p:txBody>
          <a:bodyPr>
            <a:normAutofit/>
          </a:bodyPr>
          <a:lstStyle/>
          <a:p>
            <a:pPr algn="ctr"/>
            <a:r>
              <a:rPr lang="en-GB" dirty="0">
                <a:solidFill>
                  <a:srgbClr val="FFFFFF"/>
                </a:solidFill>
              </a:rPr>
              <a:t>Effectiveness</a:t>
            </a:r>
          </a:p>
        </p:txBody>
      </p:sp>
      <p:sp>
        <p:nvSpPr>
          <p:cNvPr id="9" name="TextBox 8">
            <a:extLst>
              <a:ext uri="{FF2B5EF4-FFF2-40B4-BE49-F238E27FC236}">
                <a16:creationId xmlns:a16="http://schemas.microsoft.com/office/drawing/2014/main" id="{EDAA9DCA-7821-4E1A-BF6A-AEAB926A2B3F}"/>
              </a:ext>
            </a:extLst>
          </p:cNvPr>
          <p:cNvSpPr txBox="1"/>
          <p:nvPr/>
        </p:nvSpPr>
        <p:spPr>
          <a:xfrm>
            <a:off x="5869459" y="852616"/>
            <a:ext cx="6082110" cy="369332"/>
          </a:xfrm>
          <a:prstGeom prst="rect">
            <a:avLst/>
          </a:prstGeom>
          <a:noFill/>
        </p:spPr>
        <p:txBody>
          <a:bodyPr wrap="square" rtlCol="0">
            <a:spAutoFit/>
          </a:bodyPr>
          <a:lstStyle/>
          <a:p>
            <a:endParaRPr lang="en-GB" dirty="0"/>
          </a:p>
        </p:txBody>
      </p:sp>
      <p:sp>
        <p:nvSpPr>
          <p:cNvPr id="3" name="TextBox 2">
            <a:extLst>
              <a:ext uri="{FF2B5EF4-FFF2-40B4-BE49-F238E27FC236}">
                <a16:creationId xmlns:a16="http://schemas.microsoft.com/office/drawing/2014/main" id="{E1F77B2C-3E8E-4D48-BD2D-34A46072EEFC}"/>
              </a:ext>
            </a:extLst>
          </p:cNvPr>
          <p:cNvSpPr txBox="1"/>
          <p:nvPr/>
        </p:nvSpPr>
        <p:spPr>
          <a:xfrm>
            <a:off x="5773003" y="491319"/>
            <a:ext cx="5950424" cy="369332"/>
          </a:xfrm>
          <a:prstGeom prst="rect">
            <a:avLst/>
          </a:prstGeom>
          <a:noFill/>
        </p:spPr>
        <p:txBody>
          <a:bodyPr wrap="square" rtlCol="0">
            <a:spAutoFit/>
          </a:bodyPr>
          <a:lstStyle/>
          <a:p>
            <a:r>
              <a:rPr lang="en-GB" dirty="0"/>
              <a:t> </a:t>
            </a:r>
          </a:p>
        </p:txBody>
      </p:sp>
      <p:sp>
        <p:nvSpPr>
          <p:cNvPr id="6" name="TextBox 5">
            <a:extLst>
              <a:ext uri="{FF2B5EF4-FFF2-40B4-BE49-F238E27FC236}">
                <a16:creationId xmlns:a16="http://schemas.microsoft.com/office/drawing/2014/main" id="{CCDAF5C6-FDDE-49A5-8633-A4E2E9EBAAA2}"/>
              </a:ext>
            </a:extLst>
          </p:cNvPr>
          <p:cNvSpPr txBox="1"/>
          <p:nvPr/>
        </p:nvSpPr>
        <p:spPr>
          <a:xfrm>
            <a:off x="5837122" y="390275"/>
            <a:ext cx="6082110" cy="3693319"/>
          </a:xfrm>
          <a:prstGeom prst="rect">
            <a:avLst/>
          </a:prstGeom>
          <a:noFill/>
        </p:spPr>
        <p:txBody>
          <a:bodyPr wrap="square" rtlCol="0">
            <a:spAutoFit/>
          </a:bodyPr>
          <a:lstStyle/>
          <a:p>
            <a:pPr marL="285750" indent="-285750">
              <a:buFont typeface="Arial" panose="020B0604020202020204" pitchFamily="34" charset="0"/>
              <a:buChar char="•"/>
            </a:pPr>
            <a:r>
              <a:rPr lang="en-GB" u="sng" dirty="0">
                <a:solidFill>
                  <a:schemeClr val="tx2"/>
                </a:solidFill>
              </a:rPr>
              <a:t>Physical Insecticide’s (</a:t>
            </a:r>
            <a:r>
              <a:rPr lang="en-GB" u="sng" dirty="0" err="1">
                <a:solidFill>
                  <a:schemeClr val="tx2"/>
                </a:solidFill>
              </a:rPr>
              <a:t>Demecitone</a:t>
            </a:r>
            <a:r>
              <a:rPr lang="en-GB" u="sng" dirty="0">
                <a:solidFill>
                  <a:schemeClr val="tx2"/>
                </a:solidFill>
              </a:rPr>
              <a:t>)</a:t>
            </a:r>
            <a:r>
              <a:rPr lang="en-GB" u="sng" dirty="0" err="1">
                <a:solidFill>
                  <a:schemeClr val="tx2"/>
                </a:solidFill>
              </a:rPr>
              <a:t>e.g</a:t>
            </a:r>
            <a:r>
              <a:rPr lang="en-GB" u="sng" dirty="0">
                <a:solidFill>
                  <a:schemeClr val="tx2"/>
                </a:solidFill>
              </a:rPr>
              <a:t> </a:t>
            </a:r>
            <a:r>
              <a:rPr lang="en-GB" u="sng" dirty="0" err="1">
                <a:solidFill>
                  <a:schemeClr val="tx2"/>
                </a:solidFill>
              </a:rPr>
              <a:t>Hedrin</a:t>
            </a:r>
            <a:r>
              <a:rPr lang="en-GB" u="sng" dirty="0">
                <a:solidFill>
                  <a:schemeClr val="tx2"/>
                </a:solidFill>
              </a:rPr>
              <a:t> </a:t>
            </a:r>
          </a:p>
          <a:p>
            <a:pPr marL="285750" indent="-285750">
              <a:buFont typeface="Arial" panose="020B0604020202020204" pitchFamily="34" charset="0"/>
              <a:buChar char="•"/>
            </a:pPr>
            <a:r>
              <a:rPr lang="en-GB" dirty="0">
                <a:solidFill>
                  <a:schemeClr val="tx2"/>
                </a:solidFill>
              </a:rPr>
              <a:t>Proven most efficient</a:t>
            </a:r>
          </a:p>
          <a:p>
            <a:pPr marL="285750" indent="-285750">
              <a:buFont typeface="Arial" panose="020B0604020202020204" pitchFamily="34" charset="0"/>
              <a:buChar char="•"/>
            </a:pPr>
            <a:r>
              <a:rPr lang="en-GB" dirty="0">
                <a:solidFill>
                  <a:schemeClr val="tx2"/>
                </a:solidFill>
              </a:rPr>
              <a:t> Suffocation </a:t>
            </a:r>
          </a:p>
          <a:p>
            <a:pPr marL="285750" indent="-285750">
              <a:buFont typeface="Arial" panose="020B0604020202020204" pitchFamily="34" charset="0"/>
              <a:buChar char="•"/>
            </a:pPr>
            <a:r>
              <a:rPr lang="en-GB" dirty="0">
                <a:solidFill>
                  <a:schemeClr val="tx2"/>
                </a:solidFill>
              </a:rPr>
              <a:t>No risk of resistance </a:t>
            </a:r>
          </a:p>
          <a:p>
            <a:pPr marL="285750" indent="-285750">
              <a:buFont typeface="Arial" panose="020B0604020202020204" pitchFamily="34" charset="0"/>
              <a:buChar char="•"/>
            </a:pPr>
            <a:r>
              <a:rPr lang="en-GB" dirty="0">
                <a:solidFill>
                  <a:schemeClr val="tx2"/>
                </a:solidFill>
              </a:rPr>
              <a:t>First line of treatment in wales </a:t>
            </a:r>
          </a:p>
          <a:p>
            <a:pPr marL="285750" indent="-285750">
              <a:buFont typeface="Arial" panose="020B0604020202020204" pitchFamily="34" charset="0"/>
              <a:buChar char="•"/>
            </a:pPr>
            <a:r>
              <a:rPr lang="en-GB" dirty="0">
                <a:solidFill>
                  <a:schemeClr val="tx2"/>
                </a:solidFill>
              </a:rPr>
              <a:t>Lower risk of adverse effects – eczema and asthma </a:t>
            </a:r>
          </a:p>
          <a:p>
            <a:pPr marL="285750" indent="-285750">
              <a:buFont typeface="Arial" panose="020B0604020202020204" pitchFamily="34" charset="0"/>
              <a:buChar char="•"/>
            </a:pPr>
            <a:r>
              <a:rPr lang="en-GB" dirty="0">
                <a:solidFill>
                  <a:schemeClr val="tx2"/>
                </a:solidFill>
              </a:rPr>
              <a:t>Costly to buy over the counter. </a:t>
            </a:r>
          </a:p>
          <a:p>
            <a:pPr marL="285750" indent="-285750">
              <a:buFont typeface="Arial" panose="020B0604020202020204" pitchFamily="34" charset="0"/>
              <a:buChar char="•"/>
            </a:pPr>
            <a:r>
              <a:rPr lang="en-GB" dirty="0">
                <a:solidFill>
                  <a:schemeClr val="tx2"/>
                </a:solidFill>
              </a:rPr>
              <a:t>Free on the NHS under the common ailments scheme.  </a:t>
            </a:r>
          </a:p>
          <a:p>
            <a:endParaRPr lang="en-GB" u="sng"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endParaRPr lang="en-GB" dirty="0"/>
          </a:p>
          <a:p>
            <a:endParaRPr lang="en-GB" dirty="0"/>
          </a:p>
        </p:txBody>
      </p:sp>
      <p:pic>
        <p:nvPicPr>
          <p:cNvPr id="4" name="Picture 3">
            <a:extLst>
              <a:ext uri="{FF2B5EF4-FFF2-40B4-BE49-F238E27FC236}">
                <a16:creationId xmlns:a16="http://schemas.microsoft.com/office/drawing/2014/main" id="{F12397D1-54B5-4DB5-9A3E-AC5FAF4DAFD0}"/>
              </a:ext>
            </a:extLst>
          </p:cNvPr>
          <p:cNvPicPr>
            <a:picLocks noChangeAspect="1"/>
          </p:cNvPicPr>
          <p:nvPr/>
        </p:nvPicPr>
        <p:blipFill>
          <a:blip r:embed="rId4"/>
          <a:stretch>
            <a:fillRect/>
          </a:stretch>
        </p:blipFill>
        <p:spPr>
          <a:xfrm>
            <a:off x="7311409" y="2952657"/>
            <a:ext cx="2797440" cy="3151402"/>
          </a:xfrm>
          <a:prstGeom prst="rect">
            <a:avLst/>
          </a:prstGeom>
        </p:spPr>
      </p:pic>
      <p:cxnSp>
        <p:nvCxnSpPr>
          <p:cNvPr id="13" name="Straight Arrow Connector 12">
            <a:extLst>
              <a:ext uri="{FF2B5EF4-FFF2-40B4-BE49-F238E27FC236}">
                <a16:creationId xmlns:a16="http://schemas.microsoft.com/office/drawing/2014/main" id="{8A42F146-2FC4-42EC-B43C-BA9DF2AB6EBE}"/>
              </a:ext>
            </a:extLst>
          </p:cNvPr>
          <p:cNvCxnSpPr/>
          <p:nvPr/>
        </p:nvCxnSpPr>
        <p:spPr>
          <a:xfrm flipV="1">
            <a:off x="10012680" y="3375660"/>
            <a:ext cx="601980" cy="5334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F8205AA9-0AA2-46B6-8A95-D76F9223F736}"/>
              </a:ext>
            </a:extLst>
          </p:cNvPr>
          <p:cNvSpPr txBox="1"/>
          <p:nvPr/>
        </p:nvSpPr>
        <p:spPr>
          <a:xfrm>
            <a:off x="10614660" y="3078480"/>
            <a:ext cx="1529821" cy="769441"/>
          </a:xfrm>
          <a:prstGeom prst="rect">
            <a:avLst/>
          </a:prstGeom>
          <a:noFill/>
        </p:spPr>
        <p:txBody>
          <a:bodyPr wrap="square" rtlCol="0">
            <a:spAutoFit/>
          </a:bodyPr>
          <a:lstStyle/>
          <a:p>
            <a:pPr marL="171450" indent="-171450">
              <a:buFont typeface="Arial" panose="020B0604020202020204" pitchFamily="34" charset="0"/>
              <a:buChar char="•"/>
            </a:pPr>
            <a:r>
              <a:rPr lang="en-GB" sz="1100" dirty="0">
                <a:solidFill>
                  <a:schemeClr val="tx2"/>
                </a:solidFill>
              </a:rPr>
              <a:t>Most effective </a:t>
            </a:r>
          </a:p>
          <a:p>
            <a:pPr marL="171450" indent="-171450">
              <a:buFont typeface="Arial" panose="020B0604020202020204" pitchFamily="34" charset="0"/>
              <a:buChar char="•"/>
            </a:pPr>
            <a:r>
              <a:rPr lang="en-GB" sz="1100" dirty="0">
                <a:solidFill>
                  <a:schemeClr val="tx2"/>
                </a:solidFill>
              </a:rPr>
              <a:t>most expensive </a:t>
            </a:r>
          </a:p>
          <a:p>
            <a:pPr marL="171450" indent="-171450">
              <a:buFont typeface="Arial" panose="020B0604020202020204" pitchFamily="34" charset="0"/>
              <a:buChar char="•"/>
            </a:pPr>
            <a:r>
              <a:rPr lang="en-GB" sz="1100" dirty="0">
                <a:solidFill>
                  <a:schemeClr val="tx2"/>
                </a:solidFill>
              </a:rPr>
              <a:t>not suitable for under 2’s </a:t>
            </a:r>
          </a:p>
        </p:txBody>
      </p:sp>
      <p:cxnSp>
        <p:nvCxnSpPr>
          <p:cNvPr id="16" name="Straight Arrow Connector 15">
            <a:extLst>
              <a:ext uri="{FF2B5EF4-FFF2-40B4-BE49-F238E27FC236}">
                <a16:creationId xmlns:a16="http://schemas.microsoft.com/office/drawing/2014/main" id="{4756B316-54DD-4F65-81BB-60A67C270897}"/>
              </a:ext>
            </a:extLst>
          </p:cNvPr>
          <p:cNvCxnSpPr/>
          <p:nvPr/>
        </p:nvCxnSpPr>
        <p:spPr>
          <a:xfrm>
            <a:off x="9916224" y="4528358"/>
            <a:ext cx="65091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1F71519D-BECC-4CBF-9EF4-8229CA9BE33D}"/>
              </a:ext>
            </a:extLst>
          </p:cNvPr>
          <p:cNvCxnSpPr/>
          <p:nvPr/>
        </p:nvCxnSpPr>
        <p:spPr>
          <a:xfrm flipH="1">
            <a:off x="6690360" y="4983480"/>
            <a:ext cx="74676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DD89CEAD-9E32-408E-A4DD-0E50FF8ACBF9}"/>
              </a:ext>
            </a:extLst>
          </p:cNvPr>
          <p:cNvCxnSpPr/>
          <p:nvPr/>
        </p:nvCxnSpPr>
        <p:spPr>
          <a:xfrm>
            <a:off x="9916224" y="5440680"/>
            <a:ext cx="65091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FFB90101-6401-4512-BA47-E72E1F4E9236}"/>
              </a:ext>
            </a:extLst>
          </p:cNvPr>
          <p:cNvCxnSpPr/>
          <p:nvPr/>
        </p:nvCxnSpPr>
        <p:spPr>
          <a:xfrm flipH="1">
            <a:off x="6690360" y="5951220"/>
            <a:ext cx="74676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95D045D8-C4DF-4680-9D7C-553E0D105C7C}"/>
              </a:ext>
            </a:extLst>
          </p:cNvPr>
          <p:cNvSpPr txBox="1"/>
          <p:nvPr/>
        </p:nvSpPr>
        <p:spPr>
          <a:xfrm>
            <a:off x="10713720" y="4046220"/>
            <a:ext cx="1334305" cy="1107996"/>
          </a:xfrm>
          <a:prstGeom prst="rect">
            <a:avLst/>
          </a:prstGeom>
          <a:noFill/>
        </p:spPr>
        <p:txBody>
          <a:bodyPr wrap="square" rtlCol="0">
            <a:spAutoFit/>
          </a:bodyPr>
          <a:lstStyle/>
          <a:p>
            <a:pPr marL="171450" indent="-171450">
              <a:buFont typeface="Arial" panose="020B0604020202020204" pitchFamily="34" charset="0"/>
              <a:buChar char="•"/>
            </a:pPr>
            <a:r>
              <a:rPr lang="en-GB" sz="1100" dirty="0">
                <a:solidFill>
                  <a:schemeClr val="tx2"/>
                </a:solidFill>
              </a:rPr>
              <a:t>Requires 2 treatments</a:t>
            </a:r>
          </a:p>
          <a:p>
            <a:pPr marL="171450" indent="-171450">
              <a:buFont typeface="Arial" panose="020B0604020202020204" pitchFamily="34" charset="0"/>
              <a:buChar char="•"/>
            </a:pPr>
            <a:r>
              <a:rPr lang="en-GB" sz="1100" dirty="0">
                <a:solidFill>
                  <a:schemeClr val="tx2"/>
                </a:solidFill>
              </a:rPr>
              <a:t>Expensive in the long run </a:t>
            </a:r>
          </a:p>
          <a:p>
            <a:pPr marL="171450" indent="-171450">
              <a:buFont typeface="Arial" panose="020B0604020202020204" pitchFamily="34" charset="0"/>
              <a:buChar char="•"/>
            </a:pPr>
            <a:r>
              <a:rPr lang="en-GB" sz="1100" dirty="0">
                <a:solidFill>
                  <a:schemeClr val="tx2"/>
                </a:solidFill>
              </a:rPr>
              <a:t>Not suitable for under twos </a:t>
            </a:r>
          </a:p>
        </p:txBody>
      </p:sp>
      <p:sp>
        <p:nvSpPr>
          <p:cNvPr id="26" name="TextBox 25">
            <a:extLst>
              <a:ext uri="{FF2B5EF4-FFF2-40B4-BE49-F238E27FC236}">
                <a16:creationId xmlns:a16="http://schemas.microsoft.com/office/drawing/2014/main" id="{A30EE154-4908-40E2-8AB7-CB13E432ED27}"/>
              </a:ext>
            </a:extLst>
          </p:cNvPr>
          <p:cNvSpPr txBox="1"/>
          <p:nvPr/>
        </p:nvSpPr>
        <p:spPr>
          <a:xfrm>
            <a:off x="10614660" y="5294917"/>
            <a:ext cx="1334305" cy="1277273"/>
          </a:xfrm>
          <a:prstGeom prst="rect">
            <a:avLst/>
          </a:prstGeom>
          <a:noFill/>
        </p:spPr>
        <p:txBody>
          <a:bodyPr wrap="square" rtlCol="0">
            <a:spAutoFit/>
          </a:bodyPr>
          <a:lstStyle/>
          <a:p>
            <a:pPr marL="285750" indent="-285750">
              <a:buFont typeface="Arial" panose="020B0604020202020204" pitchFamily="34" charset="0"/>
              <a:buChar char="•"/>
            </a:pPr>
            <a:r>
              <a:rPr lang="en-GB" sz="1100" dirty="0">
                <a:solidFill>
                  <a:schemeClr val="tx2"/>
                </a:solidFill>
              </a:rPr>
              <a:t>Most desirable product. </a:t>
            </a:r>
          </a:p>
          <a:p>
            <a:pPr marL="285750" indent="-285750">
              <a:buFont typeface="Arial" panose="020B0604020202020204" pitchFamily="34" charset="0"/>
              <a:buChar char="•"/>
            </a:pPr>
            <a:r>
              <a:rPr lang="en-GB" sz="1100" dirty="0">
                <a:solidFill>
                  <a:schemeClr val="tx2"/>
                </a:solidFill>
              </a:rPr>
              <a:t>Cost effective </a:t>
            </a:r>
          </a:p>
          <a:p>
            <a:pPr marL="285750" indent="-285750">
              <a:buFont typeface="Arial" panose="020B0604020202020204" pitchFamily="34" charset="0"/>
              <a:buChar char="•"/>
            </a:pPr>
            <a:r>
              <a:rPr lang="en-GB" sz="1100" dirty="0">
                <a:solidFill>
                  <a:schemeClr val="tx2"/>
                </a:solidFill>
              </a:rPr>
              <a:t>Only requires one treatment</a:t>
            </a:r>
          </a:p>
          <a:p>
            <a:pPr marL="285750" indent="-285750">
              <a:buFont typeface="Arial" panose="020B0604020202020204" pitchFamily="34" charset="0"/>
              <a:buChar char="•"/>
            </a:pPr>
            <a:r>
              <a:rPr lang="en-GB" sz="1100" dirty="0">
                <a:solidFill>
                  <a:schemeClr val="tx2"/>
                </a:solidFill>
              </a:rPr>
              <a:t>treats from a younger age </a:t>
            </a:r>
          </a:p>
        </p:txBody>
      </p:sp>
      <p:sp>
        <p:nvSpPr>
          <p:cNvPr id="27" name="TextBox 26">
            <a:extLst>
              <a:ext uri="{FF2B5EF4-FFF2-40B4-BE49-F238E27FC236}">
                <a16:creationId xmlns:a16="http://schemas.microsoft.com/office/drawing/2014/main" id="{56C530D7-9459-4EEA-84D2-6F8B4A26DD3E}"/>
              </a:ext>
            </a:extLst>
          </p:cNvPr>
          <p:cNvSpPr txBox="1"/>
          <p:nvPr/>
        </p:nvSpPr>
        <p:spPr>
          <a:xfrm>
            <a:off x="5586514" y="4509401"/>
            <a:ext cx="1314749" cy="769441"/>
          </a:xfrm>
          <a:prstGeom prst="rect">
            <a:avLst/>
          </a:prstGeom>
          <a:noFill/>
        </p:spPr>
        <p:txBody>
          <a:bodyPr wrap="square" rtlCol="0">
            <a:spAutoFit/>
          </a:bodyPr>
          <a:lstStyle/>
          <a:p>
            <a:pPr marL="171450" indent="-171450">
              <a:buFont typeface="Arial" panose="020B0604020202020204" pitchFamily="34" charset="0"/>
              <a:buChar char="•"/>
            </a:pPr>
            <a:r>
              <a:rPr lang="en-GB" sz="1100" dirty="0">
                <a:solidFill>
                  <a:schemeClr val="tx2"/>
                </a:solidFill>
              </a:rPr>
              <a:t>Resistance in parts of wales </a:t>
            </a:r>
          </a:p>
          <a:p>
            <a:pPr marL="171450" indent="-171450">
              <a:buFont typeface="Arial" panose="020B0604020202020204" pitchFamily="34" charset="0"/>
              <a:buChar char="•"/>
            </a:pPr>
            <a:r>
              <a:rPr lang="en-GB" sz="1100" dirty="0">
                <a:solidFill>
                  <a:schemeClr val="tx2"/>
                </a:solidFill>
              </a:rPr>
              <a:t>No longer recommended </a:t>
            </a:r>
          </a:p>
        </p:txBody>
      </p:sp>
      <p:sp>
        <p:nvSpPr>
          <p:cNvPr id="28" name="TextBox 27">
            <a:extLst>
              <a:ext uri="{FF2B5EF4-FFF2-40B4-BE49-F238E27FC236}">
                <a16:creationId xmlns:a16="http://schemas.microsoft.com/office/drawing/2014/main" id="{86B1F812-906D-400B-8C60-429E3AB1E1F8}"/>
              </a:ext>
            </a:extLst>
          </p:cNvPr>
          <p:cNvSpPr txBox="1"/>
          <p:nvPr/>
        </p:nvSpPr>
        <p:spPr>
          <a:xfrm>
            <a:off x="5538367" y="5512256"/>
            <a:ext cx="1314749" cy="1107996"/>
          </a:xfrm>
          <a:prstGeom prst="rect">
            <a:avLst/>
          </a:prstGeom>
          <a:noFill/>
        </p:spPr>
        <p:txBody>
          <a:bodyPr wrap="square" rtlCol="0">
            <a:spAutoFit/>
          </a:bodyPr>
          <a:lstStyle/>
          <a:p>
            <a:r>
              <a:rPr lang="en-GB" sz="1100" dirty="0">
                <a:solidFill>
                  <a:schemeClr val="tx2"/>
                </a:solidFill>
              </a:rPr>
              <a:t>Most cost effective. </a:t>
            </a:r>
          </a:p>
          <a:p>
            <a:r>
              <a:rPr lang="en-GB" sz="1100" dirty="0">
                <a:solidFill>
                  <a:schemeClr val="tx2"/>
                </a:solidFill>
              </a:rPr>
              <a:t>No side effects .</a:t>
            </a:r>
          </a:p>
          <a:p>
            <a:r>
              <a:rPr lang="en-GB" sz="1100" dirty="0">
                <a:solidFill>
                  <a:schemeClr val="tx2"/>
                </a:solidFill>
              </a:rPr>
              <a:t>Not convenient .</a:t>
            </a:r>
          </a:p>
          <a:p>
            <a:r>
              <a:rPr lang="en-GB" sz="1100" dirty="0">
                <a:solidFill>
                  <a:schemeClr val="tx2"/>
                </a:solidFill>
              </a:rPr>
              <a:t>Difficult to treat large families.</a:t>
            </a:r>
          </a:p>
          <a:p>
            <a:r>
              <a:rPr lang="en-GB" sz="1100" dirty="0">
                <a:solidFill>
                  <a:schemeClr val="tx2"/>
                </a:solidFill>
              </a:rPr>
              <a:t>Cure rate is low. </a:t>
            </a:r>
          </a:p>
        </p:txBody>
      </p:sp>
      <p:sp>
        <p:nvSpPr>
          <p:cNvPr id="29" name="TextBox 28">
            <a:extLst>
              <a:ext uri="{FF2B5EF4-FFF2-40B4-BE49-F238E27FC236}">
                <a16:creationId xmlns:a16="http://schemas.microsoft.com/office/drawing/2014/main" id="{D7084F47-109D-4A9E-9A3F-7E87E840CB99}"/>
              </a:ext>
            </a:extLst>
          </p:cNvPr>
          <p:cNvSpPr txBox="1"/>
          <p:nvPr/>
        </p:nvSpPr>
        <p:spPr>
          <a:xfrm>
            <a:off x="0" y="6642556"/>
            <a:ext cx="10713720" cy="261610"/>
          </a:xfrm>
          <a:prstGeom prst="rect">
            <a:avLst/>
          </a:prstGeom>
          <a:noFill/>
        </p:spPr>
        <p:txBody>
          <a:bodyPr wrap="square" rtlCol="0">
            <a:spAutoFit/>
          </a:bodyPr>
          <a:lstStyle/>
          <a:p>
            <a:r>
              <a:rPr lang="en-GB" sz="1100" dirty="0"/>
              <a:t>(</a:t>
            </a:r>
            <a:r>
              <a:rPr lang="en-GB" sz="1100" dirty="0">
                <a:solidFill>
                  <a:schemeClr val="tx2"/>
                </a:solidFill>
              </a:rPr>
              <a:t>ResponseSource,2011)(Welsh Medication Information Centre,2014)(Thomas et al, 2006)(Burgess and Burgess 2011) (Connolly,2013)(</a:t>
            </a:r>
            <a:r>
              <a:rPr lang="en-GB" sz="1100" dirty="0" err="1">
                <a:solidFill>
                  <a:schemeClr val="tx2"/>
                </a:solidFill>
              </a:rPr>
              <a:t>Llywodraeth</a:t>
            </a:r>
            <a:r>
              <a:rPr lang="en-GB" sz="1100" dirty="0">
                <a:solidFill>
                  <a:schemeClr val="tx2"/>
                </a:solidFill>
              </a:rPr>
              <a:t> Cymru, Welsh Government,2018) </a:t>
            </a:r>
          </a:p>
        </p:txBody>
      </p:sp>
    </p:spTree>
    <p:extLst>
      <p:ext uri="{BB962C8B-B14F-4D97-AF65-F5344CB8AC3E}">
        <p14:creationId xmlns:p14="http://schemas.microsoft.com/office/powerpoint/2010/main" val="26143940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4B818A3-088D-4BE4-B5D1-FCD690A2E7FF}"/>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Implications</a:t>
            </a:r>
          </a:p>
        </p:txBody>
      </p:sp>
      <p:sp>
        <p:nvSpPr>
          <p:cNvPr id="3" name="Content Placeholder 2">
            <a:extLst>
              <a:ext uri="{FF2B5EF4-FFF2-40B4-BE49-F238E27FC236}">
                <a16:creationId xmlns:a16="http://schemas.microsoft.com/office/drawing/2014/main" id="{2DC519B6-9965-4CCF-A1F4-7F5631D14293}"/>
              </a:ext>
            </a:extLst>
          </p:cNvPr>
          <p:cNvSpPr>
            <a:spLocks noGrp="1"/>
          </p:cNvSpPr>
          <p:nvPr>
            <p:ph idx="1"/>
          </p:nvPr>
        </p:nvSpPr>
        <p:spPr>
          <a:xfrm>
            <a:off x="589613" y="2488472"/>
            <a:ext cx="9833548" cy="4231587"/>
          </a:xfrm>
        </p:spPr>
        <p:txBody>
          <a:bodyPr>
            <a:normAutofit/>
          </a:bodyPr>
          <a:lstStyle/>
          <a:p>
            <a:pPr algn="ctr"/>
            <a:r>
              <a:rPr lang="en-US" sz="3100" dirty="0">
                <a:solidFill>
                  <a:schemeClr val="tx2"/>
                </a:solidFill>
              </a:rPr>
              <a:t>.</a:t>
            </a:r>
            <a:endParaRPr lang="en-GB" sz="3100" dirty="0">
              <a:solidFill>
                <a:schemeClr val="tx2"/>
              </a:solidFill>
            </a:endParaRPr>
          </a:p>
          <a:p>
            <a:pPr algn="ctr"/>
            <a:r>
              <a:rPr lang="en-GB" sz="3100" dirty="0">
                <a:solidFill>
                  <a:schemeClr val="tx2"/>
                </a:solidFill>
              </a:rPr>
              <a:t>Mental Health Anxiety, Stress, Bullying.</a:t>
            </a:r>
          </a:p>
          <a:p>
            <a:pPr algn="ctr"/>
            <a:r>
              <a:rPr lang="en-GB" sz="3100" dirty="0">
                <a:solidFill>
                  <a:schemeClr val="tx2"/>
                </a:solidFill>
              </a:rPr>
              <a:t>Cost – Personal and NHS= £23million</a:t>
            </a:r>
          </a:p>
          <a:p>
            <a:pPr algn="ctr"/>
            <a:r>
              <a:rPr lang="en-GB" sz="3100" dirty="0">
                <a:solidFill>
                  <a:schemeClr val="tx2"/>
                </a:solidFill>
              </a:rPr>
              <a:t>Education- 2.74 million days lost ! </a:t>
            </a:r>
          </a:p>
          <a:p>
            <a:pPr algn="ctr"/>
            <a:r>
              <a:rPr lang="en-GB" sz="3100" dirty="0">
                <a:solidFill>
                  <a:schemeClr val="tx2"/>
                </a:solidFill>
              </a:rPr>
              <a:t>Work- 2.78 million days off to tackle infestations= £238 million in lost productivity  </a:t>
            </a:r>
          </a:p>
          <a:p>
            <a:pPr marL="0" indent="0">
              <a:buNone/>
            </a:pPr>
            <a:r>
              <a:rPr lang="en-GB" sz="3100" dirty="0">
                <a:solidFill>
                  <a:schemeClr val="tx2"/>
                </a:solidFill>
              </a:rPr>
              <a:t> </a:t>
            </a:r>
          </a:p>
          <a:p>
            <a:pPr marL="0" indent="0">
              <a:buNone/>
            </a:pPr>
            <a:r>
              <a:rPr lang="en-GB" sz="1100" dirty="0">
                <a:solidFill>
                  <a:schemeClr val="tx2"/>
                </a:solidFill>
              </a:rPr>
              <a:t>(National Institute of Health, 2017)(Mental Health Foundation,2018)(Time to Change wales,2018) (ResponseSource,2011) (</a:t>
            </a:r>
            <a:r>
              <a:rPr lang="en-GB" sz="1100" dirty="0" err="1">
                <a:solidFill>
                  <a:schemeClr val="tx2"/>
                </a:solidFill>
              </a:rPr>
              <a:t>Furguson</a:t>
            </a:r>
            <a:r>
              <a:rPr lang="en-GB" sz="1100" dirty="0">
                <a:solidFill>
                  <a:schemeClr val="tx2"/>
                </a:solidFill>
              </a:rPr>
              <a:t> ,2018) </a:t>
            </a:r>
          </a:p>
        </p:txBody>
      </p:sp>
      <p:pic>
        <p:nvPicPr>
          <p:cNvPr id="12" name="Picture 11">
            <a:extLst>
              <a:ext uri="{FF2B5EF4-FFF2-40B4-BE49-F238E27FC236}">
                <a16:creationId xmlns:a16="http://schemas.microsoft.com/office/drawing/2014/main" id="{1AD42051-34E9-4E62-A57F-B175DDA55161}"/>
              </a:ext>
            </a:extLst>
          </p:cNvPr>
          <p:cNvPicPr>
            <a:picLocks noChangeAspect="1"/>
          </p:cNvPicPr>
          <p:nvPr/>
        </p:nvPicPr>
        <p:blipFill>
          <a:blip r:embed="rId4"/>
          <a:stretch>
            <a:fillRect/>
          </a:stretch>
        </p:blipFill>
        <p:spPr>
          <a:xfrm>
            <a:off x="8802806" y="2978923"/>
            <a:ext cx="2504774" cy="1290084"/>
          </a:xfrm>
          <a:prstGeom prst="rect">
            <a:avLst/>
          </a:prstGeom>
        </p:spPr>
      </p:pic>
      <p:pic>
        <p:nvPicPr>
          <p:cNvPr id="13" name="Picture 12">
            <a:extLst>
              <a:ext uri="{FF2B5EF4-FFF2-40B4-BE49-F238E27FC236}">
                <a16:creationId xmlns:a16="http://schemas.microsoft.com/office/drawing/2014/main" id="{D7E12992-788E-45DB-9C64-8A72E43FCDCF}"/>
              </a:ext>
            </a:extLst>
          </p:cNvPr>
          <p:cNvPicPr>
            <a:picLocks noChangeAspect="1"/>
          </p:cNvPicPr>
          <p:nvPr/>
        </p:nvPicPr>
        <p:blipFill>
          <a:blip r:embed="rId5"/>
          <a:stretch>
            <a:fillRect/>
          </a:stretch>
        </p:blipFill>
        <p:spPr>
          <a:xfrm>
            <a:off x="355601" y="3116715"/>
            <a:ext cx="1863724" cy="1279810"/>
          </a:xfrm>
          <a:prstGeom prst="rect">
            <a:avLst/>
          </a:prstGeom>
        </p:spPr>
      </p:pic>
      <p:pic>
        <p:nvPicPr>
          <p:cNvPr id="15" name="Picture 14" descr="A person in a white shirt&#10;&#10;Description automatically generated">
            <a:extLst>
              <a:ext uri="{FF2B5EF4-FFF2-40B4-BE49-F238E27FC236}">
                <a16:creationId xmlns:a16="http://schemas.microsoft.com/office/drawing/2014/main" id="{82DD0D11-8A81-438B-A6DE-48F3638337F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099403" y="4792375"/>
            <a:ext cx="1826741" cy="1826741"/>
          </a:xfrm>
          <a:prstGeom prst="rect">
            <a:avLst/>
          </a:prstGeom>
        </p:spPr>
      </p:pic>
    </p:spTree>
    <p:extLst>
      <p:ext uri="{BB962C8B-B14F-4D97-AF65-F5344CB8AC3E}">
        <p14:creationId xmlns:p14="http://schemas.microsoft.com/office/powerpoint/2010/main" val="12929649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 name="TextBox 5">
            <a:extLst>
              <a:ext uri="{FF2B5EF4-FFF2-40B4-BE49-F238E27FC236}">
                <a16:creationId xmlns:a16="http://schemas.microsoft.com/office/drawing/2014/main" id="{B3FD0642-03FC-4F08-A197-3F3CB32126B4}"/>
              </a:ext>
            </a:extLst>
          </p:cNvPr>
          <p:cNvSpPr txBox="1"/>
          <p:nvPr/>
        </p:nvSpPr>
        <p:spPr>
          <a:xfrm>
            <a:off x="333828" y="2967335"/>
            <a:ext cx="4107543" cy="923330"/>
          </a:xfrm>
          <a:prstGeom prst="rect">
            <a:avLst/>
          </a:prstGeom>
          <a:noFill/>
        </p:spPr>
        <p:txBody>
          <a:bodyPr wrap="square" rtlCol="0">
            <a:spAutoFit/>
          </a:bodyPr>
          <a:lstStyle/>
          <a:p>
            <a:r>
              <a:rPr lang="en-GB" sz="5400" dirty="0">
                <a:solidFill>
                  <a:schemeClr val="bg1"/>
                </a:solidFill>
              </a:rPr>
              <a:t>Conclusion</a:t>
            </a:r>
            <a:r>
              <a:rPr lang="en-GB" dirty="0"/>
              <a:t> </a:t>
            </a:r>
          </a:p>
        </p:txBody>
      </p:sp>
      <p:sp>
        <p:nvSpPr>
          <p:cNvPr id="7" name="TextBox 6">
            <a:extLst>
              <a:ext uri="{FF2B5EF4-FFF2-40B4-BE49-F238E27FC236}">
                <a16:creationId xmlns:a16="http://schemas.microsoft.com/office/drawing/2014/main" id="{C353110B-7101-4ECF-9F30-58FE581B99C1}"/>
              </a:ext>
            </a:extLst>
          </p:cNvPr>
          <p:cNvSpPr txBox="1"/>
          <p:nvPr/>
        </p:nvSpPr>
        <p:spPr>
          <a:xfrm>
            <a:off x="5522495" y="1059543"/>
            <a:ext cx="6423386" cy="4524315"/>
          </a:xfrm>
          <a:prstGeom prst="rect">
            <a:avLst/>
          </a:prstGeom>
          <a:noFill/>
        </p:spPr>
        <p:txBody>
          <a:bodyPr wrap="square" rtlCol="0">
            <a:spAutoFit/>
          </a:bodyPr>
          <a:lstStyle/>
          <a:p>
            <a:pPr algn="ctr"/>
            <a:r>
              <a:rPr lang="en-GB" dirty="0">
                <a:solidFill>
                  <a:schemeClr val="tx2"/>
                </a:solidFill>
              </a:rPr>
              <a:t>In short these lice have been, and are still a problem in wales today. They cause an array of issues from discomfort , inconvenience and can be a costly pest to treat for both patient and NHS. The lasting effect of lice can be quite concerning with typhus , trench fever and mental illness all rare but possible, thus risking extra demands on the NHS.  However despite an apparent rise in infestations ,  it is evident that the issues is not problematic enough to warrant extra expenditure on monitoring and resources within schools and the wider community to help tackle the problem. Eradication of the Nit nurse to ease financial demands on the NHS meant responsibility remains with parents, and whilst the public health sector provides treatment and cures free of charge , it is ultimately parental responsibility to ensure that children are treated correctly. Medication and information are readily available, the only thing missing perhaps is better monitoring  , support and education. </a:t>
            </a:r>
          </a:p>
        </p:txBody>
      </p:sp>
    </p:spTree>
    <p:extLst>
      <p:ext uri="{BB962C8B-B14F-4D97-AF65-F5344CB8AC3E}">
        <p14:creationId xmlns:p14="http://schemas.microsoft.com/office/powerpoint/2010/main" val="41034274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15E4C68-6A17-4A05-AD7C-9B136E44DF1C}"/>
              </a:ext>
            </a:extLst>
          </p:cNvPr>
          <p:cNvSpPr txBox="1"/>
          <p:nvPr/>
        </p:nvSpPr>
        <p:spPr>
          <a:xfrm>
            <a:off x="171450" y="348526"/>
            <a:ext cx="11468100" cy="8171468"/>
          </a:xfrm>
          <a:prstGeom prst="rect">
            <a:avLst/>
          </a:prstGeom>
          <a:noFill/>
        </p:spPr>
        <p:txBody>
          <a:bodyPr wrap="square" rtlCol="0">
            <a:spAutoFit/>
          </a:bodyPr>
          <a:lstStyle/>
          <a:p>
            <a:pPr>
              <a:lnSpc>
                <a:spcPct val="150000"/>
              </a:lnSpc>
            </a:pPr>
            <a:r>
              <a:rPr lang="en-GB" sz="1200" b="1" u="sng" dirty="0"/>
              <a:t>References</a:t>
            </a:r>
          </a:p>
          <a:p>
            <a:pPr>
              <a:lnSpc>
                <a:spcPct val="150000"/>
              </a:lnSpc>
            </a:pPr>
            <a:r>
              <a:rPr lang="en-US" sz="1200" dirty="0">
                <a:latin typeface="Times New Roman" panose="02020603050405020304" pitchFamily="18" charset="0"/>
                <a:cs typeface="Times New Roman" panose="02020603050405020304" pitchFamily="18" charset="0"/>
              </a:rPr>
              <a:t>British Association of Dermatologists (a). (2017) Head Lice. [online] Available at: </a:t>
            </a:r>
            <a:r>
              <a:rPr lang="en-US" sz="1200" u="sng" dirty="0">
                <a:latin typeface="Times New Roman" panose="02020603050405020304" pitchFamily="18" charset="0"/>
                <a:cs typeface="Times New Roman" panose="02020603050405020304" pitchFamily="18" charset="0"/>
              </a:rPr>
              <a:t>http://www.bad.org.uk/for-the-public/patient-information-leaflets/head-lice/?showmore=1&amp;returnlink=http%3a%2f%2fwww.bad.org.uk%2ffor-the-public%2fpatient-information-leaflets#.W_P0zPZ2vIU. </a:t>
            </a:r>
            <a:r>
              <a:rPr lang="en-US" sz="1200" dirty="0">
                <a:latin typeface="Times New Roman" panose="02020603050405020304" pitchFamily="18" charset="0"/>
                <a:cs typeface="Times New Roman" panose="02020603050405020304" pitchFamily="18" charset="0"/>
              </a:rPr>
              <a:t>(accessed 20th November 2018) </a:t>
            </a:r>
          </a:p>
          <a:p>
            <a:pPr>
              <a:lnSpc>
                <a:spcPct val="150000"/>
              </a:lnSpc>
            </a:pPr>
            <a:r>
              <a:rPr lang="en-US" sz="1200" dirty="0">
                <a:latin typeface="Times New Roman" panose="02020603050405020304" pitchFamily="18" charset="0"/>
                <a:cs typeface="Times New Roman" panose="02020603050405020304" pitchFamily="18" charset="0"/>
              </a:rPr>
              <a:t>British Association of Dermatologists (b) (2017) Head lice. [online] Available at: </a:t>
            </a:r>
            <a:r>
              <a:rPr lang="en-US" sz="1200" u="sng" dirty="0">
                <a:latin typeface="Times New Roman" panose="02020603050405020304" pitchFamily="18" charset="0"/>
                <a:cs typeface="Times New Roman" panose="02020603050405020304" pitchFamily="18" charset="0"/>
              </a:rPr>
              <a:t>www.bad.org.uk/shared/get-file.ashx?id=207&amp;itemtype=document </a:t>
            </a:r>
            <a:r>
              <a:rPr lang="en-US" sz="1200" dirty="0">
                <a:latin typeface="Times New Roman" panose="02020603050405020304" pitchFamily="18" charset="0"/>
                <a:cs typeface="Times New Roman" panose="02020603050405020304" pitchFamily="18" charset="0"/>
              </a:rPr>
              <a:t>(accessed 19th November 2018) </a:t>
            </a:r>
          </a:p>
          <a:p>
            <a:pPr>
              <a:lnSpc>
                <a:spcPct val="150000"/>
              </a:lnSpc>
            </a:pPr>
            <a:r>
              <a:rPr lang="en-US" sz="1200" dirty="0">
                <a:latin typeface="Times New Roman" panose="02020603050405020304" pitchFamily="18" charset="0"/>
                <a:cs typeface="Times New Roman" panose="02020603050405020304" pitchFamily="18" charset="0"/>
              </a:rPr>
              <a:t>Burgess, I. F., &amp; Burgess, N. A. (2011). </a:t>
            </a:r>
            <a:r>
              <a:rPr lang="en-US" sz="1200" dirty="0" err="1">
                <a:latin typeface="Times New Roman" panose="02020603050405020304" pitchFamily="18" charset="0"/>
                <a:cs typeface="Times New Roman" panose="02020603050405020304" pitchFamily="18" charset="0"/>
              </a:rPr>
              <a:t>Dimeticone</a:t>
            </a:r>
            <a:r>
              <a:rPr lang="en-US" sz="1200" dirty="0">
                <a:latin typeface="Times New Roman" panose="02020603050405020304" pitchFamily="18" charset="0"/>
                <a:cs typeface="Times New Roman" panose="02020603050405020304" pitchFamily="18" charset="0"/>
              </a:rPr>
              <a:t> 4% liquid gel found to kill all lice and eggs with a single 15 minute application</a:t>
            </a:r>
            <a:r>
              <a:rPr lang="en-US" sz="1200" i="1" dirty="0">
                <a:latin typeface="Times New Roman" panose="02020603050405020304" pitchFamily="18" charset="0"/>
                <a:cs typeface="Times New Roman" panose="02020603050405020304" pitchFamily="18" charset="0"/>
              </a:rPr>
              <a:t>. BMC research notes, </a:t>
            </a:r>
            <a:r>
              <a:rPr lang="en-US" sz="1200" dirty="0">
                <a:latin typeface="Times New Roman" panose="02020603050405020304" pitchFamily="18" charset="0"/>
                <a:cs typeface="Times New Roman" panose="02020603050405020304" pitchFamily="18" charset="0"/>
              </a:rPr>
              <a:t>4, 15. doi:10.1186/1756-0500-4-15. [Online] Available at: </a:t>
            </a:r>
            <a:r>
              <a:rPr lang="en-US" sz="1200" u="sng" dirty="0">
                <a:latin typeface="Times New Roman" panose="02020603050405020304" pitchFamily="18" charset="0"/>
                <a:cs typeface="Times New Roman" panose="02020603050405020304" pitchFamily="18" charset="0"/>
              </a:rPr>
              <a:t>https://www.ncbi.nlm.nih.gov/pmc/articles/PMC3038924/.</a:t>
            </a:r>
            <a:r>
              <a:rPr lang="en-US" sz="1200" dirty="0">
                <a:latin typeface="Times New Roman" panose="02020603050405020304" pitchFamily="18" charset="0"/>
                <a:cs typeface="Times New Roman" panose="02020603050405020304" pitchFamily="18" charset="0"/>
              </a:rPr>
              <a:t> (accessed 28th November 2018) </a:t>
            </a:r>
          </a:p>
          <a:p>
            <a:pPr>
              <a:lnSpc>
                <a:spcPct val="150000"/>
              </a:lnSpc>
            </a:pPr>
            <a:r>
              <a:rPr lang="en-GB" sz="1200" dirty="0">
                <a:latin typeface="Times New Roman" panose="02020603050405020304" pitchFamily="18" charset="0"/>
                <a:cs typeface="Times New Roman" panose="02020603050405020304" pitchFamily="18" charset="0"/>
              </a:rPr>
              <a:t>Centre of Disease Control and Prevention(CDC) (2013) </a:t>
            </a:r>
            <a:r>
              <a:rPr lang="en-GB" sz="1200" i="1" dirty="0">
                <a:latin typeface="Times New Roman" panose="02020603050405020304" pitchFamily="18" charset="0"/>
                <a:cs typeface="Times New Roman" panose="02020603050405020304" pitchFamily="18" charset="0"/>
              </a:rPr>
              <a:t>Parasites: lice</a:t>
            </a:r>
            <a:r>
              <a:rPr lang="en-GB" sz="1200" dirty="0">
                <a:latin typeface="Times New Roman" panose="02020603050405020304" pitchFamily="18" charset="0"/>
                <a:cs typeface="Times New Roman" panose="02020603050405020304" pitchFamily="18" charset="0"/>
              </a:rPr>
              <a:t>. [online] Available at: </a:t>
            </a:r>
            <a:r>
              <a:rPr lang="en-GB" sz="1200" u="sng" dirty="0">
                <a:latin typeface="Times New Roman" panose="02020603050405020304" pitchFamily="18" charset="0"/>
                <a:cs typeface="Times New Roman" panose="02020603050405020304" pitchFamily="18" charset="0"/>
              </a:rPr>
              <a:t>https://www.cdc.gov/parasites/lice/index.html</a:t>
            </a:r>
            <a:r>
              <a:rPr lang="en-GB" sz="1200" dirty="0">
                <a:latin typeface="Times New Roman" panose="02020603050405020304" pitchFamily="18" charset="0"/>
                <a:cs typeface="Times New Roman" panose="02020603050405020304" pitchFamily="18" charset="0"/>
              </a:rPr>
              <a:t>. (accessed 19</a:t>
            </a:r>
            <a:r>
              <a:rPr lang="en-GB" sz="1200" baseline="30000" dirty="0">
                <a:latin typeface="Times New Roman" panose="02020603050405020304" pitchFamily="18" charset="0"/>
                <a:cs typeface="Times New Roman" panose="02020603050405020304" pitchFamily="18" charset="0"/>
              </a:rPr>
              <a:t>th</a:t>
            </a:r>
            <a:r>
              <a:rPr lang="en-GB" sz="1200" dirty="0">
                <a:latin typeface="Times New Roman" panose="02020603050405020304" pitchFamily="18" charset="0"/>
                <a:cs typeface="Times New Roman" panose="02020603050405020304" pitchFamily="18" charset="0"/>
              </a:rPr>
              <a:t> November 2018)</a:t>
            </a:r>
          </a:p>
          <a:p>
            <a:pPr>
              <a:lnSpc>
                <a:spcPct val="150000"/>
              </a:lnSpc>
            </a:pPr>
            <a:r>
              <a:rPr lang="en-GB" sz="1200" dirty="0">
                <a:latin typeface="Times New Roman" panose="02020603050405020304" pitchFamily="18" charset="0"/>
                <a:cs typeface="Times New Roman" panose="02020603050405020304" pitchFamily="18" charset="0"/>
              </a:rPr>
              <a:t>CDC. (2016) </a:t>
            </a:r>
            <a:r>
              <a:rPr lang="en-GB" sz="1200" i="1" dirty="0">
                <a:latin typeface="Times New Roman" panose="02020603050405020304" pitchFamily="18" charset="0"/>
                <a:cs typeface="Times New Roman" panose="02020603050405020304" pitchFamily="18" charset="0"/>
              </a:rPr>
              <a:t>About parasites</a:t>
            </a:r>
            <a:r>
              <a:rPr lang="en-GB" sz="1200" dirty="0">
                <a:latin typeface="Times New Roman" panose="02020603050405020304" pitchFamily="18" charset="0"/>
                <a:cs typeface="Times New Roman" panose="02020603050405020304" pitchFamily="18" charset="0"/>
              </a:rPr>
              <a:t> . [online] Available at: </a:t>
            </a:r>
            <a:r>
              <a:rPr lang="en-GB" sz="1200" u="sng" dirty="0">
                <a:latin typeface="Times New Roman" panose="02020603050405020304" pitchFamily="18" charset="0"/>
                <a:cs typeface="Times New Roman" panose="02020603050405020304" pitchFamily="18" charset="0"/>
              </a:rPr>
              <a:t>https://www.cdc.gov/parasites/about.html</a:t>
            </a:r>
            <a:r>
              <a:rPr lang="en-GB" sz="1200" dirty="0">
                <a:latin typeface="Times New Roman" panose="02020603050405020304" pitchFamily="18" charset="0"/>
                <a:cs typeface="Times New Roman" panose="02020603050405020304" pitchFamily="18" charset="0"/>
              </a:rPr>
              <a:t>. (accessed 9</a:t>
            </a:r>
            <a:r>
              <a:rPr lang="en-GB" sz="1200" baseline="30000" dirty="0">
                <a:latin typeface="Times New Roman" panose="02020603050405020304" pitchFamily="18" charset="0"/>
                <a:cs typeface="Times New Roman" panose="02020603050405020304" pitchFamily="18" charset="0"/>
              </a:rPr>
              <a:t>th</a:t>
            </a:r>
            <a:r>
              <a:rPr lang="en-GB" sz="1200" dirty="0">
                <a:latin typeface="Times New Roman" panose="02020603050405020304" pitchFamily="18" charset="0"/>
                <a:cs typeface="Times New Roman" panose="02020603050405020304" pitchFamily="18" charset="0"/>
              </a:rPr>
              <a:t> November 2018) </a:t>
            </a:r>
          </a:p>
          <a:p>
            <a:pPr>
              <a:lnSpc>
                <a:spcPct val="150000"/>
              </a:lnSpc>
            </a:pPr>
            <a:r>
              <a:rPr lang="en-GB" sz="1200" dirty="0">
                <a:latin typeface="Times New Roman" panose="02020603050405020304" pitchFamily="18" charset="0"/>
                <a:cs typeface="Times New Roman" panose="02020603050405020304" pitchFamily="18" charset="0"/>
              </a:rPr>
              <a:t>Connolly, M. (2013) </a:t>
            </a:r>
            <a:r>
              <a:rPr lang="en-GB" sz="1200" i="1" dirty="0">
                <a:latin typeface="Times New Roman" panose="02020603050405020304" pitchFamily="18" charset="0"/>
                <a:cs typeface="Times New Roman" panose="02020603050405020304" pitchFamily="18" charset="0"/>
              </a:rPr>
              <a:t>Recommended management of head lice and scabies. </a:t>
            </a:r>
            <a:r>
              <a:rPr lang="en-GB" sz="1200" dirty="0">
                <a:latin typeface="Times New Roman" panose="02020603050405020304" pitchFamily="18" charset="0"/>
                <a:cs typeface="Times New Roman" panose="02020603050405020304" pitchFamily="18" charset="0"/>
              </a:rPr>
              <a:t>[Online] Available at: </a:t>
            </a:r>
            <a:r>
              <a:rPr lang="en-GB" sz="1200" u="sng" dirty="0">
                <a:latin typeface="Times New Roman" panose="02020603050405020304" pitchFamily="18" charset="0"/>
                <a:cs typeface="Times New Roman" panose="02020603050405020304" pitchFamily="18" charset="0"/>
              </a:rPr>
              <a:t>file:///C:/Users/Aimee%20Wilson/Pictures/Recommended-management-of-head-lice-and-scabies.pdf</a:t>
            </a:r>
            <a:r>
              <a:rPr lang="en-GB" sz="1200" dirty="0">
                <a:latin typeface="Times New Roman" panose="02020603050405020304" pitchFamily="18" charset="0"/>
                <a:cs typeface="Times New Roman" panose="02020603050405020304" pitchFamily="18" charset="0"/>
              </a:rPr>
              <a:t>. (accessed November 12</a:t>
            </a:r>
            <a:r>
              <a:rPr lang="en-GB" sz="1200" baseline="30000" dirty="0">
                <a:latin typeface="Times New Roman" panose="02020603050405020304" pitchFamily="18" charset="0"/>
                <a:cs typeface="Times New Roman" panose="02020603050405020304" pitchFamily="18" charset="0"/>
              </a:rPr>
              <a:t>th</a:t>
            </a:r>
            <a:r>
              <a:rPr lang="en-GB" sz="1200" dirty="0">
                <a:latin typeface="Times New Roman" panose="02020603050405020304" pitchFamily="18" charset="0"/>
                <a:cs typeface="Times New Roman" panose="02020603050405020304" pitchFamily="18" charset="0"/>
              </a:rPr>
              <a:t> 2018)</a:t>
            </a:r>
          </a:p>
          <a:p>
            <a:pPr>
              <a:lnSpc>
                <a:spcPct val="150000"/>
              </a:lnSpc>
            </a:pPr>
            <a:r>
              <a:rPr lang="en-GB" sz="1200" dirty="0" err="1">
                <a:latin typeface="Times New Roman" panose="02020603050405020304" pitchFamily="18" charset="0"/>
                <a:cs typeface="Times New Roman" panose="02020603050405020304" pitchFamily="18" charset="0"/>
              </a:rPr>
              <a:t>Dickmann</a:t>
            </a:r>
            <a:r>
              <a:rPr lang="en-GB" sz="1200" dirty="0">
                <a:latin typeface="Times New Roman" panose="02020603050405020304" pitchFamily="18" charset="0"/>
                <a:cs typeface="Times New Roman" panose="02020603050405020304" pitchFamily="18" charset="0"/>
              </a:rPr>
              <a:t>, N. (2016) </a:t>
            </a:r>
            <a:r>
              <a:rPr lang="en-GB" sz="1200" i="1" dirty="0">
                <a:latin typeface="Times New Roman" panose="02020603050405020304" pitchFamily="18" charset="0"/>
                <a:cs typeface="Times New Roman" panose="02020603050405020304" pitchFamily="18" charset="0"/>
              </a:rPr>
              <a:t>What You Need to Know about Head Lice. Oxford. Raintree </a:t>
            </a:r>
          </a:p>
          <a:p>
            <a:pPr>
              <a:lnSpc>
                <a:spcPct val="150000"/>
              </a:lnSpc>
            </a:pPr>
            <a:r>
              <a:rPr lang="en-GB" sz="1200" dirty="0" err="1">
                <a:latin typeface="Times New Roman" panose="02020603050405020304" pitchFamily="18" charset="0"/>
                <a:cs typeface="Times New Roman" panose="02020603050405020304" pitchFamily="18" charset="0"/>
              </a:rPr>
              <a:t>Falagas</a:t>
            </a:r>
            <a:r>
              <a:rPr lang="en-GB" sz="1200" dirty="0">
                <a:latin typeface="Times New Roman" panose="02020603050405020304" pitchFamily="18" charset="0"/>
                <a:cs typeface="Times New Roman" panose="02020603050405020304" pitchFamily="18" charset="0"/>
              </a:rPr>
              <a:t>, M E., </a:t>
            </a:r>
            <a:r>
              <a:rPr lang="en-GB" sz="1200" dirty="0" err="1">
                <a:latin typeface="Times New Roman" panose="02020603050405020304" pitchFamily="18" charset="0"/>
                <a:cs typeface="Times New Roman" panose="02020603050405020304" pitchFamily="18" charset="0"/>
              </a:rPr>
              <a:t>Matthaiou</a:t>
            </a:r>
            <a:r>
              <a:rPr lang="en-GB" sz="1200" dirty="0">
                <a:latin typeface="Times New Roman" panose="02020603050405020304" pitchFamily="18" charset="0"/>
                <a:cs typeface="Times New Roman" panose="02020603050405020304" pitchFamily="18" charset="0"/>
              </a:rPr>
              <a:t>, D K., </a:t>
            </a:r>
            <a:r>
              <a:rPr lang="en-GB" sz="1200" dirty="0" err="1">
                <a:latin typeface="Times New Roman" panose="02020603050405020304" pitchFamily="18" charset="0"/>
                <a:cs typeface="Times New Roman" panose="02020603050405020304" pitchFamily="18" charset="0"/>
              </a:rPr>
              <a:t>Rafailidis</a:t>
            </a:r>
            <a:r>
              <a:rPr lang="en-GB" sz="1200" dirty="0">
                <a:latin typeface="Times New Roman" panose="02020603050405020304" pitchFamily="18" charset="0"/>
                <a:cs typeface="Times New Roman" panose="02020603050405020304" pitchFamily="18" charset="0"/>
              </a:rPr>
              <a:t>, P I., </a:t>
            </a:r>
            <a:r>
              <a:rPr lang="en-GB" sz="1200" dirty="0" err="1">
                <a:latin typeface="Times New Roman" panose="02020603050405020304" pitchFamily="18" charset="0"/>
                <a:cs typeface="Times New Roman" panose="02020603050405020304" pitchFamily="18" charset="0"/>
              </a:rPr>
              <a:t>Panos</a:t>
            </a:r>
            <a:r>
              <a:rPr lang="en-GB" sz="1200" dirty="0">
                <a:latin typeface="Times New Roman" panose="02020603050405020304" pitchFamily="18" charset="0"/>
                <a:cs typeface="Times New Roman" panose="02020603050405020304" pitchFamily="18" charset="0"/>
              </a:rPr>
              <a:t>, G and Pappas, G. (2008) Worldwide Prevalence of Head Lice. </a:t>
            </a:r>
            <a:r>
              <a:rPr lang="en-GB" sz="1200" i="1" dirty="0">
                <a:latin typeface="Times New Roman" panose="02020603050405020304" pitchFamily="18" charset="0"/>
                <a:cs typeface="Times New Roman" panose="02020603050405020304" pitchFamily="18" charset="0"/>
              </a:rPr>
              <a:t>Emerging infection diseases. </a:t>
            </a:r>
            <a:r>
              <a:rPr lang="en-GB" sz="1200" dirty="0">
                <a:latin typeface="Times New Roman" panose="02020603050405020304" pitchFamily="18" charset="0"/>
                <a:cs typeface="Times New Roman" panose="02020603050405020304" pitchFamily="18" charset="0"/>
              </a:rPr>
              <a:t>14(9): 1493-1494 [Online] Available from: </a:t>
            </a:r>
            <a:r>
              <a:rPr lang="en-GB" sz="1200" u="sng" dirty="0">
                <a:latin typeface="Times New Roman" panose="02020603050405020304" pitchFamily="18" charset="0"/>
                <a:cs typeface="Times New Roman" panose="02020603050405020304" pitchFamily="18" charset="0"/>
              </a:rPr>
              <a:t>https://www.ncbi.nlm.nih.gov/pmc/articles/PMC2603110/</a:t>
            </a:r>
            <a:r>
              <a:rPr lang="en-GB" sz="1200" dirty="0">
                <a:latin typeface="Times New Roman" panose="02020603050405020304" pitchFamily="18" charset="0"/>
                <a:cs typeface="Times New Roman" panose="02020603050405020304" pitchFamily="18" charset="0"/>
              </a:rPr>
              <a:t>. (accessed 20</a:t>
            </a:r>
            <a:r>
              <a:rPr lang="en-GB" sz="1200" baseline="30000" dirty="0">
                <a:latin typeface="Times New Roman" panose="02020603050405020304" pitchFamily="18" charset="0"/>
                <a:cs typeface="Times New Roman" panose="02020603050405020304" pitchFamily="18" charset="0"/>
              </a:rPr>
              <a:t>th</a:t>
            </a:r>
            <a:r>
              <a:rPr lang="en-GB" sz="1200" dirty="0">
                <a:latin typeface="Times New Roman" panose="02020603050405020304" pitchFamily="18" charset="0"/>
                <a:cs typeface="Times New Roman" panose="02020603050405020304" pitchFamily="18" charset="0"/>
              </a:rPr>
              <a:t> November 2018 ) </a:t>
            </a:r>
          </a:p>
          <a:p>
            <a:pPr>
              <a:lnSpc>
                <a:spcPct val="150000"/>
              </a:lnSpc>
            </a:pPr>
            <a:r>
              <a:rPr lang="en-GB" sz="1200" dirty="0" err="1">
                <a:latin typeface="Times New Roman" panose="02020603050405020304" pitchFamily="18" charset="0"/>
                <a:cs typeface="Times New Roman" panose="02020603050405020304" pitchFamily="18" charset="0"/>
              </a:rPr>
              <a:t>Feldmeier</a:t>
            </a:r>
            <a:r>
              <a:rPr lang="en-GB" sz="1200" dirty="0">
                <a:latin typeface="Times New Roman" panose="02020603050405020304" pitchFamily="18" charset="0"/>
                <a:cs typeface="Times New Roman" panose="02020603050405020304" pitchFamily="18" charset="0"/>
              </a:rPr>
              <a:t>, H. (2013) Pediculosis capitis: new insights into epidemiology, diagnosis and treatment. </a:t>
            </a:r>
            <a:r>
              <a:rPr lang="en-GB" sz="1200" i="1" dirty="0">
                <a:latin typeface="Times New Roman" panose="02020603050405020304" pitchFamily="18" charset="0"/>
                <a:cs typeface="Times New Roman" panose="02020603050405020304" pitchFamily="18" charset="0"/>
              </a:rPr>
              <a:t>Eur J Clin </a:t>
            </a:r>
            <a:r>
              <a:rPr lang="en-GB" sz="1200" i="1" dirty="0" err="1">
                <a:latin typeface="Times New Roman" panose="02020603050405020304" pitchFamily="18" charset="0"/>
                <a:cs typeface="Times New Roman" panose="02020603050405020304" pitchFamily="18" charset="0"/>
              </a:rPr>
              <a:t>Microbiol</a:t>
            </a:r>
            <a:r>
              <a:rPr lang="en-GB" sz="1200" i="1" dirty="0">
                <a:latin typeface="Times New Roman" panose="02020603050405020304" pitchFamily="18" charset="0"/>
                <a:cs typeface="Times New Roman" panose="02020603050405020304" pitchFamily="18" charset="0"/>
              </a:rPr>
              <a:t> Infect Dis</a:t>
            </a:r>
            <a:r>
              <a:rPr lang="en-GB" sz="1200" dirty="0">
                <a:latin typeface="Times New Roman" panose="02020603050405020304" pitchFamily="18" charset="0"/>
                <a:cs typeface="Times New Roman" panose="02020603050405020304" pitchFamily="18" charset="0"/>
              </a:rPr>
              <a:t> 31: 2105.[Online] Available at: </a:t>
            </a:r>
            <a:r>
              <a:rPr lang="en-GB" sz="1200" u="sng" dirty="0">
                <a:latin typeface="Times New Roman" panose="02020603050405020304" pitchFamily="18" charset="0"/>
                <a:cs typeface="Times New Roman" panose="02020603050405020304" pitchFamily="18" charset="0"/>
              </a:rPr>
              <a:t>https://doi.org/10.1007/s10096-012-1575-0</a:t>
            </a:r>
            <a:endParaRPr lang="en-GB" sz="1200" dirty="0">
              <a:latin typeface="Times New Roman" panose="02020603050405020304" pitchFamily="18" charset="0"/>
              <a:cs typeface="Times New Roman" panose="02020603050405020304" pitchFamily="18" charset="0"/>
            </a:endParaRPr>
          </a:p>
          <a:p>
            <a:pPr>
              <a:lnSpc>
                <a:spcPct val="150000"/>
              </a:lnSpc>
            </a:pPr>
            <a:r>
              <a:rPr lang="en-GB" sz="1200" dirty="0" err="1">
                <a:latin typeface="Times New Roman" panose="02020603050405020304" pitchFamily="18" charset="0"/>
                <a:cs typeface="Times New Roman" panose="02020603050405020304" pitchFamily="18" charset="0"/>
              </a:rPr>
              <a:t>Furguson</a:t>
            </a:r>
            <a:r>
              <a:rPr lang="en-GB" sz="1200" dirty="0">
                <a:latin typeface="Times New Roman" panose="02020603050405020304" pitchFamily="18" charset="0"/>
                <a:cs typeface="Times New Roman" panose="02020603050405020304" pitchFamily="18" charset="0"/>
              </a:rPr>
              <a:t>, D. (2018) Schools braced for head lice invasion. </a:t>
            </a:r>
            <a:r>
              <a:rPr lang="en-GB" sz="1200" i="1" dirty="0">
                <a:latin typeface="Times New Roman" panose="02020603050405020304" pitchFamily="18" charset="0"/>
                <a:cs typeface="Times New Roman" panose="02020603050405020304" pitchFamily="18" charset="0"/>
              </a:rPr>
              <a:t>The Guardian.</a:t>
            </a:r>
            <a:r>
              <a:rPr lang="en-GB" sz="1200" dirty="0">
                <a:latin typeface="Times New Roman" panose="02020603050405020304" pitchFamily="18" charset="0"/>
                <a:cs typeface="Times New Roman" panose="02020603050405020304" pitchFamily="18" charset="0"/>
              </a:rPr>
              <a:t>[Online] 29</a:t>
            </a:r>
            <a:r>
              <a:rPr lang="en-GB" sz="1200" baseline="30000" dirty="0">
                <a:latin typeface="Times New Roman" panose="02020603050405020304" pitchFamily="18" charset="0"/>
                <a:cs typeface="Times New Roman" panose="02020603050405020304" pitchFamily="18" charset="0"/>
              </a:rPr>
              <a:t>th</a:t>
            </a:r>
            <a:r>
              <a:rPr lang="en-GB" sz="1200" dirty="0">
                <a:latin typeface="Times New Roman" panose="02020603050405020304" pitchFamily="18" charset="0"/>
                <a:cs typeface="Times New Roman" panose="02020603050405020304" pitchFamily="18" charset="0"/>
              </a:rPr>
              <a:t> Sept. Available at: </a:t>
            </a:r>
            <a:r>
              <a:rPr lang="en-GB" sz="1200" u="sng" dirty="0">
                <a:latin typeface="Times New Roman" panose="02020603050405020304" pitchFamily="18" charset="0"/>
                <a:cs typeface="Times New Roman" panose="02020603050405020304" pitchFamily="18" charset="0"/>
              </a:rPr>
              <a:t>https://www.theguardian.com/society/2018/sep/29/head-lice-invasion-gp-nit-kits</a:t>
            </a:r>
            <a:r>
              <a:rPr lang="en-GB" sz="1200" dirty="0">
                <a:latin typeface="Times New Roman" panose="02020603050405020304" pitchFamily="18" charset="0"/>
                <a:cs typeface="Times New Roman" panose="02020603050405020304" pitchFamily="18" charset="0"/>
              </a:rPr>
              <a:t>. (accessed 29th November 2018)</a:t>
            </a:r>
          </a:p>
          <a:p>
            <a:pPr>
              <a:lnSpc>
                <a:spcPct val="150000"/>
              </a:lnSpc>
            </a:pPr>
            <a:r>
              <a:rPr lang="en-US" sz="1200" dirty="0">
                <a:latin typeface="Times New Roman" panose="02020603050405020304" pitchFamily="18" charset="0"/>
                <a:cs typeface="Times New Roman" panose="02020603050405020304" pitchFamily="18" charset="0"/>
              </a:rPr>
              <a:t>Gov.uk. (2018) </a:t>
            </a:r>
            <a:r>
              <a:rPr lang="en-US" sz="1200" i="1" dirty="0">
                <a:latin typeface="Times New Roman" panose="02020603050405020304" pitchFamily="18" charset="0"/>
                <a:cs typeface="Times New Roman" panose="02020603050405020304" pitchFamily="18" charset="0"/>
              </a:rPr>
              <a:t>Guidance: Head lice (pediculosis). </a:t>
            </a:r>
            <a:r>
              <a:rPr lang="en-US" sz="1200" dirty="0">
                <a:latin typeface="Times New Roman" panose="02020603050405020304" pitchFamily="18" charset="0"/>
                <a:cs typeface="Times New Roman" panose="02020603050405020304" pitchFamily="18" charset="0"/>
              </a:rPr>
              <a:t>[online] Available at</a:t>
            </a:r>
            <a:r>
              <a:rPr lang="en-US" sz="1200" u="sng" dirty="0">
                <a:latin typeface="Times New Roman" panose="02020603050405020304" pitchFamily="18" charset="0"/>
                <a:cs typeface="Times New Roman" panose="02020603050405020304" pitchFamily="18" charset="0"/>
              </a:rPr>
              <a:t>: https://www.gov.uk/guidance/head-lice-pediculosis.</a:t>
            </a:r>
            <a:r>
              <a:rPr lang="en-US" sz="1200" dirty="0">
                <a:latin typeface="Times New Roman" panose="02020603050405020304" pitchFamily="18" charset="0"/>
                <a:cs typeface="Times New Roman" panose="02020603050405020304" pitchFamily="18" charset="0"/>
              </a:rPr>
              <a:t> (accessed 19th November 2018)</a:t>
            </a:r>
            <a:endParaRPr lang="en-GB" sz="1200" dirty="0">
              <a:latin typeface="Times New Roman" panose="02020603050405020304" pitchFamily="18" charset="0"/>
              <a:cs typeface="Times New Roman" panose="02020603050405020304" pitchFamily="18" charset="0"/>
            </a:endParaRPr>
          </a:p>
          <a:p>
            <a:pPr>
              <a:lnSpc>
                <a:spcPct val="150000"/>
              </a:lnSpc>
            </a:pPr>
            <a:r>
              <a:rPr lang="en-US" sz="1200" dirty="0" err="1">
                <a:latin typeface="Times New Roman" panose="02020603050405020304" pitchFamily="18" charset="0"/>
                <a:cs typeface="Times New Roman" panose="02020603050405020304" pitchFamily="18" charset="0"/>
              </a:rPr>
              <a:t>Habif</a:t>
            </a:r>
            <a:r>
              <a:rPr lang="en-US" sz="1200" dirty="0">
                <a:latin typeface="Times New Roman" panose="02020603050405020304" pitchFamily="18" charset="0"/>
                <a:cs typeface="Times New Roman" panose="02020603050405020304" pitchFamily="18" charset="0"/>
              </a:rPr>
              <a:t>, T. et al. (2017) </a:t>
            </a:r>
            <a:r>
              <a:rPr lang="en-US" sz="1200" i="1" dirty="0">
                <a:latin typeface="Times New Roman" panose="02020603050405020304" pitchFamily="18" charset="0"/>
                <a:cs typeface="Times New Roman" panose="02020603050405020304" pitchFamily="18" charset="0"/>
              </a:rPr>
              <a:t>Skin Disease: Diagnosis and Treatment</a:t>
            </a:r>
            <a:r>
              <a:rPr lang="en-US" sz="1200" dirty="0">
                <a:latin typeface="Times New Roman" panose="02020603050405020304" pitchFamily="18" charset="0"/>
                <a:cs typeface="Times New Roman" panose="02020603050405020304" pitchFamily="18" charset="0"/>
              </a:rPr>
              <a:t>. 4th ed. London. Elsevier </a:t>
            </a:r>
          </a:p>
          <a:p>
            <a:pPr>
              <a:lnSpc>
                <a:spcPct val="150000"/>
              </a:lnSpc>
            </a:pPr>
            <a:r>
              <a:rPr lang="en-US" sz="1200" dirty="0">
                <a:latin typeface="Times New Roman" panose="02020603050405020304" pitchFamily="18" charset="0"/>
                <a:cs typeface="Times New Roman" panose="02020603050405020304" pitchFamily="18" charset="0"/>
              </a:rPr>
              <a:t> Hawker, J. et al. (2012) </a:t>
            </a:r>
            <a:r>
              <a:rPr lang="en-US" sz="1200" i="1" dirty="0">
                <a:latin typeface="Times New Roman" panose="02020603050405020304" pitchFamily="18" charset="0"/>
                <a:cs typeface="Times New Roman" panose="02020603050405020304" pitchFamily="18" charset="0"/>
              </a:rPr>
              <a:t>Communicable Disease Control and Health Protection Handbook</a:t>
            </a:r>
            <a:r>
              <a:rPr lang="en-US" sz="1200" dirty="0">
                <a:latin typeface="Times New Roman" panose="02020603050405020304" pitchFamily="18" charset="0"/>
                <a:cs typeface="Times New Roman" panose="02020603050405020304" pitchFamily="18" charset="0"/>
              </a:rPr>
              <a:t>. 3rd Ed. Wiley and sons</a:t>
            </a:r>
          </a:p>
          <a:p>
            <a:pPr>
              <a:lnSpc>
                <a:spcPct val="150000"/>
              </a:lnSpc>
            </a:pPr>
            <a:r>
              <a:rPr lang="en-US" sz="1200" dirty="0">
                <a:latin typeface="Times New Roman" panose="02020603050405020304" pitchFamily="18" charset="0"/>
                <a:cs typeface="Times New Roman" panose="02020603050405020304" pitchFamily="18" charset="0"/>
              </a:rPr>
              <a:t>Head Lice Centre (2018) </a:t>
            </a:r>
            <a:r>
              <a:rPr lang="en-US" sz="1200" i="1" dirty="0">
                <a:latin typeface="Times New Roman" panose="02020603050405020304" pitchFamily="18" charset="0"/>
                <a:cs typeface="Times New Roman" panose="02020603050405020304" pitchFamily="18" charset="0"/>
              </a:rPr>
              <a:t>Why Do Children Get Lice More Often Than Adults?. </a:t>
            </a:r>
            <a:r>
              <a:rPr lang="en-US" sz="1200" dirty="0">
                <a:latin typeface="Times New Roman" panose="02020603050405020304" pitchFamily="18" charset="0"/>
                <a:cs typeface="Times New Roman" panose="02020603050405020304" pitchFamily="18" charset="0"/>
              </a:rPr>
              <a:t>[online] Available at: </a:t>
            </a:r>
            <a:r>
              <a:rPr lang="en-US" sz="1200" u="sng" dirty="0">
                <a:latin typeface="Times New Roman" panose="02020603050405020304" pitchFamily="18" charset="0"/>
                <a:cs typeface="Times New Roman" panose="02020603050405020304" pitchFamily="18" charset="0"/>
              </a:rPr>
              <a:t>https://headlicecenter.com/how-do-you-get-head-lice-children-more-often-than-adults</a:t>
            </a:r>
            <a:r>
              <a:rPr lang="en-US" sz="1200" dirty="0">
                <a:latin typeface="Times New Roman" panose="02020603050405020304" pitchFamily="18" charset="0"/>
                <a:cs typeface="Times New Roman" panose="02020603050405020304" pitchFamily="18" charset="0"/>
              </a:rPr>
              <a:t>/. (accessed 20th November 2018) </a:t>
            </a:r>
          </a:p>
          <a:p>
            <a:pPr>
              <a:lnSpc>
                <a:spcPct val="150000"/>
              </a:lnSpc>
            </a:pPr>
            <a:endParaRPr lang="en-GB" sz="1200" dirty="0"/>
          </a:p>
          <a:p>
            <a:pPr>
              <a:lnSpc>
                <a:spcPct val="150000"/>
              </a:lnSpc>
            </a:pPr>
            <a:endParaRPr lang="en-GB" dirty="0"/>
          </a:p>
          <a:p>
            <a:endParaRPr lang="en-GB" dirty="0"/>
          </a:p>
          <a:p>
            <a:endParaRPr lang="en-GB" dirty="0"/>
          </a:p>
          <a:p>
            <a:endParaRPr lang="en-GB" sz="1200" dirty="0"/>
          </a:p>
          <a:p>
            <a:endParaRPr lang="en-GB" dirty="0"/>
          </a:p>
          <a:p>
            <a:endParaRPr lang="en-GB" dirty="0"/>
          </a:p>
        </p:txBody>
      </p:sp>
    </p:spTree>
    <p:extLst>
      <p:ext uri="{BB962C8B-B14F-4D97-AF65-F5344CB8AC3E}">
        <p14:creationId xmlns:p14="http://schemas.microsoft.com/office/powerpoint/2010/main" val="28314227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58A18F6-3E53-4053-92D6-A385378C7568}"/>
              </a:ext>
            </a:extLst>
          </p:cNvPr>
          <p:cNvSpPr txBox="1"/>
          <p:nvPr/>
        </p:nvSpPr>
        <p:spPr>
          <a:xfrm>
            <a:off x="188686" y="145143"/>
            <a:ext cx="11756571" cy="336118"/>
          </a:xfrm>
          <a:prstGeom prst="rect">
            <a:avLst/>
          </a:prstGeom>
          <a:noFill/>
        </p:spPr>
        <p:txBody>
          <a:bodyPr wrap="square" rtlCol="0">
            <a:spAutoFit/>
          </a:bodyPr>
          <a:lstStyle/>
          <a:p>
            <a:pPr>
              <a:lnSpc>
                <a:spcPct val="150000"/>
              </a:lnSpc>
            </a:pPr>
            <a:endParaRPr lang="en-GB" sz="1200" dirty="0">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7A88023B-7494-437C-80CE-7F21A9382127}"/>
              </a:ext>
            </a:extLst>
          </p:cNvPr>
          <p:cNvSpPr txBox="1"/>
          <p:nvPr/>
        </p:nvSpPr>
        <p:spPr>
          <a:xfrm>
            <a:off x="188686" y="145143"/>
            <a:ext cx="10972800" cy="8964634"/>
          </a:xfrm>
          <a:prstGeom prst="rect">
            <a:avLst/>
          </a:prstGeom>
          <a:noFill/>
        </p:spPr>
        <p:txBody>
          <a:bodyPr wrap="square" rtlCol="0">
            <a:spAutoFit/>
          </a:bodyPr>
          <a:lstStyle/>
          <a:p>
            <a:r>
              <a:rPr lang="en-US" sz="1200" dirty="0">
                <a:latin typeface="Times New Roman" panose="02020603050405020304" pitchFamily="18" charset="0"/>
                <a:cs typeface="Times New Roman" panose="02020603050405020304" pitchFamily="18" charset="0"/>
              </a:rPr>
              <a:t>Harding, K.(2016) </a:t>
            </a:r>
            <a:r>
              <a:rPr lang="en-US" sz="1200" i="1" dirty="0">
                <a:latin typeface="Times New Roman" panose="02020603050405020304" pitchFamily="18" charset="0"/>
                <a:cs typeface="Times New Roman" panose="02020603050405020304" pitchFamily="18" charset="0"/>
              </a:rPr>
              <a:t>Category focus: How to earn top marks for headlice sales.[</a:t>
            </a:r>
            <a:r>
              <a:rPr lang="en-US" sz="1200" dirty="0">
                <a:latin typeface="Times New Roman" panose="02020603050405020304" pitchFamily="18" charset="0"/>
                <a:cs typeface="Times New Roman" panose="02020603050405020304" pitchFamily="18" charset="0"/>
              </a:rPr>
              <a:t>online] Available at</a:t>
            </a:r>
            <a:r>
              <a:rPr lang="en-US" sz="1200" u="sng" dirty="0">
                <a:latin typeface="Times New Roman" panose="02020603050405020304" pitchFamily="18" charset="0"/>
                <a:cs typeface="Times New Roman" panose="02020603050405020304" pitchFamily="18" charset="0"/>
              </a:rPr>
              <a:t>: https://www.chemistanddruggist.co.uk/feature/how-earn</a:t>
            </a:r>
          </a:p>
          <a:p>
            <a:r>
              <a:rPr lang="en-US" sz="1200" u="sng" dirty="0">
                <a:latin typeface="Times New Roman" panose="02020603050405020304" pitchFamily="18" charset="0"/>
                <a:cs typeface="Times New Roman" panose="02020603050405020304" pitchFamily="18" charset="0"/>
              </a:rPr>
              <a:t>-top-marks</a:t>
            </a:r>
          </a:p>
          <a:p>
            <a:r>
              <a:rPr lang="en-US" sz="1200" u="sng" dirty="0">
                <a:latin typeface="Times New Roman" panose="02020603050405020304" pitchFamily="18" charset="0"/>
                <a:cs typeface="Times New Roman" panose="02020603050405020304" pitchFamily="18" charset="0"/>
              </a:rPr>
              <a:t>-</a:t>
            </a:r>
            <a:r>
              <a:rPr lang="en-US" sz="1200" u="sng" dirty="0" err="1">
                <a:latin typeface="Times New Roman" panose="02020603050405020304" pitchFamily="18" charset="0"/>
                <a:cs typeface="Times New Roman" panose="02020603050405020304" pitchFamily="18" charset="0"/>
              </a:rPr>
              <a:t>headlice-sales?fbclid</a:t>
            </a:r>
            <a:r>
              <a:rPr lang="en-US" sz="1200" u="sng" dirty="0">
                <a:latin typeface="Times New Roman" panose="02020603050405020304" pitchFamily="18" charset="0"/>
                <a:cs typeface="Times New Roman" panose="02020603050405020304" pitchFamily="18" charset="0"/>
              </a:rPr>
              <a:t>=IwAR0ZzXV-g3Zg4PxFUqjXZXbyms6vZ7LtWwNXNRS590i9bihEu12d8vCX9JU</a:t>
            </a:r>
            <a:r>
              <a:rPr lang="en-US" sz="1200" dirty="0">
                <a:latin typeface="Times New Roman" panose="02020603050405020304" pitchFamily="18" charset="0"/>
                <a:cs typeface="Times New Roman" panose="02020603050405020304" pitchFamily="18" charset="0"/>
              </a:rPr>
              <a:t>. (accessed November 26th 2018)</a:t>
            </a:r>
          </a:p>
          <a:p>
            <a:r>
              <a:rPr lang="en-US" sz="1200" dirty="0" err="1">
                <a:latin typeface="Times New Roman" panose="02020603050405020304" pitchFamily="18" charset="0"/>
                <a:cs typeface="Times New Roman" panose="02020603050405020304" pitchFamily="18" charset="0"/>
              </a:rPr>
              <a:t>Kidshealth</a:t>
            </a:r>
            <a:r>
              <a:rPr lang="en-US" sz="1200" dirty="0">
                <a:latin typeface="Times New Roman" panose="02020603050405020304" pitchFamily="18" charset="0"/>
                <a:cs typeface="Times New Roman" panose="02020603050405020304" pitchFamily="18" charset="0"/>
              </a:rPr>
              <a:t>, (2015) </a:t>
            </a:r>
            <a:r>
              <a:rPr lang="en-US" sz="1200" i="1" dirty="0">
                <a:latin typeface="Times New Roman" panose="02020603050405020304" pitchFamily="18" charset="0"/>
                <a:cs typeface="Times New Roman" panose="02020603050405020304" pitchFamily="18" charset="0"/>
              </a:rPr>
              <a:t>Head Lice. </a:t>
            </a:r>
            <a:r>
              <a:rPr lang="en-US" sz="1200" dirty="0">
                <a:latin typeface="Times New Roman" panose="02020603050405020304" pitchFamily="18" charset="0"/>
                <a:cs typeface="Times New Roman" panose="02020603050405020304" pitchFamily="18" charset="0"/>
              </a:rPr>
              <a:t>[online] Available at</a:t>
            </a:r>
            <a:r>
              <a:rPr lang="en-US" sz="1200" u="sng" dirty="0">
                <a:latin typeface="Times New Roman" panose="02020603050405020304" pitchFamily="18" charset="0"/>
                <a:cs typeface="Times New Roman" panose="02020603050405020304" pitchFamily="18" charset="0"/>
              </a:rPr>
              <a:t>: https://kidshealth.org/en/parents/head-lice.html. </a:t>
            </a:r>
            <a:r>
              <a:rPr lang="en-US" sz="1200" dirty="0">
                <a:latin typeface="Times New Roman" panose="02020603050405020304" pitchFamily="18" charset="0"/>
                <a:cs typeface="Times New Roman" panose="02020603050405020304" pitchFamily="18" charset="0"/>
              </a:rPr>
              <a:t>( accessed 11th November 2018)</a:t>
            </a:r>
          </a:p>
          <a:p>
            <a:r>
              <a:rPr lang="en-US" sz="1200" dirty="0">
                <a:latin typeface="Times New Roman" panose="02020603050405020304" pitchFamily="18" charset="0"/>
                <a:cs typeface="Times New Roman" panose="02020603050405020304" pitchFamily="18" charset="0"/>
              </a:rPr>
              <a:t> Knapton, S. (2017) Smartphones blamed for dramatic rise in head lice as schoolchildren gather together to view screens. </a:t>
            </a:r>
            <a:r>
              <a:rPr lang="en-US" sz="1200" i="1" dirty="0">
                <a:latin typeface="Times New Roman" panose="02020603050405020304" pitchFamily="18" charset="0"/>
                <a:cs typeface="Times New Roman" panose="02020603050405020304" pitchFamily="18" charset="0"/>
              </a:rPr>
              <a:t>The Telegraph</a:t>
            </a:r>
            <a:r>
              <a:rPr lang="en-US" sz="1200" dirty="0">
                <a:latin typeface="Times New Roman" panose="02020603050405020304" pitchFamily="18" charset="0"/>
                <a:cs typeface="Times New Roman" panose="02020603050405020304" pitchFamily="18" charset="0"/>
              </a:rPr>
              <a:t>. [Online] 5th July. Available from: </a:t>
            </a:r>
            <a:r>
              <a:rPr lang="en-US" sz="1200" u="sng" dirty="0">
                <a:latin typeface="Times New Roman" panose="02020603050405020304" pitchFamily="18" charset="0"/>
                <a:cs typeface="Times New Roman" panose="02020603050405020304" pitchFamily="18" charset="0"/>
              </a:rPr>
              <a:t>https://www.telegraph.co.uk/science/2017/07/05/smartphones-blamed-dramatic-rise-inheadlice-schoolchildren-gather</a:t>
            </a:r>
            <a:r>
              <a:rPr lang="en-US" sz="1200" i="1" dirty="0">
                <a:latin typeface="Times New Roman" panose="02020603050405020304" pitchFamily="18" charset="0"/>
                <a:cs typeface="Times New Roman" panose="02020603050405020304" pitchFamily="18" charset="0"/>
              </a:rPr>
              <a:t>/. </a:t>
            </a:r>
            <a:r>
              <a:rPr lang="en-US" sz="1200" dirty="0">
                <a:latin typeface="Times New Roman" panose="02020603050405020304" pitchFamily="18" charset="0"/>
                <a:cs typeface="Times New Roman" panose="02020603050405020304" pitchFamily="18" charset="0"/>
              </a:rPr>
              <a:t>(accessed November 26th) </a:t>
            </a:r>
          </a:p>
          <a:p>
            <a:pPr>
              <a:spcAft>
                <a:spcPts val="800"/>
              </a:spcAft>
            </a:pPr>
            <a:r>
              <a:rPr lang="en-GB" sz="1200" spc="10" dirty="0" err="1">
                <a:latin typeface="Times New Roman" panose="02020603050405020304" pitchFamily="18" charset="0"/>
                <a:ea typeface="Times New Roman" panose="02020603050405020304" pitchFamily="18" charset="0"/>
                <a:cs typeface="Times New Roman" panose="02020603050405020304" pitchFamily="18" charset="0"/>
              </a:rPr>
              <a:t>Lepowska</a:t>
            </a:r>
            <a:r>
              <a:rPr lang="en-GB" sz="1200" spc="10" dirty="0">
                <a:latin typeface="Times New Roman" panose="02020603050405020304" pitchFamily="18" charset="0"/>
                <a:ea typeface="Times New Roman" panose="02020603050405020304" pitchFamily="18" charset="0"/>
                <a:cs typeface="Times New Roman" panose="02020603050405020304" pitchFamily="18" charset="0"/>
              </a:rPr>
              <a:t>, D. (2008) Heading for a comeback?</a:t>
            </a:r>
            <a:r>
              <a:rPr lang="en-GB" sz="1200" i="1" spc="10" dirty="0">
                <a:latin typeface="Times New Roman" panose="02020603050405020304" pitchFamily="18" charset="0"/>
                <a:ea typeface="Times New Roman" panose="02020603050405020304" pitchFamily="18" charset="0"/>
                <a:cs typeface="Times New Roman" panose="02020603050405020304" pitchFamily="18" charset="0"/>
              </a:rPr>
              <a:t> The Guardian. </a:t>
            </a:r>
            <a:r>
              <a:rPr lang="en-GB" sz="1200" spc="10" dirty="0">
                <a:latin typeface="Times New Roman" panose="02020603050405020304" pitchFamily="18" charset="0"/>
                <a:ea typeface="Times New Roman" panose="02020603050405020304" pitchFamily="18" charset="0"/>
                <a:cs typeface="Times New Roman" panose="02020603050405020304" pitchFamily="18" charset="0"/>
              </a:rPr>
              <a:t>[online] 16</a:t>
            </a:r>
            <a:r>
              <a:rPr lang="en-GB" sz="1200" spc="10" baseline="30000" dirty="0">
                <a:latin typeface="Times New Roman" panose="02020603050405020304" pitchFamily="18" charset="0"/>
                <a:ea typeface="Times New Roman" panose="02020603050405020304" pitchFamily="18" charset="0"/>
                <a:cs typeface="Times New Roman" panose="02020603050405020304" pitchFamily="18" charset="0"/>
              </a:rPr>
              <a:t>th</a:t>
            </a:r>
            <a:r>
              <a:rPr lang="en-GB" sz="1200" spc="10" dirty="0">
                <a:latin typeface="Times New Roman" panose="02020603050405020304" pitchFamily="18" charset="0"/>
                <a:ea typeface="Times New Roman" panose="02020603050405020304" pitchFamily="18" charset="0"/>
                <a:cs typeface="Times New Roman" panose="02020603050405020304" pitchFamily="18" charset="0"/>
              </a:rPr>
              <a:t> December. Available from: </a:t>
            </a:r>
            <a:r>
              <a:rPr lang="en-GB" sz="1200" u="sng" spc="10" dirty="0">
                <a:latin typeface="Times New Roman" panose="02020603050405020304" pitchFamily="18" charset="0"/>
                <a:ea typeface="Times New Roman" panose="02020603050405020304" pitchFamily="18" charset="0"/>
                <a:cs typeface="Times New Roman" panose="02020603050405020304" pitchFamily="18" charset="0"/>
              </a:rPr>
              <a:t>https://www.theguardian.com/education/2008/dec/16/nit-nurse</a:t>
            </a:r>
            <a:r>
              <a:rPr lang="en-GB" sz="1200" spc="10" dirty="0">
                <a:latin typeface="Times New Roman" panose="02020603050405020304" pitchFamily="18" charset="0"/>
                <a:ea typeface="Times New Roman" panose="02020603050405020304" pitchFamily="18" charset="0"/>
                <a:cs typeface="Times New Roman" panose="02020603050405020304" pitchFamily="18" charset="0"/>
              </a:rPr>
              <a:t>. (accessed 26</a:t>
            </a:r>
            <a:r>
              <a:rPr lang="en-GB" sz="1200" spc="10" baseline="30000" dirty="0">
                <a:latin typeface="Times New Roman" panose="02020603050405020304" pitchFamily="18" charset="0"/>
                <a:ea typeface="Times New Roman" panose="02020603050405020304" pitchFamily="18" charset="0"/>
                <a:cs typeface="Times New Roman" panose="02020603050405020304" pitchFamily="18" charset="0"/>
              </a:rPr>
              <a:t>th</a:t>
            </a:r>
            <a:r>
              <a:rPr lang="en-GB" sz="1200" spc="10" dirty="0">
                <a:latin typeface="Times New Roman" panose="02020603050405020304" pitchFamily="18" charset="0"/>
                <a:ea typeface="Times New Roman" panose="02020603050405020304" pitchFamily="18" charset="0"/>
                <a:cs typeface="Times New Roman" panose="02020603050405020304" pitchFamily="18" charset="0"/>
              </a:rPr>
              <a:t> November 2018) </a:t>
            </a:r>
          </a:p>
          <a:p>
            <a:pPr>
              <a:spcAft>
                <a:spcPts val="800"/>
              </a:spcAft>
            </a:pPr>
            <a:r>
              <a:rPr lang="en-US" sz="1200" dirty="0" err="1">
                <a:latin typeface="Times New Roman" panose="02020603050405020304" pitchFamily="18" charset="0"/>
                <a:cs typeface="Times New Roman" panose="02020603050405020304" pitchFamily="18" charset="0"/>
              </a:rPr>
              <a:t>Lesshafft</a:t>
            </a:r>
            <a:r>
              <a:rPr lang="en-US" sz="1200" dirty="0">
                <a:latin typeface="Times New Roman" panose="02020603050405020304" pitchFamily="18" charset="0"/>
                <a:cs typeface="Times New Roman" panose="02020603050405020304" pitchFamily="18" charset="0"/>
              </a:rPr>
              <a:t> H. Et al (2013) Prevalence and risk factors associated with pediculosis capitis in an impoverished urban community in lima, </a:t>
            </a:r>
            <a:r>
              <a:rPr lang="en-US" sz="1200" dirty="0" err="1">
                <a:latin typeface="Times New Roman" panose="02020603050405020304" pitchFamily="18" charset="0"/>
                <a:cs typeface="Times New Roman" panose="02020603050405020304" pitchFamily="18" charset="0"/>
              </a:rPr>
              <a:t>peru</a:t>
            </a:r>
            <a:r>
              <a:rPr lang="en-US" sz="1200" i="1" dirty="0">
                <a:latin typeface="Times New Roman" panose="02020603050405020304" pitchFamily="18" charset="0"/>
                <a:cs typeface="Times New Roman" panose="02020603050405020304" pitchFamily="18" charset="0"/>
              </a:rPr>
              <a:t>. J Glob Infect Dis</a:t>
            </a:r>
            <a:r>
              <a:rPr lang="en-US" sz="1200" dirty="0">
                <a:latin typeface="Times New Roman" panose="02020603050405020304" pitchFamily="18" charset="0"/>
                <a:cs typeface="Times New Roman" panose="02020603050405020304" pitchFamily="18" charset="0"/>
              </a:rPr>
              <a:t>. 2013;5(4):138-43.</a:t>
            </a:r>
          </a:p>
          <a:p>
            <a:pPr>
              <a:spcAft>
                <a:spcPts val="800"/>
              </a:spcAft>
            </a:pPr>
            <a:r>
              <a:rPr lang="en-GB" sz="1200" dirty="0" err="1">
                <a:latin typeface="Times New Roman" panose="02020603050405020304" pitchFamily="18" charset="0"/>
                <a:ea typeface="Calibri" panose="020F0502020204030204" pitchFamily="34" charset="0"/>
                <a:cs typeface="Times New Roman" panose="02020603050405020304" pitchFamily="18" charset="0"/>
              </a:rPr>
              <a:t>Llywodraeth</a:t>
            </a:r>
            <a:r>
              <a:rPr lang="en-GB" sz="1200" dirty="0">
                <a:latin typeface="Times New Roman" panose="02020603050405020304" pitchFamily="18" charset="0"/>
                <a:ea typeface="Calibri" panose="020F0502020204030204" pitchFamily="34" charset="0"/>
                <a:cs typeface="Times New Roman" panose="02020603050405020304" pitchFamily="18" charset="0"/>
              </a:rPr>
              <a:t> Cymru Welsh government (2014) </a:t>
            </a:r>
            <a:r>
              <a:rPr lang="en-GB" sz="1200" i="1" dirty="0">
                <a:latin typeface="Times New Roman" panose="02020603050405020304" pitchFamily="18" charset="0"/>
                <a:ea typeface="Calibri" panose="020F0502020204030204" pitchFamily="34" charset="0"/>
                <a:cs typeface="Times New Roman" panose="02020603050405020304" pitchFamily="18" charset="0"/>
              </a:rPr>
              <a:t>Head lice : Fact sheet.</a:t>
            </a:r>
            <a:r>
              <a:rPr lang="en-GB" sz="1200" dirty="0">
                <a:latin typeface="Times New Roman" panose="02020603050405020304" pitchFamily="18" charset="0"/>
                <a:ea typeface="Calibri" panose="020F0502020204030204" pitchFamily="34" charset="0"/>
                <a:cs typeface="Times New Roman" panose="02020603050405020304" pitchFamily="18" charset="0"/>
              </a:rPr>
              <a:t> [online] Available at: </a:t>
            </a:r>
            <a:r>
              <a:rPr lang="en-GB" sz="1200" u="sng" dirty="0">
                <a:latin typeface="Times New Roman" panose="02020603050405020304" pitchFamily="18" charset="0"/>
                <a:ea typeface="Calibri" panose="020F0502020204030204" pitchFamily="34" charset="0"/>
                <a:cs typeface="Times New Roman" panose="02020603050405020304" pitchFamily="18" charset="0"/>
              </a:rPr>
              <a:t>https://www.nhsdirect.wales.nhs.uk/pdfs/140407headlicefactsheeten.pdf</a:t>
            </a:r>
            <a:r>
              <a:rPr lang="en-GB" sz="1200" dirty="0">
                <a:latin typeface="Times New Roman" panose="02020603050405020304" pitchFamily="18" charset="0"/>
                <a:ea typeface="Calibri" panose="020F0502020204030204" pitchFamily="34" charset="0"/>
                <a:cs typeface="Times New Roman" panose="02020603050405020304" pitchFamily="18" charset="0"/>
              </a:rPr>
              <a:t>. (accessed 19</a:t>
            </a:r>
            <a:r>
              <a:rPr lang="en-GB" sz="1200" baseline="30000" dirty="0">
                <a:latin typeface="Times New Roman" panose="02020603050405020304" pitchFamily="18" charset="0"/>
                <a:ea typeface="Calibri" panose="020F0502020204030204" pitchFamily="34" charset="0"/>
                <a:cs typeface="Times New Roman" panose="02020603050405020304" pitchFamily="18" charset="0"/>
              </a:rPr>
              <a:t>th</a:t>
            </a:r>
            <a:r>
              <a:rPr lang="en-GB" sz="1200" dirty="0">
                <a:latin typeface="Times New Roman" panose="02020603050405020304" pitchFamily="18" charset="0"/>
                <a:ea typeface="Calibri" panose="020F0502020204030204" pitchFamily="34" charset="0"/>
                <a:cs typeface="Times New Roman" panose="02020603050405020304" pitchFamily="18" charset="0"/>
              </a:rPr>
              <a:t> November 2018)</a:t>
            </a:r>
          </a:p>
          <a:p>
            <a:pPr>
              <a:spcAft>
                <a:spcPts val="800"/>
              </a:spcAft>
            </a:pPr>
            <a:r>
              <a:rPr lang="en-GB" sz="1200" dirty="0" err="1">
                <a:latin typeface="Times New Roman" panose="02020603050405020304" pitchFamily="18" charset="0"/>
                <a:ea typeface="Calibri" panose="020F0502020204030204" pitchFamily="34" charset="0"/>
                <a:cs typeface="Times New Roman" panose="02020603050405020304" pitchFamily="18" charset="0"/>
              </a:rPr>
              <a:t>Loker</a:t>
            </a:r>
            <a:r>
              <a:rPr lang="en-GB" sz="1200" dirty="0">
                <a:latin typeface="Times New Roman" panose="02020603050405020304" pitchFamily="18" charset="0"/>
                <a:ea typeface="Calibri" panose="020F0502020204030204" pitchFamily="34" charset="0"/>
                <a:cs typeface="Times New Roman" panose="02020603050405020304" pitchFamily="18" charset="0"/>
              </a:rPr>
              <a:t>, E S., </a:t>
            </a:r>
            <a:r>
              <a:rPr lang="en-GB" sz="1200" dirty="0" err="1">
                <a:latin typeface="Times New Roman" panose="02020603050405020304" pitchFamily="18" charset="0"/>
                <a:ea typeface="Calibri" panose="020F0502020204030204" pitchFamily="34" charset="0"/>
                <a:cs typeface="Times New Roman" panose="02020603050405020304" pitchFamily="18" charset="0"/>
              </a:rPr>
              <a:t>Hofkin</a:t>
            </a:r>
            <a:r>
              <a:rPr lang="en-GB" sz="1200" dirty="0">
                <a:latin typeface="Times New Roman" panose="02020603050405020304" pitchFamily="18" charset="0"/>
                <a:ea typeface="Calibri" panose="020F0502020204030204" pitchFamily="34" charset="0"/>
                <a:cs typeface="Times New Roman" panose="02020603050405020304" pitchFamily="18" charset="0"/>
              </a:rPr>
              <a:t>, B V. (2015) </a:t>
            </a:r>
            <a:r>
              <a:rPr lang="en-GB" sz="1200" i="1" dirty="0">
                <a:latin typeface="Times New Roman" panose="02020603050405020304" pitchFamily="18" charset="0"/>
                <a:ea typeface="Calibri" panose="020F0502020204030204" pitchFamily="34" charset="0"/>
                <a:cs typeface="Times New Roman" panose="02020603050405020304" pitchFamily="18" charset="0"/>
              </a:rPr>
              <a:t>Parasitology: A Conceptual Approach</a:t>
            </a:r>
            <a:r>
              <a:rPr lang="en-GB" sz="1200" dirty="0">
                <a:latin typeface="Times New Roman" panose="02020603050405020304" pitchFamily="18" charset="0"/>
                <a:ea typeface="Calibri" panose="020F0502020204030204" pitchFamily="34" charset="0"/>
                <a:cs typeface="Times New Roman" panose="02020603050405020304" pitchFamily="18" charset="0"/>
              </a:rPr>
              <a:t>. London. Garland Science</a:t>
            </a:r>
          </a:p>
          <a:p>
            <a:pPr>
              <a:spcAft>
                <a:spcPts val="800"/>
              </a:spcAft>
            </a:pPr>
            <a:r>
              <a:rPr lang="en-US" sz="1200" dirty="0">
                <a:latin typeface="Times New Roman" panose="02020603050405020304" pitchFamily="18" charset="0"/>
                <a:ea typeface="Calibri" panose="020F0502020204030204" pitchFamily="34" charset="0"/>
                <a:cs typeface="Times New Roman" panose="02020603050405020304" pitchFamily="18" charset="0"/>
              </a:rPr>
              <a:t>Mental Health Foundation. (2018) </a:t>
            </a:r>
            <a:r>
              <a:rPr lang="en-US" sz="1200" i="1" dirty="0">
                <a:latin typeface="Times New Roman" panose="02020603050405020304" pitchFamily="18" charset="0"/>
                <a:ea typeface="Calibri" panose="020F0502020204030204" pitchFamily="34" charset="0"/>
                <a:cs typeface="Times New Roman" panose="02020603050405020304" pitchFamily="18" charset="0"/>
              </a:rPr>
              <a:t>children and young people. </a:t>
            </a:r>
            <a:r>
              <a:rPr lang="en-US" sz="1200" dirty="0">
                <a:latin typeface="Times New Roman" panose="02020603050405020304" pitchFamily="18" charset="0"/>
                <a:ea typeface="Calibri" panose="020F0502020204030204" pitchFamily="34" charset="0"/>
                <a:cs typeface="Times New Roman" panose="02020603050405020304" pitchFamily="18" charset="0"/>
              </a:rPr>
              <a:t>[Online] Available at </a:t>
            </a:r>
            <a:r>
              <a:rPr lang="en-US" sz="1200" u="sng" dirty="0">
                <a:latin typeface="Times New Roman" panose="02020603050405020304" pitchFamily="18" charset="0"/>
                <a:ea typeface="Calibri" panose="020F0502020204030204" pitchFamily="34" charset="0"/>
                <a:cs typeface="Times New Roman" panose="02020603050405020304" pitchFamily="18" charset="0"/>
              </a:rPr>
              <a:t>: https://www.mentalhealth.org.uk/a-to-z/c/children-and-young-people. </a:t>
            </a:r>
            <a:r>
              <a:rPr lang="en-US" sz="1200" dirty="0">
                <a:latin typeface="Times New Roman" panose="02020603050405020304" pitchFamily="18" charset="0"/>
                <a:ea typeface="Calibri" panose="020F0502020204030204" pitchFamily="34" charset="0"/>
                <a:cs typeface="Times New Roman" panose="02020603050405020304" pitchFamily="18" charset="0"/>
              </a:rPr>
              <a:t>(accessed November 26th 2018) </a:t>
            </a:r>
            <a:endParaRPr lang="en-GB" sz="1200" dirty="0">
              <a:latin typeface="Times New Roman" panose="02020603050405020304" pitchFamily="18" charset="0"/>
              <a:ea typeface="Calibri" panose="020F0502020204030204" pitchFamily="34" charset="0"/>
              <a:cs typeface="Times New Roman" panose="02020603050405020304" pitchFamily="18" charset="0"/>
            </a:endParaRPr>
          </a:p>
          <a:p>
            <a:pPr>
              <a:spcAft>
                <a:spcPts val="800"/>
              </a:spcAft>
            </a:pPr>
            <a:r>
              <a:rPr lang="en-GB" sz="1200" dirty="0">
                <a:latin typeface="Times New Roman" panose="02020603050405020304" pitchFamily="18" charset="0"/>
                <a:ea typeface="Calibri" panose="020F0502020204030204" pitchFamily="34" charset="0"/>
                <a:cs typeface="Times New Roman" panose="02020603050405020304" pitchFamily="18" charset="0"/>
              </a:rPr>
              <a:t>Merriam-</a:t>
            </a:r>
            <a:r>
              <a:rPr lang="en-GB" sz="1200" dirty="0" err="1">
                <a:latin typeface="Times New Roman" panose="02020603050405020304" pitchFamily="18" charset="0"/>
                <a:ea typeface="Calibri" panose="020F0502020204030204" pitchFamily="34" charset="0"/>
                <a:cs typeface="Times New Roman" panose="02020603050405020304" pitchFamily="18" charset="0"/>
              </a:rPr>
              <a:t>webster</a:t>
            </a:r>
            <a:r>
              <a:rPr lang="en-GB" sz="1200" dirty="0">
                <a:latin typeface="Times New Roman" panose="02020603050405020304" pitchFamily="18" charset="0"/>
                <a:ea typeface="Calibri" panose="020F0502020204030204" pitchFamily="34" charset="0"/>
                <a:cs typeface="Times New Roman" panose="02020603050405020304" pitchFamily="18" charset="0"/>
              </a:rPr>
              <a:t>. ( 2018). </a:t>
            </a:r>
            <a:r>
              <a:rPr lang="en-GB" sz="1200" i="1" dirty="0">
                <a:latin typeface="Times New Roman" panose="02020603050405020304" pitchFamily="18" charset="0"/>
                <a:ea typeface="Calibri" panose="020F0502020204030204" pitchFamily="34" charset="0"/>
                <a:cs typeface="Times New Roman" panose="02020603050405020304" pitchFamily="18" charset="0"/>
              </a:rPr>
              <a:t>Communicable.</a:t>
            </a:r>
            <a:r>
              <a:rPr lang="en-GB" sz="1200" dirty="0">
                <a:latin typeface="Times New Roman" panose="02020603050405020304" pitchFamily="18" charset="0"/>
                <a:ea typeface="Calibri" panose="020F0502020204030204" pitchFamily="34" charset="0"/>
                <a:cs typeface="Times New Roman" panose="02020603050405020304" pitchFamily="18" charset="0"/>
              </a:rPr>
              <a:t>[online] Available at: </a:t>
            </a:r>
            <a:r>
              <a:rPr lang="en-GB" sz="1200" u="sng" dirty="0">
                <a:latin typeface="Times New Roman" panose="02020603050405020304" pitchFamily="18" charset="0"/>
                <a:ea typeface="Calibri" panose="020F0502020204030204" pitchFamily="34" charset="0"/>
                <a:cs typeface="Times New Roman" panose="02020603050405020304" pitchFamily="18" charset="0"/>
              </a:rPr>
              <a:t>https://www.merriam-webster.com/dictionary/communicable</a:t>
            </a:r>
            <a:r>
              <a:rPr lang="en-GB" sz="1200" i="1" dirty="0">
                <a:latin typeface="Times New Roman" panose="02020603050405020304" pitchFamily="18" charset="0"/>
                <a:ea typeface="Calibri" panose="020F0502020204030204" pitchFamily="34" charset="0"/>
                <a:cs typeface="Times New Roman" panose="02020603050405020304" pitchFamily="18" charset="0"/>
              </a:rPr>
              <a:t>. ( Accessed 8</a:t>
            </a:r>
            <a:r>
              <a:rPr lang="en-GB" sz="1200" i="1" baseline="30000" dirty="0">
                <a:latin typeface="Times New Roman" panose="02020603050405020304" pitchFamily="18" charset="0"/>
                <a:ea typeface="Calibri" panose="020F0502020204030204" pitchFamily="34" charset="0"/>
                <a:cs typeface="Times New Roman" panose="02020603050405020304" pitchFamily="18" charset="0"/>
              </a:rPr>
              <a:t>th</a:t>
            </a:r>
            <a:r>
              <a:rPr lang="en-GB" sz="1200" i="1" dirty="0">
                <a:latin typeface="Times New Roman" panose="02020603050405020304" pitchFamily="18" charset="0"/>
                <a:ea typeface="Calibri" panose="020F0502020204030204" pitchFamily="34" charset="0"/>
                <a:cs typeface="Times New Roman" panose="02020603050405020304" pitchFamily="18" charset="0"/>
              </a:rPr>
              <a:t> November , 2018) </a:t>
            </a:r>
          </a:p>
          <a:p>
            <a:pPr>
              <a:spcAft>
                <a:spcPts val="800"/>
              </a:spcAft>
            </a:pPr>
            <a:r>
              <a:rPr lang="en-GB" sz="1200" spc="10" dirty="0">
                <a:latin typeface="Times New Roman" panose="02020603050405020304" pitchFamily="18" charset="0"/>
                <a:ea typeface="Times New Roman" panose="02020603050405020304" pitchFamily="18" charset="0"/>
                <a:cs typeface="Times New Roman" panose="02020603050405020304" pitchFamily="18" charset="0"/>
              </a:rPr>
              <a:t>Mortimer, C. (2015)</a:t>
            </a:r>
            <a:r>
              <a:rPr lang="en-GB" sz="1200" dirty="0">
                <a:latin typeface="Times New Roman" panose="02020603050405020304" pitchFamily="18" charset="0"/>
                <a:ea typeface="Calibri" panose="020F0502020204030204" pitchFamily="34" charset="0"/>
                <a:cs typeface="Times New Roman" panose="02020603050405020304" pitchFamily="18" charset="0"/>
              </a:rPr>
              <a:t> </a:t>
            </a:r>
            <a:r>
              <a:rPr lang="en-GB" sz="1200" spc="10" dirty="0">
                <a:latin typeface="Times New Roman" panose="02020603050405020304" pitchFamily="18" charset="0"/>
                <a:ea typeface="Times New Roman" panose="02020603050405020304" pitchFamily="18" charset="0"/>
                <a:cs typeface="Times New Roman" panose="02020603050405020304" pitchFamily="18" charset="0"/>
              </a:rPr>
              <a:t>Selfies cause head lice, US paediatrician warns. </a:t>
            </a:r>
            <a:r>
              <a:rPr lang="en-GB" sz="1200" i="1" spc="10" dirty="0">
                <a:latin typeface="Times New Roman" panose="02020603050405020304" pitchFamily="18" charset="0"/>
                <a:ea typeface="Times New Roman" panose="02020603050405020304" pitchFamily="18" charset="0"/>
                <a:cs typeface="Times New Roman" panose="02020603050405020304" pitchFamily="18" charset="0"/>
              </a:rPr>
              <a:t>Independent. </a:t>
            </a:r>
            <a:r>
              <a:rPr lang="en-GB" sz="1200" spc="10" dirty="0">
                <a:latin typeface="Times New Roman" panose="02020603050405020304" pitchFamily="18" charset="0"/>
                <a:ea typeface="Times New Roman" panose="02020603050405020304" pitchFamily="18" charset="0"/>
                <a:cs typeface="Times New Roman" panose="02020603050405020304" pitchFamily="18" charset="0"/>
              </a:rPr>
              <a:t>[Online] 27</a:t>
            </a:r>
            <a:r>
              <a:rPr lang="en-GB" sz="1200" spc="10" baseline="30000" dirty="0">
                <a:latin typeface="Times New Roman" panose="02020603050405020304" pitchFamily="18" charset="0"/>
                <a:ea typeface="Times New Roman" panose="02020603050405020304" pitchFamily="18" charset="0"/>
                <a:cs typeface="Times New Roman" panose="02020603050405020304" pitchFamily="18" charset="0"/>
              </a:rPr>
              <a:t>th</a:t>
            </a:r>
            <a:r>
              <a:rPr lang="en-GB" sz="1200" spc="10" dirty="0">
                <a:latin typeface="Times New Roman" panose="02020603050405020304" pitchFamily="18" charset="0"/>
                <a:ea typeface="Times New Roman" panose="02020603050405020304" pitchFamily="18" charset="0"/>
                <a:cs typeface="Times New Roman" panose="02020603050405020304" pitchFamily="18" charset="0"/>
              </a:rPr>
              <a:t> August. Available from:</a:t>
            </a:r>
            <a:r>
              <a:rPr lang="en-GB" sz="1200" u="sng" spc="10" dirty="0">
                <a:latin typeface="Times New Roman" panose="02020603050405020304" pitchFamily="18" charset="0"/>
                <a:ea typeface="Times New Roman" panose="02020603050405020304" pitchFamily="18" charset="0"/>
                <a:cs typeface="Times New Roman" panose="02020603050405020304" pitchFamily="18" charset="0"/>
              </a:rPr>
              <a:t> https://www.independent.co.uk/news/science/selfies-cause-head-lice-us-paediatrician-warns-10474273.html </a:t>
            </a:r>
            <a:r>
              <a:rPr lang="en-GB" sz="1200" u="sng" spc="10" dirty="0">
                <a:solidFill>
                  <a:srgbClr val="333333"/>
                </a:solidFill>
                <a:latin typeface="Times New Roman" panose="02020603050405020304" pitchFamily="18" charset="0"/>
                <a:ea typeface="Times New Roman" panose="02020603050405020304" pitchFamily="18" charset="0"/>
                <a:cs typeface="Times New Roman" panose="02020603050405020304" pitchFamily="18" charset="0"/>
              </a:rPr>
              <a:t>(</a:t>
            </a:r>
            <a:r>
              <a:rPr lang="en-GB" sz="1200" spc="10" dirty="0">
                <a:solidFill>
                  <a:srgbClr val="333333"/>
                </a:solidFill>
                <a:latin typeface="Times New Roman" panose="02020603050405020304" pitchFamily="18" charset="0"/>
                <a:ea typeface="Times New Roman" panose="02020603050405020304" pitchFamily="18" charset="0"/>
                <a:cs typeface="Times New Roman" panose="02020603050405020304" pitchFamily="18" charset="0"/>
              </a:rPr>
              <a:t>Accessed 26</a:t>
            </a:r>
            <a:r>
              <a:rPr lang="en-GB" sz="1200" spc="10" baseline="30000" dirty="0">
                <a:solidFill>
                  <a:srgbClr val="333333"/>
                </a:solidFill>
                <a:latin typeface="Times New Roman" panose="02020603050405020304" pitchFamily="18" charset="0"/>
                <a:ea typeface="Times New Roman" panose="02020603050405020304" pitchFamily="18" charset="0"/>
                <a:cs typeface="Times New Roman" panose="02020603050405020304" pitchFamily="18" charset="0"/>
              </a:rPr>
              <a:t>th</a:t>
            </a:r>
            <a:r>
              <a:rPr lang="en-GB" sz="1200" spc="10" dirty="0">
                <a:solidFill>
                  <a:srgbClr val="333333"/>
                </a:solidFill>
                <a:latin typeface="Times New Roman" panose="02020603050405020304" pitchFamily="18" charset="0"/>
                <a:ea typeface="Times New Roman" panose="02020603050405020304" pitchFamily="18" charset="0"/>
                <a:cs typeface="Times New Roman" panose="02020603050405020304" pitchFamily="18" charset="0"/>
              </a:rPr>
              <a:t> November 2018)</a:t>
            </a:r>
          </a:p>
          <a:p>
            <a:pPr>
              <a:spcAft>
                <a:spcPts val="800"/>
              </a:spcAft>
            </a:pPr>
            <a:r>
              <a:rPr lang="en-GB" sz="1200" dirty="0">
                <a:latin typeface="Times New Roman" panose="02020603050405020304" pitchFamily="18" charset="0"/>
                <a:ea typeface="Calibri" panose="020F0502020204030204" pitchFamily="34" charset="0"/>
                <a:cs typeface="Times New Roman" panose="02020603050405020304" pitchFamily="18" charset="0"/>
              </a:rPr>
              <a:t>NASUWT Wales ( 2016) </a:t>
            </a:r>
            <a:r>
              <a:rPr lang="en-GB" sz="1200" i="1" dirty="0">
                <a:latin typeface="Times New Roman" panose="02020603050405020304" pitchFamily="18" charset="0"/>
                <a:ea typeface="Calibri" panose="020F0502020204030204" pitchFamily="34" charset="0"/>
                <a:cs typeface="Times New Roman" panose="02020603050405020304" pitchFamily="18" charset="0"/>
              </a:rPr>
              <a:t>Head lice and nits. </a:t>
            </a:r>
            <a:r>
              <a:rPr lang="en-GB" sz="1200" dirty="0">
                <a:latin typeface="Times New Roman" panose="02020603050405020304" pitchFamily="18" charset="0"/>
                <a:ea typeface="Calibri" panose="020F0502020204030204" pitchFamily="34" charset="0"/>
                <a:cs typeface="Times New Roman" panose="02020603050405020304" pitchFamily="18" charset="0"/>
              </a:rPr>
              <a:t>[online] Available at: </a:t>
            </a:r>
            <a:r>
              <a:rPr lang="en-GB" sz="1200" u="sng" dirty="0">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https://www.nasuwt.org.uk/uploads/assets/uploaded/190b4518-e04f-4c3f-a4476aed53de4835.pdf</a:t>
            </a:r>
            <a:r>
              <a:rPr lang="en-GB" sz="1200" dirty="0">
                <a:latin typeface="Times New Roman" panose="02020603050405020304" pitchFamily="18" charset="0"/>
                <a:ea typeface="Calibri" panose="020F0502020204030204" pitchFamily="34" charset="0"/>
                <a:cs typeface="Times New Roman" panose="02020603050405020304" pitchFamily="18" charset="0"/>
              </a:rPr>
              <a:t>. (accessed 19</a:t>
            </a:r>
            <a:r>
              <a:rPr lang="en-GB" sz="1200" baseline="30000" dirty="0">
                <a:latin typeface="Times New Roman" panose="02020603050405020304" pitchFamily="18" charset="0"/>
                <a:ea typeface="Calibri" panose="020F0502020204030204" pitchFamily="34" charset="0"/>
                <a:cs typeface="Times New Roman" panose="02020603050405020304" pitchFamily="18" charset="0"/>
              </a:rPr>
              <a:t>th</a:t>
            </a:r>
            <a:r>
              <a:rPr lang="en-GB" sz="1200" dirty="0">
                <a:latin typeface="Times New Roman" panose="02020603050405020304" pitchFamily="18" charset="0"/>
                <a:ea typeface="Calibri" panose="020F0502020204030204" pitchFamily="34" charset="0"/>
                <a:cs typeface="Times New Roman" panose="02020603050405020304" pitchFamily="18" charset="0"/>
              </a:rPr>
              <a:t> November 2018) </a:t>
            </a:r>
          </a:p>
          <a:p>
            <a:pPr>
              <a:spcAft>
                <a:spcPts val="800"/>
              </a:spcAft>
            </a:pPr>
            <a:r>
              <a:rPr lang="en-US" sz="1200" dirty="0">
                <a:latin typeface="Times New Roman" panose="02020603050405020304" pitchFamily="18" charset="0"/>
                <a:ea typeface="Calibri" panose="020F0502020204030204" pitchFamily="34" charset="0"/>
                <a:cs typeface="Times New Roman" panose="02020603050405020304" pitchFamily="18" charset="0"/>
              </a:rPr>
              <a:t>National Institute of Health. (2017) </a:t>
            </a:r>
            <a:r>
              <a:rPr lang="en-US" sz="1200" i="1" dirty="0">
                <a:latin typeface="Times New Roman" panose="02020603050405020304" pitchFamily="18" charset="0"/>
                <a:ea typeface="Calibri" panose="020F0502020204030204" pitchFamily="34" charset="0"/>
                <a:cs typeface="Times New Roman" panose="02020603050405020304" pitchFamily="18" charset="0"/>
              </a:rPr>
              <a:t>How does bullying effect health and wellbeing? </a:t>
            </a:r>
            <a:r>
              <a:rPr lang="en-US" sz="1200" dirty="0">
                <a:latin typeface="Times New Roman" panose="02020603050405020304" pitchFamily="18" charset="0"/>
                <a:ea typeface="Calibri" panose="020F0502020204030204" pitchFamily="34" charset="0"/>
                <a:cs typeface="Times New Roman" panose="02020603050405020304" pitchFamily="18" charset="0"/>
              </a:rPr>
              <a:t>[online] Available at: </a:t>
            </a:r>
            <a:r>
              <a:rPr lang="en-US" sz="1200" u="sng" dirty="0">
                <a:latin typeface="Times New Roman" panose="02020603050405020304" pitchFamily="18" charset="0"/>
                <a:ea typeface="Calibri" panose="020F0502020204030204" pitchFamily="34" charset="0"/>
                <a:cs typeface="Times New Roman" panose="02020603050405020304" pitchFamily="18" charset="0"/>
              </a:rPr>
              <a:t>https://www.nichd.nih.gov/health/topics/bullying/conditioninfo/health</a:t>
            </a:r>
            <a:r>
              <a:rPr lang="en-US" sz="1200" dirty="0">
                <a:latin typeface="Times New Roman" panose="02020603050405020304" pitchFamily="18" charset="0"/>
                <a:ea typeface="Calibri" panose="020F0502020204030204" pitchFamily="34" charset="0"/>
                <a:cs typeface="Times New Roman" panose="02020603050405020304" pitchFamily="18" charset="0"/>
              </a:rPr>
              <a:t>. (accessed 26th November 2018) </a:t>
            </a:r>
          </a:p>
          <a:p>
            <a:pPr>
              <a:spcAft>
                <a:spcPts val="800"/>
              </a:spcAft>
            </a:pPr>
            <a:r>
              <a:rPr lang="en-US" sz="1200" dirty="0">
                <a:latin typeface="Times New Roman" panose="02020603050405020304" pitchFamily="18" charset="0"/>
                <a:ea typeface="Calibri" panose="020F0502020204030204" pitchFamily="34" charset="0"/>
                <a:cs typeface="Times New Roman" panose="02020603050405020304" pitchFamily="18" charset="0"/>
              </a:rPr>
              <a:t>NHS Direct Wales (2018) </a:t>
            </a:r>
            <a:r>
              <a:rPr lang="en-US" sz="1200" i="1" dirty="0">
                <a:latin typeface="Times New Roman" panose="02020603050405020304" pitchFamily="18" charset="0"/>
                <a:ea typeface="Calibri" panose="020F0502020204030204" pitchFamily="34" charset="0"/>
                <a:cs typeface="Times New Roman" panose="02020603050405020304" pitchFamily="18" charset="0"/>
              </a:rPr>
              <a:t>Head lice. </a:t>
            </a:r>
            <a:r>
              <a:rPr lang="en-US" sz="1200" dirty="0">
                <a:latin typeface="Times New Roman" panose="02020603050405020304" pitchFamily="18" charset="0"/>
                <a:ea typeface="Calibri" panose="020F0502020204030204" pitchFamily="34" charset="0"/>
                <a:cs typeface="Times New Roman" panose="02020603050405020304" pitchFamily="18" charset="0"/>
              </a:rPr>
              <a:t>[online] Available at</a:t>
            </a:r>
            <a:r>
              <a:rPr lang="en-US" sz="1200" u="sng" dirty="0">
                <a:latin typeface="Times New Roman" panose="02020603050405020304" pitchFamily="18" charset="0"/>
                <a:ea typeface="Calibri" panose="020F0502020204030204" pitchFamily="34" charset="0"/>
                <a:cs typeface="Times New Roman" panose="02020603050405020304" pitchFamily="18" charset="0"/>
              </a:rPr>
              <a:t>: http://www.nhsdirect.wales.nhs.uk/encyclopaedia/h/article/headlice#Treatment. (</a:t>
            </a:r>
            <a:r>
              <a:rPr lang="en-US" sz="1200" dirty="0">
                <a:latin typeface="Times New Roman" panose="02020603050405020304" pitchFamily="18" charset="0"/>
                <a:ea typeface="Calibri" panose="020F0502020204030204" pitchFamily="34" charset="0"/>
                <a:cs typeface="Times New Roman" panose="02020603050405020304" pitchFamily="18" charset="0"/>
              </a:rPr>
              <a:t>accessed 19th November 2018) </a:t>
            </a:r>
          </a:p>
          <a:p>
            <a:pPr>
              <a:spcAft>
                <a:spcPts val="800"/>
              </a:spcAft>
            </a:pPr>
            <a:r>
              <a:rPr lang="en-US" sz="1200" dirty="0" err="1">
                <a:latin typeface="Times New Roman" panose="02020603050405020304" pitchFamily="18" charset="0"/>
                <a:ea typeface="Calibri" panose="020F0502020204030204" pitchFamily="34" charset="0"/>
                <a:cs typeface="Times New Roman" panose="02020603050405020304" pitchFamily="18" charset="0"/>
              </a:rPr>
              <a:t>Plos</a:t>
            </a:r>
            <a:r>
              <a:rPr lang="en-US" sz="1200" dirty="0">
                <a:latin typeface="Times New Roman" panose="02020603050405020304" pitchFamily="18" charset="0"/>
                <a:ea typeface="Calibri" panose="020F0502020204030204" pitchFamily="34" charset="0"/>
                <a:cs typeface="Times New Roman" panose="02020603050405020304" pitchFamily="18" charset="0"/>
              </a:rPr>
              <a:t>. (2015</a:t>
            </a:r>
            <a:r>
              <a:rPr lang="en-US" sz="1200" i="1" dirty="0">
                <a:latin typeface="Times New Roman" panose="02020603050405020304" pitchFamily="18" charset="0"/>
                <a:ea typeface="Calibri" panose="020F0502020204030204" pitchFamily="34" charset="0"/>
                <a:cs typeface="Times New Roman" panose="02020603050405020304" pitchFamily="18" charset="0"/>
              </a:rPr>
              <a:t>) one millions deaths by parasites </a:t>
            </a:r>
            <a:r>
              <a:rPr lang="en-US" sz="1200" dirty="0">
                <a:latin typeface="Times New Roman" panose="02020603050405020304" pitchFamily="18" charset="0"/>
                <a:ea typeface="Calibri" panose="020F0502020204030204" pitchFamily="34" charset="0"/>
                <a:cs typeface="Times New Roman" panose="02020603050405020304" pitchFamily="18" charset="0"/>
              </a:rPr>
              <a:t>. [online] Available at</a:t>
            </a:r>
            <a:r>
              <a:rPr lang="en-US" sz="1200" u="sng" dirty="0">
                <a:latin typeface="Times New Roman" panose="02020603050405020304" pitchFamily="18" charset="0"/>
                <a:ea typeface="Calibri" panose="020F0502020204030204" pitchFamily="34" charset="0"/>
                <a:cs typeface="Times New Roman" panose="02020603050405020304" pitchFamily="18" charset="0"/>
              </a:rPr>
              <a:t>: https://blogs.plos.org/speakingofmedicine/2015/01/16/one-million-deaths-parasites/. </a:t>
            </a:r>
            <a:r>
              <a:rPr lang="en-US" sz="1200" dirty="0">
                <a:latin typeface="Times New Roman" panose="02020603050405020304" pitchFamily="18" charset="0"/>
                <a:ea typeface="Calibri" panose="020F0502020204030204" pitchFamily="34" charset="0"/>
                <a:cs typeface="Times New Roman" panose="02020603050405020304" pitchFamily="18" charset="0"/>
              </a:rPr>
              <a:t>(accessed 16th November 2018)</a:t>
            </a:r>
          </a:p>
          <a:p>
            <a:pPr>
              <a:spcAft>
                <a:spcPts val="800"/>
              </a:spcAft>
            </a:pPr>
            <a:r>
              <a:rPr lang="en-US" sz="1200" dirty="0">
                <a:latin typeface="Times New Roman" panose="02020603050405020304" pitchFamily="18" charset="0"/>
                <a:ea typeface="Calibri" panose="020F0502020204030204" pitchFamily="34" charset="0"/>
                <a:cs typeface="Times New Roman" panose="02020603050405020304" pitchFamily="18" charset="0"/>
              </a:rPr>
              <a:t>Public Health Wales (2017</a:t>
            </a:r>
            <a:r>
              <a:rPr lang="en-US" sz="1200" i="1" dirty="0">
                <a:latin typeface="Times New Roman" panose="02020603050405020304" pitchFamily="18" charset="0"/>
                <a:ea typeface="Calibri" panose="020F0502020204030204" pitchFamily="34" charset="0"/>
                <a:cs typeface="Times New Roman" panose="02020603050405020304" pitchFamily="18" charset="0"/>
              </a:rPr>
              <a:t>) Head lice.</a:t>
            </a:r>
            <a:r>
              <a:rPr lang="en-US" sz="1200" dirty="0">
                <a:latin typeface="Times New Roman" panose="02020603050405020304" pitchFamily="18" charset="0"/>
                <a:ea typeface="Calibri" panose="020F0502020204030204" pitchFamily="34" charset="0"/>
                <a:cs typeface="Times New Roman" panose="02020603050405020304" pitchFamily="18" charset="0"/>
              </a:rPr>
              <a:t> [online] Available at</a:t>
            </a:r>
            <a:r>
              <a:rPr lang="en-US" sz="1200" u="sng" dirty="0">
                <a:latin typeface="Times New Roman" panose="02020603050405020304" pitchFamily="18" charset="0"/>
                <a:ea typeface="Calibri" panose="020F0502020204030204" pitchFamily="34" charset="0"/>
                <a:cs typeface="Times New Roman" panose="02020603050405020304" pitchFamily="18" charset="0"/>
              </a:rPr>
              <a:t>: http://www.wales.nhs.uk/sitesplus/888/page/43732</a:t>
            </a:r>
            <a:r>
              <a:rPr lang="en-US" sz="1200" dirty="0">
                <a:latin typeface="Times New Roman" panose="02020603050405020304" pitchFamily="18" charset="0"/>
                <a:ea typeface="Calibri" panose="020F0502020204030204" pitchFamily="34" charset="0"/>
                <a:cs typeface="Times New Roman" panose="02020603050405020304" pitchFamily="18" charset="0"/>
              </a:rPr>
              <a:t>. (accessed 19th November 2018) </a:t>
            </a:r>
          </a:p>
          <a:p>
            <a:pPr>
              <a:spcAft>
                <a:spcPts val="800"/>
              </a:spcAft>
            </a:pPr>
            <a:r>
              <a:rPr lang="en-US" sz="1200" dirty="0" err="1">
                <a:latin typeface="Times New Roman" panose="02020603050405020304" pitchFamily="18" charset="0"/>
                <a:ea typeface="Calibri" panose="020F0502020204030204" pitchFamily="34" charset="0"/>
                <a:cs typeface="Times New Roman" panose="02020603050405020304" pitchFamily="18" charset="0"/>
              </a:rPr>
              <a:t>ResponseSource</a:t>
            </a:r>
            <a:r>
              <a:rPr lang="en-US" sz="1200" dirty="0">
                <a:latin typeface="Times New Roman" panose="02020603050405020304" pitchFamily="18" charset="0"/>
                <a:ea typeface="Calibri" panose="020F0502020204030204" pitchFamily="34" charset="0"/>
                <a:cs typeface="Times New Roman" panose="02020603050405020304" pitchFamily="18" charset="0"/>
              </a:rPr>
              <a:t> (2011</a:t>
            </a:r>
            <a:r>
              <a:rPr lang="en-US" sz="1200" i="1" dirty="0">
                <a:latin typeface="Times New Roman" panose="02020603050405020304" pitchFamily="18" charset="0"/>
                <a:ea typeface="Calibri" panose="020F0502020204030204" pitchFamily="34" charset="0"/>
                <a:cs typeface="Times New Roman" panose="02020603050405020304" pitchFamily="18" charset="0"/>
              </a:rPr>
              <a:t>) HEAD LICE STATISTICS: Children lose 2.74 million days from school and parents take 2.78 million days off work to tackle infestations</a:t>
            </a:r>
            <a:r>
              <a:rPr lang="en-US" sz="1200" dirty="0">
                <a:latin typeface="Times New Roman" panose="02020603050405020304" pitchFamily="18" charset="0"/>
                <a:ea typeface="Calibri" panose="020F0502020204030204" pitchFamily="34" charset="0"/>
                <a:cs typeface="Times New Roman" panose="02020603050405020304" pitchFamily="18" charset="0"/>
              </a:rPr>
              <a:t>. [Online] Available at: </a:t>
            </a:r>
            <a:r>
              <a:rPr lang="en-US" sz="1200" u="sng" dirty="0">
                <a:latin typeface="Times New Roman" panose="02020603050405020304" pitchFamily="18" charset="0"/>
                <a:ea typeface="Calibri" panose="020F0502020204030204" pitchFamily="34" charset="0"/>
                <a:cs typeface="Times New Roman" panose="02020603050405020304" pitchFamily="18" charset="0"/>
              </a:rPr>
              <a:t>https://pressreleases.responsesource.com/news/67333/head-lice-statistics-children-lose-million-days-from-school-and/</a:t>
            </a:r>
            <a:r>
              <a:rPr lang="en-US" sz="1200" dirty="0">
                <a:latin typeface="Times New Roman" panose="02020603050405020304" pitchFamily="18" charset="0"/>
                <a:ea typeface="Calibri" panose="020F0502020204030204" pitchFamily="34" charset="0"/>
                <a:cs typeface="Times New Roman" panose="02020603050405020304" pitchFamily="18" charset="0"/>
              </a:rPr>
              <a:t>. (accessed 26th November 2018) </a:t>
            </a:r>
            <a:endParaRPr lang="en-GB" sz="1200" dirty="0">
              <a:latin typeface="Times New Roman" panose="02020603050405020304" pitchFamily="18" charset="0"/>
              <a:ea typeface="Calibri" panose="020F0502020204030204" pitchFamily="34" charset="0"/>
              <a:cs typeface="Times New Roman" panose="02020603050405020304" pitchFamily="18" charset="0"/>
            </a:endParaRPr>
          </a:p>
          <a:p>
            <a:pPr>
              <a:lnSpc>
                <a:spcPts val="1640"/>
              </a:lnSpc>
              <a:spcAft>
                <a:spcPts val="800"/>
              </a:spcAft>
            </a:pPr>
            <a:r>
              <a:rPr lang="en-US" sz="1200" spc="10" dirty="0">
                <a:latin typeface="Source Sans Pro" panose="020B0503030403020204" pitchFamily="34" charset="0"/>
                <a:ea typeface="Times New Roman" panose="02020603050405020304" pitchFamily="18" charset="0"/>
                <a:cs typeface="Times New Roman" panose="02020603050405020304" pitchFamily="18" charset="0"/>
              </a:rPr>
              <a:t>Rivers, D B. (2017</a:t>
            </a:r>
            <a:r>
              <a:rPr lang="en-US" sz="1200" i="1" spc="10" dirty="0">
                <a:latin typeface="Source Sans Pro" panose="020B0503030403020204" pitchFamily="34" charset="0"/>
                <a:ea typeface="Times New Roman" panose="02020603050405020304" pitchFamily="18" charset="0"/>
                <a:cs typeface="Times New Roman" panose="02020603050405020304" pitchFamily="18" charset="0"/>
              </a:rPr>
              <a:t>) Insects: Evolutionary Success, Unrivalled Diversity, and World Domination</a:t>
            </a:r>
            <a:r>
              <a:rPr lang="en-US" sz="1200" spc="10" dirty="0">
                <a:latin typeface="Source Sans Pro" panose="020B0503030403020204" pitchFamily="34" charset="0"/>
                <a:ea typeface="Times New Roman" panose="02020603050405020304" pitchFamily="18" charset="0"/>
                <a:cs typeface="Times New Roman" panose="02020603050405020304" pitchFamily="18" charset="0"/>
              </a:rPr>
              <a:t>. Canada. JHU press</a:t>
            </a:r>
          </a:p>
          <a:p>
            <a:pPr>
              <a:lnSpc>
                <a:spcPts val="1640"/>
              </a:lnSpc>
              <a:spcAft>
                <a:spcPts val="800"/>
              </a:spcAft>
            </a:pPr>
            <a:endParaRPr lang="en-GB" sz="1200" spc="10" dirty="0">
              <a:solidFill>
                <a:srgbClr val="333333"/>
              </a:solidFill>
              <a:latin typeface="Source Sans Pro" panose="020B0503030403020204" pitchFamily="34" charset="0"/>
              <a:ea typeface="Times New Roman" panose="02020603050405020304" pitchFamily="18" charset="0"/>
              <a:cs typeface="Times New Roman" panose="02020603050405020304" pitchFamily="18" charset="0"/>
            </a:endParaRPr>
          </a:p>
          <a:p>
            <a:pPr>
              <a:lnSpc>
                <a:spcPts val="1640"/>
              </a:lnSpc>
              <a:spcAft>
                <a:spcPts val="800"/>
              </a:spcAft>
            </a:pP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200" i="1"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pPr>
            <a:endParaRPr lang="en-GB"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717399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84404C70-0C57-45BD-ACD8-1388682EB9DB}"/>
              </a:ext>
            </a:extLst>
          </p:cNvPr>
          <p:cNvSpPr/>
          <p:nvPr/>
        </p:nvSpPr>
        <p:spPr>
          <a:xfrm>
            <a:off x="377371" y="304799"/>
            <a:ext cx="11654972" cy="11535145"/>
          </a:xfrm>
          <a:prstGeom prst="rect">
            <a:avLst/>
          </a:prstGeom>
        </p:spPr>
        <p:txBody>
          <a:bodyPr wrap="square">
            <a:spAutoFit/>
          </a:bodyPr>
          <a:lstStyle/>
          <a:p>
            <a:pPr>
              <a:lnSpc>
                <a:spcPct val="150000"/>
              </a:lnSpc>
              <a:spcAft>
                <a:spcPts val="800"/>
              </a:spcAft>
            </a:pPr>
            <a:r>
              <a:rPr lang="en-GB" sz="1200" dirty="0">
                <a:latin typeface="Times New Roman" panose="02020603050405020304" pitchFamily="18" charset="0"/>
                <a:ea typeface="Calibri" panose="020F0502020204030204" pitchFamily="34" charset="0"/>
                <a:cs typeface="Times New Roman" panose="02020603050405020304" pitchFamily="18" charset="0"/>
              </a:rPr>
              <a:t>Scientific American(2018) </a:t>
            </a:r>
            <a:r>
              <a:rPr lang="en-GB" sz="1200" i="1" dirty="0">
                <a:latin typeface="Times New Roman" panose="02020603050405020304" pitchFamily="18" charset="0"/>
                <a:ea typeface="Calibri" panose="020F0502020204030204" pitchFamily="34" charset="0"/>
                <a:cs typeface="Times New Roman" panose="02020603050405020304" pitchFamily="18" charset="0"/>
              </a:rPr>
              <a:t>Of lice and men: an itchy history.</a:t>
            </a:r>
            <a:r>
              <a:rPr lang="en-GB" sz="1200" dirty="0">
                <a:latin typeface="Times New Roman" panose="02020603050405020304" pitchFamily="18" charset="0"/>
                <a:ea typeface="Calibri" panose="020F0502020204030204" pitchFamily="34" charset="0"/>
                <a:cs typeface="Times New Roman" panose="02020603050405020304" pitchFamily="18" charset="0"/>
              </a:rPr>
              <a:t>[online] Available at: </a:t>
            </a:r>
            <a:r>
              <a:rPr lang="en-GB" sz="1200" u="sng" dirty="0">
                <a:latin typeface="Times New Roman" panose="02020603050405020304" pitchFamily="18" charset="0"/>
                <a:ea typeface="Calibri" panose="020F0502020204030204" pitchFamily="34" charset="0"/>
                <a:cs typeface="Times New Roman" panose="02020603050405020304" pitchFamily="18" charset="0"/>
              </a:rPr>
              <a:t>https://blogs.scientificamerican.com/guest-blog/of-lice-and-men-an-itchy-history/</a:t>
            </a:r>
            <a:r>
              <a:rPr lang="en-GB" sz="1200" dirty="0">
                <a:latin typeface="Times New Roman" panose="02020603050405020304" pitchFamily="18" charset="0"/>
                <a:ea typeface="Calibri" panose="020F0502020204030204" pitchFamily="34" charset="0"/>
                <a:cs typeface="Times New Roman" panose="02020603050405020304" pitchFamily="18" charset="0"/>
              </a:rPr>
              <a:t>. (accessed November 19</a:t>
            </a:r>
            <a:r>
              <a:rPr lang="en-GB" sz="1200" baseline="30000" dirty="0">
                <a:latin typeface="Times New Roman" panose="02020603050405020304" pitchFamily="18" charset="0"/>
                <a:ea typeface="Calibri" panose="020F0502020204030204" pitchFamily="34" charset="0"/>
                <a:cs typeface="Times New Roman" panose="02020603050405020304" pitchFamily="18" charset="0"/>
              </a:rPr>
              <a:t>th </a:t>
            </a:r>
            <a:r>
              <a:rPr lang="en-GB" sz="1200" dirty="0">
                <a:latin typeface="Times New Roman" panose="02020603050405020304" pitchFamily="18" charset="0"/>
                <a:ea typeface="Calibri" panose="020F0502020204030204" pitchFamily="34" charset="0"/>
                <a:cs typeface="Times New Roman" panose="02020603050405020304" pitchFamily="18" charset="0"/>
              </a:rPr>
              <a:t>2018) </a:t>
            </a:r>
          </a:p>
          <a:p>
            <a:pPr>
              <a:lnSpc>
                <a:spcPct val="150000"/>
              </a:lnSpc>
              <a:spcAft>
                <a:spcPts val="800"/>
              </a:spcAft>
            </a:pPr>
            <a:r>
              <a:rPr lang="en-GB" sz="1200" dirty="0" err="1">
                <a:latin typeface="Times New Roman" panose="02020603050405020304" pitchFamily="18" charset="0"/>
                <a:cs typeface="Times New Roman" panose="02020603050405020304" pitchFamily="18" charset="0"/>
              </a:rPr>
              <a:t>Strycharz</a:t>
            </a:r>
            <a:r>
              <a:rPr lang="en-GB" sz="1200" dirty="0">
                <a:latin typeface="Times New Roman" panose="02020603050405020304" pitchFamily="18" charset="0"/>
                <a:cs typeface="Times New Roman" panose="02020603050405020304" pitchFamily="18" charset="0"/>
              </a:rPr>
              <a:t>, J. P., Lao, A. R., Alves, A. M., &amp; Clark, J. M. (2012). </a:t>
            </a:r>
            <a:r>
              <a:rPr lang="en-GB" sz="1200" dirty="0" err="1">
                <a:latin typeface="Times New Roman" panose="02020603050405020304" pitchFamily="18" charset="0"/>
                <a:cs typeface="Times New Roman" panose="02020603050405020304" pitchFamily="18" charset="0"/>
              </a:rPr>
              <a:t>Ovicidal</a:t>
            </a:r>
            <a:r>
              <a:rPr lang="en-GB" sz="1200" dirty="0">
                <a:latin typeface="Times New Roman" panose="02020603050405020304" pitchFamily="18" charset="0"/>
                <a:cs typeface="Times New Roman" panose="02020603050405020304" pitchFamily="18" charset="0"/>
              </a:rPr>
              <a:t> response of NYDA formulations on the human head louse (</a:t>
            </a:r>
            <a:r>
              <a:rPr lang="en-GB" sz="1200" dirty="0" err="1">
                <a:latin typeface="Times New Roman" panose="02020603050405020304" pitchFamily="18" charset="0"/>
                <a:cs typeface="Times New Roman" panose="02020603050405020304" pitchFamily="18" charset="0"/>
              </a:rPr>
              <a:t>Anoplura</a:t>
            </a:r>
            <a:r>
              <a:rPr lang="en-GB" sz="1200" dirty="0">
                <a:latin typeface="Times New Roman" panose="02020603050405020304" pitchFamily="18" charset="0"/>
                <a:cs typeface="Times New Roman" panose="02020603050405020304" pitchFamily="18" charset="0"/>
              </a:rPr>
              <a:t>: </a:t>
            </a:r>
            <a:r>
              <a:rPr lang="en-GB" sz="1200" dirty="0" err="1">
                <a:latin typeface="Times New Roman" panose="02020603050405020304" pitchFamily="18" charset="0"/>
                <a:cs typeface="Times New Roman" panose="02020603050405020304" pitchFamily="18" charset="0"/>
              </a:rPr>
              <a:t>Pediculidae</a:t>
            </a:r>
            <a:r>
              <a:rPr lang="en-GB" sz="1200" dirty="0">
                <a:latin typeface="Times New Roman" panose="02020603050405020304" pitchFamily="18" charset="0"/>
                <a:cs typeface="Times New Roman" panose="02020603050405020304" pitchFamily="18" charset="0"/>
              </a:rPr>
              <a:t>) using a hair tuft bioassay. </a:t>
            </a:r>
            <a:r>
              <a:rPr lang="en-GB" sz="1200" i="1" dirty="0">
                <a:latin typeface="Times New Roman" panose="02020603050405020304" pitchFamily="18" charset="0"/>
                <a:cs typeface="Times New Roman" panose="02020603050405020304" pitchFamily="18" charset="0"/>
              </a:rPr>
              <a:t>Journal of medical entomology,</a:t>
            </a:r>
            <a:r>
              <a:rPr lang="en-GB" sz="1200" dirty="0">
                <a:latin typeface="Times New Roman" panose="02020603050405020304" pitchFamily="18" charset="0"/>
                <a:cs typeface="Times New Roman" panose="02020603050405020304" pitchFamily="18" charset="0"/>
              </a:rPr>
              <a:t> 49(2), 336-42. [Online] Available from : </a:t>
            </a:r>
            <a:r>
              <a:rPr lang="en-GB" sz="1200" u="sng" dirty="0">
                <a:latin typeface="Times New Roman" panose="02020603050405020304" pitchFamily="18" charset="0"/>
                <a:cs typeface="Times New Roman" panose="02020603050405020304" pitchFamily="18" charset="0"/>
              </a:rPr>
              <a:t>https://www.ncbi.nlm.nih.gov/pmc/articles/PMC3530259</a:t>
            </a:r>
            <a:r>
              <a:rPr lang="en-GB" sz="1200" dirty="0">
                <a:latin typeface="Times New Roman" panose="02020603050405020304" pitchFamily="18" charset="0"/>
                <a:cs typeface="Times New Roman" panose="02020603050405020304" pitchFamily="18" charset="0"/>
              </a:rPr>
              <a:t>.  (accessed 28</a:t>
            </a:r>
            <a:r>
              <a:rPr lang="en-GB" sz="1200" baseline="30000" dirty="0">
                <a:latin typeface="Times New Roman" panose="02020603050405020304" pitchFamily="18" charset="0"/>
                <a:cs typeface="Times New Roman" panose="02020603050405020304" pitchFamily="18" charset="0"/>
              </a:rPr>
              <a:t>th</a:t>
            </a:r>
            <a:r>
              <a:rPr lang="en-GB" sz="1200" dirty="0">
                <a:latin typeface="Times New Roman" panose="02020603050405020304" pitchFamily="18" charset="0"/>
                <a:cs typeface="Times New Roman" panose="02020603050405020304" pitchFamily="18" charset="0"/>
              </a:rPr>
              <a:t> November 2018) </a:t>
            </a:r>
          </a:p>
          <a:p>
            <a:pPr>
              <a:lnSpc>
                <a:spcPct val="150000"/>
              </a:lnSpc>
              <a:spcAft>
                <a:spcPts val="800"/>
              </a:spcAft>
            </a:pPr>
            <a:r>
              <a:rPr lang="en-GB" sz="1200" dirty="0">
                <a:latin typeface="Times New Roman" panose="02020603050405020304" pitchFamily="18" charset="0"/>
                <a:cs typeface="Times New Roman" panose="02020603050405020304" pitchFamily="18" charset="0"/>
              </a:rPr>
              <a:t>The </a:t>
            </a:r>
            <a:r>
              <a:rPr lang="en-GB" sz="1200" dirty="0" err="1">
                <a:latin typeface="Times New Roman" panose="02020603050405020304" pitchFamily="18" charset="0"/>
                <a:cs typeface="Times New Roman" panose="02020603050405020304" pitchFamily="18" charset="0"/>
              </a:rPr>
              <a:t>Hairforce</a:t>
            </a:r>
            <a:r>
              <a:rPr lang="en-GB" sz="1200" dirty="0">
                <a:latin typeface="Times New Roman" panose="02020603050405020304" pitchFamily="18" charset="0"/>
                <a:cs typeface="Times New Roman" panose="02020603050405020304" pitchFamily="18" charset="0"/>
              </a:rPr>
              <a:t>.(2018) </a:t>
            </a:r>
            <a:r>
              <a:rPr lang="en-GB" sz="1200" i="1" dirty="0">
                <a:latin typeface="Times New Roman" panose="02020603050405020304" pitchFamily="18" charset="0"/>
                <a:cs typeface="Times New Roman" panose="02020603050405020304" pitchFamily="18" charset="0"/>
              </a:rPr>
              <a:t>We end the struggle with nits &amp; head lice– and that’s guaranteed.</a:t>
            </a:r>
            <a:r>
              <a:rPr lang="en-GB" sz="1200" dirty="0">
                <a:latin typeface="Times New Roman" panose="02020603050405020304" pitchFamily="18" charset="0"/>
                <a:cs typeface="Times New Roman" panose="02020603050405020304" pitchFamily="18" charset="0"/>
              </a:rPr>
              <a:t>[online] Available at: </a:t>
            </a:r>
            <a:r>
              <a:rPr lang="en-GB" sz="1200" u="sng" dirty="0">
                <a:latin typeface="Times New Roman" panose="02020603050405020304" pitchFamily="18" charset="0"/>
                <a:cs typeface="Times New Roman" panose="02020603050405020304" pitchFamily="18" charset="0"/>
              </a:rPr>
              <a:t>https://www.thehairforce.co.uk/</a:t>
            </a:r>
            <a:r>
              <a:rPr lang="en-GB" sz="1200" dirty="0">
                <a:latin typeface="Times New Roman" panose="02020603050405020304" pitchFamily="18" charset="0"/>
                <a:cs typeface="Times New Roman" panose="02020603050405020304" pitchFamily="18" charset="0"/>
              </a:rPr>
              <a:t>. (accessed 26</a:t>
            </a:r>
            <a:r>
              <a:rPr lang="en-GB" sz="1200" baseline="30000" dirty="0">
                <a:latin typeface="Times New Roman" panose="02020603050405020304" pitchFamily="18" charset="0"/>
                <a:cs typeface="Times New Roman" panose="02020603050405020304" pitchFamily="18" charset="0"/>
              </a:rPr>
              <a:t>th</a:t>
            </a:r>
            <a:r>
              <a:rPr lang="en-GB" sz="1200" dirty="0">
                <a:latin typeface="Times New Roman" panose="02020603050405020304" pitchFamily="18" charset="0"/>
                <a:cs typeface="Times New Roman" panose="02020603050405020304" pitchFamily="18" charset="0"/>
              </a:rPr>
              <a:t> November 2018) </a:t>
            </a:r>
          </a:p>
          <a:p>
            <a:pPr>
              <a:lnSpc>
                <a:spcPct val="150000"/>
              </a:lnSpc>
              <a:spcAft>
                <a:spcPts val="800"/>
              </a:spcAft>
            </a:pPr>
            <a:r>
              <a:rPr lang="en-GB" sz="1200" dirty="0">
                <a:latin typeface="Times New Roman" panose="02020603050405020304" pitchFamily="18" charset="0"/>
                <a:cs typeface="Times New Roman" panose="02020603050405020304" pitchFamily="18" charset="0"/>
              </a:rPr>
              <a:t>Thomas DR, Carroll L, Roberts R, et al. (2006) Surveillance of insecticide resistance in head lice using biochemical and molecular methods. </a:t>
            </a:r>
            <a:r>
              <a:rPr lang="en-GB" sz="1200" i="1" dirty="0">
                <a:latin typeface="Times New Roman" panose="02020603050405020304" pitchFamily="18" charset="0"/>
                <a:cs typeface="Times New Roman" panose="02020603050405020304" pitchFamily="18" charset="0"/>
              </a:rPr>
              <a:t>Archives of Disease in Childhood</a:t>
            </a:r>
            <a:r>
              <a:rPr lang="en-GB" sz="1200" dirty="0">
                <a:latin typeface="Times New Roman" panose="02020603050405020304" pitchFamily="18" charset="0"/>
                <a:cs typeface="Times New Roman" panose="02020603050405020304" pitchFamily="18" charset="0"/>
              </a:rPr>
              <a:t>; 91:777-778.[online] Available from: </a:t>
            </a:r>
            <a:r>
              <a:rPr lang="en-GB" sz="1200" u="sng" dirty="0">
                <a:latin typeface="Times New Roman" panose="02020603050405020304" pitchFamily="18" charset="0"/>
                <a:cs typeface="Times New Roman" panose="02020603050405020304" pitchFamily="18" charset="0"/>
              </a:rPr>
              <a:t>https://adc.bmj.com/content/91/9/777.info</a:t>
            </a:r>
            <a:r>
              <a:rPr lang="en-GB" sz="1200" dirty="0">
                <a:latin typeface="Times New Roman" panose="02020603050405020304" pitchFamily="18" charset="0"/>
                <a:cs typeface="Times New Roman" panose="02020603050405020304" pitchFamily="18" charset="0"/>
              </a:rPr>
              <a:t>. (accessed 28</a:t>
            </a:r>
            <a:r>
              <a:rPr lang="en-GB" sz="1200" baseline="30000" dirty="0">
                <a:latin typeface="Times New Roman" panose="02020603050405020304" pitchFamily="18" charset="0"/>
                <a:cs typeface="Times New Roman" panose="02020603050405020304" pitchFamily="18" charset="0"/>
              </a:rPr>
              <a:t>th</a:t>
            </a:r>
            <a:r>
              <a:rPr lang="en-GB" sz="1200" dirty="0">
                <a:latin typeface="Times New Roman" panose="02020603050405020304" pitchFamily="18" charset="0"/>
                <a:cs typeface="Times New Roman" panose="02020603050405020304" pitchFamily="18" charset="0"/>
              </a:rPr>
              <a:t> November 2018) </a:t>
            </a:r>
          </a:p>
          <a:p>
            <a:pPr>
              <a:lnSpc>
                <a:spcPct val="150000"/>
              </a:lnSpc>
              <a:spcAft>
                <a:spcPts val="800"/>
              </a:spcAft>
            </a:pPr>
            <a:r>
              <a:rPr lang="en-GB" sz="1200" dirty="0" err="1">
                <a:latin typeface="Times New Roman" panose="02020603050405020304" pitchFamily="18" charset="0"/>
                <a:cs typeface="Times New Roman" panose="02020603050405020304" pitchFamily="18" charset="0"/>
              </a:rPr>
              <a:t>Tikkinen</a:t>
            </a:r>
            <a:r>
              <a:rPr lang="en-GB" sz="1200" dirty="0">
                <a:latin typeface="Times New Roman" panose="02020603050405020304" pitchFamily="18" charset="0"/>
                <a:cs typeface="Times New Roman" panose="02020603050405020304" pitchFamily="18" charset="0"/>
              </a:rPr>
              <a:t> KAO, Leinonen JS, </a:t>
            </a:r>
            <a:r>
              <a:rPr lang="en-GB" sz="1200" dirty="0" err="1">
                <a:latin typeface="Times New Roman" panose="02020603050405020304" pitchFamily="18" charset="0"/>
                <a:cs typeface="Times New Roman" panose="02020603050405020304" pitchFamily="18" charset="0"/>
              </a:rPr>
              <a:t>Guyatt</a:t>
            </a:r>
            <a:r>
              <a:rPr lang="en-GB" sz="1200" dirty="0">
                <a:latin typeface="Times New Roman" panose="02020603050405020304" pitchFamily="18" charset="0"/>
                <a:cs typeface="Times New Roman" panose="02020603050405020304" pitchFamily="18" charset="0"/>
              </a:rPr>
              <a:t> GH</a:t>
            </a:r>
            <a:r>
              <a:rPr lang="en-GB" sz="1200" i="1" dirty="0">
                <a:latin typeface="Times New Roman" panose="02020603050405020304" pitchFamily="18" charset="0"/>
                <a:cs typeface="Times New Roman" panose="02020603050405020304" pitchFamily="18" charset="0"/>
              </a:rPr>
              <a:t>, et al (2012) </a:t>
            </a:r>
            <a:r>
              <a:rPr lang="en-GB" sz="1200" dirty="0">
                <a:latin typeface="Times New Roman" panose="02020603050405020304" pitchFamily="18" charset="0"/>
                <a:cs typeface="Times New Roman" panose="02020603050405020304" pitchFamily="18" charset="0"/>
              </a:rPr>
              <a:t>What is a disease?</a:t>
            </a:r>
            <a:r>
              <a:rPr lang="en-GB" sz="1200" i="1" dirty="0">
                <a:latin typeface="Times New Roman" panose="02020603050405020304" pitchFamily="18" charset="0"/>
                <a:cs typeface="Times New Roman" panose="02020603050405020304" pitchFamily="18" charset="0"/>
              </a:rPr>
              <a:t> </a:t>
            </a:r>
            <a:r>
              <a:rPr lang="en-GB" sz="1200" dirty="0">
                <a:latin typeface="Times New Roman" panose="02020603050405020304" pitchFamily="18" charset="0"/>
                <a:cs typeface="Times New Roman" panose="02020603050405020304" pitchFamily="18" charset="0"/>
              </a:rPr>
              <a:t>Perspectives of the public, health professionals and legislators. </a:t>
            </a:r>
            <a:r>
              <a:rPr lang="en-GB" sz="1200" i="1" dirty="0">
                <a:latin typeface="Times New Roman" panose="02020603050405020304" pitchFamily="18" charset="0"/>
                <a:cs typeface="Times New Roman" panose="02020603050405020304" pitchFamily="18" charset="0"/>
              </a:rPr>
              <a:t>BMJ Open</a:t>
            </a:r>
            <a:r>
              <a:rPr lang="en-GB" sz="1200" dirty="0">
                <a:latin typeface="Times New Roman" panose="02020603050405020304" pitchFamily="18" charset="0"/>
                <a:cs typeface="Times New Roman" panose="02020603050405020304" pitchFamily="18" charset="0"/>
              </a:rPr>
              <a:t>;</a:t>
            </a:r>
            <a:r>
              <a:rPr lang="en-GB" sz="1200" b="1" dirty="0">
                <a:latin typeface="Times New Roman" panose="02020603050405020304" pitchFamily="18" charset="0"/>
                <a:cs typeface="Times New Roman" panose="02020603050405020304" pitchFamily="18" charset="0"/>
              </a:rPr>
              <a:t>2:</a:t>
            </a:r>
            <a:r>
              <a:rPr lang="en-GB" sz="1200" dirty="0">
                <a:latin typeface="Times New Roman" panose="02020603050405020304" pitchFamily="18" charset="0"/>
                <a:cs typeface="Times New Roman" panose="02020603050405020304" pitchFamily="18" charset="0"/>
              </a:rPr>
              <a:t> e001632. </a:t>
            </a:r>
            <a:r>
              <a:rPr lang="en-GB" sz="1200" dirty="0" err="1">
                <a:latin typeface="Times New Roman" panose="02020603050405020304" pitchFamily="18" charset="0"/>
                <a:cs typeface="Times New Roman" panose="02020603050405020304" pitchFamily="18" charset="0"/>
              </a:rPr>
              <a:t>doi</a:t>
            </a:r>
            <a:r>
              <a:rPr lang="en-GB" sz="1200" dirty="0">
                <a:latin typeface="Times New Roman" panose="02020603050405020304" pitchFamily="18" charset="0"/>
                <a:cs typeface="Times New Roman" panose="02020603050405020304" pitchFamily="18" charset="0"/>
              </a:rPr>
              <a:t>: 10.1136/bmjopen-2012-001632</a:t>
            </a:r>
          </a:p>
          <a:p>
            <a:pPr>
              <a:lnSpc>
                <a:spcPct val="150000"/>
              </a:lnSpc>
              <a:spcAft>
                <a:spcPts val="800"/>
              </a:spcAft>
            </a:pPr>
            <a:r>
              <a:rPr lang="en-GB" sz="1200" dirty="0">
                <a:latin typeface="Times New Roman" panose="02020603050405020304" pitchFamily="18" charset="0"/>
                <a:cs typeface="Times New Roman" panose="02020603050405020304" pitchFamily="18" charset="0"/>
              </a:rPr>
              <a:t>Time to Change wales (2018) </a:t>
            </a:r>
            <a:r>
              <a:rPr lang="en-GB" sz="1200" i="1" dirty="0">
                <a:latin typeface="Times New Roman" panose="02020603050405020304" pitchFamily="18" charset="0"/>
                <a:cs typeface="Times New Roman" panose="02020603050405020304" pitchFamily="18" charset="0"/>
              </a:rPr>
              <a:t>What is stigma?. </a:t>
            </a:r>
            <a:r>
              <a:rPr lang="en-GB" sz="1200" dirty="0">
                <a:latin typeface="Times New Roman" panose="02020603050405020304" pitchFamily="18" charset="0"/>
                <a:cs typeface="Times New Roman" panose="02020603050405020304" pitchFamily="18" charset="0"/>
              </a:rPr>
              <a:t>[online] Available at: </a:t>
            </a:r>
            <a:r>
              <a:rPr lang="en-GB" sz="1200" u="sng" dirty="0">
                <a:latin typeface="Times New Roman" panose="02020603050405020304" pitchFamily="18" charset="0"/>
                <a:cs typeface="Times New Roman" panose="02020603050405020304" pitchFamily="18" charset="0"/>
              </a:rPr>
              <a:t>http://www.timetochangewales.org.uk/en/mental-health-stigma/what-stigma/</a:t>
            </a:r>
            <a:r>
              <a:rPr lang="en-GB" sz="1200" dirty="0">
                <a:latin typeface="Times New Roman" panose="02020603050405020304" pitchFamily="18" charset="0"/>
                <a:cs typeface="Times New Roman" panose="02020603050405020304" pitchFamily="18" charset="0"/>
              </a:rPr>
              <a:t>. ( accessed 26</a:t>
            </a:r>
            <a:r>
              <a:rPr lang="en-GB" sz="1200" baseline="30000" dirty="0">
                <a:latin typeface="Times New Roman" panose="02020603050405020304" pitchFamily="18" charset="0"/>
                <a:cs typeface="Times New Roman" panose="02020603050405020304" pitchFamily="18" charset="0"/>
              </a:rPr>
              <a:t>th</a:t>
            </a:r>
            <a:r>
              <a:rPr lang="en-GB" sz="1200" dirty="0">
                <a:latin typeface="Times New Roman" panose="02020603050405020304" pitchFamily="18" charset="0"/>
                <a:cs typeface="Times New Roman" panose="02020603050405020304" pitchFamily="18" charset="0"/>
              </a:rPr>
              <a:t> November 2018)</a:t>
            </a:r>
          </a:p>
          <a:p>
            <a:pPr>
              <a:lnSpc>
                <a:spcPct val="150000"/>
              </a:lnSpc>
              <a:spcAft>
                <a:spcPts val="800"/>
              </a:spcAft>
            </a:pPr>
            <a:r>
              <a:rPr lang="en-GB" sz="1200" dirty="0">
                <a:latin typeface="Times New Roman" panose="02020603050405020304" pitchFamily="18" charset="0"/>
                <a:cs typeface="Times New Roman" panose="02020603050405020304" pitchFamily="18" charset="0"/>
              </a:rPr>
              <a:t>UK Government and parliament (2018) </a:t>
            </a:r>
            <a:r>
              <a:rPr lang="en-GB" sz="1200" i="1" dirty="0">
                <a:latin typeface="Times New Roman" panose="02020603050405020304" pitchFamily="18" charset="0"/>
                <a:cs typeface="Times New Roman" panose="02020603050405020304" pitchFamily="18" charset="0"/>
              </a:rPr>
              <a:t>Petitions: All petitions. </a:t>
            </a:r>
            <a:r>
              <a:rPr lang="en-GB" sz="1200" dirty="0">
                <a:latin typeface="Times New Roman" panose="02020603050405020304" pitchFamily="18" charset="0"/>
                <a:cs typeface="Times New Roman" panose="02020603050405020304" pitchFamily="18" charset="0"/>
              </a:rPr>
              <a:t>[Online] Available at: </a:t>
            </a:r>
            <a:r>
              <a:rPr lang="en-GB" sz="1200" u="sng" dirty="0">
                <a:latin typeface="Times New Roman" panose="02020603050405020304" pitchFamily="18" charset="0"/>
                <a:cs typeface="Times New Roman" panose="02020603050405020304" pitchFamily="18" charset="0"/>
              </a:rPr>
              <a:t>https://petition.parliament.uk/petitions?q=nit+nurse</a:t>
            </a:r>
            <a:r>
              <a:rPr lang="en-GB" sz="1200" dirty="0">
                <a:latin typeface="Times New Roman" panose="02020603050405020304" pitchFamily="18" charset="0"/>
                <a:cs typeface="Times New Roman" panose="02020603050405020304" pitchFamily="18" charset="0"/>
              </a:rPr>
              <a:t>. (accessed 21</a:t>
            </a:r>
            <a:r>
              <a:rPr lang="en-GB" sz="1200" baseline="30000" dirty="0">
                <a:latin typeface="Times New Roman" panose="02020603050405020304" pitchFamily="18" charset="0"/>
                <a:cs typeface="Times New Roman" panose="02020603050405020304" pitchFamily="18" charset="0"/>
              </a:rPr>
              <a:t>st</a:t>
            </a:r>
            <a:r>
              <a:rPr lang="en-GB" sz="1200" dirty="0">
                <a:latin typeface="Times New Roman" panose="02020603050405020304" pitchFamily="18" charset="0"/>
                <a:cs typeface="Times New Roman" panose="02020603050405020304" pitchFamily="18" charset="0"/>
              </a:rPr>
              <a:t> November 2018) </a:t>
            </a:r>
          </a:p>
          <a:p>
            <a:pPr>
              <a:lnSpc>
                <a:spcPct val="150000"/>
              </a:lnSpc>
              <a:spcAft>
                <a:spcPts val="800"/>
              </a:spcAft>
            </a:pPr>
            <a:r>
              <a:rPr lang="en-GB" sz="1200" dirty="0" err="1">
                <a:latin typeface="Times New Roman" panose="02020603050405020304" pitchFamily="18" charset="0"/>
                <a:cs typeface="Times New Roman" panose="02020603050405020304" pitchFamily="18" charset="0"/>
              </a:rPr>
              <a:t>Ullio-Gamboa</a:t>
            </a:r>
            <a:r>
              <a:rPr lang="en-GB" sz="1200" dirty="0">
                <a:latin typeface="Times New Roman" panose="02020603050405020304" pitchFamily="18" charset="0"/>
                <a:cs typeface="Times New Roman" panose="02020603050405020304" pitchFamily="18" charset="0"/>
              </a:rPr>
              <a:t>, G., Palma, S., Benoit, J.P. et al. (2017). Ivermectin lipid-based nanocarriers as novel formulations against head lice</a:t>
            </a:r>
            <a:r>
              <a:rPr lang="en-GB" sz="1200" i="1" dirty="0">
                <a:latin typeface="Times New Roman" panose="02020603050405020304" pitchFamily="18" charset="0"/>
                <a:cs typeface="Times New Roman" panose="02020603050405020304" pitchFamily="18" charset="0"/>
              </a:rPr>
              <a:t>. Parasitology Research.</a:t>
            </a:r>
            <a:r>
              <a:rPr lang="en-GB" sz="1200" dirty="0">
                <a:latin typeface="Times New Roman" panose="02020603050405020304" pitchFamily="18" charset="0"/>
                <a:cs typeface="Times New Roman" panose="02020603050405020304" pitchFamily="18" charset="0"/>
              </a:rPr>
              <a:t> 116: 2111. [Online] Available from: </a:t>
            </a:r>
            <a:r>
              <a:rPr lang="en-GB" sz="1200" u="sng" dirty="0">
                <a:latin typeface="Times New Roman" panose="02020603050405020304" pitchFamily="18" charset="0"/>
                <a:cs typeface="Times New Roman" panose="02020603050405020304" pitchFamily="18" charset="0"/>
              </a:rPr>
              <a:t>https://link.springer.com/article/10.1007/s00436-017-5510-2#citeas</a:t>
            </a:r>
            <a:r>
              <a:rPr lang="en-GB" sz="1200" dirty="0">
                <a:latin typeface="Times New Roman" panose="02020603050405020304" pitchFamily="18" charset="0"/>
                <a:cs typeface="Times New Roman" panose="02020603050405020304" pitchFamily="18" charset="0"/>
              </a:rPr>
              <a:t>. (accessed 26</a:t>
            </a:r>
            <a:r>
              <a:rPr lang="en-GB" sz="1200" baseline="30000" dirty="0">
                <a:latin typeface="Times New Roman" panose="02020603050405020304" pitchFamily="18" charset="0"/>
                <a:cs typeface="Times New Roman" panose="02020603050405020304" pitchFamily="18" charset="0"/>
              </a:rPr>
              <a:t>th</a:t>
            </a:r>
            <a:r>
              <a:rPr lang="en-GB" sz="1200" dirty="0">
                <a:latin typeface="Times New Roman" panose="02020603050405020304" pitchFamily="18" charset="0"/>
                <a:cs typeface="Times New Roman" panose="02020603050405020304" pitchFamily="18" charset="0"/>
              </a:rPr>
              <a:t> November 2018) </a:t>
            </a:r>
          </a:p>
          <a:p>
            <a:pPr>
              <a:lnSpc>
                <a:spcPct val="150000"/>
              </a:lnSpc>
              <a:spcAft>
                <a:spcPts val="800"/>
              </a:spcAft>
            </a:pPr>
            <a:r>
              <a:rPr lang="en-GB" sz="1200" dirty="0" err="1">
                <a:latin typeface="Times New Roman" panose="02020603050405020304" pitchFamily="18" charset="0"/>
                <a:cs typeface="Times New Roman" panose="02020603050405020304" pitchFamily="18" charset="0"/>
              </a:rPr>
              <a:t>Viegas</a:t>
            </a:r>
            <a:r>
              <a:rPr lang="en-GB" sz="1200" dirty="0">
                <a:latin typeface="Times New Roman" panose="02020603050405020304" pitchFamily="18" charset="0"/>
                <a:cs typeface="Times New Roman" panose="02020603050405020304" pitchFamily="18" charset="0"/>
              </a:rPr>
              <a:t>, J., Baum, M. (2017) </a:t>
            </a:r>
            <a:r>
              <a:rPr lang="en-GB" sz="1200" i="1" dirty="0">
                <a:latin typeface="Times New Roman" panose="02020603050405020304" pitchFamily="18" charset="0"/>
                <a:cs typeface="Times New Roman" panose="02020603050405020304" pitchFamily="18" charset="0"/>
              </a:rPr>
              <a:t>Parasites Germs: Disease-Causing Organisms</a:t>
            </a:r>
            <a:r>
              <a:rPr lang="en-GB" sz="1200" dirty="0">
                <a:latin typeface="Times New Roman" panose="02020603050405020304" pitchFamily="18" charset="0"/>
                <a:cs typeface="Times New Roman" panose="02020603050405020304" pitchFamily="18" charset="0"/>
              </a:rPr>
              <a:t>. New York. The Rosen Publishing Group</a:t>
            </a:r>
          </a:p>
          <a:p>
            <a:pPr>
              <a:lnSpc>
                <a:spcPct val="150000"/>
              </a:lnSpc>
              <a:spcAft>
                <a:spcPts val="800"/>
              </a:spcAft>
            </a:pPr>
            <a:r>
              <a:rPr lang="en-GB" sz="1200" dirty="0">
                <a:latin typeface="Times New Roman" panose="02020603050405020304" pitchFamily="18" charset="0"/>
                <a:cs typeface="Times New Roman" panose="02020603050405020304" pitchFamily="18" charset="0"/>
              </a:rPr>
              <a:t>Wallace, S. (2017) Smartphones blamed for rise in head lice at schools. </a:t>
            </a:r>
            <a:r>
              <a:rPr lang="en-GB" sz="1200" i="1" dirty="0">
                <a:latin typeface="Times New Roman" panose="02020603050405020304" pitchFamily="18" charset="0"/>
                <a:cs typeface="Times New Roman" panose="02020603050405020304" pitchFamily="18" charset="0"/>
              </a:rPr>
              <a:t>The Times</a:t>
            </a:r>
            <a:r>
              <a:rPr lang="en-GB" sz="1200" dirty="0">
                <a:latin typeface="Times New Roman" panose="02020603050405020304" pitchFamily="18" charset="0"/>
                <a:cs typeface="Times New Roman" panose="02020603050405020304" pitchFamily="18" charset="0"/>
              </a:rPr>
              <a:t>. [Online] 6</a:t>
            </a:r>
            <a:r>
              <a:rPr lang="en-GB" sz="1200" baseline="30000" dirty="0">
                <a:latin typeface="Times New Roman" panose="02020603050405020304" pitchFamily="18" charset="0"/>
                <a:cs typeface="Times New Roman" panose="02020603050405020304" pitchFamily="18" charset="0"/>
              </a:rPr>
              <a:t>th</a:t>
            </a:r>
            <a:r>
              <a:rPr lang="en-GB" sz="1200" dirty="0">
                <a:latin typeface="Times New Roman" panose="02020603050405020304" pitchFamily="18" charset="0"/>
                <a:cs typeface="Times New Roman" panose="02020603050405020304" pitchFamily="18" charset="0"/>
              </a:rPr>
              <a:t> July. Available from: </a:t>
            </a:r>
            <a:r>
              <a:rPr lang="en-GB" sz="1200" u="sng" dirty="0">
                <a:latin typeface="Times New Roman" panose="02020603050405020304" pitchFamily="18" charset="0"/>
                <a:cs typeface="Times New Roman" panose="02020603050405020304" pitchFamily="18" charset="0"/>
              </a:rPr>
              <a:t>https://www.thetimes.co.uk/edition/news/smartphones-blamed-for-rise-in-head-lice-or-nits-at-schools-dfx3q38xf</a:t>
            </a:r>
            <a:r>
              <a:rPr lang="en-GB" sz="1200" dirty="0">
                <a:latin typeface="Times New Roman" panose="02020603050405020304" pitchFamily="18" charset="0"/>
                <a:cs typeface="Times New Roman" panose="02020603050405020304" pitchFamily="18" charset="0"/>
              </a:rPr>
              <a:t>. (accessed 26</a:t>
            </a:r>
            <a:r>
              <a:rPr lang="en-GB" sz="1200" baseline="30000" dirty="0">
                <a:latin typeface="Times New Roman" panose="02020603050405020304" pitchFamily="18" charset="0"/>
                <a:cs typeface="Times New Roman" panose="02020603050405020304" pitchFamily="18" charset="0"/>
              </a:rPr>
              <a:t>th</a:t>
            </a:r>
            <a:r>
              <a:rPr lang="en-GB" sz="1200" dirty="0">
                <a:latin typeface="Times New Roman" panose="02020603050405020304" pitchFamily="18" charset="0"/>
                <a:cs typeface="Times New Roman" panose="02020603050405020304" pitchFamily="18" charset="0"/>
              </a:rPr>
              <a:t> November 2018) </a:t>
            </a:r>
          </a:p>
          <a:p>
            <a:pPr>
              <a:lnSpc>
                <a:spcPct val="150000"/>
              </a:lnSpc>
              <a:spcAft>
                <a:spcPts val="800"/>
              </a:spcAft>
            </a:pPr>
            <a:r>
              <a:rPr lang="en-US" sz="1200" dirty="0">
                <a:latin typeface="Times New Roman" panose="02020603050405020304" pitchFamily="18" charset="0"/>
                <a:cs typeface="Times New Roman" panose="02020603050405020304" pitchFamily="18" charset="0"/>
              </a:rPr>
              <a:t>Webber, R. (2009) Communicable Disease Epidemiology and Control: A Global Perspective.3rd Ed. </a:t>
            </a:r>
            <a:r>
              <a:rPr lang="en-US" sz="1200" dirty="0" err="1">
                <a:latin typeface="Times New Roman" panose="02020603050405020304" pitchFamily="18" charset="0"/>
                <a:cs typeface="Times New Roman" panose="02020603050405020304" pitchFamily="18" charset="0"/>
              </a:rPr>
              <a:t>Oxfordshire</a:t>
            </a:r>
            <a:r>
              <a:rPr lang="en-US" sz="1200" dirty="0">
                <a:latin typeface="Times New Roman" panose="02020603050405020304" pitchFamily="18" charset="0"/>
                <a:cs typeface="Times New Roman" panose="02020603050405020304" pitchFamily="18" charset="0"/>
              </a:rPr>
              <a:t>. CABI</a:t>
            </a:r>
          </a:p>
          <a:p>
            <a:pPr>
              <a:lnSpc>
                <a:spcPct val="150000"/>
              </a:lnSpc>
              <a:spcAft>
                <a:spcPts val="800"/>
              </a:spcAft>
            </a:pPr>
            <a:r>
              <a:rPr lang="en-GB" sz="1200" dirty="0">
                <a:latin typeface="Times New Roman" panose="02020603050405020304" pitchFamily="18" charset="0"/>
                <a:cs typeface="Times New Roman" panose="02020603050405020304" pitchFamily="18" charset="0"/>
              </a:rPr>
              <a:t>Webber, R. (2016) </a:t>
            </a:r>
            <a:r>
              <a:rPr lang="en-GB" sz="1200" i="1" dirty="0">
                <a:latin typeface="Times New Roman" panose="02020603050405020304" pitchFamily="18" charset="0"/>
                <a:cs typeface="Times New Roman" panose="02020603050405020304" pitchFamily="18" charset="0"/>
              </a:rPr>
              <a:t>Communicable Disease Epidemiology and Control: A Global Perspective.</a:t>
            </a:r>
            <a:r>
              <a:rPr lang="en-GB" sz="1200" dirty="0">
                <a:latin typeface="Times New Roman" panose="02020603050405020304" pitchFamily="18" charset="0"/>
                <a:cs typeface="Times New Roman" panose="02020603050405020304" pitchFamily="18" charset="0"/>
              </a:rPr>
              <a:t>5</a:t>
            </a:r>
            <a:r>
              <a:rPr lang="en-GB" sz="1200" baseline="30000" dirty="0">
                <a:latin typeface="Times New Roman" panose="02020603050405020304" pitchFamily="18" charset="0"/>
                <a:cs typeface="Times New Roman" panose="02020603050405020304" pitchFamily="18" charset="0"/>
              </a:rPr>
              <a:t>th</a:t>
            </a:r>
            <a:r>
              <a:rPr lang="en-GB" sz="1200" dirty="0">
                <a:latin typeface="Times New Roman" panose="02020603050405020304" pitchFamily="18" charset="0"/>
                <a:cs typeface="Times New Roman" panose="02020603050405020304" pitchFamily="18" charset="0"/>
              </a:rPr>
              <a:t> Ed. Oxfordshire. CABI</a:t>
            </a:r>
          </a:p>
          <a:p>
            <a:pPr>
              <a:lnSpc>
                <a:spcPct val="107000"/>
              </a:lnSpc>
              <a:spcAft>
                <a:spcPts val="800"/>
              </a:spcAft>
            </a:pPr>
            <a:endParaRPr lang="en-GB" dirty="0"/>
          </a:p>
          <a:p>
            <a:pPr>
              <a:lnSpc>
                <a:spcPct val="107000"/>
              </a:lnSpc>
              <a:spcAft>
                <a:spcPts val="800"/>
              </a:spcAft>
            </a:pPr>
            <a:endParaRPr lang="en-GB" dirty="0"/>
          </a:p>
          <a:p>
            <a:pPr>
              <a:lnSpc>
                <a:spcPct val="107000"/>
              </a:lnSpc>
              <a:spcAft>
                <a:spcPts val="800"/>
              </a:spcAft>
            </a:pPr>
            <a:endParaRPr lang="en-GB" dirty="0"/>
          </a:p>
          <a:p>
            <a:pPr>
              <a:lnSpc>
                <a:spcPct val="107000"/>
              </a:lnSpc>
              <a:spcAft>
                <a:spcPts val="800"/>
              </a:spcAft>
            </a:pPr>
            <a:endParaRPr lang="en-GB" dirty="0"/>
          </a:p>
          <a:p>
            <a:pPr>
              <a:lnSpc>
                <a:spcPct val="107000"/>
              </a:lnSpc>
              <a:spcAft>
                <a:spcPts val="800"/>
              </a:spcAft>
            </a:pPr>
            <a:endParaRPr lang="en-GB" dirty="0"/>
          </a:p>
          <a:p>
            <a:pPr>
              <a:lnSpc>
                <a:spcPct val="107000"/>
              </a:lnSpc>
              <a:spcAft>
                <a:spcPts val="800"/>
              </a:spcAft>
            </a:pPr>
            <a:endParaRPr lang="en-GB" dirty="0"/>
          </a:p>
          <a:p>
            <a:pPr>
              <a:lnSpc>
                <a:spcPct val="107000"/>
              </a:lnSpc>
              <a:spcAft>
                <a:spcPts val="800"/>
              </a:spcAft>
            </a:pPr>
            <a:endParaRPr lang="en-GB" dirty="0"/>
          </a:p>
          <a:p>
            <a:pPr>
              <a:lnSpc>
                <a:spcPct val="107000"/>
              </a:lnSpc>
              <a:spcAft>
                <a:spcPts val="800"/>
              </a:spcAft>
            </a:pPr>
            <a:endParaRPr lang="en-GB" dirty="0"/>
          </a:p>
          <a:p>
            <a:endParaRPr lang="en-GB" dirty="0"/>
          </a:p>
          <a:p>
            <a:endParaRPr lang="en-GB" dirty="0"/>
          </a:p>
          <a:p>
            <a:pPr>
              <a:lnSpc>
                <a:spcPct val="107000"/>
              </a:lnSpc>
              <a:spcAft>
                <a:spcPts val="800"/>
              </a:spcAft>
            </a:pPr>
            <a:endParaRPr lang="en-GB" dirty="0"/>
          </a:p>
          <a:p>
            <a:pPr>
              <a:lnSpc>
                <a:spcPct val="107000"/>
              </a:lnSpc>
              <a:spcAft>
                <a:spcPts val="800"/>
              </a:spcAft>
            </a:pPr>
            <a:endParaRPr lang="en-GB" dirty="0"/>
          </a:p>
          <a:p>
            <a:pPr>
              <a:lnSpc>
                <a:spcPct val="107000"/>
              </a:lnSpc>
              <a:spcAft>
                <a:spcPts val="800"/>
              </a:spcAft>
            </a:pPr>
            <a:endParaRPr lang="en-GB" dirty="0"/>
          </a:p>
          <a:p>
            <a:pPr>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4487887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2D6A271-2DE2-46E2-A9A7-4F5B359B523C}"/>
              </a:ext>
            </a:extLst>
          </p:cNvPr>
          <p:cNvSpPr/>
          <p:nvPr/>
        </p:nvSpPr>
        <p:spPr>
          <a:xfrm>
            <a:off x="420913" y="812130"/>
            <a:ext cx="11524343" cy="2028889"/>
          </a:xfrm>
          <a:prstGeom prst="rect">
            <a:avLst/>
          </a:prstGeom>
        </p:spPr>
        <p:txBody>
          <a:bodyPr wrap="square">
            <a:spAutoFit/>
          </a:bodyPr>
          <a:lstStyle/>
          <a:p>
            <a:pPr>
              <a:lnSpc>
                <a:spcPct val="150000"/>
              </a:lnSpc>
              <a:spcAft>
                <a:spcPts val="800"/>
              </a:spcAft>
            </a:pPr>
            <a:r>
              <a:rPr lang="en-GB" sz="1200" dirty="0">
                <a:latin typeface="Times New Roman" panose="02020603050405020304" pitchFamily="18" charset="0"/>
                <a:cs typeface="Times New Roman" panose="02020603050405020304" pitchFamily="18" charset="0"/>
              </a:rPr>
              <a:t>Welsh Medication Information Centre ( 2014)</a:t>
            </a:r>
            <a:r>
              <a:rPr lang="en-GB" sz="1200" i="1" dirty="0">
                <a:latin typeface="Times New Roman" panose="02020603050405020304" pitchFamily="18" charset="0"/>
                <a:cs typeface="Times New Roman" panose="02020603050405020304" pitchFamily="18" charset="0"/>
              </a:rPr>
              <a:t> HEAD LICE Questions &amp; Answers for Healthcare Professionals. </a:t>
            </a:r>
            <a:r>
              <a:rPr lang="en-GB" sz="1200" dirty="0">
                <a:latin typeface="Times New Roman" panose="02020603050405020304" pitchFamily="18" charset="0"/>
                <a:cs typeface="Times New Roman" panose="02020603050405020304" pitchFamily="18" charset="0"/>
              </a:rPr>
              <a:t>[Online] Available at: </a:t>
            </a:r>
            <a:r>
              <a:rPr lang="en-GB" sz="1200" u="sng" dirty="0">
                <a:latin typeface="Times New Roman" panose="02020603050405020304" pitchFamily="18" charset="0"/>
                <a:cs typeface="Times New Roman" panose="02020603050405020304" pitchFamily="18" charset="0"/>
              </a:rPr>
              <a:t>file:///C:/Users/Aimee%20Wilson/Pictures/Head-Lice-Final.pdf</a:t>
            </a:r>
            <a:r>
              <a:rPr lang="en-GB" sz="1200" dirty="0">
                <a:latin typeface="Times New Roman" panose="02020603050405020304" pitchFamily="18" charset="0"/>
                <a:cs typeface="Times New Roman" panose="02020603050405020304" pitchFamily="18" charset="0"/>
              </a:rPr>
              <a:t>. (accessed 28</a:t>
            </a:r>
            <a:r>
              <a:rPr lang="en-GB" sz="1200" baseline="30000" dirty="0">
                <a:latin typeface="Times New Roman" panose="02020603050405020304" pitchFamily="18" charset="0"/>
                <a:cs typeface="Times New Roman" panose="02020603050405020304" pitchFamily="18" charset="0"/>
              </a:rPr>
              <a:t>th</a:t>
            </a:r>
            <a:r>
              <a:rPr lang="en-GB" sz="1200" dirty="0">
                <a:latin typeface="Times New Roman" panose="02020603050405020304" pitchFamily="18" charset="0"/>
                <a:cs typeface="Times New Roman" panose="02020603050405020304" pitchFamily="18" charset="0"/>
              </a:rPr>
              <a:t> November 2018)</a:t>
            </a:r>
          </a:p>
          <a:p>
            <a:pPr>
              <a:lnSpc>
                <a:spcPct val="150000"/>
              </a:lnSpc>
              <a:spcAft>
                <a:spcPts val="800"/>
              </a:spcAft>
            </a:pPr>
            <a:r>
              <a:rPr lang="en-GB" sz="1200" dirty="0">
                <a:latin typeface="Times New Roman" panose="02020603050405020304" pitchFamily="18" charset="0"/>
                <a:cs typeface="Times New Roman" panose="02020603050405020304" pitchFamily="18" charset="0"/>
              </a:rPr>
              <a:t>World Health Organization. (2018) </a:t>
            </a:r>
            <a:r>
              <a:rPr lang="en-GB" sz="1200" i="1" dirty="0">
                <a:latin typeface="Times New Roman" panose="02020603050405020304" pitchFamily="18" charset="0"/>
                <a:cs typeface="Times New Roman" panose="02020603050405020304" pitchFamily="18" charset="0"/>
              </a:rPr>
              <a:t>The top 10 causes of death</a:t>
            </a:r>
            <a:r>
              <a:rPr lang="en-GB" sz="1200" dirty="0">
                <a:latin typeface="Times New Roman" panose="02020603050405020304" pitchFamily="18" charset="0"/>
                <a:cs typeface="Times New Roman" panose="02020603050405020304" pitchFamily="18" charset="0"/>
              </a:rPr>
              <a:t>. [online]. Available at: </a:t>
            </a:r>
            <a:r>
              <a:rPr lang="en-GB" sz="1200" u="sng" dirty="0">
                <a:latin typeface="Times New Roman" panose="02020603050405020304" pitchFamily="18" charset="0"/>
                <a:cs typeface="Times New Roman" panose="02020603050405020304" pitchFamily="18" charset="0"/>
              </a:rPr>
              <a:t>http://www.who.int/news-room/fact-sheets/detail/the-top-10-causes-of-death</a:t>
            </a:r>
            <a:r>
              <a:rPr lang="en-GB" sz="1200" dirty="0">
                <a:latin typeface="Times New Roman" panose="02020603050405020304" pitchFamily="18" charset="0"/>
                <a:cs typeface="Times New Roman" panose="02020603050405020304" pitchFamily="18" charset="0"/>
              </a:rPr>
              <a:t>. ( Accessed 8</a:t>
            </a:r>
            <a:r>
              <a:rPr lang="en-GB" sz="1200" baseline="30000" dirty="0">
                <a:latin typeface="Times New Roman" panose="02020603050405020304" pitchFamily="18" charset="0"/>
                <a:cs typeface="Times New Roman" panose="02020603050405020304" pitchFamily="18" charset="0"/>
              </a:rPr>
              <a:t>th</a:t>
            </a:r>
            <a:r>
              <a:rPr lang="en-GB" sz="1200" dirty="0">
                <a:latin typeface="Times New Roman" panose="02020603050405020304" pitchFamily="18" charset="0"/>
                <a:cs typeface="Times New Roman" panose="02020603050405020304" pitchFamily="18" charset="0"/>
              </a:rPr>
              <a:t> November 2018) </a:t>
            </a:r>
          </a:p>
          <a:p>
            <a:pPr>
              <a:lnSpc>
                <a:spcPct val="150000"/>
              </a:lnSpc>
              <a:spcAft>
                <a:spcPts val="800"/>
              </a:spcAft>
            </a:pPr>
            <a:r>
              <a:rPr lang="en-GB" sz="1200" dirty="0">
                <a:latin typeface="Times New Roman" panose="02020603050405020304" pitchFamily="18" charset="0"/>
                <a:cs typeface="Times New Roman" panose="02020603050405020304" pitchFamily="18" charset="0"/>
              </a:rPr>
              <a:t>Yates, D. (2009) </a:t>
            </a:r>
            <a:r>
              <a:rPr lang="en-GB" sz="1200" i="1" dirty="0">
                <a:latin typeface="Times New Roman" panose="02020603050405020304" pitchFamily="18" charset="0"/>
                <a:cs typeface="Times New Roman" panose="02020603050405020304" pitchFamily="18" charset="0"/>
              </a:rPr>
              <a:t>Head and body lice appear to be the same species, genetic study finds.</a:t>
            </a:r>
            <a:r>
              <a:rPr lang="en-GB" sz="1200" dirty="0">
                <a:latin typeface="Times New Roman" panose="02020603050405020304" pitchFamily="18" charset="0"/>
                <a:cs typeface="Times New Roman" panose="02020603050405020304" pitchFamily="18" charset="0"/>
              </a:rPr>
              <a:t> [online] Available at: </a:t>
            </a:r>
            <a:r>
              <a:rPr lang="en-GB" sz="1200" u="sng" dirty="0">
                <a:latin typeface="Times New Roman" panose="02020603050405020304" pitchFamily="18" charset="0"/>
                <a:cs typeface="Times New Roman" panose="02020603050405020304" pitchFamily="18" charset="0"/>
              </a:rPr>
              <a:t>https://news.illinois.edu/view/6367/205096</a:t>
            </a:r>
            <a:r>
              <a:rPr lang="en-GB" sz="1200" dirty="0">
                <a:latin typeface="Times New Roman" panose="02020603050405020304" pitchFamily="18" charset="0"/>
                <a:cs typeface="Times New Roman" panose="02020603050405020304" pitchFamily="18" charset="0"/>
              </a:rPr>
              <a:t>. (accessed 9</a:t>
            </a:r>
            <a:r>
              <a:rPr lang="en-GB" sz="1200" baseline="30000" dirty="0">
                <a:latin typeface="Times New Roman" panose="02020603050405020304" pitchFamily="18" charset="0"/>
                <a:cs typeface="Times New Roman" panose="02020603050405020304" pitchFamily="18" charset="0"/>
              </a:rPr>
              <a:t>th</a:t>
            </a:r>
            <a:r>
              <a:rPr lang="en-GB" sz="1200" dirty="0">
                <a:latin typeface="Times New Roman" panose="02020603050405020304" pitchFamily="18" charset="0"/>
                <a:cs typeface="Times New Roman" panose="02020603050405020304" pitchFamily="18" charset="0"/>
              </a:rPr>
              <a:t> November 2018)</a:t>
            </a:r>
          </a:p>
          <a:p>
            <a:pPr>
              <a:lnSpc>
                <a:spcPct val="150000"/>
              </a:lnSpc>
              <a:spcAft>
                <a:spcPts val="800"/>
              </a:spcAft>
            </a:pPr>
            <a:r>
              <a:rPr lang="en-GB" sz="1200" dirty="0" err="1">
                <a:latin typeface="Times New Roman" panose="02020603050405020304" pitchFamily="18" charset="0"/>
                <a:cs typeface="Times New Roman" panose="02020603050405020304" pitchFamily="18" charset="0"/>
              </a:rPr>
              <a:t>Youtube</a:t>
            </a:r>
            <a:r>
              <a:rPr lang="en-GB" sz="1200" dirty="0">
                <a:latin typeface="Times New Roman" panose="02020603050405020304" pitchFamily="18" charset="0"/>
                <a:cs typeface="Times New Roman" panose="02020603050405020304" pitchFamily="18" charset="0"/>
              </a:rPr>
              <a:t> (2016</a:t>
            </a:r>
            <a:r>
              <a:rPr lang="en-GB" sz="1200" i="1" dirty="0">
                <a:latin typeface="Times New Roman" panose="02020603050405020304" pitchFamily="18" charset="0"/>
                <a:cs typeface="Times New Roman" panose="02020603050405020304" pitchFamily="18" charset="0"/>
              </a:rPr>
              <a:t>) Worst lice infestation ever.</a:t>
            </a:r>
            <a:r>
              <a:rPr lang="en-GB" sz="1200" dirty="0">
                <a:latin typeface="Times New Roman" panose="02020603050405020304" pitchFamily="18" charset="0"/>
                <a:cs typeface="Times New Roman" panose="02020603050405020304" pitchFamily="18" charset="0"/>
              </a:rPr>
              <a:t>[online] Available at: </a:t>
            </a:r>
            <a:r>
              <a:rPr lang="en-GB" sz="1200" u="sng" dirty="0">
                <a:latin typeface="Times New Roman" panose="02020603050405020304" pitchFamily="18" charset="0"/>
                <a:cs typeface="Times New Roman" panose="02020603050405020304" pitchFamily="18" charset="0"/>
              </a:rPr>
              <a:t>https://www.youtube.com/watch?v=o4BJ065nLwY. </a:t>
            </a:r>
            <a:r>
              <a:rPr lang="en-GB" sz="1200" dirty="0">
                <a:latin typeface="Times New Roman" panose="02020603050405020304" pitchFamily="18" charset="0"/>
                <a:cs typeface="Times New Roman" panose="02020603050405020304" pitchFamily="18" charset="0"/>
              </a:rPr>
              <a:t>(accessed 1</a:t>
            </a:r>
            <a:r>
              <a:rPr lang="en-GB" sz="1200" baseline="30000" dirty="0">
                <a:latin typeface="Times New Roman" panose="02020603050405020304" pitchFamily="18" charset="0"/>
                <a:cs typeface="Times New Roman" panose="02020603050405020304" pitchFamily="18" charset="0"/>
              </a:rPr>
              <a:t>st</a:t>
            </a:r>
            <a:r>
              <a:rPr lang="en-GB" sz="1200" dirty="0">
                <a:latin typeface="Times New Roman" panose="02020603050405020304" pitchFamily="18" charset="0"/>
                <a:cs typeface="Times New Roman" panose="02020603050405020304" pitchFamily="18" charset="0"/>
              </a:rPr>
              <a:t> November 2018) </a:t>
            </a:r>
            <a:endParaRPr lang="en-GB" sz="1200" i="1" u="sng"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383781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19264</TotalTime>
  <Words>3265</Words>
  <Application>Microsoft Office PowerPoint</Application>
  <PresentationFormat>Widescreen</PresentationFormat>
  <Paragraphs>284</Paragraphs>
  <Slides>20</Slides>
  <Notes>15</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Calibri</vt:lpstr>
      <vt:lpstr>Calibri Light</vt:lpstr>
      <vt:lpstr>Source Sans Pro</vt:lpstr>
      <vt:lpstr>Times New Roman</vt:lpstr>
      <vt:lpstr>Office Theme</vt:lpstr>
      <vt:lpstr>Communicable Diseases </vt:lpstr>
      <vt:lpstr>Aims and Objectives…</vt:lpstr>
      <vt:lpstr>What is a Communicable Disease? </vt:lpstr>
      <vt:lpstr>Communicable Disease</vt:lpstr>
      <vt:lpstr>Pediculus Humanus Capitis</vt:lpstr>
      <vt:lpstr>Head lice</vt:lpstr>
      <vt:lpstr>Head lice</vt:lpstr>
      <vt:lpstr>Who can contract Headlice  ?</vt:lpstr>
      <vt:lpstr>Who can contract headlice  </vt:lpstr>
      <vt:lpstr>Signs, symptoms and effects</vt:lpstr>
      <vt:lpstr>Trends in data.</vt:lpstr>
      <vt:lpstr>Treatment and Control methods</vt:lpstr>
      <vt:lpstr>Effectiveness</vt:lpstr>
      <vt:lpstr>Effectiveness</vt:lpstr>
      <vt:lpstr>Implications</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Communicable Diseases </dc:title>
  <dc:creator>Aimee Wilson</dc:creator>
  <cp:lastModifiedBy>Aimee Wilson</cp:lastModifiedBy>
  <cp:revision>196</cp:revision>
  <dcterms:created xsi:type="dcterms:W3CDTF">2018-11-06T10:27:01Z</dcterms:created>
  <dcterms:modified xsi:type="dcterms:W3CDTF">2018-12-01T15:19:08Z</dcterms:modified>
</cp:coreProperties>
</file>