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1" r:id="rId6"/>
    <p:sldId id="260"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8" d="100"/>
          <a:sy n="78" d="100"/>
        </p:scale>
        <p:origin x="878"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FAF72A8-CF1A-48E6-96EC-BD914288CD0C}" type="doc">
      <dgm:prSet loTypeId="urn:microsoft.com/office/officeart/2005/8/layout/process1" loCatId="process" qsTypeId="urn:microsoft.com/office/officeart/2005/8/quickstyle/simple1" qsCatId="simple" csTypeId="urn:microsoft.com/office/officeart/2005/8/colors/colorful1" csCatId="colorful" phldr="1"/>
      <dgm:spPr/>
      <dgm:t>
        <a:bodyPr/>
        <a:lstStyle/>
        <a:p>
          <a:endParaRPr lang="en-US"/>
        </a:p>
      </dgm:t>
    </dgm:pt>
    <dgm:pt modelId="{DBC439CB-56F8-46E4-A1B9-C159E5B46BBA}">
      <dgm:prSet custT="1"/>
      <dgm:spPr/>
      <dgm:t>
        <a:bodyPr/>
        <a:lstStyle/>
        <a:p>
          <a:r>
            <a:rPr lang="en-GB" sz="1400" dirty="0"/>
            <a:t>Following the logic of the spiritual religion, treatment involved the participation in exorcisms, imprisonment and/or face execution. However, Wilhelm </a:t>
          </a:r>
          <a:r>
            <a:rPr lang="en-GB" sz="1400" dirty="0" err="1"/>
            <a:t>Griesinger</a:t>
          </a:r>
          <a:r>
            <a:rPr lang="en-GB" sz="1400" dirty="0"/>
            <a:t> (1817-1868) initiated reforms in the treatment of anxiety and the mentally ill, he believed that short term hospitalisation and natural support systems would be more humane, as did Philippe Pinel (Pinel, N.D.).</a:t>
          </a:r>
          <a:endParaRPr lang="en-US" sz="1400" dirty="0"/>
        </a:p>
      </dgm:t>
    </dgm:pt>
    <dgm:pt modelId="{36AEFA56-83D3-494E-83BB-78E546EC9D23}" type="parTrans" cxnId="{37DFBD59-8117-4667-BFD9-ED44A262A3AC}">
      <dgm:prSet/>
      <dgm:spPr/>
      <dgm:t>
        <a:bodyPr/>
        <a:lstStyle/>
        <a:p>
          <a:endParaRPr lang="en-US"/>
        </a:p>
      </dgm:t>
    </dgm:pt>
    <dgm:pt modelId="{70E87859-6AE6-4C96-BCCD-E48D0C79314B}" type="sibTrans" cxnId="{37DFBD59-8117-4667-BFD9-ED44A262A3AC}">
      <dgm:prSet/>
      <dgm:spPr/>
      <dgm:t>
        <a:bodyPr/>
        <a:lstStyle/>
        <a:p>
          <a:endParaRPr lang="en-US"/>
        </a:p>
      </dgm:t>
    </dgm:pt>
    <dgm:pt modelId="{B89F1F61-3348-463E-A3B2-5BC11794FDE0}">
      <dgm:prSet/>
      <dgm:spPr/>
      <dgm:t>
        <a:bodyPr/>
        <a:lstStyle/>
        <a:p>
          <a:r>
            <a:rPr lang="en-GB" dirty="0" err="1"/>
            <a:t>Dr.</a:t>
          </a:r>
          <a:r>
            <a:rPr lang="en-GB" dirty="0"/>
            <a:t> Silas Weir Mitchell was well known for his ‘Rest cure’ treatment for nervous women. Treatments involved months of bed rest, electrotherapy and massage. However, in contemporary times, these approaches of treatment would be deemed as unethical due to the worsening of mental distress as women felt trapped and/or powerless (Styles, 2012).</a:t>
          </a:r>
          <a:endParaRPr lang="en-US" dirty="0"/>
        </a:p>
      </dgm:t>
    </dgm:pt>
    <dgm:pt modelId="{8AC3C179-5FD5-4FF8-9D6B-3236D0651767}" type="parTrans" cxnId="{0B92B75A-4530-4A19-AAB9-F508DEF708EF}">
      <dgm:prSet/>
      <dgm:spPr/>
      <dgm:t>
        <a:bodyPr/>
        <a:lstStyle/>
        <a:p>
          <a:endParaRPr lang="en-US"/>
        </a:p>
      </dgm:t>
    </dgm:pt>
    <dgm:pt modelId="{0E96B30F-A8A7-4F75-8C10-08A73CF05F7F}" type="sibTrans" cxnId="{0B92B75A-4530-4A19-AAB9-F508DEF708EF}">
      <dgm:prSet/>
      <dgm:spPr/>
      <dgm:t>
        <a:bodyPr/>
        <a:lstStyle/>
        <a:p>
          <a:endParaRPr lang="en-US"/>
        </a:p>
      </dgm:t>
    </dgm:pt>
    <dgm:pt modelId="{DF567505-3AAE-4A88-8CA9-290FBE447155}">
      <dgm:prSet/>
      <dgm:spPr/>
      <dgm:t>
        <a:bodyPr/>
        <a:lstStyle/>
        <a:p>
          <a:r>
            <a:rPr lang="en-GB" dirty="0"/>
            <a:t>The moral treatment approach created by Philippe Pinel, emphasised more calming strategies such as gardening, encouraging religious practise or reflection. This approach was used in asylums that provided a calm environment to create stability and routine (Pinel, N.D.).</a:t>
          </a:r>
          <a:endParaRPr lang="en-US" dirty="0"/>
        </a:p>
      </dgm:t>
    </dgm:pt>
    <dgm:pt modelId="{4ED9709C-E752-4CB0-B388-C5E2A2D7F868}" type="parTrans" cxnId="{D66732F6-A4DE-4C2F-B5E5-86480F05BF67}">
      <dgm:prSet/>
      <dgm:spPr/>
      <dgm:t>
        <a:bodyPr/>
        <a:lstStyle/>
        <a:p>
          <a:endParaRPr lang="en-US"/>
        </a:p>
      </dgm:t>
    </dgm:pt>
    <dgm:pt modelId="{148524D8-717A-42A9-A843-AA5DAFC7EE3A}" type="sibTrans" cxnId="{D66732F6-A4DE-4C2F-B5E5-86480F05BF67}">
      <dgm:prSet/>
      <dgm:spPr/>
      <dgm:t>
        <a:bodyPr/>
        <a:lstStyle/>
        <a:p>
          <a:endParaRPr lang="en-US"/>
        </a:p>
      </dgm:t>
    </dgm:pt>
    <dgm:pt modelId="{55C68CCA-FC0F-48CA-9EDC-6EC8F1C52BEC}">
      <dgm:prSet/>
      <dgm:spPr/>
      <dgm:t>
        <a:bodyPr/>
        <a:lstStyle/>
        <a:p>
          <a:r>
            <a:rPr lang="en-GB" dirty="0"/>
            <a:t>Freud’s psychoanalytic approach that stemmed from earlier concepts, involved treatments that addressed unconscious causes, this would be done through encouraging the patient to speak open and freely. Freud used methods in his earlier work such as hypnosis, to access the unconscious mind and repressed memories, however, Freud found free association more effective and decided to stop hypnosis (Sharma, Sharma, &amp; Joshi, 2024).</a:t>
          </a:r>
          <a:endParaRPr lang="en-US" dirty="0"/>
        </a:p>
      </dgm:t>
    </dgm:pt>
    <dgm:pt modelId="{C49AC102-B75B-4AC2-9AB5-1B5FD4175BEA}" type="parTrans" cxnId="{4EB655FF-D8AE-4E84-AC9B-3A7D3F84FEFE}">
      <dgm:prSet/>
      <dgm:spPr/>
      <dgm:t>
        <a:bodyPr/>
        <a:lstStyle/>
        <a:p>
          <a:endParaRPr lang="en-US"/>
        </a:p>
      </dgm:t>
    </dgm:pt>
    <dgm:pt modelId="{BC02A2CC-9B58-4A9B-A039-8E0DCFC03890}" type="sibTrans" cxnId="{4EB655FF-D8AE-4E84-AC9B-3A7D3F84FEFE}">
      <dgm:prSet/>
      <dgm:spPr/>
      <dgm:t>
        <a:bodyPr/>
        <a:lstStyle/>
        <a:p>
          <a:endParaRPr lang="en-US"/>
        </a:p>
      </dgm:t>
    </dgm:pt>
    <dgm:pt modelId="{305E3BF9-9B08-4F66-AE22-51CA4474C63E}" type="pres">
      <dgm:prSet presAssocID="{4FAF72A8-CF1A-48E6-96EC-BD914288CD0C}" presName="Name0" presStyleCnt="0">
        <dgm:presLayoutVars>
          <dgm:dir/>
          <dgm:resizeHandles val="exact"/>
        </dgm:presLayoutVars>
      </dgm:prSet>
      <dgm:spPr/>
    </dgm:pt>
    <dgm:pt modelId="{908E2E40-D71A-47B0-AF50-2A7B18CC73BD}" type="pres">
      <dgm:prSet presAssocID="{DBC439CB-56F8-46E4-A1B9-C159E5B46BBA}" presName="node" presStyleLbl="node1" presStyleIdx="0" presStyleCnt="4" custScaleX="151436" custScaleY="140343">
        <dgm:presLayoutVars>
          <dgm:bulletEnabled val="1"/>
        </dgm:presLayoutVars>
      </dgm:prSet>
      <dgm:spPr/>
    </dgm:pt>
    <dgm:pt modelId="{E90A9D9C-75A3-4102-B01A-3E373EF6A223}" type="pres">
      <dgm:prSet presAssocID="{70E87859-6AE6-4C96-BCCD-E48D0C79314B}" presName="sibTrans" presStyleLbl="sibTrans2D1" presStyleIdx="0" presStyleCnt="3"/>
      <dgm:spPr/>
    </dgm:pt>
    <dgm:pt modelId="{940952C3-FD7E-4267-915E-4531E0CA378D}" type="pres">
      <dgm:prSet presAssocID="{70E87859-6AE6-4C96-BCCD-E48D0C79314B}" presName="connectorText" presStyleLbl="sibTrans2D1" presStyleIdx="0" presStyleCnt="3"/>
      <dgm:spPr/>
    </dgm:pt>
    <dgm:pt modelId="{E82D3318-B21B-415A-A342-DA6EEE077AC2}" type="pres">
      <dgm:prSet presAssocID="{B89F1F61-3348-463E-A3B2-5BC11794FDE0}" presName="node" presStyleLbl="node1" presStyleIdx="1" presStyleCnt="4" custScaleX="139772" custScaleY="134370">
        <dgm:presLayoutVars>
          <dgm:bulletEnabled val="1"/>
        </dgm:presLayoutVars>
      </dgm:prSet>
      <dgm:spPr/>
    </dgm:pt>
    <dgm:pt modelId="{28313656-4988-4CBA-9966-EE2D08C4F763}" type="pres">
      <dgm:prSet presAssocID="{0E96B30F-A8A7-4F75-8C10-08A73CF05F7F}" presName="sibTrans" presStyleLbl="sibTrans2D1" presStyleIdx="1" presStyleCnt="3"/>
      <dgm:spPr/>
    </dgm:pt>
    <dgm:pt modelId="{E407EA15-C9B8-434B-831C-5A391985DD42}" type="pres">
      <dgm:prSet presAssocID="{0E96B30F-A8A7-4F75-8C10-08A73CF05F7F}" presName="connectorText" presStyleLbl="sibTrans2D1" presStyleIdx="1" presStyleCnt="3"/>
      <dgm:spPr/>
    </dgm:pt>
    <dgm:pt modelId="{26063020-EC7D-41EC-B970-9F3CEBE4B2A0}" type="pres">
      <dgm:prSet presAssocID="{DF567505-3AAE-4A88-8CA9-290FBE447155}" presName="node" presStyleLbl="node1" presStyleIdx="2" presStyleCnt="4" custScaleX="152192" custScaleY="133517" custLinFactNeighborX="3200" custLinFactNeighborY="853">
        <dgm:presLayoutVars>
          <dgm:bulletEnabled val="1"/>
        </dgm:presLayoutVars>
      </dgm:prSet>
      <dgm:spPr/>
    </dgm:pt>
    <dgm:pt modelId="{FF4E223F-4572-4715-B2AF-6D001A24CFD5}" type="pres">
      <dgm:prSet presAssocID="{148524D8-717A-42A9-A843-AA5DAFC7EE3A}" presName="sibTrans" presStyleLbl="sibTrans2D1" presStyleIdx="2" presStyleCnt="3"/>
      <dgm:spPr/>
    </dgm:pt>
    <dgm:pt modelId="{6CA83592-0D83-4C0A-BDAB-709191AAD450}" type="pres">
      <dgm:prSet presAssocID="{148524D8-717A-42A9-A843-AA5DAFC7EE3A}" presName="connectorText" presStyleLbl="sibTrans2D1" presStyleIdx="2" presStyleCnt="3"/>
      <dgm:spPr/>
    </dgm:pt>
    <dgm:pt modelId="{90E27A1A-EB00-40C4-A43A-50584B90BFCB}" type="pres">
      <dgm:prSet presAssocID="{55C68CCA-FC0F-48CA-9EDC-6EC8F1C52BEC}" presName="node" presStyleLbl="node1" presStyleIdx="3" presStyleCnt="4" custScaleX="146882" custScaleY="131931">
        <dgm:presLayoutVars>
          <dgm:bulletEnabled val="1"/>
        </dgm:presLayoutVars>
      </dgm:prSet>
      <dgm:spPr/>
    </dgm:pt>
  </dgm:ptLst>
  <dgm:cxnLst>
    <dgm:cxn modelId="{8EBEC009-53EA-4695-B633-E4F3C64ADF05}" type="presOf" srcId="{55C68CCA-FC0F-48CA-9EDC-6EC8F1C52BEC}" destId="{90E27A1A-EB00-40C4-A43A-50584B90BFCB}" srcOrd="0" destOrd="0" presId="urn:microsoft.com/office/officeart/2005/8/layout/process1"/>
    <dgm:cxn modelId="{8CE0D50A-5E2B-4BF5-98A1-340BAA5E3136}" type="presOf" srcId="{B89F1F61-3348-463E-A3B2-5BC11794FDE0}" destId="{E82D3318-B21B-415A-A342-DA6EEE077AC2}" srcOrd="0" destOrd="0" presId="urn:microsoft.com/office/officeart/2005/8/layout/process1"/>
    <dgm:cxn modelId="{81E0D00C-CEC5-4092-AC56-1CB90B54E6D3}" type="presOf" srcId="{4FAF72A8-CF1A-48E6-96EC-BD914288CD0C}" destId="{305E3BF9-9B08-4F66-AE22-51CA4474C63E}" srcOrd="0" destOrd="0" presId="urn:microsoft.com/office/officeart/2005/8/layout/process1"/>
    <dgm:cxn modelId="{483A4435-2AC1-469C-A4E3-C1E9CA629AB9}" type="presOf" srcId="{148524D8-717A-42A9-A843-AA5DAFC7EE3A}" destId="{6CA83592-0D83-4C0A-BDAB-709191AAD450}" srcOrd="1" destOrd="0" presId="urn:microsoft.com/office/officeart/2005/8/layout/process1"/>
    <dgm:cxn modelId="{C73E7046-3BF8-4787-A7BF-6CB7E5F16A96}" type="presOf" srcId="{70E87859-6AE6-4C96-BCCD-E48D0C79314B}" destId="{940952C3-FD7E-4267-915E-4531E0CA378D}" srcOrd="1" destOrd="0" presId="urn:microsoft.com/office/officeart/2005/8/layout/process1"/>
    <dgm:cxn modelId="{A9A23658-9CC8-4B4E-8E47-9031E546F6FE}" type="presOf" srcId="{70E87859-6AE6-4C96-BCCD-E48D0C79314B}" destId="{E90A9D9C-75A3-4102-B01A-3E373EF6A223}" srcOrd="0" destOrd="0" presId="urn:microsoft.com/office/officeart/2005/8/layout/process1"/>
    <dgm:cxn modelId="{37DFBD59-8117-4667-BFD9-ED44A262A3AC}" srcId="{4FAF72A8-CF1A-48E6-96EC-BD914288CD0C}" destId="{DBC439CB-56F8-46E4-A1B9-C159E5B46BBA}" srcOrd="0" destOrd="0" parTransId="{36AEFA56-83D3-494E-83BB-78E546EC9D23}" sibTransId="{70E87859-6AE6-4C96-BCCD-E48D0C79314B}"/>
    <dgm:cxn modelId="{0B92B75A-4530-4A19-AAB9-F508DEF708EF}" srcId="{4FAF72A8-CF1A-48E6-96EC-BD914288CD0C}" destId="{B89F1F61-3348-463E-A3B2-5BC11794FDE0}" srcOrd="1" destOrd="0" parTransId="{8AC3C179-5FD5-4FF8-9D6B-3236D0651767}" sibTransId="{0E96B30F-A8A7-4F75-8C10-08A73CF05F7F}"/>
    <dgm:cxn modelId="{EDB4D48F-D04C-4CFE-9696-AB3C1103A300}" type="presOf" srcId="{DBC439CB-56F8-46E4-A1B9-C159E5B46BBA}" destId="{908E2E40-D71A-47B0-AF50-2A7B18CC73BD}" srcOrd="0" destOrd="0" presId="urn:microsoft.com/office/officeart/2005/8/layout/process1"/>
    <dgm:cxn modelId="{4A3C26A3-4CB9-4949-9DAB-F3738D2F9C16}" type="presOf" srcId="{0E96B30F-A8A7-4F75-8C10-08A73CF05F7F}" destId="{E407EA15-C9B8-434B-831C-5A391985DD42}" srcOrd="1" destOrd="0" presId="urn:microsoft.com/office/officeart/2005/8/layout/process1"/>
    <dgm:cxn modelId="{CB3562D0-32EC-468B-B398-CA7D52E0E119}" type="presOf" srcId="{0E96B30F-A8A7-4F75-8C10-08A73CF05F7F}" destId="{28313656-4988-4CBA-9966-EE2D08C4F763}" srcOrd="0" destOrd="0" presId="urn:microsoft.com/office/officeart/2005/8/layout/process1"/>
    <dgm:cxn modelId="{D66732F6-A4DE-4C2F-B5E5-86480F05BF67}" srcId="{4FAF72A8-CF1A-48E6-96EC-BD914288CD0C}" destId="{DF567505-3AAE-4A88-8CA9-290FBE447155}" srcOrd="2" destOrd="0" parTransId="{4ED9709C-E752-4CB0-B388-C5E2A2D7F868}" sibTransId="{148524D8-717A-42A9-A843-AA5DAFC7EE3A}"/>
    <dgm:cxn modelId="{C7B06FFA-4780-45FF-93B8-8794EB7A3AEF}" type="presOf" srcId="{148524D8-717A-42A9-A843-AA5DAFC7EE3A}" destId="{FF4E223F-4572-4715-B2AF-6D001A24CFD5}" srcOrd="0" destOrd="0" presId="urn:microsoft.com/office/officeart/2005/8/layout/process1"/>
    <dgm:cxn modelId="{CDF690FD-D45F-4826-84F8-9C5ACDCC0861}" type="presOf" srcId="{DF567505-3AAE-4A88-8CA9-290FBE447155}" destId="{26063020-EC7D-41EC-B970-9F3CEBE4B2A0}" srcOrd="0" destOrd="0" presId="urn:microsoft.com/office/officeart/2005/8/layout/process1"/>
    <dgm:cxn modelId="{4EB655FF-D8AE-4E84-AC9B-3A7D3F84FEFE}" srcId="{4FAF72A8-CF1A-48E6-96EC-BD914288CD0C}" destId="{55C68CCA-FC0F-48CA-9EDC-6EC8F1C52BEC}" srcOrd="3" destOrd="0" parTransId="{C49AC102-B75B-4AC2-9AB5-1B5FD4175BEA}" sibTransId="{BC02A2CC-9B58-4A9B-A039-8E0DCFC03890}"/>
    <dgm:cxn modelId="{266FF4F8-1559-420D-B73A-FE588D9B404A}" type="presParOf" srcId="{305E3BF9-9B08-4F66-AE22-51CA4474C63E}" destId="{908E2E40-D71A-47B0-AF50-2A7B18CC73BD}" srcOrd="0" destOrd="0" presId="urn:microsoft.com/office/officeart/2005/8/layout/process1"/>
    <dgm:cxn modelId="{FB222A99-C55F-4787-B3DC-08E8AA05D916}" type="presParOf" srcId="{305E3BF9-9B08-4F66-AE22-51CA4474C63E}" destId="{E90A9D9C-75A3-4102-B01A-3E373EF6A223}" srcOrd="1" destOrd="0" presId="urn:microsoft.com/office/officeart/2005/8/layout/process1"/>
    <dgm:cxn modelId="{A013427B-50AA-4B7D-9CF3-C84EB750A127}" type="presParOf" srcId="{E90A9D9C-75A3-4102-B01A-3E373EF6A223}" destId="{940952C3-FD7E-4267-915E-4531E0CA378D}" srcOrd="0" destOrd="0" presId="urn:microsoft.com/office/officeart/2005/8/layout/process1"/>
    <dgm:cxn modelId="{B0AEC2D9-D189-4FBD-B49E-34CF0EB74B2F}" type="presParOf" srcId="{305E3BF9-9B08-4F66-AE22-51CA4474C63E}" destId="{E82D3318-B21B-415A-A342-DA6EEE077AC2}" srcOrd="2" destOrd="0" presId="urn:microsoft.com/office/officeart/2005/8/layout/process1"/>
    <dgm:cxn modelId="{196A71CA-CA01-4D14-92D1-D5EDA8B71A4D}" type="presParOf" srcId="{305E3BF9-9B08-4F66-AE22-51CA4474C63E}" destId="{28313656-4988-4CBA-9966-EE2D08C4F763}" srcOrd="3" destOrd="0" presId="urn:microsoft.com/office/officeart/2005/8/layout/process1"/>
    <dgm:cxn modelId="{45E6F655-A14A-4719-9849-7259D822694B}" type="presParOf" srcId="{28313656-4988-4CBA-9966-EE2D08C4F763}" destId="{E407EA15-C9B8-434B-831C-5A391985DD42}" srcOrd="0" destOrd="0" presId="urn:microsoft.com/office/officeart/2005/8/layout/process1"/>
    <dgm:cxn modelId="{30B52DB0-C2FC-431C-9360-C5B9957F4425}" type="presParOf" srcId="{305E3BF9-9B08-4F66-AE22-51CA4474C63E}" destId="{26063020-EC7D-41EC-B970-9F3CEBE4B2A0}" srcOrd="4" destOrd="0" presId="urn:microsoft.com/office/officeart/2005/8/layout/process1"/>
    <dgm:cxn modelId="{9A242753-7EAB-475C-BE31-3532FFE265ED}" type="presParOf" srcId="{305E3BF9-9B08-4F66-AE22-51CA4474C63E}" destId="{FF4E223F-4572-4715-B2AF-6D001A24CFD5}" srcOrd="5" destOrd="0" presId="urn:microsoft.com/office/officeart/2005/8/layout/process1"/>
    <dgm:cxn modelId="{E8E8D683-A219-4007-83F0-4233FDF2E1FC}" type="presParOf" srcId="{FF4E223F-4572-4715-B2AF-6D001A24CFD5}" destId="{6CA83592-0D83-4C0A-BDAB-709191AAD450}" srcOrd="0" destOrd="0" presId="urn:microsoft.com/office/officeart/2005/8/layout/process1"/>
    <dgm:cxn modelId="{9ECC124B-CB12-4FB2-9A7C-FBE1425086EB}" type="presParOf" srcId="{305E3BF9-9B08-4F66-AE22-51CA4474C63E}" destId="{90E27A1A-EB00-40C4-A43A-50584B90BFCB}" srcOrd="6"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8E2E40-D71A-47B0-AF50-2A7B18CC73BD}">
      <dsp:nvSpPr>
        <dsp:cNvPr id="0" name=""/>
        <dsp:cNvSpPr/>
      </dsp:nvSpPr>
      <dsp:spPr>
        <a:xfrm>
          <a:off x="12361" y="0"/>
          <a:ext cx="2456375" cy="5065986"/>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Following the logic of the spiritual religion, treatment involved the participation in exorcisms, imprisonment and/or face execution. However, Wilhelm </a:t>
          </a:r>
          <a:r>
            <a:rPr lang="en-GB" sz="1400" kern="1200" dirty="0" err="1"/>
            <a:t>Griesinger</a:t>
          </a:r>
          <a:r>
            <a:rPr lang="en-GB" sz="1400" kern="1200" dirty="0"/>
            <a:t> (1817-1868) initiated reforms in the treatment of anxiety and the mentally ill, he believed that short term hospitalisation and natural support systems would be more humane, as did Philippe Pinel (Pinel, N.D.).</a:t>
          </a:r>
          <a:endParaRPr lang="en-US" sz="1400" kern="1200" dirty="0"/>
        </a:p>
      </dsp:txBody>
      <dsp:txXfrm>
        <a:off x="84306" y="71945"/>
        <a:ext cx="2312485" cy="4922096"/>
      </dsp:txXfrm>
    </dsp:sp>
    <dsp:sp modelId="{E90A9D9C-75A3-4102-B01A-3E373EF6A223}">
      <dsp:nvSpPr>
        <dsp:cNvPr id="0" name=""/>
        <dsp:cNvSpPr/>
      </dsp:nvSpPr>
      <dsp:spPr>
        <a:xfrm>
          <a:off x="2630942" y="2331858"/>
          <a:ext cx="343875" cy="402269"/>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2630942" y="2412312"/>
        <a:ext cx="240713" cy="241361"/>
      </dsp:txXfrm>
    </dsp:sp>
    <dsp:sp modelId="{E82D3318-B21B-415A-A342-DA6EEE077AC2}">
      <dsp:nvSpPr>
        <dsp:cNvPr id="0" name=""/>
        <dsp:cNvSpPr/>
      </dsp:nvSpPr>
      <dsp:spPr>
        <a:xfrm>
          <a:off x="3117559" y="107804"/>
          <a:ext cx="2267178" cy="4850377"/>
        </a:xfrm>
        <a:prstGeom prst="roundRect">
          <a:avLst>
            <a:gd name="adj" fmla="val 1000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err="1"/>
            <a:t>Dr.</a:t>
          </a:r>
          <a:r>
            <a:rPr lang="en-GB" sz="1300" kern="1200" dirty="0"/>
            <a:t> Silas Weir Mitchell was well known for his ‘Rest cure’ treatment for nervous women. Treatments involved months of bed rest, electrotherapy and massage. However, in contemporary times, these approaches of treatment would be deemed as unethical due to the worsening of mental distress as women felt trapped and/or powerless (Styles, 2012).</a:t>
          </a:r>
          <a:endParaRPr lang="en-US" sz="1300" kern="1200" dirty="0"/>
        </a:p>
      </dsp:txBody>
      <dsp:txXfrm>
        <a:off x="3183962" y="174207"/>
        <a:ext cx="2134372" cy="4717571"/>
      </dsp:txXfrm>
    </dsp:sp>
    <dsp:sp modelId="{28313656-4988-4CBA-9966-EE2D08C4F763}">
      <dsp:nvSpPr>
        <dsp:cNvPr id="0" name=""/>
        <dsp:cNvSpPr/>
      </dsp:nvSpPr>
      <dsp:spPr>
        <a:xfrm rot="34847">
          <a:off x="5552125" y="2346844"/>
          <a:ext cx="354897" cy="402269"/>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5552128" y="2426758"/>
        <a:ext cx="248428" cy="241361"/>
      </dsp:txXfrm>
    </dsp:sp>
    <dsp:sp modelId="{26063020-EC7D-41EC-B970-9F3CEBE4B2A0}">
      <dsp:nvSpPr>
        <dsp:cNvPr id="0" name=""/>
        <dsp:cNvSpPr/>
      </dsp:nvSpPr>
      <dsp:spPr>
        <a:xfrm>
          <a:off x="6054322" y="153990"/>
          <a:ext cx="2468638" cy="4819586"/>
        </a:xfrm>
        <a:prstGeom prst="roundRect">
          <a:avLst>
            <a:gd name="adj" fmla="val 10000"/>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The moral treatment approach created by Philippe Pinel, emphasised more calming strategies such as gardening, encouraging religious practise or reflection. This approach was used in asylums that provided a calm environment to create stability and routine (Pinel, N.D.).</a:t>
          </a:r>
          <a:endParaRPr lang="en-US" sz="1300" kern="1200" dirty="0"/>
        </a:p>
      </dsp:txBody>
      <dsp:txXfrm>
        <a:off x="6126626" y="226294"/>
        <a:ext cx="2324030" cy="4674978"/>
      </dsp:txXfrm>
    </dsp:sp>
    <dsp:sp modelId="{FF4E223F-4572-4715-B2AF-6D001A24CFD5}">
      <dsp:nvSpPr>
        <dsp:cNvPr id="0" name=""/>
        <dsp:cNvSpPr/>
      </dsp:nvSpPr>
      <dsp:spPr>
        <a:xfrm rot="21565337">
          <a:off x="8679966" y="2346941"/>
          <a:ext cx="332888" cy="402269"/>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8679969" y="2427898"/>
        <a:ext cx="233022" cy="241361"/>
      </dsp:txXfrm>
    </dsp:sp>
    <dsp:sp modelId="{90E27A1A-EB00-40C4-A43A-50584B90BFCB}">
      <dsp:nvSpPr>
        <dsp:cNvPr id="0" name=""/>
        <dsp:cNvSpPr/>
      </dsp:nvSpPr>
      <dsp:spPr>
        <a:xfrm>
          <a:off x="9151020" y="151824"/>
          <a:ext cx="2382506" cy="4762336"/>
        </a:xfrm>
        <a:prstGeom prst="roundRect">
          <a:avLst>
            <a:gd name="adj" fmla="val 1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Freud’s psychoanalytic approach that stemmed from earlier concepts, involved treatments that addressed unconscious causes, this would be done through encouraging the patient to speak open and freely. Freud used methods in his earlier work such as hypnosis, to access the unconscious mind and repressed memories, however, Freud found free association more effective and decided to stop hypnosis (Sharma, Sharma, &amp; Joshi, 2024).</a:t>
          </a:r>
          <a:endParaRPr lang="en-US" sz="1300" kern="1200" dirty="0"/>
        </a:p>
      </dsp:txBody>
      <dsp:txXfrm>
        <a:off x="9220801" y="221605"/>
        <a:ext cx="2242944" cy="4622774"/>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1BD69BF8-D1A1-4314-96E2-ED6BF25F10C8}" type="datetimeFigureOut">
              <a:rPr lang="en-GB" smtClean="0"/>
              <a:t>11/01/2025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EC83BE2-2E04-4678-B864-4FF919BDAA21}" type="slidenum">
              <a:rPr lang="en-GB" smtClean="0"/>
              <a:t>‹#›</a:t>
            </a:fld>
            <a:endParaRPr lang="en-GB"/>
          </a:p>
        </p:txBody>
      </p:sp>
    </p:spTree>
    <p:extLst>
      <p:ext uri="{BB962C8B-B14F-4D97-AF65-F5344CB8AC3E}">
        <p14:creationId xmlns:p14="http://schemas.microsoft.com/office/powerpoint/2010/main" val="29285603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3"/>
          <p:cNvSpPr>
            <a:spLocks noGrp="1"/>
          </p:cNvSpPr>
          <p:nvPr>
            <p:ph type="dt" sz="half" idx="10"/>
          </p:nvPr>
        </p:nvSpPr>
        <p:spPr/>
        <p:txBody>
          <a:bodyPr/>
          <a:lstStyle/>
          <a:p>
            <a:fld id="{1BD69BF8-D1A1-4314-96E2-ED6BF25F10C8}" type="datetimeFigureOut">
              <a:rPr lang="en-GB" smtClean="0"/>
              <a:t>11/01/2025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EC83BE2-2E04-4678-B864-4FF919BDAA21}" type="slidenum">
              <a:rPr lang="en-GB" smtClean="0"/>
              <a:t>‹#›</a:t>
            </a:fld>
            <a:endParaRPr lang="en-GB"/>
          </a:p>
        </p:txBody>
      </p:sp>
    </p:spTree>
    <p:extLst>
      <p:ext uri="{BB962C8B-B14F-4D97-AF65-F5344CB8AC3E}">
        <p14:creationId xmlns:p14="http://schemas.microsoft.com/office/powerpoint/2010/main" val="27211178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BD69BF8-D1A1-4314-96E2-ED6BF25F10C8}" type="datetimeFigureOut">
              <a:rPr lang="en-GB" smtClean="0"/>
              <a:t>11/01/2025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EC83BE2-2E04-4678-B864-4FF919BDAA21}" type="slidenum">
              <a:rPr lang="en-GB" smtClean="0"/>
              <a:t>‹#›</a:t>
            </a:fld>
            <a:endParaRPr lang="en-GB"/>
          </a:p>
        </p:txBody>
      </p:sp>
    </p:spTree>
    <p:extLst>
      <p:ext uri="{BB962C8B-B14F-4D97-AF65-F5344CB8AC3E}">
        <p14:creationId xmlns:p14="http://schemas.microsoft.com/office/powerpoint/2010/main" val="39047303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BD69BF8-D1A1-4314-96E2-ED6BF25F10C8}" type="datetimeFigureOut">
              <a:rPr lang="en-GB" smtClean="0"/>
              <a:t>11/01/2025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EC83BE2-2E04-4678-B864-4FF919BDAA21}" type="slidenum">
              <a:rPr lang="en-GB" smtClean="0"/>
              <a:t>‹#›</a:t>
            </a:fld>
            <a:endParaRPr lang="en-GB"/>
          </a:p>
        </p:txBody>
      </p:sp>
    </p:spTree>
    <p:extLst>
      <p:ext uri="{BB962C8B-B14F-4D97-AF65-F5344CB8AC3E}">
        <p14:creationId xmlns:p14="http://schemas.microsoft.com/office/powerpoint/2010/main" val="41188528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BD69BF8-D1A1-4314-96E2-ED6BF25F10C8}" type="datetimeFigureOut">
              <a:rPr lang="en-GB" smtClean="0"/>
              <a:t>11/01/2025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EC83BE2-2E04-4678-B864-4FF919BDAA21}" type="slidenum">
              <a:rPr lang="en-GB" smtClean="0"/>
              <a:t>‹#›</a:t>
            </a:fld>
            <a:endParaRPr lang="en-GB"/>
          </a:p>
        </p:txBody>
      </p:sp>
    </p:spTree>
    <p:extLst>
      <p:ext uri="{BB962C8B-B14F-4D97-AF65-F5344CB8AC3E}">
        <p14:creationId xmlns:p14="http://schemas.microsoft.com/office/powerpoint/2010/main" val="10718279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7" name="Date Placeholder 2"/>
          <p:cNvSpPr>
            <a:spLocks noGrp="1"/>
          </p:cNvSpPr>
          <p:nvPr>
            <p:ph type="dt" sz="half" idx="10"/>
          </p:nvPr>
        </p:nvSpPr>
        <p:spPr/>
        <p:txBody>
          <a:bodyPr/>
          <a:lstStyle/>
          <a:p>
            <a:fld id="{1BD69BF8-D1A1-4314-96E2-ED6BF25F10C8}" type="datetimeFigureOut">
              <a:rPr lang="en-GB" smtClean="0"/>
              <a:t>11/01/2025</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BEC83BE2-2E04-4678-B864-4FF919BDAA21}" type="slidenum">
              <a:rPr lang="en-GB" smtClean="0"/>
              <a:t>‹#›</a:t>
            </a:fld>
            <a:endParaRPr lang="en-GB"/>
          </a:p>
        </p:txBody>
      </p:sp>
    </p:spTree>
    <p:extLst>
      <p:ext uri="{BB962C8B-B14F-4D97-AF65-F5344CB8AC3E}">
        <p14:creationId xmlns:p14="http://schemas.microsoft.com/office/powerpoint/2010/main" val="29978062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1BD69BF8-D1A1-4314-96E2-ED6BF25F10C8}" type="datetimeFigureOut">
              <a:rPr lang="en-GB" smtClean="0"/>
              <a:t>11/01/2025</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BEC83BE2-2E04-4678-B864-4FF919BDAA21}" type="slidenum">
              <a:rPr lang="en-GB" smtClean="0"/>
              <a:t>‹#›</a:t>
            </a:fld>
            <a:endParaRPr lang="en-GB"/>
          </a:p>
        </p:txBody>
      </p:sp>
    </p:spTree>
    <p:extLst>
      <p:ext uri="{BB962C8B-B14F-4D97-AF65-F5344CB8AC3E}">
        <p14:creationId xmlns:p14="http://schemas.microsoft.com/office/powerpoint/2010/main" val="25248078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fld id="{1BD69BF8-D1A1-4314-96E2-ED6BF25F10C8}" type="datetimeFigureOut">
              <a:rPr lang="en-GB" smtClean="0"/>
              <a:t>11/01/2025</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BEC83BE2-2E04-4678-B864-4FF919BDAA21}" type="slidenum">
              <a:rPr lang="en-GB" smtClean="0"/>
              <a:t>‹#›</a:t>
            </a:fld>
            <a:endParaRPr lang="en-GB"/>
          </a:p>
        </p:txBody>
      </p:sp>
    </p:spTree>
    <p:extLst>
      <p:ext uri="{BB962C8B-B14F-4D97-AF65-F5344CB8AC3E}">
        <p14:creationId xmlns:p14="http://schemas.microsoft.com/office/powerpoint/2010/main" val="17080818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BD69BF8-D1A1-4314-96E2-ED6BF25F10C8}" type="datetimeFigureOut">
              <a:rPr lang="en-GB" smtClean="0"/>
              <a:t>11/01/2025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EC83BE2-2E04-4678-B864-4FF919BDAA21}" type="slidenum">
              <a:rPr lang="en-GB" smtClean="0"/>
              <a:t>‹#›</a:t>
            </a:fld>
            <a:endParaRPr lang="en-GB"/>
          </a:p>
        </p:txBody>
      </p:sp>
    </p:spTree>
    <p:extLst>
      <p:ext uri="{BB962C8B-B14F-4D97-AF65-F5344CB8AC3E}">
        <p14:creationId xmlns:p14="http://schemas.microsoft.com/office/powerpoint/2010/main" val="12164790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BD69BF8-D1A1-4314-96E2-ED6BF25F10C8}" type="datetimeFigureOut">
              <a:rPr lang="en-GB" smtClean="0"/>
              <a:t>11/01/2025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EC83BE2-2E04-4678-B864-4FF919BDAA21}" type="slidenum">
              <a:rPr lang="en-GB" smtClean="0"/>
              <a:t>‹#›</a:t>
            </a:fld>
            <a:endParaRPr lang="en-GB"/>
          </a:p>
        </p:txBody>
      </p:sp>
    </p:spTree>
    <p:extLst>
      <p:ext uri="{BB962C8B-B14F-4D97-AF65-F5344CB8AC3E}">
        <p14:creationId xmlns:p14="http://schemas.microsoft.com/office/powerpoint/2010/main" val="14431113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GB"/>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1BD69BF8-D1A1-4314-96E2-ED6BF25F10C8}" type="datetimeFigureOut">
              <a:rPr lang="en-GB" smtClean="0"/>
              <a:t>11/01/2025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EC83BE2-2E04-4678-B864-4FF919BDAA21}" type="slidenum">
              <a:rPr lang="en-GB" smtClean="0"/>
              <a:t>‹#›</a:t>
            </a:fld>
            <a:endParaRPr lang="en-GB"/>
          </a:p>
        </p:txBody>
      </p:sp>
    </p:spTree>
    <p:extLst>
      <p:ext uri="{BB962C8B-B14F-4D97-AF65-F5344CB8AC3E}">
        <p14:creationId xmlns:p14="http://schemas.microsoft.com/office/powerpoint/2010/main" val="38073069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GB"/>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1BD69BF8-D1A1-4314-96E2-ED6BF25F10C8}" type="datetimeFigureOut">
              <a:rPr lang="en-GB" smtClean="0"/>
              <a:t>11/01/2025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EC83BE2-2E04-4678-B864-4FF919BDAA21}"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32708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BD69BF8-D1A1-4314-96E2-ED6BF25F10C8}" type="datetimeFigureOut">
              <a:rPr lang="en-GB" smtClean="0"/>
              <a:t>11/01/2025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EC83BE2-2E04-4678-B864-4FF919BDAA21}" type="slidenum">
              <a:rPr lang="en-GB" smtClean="0"/>
              <a:t>‹#›</a:t>
            </a:fld>
            <a:endParaRPr lang="en-GB"/>
          </a:p>
        </p:txBody>
      </p:sp>
    </p:spTree>
    <p:extLst>
      <p:ext uri="{BB962C8B-B14F-4D97-AF65-F5344CB8AC3E}">
        <p14:creationId xmlns:p14="http://schemas.microsoft.com/office/powerpoint/2010/main" val="34000265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1BD69BF8-D1A1-4314-96E2-ED6BF25F10C8}" type="datetimeFigureOut">
              <a:rPr lang="en-GB" smtClean="0"/>
              <a:t>11/01/2025</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EC83BE2-2E04-4678-B864-4FF919BDAA21}" type="slidenum">
              <a:rPr lang="en-GB" smtClean="0"/>
              <a:t>‹#›</a:t>
            </a:fld>
            <a:endParaRPr lang="en-GB"/>
          </a:p>
        </p:txBody>
      </p:sp>
    </p:spTree>
    <p:extLst>
      <p:ext uri="{BB962C8B-B14F-4D97-AF65-F5344CB8AC3E}">
        <p14:creationId xmlns:p14="http://schemas.microsoft.com/office/powerpoint/2010/main" val="2724864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1BD69BF8-D1A1-4314-96E2-ED6BF25F10C8}" type="datetimeFigureOut">
              <a:rPr lang="en-GB" smtClean="0"/>
              <a:t>11/01/2025</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EC83BE2-2E04-4678-B864-4FF919BDAA21}" type="slidenum">
              <a:rPr lang="en-GB" smtClean="0"/>
              <a:t>‹#›</a:t>
            </a:fld>
            <a:endParaRPr lang="en-GB"/>
          </a:p>
        </p:txBody>
      </p:sp>
    </p:spTree>
    <p:extLst>
      <p:ext uri="{BB962C8B-B14F-4D97-AF65-F5344CB8AC3E}">
        <p14:creationId xmlns:p14="http://schemas.microsoft.com/office/powerpoint/2010/main" val="345059428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BD69BF8-D1A1-4314-96E2-ED6BF25F10C8}" type="datetimeFigureOut">
              <a:rPr lang="en-GB" smtClean="0"/>
              <a:t>11/01/2025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EC83BE2-2E04-4678-B864-4FF919BDAA21}" type="slidenum">
              <a:rPr lang="en-GB" smtClean="0"/>
              <a:t>‹#›</a:t>
            </a:fld>
            <a:endParaRPr lang="en-GB"/>
          </a:p>
        </p:txBody>
      </p:sp>
    </p:spTree>
    <p:extLst>
      <p:ext uri="{BB962C8B-B14F-4D97-AF65-F5344CB8AC3E}">
        <p14:creationId xmlns:p14="http://schemas.microsoft.com/office/powerpoint/2010/main" val="226110851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BD69BF8-D1A1-4314-96E2-ED6BF25F10C8}" type="datetimeFigureOut">
              <a:rPr lang="en-GB" smtClean="0"/>
              <a:t>11/01/2025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EC83BE2-2E04-4678-B864-4FF919BDAA21}" type="slidenum">
              <a:rPr lang="en-GB" smtClean="0"/>
              <a:t>‹#›</a:t>
            </a:fld>
            <a:endParaRPr lang="en-GB"/>
          </a:p>
        </p:txBody>
      </p:sp>
    </p:spTree>
    <p:extLst>
      <p:ext uri="{BB962C8B-B14F-4D97-AF65-F5344CB8AC3E}">
        <p14:creationId xmlns:p14="http://schemas.microsoft.com/office/powerpoint/2010/main" val="22488894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1BD69BF8-D1A1-4314-96E2-ED6BF25F10C8}" type="datetimeFigureOut">
              <a:rPr lang="en-GB" smtClean="0"/>
              <a:t>11/01/2025</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BEC83BE2-2E04-4678-B864-4FF919BDAA21}" type="slidenum">
              <a:rPr lang="en-GB" smtClean="0"/>
              <a:t>‹#›</a:t>
            </a:fld>
            <a:endParaRPr lang="en-GB"/>
          </a:p>
        </p:txBody>
      </p:sp>
    </p:spTree>
    <p:extLst>
      <p:ext uri="{BB962C8B-B14F-4D97-AF65-F5344CB8AC3E}">
        <p14:creationId xmlns:p14="http://schemas.microsoft.com/office/powerpoint/2010/main" val="3574209736"/>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7.png"/><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8" Type="http://schemas.openxmlformats.org/officeDocument/2006/relationships/hyperlink" Target="https://www.nursing.upenn.edu/nhhc/nurses-institutions-caring/history-of-psychiatric-hospitals/" TargetMode="External"/><Relationship Id="rId3" Type="http://schemas.openxmlformats.org/officeDocument/2006/relationships/hyperlink" Target="https://www.tandfonline.com/doi/full/10.1080/00207578.2022.2089571#d1e116" TargetMode="External"/><Relationship Id="rId7" Type="http://schemas.openxmlformats.org/officeDocument/2006/relationships/hyperlink" Target="https://www.thelancet.com/journals/lancet/article/PIIS0140-6736(24)02424-3/abstract" TargetMode="External"/><Relationship Id="rId2" Type="http://schemas.openxmlformats.org/officeDocument/2006/relationships/hyperlink" Target="https://www.apa.org/monitor/2012/01/go-rest" TargetMode="External"/><Relationship Id="rId1" Type="http://schemas.openxmlformats.org/officeDocument/2006/relationships/slideLayout" Target="../slideLayouts/slideLayout2.xml"/><Relationship Id="rId6" Type="http://schemas.openxmlformats.org/officeDocument/2006/relationships/hyperlink" Target="https://www.encyclopedia.com/science/dictionaries-thesauruses-pictures-and-press-releases/pinel-philippe" TargetMode="External"/><Relationship Id="rId5" Type="http://schemas.openxmlformats.org/officeDocument/2006/relationships/hyperlink" Target="https://doi.org/10.1007/s11606-011-1656-2" TargetMode="External"/><Relationship Id="rId4" Type="http://schemas.openxmlformats.org/officeDocument/2006/relationships/hyperlink" Target="https://doi.org/10.31887/DCNS.2017.19.2/macrocq"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6ABEF853-4411-5457-969B-B628B179D0AB}"/>
              </a:ext>
            </a:extLst>
          </p:cNvPr>
          <p:cNvSpPr txBox="1"/>
          <p:nvPr/>
        </p:nvSpPr>
        <p:spPr>
          <a:xfrm>
            <a:off x="5638800" y="2974258"/>
            <a:ext cx="914400" cy="914400"/>
          </a:xfrm>
          <a:prstGeom prst="rect">
            <a:avLst/>
          </a:prstGeom>
          <a:noFill/>
        </p:spPr>
        <p:txBody>
          <a:bodyPr wrap="square" rtlCol="0">
            <a:spAutoFit/>
          </a:bodyPr>
          <a:lstStyle/>
          <a:p>
            <a:endParaRPr lang="en-GB" dirty="0"/>
          </a:p>
        </p:txBody>
      </p:sp>
      <p:sp>
        <p:nvSpPr>
          <p:cNvPr id="2" name="TextBox 1">
            <a:extLst>
              <a:ext uri="{FF2B5EF4-FFF2-40B4-BE49-F238E27FC236}">
                <a16:creationId xmlns:a16="http://schemas.microsoft.com/office/drawing/2014/main" id="{6C28F957-A9A3-8A35-17C4-49FD59051A82}"/>
              </a:ext>
            </a:extLst>
          </p:cNvPr>
          <p:cNvSpPr txBox="1"/>
          <p:nvPr/>
        </p:nvSpPr>
        <p:spPr>
          <a:xfrm>
            <a:off x="344632" y="357572"/>
            <a:ext cx="11118272" cy="646331"/>
          </a:xfrm>
          <a:prstGeom prst="rect">
            <a:avLst/>
          </a:prstGeom>
          <a:noFill/>
        </p:spPr>
        <p:txBody>
          <a:bodyPr wrap="square" rtlCol="0">
            <a:spAutoFit/>
          </a:bodyPr>
          <a:lstStyle/>
          <a:p>
            <a:r>
              <a:rPr lang="en-GB" dirty="0"/>
              <a:t>Welcome to the 19</a:t>
            </a:r>
            <a:r>
              <a:rPr lang="en-GB" baseline="30000" dirty="0"/>
              <a:t>th</a:t>
            </a:r>
            <a:r>
              <a:rPr lang="en-GB" dirty="0"/>
              <a:t> century, where there was an emergence of the connections between mental health, physical health and behaviour.</a:t>
            </a:r>
          </a:p>
        </p:txBody>
      </p:sp>
      <p:sp>
        <p:nvSpPr>
          <p:cNvPr id="3" name="TextBox 2">
            <a:extLst>
              <a:ext uri="{FF2B5EF4-FFF2-40B4-BE49-F238E27FC236}">
                <a16:creationId xmlns:a16="http://schemas.microsoft.com/office/drawing/2014/main" id="{2893544E-8E59-C05E-B324-D2DB1F04C56B}"/>
              </a:ext>
            </a:extLst>
          </p:cNvPr>
          <p:cNvSpPr txBox="1"/>
          <p:nvPr/>
        </p:nvSpPr>
        <p:spPr>
          <a:xfrm>
            <a:off x="344632" y="1352912"/>
            <a:ext cx="11502736" cy="1754326"/>
          </a:xfrm>
          <a:prstGeom prst="rect">
            <a:avLst/>
          </a:prstGeom>
          <a:noFill/>
        </p:spPr>
        <p:txBody>
          <a:bodyPr wrap="square" rtlCol="0">
            <a:spAutoFit/>
          </a:bodyPr>
          <a:lstStyle/>
          <a:p>
            <a:r>
              <a:rPr lang="en-GB" dirty="0"/>
              <a:t>This presentation will cover how Anxiety was viewed during the 19</a:t>
            </a:r>
            <a:r>
              <a:rPr lang="en-GB" baseline="30000" dirty="0"/>
              <a:t>th</a:t>
            </a:r>
            <a:r>
              <a:rPr lang="en-GB" dirty="0"/>
              <a:t> century and, what treatments were used during that century, from different approaches. Anxiety was not viewed as it is today, instead the terms used to describe anxiety were Melancholia, nervousness, hysteria and neurasthenia. All views in that time were considered a result of an imbalance such as a moral, emotional and physical imbalance or even a disorder of the nerves. Treatments varied and, were based on cultural beliefs and, symptoms of the mentally unwell.</a:t>
            </a:r>
          </a:p>
        </p:txBody>
      </p:sp>
      <p:sp>
        <p:nvSpPr>
          <p:cNvPr id="4" name="TextBox 3">
            <a:extLst>
              <a:ext uri="{FF2B5EF4-FFF2-40B4-BE49-F238E27FC236}">
                <a16:creationId xmlns:a16="http://schemas.microsoft.com/office/drawing/2014/main" id="{25026A89-0B86-84BB-CBC5-88F11F526AE0}"/>
              </a:ext>
            </a:extLst>
          </p:cNvPr>
          <p:cNvSpPr txBox="1"/>
          <p:nvPr/>
        </p:nvSpPr>
        <p:spPr>
          <a:xfrm>
            <a:off x="344632" y="3456246"/>
            <a:ext cx="11315700" cy="646331"/>
          </a:xfrm>
          <a:prstGeom prst="rect">
            <a:avLst/>
          </a:prstGeom>
          <a:noFill/>
        </p:spPr>
        <p:txBody>
          <a:bodyPr wrap="square" rtlCol="0">
            <a:spAutoFit/>
          </a:bodyPr>
          <a:lstStyle/>
          <a:p>
            <a:r>
              <a:rPr lang="en-GB" dirty="0"/>
              <a:t> Next, an explanation will be given in more depth for greater understanding of treatments from different perspectives and, why those treatments were used.</a:t>
            </a:r>
          </a:p>
        </p:txBody>
      </p:sp>
      <p:sp>
        <p:nvSpPr>
          <p:cNvPr id="6" name="Rectangle 1">
            <a:extLst>
              <a:ext uri="{FF2B5EF4-FFF2-40B4-BE49-F238E27FC236}">
                <a16:creationId xmlns:a16="http://schemas.microsoft.com/office/drawing/2014/main" id="{8A7F354E-5752-0D71-32A4-71151F777D2F}"/>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11" name="Picture 10" descr="A group of wooden letters&#10;&#10;Description automatically generated">
            <a:extLst>
              <a:ext uri="{FF2B5EF4-FFF2-40B4-BE49-F238E27FC236}">
                <a16:creationId xmlns:a16="http://schemas.microsoft.com/office/drawing/2014/main" id="{663EF2DF-81FC-B75A-66FB-7D0F3C19F78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49582" y="4451586"/>
            <a:ext cx="8021781" cy="2327459"/>
          </a:xfrm>
          <a:prstGeom prst="rect">
            <a:avLst/>
          </a:prstGeom>
        </p:spPr>
      </p:pic>
    </p:spTree>
    <p:extLst>
      <p:ext uri="{BB962C8B-B14F-4D97-AF65-F5344CB8AC3E}">
        <p14:creationId xmlns:p14="http://schemas.microsoft.com/office/powerpoint/2010/main" val="35911982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7" name="Picture 56">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58" name="Picture 57">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59" name="Oval 58">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60" name="Picture 59">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61" name="Picture 60">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62" name="Rectangle 61">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3" name="Rectangle 62">
            <a:extLst>
              <a:ext uri="{FF2B5EF4-FFF2-40B4-BE49-F238E27FC236}">
                <a16:creationId xmlns:a16="http://schemas.microsoft.com/office/drawing/2014/main" id="{14A2F755-5219-4C4E-9378-2C80BB08DF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64" name="Rectangle 63">
            <a:extLst>
              <a:ext uri="{FF2B5EF4-FFF2-40B4-BE49-F238E27FC236}">
                <a16:creationId xmlns:a16="http://schemas.microsoft.com/office/drawing/2014/main" id="{BA042B41-CFBF-4E11-965F-B1906826A8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5" name="Freeform 7">
            <a:extLst>
              <a:ext uri="{FF2B5EF4-FFF2-40B4-BE49-F238E27FC236}">
                <a16:creationId xmlns:a16="http://schemas.microsoft.com/office/drawing/2014/main" id="{ED9FFD70-7E69-43F7-BAFF-08A75B3AE0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4" name="TextBox 3">
            <a:extLst>
              <a:ext uri="{FF2B5EF4-FFF2-40B4-BE49-F238E27FC236}">
                <a16:creationId xmlns:a16="http://schemas.microsoft.com/office/drawing/2014/main" id="{CDFCF1A5-9DB0-908C-7323-DD7C6864E499}"/>
              </a:ext>
            </a:extLst>
          </p:cNvPr>
          <p:cNvSpPr txBox="1"/>
          <p:nvPr/>
        </p:nvSpPr>
        <p:spPr>
          <a:xfrm>
            <a:off x="648930" y="629267"/>
            <a:ext cx="9252154" cy="1016654"/>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3300" b="0" i="0" kern="1200">
                <a:solidFill>
                  <a:srgbClr val="EBEBEB"/>
                </a:solidFill>
                <a:latin typeface="+mj-lt"/>
                <a:ea typeface="+mj-ea"/>
                <a:cs typeface="+mj-cs"/>
              </a:rPr>
              <a:t>How was anxiety viewed in the 19</a:t>
            </a:r>
            <a:r>
              <a:rPr lang="en-US" sz="3300" b="0" i="0" kern="1200" baseline="30000">
                <a:solidFill>
                  <a:srgbClr val="EBEBEB"/>
                </a:solidFill>
                <a:latin typeface="+mj-lt"/>
                <a:ea typeface="+mj-ea"/>
                <a:cs typeface="+mj-cs"/>
              </a:rPr>
              <a:t>th</a:t>
            </a:r>
            <a:r>
              <a:rPr lang="en-US" sz="3300" b="0" i="0" kern="1200">
                <a:solidFill>
                  <a:srgbClr val="EBEBEB"/>
                </a:solidFill>
                <a:latin typeface="+mj-lt"/>
                <a:ea typeface="+mj-ea"/>
                <a:cs typeface="+mj-cs"/>
              </a:rPr>
              <a:t> century?</a:t>
            </a:r>
          </a:p>
        </p:txBody>
      </p:sp>
      <p:sp useBgFill="1">
        <p:nvSpPr>
          <p:cNvPr id="66" name="Freeform: Shape 54">
            <a:extLst>
              <a:ext uri="{FF2B5EF4-FFF2-40B4-BE49-F238E27FC236}">
                <a16:creationId xmlns:a16="http://schemas.microsoft.com/office/drawing/2014/main" id="{9A87AD7E-457F-4836-8DDE-FFE0F00938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txBody>
          <a:bodyPr/>
          <a:lstStyle/>
          <a:p>
            <a:endParaRPr lang="en-GB"/>
          </a:p>
        </p:txBody>
      </p:sp>
      <p:pic>
        <p:nvPicPr>
          <p:cNvPr id="9" name="Picture 8" descr="A pile of wooden tiles with letters on them&#10;&#10;Description automatically generated">
            <a:extLst>
              <a:ext uri="{FF2B5EF4-FFF2-40B4-BE49-F238E27FC236}">
                <a16:creationId xmlns:a16="http://schemas.microsoft.com/office/drawing/2014/main" id="{AD914F77-EE3F-92D7-29DF-92673D7E1B13}"/>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2737" y="3407988"/>
            <a:ext cx="4571999" cy="1285009"/>
          </a:xfrm>
          <a:prstGeom prst="rect">
            <a:avLst/>
          </a:prstGeom>
          <a:effectLst/>
        </p:spPr>
      </p:pic>
      <p:sp>
        <p:nvSpPr>
          <p:cNvPr id="5" name="TextBox 4">
            <a:extLst>
              <a:ext uri="{FF2B5EF4-FFF2-40B4-BE49-F238E27FC236}">
                <a16:creationId xmlns:a16="http://schemas.microsoft.com/office/drawing/2014/main" id="{5C64876E-3499-8F94-B775-C5A697C07813}"/>
              </a:ext>
            </a:extLst>
          </p:cNvPr>
          <p:cNvSpPr txBox="1"/>
          <p:nvPr/>
        </p:nvSpPr>
        <p:spPr>
          <a:xfrm>
            <a:off x="4389416" y="2548281"/>
            <a:ext cx="7154279" cy="3658689"/>
          </a:xfrm>
          <a:prstGeom prst="rect">
            <a:avLst/>
          </a:prstGeom>
        </p:spPr>
        <p:txBody>
          <a:bodyPr vert="horz" lIns="91440" tIns="45720" rIns="91440" bIns="45720" rtlCol="0">
            <a:normAutofit fontScale="92500"/>
          </a:bodyPr>
          <a:lstStyle/>
          <a:p>
            <a:pPr marL="285750" indent="-285750">
              <a:lnSpc>
                <a:spcPct val="90000"/>
              </a:lnSpc>
              <a:spcBef>
                <a:spcPts val="1000"/>
              </a:spcBef>
              <a:buClr>
                <a:schemeClr val="bg2">
                  <a:lumMod val="40000"/>
                  <a:lumOff val="60000"/>
                </a:schemeClr>
              </a:buClr>
              <a:buSzPct val="80000"/>
              <a:buFont typeface="Wingdings 3" charset="2"/>
              <a:buChar char=""/>
            </a:pPr>
            <a:r>
              <a:rPr lang="en-US" sz="1400" dirty="0">
                <a:latin typeface="+mj-lt"/>
                <a:ea typeface="+mj-ea"/>
                <a:cs typeface="+mj-cs"/>
              </a:rPr>
              <a:t>Pitres (1848-1928)and, Regis viewed anxiety as, Pantophobia and explained anxiety to be a state where an individual has a fear of everything and, rather than getting fixated on a certain object it moves between different stimuli. (</a:t>
            </a:r>
            <a:r>
              <a:rPr lang="en-US" sz="1400" dirty="0" err="1">
                <a:latin typeface="+mj-lt"/>
                <a:ea typeface="+mj-ea"/>
                <a:cs typeface="+mj-cs"/>
              </a:rPr>
              <a:t>Crocq</a:t>
            </a:r>
            <a:r>
              <a:rPr lang="en-US" sz="1400" dirty="0">
                <a:latin typeface="+mj-lt"/>
                <a:ea typeface="+mj-ea"/>
                <a:cs typeface="+mj-cs"/>
              </a:rPr>
              <a:t>, 2017)).</a:t>
            </a:r>
          </a:p>
          <a:p>
            <a:pPr marL="285750" indent="-285750">
              <a:lnSpc>
                <a:spcPct val="90000"/>
              </a:lnSpc>
              <a:spcBef>
                <a:spcPts val="1000"/>
              </a:spcBef>
              <a:buClr>
                <a:schemeClr val="bg2">
                  <a:lumMod val="40000"/>
                  <a:lumOff val="60000"/>
                </a:schemeClr>
              </a:buClr>
              <a:buSzPct val="80000"/>
              <a:buFont typeface="Wingdings 3" charset="2"/>
              <a:buChar char=""/>
            </a:pPr>
            <a:endParaRPr lang="en-US" sz="14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r>
              <a:rPr lang="en-US" sz="1400" dirty="0">
                <a:latin typeface="+mj-lt"/>
                <a:ea typeface="+mj-ea"/>
                <a:cs typeface="+mj-cs"/>
              </a:rPr>
              <a:t>In 1895 Sigmund Freud used the term ‘Anxiety neurosis’ and explained it to be a conflict between the ID and the ego, that is unconcious. A symptom listed by Freud named ‘Anxious expectation’ Is said to be the core criterion for GAD (Generalised anxiety disorder), with other symptoms such as sweating, tremors, and nausea. Freuds beliefs formed the basis for his psychoanalytic theory </a:t>
            </a:r>
            <a:r>
              <a:rPr lang="en-GB" sz="1400" dirty="0"/>
              <a:t>(Sharma, Sharma, &amp; Joshi, 2024)</a:t>
            </a:r>
            <a:r>
              <a:rPr lang="en-US" sz="1400" dirty="0">
                <a:latin typeface="+mj-lt"/>
                <a:ea typeface="+mj-ea"/>
                <a:cs typeface="+mj-cs"/>
              </a:rPr>
              <a:t>.</a:t>
            </a:r>
          </a:p>
          <a:p>
            <a:pPr marL="285750" indent="-285750">
              <a:lnSpc>
                <a:spcPct val="90000"/>
              </a:lnSpc>
              <a:spcBef>
                <a:spcPts val="1000"/>
              </a:spcBef>
              <a:buClr>
                <a:schemeClr val="bg2">
                  <a:lumMod val="40000"/>
                  <a:lumOff val="60000"/>
                </a:schemeClr>
              </a:buClr>
              <a:buSzPct val="80000"/>
              <a:buFont typeface="Wingdings 3" charset="2"/>
              <a:buChar char=""/>
            </a:pPr>
            <a:endParaRPr lang="en-US" sz="14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r>
              <a:rPr lang="en-US" sz="1400" dirty="0">
                <a:latin typeface="+mj-lt"/>
                <a:ea typeface="+mj-ea"/>
                <a:cs typeface="+mj-cs"/>
              </a:rPr>
              <a:t>Anxiety was also seen as, a result of spiritual and moral failings.  In the 1800’s this was frowned upon with a negative attitude, it created a separation between religion and medicine; religious involvement is   the cause of other problems such as hysteria and neurosis however, in more current times those who are religious tend to have less symptoms of mental health </a:t>
            </a:r>
            <a:r>
              <a:rPr lang="en-GB" sz="1400" dirty="0"/>
              <a:t>(Johnson et al., 2011)</a:t>
            </a:r>
            <a:r>
              <a:rPr lang="en-US" sz="1400" dirty="0">
                <a:latin typeface="+mj-lt"/>
                <a:ea typeface="+mj-ea"/>
                <a:cs typeface="+mj-cs"/>
              </a:rPr>
              <a:t>.</a:t>
            </a:r>
          </a:p>
          <a:p>
            <a:pPr>
              <a:lnSpc>
                <a:spcPct val="90000"/>
              </a:lnSpc>
              <a:spcBef>
                <a:spcPts val="1000"/>
              </a:spcBef>
              <a:buClr>
                <a:schemeClr val="bg2">
                  <a:lumMod val="40000"/>
                  <a:lumOff val="60000"/>
                </a:schemeClr>
              </a:buClr>
              <a:buSzPct val="80000"/>
              <a:buFont typeface="Wingdings 3" charset="2"/>
              <a:buChar char=""/>
            </a:pPr>
            <a:endParaRPr lang="en-US" sz="1400" dirty="0">
              <a:latin typeface="+mj-lt"/>
              <a:ea typeface="+mj-ea"/>
              <a:cs typeface="+mj-cs"/>
            </a:endParaRPr>
          </a:p>
          <a:p>
            <a:pPr>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a:p>
            <a:pPr marL="285750" indent="-285750">
              <a:lnSpc>
                <a:spcPct val="90000"/>
              </a:lnSpc>
              <a:spcBef>
                <a:spcPts val="1000"/>
              </a:spcBef>
              <a:buClr>
                <a:schemeClr val="bg2">
                  <a:lumMod val="40000"/>
                  <a:lumOff val="60000"/>
                </a:schemeClr>
              </a:buClr>
              <a:buSzPct val="80000"/>
              <a:buFont typeface="Wingdings 3" charset="2"/>
              <a:buChar char=""/>
            </a:pPr>
            <a:endParaRPr lang="en-US" sz="1300" dirty="0">
              <a:latin typeface="+mj-lt"/>
              <a:ea typeface="+mj-ea"/>
              <a:cs typeface="+mj-cs"/>
            </a:endParaRPr>
          </a:p>
        </p:txBody>
      </p:sp>
    </p:spTree>
    <p:extLst>
      <p:ext uri="{BB962C8B-B14F-4D97-AF65-F5344CB8AC3E}">
        <p14:creationId xmlns:p14="http://schemas.microsoft.com/office/powerpoint/2010/main" val="158214973"/>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2C60DBB9-6E7F-1F83-23BD-A7C777D33228}"/>
              </a:ext>
            </a:extLst>
          </p:cNvPr>
          <p:cNvSpPr txBox="1"/>
          <p:nvPr/>
        </p:nvSpPr>
        <p:spPr>
          <a:xfrm>
            <a:off x="1393638" y="155001"/>
            <a:ext cx="9404723" cy="1400530"/>
          </a:xfrm>
          <a:prstGeom prst="rect">
            <a:avLst/>
          </a:prstGeom>
        </p:spPr>
        <p:txBody>
          <a:bodyPr vert="horz" lIns="91440" tIns="45720" rIns="91440" bIns="45720" rtlCol="0" anchor="t">
            <a:normAutofit/>
          </a:bodyPr>
          <a:lstStyle/>
          <a:p>
            <a:pPr>
              <a:lnSpc>
                <a:spcPct val="90000"/>
              </a:lnSpc>
              <a:spcBef>
                <a:spcPct val="0"/>
              </a:spcBef>
              <a:spcAft>
                <a:spcPts val="600"/>
              </a:spcAft>
              <a:buClr>
                <a:schemeClr val="bg2">
                  <a:lumMod val="40000"/>
                  <a:lumOff val="60000"/>
                </a:schemeClr>
              </a:buClr>
              <a:buSzPct val="80000"/>
            </a:pPr>
            <a:r>
              <a:rPr lang="en-US" sz="4200" cap="all" dirty="0">
                <a:solidFill>
                  <a:schemeClr val="tx2"/>
                </a:solidFill>
                <a:latin typeface="+mj-lt"/>
                <a:ea typeface="+mj-ea"/>
                <a:cs typeface="+mj-cs"/>
              </a:rPr>
              <a:t>Treating Anxiety in the 19</a:t>
            </a:r>
            <a:r>
              <a:rPr lang="en-US" sz="4200" cap="all" baseline="30000" dirty="0">
                <a:solidFill>
                  <a:schemeClr val="tx2"/>
                </a:solidFill>
                <a:latin typeface="+mj-lt"/>
                <a:ea typeface="+mj-ea"/>
                <a:cs typeface="+mj-cs"/>
              </a:rPr>
              <a:t>th</a:t>
            </a:r>
            <a:r>
              <a:rPr lang="en-US" sz="4200" cap="all" dirty="0">
                <a:solidFill>
                  <a:schemeClr val="tx2"/>
                </a:solidFill>
                <a:latin typeface="+mj-lt"/>
                <a:ea typeface="+mj-ea"/>
                <a:cs typeface="+mj-cs"/>
              </a:rPr>
              <a:t> century</a:t>
            </a:r>
          </a:p>
          <a:p>
            <a:pPr>
              <a:lnSpc>
                <a:spcPct val="90000"/>
              </a:lnSpc>
              <a:spcBef>
                <a:spcPct val="0"/>
              </a:spcBef>
              <a:spcAft>
                <a:spcPts val="600"/>
              </a:spcAft>
              <a:buClr>
                <a:schemeClr val="bg2">
                  <a:lumMod val="40000"/>
                  <a:lumOff val="60000"/>
                </a:schemeClr>
              </a:buClr>
              <a:buSzPct val="80000"/>
            </a:pPr>
            <a:endParaRPr lang="en-US" sz="4200" cap="all" dirty="0">
              <a:solidFill>
                <a:schemeClr val="tx2"/>
              </a:solidFill>
              <a:latin typeface="+mj-lt"/>
              <a:ea typeface="+mj-ea"/>
              <a:cs typeface="+mj-cs"/>
            </a:endParaRPr>
          </a:p>
        </p:txBody>
      </p:sp>
      <p:graphicFrame>
        <p:nvGraphicFramePr>
          <p:cNvPr id="31" name="TextBox 5">
            <a:extLst>
              <a:ext uri="{FF2B5EF4-FFF2-40B4-BE49-F238E27FC236}">
                <a16:creationId xmlns:a16="http://schemas.microsoft.com/office/drawing/2014/main" id="{9A935C83-7BF9-5A52-4A89-B5684C56D589}"/>
              </a:ext>
            </a:extLst>
          </p:cNvPr>
          <p:cNvGraphicFramePr/>
          <p:nvPr>
            <p:extLst>
              <p:ext uri="{D42A27DB-BD31-4B8C-83A1-F6EECF244321}">
                <p14:modId xmlns:p14="http://schemas.microsoft.com/office/powerpoint/2010/main" val="698834472"/>
              </p:ext>
            </p:extLst>
          </p:nvPr>
        </p:nvGraphicFramePr>
        <p:xfrm>
          <a:off x="183655" y="1555531"/>
          <a:ext cx="11545889" cy="50659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089326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6B9EE86-ECFD-CE8D-1820-076C9DD8CE3C}"/>
              </a:ext>
            </a:extLst>
          </p:cNvPr>
          <p:cNvSpPr txBox="1"/>
          <p:nvPr/>
        </p:nvSpPr>
        <p:spPr>
          <a:xfrm>
            <a:off x="0" y="0"/>
            <a:ext cx="9642764" cy="6740307"/>
          </a:xfrm>
          <a:prstGeom prst="rect">
            <a:avLst/>
          </a:prstGeom>
          <a:noFill/>
        </p:spPr>
        <p:txBody>
          <a:bodyPr wrap="square" rtlCol="0">
            <a:spAutoFit/>
          </a:bodyPr>
          <a:lstStyle/>
          <a:p>
            <a:pPr marL="285750" indent="-285750">
              <a:buFont typeface="Arial" panose="020B0604020202020204" pitchFamily="34" charset="0"/>
              <a:buChar char="•"/>
            </a:pPr>
            <a:r>
              <a:rPr lang="en-GB" dirty="0"/>
              <a:t>Confinement was a popular treatment during the 19</a:t>
            </a:r>
            <a:r>
              <a:rPr lang="en-GB" baseline="30000" dirty="0"/>
              <a:t>th</a:t>
            </a:r>
            <a:r>
              <a:rPr lang="en-GB" dirty="0"/>
              <a:t> century however, methods used may be considered to have caused greater damage than good. Treatment required the individual to be put in a cage for a long period of time, whilst wearing a straightjacket and chain (Penn Nursing, n.d.)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Hydropathy, e.g. Water treatment was a treatment in the 1800’s that was perceived to be a cure for several diseases and, mental illness such as anxiety. Cold baths were used to invigorate the nerves, and hot baths were used for relaxing, it was considered a treatment to improve mood, blood flow and circulation, releasing chemicals such as dopamine, that decreases stress levels (Smith, 2024.</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The use of herbal remedies and tonics in the 1800’s was a very common approach that was used widely when treating anxiety. The purpose of using those treatments were to calm the patient and soothe anxiety. An example of a herbal remedy could be, chamomile and an example of tonics could be alcohol.</a:t>
            </a:r>
          </a:p>
          <a:p>
            <a:pPr marL="285750" indent="-285750">
              <a:buFont typeface="Arial" panose="020B0604020202020204" pitchFamily="34" charset="0"/>
              <a:buChar char="•"/>
            </a:pPr>
            <a:r>
              <a:rPr lang="en-GB" dirty="0"/>
              <a:t>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pic>
        <p:nvPicPr>
          <p:cNvPr id="6" name="Picture 5" descr="A red crayon on a white surface&#10;&#10;Description automatically generated">
            <a:extLst>
              <a:ext uri="{FF2B5EF4-FFF2-40B4-BE49-F238E27FC236}">
                <a16:creationId xmlns:a16="http://schemas.microsoft.com/office/drawing/2014/main" id="{96F9C3C5-64AF-E649-6428-9A88B3985BD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0130" y="4737537"/>
            <a:ext cx="4607506" cy="2013599"/>
          </a:xfrm>
          <a:prstGeom prst="rect">
            <a:avLst/>
          </a:prstGeom>
        </p:spPr>
      </p:pic>
      <p:pic>
        <p:nvPicPr>
          <p:cNvPr id="8" name="Picture 7" descr="A black line drawn on a white surface&#10;&#10;Description automatically generated">
            <a:extLst>
              <a:ext uri="{FF2B5EF4-FFF2-40B4-BE49-F238E27FC236}">
                <a16:creationId xmlns:a16="http://schemas.microsoft.com/office/drawing/2014/main" id="{11C2107E-473C-81B1-0341-FCF369C3D55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351819" y="3709555"/>
            <a:ext cx="2460052" cy="3044005"/>
          </a:xfrm>
          <a:prstGeom prst="rect">
            <a:avLst/>
          </a:prstGeom>
        </p:spPr>
      </p:pic>
    </p:spTree>
    <p:extLst>
      <p:ext uri="{BB962C8B-B14F-4D97-AF65-F5344CB8AC3E}">
        <p14:creationId xmlns:p14="http://schemas.microsoft.com/office/powerpoint/2010/main" val="27641866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808255-0ACA-9D39-AEB5-AB65E96F3E8E}"/>
              </a:ext>
            </a:extLst>
          </p:cNvPr>
          <p:cNvSpPr>
            <a:spLocks noGrp="1"/>
          </p:cNvSpPr>
          <p:nvPr>
            <p:ph type="title"/>
          </p:nvPr>
        </p:nvSpPr>
        <p:spPr>
          <a:xfrm>
            <a:off x="648930" y="629266"/>
            <a:ext cx="6188190" cy="1622321"/>
          </a:xfrm>
        </p:spPr>
        <p:txBody>
          <a:bodyPr>
            <a:normAutofit/>
          </a:bodyPr>
          <a:lstStyle/>
          <a:p>
            <a:r>
              <a:rPr lang="en-GB">
                <a:solidFill>
                  <a:srgbClr val="EBEBEB"/>
                </a:solidFill>
              </a:rPr>
              <a:t>The moral treatment movement</a:t>
            </a:r>
          </a:p>
        </p:txBody>
      </p:sp>
      <p:sp>
        <p:nvSpPr>
          <p:cNvPr id="17"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14" name="Freeform: Shape 13">
            <a:extLst>
              <a:ext uri="{FF2B5EF4-FFF2-40B4-BE49-F238E27FC236}">
                <a16:creationId xmlns:a16="http://schemas.microsoft.com/office/drawing/2014/main" id="{AC3BF0FA-36FA-4CE9-840E-F7C3A8F16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6281796" y="947378"/>
            <a:ext cx="6858001" cy="4963245"/>
          </a:xfrm>
          <a:custGeom>
            <a:avLst/>
            <a:gdLst>
              <a:gd name="connsiteX0" fmla="*/ 6858001 w 6858001"/>
              <a:gd name="connsiteY0" fmla="*/ 1177 h 4963245"/>
              <a:gd name="connsiteX1" fmla="*/ 6858001 w 6858001"/>
              <a:gd name="connsiteY1" fmla="*/ 1344715 h 4963245"/>
              <a:gd name="connsiteX2" fmla="*/ 6858000 w 6858001"/>
              <a:gd name="connsiteY2" fmla="*/ 1344715 h 4963245"/>
              <a:gd name="connsiteX3" fmla="*/ 6858000 w 6858001"/>
              <a:gd name="connsiteY3" fmla="*/ 4963245 h 4963245"/>
              <a:gd name="connsiteX4" fmla="*/ 0 w 6858001"/>
              <a:gd name="connsiteY4" fmla="*/ 4963244 h 4963245"/>
              <a:gd name="connsiteX5" fmla="*/ 0 w 6858001"/>
              <a:gd name="connsiteY5" fmla="*/ 900697 h 4963245"/>
              <a:gd name="connsiteX6" fmla="*/ 1 w 6858001"/>
              <a:gd name="connsiteY6" fmla="*/ 900697 h 4963245"/>
              <a:gd name="connsiteX7" fmla="*/ 1 w 6858001"/>
              <a:gd name="connsiteY7" fmla="*/ 0 h 4963245"/>
              <a:gd name="connsiteX8" fmla="*/ 40463 w 6858001"/>
              <a:gd name="connsiteY8" fmla="*/ 5883 h 4963245"/>
              <a:gd name="connsiteX9" fmla="*/ 159107 w 6858001"/>
              <a:gd name="connsiteY9" fmla="*/ 23196 h 4963245"/>
              <a:gd name="connsiteX10" fmla="*/ 245518 w 6858001"/>
              <a:gd name="connsiteY10" fmla="*/ 35299 h 4963245"/>
              <a:gd name="connsiteX11" fmla="*/ 348388 w 6858001"/>
              <a:gd name="connsiteY11" fmla="*/ 48073 h 4963245"/>
              <a:gd name="connsiteX12" fmla="*/ 470460 w 6858001"/>
              <a:gd name="connsiteY12" fmla="*/ 63369 h 4963245"/>
              <a:gd name="connsiteX13" fmla="*/ 605563 w 6858001"/>
              <a:gd name="connsiteY13" fmla="*/ 79506 h 4963245"/>
              <a:gd name="connsiteX14" fmla="*/ 757810 w 6858001"/>
              <a:gd name="connsiteY14" fmla="*/ 96483 h 4963245"/>
              <a:gd name="connsiteX15" fmla="*/ 923774 w 6858001"/>
              <a:gd name="connsiteY15" fmla="*/ 114469 h 4963245"/>
              <a:gd name="connsiteX16" fmla="*/ 1104139 w 6858001"/>
              <a:gd name="connsiteY16" fmla="*/ 132454 h 4963245"/>
              <a:gd name="connsiteX17" fmla="*/ 1296163 w 6858001"/>
              <a:gd name="connsiteY17" fmla="*/ 150776 h 4963245"/>
              <a:gd name="connsiteX18" fmla="*/ 1503275 w 6858001"/>
              <a:gd name="connsiteY18" fmla="*/ 167753 h 4963245"/>
              <a:gd name="connsiteX19" fmla="*/ 1719988 w 6858001"/>
              <a:gd name="connsiteY19" fmla="*/ 184058 h 4963245"/>
              <a:gd name="connsiteX20" fmla="*/ 1949045 w 6858001"/>
              <a:gd name="connsiteY20" fmla="*/ 198849 h 4963245"/>
              <a:gd name="connsiteX21" fmla="*/ 2187703 w 6858001"/>
              <a:gd name="connsiteY21" fmla="*/ 212969 h 4963245"/>
              <a:gd name="connsiteX22" fmla="*/ 2436649 w 6858001"/>
              <a:gd name="connsiteY22" fmla="*/ 226248 h 4963245"/>
              <a:gd name="connsiteX23" fmla="*/ 2564208 w 6858001"/>
              <a:gd name="connsiteY23" fmla="*/ 230955 h 4963245"/>
              <a:gd name="connsiteX24" fmla="*/ 2694509 w 6858001"/>
              <a:gd name="connsiteY24" fmla="*/ 236165 h 4963245"/>
              <a:gd name="connsiteX25" fmla="*/ 2826868 w 6858001"/>
              <a:gd name="connsiteY25" fmla="*/ 241040 h 4963245"/>
              <a:gd name="connsiteX26" fmla="*/ 2959914 w 6858001"/>
              <a:gd name="connsiteY26" fmla="*/ 244234 h 4963245"/>
              <a:gd name="connsiteX27" fmla="*/ 3095702 w 6858001"/>
              <a:gd name="connsiteY27" fmla="*/ 247091 h 4963245"/>
              <a:gd name="connsiteX28" fmla="*/ 3232862 w 6858001"/>
              <a:gd name="connsiteY28" fmla="*/ 250117 h 4963245"/>
              <a:gd name="connsiteX29" fmla="*/ 3372765 w 6858001"/>
              <a:gd name="connsiteY29" fmla="*/ 252134 h 4963245"/>
              <a:gd name="connsiteX30" fmla="*/ 3514040 w 6858001"/>
              <a:gd name="connsiteY30" fmla="*/ 252134 h 4963245"/>
              <a:gd name="connsiteX31" fmla="*/ 3656686 w 6858001"/>
              <a:gd name="connsiteY31" fmla="*/ 253142 h 4963245"/>
              <a:gd name="connsiteX32" fmla="*/ 3800704 w 6858001"/>
              <a:gd name="connsiteY32" fmla="*/ 252134 h 4963245"/>
              <a:gd name="connsiteX33" fmla="*/ 3946780 w 6858001"/>
              <a:gd name="connsiteY33" fmla="*/ 250117 h 4963245"/>
              <a:gd name="connsiteX34" fmla="*/ 4092855 w 6858001"/>
              <a:gd name="connsiteY34" fmla="*/ 248268 h 4963245"/>
              <a:gd name="connsiteX35" fmla="*/ 4240988 w 6858001"/>
              <a:gd name="connsiteY35" fmla="*/ 244234 h 4963245"/>
              <a:gd name="connsiteX36" fmla="*/ 4390492 w 6858001"/>
              <a:gd name="connsiteY36" fmla="*/ 240032 h 4963245"/>
              <a:gd name="connsiteX37" fmla="*/ 4539997 w 6858001"/>
              <a:gd name="connsiteY37" fmla="*/ 235157 h 4963245"/>
              <a:gd name="connsiteX38" fmla="*/ 4690873 w 6858001"/>
              <a:gd name="connsiteY38" fmla="*/ 228266 h 4963245"/>
              <a:gd name="connsiteX39" fmla="*/ 4843120 w 6858001"/>
              <a:gd name="connsiteY39" fmla="*/ 220029 h 4963245"/>
              <a:gd name="connsiteX40" fmla="*/ 4996054 w 6858001"/>
              <a:gd name="connsiteY40" fmla="*/ 212129 h 4963245"/>
              <a:gd name="connsiteX41" fmla="*/ 5148987 w 6858001"/>
              <a:gd name="connsiteY41" fmla="*/ 202044 h 4963245"/>
              <a:gd name="connsiteX42" fmla="*/ 5303978 w 6858001"/>
              <a:gd name="connsiteY42" fmla="*/ 189941 h 4963245"/>
              <a:gd name="connsiteX43" fmla="*/ 5456911 w 6858001"/>
              <a:gd name="connsiteY43" fmla="*/ 177839 h 4963245"/>
              <a:gd name="connsiteX44" fmla="*/ 5612588 w 6858001"/>
              <a:gd name="connsiteY44" fmla="*/ 163887 h 4963245"/>
              <a:gd name="connsiteX45" fmla="*/ 5768950 w 6858001"/>
              <a:gd name="connsiteY45" fmla="*/ 148591 h 4963245"/>
              <a:gd name="connsiteX46" fmla="*/ 5923255 w 6858001"/>
              <a:gd name="connsiteY46" fmla="*/ 132455 h 4963245"/>
              <a:gd name="connsiteX47" fmla="*/ 6079618 w 6858001"/>
              <a:gd name="connsiteY47" fmla="*/ 113629 h 4963245"/>
              <a:gd name="connsiteX48" fmla="*/ 6235294 w 6858001"/>
              <a:gd name="connsiteY48" fmla="*/ 93458 h 4963245"/>
              <a:gd name="connsiteX49" fmla="*/ 6391657 w 6858001"/>
              <a:gd name="connsiteY49" fmla="*/ 73455 h 4963245"/>
              <a:gd name="connsiteX50" fmla="*/ 6547333 w 6858001"/>
              <a:gd name="connsiteY50" fmla="*/ 50091 h 4963245"/>
              <a:gd name="connsiteX51" fmla="*/ 6702324 w 6858001"/>
              <a:gd name="connsiteY51" fmla="*/ 26222 h 4963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4963245">
                <a:moveTo>
                  <a:pt x="6858001" y="1177"/>
                </a:moveTo>
                <a:lnTo>
                  <a:pt x="6858001" y="1344715"/>
                </a:lnTo>
                <a:lnTo>
                  <a:pt x="6858000" y="1344715"/>
                </a:lnTo>
                <a:lnTo>
                  <a:pt x="6858000" y="4963245"/>
                </a:lnTo>
                <a:lnTo>
                  <a:pt x="0" y="4963244"/>
                </a:lnTo>
                <a:lnTo>
                  <a:pt x="0" y="900697"/>
                </a:lnTo>
                <a:lnTo>
                  <a:pt x="1" y="900697"/>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8" y="241040"/>
                </a:lnTo>
                <a:lnTo>
                  <a:pt x="2959914" y="244234"/>
                </a:lnTo>
                <a:lnTo>
                  <a:pt x="3095702" y="247091"/>
                </a:lnTo>
                <a:lnTo>
                  <a:pt x="3232862" y="250117"/>
                </a:lnTo>
                <a:lnTo>
                  <a:pt x="3372765" y="252134"/>
                </a:lnTo>
                <a:lnTo>
                  <a:pt x="3514040" y="252134"/>
                </a:lnTo>
                <a:lnTo>
                  <a:pt x="3656686" y="253142"/>
                </a:lnTo>
                <a:lnTo>
                  <a:pt x="3800704" y="252134"/>
                </a:lnTo>
                <a:lnTo>
                  <a:pt x="3946780" y="250117"/>
                </a:lnTo>
                <a:lnTo>
                  <a:pt x="4092855"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txBody>
          <a:bodyPr/>
          <a:lstStyle/>
          <a:p>
            <a:endParaRPr lang="en-GB"/>
          </a:p>
        </p:txBody>
      </p:sp>
      <p:pic>
        <p:nvPicPr>
          <p:cNvPr id="5" name="Picture 4">
            <a:extLst>
              <a:ext uri="{FF2B5EF4-FFF2-40B4-BE49-F238E27FC236}">
                <a16:creationId xmlns:a16="http://schemas.microsoft.com/office/drawing/2014/main" id="{B904300F-8BB7-D846-7A87-948860C7C31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129871" y="1323277"/>
            <a:ext cx="3414010" cy="4211442"/>
          </a:xfrm>
          <a:prstGeom prst="rect">
            <a:avLst/>
          </a:prstGeom>
          <a:effectLst/>
        </p:spPr>
      </p:pic>
      <p:sp>
        <p:nvSpPr>
          <p:cNvPr id="16" name="Rectangle 15">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DB6D7F14-86A4-F593-5F17-5D948BD7C78A}"/>
              </a:ext>
            </a:extLst>
          </p:cNvPr>
          <p:cNvSpPr>
            <a:spLocks noGrp="1"/>
          </p:cNvSpPr>
          <p:nvPr>
            <p:ph idx="1"/>
          </p:nvPr>
        </p:nvSpPr>
        <p:spPr>
          <a:xfrm>
            <a:off x="648930" y="2438400"/>
            <a:ext cx="6188189" cy="3785419"/>
          </a:xfrm>
        </p:spPr>
        <p:txBody>
          <a:bodyPr>
            <a:normAutofit lnSpcReduction="10000"/>
          </a:bodyPr>
          <a:lstStyle/>
          <a:p>
            <a:pPr>
              <a:lnSpc>
                <a:spcPct val="90000"/>
              </a:lnSpc>
            </a:pPr>
            <a:r>
              <a:rPr lang="en-GB" sz="1600" dirty="0">
                <a:solidFill>
                  <a:srgbClr val="FFFFFF"/>
                </a:solidFill>
              </a:rPr>
              <a:t>In the 19</a:t>
            </a:r>
            <a:r>
              <a:rPr lang="en-GB" sz="1600" baseline="30000" dirty="0">
                <a:solidFill>
                  <a:srgbClr val="FFFFFF"/>
                </a:solidFill>
              </a:rPr>
              <a:t>th</a:t>
            </a:r>
            <a:r>
              <a:rPr lang="en-GB" sz="1600" dirty="0">
                <a:solidFill>
                  <a:srgbClr val="FFFFFF"/>
                </a:solidFill>
              </a:rPr>
              <a:t> century a new approach to mental illness emerged, based on moral discipline and psychosocial care. For a long time, brutal treatments were used and, caused more severe symptoms as mentioned in prior information. Attitudes began to change, and treatments became recognised for being inhumane; Phillipe Pinel was one of the most influential figures during that era.</a:t>
            </a:r>
          </a:p>
          <a:p>
            <a:pPr>
              <a:lnSpc>
                <a:spcPct val="90000"/>
              </a:lnSpc>
            </a:pPr>
            <a:r>
              <a:rPr lang="en-GB" sz="1600" dirty="0">
                <a:solidFill>
                  <a:srgbClr val="FFFFFF"/>
                </a:solidFill>
              </a:rPr>
              <a:t>Due to this, patients were recognised as people that could be helped rather than incurable and methods such as restraint were rarely used. </a:t>
            </a:r>
          </a:p>
          <a:p>
            <a:pPr>
              <a:lnSpc>
                <a:spcPct val="90000"/>
              </a:lnSpc>
            </a:pPr>
            <a:r>
              <a:rPr lang="en-GB" sz="1600" dirty="0">
                <a:solidFill>
                  <a:srgbClr val="FFFFFF"/>
                </a:solidFill>
              </a:rPr>
              <a:t>Asylums were made to be more of a home environment than a prison to promote mental stability.</a:t>
            </a:r>
          </a:p>
          <a:p>
            <a:pPr>
              <a:lnSpc>
                <a:spcPct val="90000"/>
              </a:lnSpc>
            </a:pPr>
            <a:r>
              <a:rPr lang="en-GB" sz="1600" dirty="0">
                <a:solidFill>
                  <a:srgbClr val="FFFFFF"/>
                </a:solidFill>
              </a:rPr>
              <a:t>Philippe Pinel addressed the value of structured routines, kindness, dignity and respect of individuals with mental illness. </a:t>
            </a:r>
            <a:r>
              <a:rPr lang="en-GB" sz="1600" dirty="0" err="1">
                <a:solidFill>
                  <a:srgbClr val="FFFFFF"/>
                </a:solidFill>
              </a:rPr>
              <a:t>E.g</a:t>
            </a:r>
            <a:r>
              <a:rPr lang="en-GB" sz="1600" dirty="0">
                <a:solidFill>
                  <a:srgbClr val="FFFFFF"/>
                </a:solidFill>
              </a:rPr>
              <a:t> Anxiety.</a:t>
            </a:r>
          </a:p>
          <a:p>
            <a:pPr>
              <a:lnSpc>
                <a:spcPct val="90000"/>
              </a:lnSpc>
            </a:pPr>
            <a:r>
              <a:rPr lang="en-GB" sz="1400" dirty="0">
                <a:solidFill>
                  <a:schemeClr val="bg1"/>
                </a:solidFill>
              </a:rPr>
              <a:t>(Pinel, N.D.).</a:t>
            </a:r>
          </a:p>
          <a:p>
            <a:pPr>
              <a:lnSpc>
                <a:spcPct val="90000"/>
              </a:lnSpc>
            </a:pPr>
            <a:endParaRPr lang="en-GB" sz="1600" dirty="0">
              <a:solidFill>
                <a:srgbClr val="FFFFFF"/>
              </a:solidFill>
            </a:endParaRPr>
          </a:p>
        </p:txBody>
      </p:sp>
    </p:spTree>
    <p:extLst>
      <p:ext uri="{BB962C8B-B14F-4D97-AF65-F5344CB8AC3E}">
        <p14:creationId xmlns:p14="http://schemas.microsoft.com/office/powerpoint/2010/main" val="2062617856"/>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4E30D-CD59-5EDD-BBAC-574BEAEE2F5D}"/>
              </a:ext>
            </a:extLst>
          </p:cNvPr>
          <p:cNvSpPr>
            <a:spLocks noGrp="1"/>
          </p:cNvSpPr>
          <p:nvPr>
            <p:ph type="title"/>
          </p:nvPr>
        </p:nvSpPr>
        <p:spPr>
          <a:xfrm>
            <a:off x="3441266" y="191724"/>
            <a:ext cx="4902635" cy="835754"/>
          </a:xfrm>
        </p:spPr>
        <p:txBody>
          <a:bodyPr/>
          <a:lstStyle/>
          <a:p>
            <a:r>
              <a:rPr lang="en-GB" sz="2800" dirty="0"/>
              <a:t>Interdisciplinary practise </a:t>
            </a:r>
          </a:p>
        </p:txBody>
      </p:sp>
      <p:sp>
        <p:nvSpPr>
          <p:cNvPr id="5" name="Content Placeholder 4">
            <a:extLst>
              <a:ext uri="{FF2B5EF4-FFF2-40B4-BE49-F238E27FC236}">
                <a16:creationId xmlns:a16="http://schemas.microsoft.com/office/drawing/2014/main" id="{0BF76852-071F-F126-6735-456D41A379C0}"/>
              </a:ext>
            </a:extLst>
          </p:cNvPr>
          <p:cNvSpPr>
            <a:spLocks noGrp="1"/>
          </p:cNvSpPr>
          <p:nvPr>
            <p:ph idx="1"/>
          </p:nvPr>
        </p:nvSpPr>
        <p:spPr>
          <a:xfrm>
            <a:off x="1419312" y="1027478"/>
            <a:ext cx="8946541" cy="4195481"/>
          </a:xfrm>
        </p:spPr>
        <p:txBody>
          <a:bodyPr>
            <a:normAutofit fontScale="85000" lnSpcReduction="20000"/>
          </a:bodyPr>
          <a:lstStyle/>
          <a:p>
            <a:r>
              <a:rPr lang="en-GB" dirty="0"/>
              <a:t>Interdisciplinary practise is a combination of knowledge, skills, perspectives and methods used from several different disciplines to effectively create solutions for complex issues. </a:t>
            </a:r>
          </a:p>
          <a:p>
            <a:r>
              <a:rPr lang="en-GB" dirty="0"/>
              <a:t>This approach involves drawing ideas from different perspectives to effectively help an individual. For example, in terms of anxiety the interdisciplinary approach could consider environmental, psychological, genetic, physical health and social factors.  </a:t>
            </a:r>
          </a:p>
          <a:p>
            <a:r>
              <a:rPr lang="en-GB" dirty="0"/>
              <a:t>Interdisciplinary practise emerged in the 19</a:t>
            </a:r>
            <a:r>
              <a:rPr lang="en-GB" baseline="30000" dirty="0"/>
              <a:t>th</a:t>
            </a:r>
            <a:r>
              <a:rPr lang="en-GB" dirty="0"/>
              <a:t> century, driven by societal challenges and the need to draw upon more than one perspective or approach.</a:t>
            </a:r>
          </a:p>
          <a:p>
            <a:r>
              <a:rPr lang="en-GB" dirty="0"/>
              <a:t>The understanding of mental health started with spiritual and moral interpretations but, with the development of interdisciplinary practise the focus became more of a holistic approach to care.</a:t>
            </a:r>
          </a:p>
          <a:p>
            <a:r>
              <a:rPr lang="en-GB" dirty="0"/>
              <a:t>Due to different understandings of mental health and anxiety forming together to recognise the complexity of mental health, the interdisciplinary practise evolved and remained essential for addressing the biological, psychological and social factors that influence one’s mental state (Graff, 2016). </a:t>
            </a:r>
          </a:p>
          <a:p>
            <a:endParaRPr lang="en-GB" dirty="0"/>
          </a:p>
          <a:p>
            <a:endParaRPr lang="en-GB" dirty="0"/>
          </a:p>
        </p:txBody>
      </p:sp>
    </p:spTree>
    <p:extLst>
      <p:ext uri="{BB962C8B-B14F-4D97-AF65-F5344CB8AC3E}">
        <p14:creationId xmlns:p14="http://schemas.microsoft.com/office/powerpoint/2010/main" val="35862934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9F6252D-335C-2CEB-00F5-5CDD698E675F}"/>
              </a:ext>
            </a:extLst>
          </p:cNvPr>
          <p:cNvSpPr txBox="1"/>
          <p:nvPr/>
        </p:nvSpPr>
        <p:spPr>
          <a:xfrm>
            <a:off x="4894119" y="155863"/>
            <a:ext cx="8998527" cy="523220"/>
          </a:xfrm>
          <a:prstGeom prst="rect">
            <a:avLst/>
          </a:prstGeom>
          <a:noFill/>
        </p:spPr>
        <p:txBody>
          <a:bodyPr wrap="square" rtlCol="0">
            <a:spAutoFit/>
          </a:bodyPr>
          <a:lstStyle/>
          <a:p>
            <a:r>
              <a:rPr lang="en-GB" sz="2800" dirty="0"/>
              <a:t>Conclusion</a:t>
            </a:r>
          </a:p>
        </p:txBody>
      </p:sp>
      <p:sp>
        <p:nvSpPr>
          <p:cNvPr id="5" name="TextBox 4">
            <a:extLst>
              <a:ext uri="{FF2B5EF4-FFF2-40B4-BE49-F238E27FC236}">
                <a16:creationId xmlns:a16="http://schemas.microsoft.com/office/drawing/2014/main" id="{C69BA95D-889F-B0C1-04F1-5A50C96DAAFA}"/>
              </a:ext>
            </a:extLst>
          </p:cNvPr>
          <p:cNvSpPr txBox="1"/>
          <p:nvPr/>
        </p:nvSpPr>
        <p:spPr>
          <a:xfrm>
            <a:off x="495300" y="1101436"/>
            <a:ext cx="11201400" cy="4524315"/>
          </a:xfrm>
          <a:prstGeom prst="rect">
            <a:avLst/>
          </a:prstGeom>
          <a:noFill/>
        </p:spPr>
        <p:txBody>
          <a:bodyPr wrap="square" rtlCol="0">
            <a:spAutoFit/>
          </a:bodyPr>
          <a:lstStyle/>
          <a:p>
            <a:r>
              <a:rPr lang="en-GB" dirty="0"/>
              <a:t>To conclude, it is apparent that some treatments used to treat anxiety in the 19</a:t>
            </a:r>
            <a:r>
              <a:rPr lang="en-GB" baseline="30000" dirty="0"/>
              <a:t>th</a:t>
            </a:r>
            <a:r>
              <a:rPr lang="en-GB" dirty="0"/>
              <a:t> century were inhumane, however, that does not stand for all treatments. Different approaches have different views and, although each approach alone is influential and contributed to laying the groundwork for modern psychology, it can not be observed without consideration for other approaches, such as biological, cognitive, environmental and social. All approaches and perceptions have valid points to make that have relevance and that are still used today in psychology.</a:t>
            </a:r>
          </a:p>
          <a:p>
            <a:endParaRPr lang="en-GB" dirty="0"/>
          </a:p>
          <a:p>
            <a:r>
              <a:rPr lang="en-GB" dirty="0"/>
              <a:t>Throughout the 1800’s, Theories relating to mental health I.e. anxiety have changed, due to the development of understanding mental health and recognition of mental health symptoms worsening with the approaches and treatments that were used at that time. Influencers like Philippe Pinel and Jean Martin Charcot played an important part in the enhancement of treatment approaches that provided more of a holistic approach.</a:t>
            </a:r>
          </a:p>
          <a:p>
            <a:endParaRPr lang="en-GB" dirty="0"/>
          </a:p>
          <a:p>
            <a:r>
              <a:rPr lang="en-GB" dirty="0"/>
              <a:t>Overall, although psychology and mental health has it’s history, it will continue to develop as time moves forward with new perspectives and, what is perceived as current perspectives, will one day be historical.</a:t>
            </a:r>
          </a:p>
        </p:txBody>
      </p:sp>
    </p:spTree>
    <p:extLst>
      <p:ext uri="{BB962C8B-B14F-4D97-AF65-F5344CB8AC3E}">
        <p14:creationId xmlns:p14="http://schemas.microsoft.com/office/powerpoint/2010/main" val="19873112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D28DDA-C007-D669-EA4D-2CFC2CB2AB64}"/>
              </a:ext>
            </a:extLst>
          </p:cNvPr>
          <p:cNvSpPr>
            <a:spLocks noGrp="1"/>
          </p:cNvSpPr>
          <p:nvPr>
            <p:ph type="title"/>
          </p:nvPr>
        </p:nvSpPr>
        <p:spPr>
          <a:xfrm>
            <a:off x="3961733" y="165746"/>
            <a:ext cx="3229698" cy="887709"/>
          </a:xfrm>
        </p:spPr>
        <p:txBody>
          <a:bodyPr/>
          <a:lstStyle/>
          <a:p>
            <a:r>
              <a:rPr lang="en-GB" sz="3200" dirty="0"/>
              <a:t>References</a:t>
            </a:r>
          </a:p>
        </p:txBody>
      </p:sp>
      <p:sp>
        <p:nvSpPr>
          <p:cNvPr id="3" name="Content Placeholder 2">
            <a:extLst>
              <a:ext uri="{FF2B5EF4-FFF2-40B4-BE49-F238E27FC236}">
                <a16:creationId xmlns:a16="http://schemas.microsoft.com/office/drawing/2014/main" id="{B05990DE-12F6-5E66-2841-DF48267A782A}"/>
              </a:ext>
            </a:extLst>
          </p:cNvPr>
          <p:cNvSpPr>
            <a:spLocks noGrp="1"/>
          </p:cNvSpPr>
          <p:nvPr>
            <p:ph idx="1"/>
          </p:nvPr>
        </p:nvSpPr>
        <p:spPr>
          <a:xfrm>
            <a:off x="934883" y="781361"/>
            <a:ext cx="8946541" cy="5681784"/>
          </a:xfrm>
        </p:spPr>
        <p:txBody>
          <a:bodyPr>
            <a:normAutofit fontScale="62500" lnSpcReduction="20000"/>
          </a:bodyPr>
          <a:lstStyle/>
          <a:p>
            <a:pPr marL="0" indent="0">
              <a:buNone/>
            </a:pPr>
            <a:r>
              <a:rPr lang="en-GB" dirty="0"/>
              <a:t>Stiles, A. (2012). Go rest, young man. Monitor on Psychology, 43(1). </a:t>
            </a:r>
            <a:r>
              <a:rPr lang="en-GB" dirty="0">
                <a:hlinkClick r:id="rId2"/>
              </a:rPr>
              <a:t>https://www.apa.org/monitor/2012/01/go-rest</a:t>
            </a:r>
            <a:endParaRPr lang="en-GB" dirty="0"/>
          </a:p>
          <a:p>
            <a:pPr marL="0" indent="0">
              <a:buNone/>
            </a:pPr>
            <a:r>
              <a:rPr lang="en-GB" dirty="0"/>
              <a:t>Sharma, R., Sharma, M., &amp; Joshi, S. (2024). Social media mirage—the two actual selves of an individual: Conceptualization and scale development. </a:t>
            </a:r>
            <a:r>
              <a:rPr lang="en-GB" i="1" dirty="0"/>
              <a:t>Technological Forecasting and Social Change, 206</a:t>
            </a:r>
            <a:r>
              <a:rPr lang="en-GB" dirty="0"/>
              <a:t>, 123502. </a:t>
            </a:r>
            <a:r>
              <a:rPr lang="en-GB" dirty="0">
                <a:hlinkClick r:id="rId3"/>
              </a:rPr>
              <a:t>Full article: The phylogenetic argument in Freud’s metapsychology of anxiety</a:t>
            </a:r>
            <a:endParaRPr lang="en-GB" dirty="0"/>
          </a:p>
          <a:p>
            <a:pPr marL="0" indent="0">
              <a:buNone/>
            </a:pPr>
            <a:r>
              <a:rPr lang="en-GB" dirty="0" err="1"/>
              <a:t>Crocq</a:t>
            </a:r>
            <a:r>
              <a:rPr lang="en-GB" dirty="0"/>
              <a:t>, M. A. (2017). The history of generalised anxiety disorder as a diagnostic category. </a:t>
            </a:r>
            <a:r>
              <a:rPr lang="en-GB" i="1" dirty="0"/>
              <a:t>Dialogues in clinical neuroscience</a:t>
            </a:r>
            <a:r>
              <a:rPr lang="en-GB" dirty="0"/>
              <a:t>, 19(2), 107-116. </a:t>
            </a:r>
            <a:r>
              <a:rPr lang="en-GB" dirty="0">
                <a:hlinkClick r:id="rId4"/>
              </a:rPr>
              <a:t>https://doi.org/10.31887/DCNS.2017.19.2/macrocq</a:t>
            </a:r>
            <a:endParaRPr lang="en-GB" dirty="0"/>
          </a:p>
          <a:p>
            <a:pPr marL="0" indent="0">
              <a:buNone/>
            </a:pPr>
            <a:r>
              <a:rPr lang="en-GB" dirty="0"/>
              <a:t>Johnson, K. S., </a:t>
            </a:r>
            <a:r>
              <a:rPr lang="en-GB" dirty="0" err="1"/>
              <a:t>Tulsky</a:t>
            </a:r>
            <a:r>
              <a:rPr lang="en-GB" dirty="0"/>
              <a:t>, J. A., Hays, J. C., Arnold, R. M., Olsen, M. K., Lindquist, J. H., &amp; Steinhauser, K. E. (2011). Which domains of spirituality are associated with anxiety and depression in patients with advanced illness? </a:t>
            </a:r>
            <a:r>
              <a:rPr lang="en-GB" i="1" dirty="0"/>
              <a:t>Journal of General Internal Medicine, 26</a:t>
            </a:r>
            <a:r>
              <a:rPr lang="en-GB" dirty="0"/>
              <a:t>(7), 751–758. </a:t>
            </a:r>
            <a:r>
              <a:rPr lang="en-GB" dirty="0">
                <a:hlinkClick r:id="rId5"/>
              </a:rPr>
              <a:t>https://doi.org/10.1007/s11606-011-1656-2</a:t>
            </a:r>
            <a:endParaRPr lang="en-GB" dirty="0"/>
          </a:p>
          <a:p>
            <a:pPr marL="0" indent="0">
              <a:buNone/>
            </a:pPr>
            <a:r>
              <a:rPr lang="en-GB" dirty="0"/>
              <a:t>Pinel, P. (n.d.). </a:t>
            </a:r>
            <a:r>
              <a:rPr lang="en-GB" i="1" dirty="0"/>
              <a:t>Philippe Pinel</a:t>
            </a:r>
            <a:r>
              <a:rPr lang="en-GB" dirty="0"/>
              <a:t>. In </a:t>
            </a:r>
            <a:r>
              <a:rPr lang="en-GB" i="1" dirty="0"/>
              <a:t>Complete Dictionary of Scientific Biography</a:t>
            </a:r>
            <a:r>
              <a:rPr lang="en-GB" dirty="0"/>
              <a:t>. Retrieved January 8, 2025, from </a:t>
            </a:r>
            <a:r>
              <a:rPr lang="en-GB" dirty="0">
                <a:hlinkClick r:id="rId6"/>
              </a:rPr>
              <a:t>https://www.encyclopedia.com/science/dictionaries-thesauruses-pictures-and-press-releases/pinel-philippe</a:t>
            </a:r>
            <a:endParaRPr lang="en-GB" dirty="0"/>
          </a:p>
          <a:p>
            <a:pPr marL="0" indent="0">
              <a:buNone/>
            </a:pPr>
            <a:r>
              <a:rPr lang="en-GB" dirty="0"/>
              <a:t>Smith, M. (2024). A history of hydrotherapy and mental health. </a:t>
            </a:r>
            <a:r>
              <a:rPr lang="en-GB" i="1" dirty="0"/>
              <a:t>The Lancet, 404</a:t>
            </a:r>
            <a:r>
              <a:rPr lang="en-GB" dirty="0"/>
              <a:t>(10465), 1804–1805. </a:t>
            </a:r>
            <a:r>
              <a:rPr lang="en-GB" dirty="0">
                <a:hlinkClick r:id="rId7"/>
              </a:rPr>
              <a:t>A history of hydrotherapy and mental health - The Lancet</a:t>
            </a:r>
            <a:endParaRPr lang="en-GB" dirty="0"/>
          </a:p>
          <a:p>
            <a:pPr marL="0" indent="0">
              <a:buNone/>
            </a:pPr>
            <a:r>
              <a:rPr lang="en-GB" dirty="0"/>
              <a:t>Penn Nursing. (n.d.). </a:t>
            </a:r>
            <a:r>
              <a:rPr lang="en-GB" i="1" dirty="0"/>
              <a:t>History of psychiatric hospitals</a:t>
            </a:r>
            <a:r>
              <a:rPr lang="en-GB" dirty="0"/>
              <a:t>. Welcome to Penn Nursing. Retrieved January 12, 2025, from </a:t>
            </a:r>
            <a:r>
              <a:rPr lang="en-GB" dirty="0">
                <a:hlinkClick r:id="rId8"/>
              </a:rPr>
              <a:t>https://www.nursing.upenn.edu/nhhc/nurses-institutions-caring/history-of-psychiatric-hospitals/</a:t>
            </a:r>
            <a:endParaRPr lang="en-GB" dirty="0"/>
          </a:p>
          <a:p>
            <a:pPr marL="0" indent="0">
              <a:buNone/>
            </a:pPr>
            <a:r>
              <a:rPr lang="en-GB" b="0" i="0" dirty="0">
                <a:effectLst/>
                <a:latin typeface="GT America Standard"/>
              </a:rPr>
              <a:t>Graff, H. J. (2016). The “Problem” of Interdisciplinarity in Theory, Practice, and History. </a:t>
            </a:r>
            <a:r>
              <a:rPr lang="en-GB" b="0" i="1" dirty="0">
                <a:effectLst/>
                <a:latin typeface="GT America Standard"/>
              </a:rPr>
              <a:t>Social Science History</a:t>
            </a:r>
            <a:r>
              <a:rPr lang="en-GB" b="0" i="0" dirty="0">
                <a:effectLst/>
                <a:latin typeface="GT America Standard"/>
              </a:rPr>
              <a:t>, </a:t>
            </a:r>
            <a:r>
              <a:rPr lang="en-GB" b="0" i="1" dirty="0">
                <a:effectLst/>
                <a:latin typeface="GT America Standard"/>
              </a:rPr>
              <a:t>40</a:t>
            </a:r>
            <a:r>
              <a:rPr lang="en-GB" b="0" i="0" dirty="0">
                <a:effectLst/>
                <a:latin typeface="GT America Standard"/>
              </a:rPr>
              <a:t>(4), 775–803. https://www.jstor.org/stable/90017889</a:t>
            </a: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dirty="0"/>
              <a:t>                                      </a:t>
            </a:r>
          </a:p>
        </p:txBody>
      </p:sp>
    </p:spTree>
    <p:extLst>
      <p:ext uri="{BB962C8B-B14F-4D97-AF65-F5344CB8AC3E}">
        <p14:creationId xmlns:p14="http://schemas.microsoft.com/office/powerpoint/2010/main" val="3244145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69B474-EBB9-EC95-E67D-CF82EA55088E}"/>
              </a:ext>
            </a:extLst>
          </p:cNvPr>
          <p:cNvSpPr>
            <a:spLocks noGrp="1"/>
          </p:cNvSpPr>
          <p:nvPr>
            <p:ph type="title"/>
          </p:nvPr>
        </p:nvSpPr>
        <p:spPr>
          <a:xfrm>
            <a:off x="4895992" y="99427"/>
            <a:ext cx="1847707" cy="669500"/>
          </a:xfrm>
        </p:spPr>
        <p:txBody>
          <a:bodyPr/>
          <a:lstStyle/>
          <a:p>
            <a:r>
              <a:rPr lang="en-GB" dirty="0"/>
              <a:t>notes</a:t>
            </a:r>
          </a:p>
        </p:txBody>
      </p:sp>
      <p:pic>
        <p:nvPicPr>
          <p:cNvPr id="5" name="Picture 4" descr="A white text on a white background&#10;&#10;Description automatically generated">
            <a:extLst>
              <a:ext uri="{FF2B5EF4-FFF2-40B4-BE49-F238E27FC236}">
                <a16:creationId xmlns:a16="http://schemas.microsoft.com/office/drawing/2014/main" id="{7F1C99A4-FBEC-62F9-73EB-A4E190B62E4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9995" y="642618"/>
            <a:ext cx="4569042" cy="3420770"/>
          </a:xfrm>
          <a:prstGeom prst="rect">
            <a:avLst/>
          </a:prstGeom>
        </p:spPr>
      </p:pic>
      <p:pic>
        <p:nvPicPr>
          <p:cNvPr id="7" name="Picture 6" descr="A screenshot of a white background&#10;&#10;Description automatically generated">
            <a:extLst>
              <a:ext uri="{FF2B5EF4-FFF2-40B4-BE49-F238E27FC236}">
                <a16:creationId xmlns:a16="http://schemas.microsoft.com/office/drawing/2014/main" id="{D898F1EA-7EA3-2BDF-A29E-A1F8F551195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97190" y="4307569"/>
            <a:ext cx="8421275" cy="2353003"/>
          </a:xfrm>
          <a:prstGeom prst="rect">
            <a:avLst/>
          </a:prstGeom>
        </p:spPr>
      </p:pic>
    </p:spTree>
    <p:extLst>
      <p:ext uri="{BB962C8B-B14F-4D97-AF65-F5344CB8AC3E}">
        <p14:creationId xmlns:p14="http://schemas.microsoft.com/office/powerpoint/2010/main" val="6286269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2E15021-7FE5-8479-F638-2F02E7DBDC29}"/>
              </a:ext>
            </a:extLst>
          </p:cNvPr>
          <p:cNvSpPr txBox="1"/>
          <p:nvPr/>
        </p:nvSpPr>
        <p:spPr>
          <a:xfrm>
            <a:off x="4000500" y="207817"/>
            <a:ext cx="6993082" cy="523220"/>
          </a:xfrm>
          <a:prstGeom prst="rect">
            <a:avLst/>
          </a:prstGeom>
          <a:noFill/>
        </p:spPr>
        <p:txBody>
          <a:bodyPr wrap="square" rtlCol="0">
            <a:spAutoFit/>
          </a:bodyPr>
          <a:lstStyle/>
          <a:p>
            <a:r>
              <a:rPr lang="en-GB" sz="2800" dirty="0"/>
              <a:t>AI Acknowledgment</a:t>
            </a:r>
          </a:p>
        </p:txBody>
      </p:sp>
      <p:sp>
        <p:nvSpPr>
          <p:cNvPr id="5" name="TextBox 4">
            <a:extLst>
              <a:ext uri="{FF2B5EF4-FFF2-40B4-BE49-F238E27FC236}">
                <a16:creationId xmlns:a16="http://schemas.microsoft.com/office/drawing/2014/main" id="{E2FABFE2-6BF6-4311-05F1-9A539C1E2E37}"/>
              </a:ext>
            </a:extLst>
          </p:cNvPr>
          <p:cNvSpPr txBox="1"/>
          <p:nvPr/>
        </p:nvSpPr>
        <p:spPr>
          <a:xfrm>
            <a:off x="602673" y="1475509"/>
            <a:ext cx="11128663" cy="923330"/>
          </a:xfrm>
          <a:prstGeom prst="rect">
            <a:avLst/>
          </a:prstGeom>
          <a:noFill/>
        </p:spPr>
        <p:txBody>
          <a:bodyPr wrap="square" rtlCol="0">
            <a:spAutoFit/>
          </a:bodyPr>
          <a:lstStyle/>
          <a:p>
            <a:r>
              <a:rPr lang="en-GB" dirty="0"/>
              <a:t>I can confirm that all the work produced and submitted is my own. There has been no use of AI in this assignment. I can confirm I have copies of notes and other resources used, which I may be asked to provide as evidence.</a:t>
            </a:r>
          </a:p>
        </p:txBody>
      </p:sp>
    </p:spTree>
    <p:extLst>
      <p:ext uri="{BB962C8B-B14F-4D97-AF65-F5344CB8AC3E}">
        <p14:creationId xmlns:p14="http://schemas.microsoft.com/office/powerpoint/2010/main" val="210922939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1984</TotalTime>
  <Words>1743</Words>
  <Application>Microsoft Office PowerPoint</Application>
  <PresentationFormat>Widescreen</PresentationFormat>
  <Paragraphs>363</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Century Gothic</vt:lpstr>
      <vt:lpstr>GT America Standard</vt:lpstr>
      <vt:lpstr>Wingdings 3</vt:lpstr>
      <vt:lpstr>Ion</vt:lpstr>
      <vt:lpstr>PowerPoint Presentation</vt:lpstr>
      <vt:lpstr>PowerPoint Presentation</vt:lpstr>
      <vt:lpstr>PowerPoint Presentation</vt:lpstr>
      <vt:lpstr>PowerPoint Presentation</vt:lpstr>
      <vt:lpstr>The moral treatment movement</vt:lpstr>
      <vt:lpstr>Interdisciplinary practise </vt:lpstr>
      <vt:lpstr>PowerPoint Presentation</vt:lpstr>
      <vt:lpstr>References</vt:lpstr>
      <vt:lpstr>notes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kristina haris</dc:creator>
  <cp:lastModifiedBy>kristina haris</cp:lastModifiedBy>
  <cp:revision>2</cp:revision>
  <dcterms:created xsi:type="dcterms:W3CDTF">2024-12-21T10:07:32Z</dcterms:created>
  <dcterms:modified xsi:type="dcterms:W3CDTF">2025-01-12T22:41:47Z</dcterms:modified>
</cp:coreProperties>
</file>