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303" r:id="rId19"/>
    <p:sldId id="304" r:id="rId20"/>
    <p:sldId id="274" r:id="rId21"/>
    <p:sldId id="305"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6"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67797D6-EDD6-4E50-B896-434A061CA81F}" type="datetimeFigureOut">
              <a:rPr lang="en-GB" smtClean="0"/>
              <a:t>25/08/2021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2343538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7797D6-EDD6-4E50-B896-434A061CA81F}" type="datetimeFigureOut">
              <a:rPr lang="en-GB" smtClean="0"/>
              <a:t>25/08/2021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2677175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7797D6-EDD6-4E50-B896-434A061CA81F}" type="datetimeFigureOut">
              <a:rPr lang="en-GB" smtClean="0"/>
              <a:t>25/08/2021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5413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67797D6-EDD6-4E50-B896-434A061CA81F}" type="datetimeFigureOut">
              <a:rPr lang="en-GB" smtClean="0"/>
              <a:t>25/08/2021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2836318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67797D6-EDD6-4E50-B896-434A061CA81F}" type="datetimeFigureOut">
              <a:rPr lang="en-GB" smtClean="0"/>
              <a:t>25/08/2021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22063965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67797D6-EDD6-4E50-B896-434A061CA81F}" type="datetimeFigureOut">
              <a:rPr lang="en-GB" smtClean="0"/>
              <a:t>25/08/2021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3090856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7797D6-EDD6-4E50-B896-434A061CA81F}" type="datetimeFigureOut">
              <a:rPr lang="en-GB" smtClean="0"/>
              <a:t>25/08/2021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2774114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7797D6-EDD6-4E50-B896-434A061CA81F}" type="datetimeFigureOut">
              <a:rPr lang="en-GB" smtClean="0"/>
              <a:t>25/08/2021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1323209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7797D6-EDD6-4E50-B896-434A061CA81F}" type="datetimeFigureOut">
              <a:rPr lang="en-GB" smtClean="0"/>
              <a:t>25/08/2021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3848873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7797D6-EDD6-4E50-B896-434A061CA81F}" type="datetimeFigureOut">
              <a:rPr lang="en-GB" smtClean="0"/>
              <a:t>25/08/2021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821589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7797D6-EDD6-4E50-B896-434A061CA81F}" type="datetimeFigureOut">
              <a:rPr lang="en-GB" smtClean="0"/>
              <a:t>25/08/2021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12F0BD-34DA-4900-8EFF-B48758C4F845}" type="slidenum">
              <a:rPr lang="en-GB" smtClean="0"/>
              <a:t>‹#›</a:t>
            </a:fld>
            <a:endParaRPr lang="en-GB"/>
          </a:p>
        </p:txBody>
      </p:sp>
    </p:spTree>
    <p:extLst>
      <p:ext uri="{BB962C8B-B14F-4D97-AF65-F5344CB8AC3E}">
        <p14:creationId xmlns:p14="http://schemas.microsoft.com/office/powerpoint/2010/main" val="3938577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7797D6-EDD6-4E50-B896-434A061CA81F}" type="datetimeFigureOut">
              <a:rPr lang="en-GB" smtClean="0"/>
              <a:t>25/08/2021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12F0BD-34DA-4900-8EFF-B48758C4F845}" type="slidenum">
              <a:rPr lang="en-GB" smtClean="0"/>
              <a:t>‹#›</a:t>
            </a:fld>
            <a:endParaRPr lang="en-GB"/>
          </a:p>
        </p:txBody>
      </p:sp>
    </p:spTree>
    <p:extLst>
      <p:ext uri="{BB962C8B-B14F-4D97-AF65-F5344CB8AC3E}">
        <p14:creationId xmlns:p14="http://schemas.microsoft.com/office/powerpoint/2010/main" val="1705440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engb.padlet.com/izahangela/dsrtqf74t4z5qez7"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v=gb4Q20z0T1Q" TargetMode="External"/><Relationship Id="rId2" Type="http://schemas.openxmlformats.org/officeDocument/2006/relationships/hyperlink" Target="http://www.youtube.com/watch?v=1HcMWlnTtFQ" TargetMode="External"/><Relationship Id="rId1" Type="http://schemas.openxmlformats.org/officeDocument/2006/relationships/slideLayout" Target="../slideLayouts/slideLayout7.xml"/><Relationship Id="rId5" Type="http://schemas.openxmlformats.org/officeDocument/2006/relationships/hyperlink" Target="http://www.youtube.com/watch?v=eTX42lVDwA4" TargetMode="External"/><Relationship Id="rId4" Type="http://schemas.openxmlformats.org/officeDocument/2006/relationships/image" Target="../media/image11.jpg"/></Relationships>
</file>

<file path=ppt/slides/_rels/slide35.xml.rels><?xml version="1.0" encoding="UTF-8" standalone="yes"?>
<Relationships xmlns="http://schemas.openxmlformats.org/package/2006/relationships"><Relationship Id="rId3" Type="http://schemas.openxmlformats.org/officeDocument/2006/relationships/hyperlink" Target="http://www.theguardian.com/australia-"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en-gb.padlet.com/izahangela/dsrtqf74t4z5qez7"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latin typeface="Arial"/>
                <a:cs typeface="Arial"/>
              </a:rPr>
              <a:t>Research Methods: Quantitative approach</a:t>
            </a:r>
            <a:br>
              <a:rPr lang="en-GB" dirty="0">
                <a:latin typeface="Arial"/>
                <a:cs typeface="Arial"/>
              </a:rPr>
            </a:br>
            <a:endParaRPr lang="en-GB" dirty="0"/>
          </a:p>
        </p:txBody>
      </p:sp>
      <p:sp>
        <p:nvSpPr>
          <p:cNvPr id="3" name="Subtitle 2"/>
          <p:cNvSpPr>
            <a:spLocks noGrp="1"/>
          </p:cNvSpPr>
          <p:nvPr>
            <p:ph type="subTitle" idx="1"/>
          </p:nvPr>
        </p:nvSpPr>
        <p:spPr/>
        <p:txBody>
          <a:bodyPr/>
          <a:lstStyle/>
          <a:p>
            <a:r>
              <a:rPr lang="en-GB" dirty="0"/>
              <a:t>Dr Angela Izah </a:t>
            </a:r>
          </a:p>
          <a:p>
            <a:r>
              <a:rPr lang="en-GB" dirty="0"/>
              <a:t>University of Leicester </a:t>
            </a:r>
          </a:p>
          <a:p>
            <a:r>
              <a:rPr lang="en-GB" dirty="0"/>
              <a:t>School of business </a:t>
            </a:r>
            <a:r>
              <a:rPr lang="en-GB" cap="none" dirty="0"/>
              <a:t>(ai171@leicester.ac.uk)</a:t>
            </a:r>
          </a:p>
        </p:txBody>
      </p:sp>
    </p:spTree>
    <p:extLst>
      <p:ext uri="{BB962C8B-B14F-4D97-AF65-F5344CB8AC3E}">
        <p14:creationId xmlns:p14="http://schemas.microsoft.com/office/powerpoint/2010/main" val="634377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latin typeface="Arial" pitchFamily="34" charset="0"/>
                <a:cs typeface="Arial" pitchFamily="34" charset="0"/>
              </a:rPr>
              <a:t>Objectives</a:t>
            </a:r>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sp>
        <p:nvSpPr>
          <p:cNvPr id="4" name="TextBox 3"/>
          <p:cNvSpPr txBox="1"/>
          <p:nvPr/>
        </p:nvSpPr>
        <p:spPr>
          <a:xfrm>
            <a:off x="2135560" y="2204864"/>
            <a:ext cx="7992888" cy="3139321"/>
          </a:xfrm>
          <a:prstGeom prst="rect">
            <a:avLst/>
          </a:prstGeom>
          <a:noFill/>
        </p:spPr>
        <p:txBody>
          <a:bodyPr wrap="square" rtlCol="0">
            <a:spAutoFit/>
          </a:bodyPr>
          <a:lstStyle/>
          <a:p>
            <a:pPr algn="just"/>
            <a:r>
              <a:rPr lang="en-GB" sz="2200" dirty="0">
                <a:latin typeface="Arial"/>
                <a:cs typeface="Arial"/>
              </a:rPr>
              <a:t>By the end of this session you will be able to:</a:t>
            </a:r>
          </a:p>
          <a:p>
            <a:pPr algn="just"/>
            <a:endParaRPr lang="en-GB" sz="2200" dirty="0">
              <a:latin typeface="Arial"/>
              <a:cs typeface="Arial"/>
            </a:endParaRPr>
          </a:p>
          <a:p>
            <a:pPr marL="342900" indent="-342900" algn="just">
              <a:buFont typeface="Arial" panose="020B0604020202020204" pitchFamily="34" charset="0"/>
              <a:buChar char="•"/>
            </a:pPr>
            <a:r>
              <a:rPr lang="en-GB" sz="2200" dirty="0">
                <a:latin typeface="Arial"/>
                <a:cs typeface="Arial"/>
              </a:rPr>
              <a:t>Describe the experimental and survey research approaches.</a:t>
            </a:r>
          </a:p>
          <a:p>
            <a:pPr marL="342900" indent="-342900" algn="just">
              <a:buFont typeface="Arial" panose="020B0604020202020204" pitchFamily="34" charset="0"/>
              <a:buChar char="•"/>
            </a:pPr>
            <a:endParaRPr lang="en-GB" sz="2200" dirty="0">
              <a:latin typeface="Arial"/>
              <a:cs typeface="Arial"/>
            </a:endParaRPr>
          </a:p>
          <a:p>
            <a:pPr marL="342900" indent="-342900" algn="just">
              <a:buFont typeface="Arial" panose="020B0604020202020204" pitchFamily="34" charset="0"/>
              <a:buChar char="•"/>
            </a:pPr>
            <a:r>
              <a:rPr lang="en-GB" sz="2200" dirty="0">
                <a:latin typeface="Arial"/>
                <a:cs typeface="Arial"/>
              </a:rPr>
              <a:t>Formulate appropriate questions and hypotheses.</a:t>
            </a:r>
          </a:p>
          <a:p>
            <a:pPr marL="342900" indent="-342900" algn="just">
              <a:buFont typeface="Arial" panose="020B0604020202020204" pitchFamily="34" charset="0"/>
              <a:buChar char="•"/>
            </a:pPr>
            <a:endParaRPr lang="en-GB" sz="2200" dirty="0">
              <a:latin typeface="Arial"/>
              <a:cs typeface="Arial"/>
            </a:endParaRPr>
          </a:p>
          <a:p>
            <a:pPr marL="342900" indent="-342900" algn="just">
              <a:buFont typeface="Arial" panose="020B0604020202020204" pitchFamily="34" charset="0"/>
              <a:buChar char="•"/>
            </a:pPr>
            <a:r>
              <a:rPr lang="en-GB" sz="2200" dirty="0">
                <a:latin typeface="Arial"/>
                <a:cs typeface="Arial"/>
              </a:rPr>
              <a:t>Identify populations and samples.</a:t>
            </a:r>
          </a:p>
          <a:p>
            <a:pPr algn="just"/>
            <a:endParaRPr lang="en-GB" sz="2200" dirty="0">
              <a:latin typeface="Arial"/>
              <a:cs typeface="Arial"/>
            </a:endParaRPr>
          </a:p>
        </p:txBody>
      </p:sp>
    </p:spTree>
    <p:extLst>
      <p:ext uri="{BB962C8B-B14F-4D97-AF65-F5344CB8AC3E}">
        <p14:creationId xmlns:p14="http://schemas.microsoft.com/office/powerpoint/2010/main" val="3050273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 approach</a:t>
            </a:r>
          </a:p>
        </p:txBody>
      </p:sp>
      <p:sp>
        <p:nvSpPr>
          <p:cNvPr id="3" name="Content Placeholder 2"/>
          <p:cNvSpPr>
            <a:spLocks noGrp="1"/>
          </p:cNvSpPr>
          <p:nvPr>
            <p:ph idx="1"/>
          </p:nvPr>
        </p:nvSpPr>
        <p:spPr/>
        <p:txBody>
          <a:bodyPr/>
          <a:lstStyle/>
          <a:p>
            <a:r>
              <a:rPr lang="en-GB" dirty="0"/>
              <a:t>Compare or establish correlations of variables within a sample</a:t>
            </a:r>
          </a:p>
          <a:p>
            <a:r>
              <a:rPr lang="en-GB" dirty="0"/>
              <a:t>Generalise to larger population</a:t>
            </a:r>
          </a:p>
          <a:p>
            <a:r>
              <a:rPr lang="en-GB" dirty="0"/>
              <a:t>Numerical summarise </a:t>
            </a:r>
          </a:p>
          <a:p>
            <a:r>
              <a:rPr lang="en-GB" dirty="0"/>
              <a:t>Validity and reliability – does the test measures what is needed </a:t>
            </a:r>
          </a:p>
          <a:p>
            <a:r>
              <a:rPr lang="en-GB" dirty="0"/>
              <a:t>Larger samples than samples in qualitative research </a:t>
            </a:r>
          </a:p>
          <a:p>
            <a:r>
              <a:rPr lang="en-GB" dirty="0"/>
              <a:t>However, lacks as much depth but may cover more breath of the subject </a:t>
            </a:r>
          </a:p>
        </p:txBody>
      </p:sp>
    </p:spTree>
    <p:extLst>
      <p:ext uri="{BB962C8B-B14F-4D97-AF65-F5344CB8AC3E}">
        <p14:creationId xmlns:p14="http://schemas.microsoft.com/office/powerpoint/2010/main" val="3761366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pic>
        <p:nvPicPr>
          <p:cNvPr id="8" name="Picture 3" descr="Figure 6.1.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75519" y="625981"/>
            <a:ext cx="5689600" cy="5297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4"/>
          <p:cNvSpPr>
            <a:spLocks noGrp="1" noChangeArrowheads="1"/>
          </p:cNvSpPr>
          <p:nvPr>
            <p:ph type="title"/>
          </p:nvPr>
        </p:nvSpPr>
        <p:spPr>
          <a:xfrm>
            <a:off x="7465119" y="1268412"/>
            <a:ext cx="3396068" cy="4321175"/>
          </a:xfrm>
        </p:spPr>
        <p:txBody>
          <a:bodyPr/>
          <a:lstStyle/>
          <a:p>
            <a:pPr eaLnBrk="1" hangingPunct="1"/>
            <a:r>
              <a:rPr lang="en-GB" altLang="en-US" dirty="0"/>
              <a:t>Stages in the experimental design process</a:t>
            </a:r>
            <a:endParaRPr lang="en-US" altLang="en-US" dirty="0"/>
          </a:p>
        </p:txBody>
      </p:sp>
    </p:spTree>
    <p:extLst>
      <p:ext uri="{BB962C8B-B14F-4D97-AF65-F5344CB8AC3E}">
        <p14:creationId xmlns:p14="http://schemas.microsoft.com/office/powerpoint/2010/main" val="81481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Identifying issues</a:t>
            </a:r>
            <a:endParaRPr lang="en-GB" sz="3200" dirty="0">
              <a:latin typeface="Arial" pitchFamily="34" charset="0"/>
              <a:cs typeface="Arial" pitchFamily="34" charset="0"/>
            </a:endParaRPr>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sp>
        <p:nvSpPr>
          <p:cNvPr id="4" name="TextBox 3"/>
          <p:cNvSpPr txBox="1"/>
          <p:nvPr/>
        </p:nvSpPr>
        <p:spPr>
          <a:xfrm>
            <a:off x="2135560" y="2204865"/>
            <a:ext cx="7992888" cy="3477875"/>
          </a:xfrm>
          <a:prstGeom prst="rect">
            <a:avLst/>
          </a:prstGeom>
          <a:noFill/>
        </p:spPr>
        <p:txBody>
          <a:bodyPr wrap="square" rtlCol="0">
            <a:spAutoFit/>
          </a:bodyPr>
          <a:lstStyle/>
          <a:p>
            <a:pPr algn="just"/>
            <a:r>
              <a:rPr lang="en-GB" sz="2200" dirty="0">
                <a:latin typeface="Arial"/>
                <a:cs typeface="Arial"/>
              </a:rPr>
              <a:t>‘Good’ research topics might emerge:</a:t>
            </a:r>
          </a:p>
          <a:p>
            <a:pPr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From the literature.</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Within workplace settings.</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From previous projects/assignments.</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From a sponsor.</a:t>
            </a:r>
          </a:p>
          <a:p>
            <a:pPr algn="just"/>
            <a:endParaRPr lang="en-GB" sz="2200" dirty="0">
              <a:latin typeface="Arial"/>
              <a:cs typeface="Arial"/>
            </a:endParaRPr>
          </a:p>
        </p:txBody>
      </p:sp>
    </p:spTree>
    <p:extLst>
      <p:ext uri="{BB962C8B-B14F-4D97-AF65-F5344CB8AC3E}">
        <p14:creationId xmlns:p14="http://schemas.microsoft.com/office/powerpoint/2010/main" val="3684268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Review the literature</a:t>
            </a:r>
            <a:endParaRPr lang="en-GB" sz="3200" dirty="0">
              <a:latin typeface="Arial" pitchFamily="34" charset="0"/>
              <a:cs typeface="Arial" pitchFamily="34" charset="0"/>
            </a:endParaRPr>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sp>
        <p:nvSpPr>
          <p:cNvPr id="8" name="Oval 22"/>
          <p:cNvSpPr>
            <a:spLocks noChangeArrowheads="1"/>
          </p:cNvSpPr>
          <p:nvPr/>
        </p:nvSpPr>
        <p:spPr bwMode="auto">
          <a:xfrm>
            <a:off x="7378701" y="2447925"/>
            <a:ext cx="2924174" cy="1492250"/>
          </a:xfrm>
          <a:prstGeom prst="ellipse">
            <a:avLst/>
          </a:prstGeom>
          <a:solidFill>
            <a:srgbClr val="FFCCFF"/>
          </a:solidFill>
          <a:ln w="9525">
            <a:solidFill>
              <a:schemeClr val="tx1"/>
            </a:solidFill>
            <a:round/>
            <a:headEnd/>
            <a:tailEnd/>
          </a:ln>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p>
        </p:txBody>
      </p:sp>
      <p:sp>
        <p:nvSpPr>
          <p:cNvPr id="9" name="Oval 19"/>
          <p:cNvSpPr>
            <a:spLocks noChangeArrowheads="1"/>
          </p:cNvSpPr>
          <p:nvPr/>
        </p:nvSpPr>
        <p:spPr bwMode="auto">
          <a:xfrm>
            <a:off x="6584951" y="4284663"/>
            <a:ext cx="3165475" cy="1323975"/>
          </a:xfrm>
          <a:prstGeom prst="ellipse">
            <a:avLst/>
          </a:prstGeom>
          <a:solidFill>
            <a:srgbClr val="FFFF00"/>
          </a:solidFill>
          <a:ln w="9525">
            <a:solidFill>
              <a:schemeClr val="tx1"/>
            </a:solidFill>
            <a:round/>
            <a:headEnd/>
            <a:tailEnd/>
          </a:ln>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p>
        </p:txBody>
      </p:sp>
      <p:sp>
        <p:nvSpPr>
          <p:cNvPr id="14" name="Oval 16"/>
          <p:cNvSpPr>
            <a:spLocks noChangeArrowheads="1"/>
          </p:cNvSpPr>
          <p:nvPr/>
        </p:nvSpPr>
        <p:spPr bwMode="auto">
          <a:xfrm>
            <a:off x="2747963" y="5116513"/>
            <a:ext cx="2876550" cy="1323975"/>
          </a:xfrm>
          <a:prstGeom prst="ellipse">
            <a:avLst/>
          </a:prstGeom>
          <a:solidFill>
            <a:srgbClr val="9999FF"/>
          </a:solidFill>
          <a:ln w="9525">
            <a:solidFill>
              <a:schemeClr val="tx1"/>
            </a:solidFill>
            <a:round/>
            <a:headEnd/>
            <a:tailEnd/>
          </a:ln>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p>
        </p:txBody>
      </p:sp>
      <p:sp>
        <p:nvSpPr>
          <p:cNvPr id="16" name="Oval 8"/>
          <p:cNvSpPr>
            <a:spLocks noChangeArrowheads="1"/>
          </p:cNvSpPr>
          <p:nvPr/>
        </p:nvSpPr>
        <p:spPr bwMode="auto">
          <a:xfrm>
            <a:off x="1851026" y="1930401"/>
            <a:ext cx="2308225" cy="1063625"/>
          </a:xfrm>
          <a:prstGeom prst="ellipse">
            <a:avLst/>
          </a:prstGeom>
          <a:solidFill>
            <a:srgbClr val="BBE0E3"/>
          </a:solidFill>
          <a:ln w="9525">
            <a:solidFill>
              <a:schemeClr val="tx1"/>
            </a:solidFill>
            <a:round/>
            <a:headEnd/>
            <a:tailEnd/>
          </a:ln>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p>
        </p:txBody>
      </p:sp>
      <p:sp>
        <p:nvSpPr>
          <p:cNvPr id="17" name="Text Box 5"/>
          <p:cNvSpPr txBox="1">
            <a:spLocks noChangeArrowheads="1"/>
          </p:cNvSpPr>
          <p:nvPr/>
        </p:nvSpPr>
        <p:spPr bwMode="auto">
          <a:xfrm>
            <a:off x="5089526" y="3343276"/>
            <a:ext cx="2016125"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b="1"/>
              <a:t>The literature review of the research topic</a:t>
            </a:r>
            <a:endParaRPr lang="en-US" altLang="en-US" sz="1800" b="1"/>
          </a:p>
        </p:txBody>
      </p:sp>
      <p:sp>
        <p:nvSpPr>
          <p:cNvPr id="18" name="Text Box 6"/>
          <p:cNvSpPr txBox="1">
            <a:spLocks noChangeArrowheads="1"/>
          </p:cNvSpPr>
          <p:nvPr/>
        </p:nvSpPr>
        <p:spPr bwMode="auto">
          <a:xfrm>
            <a:off x="2132014" y="2127250"/>
            <a:ext cx="18002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a:t>What are the key sources?</a:t>
            </a:r>
            <a:endParaRPr lang="en-US" altLang="en-US" sz="1800"/>
          </a:p>
        </p:txBody>
      </p:sp>
      <p:sp>
        <p:nvSpPr>
          <p:cNvPr id="19" name="Oval 9"/>
          <p:cNvSpPr>
            <a:spLocks noChangeArrowheads="1"/>
          </p:cNvSpPr>
          <p:nvPr/>
        </p:nvSpPr>
        <p:spPr bwMode="auto">
          <a:xfrm>
            <a:off x="1930400" y="3286126"/>
            <a:ext cx="3022600" cy="1393825"/>
          </a:xfrm>
          <a:prstGeom prst="ellipse">
            <a:avLst/>
          </a:prstGeom>
          <a:solidFill>
            <a:srgbClr val="FFC000"/>
          </a:solidFill>
          <a:ln w="9525">
            <a:solidFill>
              <a:schemeClr val="tx1"/>
            </a:solidFill>
            <a:round/>
            <a:headEnd/>
            <a:tailEnd/>
          </a:ln>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p>
        </p:txBody>
      </p:sp>
      <p:sp>
        <p:nvSpPr>
          <p:cNvPr id="20" name="Text Box 10"/>
          <p:cNvSpPr txBox="1">
            <a:spLocks noChangeArrowheads="1"/>
          </p:cNvSpPr>
          <p:nvPr/>
        </p:nvSpPr>
        <p:spPr bwMode="auto">
          <a:xfrm>
            <a:off x="2411414" y="3548062"/>
            <a:ext cx="2160587"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sz="1800" dirty="0"/>
              <a:t>What are the major issues and debates about the topic?</a:t>
            </a:r>
            <a:endParaRPr lang="en-US" altLang="en-US" sz="1800" dirty="0"/>
          </a:p>
        </p:txBody>
      </p:sp>
      <p:sp>
        <p:nvSpPr>
          <p:cNvPr id="21" name="Oval 12"/>
          <p:cNvSpPr>
            <a:spLocks noChangeArrowheads="1"/>
          </p:cNvSpPr>
          <p:nvPr/>
        </p:nvSpPr>
        <p:spPr bwMode="auto">
          <a:xfrm>
            <a:off x="4800600" y="1704976"/>
            <a:ext cx="3022600" cy="1247775"/>
          </a:xfrm>
          <a:prstGeom prst="ellipse">
            <a:avLst/>
          </a:prstGeom>
          <a:solidFill>
            <a:srgbClr val="00B0F0"/>
          </a:solidFill>
          <a:ln w="9525">
            <a:solidFill>
              <a:schemeClr val="tx1"/>
            </a:solidFill>
            <a:round/>
            <a:headEnd/>
            <a:tailEnd/>
          </a:ln>
        </p:spPr>
        <p:txBody>
          <a:bodyPr wrap="none"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p>
        </p:txBody>
      </p:sp>
      <p:sp>
        <p:nvSpPr>
          <p:cNvPr id="22" name="Text Box 13"/>
          <p:cNvSpPr txBox="1">
            <a:spLocks noChangeArrowheads="1"/>
          </p:cNvSpPr>
          <p:nvPr/>
        </p:nvSpPr>
        <p:spPr bwMode="auto">
          <a:xfrm>
            <a:off x="5159375" y="1870076"/>
            <a:ext cx="2305050" cy="91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a:t>What are the origins and definitions of the topic?</a:t>
            </a:r>
            <a:endParaRPr lang="en-US" altLang="en-US" sz="1800"/>
          </a:p>
        </p:txBody>
      </p:sp>
      <p:sp>
        <p:nvSpPr>
          <p:cNvPr id="23" name="Text Box 15"/>
          <p:cNvSpPr txBox="1">
            <a:spLocks noChangeArrowheads="1"/>
          </p:cNvSpPr>
          <p:nvPr/>
        </p:nvSpPr>
        <p:spPr bwMode="auto">
          <a:xfrm>
            <a:off x="3265488" y="5321301"/>
            <a:ext cx="2087562"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a:t>What are the key theories, concepts and ideas?</a:t>
            </a:r>
            <a:endParaRPr lang="en-US" altLang="en-US" sz="1800"/>
          </a:p>
        </p:txBody>
      </p:sp>
      <p:sp>
        <p:nvSpPr>
          <p:cNvPr id="24" name="Text Box 18"/>
          <p:cNvSpPr txBox="1">
            <a:spLocks noChangeArrowheads="1"/>
          </p:cNvSpPr>
          <p:nvPr/>
        </p:nvSpPr>
        <p:spPr bwMode="auto">
          <a:xfrm>
            <a:off x="7015163" y="4418013"/>
            <a:ext cx="23050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a:t>What is the epistemological and ontological basis for the subject?</a:t>
            </a:r>
            <a:endParaRPr lang="en-US" altLang="en-US" sz="1800"/>
          </a:p>
        </p:txBody>
      </p:sp>
      <p:sp>
        <p:nvSpPr>
          <p:cNvPr id="25" name="Text Box 21"/>
          <p:cNvSpPr txBox="1">
            <a:spLocks noChangeArrowheads="1"/>
          </p:cNvSpPr>
          <p:nvPr/>
        </p:nvSpPr>
        <p:spPr bwMode="auto">
          <a:xfrm>
            <a:off x="7781925" y="2611438"/>
            <a:ext cx="25209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800" dirty="0"/>
              <a:t>What are the main questions/problems that have been addressed to date?</a:t>
            </a:r>
            <a:endParaRPr lang="en-US" altLang="en-US" sz="1800" dirty="0"/>
          </a:p>
        </p:txBody>
      </p:sp>
      <p:sp>
        <p:nvSpPr>
          <p:cNvPr id="26" name="Line 24"/>
          <p:cNvSpPr>
            <a:spLocks noChangeShapeType="1"/>
          </p:cNvSpPr>
          <p:nvPr/>
        </p:nvSpPr>
        <p:spPr bwMode="auto">
          <a:xfrm flipH="1">
            <a:off x="4308476" y="2447925"/>
            <a:ext cx="36036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 name="Line 25"/>
          <p:cNvSpPr>
            <a:spLocks noChangeShapeType="1"/>
          </p:cNvSpPr>
          <p:nvPr/>
        </p:nvSpPr>
        <p:spPr bwMode="auto">
          <a:xfrm>
            <a:off x="3057525" y="3028951"/>
            <a:ext cx="0"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 name="Line 26"/>
          <p:cNvSpPr>
            <a:spLocks noChangeShapeType="1"/>
          </p:cNvSpPr>
          <p:nvPr/>
        </p:nvSpPr>
        <p:spPr bwMode="auto">
          <a:xfrm>
            <a:off x="3756025" y="4725988"/>
            <a:ext cx="215900"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 name="Line 27"/>
          <p:cNvSpPr>
            <a:spLocks noChangeShapeType="1"/>
          </p:cNvSpPr>
          <p:nvPr/>
        </p:nvSpPr>
        <p:spPr bwMode="auto">
          <a:xfrm flipV="1">
            <a:off x="5735639" y="5205412"/>
            <a:ext cx="720725"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 name="Line 28"/>
          <p:cNvSpPr>
            <a:spLocks noChangeShapeType="1"/>
          </p:cNvSpPr>
          <p:nvPr/>
        </p:nvSpPr>
        <p:spPr bwMode="auto">
          <a:xfrm flipV="1">
            <a:off x="8759826" y="3997326"/>
            <a:ext cx="730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 name="Text Box 29"/>
          <p:cNvSpPr txBox="1">
            <a:spLocks noChangeArrowheads="1"/>
          </p:cNvSpPr>
          <p:nvPr/>
        </p:nvSpPr>
        <p:spPr bwMode="auto">
          <a:xfrm>
            <a:off x="5827712" y="6069012"/>
            <a:ext cx="46799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1600" dirty="0"/>
              <a:t>Source: adapted from Hart (1998)</a:t>
            </a:r>
            <a:endParaRPr lang="en-US" altLang="en-US" sz="1600" dirty="0"/>
          </a:p>
        </p:txBody>
      </p:sp>
    </p:spTree>
    <p:extLst>
      <p:ext uri="{BB962C8B-B14F-4D97-AF65-F5344CB8AC3E}">
        <p14:creationId xmlns:p14="http://schemas.microsoft.com/office/powerpoint/2010/main" val="3304736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Identifying issues</a:t>
            </a:r>
            <a:endParaRPr lang="en-GB" sz="3200" dirty="0">
              <a:latin typeface="Arial" pitchFamily="34" charset="0"/>
              <a:cs typeface="Arial" pitchFamily="34" charset="0"/>
            </a:endParaRPr>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sp>
        <p:nvSpPr>
          <p:cNvPr id="4" name="TextBox 3"/>
          <p:cNvSpPr txBox="1"/>
          <p:nvPr/>
        </p:nvSpPr>
        <p:spPr>
          <a:xfrm>
            <a:off x="2135560" y="2204865"/>
            <a:ext cx="7992888" cy="3816429"/>
          </a:xfrm>
          <a:prstGeom prst="rect">
            <a:avLst/>
          </a:prstGeom>
          <a:noFill/>
        </p:spPr>
        <p:txBody>
          <a:bodyPr wrap="square" rtlCol="0">
            <a:spAutoFit/>
          </a:bodyPr>
          <a:lstStyle/>
          <a:p>
            <a:pPr algn="just"/>
            <a:r>
              <a:rPr lang="en-GB" sz="2200" dirty="0" err="1">
                <a:latin typeface="Arial"/>
                <a:cs typeface="Arial"/>
              </a:rPr>
              <a:t>Kerlinger</a:t>
            </a:r>
            <a:r>
              <a:rPr lang="en-GB" sz="2200" dirty="0">
                <a:latin typeface="Arial"/>
                <a:cs typeface="Arial"/>
              </a:rPr>
              <a:t> and Lee (2000) argue that a good research question:</a:t>
            </a:r>
          </a:p>
          <a:p>
            <a:pPr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Expresses a relationship between variables (e.g. company image and sales levels).</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Is stated in unambiguous terms in a question format, and ….</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Must be capable of being operationally defined (Black, 1993).</a:t>
            </a:r>
          </a:p>
          <a:p>
            <a:pPr marL="800100" lvl="1" indent="-342900" algn="just">
              <a:buFont typeface="Arial" panose="020B0604020202020204" pitchFamily="34" charset="0"/>
              <a:buChar char="•"/>
            </a:pPr>
            <a:endParaRPr lang="en-GB" sz="2200" dirty="0">
              <a:latin typeface="Arial"/>
              <a:cs typeface="Arial"/>
            </a:endParaRPr>
          </a:p>
        </p:txBody>
      </p:sp>
    </p:spTree>
    <p:extLst>
      <p:ext uri="{BB962C8B-B14F-4D97-AF65-F5344CB8AC3E}">
        <p14:creationId xmlns:p14="http://schemas.microsoft.com/office/powerpoint/2010/main" val="3405176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Types of applied research questions – with examples</a:t>
            </a:r>
            <a:endParaRPr lang="en-GB" sz="3200" dirty="0">
              <a:latin typeface="Arial" pitchFamily="34" charset="0"/>
              <a:cs typeface="Arial" pitchFamily="34" charset="0"/>
            </a:endParaRPr>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graphicFrame>
        <p:nvGraphicFramePr>
          <p:cNvPr id="8" name="Group 36"/>
          <p:cNvGraphicFramePr>
            <a:graphicFrameLocks/>
          </p:cNvGraphicFramePr>
          <p:nvPr/>
        </p:nvGraphicFramePr>
        <p:xfrm>
          <a:off x="1965659" y="1988842"/>
          <a:ext cx="8229600" cy="4464495"/>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65356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rPr>
                        <a:t>Type of research question</a:t>
                      </a:r>
                      <a:endParaRPr kumimoji="0" lang="en-US" sz="1600" b="1" i="0" u="none" strike="noStrike" cap="none" normalizeH="0" baseline="0" dirty="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rPr>
                        <a:t>Example</a:t>
                      </a:r>
                      <a:endParaRPr kumimoji="0" lang="en-US" sz="1600" b="1"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951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dirty="0">
                          <a:ln>
                            <a:noFill/>
                          </a:ln>
                          <a:solidFill>
                            <a:schemeClr val="tx1"/>
                          </a:solidFill>
                          <a:effectLst/>
                          <a:latin typeface="Arial" charset="0"/>
                        </a:rPr>
                        <a:t>Descriptive</a:t>
                      </a:r>
                      <a:endParaRPr kumimoji="0" lang="en-US" sz="1600" b="0" i="0" u="none" strike="noStrike" cap="none" normalizeH="0" baseline="0" dirty="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rPr>
                        <a:t>How common is drug use amongst university students?</a:t>
                      </a:r>
                      <a:endParaRPr kumimoji="0" lang="en-US" sz="16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951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dirty="0">
                          <a:ln>
                            <a:noFill/>
                          </a:ln>
                          <a:solidFill>
                            <a:schemeClr val="tx1"/>
                          </a:solidFill>
                          <a:effectLst/>
                          <a:latin typeface="Arial" charset="0"/>
                        </a:rPr>
                        <a:t>Normative</a:t>
                      </a:r>
                      <a:endParaRPr kumimoji="0" lang="en-US" sz="1600" b="0" i="0" u="none" strike="noStrike" cap="none" normalizeH="0" baseline="0" dirty="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dirty="0">
                          <a:ln>
                            <a:noFill/>
                          </a:ln>
                          <a:solidFill>
                            <a:schemeClr val="tx1"/>
                          </a:solidFill>
                          <a:effectLst/>
                          <a:latin typeface="Arial" charset="0"/>
                        </a:rPr>
                        <a:t>How serious is drug abuse amongst university students?</a:t>
                      </a:r>
                      <a:endParaRPr kumimoji="0" lang="en-US" sz="16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11028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rPr>
                        <a:t>Correlation</a:t>
                      </a:r>
                      <a:endParaRPr kumimoji="0" lang="en-US" sz="16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dirty="0">
                          <a:ln>
                            <a:noFill/>
                          </a:ln>
                          <a:solidFill>
                            <a:schemeClr val="tx1"/>
                          </a:solidFill>
                          <a:effectLst/>
                          <a:latin typeface="Arial" charset="0"/>
                        </a:rPr>
                        <a:t>What is the relationship between gender, academic performance and drug use amongst university students?</a:t>
                      </a:r>
                      <a:endParaRPr kumimoji="0" lang="en-US" sz="16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11028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rPr>
                        <a:t>Impact</a:t>
                      </a:r>
                      <a:endParaRPr kumimoji="0" lang="en-US" sz="16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dirty="0">
                          <a:ln>
                            <a:noFill/>
                          </a:ln>
                          <a:solidFill>
                            <a:schemeClr val="tx1"/>
                          </a:solidFill>
                          <a:effectLst/>
                          <a:latin typeface="Arial" charset="0"/>
                        </a:rPr>
                        <a:t>Has the drug awareness campaign had any impact on the level of university student drug use?</a:t>
                      </a:r>
                      <a:endParaRPr kumimoji="0" lang="en-US" sz="16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854813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2665413" y="1122739"/>
            <a:ext cx="9905998" cy="470129"/>
          </a:xfrm>
          <a:prstGeom prst="rect">
            <a:avLst/>
          </a:prstGeom>
        </p:spPr>
        <p:txBody>
          <a:bodyPr vert="horz" wrap="square" lIns="0" tIns="86995" rIns="0" bIns="0" rtlCol="0" anchor="ctr">
            <a:spAutoFit/>
          </a:bodyPr>
          <a:lstStyle/>
          <a:p>
            <a:pPr marL="12700" marR="5080">
              <a:lnSpc>
                <a:spcPct val="69400"/>
              </a:lnSpc>
              <a:spcBef>
                <a:spcPts val="685"/>
              </a:spcBef>
            </a:pPr>
            <a:r>
              <a:rPr spc="-5" dirty="0"/>
              <a:t>BUS</a:t>
            </a:r>
            <a:r>
              <a:rPr dirty="0"/>
              <a:t>I</a:t>
            </a:r>
            <a:r>
              <a:rPr spc="-5" dirty="0"/>
              <a:t>NES</a:t>
            </a:r>
            <a:r>
              <a:rPr dirty="0"/>
              <a:t>S  </a:t>
            </a:r>
            <a:r>
              <a:rPr spc="-10" dirty="0"/>
              <a:t>SCHOOL</a:t>
            </a:r>
          </a:p>
        </p:txBody>
      </p:sp>
      <p:sp>
        <p:nvSpPr>
          <p:cNvPr id="4" name="object 4"/>
          <p:cNvSpPr/>
          <p:nvPr/>
        </p:nvSpPr>
        <p:spPr>
          <a:xfrm>
            <a:off x="1775519" y="908720"/>
            <a:ext cx="8641080" cy="864235"/>
          </a:xfrm>
          <a:custGeom>
            <a:avLst/>
            <a:gdLst/>
            <a:ahLst/>
            <a:cxnLst/>
            <a:rect l="l" t="t" r="r" b="b"/>
            <a:pathLst>
              <a:path w="8641080" h="864235">
                <a:moveTo>
                  <a:pt x="8640959" y="0"/>
                </a:moveTo>
                <a:lnTo>
                  <a:pt x="0" y="0"/>
                </a:lnTo>
                <a:lnTo>
                  <a:pt x="0" y="864095"/>
                </a:lnTo>
                <a:lnTo>
                  <a:pt x="8640959" y="864095"/>
                </a:lnTo>
                <a:lnTo>
                  <a:pt x="8640959" y="0"/>
                </a:lnTo>
                <a:close/>
              </a:path>
            </a:pathLst>
          </a:custGeom>
          <a:solidFill>
            <a:srgbClr val="007A87"/>
          </a:solidFill>
        </p:spPr>
        <p:txBody>
          <a:bodyPr wrap="square" lIns="0" tIns="0" rIns="0" bIns="0" rtlCol="0"/>
          <a:lstStyle/>
          <a:p>
            <a:endParaRPr/>
          </a:p>
        </p:txBody>
      </p:sp>
      <p:sp>
        <p:nvSpPr>
          <p:cNvPr id="5" name="object 5"/>
          <p:cNvSpPr txBox="1"/>
          <p:nvPr/>
        </p:nvSpPr>
        <p:spPr>
          <a:xfrm>
            <a:off x="1775519" y="908719"/>
            <a:ext cx="8641080" cy="677750"/>
          </a:xfrm>
          <a:prstGeom prst="rect">
            <a:avLst/>
          </a:prstGeom>
        </p:spPr>
        <p:txBody>
          <a:bodyPr vert="horz" wrap="square" lIns="0" tIns="183515" rIns="0" bIns="0" rtlCol="0">
            <a:spAutoFit/>
          </a:bodyPr>
          <a:lstStyle/>
          <a:p>
            <a:pPr marL="91440">
              <a:spcBef>
                <a:spcPts val="1445"/>
              </a:spcBef>
            </a:pPr>
            <a:r>
              <a:rPr sz="3200" spc="-5" dirty="0">
                <a:solidFill>
                  <a:srgbClr val="FFFFFF"/>
                </a:solidFill>
                <a:latin typeface="Arial"/>
                <a:cs typeface="Arial"/>
              </a:rPr>
              <a:t>The</a:t>
            </a:r>
            <a:r>
              <a:rPr sz="3200" spc="-30" dirty="0">
                <a:solidFill>
                  <a:srgbClr val="FFFFFF"/>
                </a:solidFill>
                <a:latin typeface="Arial"/>
                <a:cs typeface="Arial"/>
              </a:rPr>
              <a:t> </a:t>
            </a:r>
            <a:r>
              <a:rPr sz="3200" spc="-5" dirty="0">
                <a:solidFill>
                  <a:srgbClr val="FFFFFF"/>
                </a:solidFill>
                <a:latin typeface="Arial"/>
                <a:cs typeface="Arial"/>
              </a:rPr>
              <a:t>Research</a:t>
            </a:r>
            <a:r>
              <a:rPr sz="3200" spc="-25" dirty="0">
                <a:solidFill>
                  <a:srgbClr val="FFFFFF"/>
                </a:solidFill>
                <a:latin typeface="Arial"/>
                <a:cs typeface="Arial"/>
              </a:rPr>
              <a:t> </a:t>
            </a:r>
            <a:r>
              <a:rPr sz="3200" spc="-5" dirty="0">
                <a:solidFill>
                  <a:srgbClr val="FFFFFF"/>
                </a:solidFill>
                <a:latin typeface="Arial"/>
                <a:cs typeface="Arial"/>
              </a:rPr>
              <a:t>Process</a:t>
            </a:r>
            <a:endParaRPr sz="3200">
              <a:latin typeface="Arial"/>
              <a:cs typeface="Arial"/>
            </a:endParaRPr>
          </a:p>
        </p:txBody>
      </p:sp>
      <p:pic>
        <p:nvPicPr>
          <p:cNvPr id="6" name="object 6"/>
          <p:cNvPicPr/>
          <p:nvPr/>
        </p:nvPicPr>
        <p:blipFill>
          <a:blip r:embed="rId2" cstate="print"/>
          <a:stretch>
            <a:fillRect/>
          </a:stretch>
        </p:blipFill>
        <p:spPr>
          <a:xfrm>
            <a:off x="7184900" y="898990"/>
            <a:ext cx="3231578" cy="5643119"/>
          </a:xfrm>
          <a:prstGeom prst="rect">
            <a:avLst/>
          </a:prstGeom>
        </p:spPr>
      </p:pic>
      <p:sp>
        <p:nvSpPr>
          <p:cNvPr id="7" name="object 7"/>
          <p:cNvSpPr txBox="1"/>
          <p:nvPr/>
        </p:nvSpPr>
        <p:spPr>
          <a:xfrm>
            <a:off x="2070284" y="2000674"/>
            <a:ext cx="4630420" cy="4377690"/>
          </a:xfrm>
          <a:prstGeom prst="rect">
            <a:avLst/>
          </a:prstGeom>
        </p:spPr>
        <p:txBody>
          <a:bodyPr vert="horz" wrap="square" lIns="0" tIns="90170" rIns="0" bIns="0" rtlCol="0">
            <a:spAutoFit/>
          </a:bodyPr>
          <a:lstStyle/>
          <a:p>
            <a:pPr marL="12700">
              <a:spcBef>
                <a:spcPts val="710"/>
              </a:spcBef>
            </a:pPr>
            <a:r>
              <a:rPr sz="1600" b="1" spc="-5" dirty="0">
                <a:latin typeface="Arial"/>
                <a:cs typeface="Arial"/>
              </a:rPr>
              <a:t>Research</a:t>
            </a:r>
            <a:r>
              <a:rPr sz="1600" b="1" spc="-30" dirty="0">
                <a:latin typeface="Arial"/>
                <a:cs typeface="Arial"/>
              </a:rPr>
              <a:t> </a:t>
            </a:r>
            <a:r>
              <a:rPr sz="1600" b="1" spc="-5" dirty="0">
                <a:latin typeface="Arial"/>
                <a:cs typeface="Arial"/>
              </a:rPr>
              <a:t>Questions</a:t>
            </a:r>
            <a:endParaRPr sz="1600" dirty="0">
              <a:latin typeface="Arial"/>
              <a:cs typeface="Arial"/>
            </a:endParaRPr>
          </a:p>
          <a:p>
            <a:pPr marL="12700">
              <a:spcBef>
                <a:spcPts val="615"/>
              </a:spcBef>
            </a:pPr>
            <a:r>
              <a:rPr sz="1600" spc="-25" dirty="0">
                <a:latin typeface="Arial"/>
                <a:cs typeface="Arial"/>
              </a:rPr>
              <a:t>Types</a:t>
            </a:r>
            <a:r>
              <a:rPr sz="1600" spc="5" dirty="0">
                <a:latin typeface="Arial"/>
                <a:cs typeface="Arial"/>
              </a:rPr>
              <a:t> </a:t>
            </a:r>
            <a:r>
              <a:rPr sz="1600" spc="-5" dirty="0">
                <a:latin typeface="Arial"/>
                <a:cs typeface="Arial"/>
              </a:rPr>
              <a:t>of</a:t>
            </a:r>
            <a:r>
              <a:rPr sz="1600" spc="10" dirty="0">
                <a:latin typeface="Arial"/>
                <a:cs typeface="Arial"/>
              </a:rPr>
              <a:t> </a:t>
            </a:r>
            <a:r>
              <a:rPr sz="1600" spc="-5" dirty="0">
                <a:latin typeface="Arial"/>
                <a:cs typeface="Arial"/>
              </a:rPr>
              <a:t>research</a:t>
            </a:r>
            <a:r>
              <a:rPr sz="1600" dirty="0">
                <a:latin typeface="Arial"/>
                <a:cs typeface="Arial"/>
              </a:rPr>
              <a:t> </a:t>
            </a:r>
            <a:r>
              <a:rPr sz="1600" spc="-5" dirty="0">
                <a:latin typeface="Arial"/>
                <a:cs typeface="Arial"/>
              </a:rPr>
              <a:t>question</a:t>
            </a:r>
            <a:r>
              <a:rPr sz="1600" dirty="0">
                <a:latin typeface="Arial"/>
                <a:cs typeface="Arial"/>
              </a:rPr>
              <a:t> </a:t>
            </a:r>
            <a:r>
              <a:rPr sz="1600" spc="-5" dirty="0">
                <a:latin typeface="Arial"/>
                <a:cs typeface="Arial"/>
              </a:rPr>
              <a:t>(Denscombe,</a:t>
            </a:r>
            <a:r>
              <a:rPr sz="1600" spc="10" dirty="0">
                <a:latin typeface="Arial"/>
                <a:cs typeface="Arial"/>
              </a:rPr>
              <a:t> </a:t>
            </a:r>
            <a:r>
              <a:rPr sz="1600" spc="-5" dirty="0">
                <a:latin typeface="Arial"/>
                <a:cs typeface="Arial"/>
              </a:rPr>
              <a:t>2010):</a:t>
            </a:r>
            <a:endParaRPr sz="1600" dirty="0">
              <a:latin typeface="Arial"/>
              <a:cs typeface="Arial"/>
            </a:endParaRPr>
          </a:p>
          <a:p>
            <a:pPr>
              <a:lnSpc>
                <a:spcPct val="100000"/>
              </a:lnSpc>
            </a:pPr>
            <a:endParaRPr dirty="0">
              <a:latin typeface="Arial"/>
              <a:cs typeface="Arial"/>
            </a:endParaRPr>
          </a:p>
          <a:p>
            <a:pPr marL="12700" marR="555625">
              <a:lnSpc>
                <a:spcPct val="100699"/>
              </a:lnSpc>
              <a:spcBef>
                <a:spcPts val="1065"/>
              </a:spcBef>
            </a:pPr>
            <a:r>
              <a:rPr sz="1600" spc="-5" dirty="0">
                <a:latin typeface="Arial"/>
                <a:cs typeface="Arial"/>
              </a:rPr>
              <a:t>Predicting an outcome (does </a:t>
            </a:r>
            <a:r>
              <a:rPr sz="1600" i="1" dirty="0">
                <a:latin typeface="Arial"/>
                <a:cs typeface="Arial"/>
              </a:rPr>
              <a:t>y </a:t>
            </a:r>
            <a:r>
              <a:rPr sz="1600" spc="-5" dirty="0">
                <a:latin typeface="Arial"/>
                <a:cs typeface="Arial"/>
              </a:rPr>
              <a:t>happen under </a:t>
            </a:r>
            <a:r>
              <a:rPr sz="1600" spc="-430" dirty="0">
                <a:latin typeface="Arial"/>
                <a:cs typeface="Arial"/>
              </a:rPr>
              <a:t> </a:t>
            </a:r>
            <a:r>
              <a:rPr sz="1600" spc="-5" dirty="0">
                <a:latin typeface="Arial"/>
                <a:cs typeface="Arial"/>
              </a:rPr>
              <a:t>circumstances</a:t>
            </a:r>
            <a:r>
              <a:rPr sz="1600" dirty="0">
                <a:latin typeface="Arial"/>
                <a:cs typeface="Arial"/>
              </a:rPr>
              <a:t> </a:t>
            </a:r>
            <a:r>
              <a:rPr sz="1600" i="1" dirty="0">
                <a:latin typeface="Arial"/>
                <a:cs typeface="Arial"/>
              </a:rPr>
              <a:t>a </a:t>
            </a:r>
            <a:r>
              <a:rPr sz="1600" spc="-5" dirty="0">
                <a:latin typeface="Arial"/>
                <a:cs typeface="Arial"/>
              </a:rPr>
              <a:t>and</a:t>
            </a:r>
            <a:r>
              <a:rPr sz="1600" dirty="0">
                <a:latin typeface="Arial"/>
                <a:cs typeface="Arial"/>
              </a:rPr>
              <a:t> </a:t>
            </a:r>
            <a:r>
              <a:rPr sz="1600" i="1" spc="-5" dirty="0">
                <a:latin typeface="Arial"/>
                <a:cs typeface="Arial"/>
              </a:rPr>
              <a:t>b</a:t>
            </a:r>
            <a:r>
              <a:rPr sz="1600" spc="-5" dirty="0">
                <a:latin typeface="Arial"/>
                <a:cs typeface="Arial"/>
              </a:rPr>
              <a:t>?)</a:t>
            </a:r>
            <a:endParaRPr sz="1600" dirty="0">
              <a:latin typeface="Arial"/>
              <a:cs typeface="Arial"/>
            </a:endParaRPr>
          </a:p>
          <a:p>
            <a:pPr marL="12700" marR="817880">
              <a:lnSpc>
                <a:spcPct val="100699"/>
              </a:lnSpc>
              <a:spcBef>
                <a:spcPts val="530"/>
              </a:spcBef>
            </a:pPr>
            <a:r>
              <a:rPr sz="1600" spc="-10" dirty="0">
                <a:latin typeface="Arial"/>
                <a:cs typeface="Arial"/>
              </a:rPr>
              <a:t>Explaining</a:t>
            </a:r>
            <a:r>
              <a:rPr sz="1600" spc="-5" dirty="0">
                <a:latin typeface="Arial"/>
                <a:cs typeface="Arial"/>
              </a:rPr>
              <a:t> causes</a:t>
            </a:r>
            <a:r>
              <a:rPr sz="1600" spc="5" dirty="0">
                <a:latin typeface="Arial"/>
                <a:cs typeface="Arial"/>
              </a:rPr>
              <a:t> </a:t>
            </a:r>
            <a:r>
              <a:rPr sz="1600" spc="-5" dirty="0">
                <a:latin typeface="Arial"/>
                <a:cs typeface="Arial"/>
              </a:rPr>
              <a:t>and consequences</a:t>
            </a:r>
            <a:r>
              <a:rPr sz="1600" spc="5" dirty="0">
                <a:latin typeface="Arial"/>
                <a:cs typeface="Arial"/>
              </a:rPr>
              <a:t> </a:t>
            </a:r>
            <a:r>
              <a:rPr sz="1600" spc="-5" dirty="0">
                <a:latin typeface="Arial"/>
                <a:cs typeface="Arial"/>
              </a:rPr>
              <a:t>of</a:t>
            </a:r>
            <a:r>
              <a:rPr sz="1600" spc="10" dirty="0">
                <a:latin typeface="Arial"/>
                <a:cs typeface="Arial"/>
              </a:rPr>
              <a:t> </a:t>
            </a:r>
            <a:r>
              <a:rPr sz="1600" dirty="0">
                <a:latin typeface="Arial"/>
                <a:cs typeface="Arial"/>
              </a:rPr>
              <a:t>a </a:t>
            </a:r>
            <a:r>
              <a:rPr sz="1600" spc="-430" dirty="0">
                <a:latin typeface="Arial"/>
                <a:cs typeface="Arial"/>
              </a:rPr>
              <a:t> </a:t>
            </a:r>
            <a:r>
              <a:rPr sz="1600" spc="-5" dirty="0">
                <a:latin typeface="Arial"/>
                <a:cs typeface="Arial"/>
              </a:rPr>
              <a:t>phenomenon</a:t>
            </a:r>
            <a:r>
              <a:rPr sz="1600" spc="-10" dirty="0">
                <a:latin typeface="Arial"/>
                <a:cs typeface="Arial"/>
              </a:rPr>
              <a:t> </a:t>
            </a:r>
            <a:r>
              <a:rPr sz="1600" spc="-5" dirty="0">
                <a:latin typeface="Arial"/>
                <a:cs typeface="Arial"/>
              </a:rPr>
              <a:t>(is</a:t>
            </a:r>
            <a:r>
              <a:rPr sz="1600" dirty="0">
                <a:latin typeface="Arial"/>
                <a:cs typeface="Arial"/>
              </a:rPr>
              <a:t> </a:t>
            </a:r>
            <a:r>
              <a:rPr sz="1600" i="1" dirty="0">
                <a:latin typeface="Arial"/>
                <a:cs typeface="Arial"/>
              </a:rPr>
              <a:t>y </a:t>
            </a:r>
            <a:r>
              <a:rPr sz="1600" spc="-5" dirty="0">
                <a:latin typeface="Arial"/>
                <a:cs typeface="Arial"/>
              </a:rPr>
              <a:t>affected by</a:t>
            </a:r>
            <a:r>
              <a:rPr sz="1600" dirty="0">
                <a:latin typeface="Arial"/>
                <a:cs typeface="Arial"/>
              </a:rPr>
              <a:t> </a:t>
            </a:r>
            <a:r>
              <a:rPr sz="1600" i="1" dirty="0">
                <a:latin typeface="Arial"/>
                <a:cs typeface="Arial"/>
              </a:rPr>
              <a:t>x </a:t>
            </a:r>
            <a:r>
              <a:rPr sz="1600" spc="-5" dirty="0">
                <a:latin typeface="Arial"/>
                <a:cs typeface="Arial"/>
              </a:rPr>
              <a:t>or</a:t>
            </a:r>
            <a:r>
              <a:rPr sz="1600" spc="5" dirty="0">
                <a:latin typeface="Arial"/>
                <a:cs typeface="Arial"/>
              </a:rPr>
              <a:t> </a:t>
            </a:r>
            <a:r>
              <a:rPr sz="1600" spc="-5" dirty="0">
                <a:latin typeface="Arial"/>
                <a:cs typeface="Arial"/>
              </a:rPr>
              <a:t>is</a:t>
            </a:r>
            <a:r>
              <a:rPr sz="1600" dirty="0">
                <a:latin typeface="Arial"/>
                <a:cs typeface="Arial"/>
              </a:rPr>
              <a:t> </a:t>
            </a:r>
            <a:r>
              <a:rPr sz="1600" i="1" dirty="0">
                <a:latin typeface="Arial"/>
                <a:cs typeface="Arial"/>
              </a:rPr>
              <a:t>y </a:t>
            </a:r>
            <a:r>
              <a:rPr sz="1600" dirty="0">
                <a:latin typeface="Arial"/>
                <a:cs typeface="Arial"/>
              </a:rPr>
              <a:t>a </a:t>
            </a:r>
            <a:r>
              <a:rPr sz="1600" spc="5" dirty="0">
                <a:latin typeface="Arial"/>
                <a:cs typeface="Arial"/>
              </a:rPr>
              <a:t> </a:t>
            </a:r>
            <a:r>
              <a:rPr sz="1600" spc="-5" dirty="0">
                <a:latin typeface="Arial"/>
                <a:cs typeface="Arial"/>
              </a:rPr>
              <a:t>consequence of</a:t>
            </a:r>
            <a:r>
              <a:rPr sz="1600" spc="5" dirty="0">
                <a:latin typeface="Arial"/>
                <a:cs typeface="Arial"/>
              </a:rPr>
              <a:t> </a:t>
            </a:r>
            <a:r>
              <a:rPr sz="1600" i="1" spc="-5" dirty="0">
                <a:latin typeface="Arial"/>
                <a:cs typeface="Arial"/>
              </a:rPr>
              <a:t>x</a:t>
            </a:r>
            <a:r>
              <a:rPr sz="1600" spc="-5" dirty="0">
                <a:latin typeface="Arial"/>
                <a:cs typeface="Arial"/>
              </a:rPr>
              <a:t>?)</a:t>
            </a:r>
            <a:endParaRPr sz="1600" dirty="0">
              <a:latin typeface="Arial"/>
              <a:cs typeface="Arial"/>
            </a:endParaRPr>
          </a:p>
          <a:p>
            <a:pPr marL="12700" marR="544830">
              <a:lnSpc>
                <a:spcPct val="100699"/>
              </a:lnSpc>
              <a:spcBef>
                <a:spcPts val="600"/>
              </a:spcBef>
            </a:pPr>
            <a:r>
              <a:rPr sz="1600" spc="-5" dirty="0">
                <a:latin typeface="Arial"/>
                <a:cs typeface="Arial"/>
              </a:rPr>
              <a:t>Evaluating </a:t>
            </a:r>
            <a:r>
              <a:rPr sz="1600" dirty="0">
                <a:latin typeface="Arial"/>
                <a:cs typeface="Arial"/>
              </a:rPr>
              <a:t>a </a:t>
            </a:r>
            <a:r>
              <a:rPr sz="1600" spc="-5" dirty="0">
                <a:latin typeface="Arial"/>
                <a:cs typeface="Arial"/>
              </a:rPr>
              <a:t>phenomenon (does </a:t>
            </a:r>
            <a:r>
              <a:rPr sz="1600" i="1" dirty="0">
                <a:latin typeface="Arial"/>
                <a:cs typeface="Arial"/>
              </a:rPr>
              <a:t>y </a:t>
            </a:r>
            <a:r>
              <a:rPr sz="1600" spc="-5" dirty="0">
                <a:latin typeface="Arial"/>
                <a:cs typeface="Arial"/>
              </a:rPr>
              <a:t>exhibit </a:t>
            </a:r>
            <a:r>
              <a:rPr sz="1600" dirty="0">
                <a:latin typeface="Arial"/>
                <a:cs typeface="Arial"/>
              </a:rPr>
              <a:t>the </a:t>
            </a:r>
            <a:r>
              <a:rPr sz="1600" spc="-430" dirty="0">
                <a:latin typeface="Arial"/>
                <a:cs typeface="Arial"/>
              </a:rPr>
              <a:t> </a:t>
            </a:r>
            <a:r>
              <a:rPr sz="1600" spc="-5" dirty="0">
                <a:latin typeface="Arial"/>
                <a:cs typeface="Arial"/>
              </a:rPr>
              <a:t>benefits</a:t>
            </a:r>
            <a:r>
              <a:rPr sz="1600" dirty="0">
                <a:latin typeface="Arial"/>
                <a:cs typeface="Arial"/>
              </a:rPr>
              <a:t> </a:t>
            </a:r>
            <a:r>
              <a:rPr sz="1600" spc="-5" dirty="0">
                <a:latin typeface="Arial"/>
                <a:cs typeface="Arial"/>
              </a:rPr>
              <a:t>that</a:t>
            </a:r>
            <a:r>
              <a:rPr sz="1600" spc="10" dirty="0">
                <a:latin typeface="Arial"/>
                <a:cs typeface="Arial"/>
              </a:rPr>
              <a:t> </a:t>
            </a:r>
            <a:r>
              <a:rPr sz="1600" spc="-5" dirty="0">
                <a:latin typeface="Arial"/>
                <a:cs typeface="Arial"/>
              </a:rPr>
              <a:t>it</a:t>
            </a:r>
            <a:r>
              <a:rPr sz="1600" spc="5" dirty="0">
                <a:latin typeface="Arial"/>
                <a:cs typeface="Arial"/>
              </a:rPr>
              <a:t> </a:t>
            </a:r>
            <a:r>
              <a:rPr sz="1600" spc="-5" dirty="0">
                <a:latin typeface="Arial"/>
                <a:cs typeface="Arial"/>
              </a:rPr>
              <a:t>is</a:t>
            </a:r>
            <a:r>
              <a:rPr sz="1600" spc="5" dirty="0">
                <a:latin typeface="Arial"/>
                <a:cs typeface="Arial"/>
              </a:rPr>
              <a:t> </a:t>
            </a:r>
            <a:r>
              <a:rPr sz="1600" spc="-5" dirty="0">
                <a:latin typeface="Arial"/>
                <a:cs typeface="Arial"/>
              </a:rPr>
              <a:t>claimed</a:t>
            </a:r>
            <a:r>
              <a:rPr sz="1600" dirty="0">
                <a:latin typeface="Arial"/>
                <a:cs typeface="Arial"/>
              </a:rPr>
              <a:t> to</a:t>
            </a:r>
            <a:r>
              <a:rPr sz="1600" spc="-5" dirty="0">
                <a:latin typeface="Arial"/>
                <a:cs typeface="Arial"/>
              </a:rPr>
              <a:t> have?)</a:t>
            </a:r>
            <a:endParaRPr sz="1600" dirty="0">
              <a:latin typeface="Arial"/>
              <a:cs typeface="Arial"/>
            </a:endParaRPr>
          </a:p>
          <a:p>
            <a:pPr marL="12700" marR="241300">
              <a:lnSpc>
                <a:spcPct val="100699"/>
              </a:lnSpc>
              <a:spcBef>
                <a:spcPts val="535"/>
              </a:spcBef>
            </a:pPr>
            <a:r>
              <a:rPr sz="1600" spc="-5" dirty="0">
                <a:latin typeface="Arial"/>
                <a:cs typeface="Arial"/>
              </a:rPr>
              <a:t>Describing </a:t>
            </a:r>
            <a:r>
              <a:rPr sz="1600" dirty="0">
                <a:latin typeface="Arial"/>
                <a:cs typeface="Arial"/>
              </a:rPr>
              <a:t>a </a:t>
            </a:r>
            <a:r>
              <a:rPr sz="1600" spc="-5" dirty="0">
                <a:latin typeface="Arial"/>
                <a:cs typeface="Arial"/>
              </a:rPr>
              <a:t>phenomenon (what is </a:t>
            </a:r>
            <a:r>
              <a:rPr sz="1600" i="1" dirty="0">
                <a:latin typeface="Arial"/>
                <a:cs typeface="Arial"/>
              </a:rPr>
              <a:t>y </a:t>
            </a:r>
            <a:r>
              <a:rPr sz="1600" spc="-5" dirty="0">
                <a:latin typeface="Arial"/>
                <a:cs typeface="Arial"/>
              </a:rPr>
              <a:t>like or what </a:t>
            </a:r>
            <a:r>
              <a:rPr sz="1600" spc="-430" dirty="0">
                <a:latin typeface="Arial"/>
                <a:cs typeface="Arial"/>
              </a:rPr>
              <a:t> </a:t>
            </a:r>
            <a:r>
              <a:rPr sz="1600" dirty="0">
                <a:latin typeface="Arial"/>
                <a:cs typeface="Arial"/>
              </a:rPr>
              <a:t>forms </a:t>
            </a:r>
            <a:r>
              <a:rPr sz="1600" spc="-5" dirty="0">
                <a:latin typeface="Arial"/>
                <a:cs typeface="Arial"/>
              </a:rPr>
              <a:t>does</a:t>
            </a:r>
            <a:r>
              <a:rPr sz="1600" spc="5" dirty="0">
                <a:latin typeface="Arial"/>
                <a:cs typeface="Arial"/>
              </a:rPr>
              <a:t> </a:t>
            </a:r>
            <a:r>
              <a:rPr sz="1600" i="1" dirty="0">
                <a:latin typeface="Arial"/>
                <a:cs typeface="Arial"/>
              </a:rPr>
              <a:t>y </a:t>
            </a:r>
            <a:r>
              <a:rPr sz="1600" spc="-5" dirty="0">
                <a:latin typeface="Arial"/>
                <a:cs typeface="Arial"/>
              </a:rPr>
              <a:t>assume?)</a:t>
            </a:r>
            <a:endParaRPr sz="1600" dirty="0">
              <a:latin typeface="Arial"/>
              <a:cs typeface="Arial"/>
            </a:endParaRPr>
          </a:p>
          <a:p>
            <a:pPr marL="12700">
              <a:spcBef>
                <a:spcPts val="615"/>
              </a:spcBef>
            </a:pPr>
            <a:r>
              <a:rPr sz="1600" spc="-10" dirty="0">
                <a:latin typeface="Arial"/>
                <a:cs typeface="Arial"/>
              </a:rPr>
              <a:t>Developing</a:t>
            </a:r>
            <a:r>
              <a:rPr sz="1600" dirty="0">
                <a:latin typeface="Arial"/>
                <a:cs typeface="Arial"/>
              </a:rPr>
              <a:t> </a:t>
            </a:r>
            <a:r>
              <a:rPr sz="1600" spc="-5" dirty="0">
                <a:latin typeface="Arial"/>
                <a:cs typeface="Arial"/>
              </a:rPr>
              <a:t>good</a:t>
            </a:r>
            <a:r>
              <a:rPr sz="1600" dirty="0">
                <a:latin typeface="Arial"/>
                <a:cs typeface="Arial"/>
              </a:rPr>
              <a:t> </a:t>
            </a:r>
            <a:r>
              <a:rPr sz="1600" spc="-5" dirty="0">
                <a:latin typeface="Arial"/>
                <a:cs typeface="Arial"/>
              </a:rPr>
              <a:t>practice</a:t>
            </a:r>
            <a:r>
              <a:rPr sz="1600" spc="5" dirty="0">
                <a:latin typeface="Arial"/>
                <a:cs typeface="Arial"/>
              </a:rPr>
              <a:t> </a:t>
            </a:r>
            <a:r>
              <a:rPr sz="1600" spc="-5" dirty="0">
                <a:latin typeface="Arial"/>
                <a:cs typeface="Arial"/>
              </a:rPr>
              <a:t>(how</a:t>
            </a:r>
            <a:r>
              <a:rPr sz="1600" dirty="0">
                <a:latin typeface="Arial"/>
                <a:cs typeface="Arial"/>
              </a:rPr>
              <a:t> </a:t>
            </a:r>
            <a:r>
              <a:rPr sz="1600" spc="-5" dirty="0">
                <a:latin typeface="Arial"/>
                <a:cs typeface="Arial"/>
              </a:rPr>
              <a:t>can</a:t>
            </a:r>
            <a:r>
              <a:rPr sz="1600" spc="5" dirty="0">
                <a:latin typeface="Arial"/>
                <a:cs typeface="Arial"/>
              </a:rPr>
              <a:t> </a:t>
            </a:r>
            <a:r>
              <a:rPr sz="1600" spc="-5" dirty="0">
                <a:latin typeface="Arial"/>
                <a:cs typeface="Arial"/>
              </a:rPr>
              <a:t>we</a:t>
            </a:r>
            <a:r>
              <a:rPr sz="1600" dirty="0">
                <a:latin typeface="Arial"/>
                <a:cs typeface="Arial"/>
              </a:rPr>
              <a:t> </a:t>
            </a:r>
            <a:r>
              <a:rPr sz="1600" spc="-5" dirty="0">
                <a:latin typeface="Arial"/>
                <a:cs typeface="Arial"/>
              </a:rPr>
              <a:t>improve</a:t>
            </a:r>
            <a:r>
              <a:rPr sz="1600" dirty="0">
                <a:latin typeface="Arial"/>
                <a:cs typeface="Arial"/>
              </a:rPr>
              <a:t> </a:t>
            </a:r>
            <a:r>
              <a:rPr sz="1600" i="1" spc="-5" dirty="0">
                <a:latin typeface="Arial"/>
                <a:cs typeface="Arial"/>
              </a:rPr>
              <a:t>y</a:t>
            </a:r>
            <a:r>
              <a:rPr sz="1600" spc="-5" dirty="0">
                <a:latin typeface="Arial"/>
                <a:cs typeface="Arial"/>
              </a:rPr>
              <a:t>?)</a:t>
            </a:r>
            <a:endParaRPr sz="1600" dirty="0">
              <a:latin typeface="Arial"/>
              <a:cs typeface="Arial"/>
            </a:endParaRPr>
          </a:p>
          <a:p>
            <a:pPr marL="12700" marR="239395">
              <a:lnSpc>
                <a:spcPct val="100699"/>
              </a:lnSpc>
              <a:spcBef>
                <a:spcPts val="600"/>
              </a:spcBef>
            </a:pPr>
            <a:r>
              <a:rPr sz="1600" spc="-5" dirty="0">
                <a:latin typeface="Arial"/>
                <a:cs typeface="Arial"/>
              </a:rPr>
              <a:t>Empowerment (how can we enhance </a:t>
            </a:r>
            <a:r>
              <a:rPr sz="1600" dirty="0">
                <a:latin typeface="Arial"/>
                <a:cs typeface="Arial"/>
              </a:rPr>
              <a:t>the </a:t>
            </a:r>
            <a:r>
              <a:rPr sz="1600" spc="-5" dirty="0">
                <a:latin typeface="Arial"/>
                <a:cs typeface="Arial"/>
              </a:rPr>
              <a:t>lives of </a:t>
            </a:r>
            <a:r>
              <a:rPr sz="1600" spc="-430" dirty="0">
                <a:latin typeface="Arial"/>
                <a:cs typeface="Arial"/>
              </a:rPr>
              <a:t> </a:t>
            </a:r>
            <a:r>
              <a:rPr sz="1600" spc="-5" dirty="0">
                <a:latin typeface="Arial"/>
                <a:cs typeface="Arial"/>
              </a:rPr>
              <a:t>those we</a:t>
            </a:r>
            <a:r>
              <a:rPr sz="1600" dirty="0">
                <a:latin typeface="Arial"/>
                <a:cs typeface="Arial"/>
              </a:rPr>
              <a:t> </a:t>
            </a:r>
            <a:r>
              <a:rPr sz="1600" spc="-5" dirty="0">
                <a:latin typeface="Arial"/>
                <a:cs typeface="Arial"/>
              </a:rPr>
              <a:t>research?)</a:t>
            </a:r>
            <a:endParaRPr sz="1600" dirty="0">
              <a:latin typeface="Arial"/>
              <a:cs typeface="Arial"/>
            </a:endParaRPr>
          </a:p>
        </p:txBody>
      </p:sp>
    </p:spTree>
    <p:extLst>
      <p:ext uri="{BB962C8B-B14F-4D97-AF65-F5344CB8AC3E}">
        <p14:creationId xmlns:p14="http://schemas.microsoft.com/office/powerpoint/2010/main" val="1171148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A hypothesis</a:t>
            </a:r>
            <a:endParaRPr lang="en-GB" sz="3200" dirty="0">
              <a:latin typeface="Arial" pitchFamily="34" charset="0"/>
              <a:cs typeface="Arial" pitchFamily="34" charset="0"/>
            </a:endParaRPr>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sp>
        <p:nvSpPr>
          <p:cNvPr id="4" name="TextBox 3"/>
          <p:cNvSpPr txBox="1"/>
          <p:nvPr/>
        </p:nvSpPr>
        <p:spPr>
          <a:xfrm>
            <a:off x="2135560" y="2204865"/>
            <a:ext cx="7992888" cy="3816429"/>
          </a:xfrm>
          <a:prstGeom prst="rect">
            <a:avLst/>
          </a:prstGeom>
          <a:noFill/>
        </p:spPr>
        <p:txBody>
          <a:bodyPr wrap="square" rtlCol="0">
            <a:spAutoFit/>
          </a:bodyPr>
          <a:lstStyle/>
          <a:p>
            <a:pPr algn="just"/>
            <a:r>
              <a:rPr lang="en-GB" sz="2200" dirty="0">
                <a:latin typeface="Arial"/>
                <a:cs typeface="Arial"/>
              </a:rPr>
              <a:t>A hypothesis:</a:t>
            </a:r>
          </a:p>
          <a:p>
            <a:pPr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Is a speculative statement of the relation between two or more variables.</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Describes a research question in a testable format which predicts the nature of the answer.</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Can be written as a directional statement, such as, ‘When this happens, then that happens’.</a:t>
            </a:r>
          </a:p>
          <a:p>
            <a:pPr lvl="1" algn="just"/>
            <a:endParaRPr lang="en-GB" sz="2200" dirty="0">
              <a:latin typeface="Arial"/>
              <a:cs typeface="Arial"/>
            </a:endParaRPr>
          </a:p>
        </p:txBody>
      </p:sp>
    </p:spTree>
    <p:extLst>
      <p:ext uri="{BB962C8B-B14F-4D97-AF65-F5344CB8AC3E}">
        <p14:creationId xmlns:p14="http://schemas.microsoft.com/office/powerpoint/2010/main" val="2776224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en-US" sz="3200" dirty="0"/>
              <a:t>Identifying independent and dependent variables</a:t>
            </a:r>
            <a:endParaRPr lang="en-GB" sz="3200" dirty="0">
              <a:latin typeface="Arial" pitchFamily="34" charset="0"/>
              <a:cs typeface="Arial" pitchFamily="34" charset="0"/>
            </a:endParaRPr>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sp>
        <p:nvSpPr>
          <p:cNvPr id="4" name="TextBox 3"/>
          <p:cNvSpPr txBox="1"/>
          <p:nvPr/>
        </p:nvSpPr>
        <p:spPr>
          <a:xfrm>
            <a:off x="2135560" y="2204865"/>
            <a:ext cx="7992888" cy="3816429"/>
          </a:xfrm>
          <a:prstGeom prst="rect">
            <a:avLst/>
          </a:prstGeom>
          <a:noFill/>
        </p:spPr>
        <p:txBody>
          <a:bodyPr wrap="square" rtlCol="0">
            <a:spAutoFit/>
          </a:bodyPr>
          <a:lstStyle/>
          <a:p>
            <a:pPr marL="800100" lvl="1" indent="-342900" algn="just">
              <a:buFont typeface="Arial" panose="020B0604020202020204" pitchFamily="34" charset="0"/>
              <a:buChar char="•"/>
            </a:pPr>
            <a:r>
              <a:rPr lang="en-GB" sz="2200" dirty="0">
                <a:latin typeface="Arial"/>
                <a:cs typeface="Arial"/>
              </a:rPr>
              <a:t>Dependent variables – a variable that forms the focus of research, and depends on another (the independent or explanatory) variable.</a:t>
            </a:r>
          </a:p>
          <a:p>
            <a:pPr lvl="1"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Independent variable – used to explain or predict a result or outcome on the dependent variable.</a:t>
            </a:r>
          </a:p>
          <a:p>
            <a:pPr lvl="1"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Intervening variable – a hypothetical internal state, used to explain the relationship between two observed variables.</a:t>
            </a:r>
          </a:p>
          <a:p>
            <a:pPr marL="1257300" lvl="2" indent="-342900" algn="just">
              <a:buFont typeface="Arial" panose="020B0604020202020204" pitchFamily="34" charset="0"/>
              <a:buChar char="•"/>
            </a:pPr>
            <a:endParaRPr lang="en-GB" sz="2200" dirty="0">
              <a:latin typeface="Arial"/>
              <a:cs typeface="Arial"/>
            </a:endParaRPr>
          </a:p>
        </p:txBody>
      </p:sp>
    </p:spTree>
    <p:extLst>
      <p:ext uri="{BB962C8B-B14F-4D97-AF65-F5344CB8AC3E}">
        <p14:creationId xmlns:p14="http://schemas.microsoft.com/office/powerpoint/2010/main" val="4130246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Relationship between variables</a:t>
            </a:r>
            <a:endParaRPr lang="en-GB" sz="3200" dirty="0">
              <a:latin typeface="Arial" pitchFamily="34" charset="0"/>
              <a:cs typeface="Arial" pitchFamily="34" charset="0"/>
            </a:endParaRPr>
          </a:p>
        </p:txBody>
      </p:sp>
      <p:pic>
        <p:nvPicPr>
          <p:cNvPr id="8" name="Picture 3" descr="Figure 6.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63553" y="2276872"/>
            <a:ext cx="8147247" cy="3168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69073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9252698"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latin typeface="Arial" pitchFamily="34" charset="0"/>
                <a:cs typeface="Arial" pitchFamily="34" charset="0"/>
              </a:rPr>
              <a:t>Class activity – 20 minutes </a:t>
            </a:r>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sp>
        <p:nvSpPr>
          <p:cNvPr id="2" name="TextBox 1"/>
          <p:cNvSpPr txBox="1"/>
          <p:nvPr/>
        </p:nvSpPr>
        <p:spPr>
          <a:xfrm>
            <a:off x="1906534" y="1772816"/>
            <a:ext cx="7560840" cy="4524315"/>
          </a:xfrm>
          <a:prstGeom prst="rect">
            <a:avLst/>
          </a:prstGeom>
          <a:noFill/>
        </p:spPr>
        <p:txBody>
          <a:bodyPr wrap="square" rtlCol="0">
            <a:spAutoFit/>
          </a:bodyPr>
          <a:lstStyle/>
          <a:p>
            <a:r>
              <a:rPr lang="en-US" sz="2400" b="1" dirty="0"/>
              <a:t>In groups you will practice the research hypotheses and questionnaire design.</a:t>
            </a:r>
          </a:p>
          <a:p>
            <a:r>
              <a:rPr lang="en-US" sz="2400" dirty="0"/>
              <a:t>You should read two given papers and work on both of them to:</a:t>
            </a:r>
          </a:p>
          <a:p>
            <a:r>
              <a:rPr lang="en-GB" sz="2400" dirty="0" err="1"/>
              <a:t>Padlet</a:t>
            </a:r>
            <a:r>
              <a:rPr lang="en-GB" sz="2400" dirty="0"/>
              <a:t> link: </a:t>
            </a:r>
            <a:r>
              <a:rPr lang="en-GB" sz="2400" dirty="0">
                <a:hlinkClick r:id="rId2"/>
              </a:rPr>
              <a:t>https://engb.padlet.com/izahangela/dsrtqf74t4z5qez7</a:t>
            </a:r>
            <a:r>
              <a:rPr lang="en-GB" sz="2400" dirty="0"/>
              <a:t> </a:t>
            </a:r>
          </a:p>
          <a:p>
            <a:endParaRPr lang="en-US" sz="2400" dirty="0"/>
          </a:p>
          <a:p>
            <a:pPr marL="342900" indent="-342900">
              <a:buAutoNum type="arabicPeriod"/>
            </a:pPr>
            <a:r>
              <a:rPr lang="en-US" sz="2400" dirty="0"/>
              <a:t>Identify the research hypotheses, dependent, and independent variables.</a:t>
            </a:r>
          </a:p>
          <a:p>
            <a:pPr marL="342900" indent="-342900">
              <a:buAutoNum type="arabicPeriod"/>
            </a:pPr>
            <a:r>
              <a:rPr lang="en-US" sz="2400" dirty="0"/>
              <a:t>Identify the population and sample.</a:t>
            </a:r>
          </a:p>
          <a:p>
            <a:pPr marL="342900" indent="-342900">
              <a:buFontTx/>
              <a:buAutoNum type="arabicPeriod"/>
            </a:pPr>
            <a:r>
              <a:rPr lang="en-US" sz="2400" dirty="0"/>
              <a:t>Identify the variables measures, and critically identify any problems with any of the measures for the questionnaire.</a:t>
            </a:r>
          </a:p>
        </p:txBody>
      </p:sp>
    </p:spTree>
    <p:extLst>
      <p:ext uri="{BB962C8B-B14F-4D97-AF65-F5344CB8AC3E}">
        <p14:creationId xmlns:p14="http://schemas.microsoft.com/office/powerpoint/2010/main" val="2357095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Answers – </a:t>
            </a:r>
            <a:r>
              <a:rPr lang="en-GB" cap="none" dirty="0"/>
              <a:t>Hebert et al, </a:t>
            </a:r>
            <a:r>
              <a:rPr lang="en-GB" dirty="0"/>
              <a:t>(2009)</a:t>
            </a:r>
          </a:p>
        </p:txBody>
      </p:sp>
      <p:sp>
        <p:nvSpPr>
          <p:cNvPr id="3" name="Content Placeholder 2"/>
          <p:cNvSpPr>
            <a:spLocks noGrp="1"/>
          </p:cNvSpPr>
          <p:nvPr>
            <p:ph idx="1"/>
          </p:nvPr>
        </p:nvSpPr>
        <p:spPr/>
        <p:txBody>
          <a:bodyPr>
            <a:normAutofit/>
          </a:bodyPr>
          <a:lstStyle/>
          <a:p>
            <a:r>
              <a:rPr lang="en-GB" dirty="0"/>
              <a:t>United states – oncology fellows – population </a:t>
            </a:r>
          </a:p>
          <a:p>
            <a:r>
              <a:rPr lang="en-GB" dirty="0"/>
              <a:t>Sample – 124 program directors  </a:t>
            </a:r>
          </a:p>
          <a:p>
            <a:r>
              <a:rPr lang="en-GB" dirty="0"/>
              <a:t>Variables (Independent) </a:t>
            </a:r>
          </a:p>
          <a:p>
            <a:pPr lvl="1"/>
            <a:r>
              <a:rPr lang="en-GB" dirty="0"/>
              <a:t>Level of training – was the key variable </a:t>
            </a:r>
          </a:p>
          <a:p>
            <a:pPr lvl="1"/>
            <a:r>
              <a:rPr lang="en-GB" dirty="0"/>
              <a:t>Support for formal training</a:t>
            </a:r>
          </a:p>
          <a:p>
            <a:pPr lvl="1"/>
            <a:r>
              <a:rPr lang="en-GB" dirty="0"/>
              <a:t>Correlated measures – subject to bias of program leads and may not accurately represent the opinion of fellows. </a:t>
            </a:r>
          </a:p>
          <a:p>
            <a:pPr lvl="1"/>
            <a:r>
              <a:rPr lang="en-GB" dirty="0"/>
              <a:t>Questions focused on thoughts/believe rather than facts which is also not very representative of the facts. </a:t>
            </a:r>
          </a:p>
          <a:p>
            <a:pPr lvl="1"/>
            <a:r>
              <a:rPr lang="en-GB" dirty="0"/>
              <a:t>Measured using 5-point scale </a:t>
            </a:r>
          </a:p>
          <a:p>
            <a:endParaRPr lang="en-GB" dirty="0"/>
          </a:p>
        </p:txBody>
      </p:sp>
    </p:spTree>
    <p:extLst>
      <p:ext uri="{BB962C8B-B14F-4D97-AF65-F5344CB8AC3E}">
        <p14:creationId xmlns:p14="http://schemas.microsoft.com/office/powerpoint/2010/main" val="654498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Zhang&amp; </a:t>
            </a:r>
            <a:r>
              <a:rPr lang="en-GB" dirty="0" err="1"/>
              <a:t>bartol</a:t>
            </a:r>
            <a:r>
              <a:rPr lang="en-GB" dirty="0"/>
              <a:t> (2010)</a:t>
            </a:r>
          </a:p>
        </p:txBody>
      </p:sp>
      <p:sp>
        <p:nvSpPr>
          <p:cNvPr id="3" name="Content Placeholder 2"/>
          <p:cNvSpPr>
            <a:spLocks noGrp="1"/>
          </p:cNvSpPr>
          <p:nvPr>
            <p:ph idx="1"/>
          </p:nvPr>
        </p:nvSpPr>
        <p:spPr/>
        <p:txBody>
          <a:bodyPr/>
          <a:lstStyle/>
          <a:p>
            <a:r>
              <a:rPr lang="en-GB" dirty="0"/>
              <a:t>Population of professional employees and supervisors </a:t>
            </a:r>
          </a:p>
          <a:p>
            <a:r>
              <a:rPr lang="en-GB" dirty="0"/>
              <a:t>Sample – professional employees in a large IT company in China. </a:t>
            </a:r>
          </a:p>
          <a:p>
            <a:r>
              <a:rPr lang="en-GB" dirty="0"/>
              <a:t>Hypothesis; </a:t>
            </a:r>
            <a:r>
              <a:rPr lang="en-GB" dirty="0">
                <a:solidFill>
                  <a:srgbClr val="92D050"/>
                </a:solidFill>
              </a:rPr>
              <a:t>empowerment role identity </a:t>
            </a:r>
            <a:r>
              <a:rPr lang="en-GB" dirty="0"/>
              <a:t>was/was not a moderate link between </a:t>
            </a:r>
            <a:r>
              <a:rPr lang="en-GB" dirty="0">
                <a:solidFill>
                  <a:schemeClr val="accent2">
                    <a:lumMod val="75000"/>
                  </a:schemeClr>
                </a:solidFill>
              </a:rPr>
              <a:t>empowering leadership </a:t>
            </a:r>
            <a:r>
              <a:rPr lang="en-GB" dirty="0"/>
              <a:t>and </a:t>
            </a:r>
            <a:r>
              <a:rPr lang="en-GB" dirty="0">
                <a:solidFill>
                  <a:srgbClr val="FF0000"/>
                </a:solidFill>
              </a:rPr>
              <a:t>psychological empowerment </a:t>
            </a:r>
          </a:p>
          <a:p>
            <a:r>
              <a:rPr lang="en-GB" dirty="0"/>
              <a:t>Hypothesis; </a:t>
            </a:r>
            <a:r>
              <a:rPr lang="en-GB" dirty="0">
                <a:solidFill>
                  <a:srgbClr val="92D050"/>
                </a:solidFill>
              </a:rPr>
              <a:t>leader encouragement of creativity </a:t>
            </a:r>
            <a:r>
              <a:rPr lang="en-GB" dirty="0"/>
              <a:t>was/was not a moderate link between </a:t>
            </a:r>
            <a:r>
              <a:rPr lang="en-GB" dirty="0">
                <a:solidFill>
                  <a:schemeClr val="accent2">
                    <a:lumMod val="75000"/>
                  </a:schemeClr>
                </a:solidFill>
              </a:rPr>
              <a:t>psychological empowerment </a:t>
            </a:r>
            <a:r>
              <a:rPr lang="en-GB" dirty="0"/>
              <a:t>and </a:t>
            </a:r>
            <a:r>
              <a:rPr lang="en-GB" dirty="0">
                <a:solidFill>
                  <a:srgbClr val="FF0000"/>
                </a:solidFill>
              </a:rPr>
              <a:t>creative process engagement </a:t>
            </a:r>
          </a:p>
          <a:p>
            <a:endParaRPr lang="en-GB" dirty="0"/>
          </a:p>
        </p:txBody>
      </p:sp>
    </p:spTree>
    <p:extLst>
      <p:ext uri="{BB962C8B-B14F-4D97-AF65-F5344CB8AC3E}">
        <p14:creationId xmlns:p14="http://schemas.microsoft.com/office/powerpoint/2010/main" val="2767367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Zhang&amp; </a:t>
            </a:r>
            <a:r>
              <a:rPr lang="en-GB" dirty="0" err="1"/>
              <a:t>bartol</a:t>
            </a:r>
            <a:r>
              <a:rPr lang="en-GB" dirty="0"/>
              <a:t> (2010)</a:t>
            </a:r>
          </a:p>
        </p:txBody>
      </p:sp>
      <p:sp>
        <p:nvSpPr>
          <p:cNvPr id="3" name="Content Placeholder 2"/>
          <p:cNvSpPr>
            <a:spLocks noGrp="1"/>
          </p:cNvSpPr>
          <p:nvPr>
            <p:ph idx="1"/>
          </p:nvPr>
        </p:nvSpPr>
        <p:spPr/>
        <p:txBody>
          <a:bodyPr/>
          <a:lstStyle/>
          <a:p>
            <a:endParaRPr lang="en-GB" dirty="0"/>
          </a:p>
          <a:p>
            <a:r>
              <a:rPr lang="en-GB" dirty="0"/>
              <a:t>Variables </a:t>
            </a:r>
            <a:r>
              <a:rPr lang="en-GB" dirty="0" err="1"/>
              <a:t>pg</a:t>
            </a:r>
            <a:r>
              <a:rPr lang="en-GB" dirty="0"/>
              <a:t> 114 – empowering leadership, psychology empowerment, intrinsic motivation, creativity, empowerment role identity, creative process, control variables – age, gender, company tenure, education, and number of years as an employee</a:t>
            </a:r>
          </a:p>
          <a:p>
            <a:r>
              <a:rPr lang="en-GB" dirty="0"/>
              <a:t>Measured using various level of point scales – that reflect the questions being asked.</a:t>
            </a:r>
          </a:p>
        </p:txBody>
      </p:sp>
    </p:spTree>
    <p:extLst>
      <p:ext uri="{BB962C8B-B14F-4D97-AF65-F5344CB8AC3E}">
        <p14:creationId xmlns:p14="http://schemas.microsoft.com/office/powerpoint/2010/main" val="37767583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Conducting the study</a:t>
            </a:r>
            <a:endParaRPr lang="en-GB" sz="3200" dirty="0">
              <a:latin typeface="Arial" pitchFamily="34" charset="0"/>
              <a:cs typeface="Arial" pitchFamily="34" charset="0"/>
            </a:endParaRPr>
          </a:p>
        </p:txBody>
      </p:sp>
      <p:sp>
        <p:nvSpPr>
          <p:cNvPr id="15" name="TextBox 7"/>
          <p:cNvSpPr txBox="1">
            <a:spLocks noChangeArrowheads="1"/>
          </p:cNvSpPr>
          <p:nvPr/>
        </p:nvSpPr>
        <p:spPr bwMode="auto">
          <a:xfrm>
            <a:off x="5486400" y="2057400"/>
            <a:ext cx="4724400" cy="1107996"/>
          </a:xfrm>
          <a:prstGeom prst="rect">
            <a:avLst/>
          </a:prstGeom>
          <a:noFill/>
          <a:ln w="9525">
            <a:noFill/>
            <a:miter lim="800000"/>
            <a:headEnd/>
            <a:tailEnd/>
          </a:ln>
        </p:spPr>
        <p:txBody>
          <a:bodyPr wrap="square">
            <a:spAutoFit/>
          </a:bodyPr>
          <a:lstStyle/>
          <a:p>
            <a:pPr>
              <a:spcAft>
                <a:spcPts val="1200"/>
              </a:spcAft>
            </a:pPr>
            <a:endParaRPr lang="en-GB" sz="2800" dirty="0">
              <a:solidFill>
                <a:srgbClr val="17375E"/>
              </a:solidFill>
              <a:cs typeface="Arial" charset="0"/>
            </a:endParaRPr>
          </a:p>
          <a:p>
            <a:pPr>
              <a:spcAft>
                <a:spcPts val="1200"/>
              </a:spcAft>
            </a:pPr>
            <a:endParaRPr lang="en-GB" sz="2800" u="sng" dirty="0">
              <a:solidFill>
                <a:srgbClr val="17375E"/>
              </a:solidFill>
              <a:cs typeface="Arial" charset="0"/>
            </a:endParaRPr>
          </a:p>
        </p:txBody>
      </p:sp>
      <p:sp>
        <p:nvSpPr>
          <p:cNvPr id="4" name="TextBox 3"/>
          <p:cNvSpPr txBox="1"/>
          <p:nvPr/>
        </p:nvSpPr>
        <p:spPr>
          <a:xfrm>
            <a:off x="2135560" y="2204865"/>
            <a:ext cx="7992888" cy="2462213"/>
          </a:xfrm>
          <a:prstGeom prst="rect">
            <a:avLst/>
          </a:prstGeom>
          <a:noFill/>
        </p:spPr>
        <p:txBody>
          <a:bodyPr wrap="square" rtlCol="0">
            <a:spAutoFit/>
          </a:bodyPr>
          <a:lstStyle/>
          <a:p>
            <a:pPr marL="800100" lvl="1" indent="-342900" algn="just">
              <a:buFont typeface="Arial" panose="020B0604020202020204" pitchFamily="34" charset="0"/>
              <a:buChar char="•"/>
            </a:pPr>
            <a:r>
              <a:rPr lang="en-GB" sz="2200" dirty="0">
                <a:latin typeface="Arial"/>
                <a:cs typeface="Arial"/>
              </a:rPr>
              <a:t>Planning the design.</a:t>
            </a:r>
          </a:p>
          <a:p>
            <a:pPr lvl="1"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Gathering data.</a:t>
            </a:r>
          </a:p>
          <a:p>
            <a:pPr lvl="1"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Storing data.</a:t>
            </a:r>
          </a:p>
          <a:p>
            <a:pPr lvl="1"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Observing ethical guidelines.</a:t>
            </a:r>
          </a:p>
        </p:txBody>
      </p:sp>
    </p:spTree>
    <p:extLst>
      <p:ext uri="{BB962C8B-B14F-4D97-AF65-F5344CB8AC3E}">
        <p14:creationId xmlns:p14="http://schemas.microsoft.com/office/powerpoint/2010/main" val="1475984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Experimental design</a:t>
            </a:r>
            <a:endParaRPr lang="en-GB" sz="3200" dirty="0">
              <a:latin typeface="Arial" pitchFamily="34" charset="0"/>
              <a:cs typeface="Arial" pitchFamily="34" charset="0"/>
            </a:endParaRPr>
          </a:p>
        </p:txBody>
      </p:sp>
      <p:sp>
        <p:nvSpPr>
          <p:cNvPr id="4" name="TextBox 3"/>
          <p:cNvSpPr txBox="1"/>
          <p:nvPr/>
        </p:nvSpPr>
        <p:spPr>
          <a:xfrm>
            <a:off x="2007192" y="2186118"/>
            <a:ext cx="7992888" cy="2800767"/>
          </a:xfrm>
          <a:prstGeom prst="rect">
            <a:avLst/>
          </a:prstGeom>
          <a:noFill/>
        </p:spPr>
        <p:txBody>
          <a:bodyPr wrap="square" rtlCol="0">
            <a:spAutoFit/>
          </a:bodyPr>
          <a:lstStyle/>
          <a:p>
            <a:pPr algn="just"/>
            <a:r>
              <a:rPr lang="en-GB" sz="2200" dirty="0">
                <a:latin typeface="Arial"/>
                <a:cs typeface="Arial"/>
              </a:rPr>
              <a:t>Control and treatment group via random allocation </a:t>
            </a:r>
          </a:p>
          <a:p>
            <a:pPr algn="just"/>
            <a:endParaRPr lang="en-GB" sz="2200" dirty="0">
              <a:latin typeface="Arial"/>
              <a:cs typeface="Arial"/>
            </a:endParaRPr>
          </a:p>
          <a:p>
            <a:pPr algn="just"/>
            <a:endParaRPr lang="en-GB" sz="2200" dirty="0">
              <a:latin typeface="Arial"/>
              <a:cs typeface="Arial"/>
            </a:endParaRPr>
          </a:p>
          <a:p>
            <a:pPr algn="just"/>
            <a:r>
              <a:rPr lang="en-GB" sz="2200" dirty="0">
                <a:latin typeface="Arial"/>
                <a:cs typeface="Arial"/>
              </a:rPr>
              <a:t>To compare both groups and test for interventions effect known as a between subject design </a:t>
            </a:r>
          </a:p>
          <a:p>
            <a:pPr algn="just"/>
            <a:endParaRPr lang="en-GB" sz="2200" dirty="0">
              <a:latin typeface="Arial"/>
              <a:cs typeface="Arial"/>
            </a:endParaRPr>
          </a:p>
          <a:p>
            <a:pPr algn="just"/>
            <a:r>
              <a:rPr lang="en-GB" sz="2200" dirty="0">
                <a:latin typeface="Arial"/>
                <a:cs typeface="Arial"/>
              </a:rPr>
              <a:t>Control group have a standard or no treatment</a:t>
            </a:r>
          </a:p>
          <a:p>
            <a:pPr algn="just"/>
            <a:endParaRPr lang="en-GB" sz="2200" dirty="0">
              <a:latin typeface="Arial"/>
              <a:cs typeface="Arial"/>
            </a:endParaRPr>
          </a:p>
        </p:txBody>
      </p:sp>
    </p:spTree>
    <p:extLst>
      <p:ext uri="{BB962C8B-B14F-4D97-AF65-F5344CB8AC3E}">
        <p14:creationId xmlns:p14="http://schemas.microsoft.com/office/powerpoint/2010/main" val="2751075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Quasi-Experimental design</a:t>
            </a:r>
            <a:endParaRPr lang="en-GB" sz="3200" dirty="0">
              <a:latin typeface="Arial" pitchFamily="34" charset="0"/>
              <a:cs typeface="Arial" pitchFamily="34" charset="0"/>
            </a:endParaRPr>
          </a:p>
        </p:txBody>
      </p:sp>
      <p:sp>
        <p:nvSpPr>
          <p:cNvPr id="4" name="TextBox 3"/>
          <p:cNvSpPr txBox="1"/>
          <p:nvPr/>
        </p:nvSpPr>
        <p:spPr>
          <a:xfrm>
            <a:off x="2135560" y="2204864"/>
            <a:ext cx="7992888" cy="4493538"/>
          </a:xfrm>
          <a:prstGeom prst="rect">
            <a:avLst/>
          </a:prstGeom>
          <a:noFill/>
        </p:spPr>
        <p:txBody>
          <a:bodyPr wrap="square" rtlCol="0">
            <a:spAutoFit/>
          </a:bodyPr>
          <a:lstStyle/>
          <a:p>
            <a:pPr algn="just"/>
            <a:endParaRPr lang="en-GB" sz="2200" dirty="0">
              <a:latin typeface="Arial"/>
              <a:cs typeface="Arial"/>
            </a:endParaRPr>
          </a:p>
          <a:p>
            <a:pPr algn="just"/>
            <a:r>
              <a:rPr lang="en-GB" sz="2200" dirty="0">
                <a:latin typeface="Arial"/>
                <a:cs typeface="Arial"/>
              </a:rPr>
              <a:t>Do not randomize subjects  </a:t>
            </a:r>
          </a:p>
          <a:p>
            <a:pPr algn="just"/>
            <a:endParaRPr lang="en-GB" sz="2200" dirty="0">
              <a:latin typeface="Arial"/>
              <a:cs typeface="Arial"/>
            </a:endParaRPr>
          </a:p>
          <a:p>
            <a:pPr algn="just"/>
            <a:r>
              <a:rPr lang="en-GB" sz="2200" dirty="0">
                <a:latin typeface="Arial"/>
                <a:cs typeface="Arial"/>
              </a:rPr>
              <a:t>Use existing groups – no random assignment</a:t>
            </a:r>
          </a:p>
          <a:p>
            <a:pPr algn="just"/>
            <a:endParaRPr lang="en-GB" sz="2200" dirty="0">
              <a:latin typeface="Arial"/>
              <a:cs typeface="Arial"/>
            </a:endParaRPr>
          </a:p>
          <a:p>
            <a:pPr algn="just"/>
            <a:r>
              <a:rPr lang="en-GB" sz="2200" dirty="0">
                <a:latin typeface="Arial"/>
                <a:cs typeface="Arial"/>
              </a:rPr>
              <a:t>No control group </a:t>
            </a:r>
          </a:p>
          <a:p>
            <a:pPr algn="just"/>
            <a:endParaRPr lang="en-GB" sz="2200" dirty="0">
              <a:latin typeface="Arial"/>
              <a:cs typeface="Arial"/>
            </a:endParaRPr>
          </a:p>
          <a:p>
            <a:pPr algn="just"/>
            <a:r>
              <a:rPr lang="en-GB" sz="2200" dirty="0">
                <a:latin typeface="Arial"/>
                <a:cs typeface="Arial"/>
              </a:rPr>
              <a:t>A single group receives a pre-test and a post-test at different points in time, or the same group is exposed to different treatment and tested for a within-group assessment. </a:t>
            </a:r>
          </a:p>
          <a:p>
            <a:pPr algn="just"/>
            <a:endParaRPr lang="en-GB" sz="2200" dirty="0">
              <a:latin typeface="Arial"/>
              <a:cs typeface="Arial"/>
            </a:endParaRPr>
          </a:p>
          <a:p>
            <a:pPr algn="just"/>
            <a:r>
              <a:rPr lang="en-GB" sz="2200" dirty="0">
                <a:latin typeface="Arial"/>
                <a:cs typeface="Arial"/>
              </a:rPr>
              <a:t>This threatens the validity of the design </a:t>
            </a:r>
          </a:p>
          <a:p>
            <a:pPr algn="just"/>
            <a:endParaRPr lang="en-GB" sz="2200" dirty="0">
              <a:latin typeface="Arial"/>
              <a:cs typeface="Arial"/>
            </a:endParaRPr>
          </a:p>
        </p:txBody>
      </p:sp>
    </p:spTree>
    <p:extLst>
      <p:ext uri="{BB962C8B-B14F-4D97-AF65-F5344CB8AC3E}">
        <p14:creationId xmlns:p14="http://schemas.microsoft.com/office/powerpoint/2010/main" val="1764309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Experimental design</a:t>
            </a:r>
            <a:endParaRPr lang="en-GB" sz="3200" dirty="0">
              <a:latin typeface="Arial" pitchFamily="34" charset="0"/>
              <a:cs typeface="Arial" pitchFamily="34" charset="0"/>
            </a:endParaRPr>
          </a:p>
        </p:txBody>
      </p:sp>
      <p:sp>
        <p:nvSpPr>
          <p:cNvPr id="4" name="TextBox 3"/>
          <p:cNvSpPr txBox="1"/>
          <p:nvPr/>
        </p:nvSpPr>
        <p:spPr>
          <a:xfrm>
            <a:off x="2135560" y="2204864"/>
            <a:ext cx="7992888" cy="4154984"/>
          </a:xfrm>
          <a:prstGeom prst="rect">
            <a:avLst/>
          </a:prstGeom>
          <a:noFill/>
        </p:spPr>
        <p:txBody>
          <a:bodyPr wrap="square" rtlCol="0">
            <a:spAutoFit/>
          </a:bodyPr>
          <a:lstStyle/>
          <a:p>
            <a:pPr algn="just"/>
            <a:r>
              <a:rPr lang="en-GB" sz="2200" dirty="0">
                <a:latin typeface="Arial"/>
                <a:cs typeface="Arial"/>
              </a:rPr>
              <a:t>The researcher has control over the experiment in terms of:</a:t>
            </a:r>
          </a:p>
          <a:p>
            <a:pPr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who is being researched (subjects randomly assigned).</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what is being researched.</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when the research is to be conducted.</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where the research is to be conducted.</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how the research is to be conducted. </a:t>
            </a:r>
          </a:p>
          <a:p>
            <a:pPr algn="just"/>
            <a:endParaRPr lang="en-GB" sz="2200" dirty="0">
              <a:latin typeface="Arial"/>
              <a:cs typeface="Arial"/>
            </a:endParaRPr>
          </a:p>
        </p:txBody>
      </p:sp>
    </p:spTree>
    <p:extLst>
      <p:ext uri="{BB962C8B-B14F-4D97-AF65-F5344CB8AC3E}">
        <p14:creationId xmlns:p14="http://schemas.microsoft.com/office/powerpoint/2010/main" val="206928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7582" y="3015962"/>
            <a:ext cx="10515600" cy="1325563"/>
          </a:xfrm>
        </p:spPr>
        <p:txBody>
          <a:bodyPr/>
          <a:lstStyle/>
          <a:p>
            <a:r>
              <a:rPr lang="en-GB" dirty="0"/>
              <a:t>BREAK TIME – 10 minutes </a:t>
            </a:r>
          </a:p>
        </p:txBody>
      </p:sp>
    </p:spTree>
    <p:extLst>
      <p:ext uri="{BB962C8B-B14F-4D97-AF65-F5344CB8AC3E}">
        <p14:creationId xmlns:p14="http://schemas.microsoft.com/office/powerpoint/2010/main" val="2250810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75519" y="908719"/>
            <a:ext cx="8641080" cy="677750"/>
          </a:xfrm>
          <a:prstGeom prst="rect">
            <a:avLst/>
          </a:prstGeom>
          <a:solidFill>
            <a:srgbClr val="007A87"/>
          </a:solidFill>
        </p:spPr>
        <p:txBody>
          <a:bodyPr vert="horz" wrap="square" lIns="0" tIns="183515" rIns="0" bIns="0" rtlCol="0">
            <a:spAutoFit/>
          </a:bodyPr>
          <a:lstStyle/>
          <a:p>
            <a:pPr marL="91440">
              <a:spcBef>
                <a:spcPts val="1445"/>
              </a:spcBef>
              <a:tabLst>
                <a:tab pos="5321935" algn="l"/>
              </a:tabLst>
            </a:pPr>
            <a:r>
              <a:rPr sz="3200" spc="-5" dirty="0">
                <a:solidFill>
                  <a:srgbClr val="FFFFFF"/>
                </a:solidFill>
                <a:latin typeface="Arial"/>
                <a:cs typeface="Arial"/>
              </a:rPr>
              <a:t>Nuremburg Code</a:t>
            </a:r>
            <a:r>
              <a:rPr sz="3200" dirty="0">
                <a:solidFill>
                  <a:srgbClr val="FFFFFF"/>
                </a:solidFill>
                <a:latin typeface="Arial"/>
                <a:cs typeface="Arial"/>
              </a:rPr>
              <a:t> –</a:t>
            </a:r>
            <a:r>
              <a:rPr sz="3200" spc="-10" dirty="0">
                <a:solidFill>
                  <a:srgbClr val="FFFFFF"/>
                </a:solidFill>
                <a:latin typeface="Arial"/>
                <a:cs typeface="Arial"/>
              </a:rPr>
              <a:t> </a:t>
            </a:r>
            <a:r>
              <a:rPr sz="3200" spc="-5" dirty="0">
                <a:solidFill>
                  <a:srgbClr val="FFFFFF"/>
                </a:solidFill>
                <a:latin typeface="Arial"/>
                <a:cs typeface="Arial"/>
              </a:rPr>
              <a:t>10 point	(1947)</a:t>
            </a:r>
            <a:endParaRPr sz="3200">
              <a:latin typeface="Arial"/>
              <a:cs typeface="Arial"/>
            </a:endParaRPr>
          </a:p>
        </p:txBody>
      </p:sp>
      <p:sp>
        <p:nvSpPr>
          <p:cNvPr id="4" name="object 4"/>
          <p:cNvSpPr txBox="1"/>
          <p:nvPr/>
        </p:nvSpPr>
        <p:spPr>
          <a:xfrm>
            <a:off x="2070285" y="1787312"/>
            <a:ext cx="7907655" cy="4546600"/>
          </a:xfrm>
          <a:prstGeom prst="rect">
            <a:avLst/>
          </a:prstGeom>
        </p:spPr>
        <p:txBody>
          <a:bodyPr vert="horz" wrap="square" lIns="0" tIns="160020" rIns="0" bIns="0" rtlCol="0">
            <a:spAutoFit/>
          </a:bodyPr>
          <a:lstStyle/>
          <a:p>
            <a:pPr marL="355600" indent="-342900" algn="just">
              <a:spcBef>
                <a:spcPts val="1260"/>
              </a:spcBef>
              <a:buClr>
                <a:srgbClr val="92D050"/>
              </a:buClr>
              <a:buFont typeface="Wingdings"/>
              <a:buChar char="■"/>
              <a:tabLst>
                <a:tab pos="355600" algn="l"/>
              </a:tabLst>
            </a:pPr>
            <a:r>
              <a:rPr sz="2200" spc="-20" dirty="0">
                <a:latin typeface="Calibri"/>
                <a:cs typeface="Calibri"/>
              </a:rPr>
              <a:t>Voluntary</a:t>
            </a:r>
            <a:r>
              <a:rPr sz="2200" spc="-5" dirty="0">
                <a:latin typeface="Calibri"/>
                <a:cs typeface="Calibri"/>
              </a:rPr>
              <a:t> </a:t>
            </a:r>
            <a:r>
              <a:rPr sz="2200" spc="-10" dirty="0">
                <a:latin typeface="Calibri"/>
                <a:cs typeface="Calibri"/>
              </a:rPr>
              <a:t>consent</a:t>
            </a:r>
            <a:r>
              <a:rPr sz="2200" spc="-5" dirty="0">
                <a:latin typeface="Calibri"/>
                <a:cs typeface="Calibri"/>
              </a:rPr>
              <a:t> </a:t>
            </a:r>
            <a:r>
              <a:rPr sz="2200" dirty="0">
                <a:latin typeface="Calibri"/>
                <a:cs typeface="Calibri"/>
              </a:rPr>
              <a:t>of </a:t>
            </a:r>
            <a:r>
              <a:rPr sz="2200" spc="-5" dirty="0">
                <a:latin typeface="Calibri"/>
                <a:cs typeface="Calibri"/>
              </a:rPr>
              <a:t>the human</a:t>
            </a:r>
            <a:r>
              <a:rPr sz="2200" spc="-10" dirty="0">
                <a:latin typeface="Calibri"/>
                <a:cs typeface="Calibri"/>
              </a:rPr>
              <a:t> </a:t>
            </a:r>
            <a:r>
              <a:rPr sz="2200" spc="-5" dirty="0">
                <a:latin typeface="Calibri"/>
                <a:cs typeface="Calibri"/>
              </a:rPr>
              <a:t>subject is</a:t>
            </a:r>
            <a:r>
              <a:rPr sz="2200" spc="-10" dirty="0">
                <a:latin typeface="Calibri"/>
                <a:cs typeface="Calibri"/>
              </a:rPr>
              <a:t> </a:t>
            </a:r>
            <a:r>
              <a:rPr sz="2200" spc="-5" dirty="0">
                <a:latin typeface="Calibri"/>
                <a:cs typeface="Calibri"/>
              </a:rPr>
              <a:t>essential.</a:t>
            </a:r>
            <a:endParaRPr sz="2200">
              <a:latin typeface="Calibri"/>
              <a:cs typeface="Calibri"/>
            </a:endParaRPr>
          </a:p>
          <a:p>
            <a:pPr marL="354965" marR="5080" indent="-342900" algn="just">
              <a:lnSpc>
                <a:spcPct val="101000"/>
              </a:lnSpc>
              <a:spcBef>
                <a:spcPts val="1130"/>
              </a:spcBef>
              <a:buClr>
                <a:srgbClr val="92D050"/>
              </a:buClr>
              <a:buFont typeface="Wingdings"/>
              <a:buChar char="■"/>
              <a:tabLst>
                <a:tab pos="355600" algn="l"/>
              </a:tabLst>
            </a:pPr>
            <a:r>
              <a:rPr sz="2200" spc="-5" dirty="0">
                <a:latin typeface="Calibri"/>
                <a:cs typeface="Calibri"/>
              </a:rPr>
              <a:t>Experiment should yield </a:t>
            </a:r>
            <a:r>
              <a:rPr sz="2200" spc="-10" dirty="0">
                <a:latin typeface="Calibri"/>
                <a:cs typeface="Calibri"/>
              </a:rPr>
              <a:t>fruitful results </a:t>
            </a:r>
            <a:r>
              <a:rPr sz="2200" spc="-15" dirty="0">
                <a:latin typeface="Calibri"/>
                <a:cs typeface="Calibri"/>
              </a:rPr>
              <a:t>for </a:t>
            </a:r>
            <a:r>
              <a:rPr sz="2200" spc="-5" dirty="0">
                <a:latin typeface="Calibri"/>
                <a:cs typeface="Calibri"/>
              </a:rPr>
              <a:t>the good </a:t>
            </a:r>
            <a:r>
              <a:rPr sz="2200" dirty="0">
                <a:latin typeface="Calibri"/>
                <a:cs typeface="Calibri"/>
              </a:rPr>
              <a:t>of </a:t>
            </a:r>
            <a:r>
              <a:rPr sz="2200" spc="-140" dirty="0">
                <a:latin typeface="Calibri"/>
                <a:cs typeface="Calibri"/>
              </a:rPr>
              <a:t>society, </a:t>
            </a:r>
            <a:r>
              <a:rPr sz="2200" spc="-135" dirty="0">
                <a:latin typeface="Calibri"/>
                <a:cs typeface="Calibri"/>
              </a:rPr>
              <a:t> </a:t>
            </a:r>
            <a:r>
              <a:rPr sz="2200" spc="-15" dirty="0">
                <a:latin typeface="Calibri"/>
                <a:cs typeface="Calibri"/>
              </a:rPr>
              <a:t>unprocurable</a:t>
            </a:r>
            <a:r>
              <a:rPr sz="2200" spc="-10" dirty="0">
                <a:latin typeface="Calibri"/>
                <a:cs typeface="Calibri"/>
              </a:rPr>
              <a:t> by</a:t>
            </a:r>
            <a:r>
              <a:rPr sz="2200" spc="-5" dirty="0">
                <a:latin typeface="Calibri"/>
                <a:cs typeface="Calibri"/>
              </a:rPr>
              <a:t> other</a:t>
            </a:r>
            <a:r>
              <a:rPr sz="2200" dirty="0">
                <a:latin typeface="Calibri"/>
                <a:cs typeface="Calibri"/>
              </a:rPr>
              <a:t> </a:t>
            </a:r>
            <a:r>
              <a:rPr sz="2200" spc="-5" dirty="0">
                <a:latin typeface="Calibri"/>
                <a:cs typeface="Calibri"/>
              </a:rPr>
              <a:t>methods</a:t>
            </a:r>
            <a:r>
              <a:rPr sz="2200" dirty="0">
                <a:latin typeface="Calibri"/>
                <a:cs typeface="Calibri"/>
              </a:rPr>
              <a:t> or</a:t>
            </a:r>
            <a:r>
              <a:rPr sz="2200" spc="5" dirty="0">
                <a:latin typeface="Calibri"/>
                <a:cs typeface="Calibri"/>
              </a:rPr>
              <a:t> </a:t>
            </a:r>
            <a:r>
              <a:rPr sz="2200" dirty="0">
                <a:latin typeface="Calibri"/>
                <a:cs typeface="Calibri"/>
              </a:rPr>
              <a:t>means</a:t>
            </a:r>
            <a:r>
              <a:rPr sz="2200" spc="5" dirty="0">
                <a:latin typeface="Calibri"/>
                <a:cs typeface="Calibri"/>
              </a:rPr>
              <a:t> </a:t>
            </a:r>
            <a:r>
              <a:rPr sz="2200" dirty="0">
                <a:latin typeface="Calibri"/>
                <a:cs typeface="Calibri"/>
              </a:rPr>
              <a:t>of</a:t>
            </a:r>
            <a:r>
              <a:rPr sz="2200" spc="5" dirty="0">
                <a:latin typeface="Calibri"/>
                <a:cs typeface="Calibri"/>
              </a:rPr>
              <a:t> </a:t>
            </a:r>
            <a:r>
              <a:rPr sz="2200" spc="-35" dirty="0">
                <a:latin typeface="Calibri"/>
                <a:cs typeface="Calibri"/>
              </a:rPr>
              <a:t>study,</a:t>
            </a:r>
            <a:r>
              <a:rPr sz="2200" spc="-30" dirty="0">
                <a:latin typeface="Calibri"/>
                <a:cs typeface="Calibri"/>
              </a:rPr>
              <a:t> </a:t>
            </a:r>
            <a:r>
              <a:rPr sz="2200" spc="-5" dirty="0">
                <a:latin typeface="Calibri"/>
                <a:cs typeface="Calibri"/>
              </a:rPr>
              <a:t>and</a:t>
            </a:r>
            <a:r>
              <a:rPr sz="2200" dirty="0">
                <a:latin typeface="Calibri"/>
                <a:cs typeface="Calibri"/>
              </a:rPr>
              <a:t> </a:t>
            </a:r>
            <a:r>
              <a:rPr sz="2200" spc="-5" dirty="0">
                <a:latin typeface="Calibri"/>
                <a:cs typeface="Calibri"/>
              </a:rPr>
              <a:t>not </a:t>
            </a:r>
            <a:r>
              <a:rPr sz="2200" dirty="0">
                <a:latin typeface="Calibri"/>
                <a:cs typeface="Calibri"/>
              </a:rPr>
              <a:t> </a:t>
            </a:r>
            <a:r>
              <a:rPr sz="2200" spc="-15" dirty="0">
                <a:latin typeface="Calibri"/>
                <a:cs typeface="Calibri"/>
              </a:rPr>
              <a:t>random</a:t>
            </a:r>
            <a:r>
              <a:rPr sz="2200" dirty="0">
                <a:latin typeface="Calibri"/>
                <a:cs typeface="Calibri"/>
              </a:rPr>
              <a:t> </a:t>
            </a:r>
            <a:r>
              <a:rPr sz="2200" spc="-5" dirty="0">
                <a:latin typeface="Calibri"/>
                <a:cs typeface="Calibri"/>
              </a:rPr>
              <a:t>and unnecessary</a:t>
            </a:r>
            <a:r>
              <a:rPr sz="2200" spc="10" dirty="0">
                <a:latin typeface="Calibri"/>
                <a:cs typeface="Calibri"/>
              </a:rPr>
              <a:t> </a:t>
            </a:r>
            <a:r>
              <a:rPr sz="2200" spc="-5" dirty="0">
                <a:latin typeface="Calibri"/>
                <a:cs typeface="Calibri"/>
              </a:rPr>
              <a:t>in </a:t>
            </a:r>
            <a:r>
              <a:rPr sz="2200" spc="-15" dirty="0">
                <a:latin typeface="Calibri"/>
                <a:cs typeface="Calibri"/>
              </a:rPr>
              <a:t>nature.</a:t>
            </a:r>
            <a:endParaRPr sz="2200">
              <a:latin typeface="Calibri"/>
              <a:cs typeface="Calibri"/>
            </a:endParaRPr>
          </a:p>
          <a:p>
            <a:pPr marL="354965" marR="5715" indent="-342900" algn="just">
              <a:lnSpc>
                <a:spcPct val="99700"/>
              </a:lnSpc>
              <a:spcBef>
                <a:spcPts val="1170"/>
              </a:spcBef>
              <a:buClr>
                <a:srgbClr val="92D050"/>
              </a:buClr>
              <a:buFont typeface="Wingdings"/>
              <a:buChar char="■"/>
              <a:tabLst>
                <a:tab pos="355600" algn="l"/>
              </a:tabLst>
            </a:pPr>
            <a:r>
              <a:rPr sz="2200" spc="-5" dirty="0">
                <a:latin typeface="Calibri"/>
                <a:cs typeface="Calibri"/>
              </a:rPr>
              <a:t>Experiment should be </a:t>
            </a:r>
            <a:r>
              <a:rPr sz="2200" dirty="0">
                <a:latin typeface="Calibri"/>
                <a:cs typeface="Calibri"/>
              </a:rPr>
              <a:t>so </a:t>
            </a:r>
            <a:r>
              <a:rPr sz="2200" spc="-5" dirty="0">
                <a:latin typeface="Calibri"/>
                <a:cs typeface="Calibri"/>
              </a:rPr>
              <a:t>designed </a:t>
            </a:r>
            <a:r>
              <a:rPr sz="2200" dirty="0">
                <a:latin typeface="Calibri"/>
                <a:cs typeface="Calibri"/>
              </a:rPr>
              <a:t>on a </a:t>
            </a:r>
            <a:r>
              <a:rPr sz="2200" spc="-10" dirty="0">
                <a:latin typeface="Calibri"/>
                <a:cs typeface="Calibri"/>
              </a:rPr>
              <a:t>knowledge </a:t>
            </a:r>
            <a:r>
              <a:rPr sz="2200" dirty="0">
                <a:latin typeface="Calibri"/>
                <a:cs typeface="Calibri"/>
              </a:rPr>
              <a:t>of </a:t>
            </a:r>
            <a:r>
              <a:rPr sz="2200" spc="-5" dirty="0">
                <a:latin typeface="Calibri"/>
                <a:cs typeface="Calibri"/>
              </a:rPr>
              <a:t>the </a:t>
            </a:r>
            <a:r>
              <a:rPr sz="2200" spc="-140" dirty="0">
                <a:latin typeface="Calibri"/>
                <a:cs typeface="Calibri"/>
              </a:rPr>
              <a:t>problem </a:t>
            </a:r>
            <a:r>
              <a:rPr sz="2200" spc="-135" dirty="0">
                <a:latin typeface="Calibri"/>
                <a:cs typeface="Calibri"/>
              </a:rPr>
              <a:t> </a:t>
            </a:r>
            <a:r>
              <a:rPr sz="2200" spc="-10" dirty="0">
                <a:latin typeface="Calibri"/>
                <a:cs typeface="Calibri"/>
              </a:rPr>
              <a:t>under</a:t>
            </a:r>
            <a:r>
              <a:rPr sz="2200" spc="-5" dirty="0">
                <a:latin typeface="Calibri"/>
                <a:cs typeface="Calibri"/>
              </a:rPr>
              <a:t> </a:t>
            </a:r>
            <a:r>
              <a:rPr sz="2200" spc="-10" dirty="0">
                <a:latin typeface="Calibri"/>
                <a:cs typeface="Calibri"/>
              </a:rPr>
              <a:t>study</a:t>
            </a:r>
            <a:r>
              <a:rPr sz="2200" spc="-5" dirty="0">
                <a:latin typeface="Calibri"/>
                <a:cs typeface="Calibri"/>
              </a:rPr>
              <a:t> </a:t>
            </a:r>
            <a:r>
              <a:rPr sz="2200" spc="-10" dirty="0">
                <a:latin typeface="Calibri"/>
                <a:cs typeface="Calibri"/>
              </a:rPr>
              <a:t>that</a:t>
            </a:r>
            <a:r>
              <a:rPr sz="2200" spc="-5" dirty="0">
                <a:latin typeface="Calibri"/>
                <a:cs typeface="Calibri"/>
              </a:rPr>
              <a:t> the</a:t>
            </a:r>
            <a:r>
              <a:rPr sz="2200" dirty="0">
                <a:latin typeface="Calibri"/>
                <a:cs typeface="Calibri"/>
              </a:rPr>
              <a:t> </a:t>
            </a:r>
            <a:r>
              <a:rPr sz="2200" spc="-10" dirty="0">
                <a:latin typeface="Calibri"/>
                <a:cs typeface="Calibri"/>
              </a:rPr>
              <a:t>anticipated</a:t>
            </a:r>
            <a:r>
              <a:rPr sz="2200" spc="-5" dirty="0">
                <a:latin typeface="Calibri"/>
                <a:cs typeface="Calibri"/>
              </a:rPr>
              <a:t> </a:t>
            </a:r>
            <a:r>
              <a:rPr sz="2200" spc="-10" dirty="0">
                <a:latin typeface="Calibri"/>
                <a:cs typeface="Calibri"/>
              </a:rPr>
              <a:t>results</a:t>
            </a:r>
            <a:r>
              <a:rPr sz="2200" spc="-5" dirty="0">
                <a:latin typeface="Calibri"/>
                <a:cs typeface="Calibri"/>
              </a:rPr>
              <a:t> will</a:t>
            </a:r>
            <a:r>
              <a:rPr sz="2200" dirty="0">
                <a:latin typeface="Calibri"/>
                <a:cs typeface="Calibri"/>
              </a:rPr>
              <a:t> </a:t>
            </a:r>
            <a:r>
              <a:rPr sz="2200" spc="-5" dirty="0">
                <a:latin typeface="Calibri"/>
                <a:cs typeface="Calibri"/>
              </a:rPr>
              <a:t>justify</a:t>
            </a:r>
            <a:r>
              <a:rPr sz="2200" dirty="0">
                <a:latin typeface="Calibri"/>
                <a:cs typeface="Calibri"/>
              </a:rPr>
              <a:t> </a:t>
            </a:r>
            <a:r>
              <a:rPr sz="2200" spc="-5" dirty="0">
                <a:latin typeface="Calibri"/>
                <a:cs typeface="Calibri"/>
              </a:rPr>
              <a:t>the </a:t>
            </a:r>
            <a:r>
              <a:rPr sz="2200" dirty="0">
                <a:latin typeface="Calibri"/>
                <a:cs typeface="Calibri"/>
              </a:rPr>
              <a:t> </a:t>
            </a:r>
            <a:r>
              <a:rPr sz="2200" spc="-10" dirty="0">
                <a:latin typeface="Calibri"/>
                <a:cs typeface="Calibri"/>
              </a:rPr>
              <a:t>performance</a:t>
            </a:r>
            <a:r>
              <a:rPr sz="2200" dirty="0">
                <a:latin typeface="Calibri"/>
                <a:cs typeface="Calibri"/>
              </a:rPr>
              <a:t> of</a:t>
            </a:r>
            <a:r>
              <a:rPr sz="2200" spc="5" dirty="0">
                <a:latin typeface="Calibri"/>
                <a:cs typeface="Calibri"/>
              </a:rPr>
              <a:t> </a:t>
            </a:r>
            <a:r>
              <a:rPr sz="2200" spc="-5" dirty="0">
                <a:latin typeface="Calibri"/>
                <a:cs typeface="Calibri"/>
              </a:rPr>
              <a:t>the</a:t>
            </a:r>
            <a:r>
              <a:rPr sz="2200" spc="5" dirty="0">
                <a:latin typeface="Calibri"/>
                <a:cs typeface="Calibri"/>
              </a:rPr>
              <a:t> </a:t>
            </a:r>
            <a:r>
              <a:rPr sz="2200" spc="-10" dirty="0">
                <a:latin typeface="Calibri"/>
                <a:cs typeface="Calibri"/>
              </a:rPr>
              <a:t>experiment.</a:t>
            </a:r>
            <a:endParaRPr sz="2200">
              <a:latin typeface="Calibri"/>
              <a:cs typeface="Calibri"/>
            </a:endParaRPr>
          </a:p>
          <a:p>
            <a:pPr marL="354965" marR="5715" indent="-342900" algn="just">
              <a:lnSpc>
                <a:spcPct val="101000"/>
              </a:lnSpc>
              <a:spcBef>
                <a:spcPts val="1200"/>
              </a:spcBef>
              <a:buClr>
                <a:srgbClr val="92D050"/>
              </a:buClr>
              <a:buFont typeface="Wingdings"/>
              <a:buChar char="■"/>
              <a:tabLst>
                <a:tab pos="355600" algn="l"/>
              </a:tabLst>
            </a:pPr>
            <a:r>
              <a:rPr sz="2200" spc="-5" dirty="0">
                <a:latin typeface="Calibri"/>
                <a:cs typeface="Calibri"/>
              </a:rPr>
              <a:t>Experiment should be </a:t>
            </a:r>
            <a:r>
              <a:rPr sz="2200" dirty="0">
                <a:latin typeface="Calibri"/>
                <a:cs typeface="Calibri"/>
              </a:rPr>
              <a:t>so </a:t>
            </a:r>
            <a:r>
              <a:rPr sz="2200" spc="-10" dirty="0">
                <a:latin typeface="Calibri"/>
                <a:cs typeface="Calibri"/>
              </a:rPr>
              <a:t>conducted </a:t>
            </a:r>
            <a:r>
              <a:rPr sz="2200" spc="-5" dirty="0">
                <a:latin typeface="Calibri"/>
                <a:cs typeface="Calibri"/>
              </a:rPr>
              <a:t>as </a:t>
            </a:r>
            <a:r>
              <a:rPr sz="2200" spc="-15" dirty="0">
                <a:latin typeface="Calibri"/>
                <a:cs typeface="Calibri"/>
              </a:rPr>
              <a:t>to </a:t>
            </a:r>
            <a:r>
              <a:rPr sz="2200" spc="-20" dirty="0">
                <a:latin typeface="Calibri"/>
                <a:cs typeface="Calibri"/>
              </a:rPr>
              <a:t>avoid </a:t>
            </a:r>
            <a:r>
              <a:rPr sz="2200" spc="-5" dirty="0">
                <a:latin typeface="Calibri"/>
                <a:cs typeface="Calibri"/>
              </a:rPr>
              <a:t>all </a:t>
            </a:r>
            <a:r>
              <a:rPr sz="2200" spc="-90" dirty="0">
                <a:latin typeface="Calibri"/>
                <a:cs typeface="Calibri"/>
              </a:rPr>
              <a:t>unnecessary </a:t>
            </a:r>
            <a:r>
              <a:rPr sz="2200" spc="-85" dirty="0">
                <a:latin typeface="Calibri"/>
                <a:cs typeface="Calibri"/>
              </a:rPr>
              <a:t> </a:t>
            </a:r>
            <a:r>
              <a:rPr sz="2200" spc="-15" dirty="0">
                <a:latin typeface="Calibri"/>
                <a:cs typeface="Calibri"/>
              </a:rPr>
              <a:t>physical</a:t>
            </a:r>
            <a:r>
              <a:rPr sz="2200" spc="-10" dirty="0">
                <a:latin typeface="Calibri"/>
                <a:cs typeface="Calibri"/>
              </a:rPr>
              <a:t> </a:t>
            </a:r>
            <a:r>
              <a:rPr sz="2200" spc="-5" dirty="0">
                <a:latin typeface="Calibri"/>
                <a:cs typeface="Calibri"/>
              </a:rPr>
              <a:t>and </a:t>
            </a:r>
            <a:r>
              <a:rPr sz="2200" spc="-10" dirty="0">
                <a:latin typeface="Calibri"/>
                <a:cs typeface="Calibri"/>
              </a:rPr>
              <a:t>mental</a:t>
            </a:r>
            <a:r>
              <a:rPr sz="2200" spc="-5" dirty="0">
                <a:latin typeface="Calibri"/>
                <a:cs typeface="Calibri"/>
              </a:rPr>
              <a:t> </a:t>
            </a:r>
            <a:r>
              <a:rPr sz="2200" spc="-15" dirty="0">
                <a:latin typeface="Calibri"/>
                <a:cs typeface="Calibri"/>
              </a:rPr>
              <a:t>suffering</a:t>
            </a:r>
            <a:r>
              <a:rPr sz="2200" dirty="0">
                <a:latin typeface="Calibri"/>
                <a:cs typeface="Calibri"/>
              </a:rPr>
              <a:t> </a:t>
            </a:r>
            <a:r>
              <a:rPr sz="2200" spc="-5" dirty="0">
                <a:latin typeface="Calibri"/>
                <a:cs typeface="Calibri"/>
              </a:rPr>
              <a:t>and </a:t>
            </a:r>
            <a:r>
              <a:rPr sz="2200" spc="-25" dirty="0">
                <a:latin typeface="Calibri"/>
                <a:cs typeface="Calibri"/>
              </a:rPr>
              <a:t>injury.</a:t>
            </a:r>
            <a:endParaRPr sz="2200">
              <a:latin typeface="Calibri"/>
              <a:cs typeface="Calibri"/>
            </a:endParaRPr>
          </a:p>
          <a:p>
            <a:pPr marL="354965" marR="5080" indent="-342900" algn="just">
              <a:lnSpc>
                <a:spcPct val="101000"/>
              </a:lnSpc>
              <a:spcBef>
                <a:spcPts val="1735"/>
              </a:spcBef>
              <a:buClr>
                <a:srgbClr val="92D050"/>
              </a:buClr>
              <a:buFont typeface="Wingdings"/>
              <a:buChar char="■"/>
              <a:tabLst>
                <a:tab pos="355600" algn="l"/>
              </a:tabLst>
            </a:pPr>
            <a:r>
              <a:rPr sz="2200" dirty="0">
                <a:latin typeface="Calibri"/>
                <a:cs typeface="Calibri"/>
              </a:rPr>
              <a:t>No </a:t>
            </a:r>
            <a:r>
              <a:rPr sz="2200" spc="-10" dirty="0">
                <a:latin typeface="Calibri"/>
                <a:cs typeface="Calibri"/>
              </a:rPr>
              <a:t>experiment </a:t>
            </a:r>
            <a:r>
              <a:rPr sz="2200" spc="-5" dirty="0">
                <a:latin typeface="Calibri"/>
                <a:cs typeface="Calibri"/>
              </a:rPr>
              <a:t>should be </a:t>
            </a:r>
            <a:r>
              <a:rPr sz="2200" spc="-10" dirty="0">
                <a:latin typeface="Calibri"/>
                <a:cs typeface="Calibri"/>
              </a:rPr>
              <a:t>conducted where there </a:t>
            </a:r>
            <a:r>
              <a:rPr sz="2200" spc="-5" dirty="0">
                <a:latin typeface="Calibri"/>
                <a:cs typeface="Calibri"/>
              </a:rPr>
              <a:t>is an </a:t>
            </a:r>
            <a:r>
              <a:rPr sz="2200" dirty="0">
                <a:latin typeface="Calibri"/>
                <a:cs typeface="Calibri"/>
              </a:rPr>
              <a:t>a </a:t>
            </a:r>
            <a:r>
              <a:rPr sz="2200" spc="-165" dirty="0">
                <a:latin typeface="Calibri"/>
                <a:cs typeface="Calibri"/>
              </a:rPr>
              <a:t>priori </a:t>
            </a:r>
            <a:r>
              <a:rPr sz="2200" spc="-160" dirty="0">
                <a:latin typeface="Calibri"/>
                <a:cs typeface="Calibri"/>
              </a:rPr>
              <a:t> </a:t>
            </a:r>
            <a:r>
              <a:rPr sz="2200" spc="-10" dirty="0">
                <a:latin typeface="Calibri"/>
                <a:cs typeface="Calibri"/>
              </a:rPr>
              <a:t>reason</a:t>
            </a:r>
            <a:r>
              <a:rPr sz="2200" spc="-5" dirty="0">
                <a:latin typeface="Calibri"/>
                <a:cs typeface="Calibri"/>
              </a:rPr>
              <a:t> </a:t>
            </a:r>
            <a:r>
              <a:rPr sz="2200" spc="-15" dirty="0">
                <a:latin typeface="Calibri"/>
                <a:cs typeface="Calibri"/>
              </a:rPr>
              <a:t>to</a:t>
            </a:r>
            <a:r>
              <a:rPr sz="2200" dirty="0">
                <a:latin typeface="Calibri"/>
                <a:cs typeface="Calibri"/>
              </a:rPr>
              <a:t> </a:t>
            </a:r>
            <a:r>
              <a:rPr sz="2200" spc="-10" dirty="0">
                <a:latin typeface="Calibri"/>
                <a:cs typeface="Calibri"/>
              </a:rPr>
              <a:t>believe</a:t>
            </a:r>
            <a:r>
              <a:rPr sz="2200" spc="10" dirty="0">
                <a:latin typeface="Calibri"/>
                <a:cs typeface="Calibri"/>
              </a:rPr>
              <a:t> </a:t>
            </a:r>
            <a:r>
              <a:rPr sz="2200" spc="-10" dirty="0">
                <a:latin typeface="Calibri"/>
                <a:cs typeface="Calibri"/>
              </a:rPr>
              <a:t>that</a:t>
            </a:r>
            <a:r>
              <a:rPr sz="2200" dirty="0">
                <a:latin typeface="Calibri"/>
                <a:cs typeface="Calibri"/>
              </a:rPr>
              <a:t> </a:t>
            </a:r>
            <a:r>
              <a:rPr sz="2200" spc="-10" dirty="0">
                <a:latin typeface="Calibri"/>
                <a:cs typeface="Calibri"/>
              </a:rPr>
              <a:t>death</a:t>
            </a:r>
            <a:r>
              <a:rPr sz="2200" spc="-5" dirty="0">
                <a:latin typeface="Calibri"/>
                <a:cs typeface="Calibri"/>
              </a:rPr>
              <a:t> </a:t>
            </a:r>
            <a:r>
              <a:rPr sz="2200" dirty="0">
                <a:latin typeface="Calibri"/>
                <a:cs typeface="Calibri"/>
              </a:rPr>
              <a:t>or </a:t>
            </a:r>
            <a:r>
              <a:rPr sz="2200" spc="-10" dirty="0">
                <a:latin typeface="Calibri"/>
                <a:cs typeface="Calibri"/>
              </a:rPr>
              <a:t>disabling</a:t>
            </a:r>
            <a:r>
              <a:rPr sz="2200" dirty="0">
                <a:latin typeface="Calibri"/>
                <a:cs typeface="Calibri"/>
              </a:rPr>
              <a:t> </a:t>
            </a:r>
            <a:r>
              <a:rPr sz="2200" spc="-5" dirty="0">
                <a:latin typeface="Calibri"/>
                <a:cs typeface="Calibri"/>
              </a:rPr>
              <a:t>injury</a:t>
            </a:r>
            <a:r>
              <a:rPr sz="2200" spc="5" dirty="0">
                <a:latin typeface="Calibri"/>
                <a:cs typeface="Calibri"/>
              </a:rPr>
              <a:t> </a:t>
            </a:r>
            <a:r>
              <a:rPr sz="2200" spc="-5" dirty="0">
                <a:latin typeface="Calibri"/>
                <a:cs typeface="Calibri"/>
              </a:rPr>
              <a:t>will </a:t>
            </a:r>
            <a:r>
              <a:rPr sz="2200" spc="-45" dirty="0">
                <a:latin typeface="Calibri"/>
                <a:cs typeface="Calibri"/>
              </a:rPr>
              <a:t>occur.</a:t>
            </a:r>
            <a:endParaRPr sz="2200">
              <a:latin typeface="Calibri"/>
              <a:cs typeface="Calibri"/>
            </a:endParaRPr>
          </a:p>
        </p:txBody>
      </p:sp>
    </p:spTree>
    <p:extLst>
      <p:ext uri="{BB962C8B-B14F-4D97-AF65-F5344CB8AC3E}">
        <p14:creationId xmlns:p14="http://schemas.microsoft.com/office/powerpoint/2010/main" val="16765044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75519" y="908719"/>
            <a:ext cx="8641080" cy="677750"/>
          </a:xfrm>
          <a:prstGeom prst="rect">
            <a:avLst/>
          </a:prstGeom>
          <a:solidFill>
            <a:srgbClr val="007A87"/>
          </a:solidFill>
        </p:spPr>
        <p:txBody>
          <a:bodyPr vert="horz" wrap="square" lIns="0" tIns="183515" rIns="0" bIns="0" rtlCol="0">
            <a:spAutoFit/>
          </a:bodyPr>
          <a:lstStyle/>
          <a:p>
            <a:pPr marL="91440">
              <a:spcBef>
                <a:spcPts val="1445"/>
              </a:spcBef>
              <a:tabLst>
                <a:tab pos="5321935" algn="l"/>
              </a:tabLst>
            </a:pPr>
            <a:r>
              <a:rPr sz="3200" spc="-5" dirty="0">
                <a:solidFill>
                  <a:srgbClr val="FFFFFF"/>
                </a:solidFill>
                <a:latin typeface="Arial"/>
                <a:cs typeface="Arial"/>
              </a:rPr>
              <a:t>Nuremburg Code</a:t>
            </a:r>
            <a:r>
              <a:rPr sz="3200" dirty="0">
                <a:solidFill>
                  <a:srgbClr val="FFFFFF"/>
                </a:solidFill>
                <a:latin typeface="Arial"/>
                <a:cs typeface="Arial"/>
              </a:rPr>
              <a:t> –</a:t>
            </a:r>
            <a:r>
              <a:rPr sz="3200" spc="-10" dirty="0">
                <a:solidFill>
                  <a:srgbClr val="FFFFFF"/>
                </a:solidFill>
                <a:latin typeface="Arial"/>
                <a:cs typeface="Arial"/>
              </a:rPr>
              <a:t> </a:t>
            </a:r>
            <a:r>
              <a:rPr sz="3200" spc="-5" dirty="0">
                <a:solidFill>
                  <a:srgbClr val="FFFFFF"/>
                </a:solidFill>
                <a:latin typeface="Arial"/>
                <a:cs typeface="Arial"/>
              </a:rPr>
              <a:t>10 point	(1947)</a:t>
            </a:r>
            <a:endParaRPr sz="3200">
              <a:latin typeface="Arial"/>
              <a:cs typeface="Arial"/>
            </a:endParaRPr>
          </a:p>
        </p:txBody>
      </p:sp>
      <p:sp>
        <p:nvSpPr>
          <p:cNvPr id="4" name="object 4"/>
          <p:cNvSpPr txBox="1"/>
          <p:nvPr/>
        </p:nvSpPr>
        <p:spPr>
          <a:xfrm>
            <a:off x="2070285" y="1934632"/>
            <a:ext cx="8062595" cy="4368800"/>
          </a:xfrm>
          <a:prstGeom prst="rect">
            <a:avLst/>
          </a:prstGeom>
        </p:spPr>
        <p:txBody>
          <a:bodyPr vert="horz" wrap="square" lIns="0" tIns="12700" rIns="0" bIns="0" rtlCol="0">
            <a:spAutoFit/>
          </a:bodyPr>
          <a:lstStyle/>
          <a:p>
            <a:pPr marL="354965" marR="6350" indent="-342900" algn="just">
              <a:spcBef>
                <a:spcPts val="100"/>
              </a:spcBef>
              <a:buClr>
                <a:srgbClr val="92D050"/>
              </a:buClr>
              <a:buFont typeface="Wingdings"/>
              <a:buChar char="■"/>
              <a:tabLst>
                <a:tab pos="355600" algn="l"/>
              </a:tabLst>
            </a:pPr>
            <a:r>
              <a:rPr sz="2000" spc="-5" dirty="0">
                <a:latin typeface="Calibri"/>
                <a:cs typeface="Calibri"/>
              </a:rPr>
              <a:t>The</a:t>
            </a:r>
            <a:r>
              <a:rPr sz="2000" spc="240" dirty="0">
                <a:latin typeface="Calibri"/>
                <a:cs typeface="Calibri"/>
              </a:rPr>
              <a:t> </a:t>
            </a:r>
            <a:r>
              <a:rPr sz="2000" spc="-10" dirty="0">
                <a:latin typeface="Calibri"/>
                <a:cs typeface="Calibri"/>
              </a:rPr>
              <a:t>degree</a:t>
            </a:r>
            <a:r>
              <a:rPr sz="2000" spc="240" dirty="0">
                <a:latin typeface="Calibri"/>
                <a:cs typeface="Calibri"/>
              </a:rPr>
              <a:t> </a:t>
            </a:r>
            <a:r>
              <a:rPr sz="2000" spc="-5" dirty="0">
                <a:latin typeface="Calibri"/>
                <a:cs typeface="Calibri"/>
              </a:rPr>
              <a:t>of</a:t>
            </a:r>
            <a:r>
              <a:rPr sz="2000" spc="240" dirty="0">
                <a:latin typeface="Calibri"/>
                <a:cs typeface="Calibri"/>
              </a:rPr>
              <a:t> </a:t>
            </a:r>
            <a:r>
              <a:rPr sz="2000" dirty="0">
                <a:latin typeface="Calibri"/>
                <a:cs typeface="Calibri"/>
              </a:rPr>
              <a:t>risk</a:t>
            </a:r>
            <a:r>
              <a:rPr sz="2000" spc="240" dirty="0">
                <a:latin typeface="Calibri"/>
                <a:cs typeface="Calibri"/>
              </a:rPr>
              <a:t> </a:t>
            </a:r>
            <a:r>
              <a:rPr sz="2000" spc="-5" dirty="0">
                <a:latin typeface="Calibri"/>
                <a:cs typeface="Calibri"/>
              </a:rPr>
              <a:t>should</a:t>
            </a:r>
            <a:r>
              <a:rPr sz="2000" spc="235" dirty="0">
                <a:latin typeface="Calibri"/>
                <a:cs typeface="Calibri"/>
              </a:rPr>
              <a:t> </a:t>
            </a:r>
            <a:r>
              <a:rPr sz="2000" spc="-10" dirty="0">
                <a:latin typeface="Calibri"/>
                <a:cs typeface="Calibri"/>
              </a:rPr>
              <a:t>never</a:t>
            </a:r>
            <a:r>
              <a:rPr sz="2000" spc="240" dirty="0">
                <a:latin typeface="Calibri"/>
                <a:cs typeface="Calibri"/>
              </a:rPr>
              <a:t> </a:t>
            </a:r>
            <a:r>
              <a:rPr sz="2000" spc="-15" dirty="0">
                <a:latin typeface="Calibri"/>
                <a:cs typeface="Calibri"/>
              </a:rPr>
              <a:t>exceed</a:t>
            </a:r>
            <a:r>
              <a:rPr sz="2000" spc="235" dirty="0">
                <a:latin typeface="Calibri"/>
                <a:cs typeface="Calibri"/>
              </a:rPr>
              <a:t> </a:t>
            </a:r>
            <a:r>
              <a:rPr sz="2000" dirty="0">
                <a:latin typeface="Calibri"/>
                <a:cs typeface="Calibri"/>
              </a:rPr>
              <a:t>the</a:t>
            </a:r>
            <a:r>
              <a:rPr sz="2000" spc="240" dirty="0">
                <a:latin typeface="Calibri"/>
                <a:cs typeface="Calibri"/>
              </a:rPr>
              <a:t> </a:t>
            </a:r>
            <a:r>
              <a:rPr sz="2000" spc="-5" dirty="0">
                <a:latin typeface="Calibri"/>
                <a:cs typeface="Calibri"/>
              </a:rPr>
              <a:t>humanitarian</a:t>
            </a:r>
            <a:r>
              <a:rPr sz="2000" spc="235" dirty="0">
                <a:latin typeface="Calibri"/>
                <a:cs typeface="Calibri"/>
              </a:rPr>
              <a:t> </a:t>
            </a:r>
            <a:r>
              <a:rPr sz="2000" spc="-5" dirty="0">
                <a:latin typeface="Calibri"/>
                <a:cs typeface="Calibri"/>
              </a:rPr>
              <a:t>importance</a:t>
            </a:r>
            <a:r>
              <a:rPr sz="2000" spc="245" dirty="0">
                <a:latin typeface="Calibri"/>
                <a:cs typeface="Calibri"/>
              </a:rPr>
              <a:t> </a:t>
            </a:r>
            <a:r>
              <a:rPr sz="2000" spc="-400" dirty="0">
                <a:latin typeface="Calibri"/>
                <a:cs typeface="Calibri"/>
              </a:rPr>
              <a:t>of </a:t>
            </a:r>
            <a:r>
              <a:rPr sz="2000" spc="-395" dirty="0">
                <a:latin typeface="Calibri"/>
                <a:cs typeface="Calibri"/>
              </a:rPr>
              <a:t> </a:t>
            </a:r>
            <a:r>
              <a:rPr sz="2000" dirty="0">
                <a:latin typeface="Calibri"/>
                <a:cs typeface="Calibri"/>
              </a:rPr>
              <a:t>the</a:t>
            </a:r>
            <a:r>
              <a:rPr sz="2000" spc="-5" dirty="0">
                <a:latin typeface="Calibri"/>
                <a:cs typeface="Calibri"/>
              </a:rPr>
              <a:t> </a:t>
            </a:r>
            <a:r>
              <a:rPr sz="2000" spc="-10" dirty="0">
                <a:latin typeface="Calibri"/>
                <a:cs typeface="Calibri"/>
              </a:rPr>
              <a:t>problem</a:t>
            </a:r>
            <a:r>
              <a:rPr sz="2000" dirty="0">
                <a:latin typeface="Calibri"/>
                <a:cs typeface="Calibri"/>
              </a:rPr>
              <a:t> </a:t>
            </a:r>
            <a:r>
              <a:rPr sz="2000" spc="-10" dirty="0">
                <a:latin typeface="Calibri"/>
                <a:cs typeface="Calibri"/>
              </a:rPr>
              <a:t>to </a:t>
            </a:r>
            <a:r>
              <a:rPr sz="2000" spc="-5" dirty="0">
                <a:latin typeface="Calibri"/>
                <a:cs typeface="Calibri"/>
              </a:rPr>
              <a:t>be</a:t>
            </a:r>
            <a:r>
              <a:rPr sz="2000" dirty="0">
                <a:latin typeface="Calibri"/>
                <a:cs typeface="Calibri"/>
              </a:rPr>
              <a:t> </a:t>
            </a:r>
            <a:r>
              <a:rPr sz="2000" spc="-5" dirty="0">
                <a:latin typeface="Calibri"/>
                <a:cs typeface="Calibri"/>
              </a:rPr>
              <a:t>solved </a:t>
            </a:r>
            <a:r>
              <a:rPr sz="2000" spc="-10" dirty="0">
                <a:latin typeface="Calibri"/>
                <a:cs typeface="Calibri"/>
              </a:rPr>
              <a:t>by</a:t>
            </a:r>
            <a:r>
              <a:rPr sz="2000" spc="-15" dirty="0">
                <a:latin typeface="Calibri"/>
                <a:cs typeface="Calibri"/>
              </a:rPr>
              <a:t> </a:t>
            </a:r>
            <a:r>
              <a:rPr sz="2000" dirty="0">
                <a:latin typeface="Calibri"/>
                <a:cs typeface="Calibri"/>
              </a:rPr>
              <a:t>the </a:t>
            </a:r>
            <a:r>
              <a:rPr sz="2000" spc="-5" dirty="0">
                <a:latin typeface="Calibri"/>
                <a:cs typeface="Calibri"/>
              </a:rPr>
              <a:t>experiment.</a:t>
            </a:r>
            <a:endParaRPr sz="2000">
              <a:latin typeface="Calibri"/>
              <a:cs typeface="Calibri"/>
            </a:endParaRPr>
          </a:p>
          <a:p>
            <a:pPr marL="354965" marR="6350" indent="-342900" algn="just">
              <a:spcBef>
                <a:spcPts val="1200"/>
              </a:spcBef>
              <a:buClr>
                <a:srgbClr val="92D050"/>
              </a:buClr>
              <a:buFont typeface="Wingdings"/>
              <a:buChar char="■"/>
              <a:tabLst>
                <a:tab pos="355600" algn="l"/>
              </a:tabLst>
            </a:pPr>
            <a:r>
              <a:rPr sz="2000" spc="-10" dirty="0">
                <a:latin typeface="Calibri"/>
                <a:cs typeface="Calibri"/>
              </a:rPr>
              <a:t>Adequate </a:t>
            </a:r>
            <a:r>
              <a:rPr sz="2000" spc="-5" dirty="0">
                <a:latin typeface="Calibri"/>
                <a:cs typeface="Calibri"/>
              </a:rPr>
              <a:t>facilities should be </a:t>
            </a:r>
            <a:r>
              <a:rPr sz="2000" spc="-10" dirty="0">
                <a:latin typeface="Calibri"/>
                <a:cs typeface="Calibri"/>
              </a:rPr>
              <a:t>provided to protect </a:t>
            </a:r>
            <a:r>
              <a:rPr sz="2000" dirty="0">
                <a:latin typeface="Calibri"/>
                <a:cs typeface="Calibri"/>
              </a:rPr>
              <a:t>the </a:t>
            </a:r>
            <a:r>
              <a:rPr sz="2000" spc="-10" dirty="0">
                <a:latin typeface="Calibri"/>
                <a:cs typeface="Calibri"/>
              </a:rPr>
              <a:t>experimental </a:t>
            </a:r>
            <a:r>
              <a:rPr sz="2000" spc="-114" dirty="0">
                <a:latin typeface="Calibri"/>
                <a:cs typeface="Calibri"/>
              </a:rPr>
              <a:t>subject </a:t>
            </a:r>
            <a:r>
              <a:rPr sz="2000" spc="-110" dirty="0">
                <a:latin typeface="Calibri"/>
                <a:cs typeface="Calibri"/>
              </a:rPr>
              <a:t> </a:t>
            </a:r>
            <a:r>
              <a:rPr sz="2000" spc="-10" dirty="0">
                <a:latin typeface="Calibri"/>
                <a:cs typeface="Calibri"/>
              </a:rPr>
              <a:t>against</a:t>
            </a:r>
            <a:r>
              <a:rPr sz="2000" spc="-5" dirty="0">
                <a:latin typeface="Calibri"/>
                <a:cs typeface="Calibri"/>
              </a:rPr>
              <a:t> </a:t>
            </a:r>
            <a:r>
              <a:rPr sz="2000" spc="-10" dirty="0">
                <a:latin typeface="Calibri"/>
                <a:cs typeface="Calibri"/>
              </a:rPr>
              <a:t>even</a:t>
            </a:r>
            <a:r>
              <a:rPr sz="2000" spc="-5" dirty="0">
                <a:latin typeface="Calibri"/>
                <a:cs typeface="Calibri"/>
              </a:rPr>
              <a:t> </a:t>
            </a:r>
            <a:r>
              <a:rPr sz="2000" spc="-10" dirty="0">
                <a:latin typeface="Calibri"/>
                <a:cs typeface="Calibri"/>
              </a:rPr>
              <a:t>remote</a:t>
            </a:r>
            <a:r>
              <a:rPr sz="2000" dirty="0">
                <a:latin typeface="Calibri"/>
                <a:cs typeface="Calibri"/>
              </a:rPr>
              <a:t> possibilities </a:t>
            </a:r>
            <a:r>
              <a:rPr sz="2000" spc="-5" dirty="0">
                <a:latin typeface="Calibri"/>
                <a:cs typeface="Calibri"/>
              </a:rPr>
              <a:t>of</a:t>
            </a:r>
            <a:r>
              <a:rPr sz="2000" dirty="0">
                <a:latin typeface="Calibri"/>
                <a:cs typeface="Calibri"/>
              </a:rPr>
              <a:t> </a:t>
            </a:r>
            <a:r>
              <a:rPr sz="2000" spc="-25" dirty="0">
                <a:latin typeface="Calibri"/>
                <a:cs typeface="Calibri"/>
              </a:rPr>
              <a:t>injury,</a:t>
            </a:r>
            <a:r>
              <a:rPr sz="2000" spc="-5" dirty="0">
                <a:latin typeface="Calibri"/>
                <a:cs typeface="Calibri"/>
              </a:rPr>
              <a:t> </a:t>
            </a:r>
            <a:r>
              <a:rPr sz="2000" spc="-15" dirty="0">
                <a:latin typeface="Calibri"/>
                <a:cs typeface="Calibri"/>
              </a:rPr>
              <a:t>disability,</a:t>
            </a:r>
            <a:r>
              <a:rPr sz="2000" spc="-5" dirty="0">
                <a:latin typeface="Calibri"/>
                <a:cs typeface="Calibri"/>
              </a:rPr>
              <a:t> or</a:t>
            </a:r>
            <a:r>
              <a:rPr sz="2000" dirty="0">
                <a:latin typeface="Calibri"/>
                <a:cs typeface="Calibri"/>
              </a:rPr>
              <a:t> </a:t>
            </a:r>
            <a:r>
              <a:rPr sz="2000" spc="-5" dirty="0">
                <a:latin typeface="Calibri"/>
                <a:cs typeface="Calibri"/>
              </a:rPr>
              <a:t>death.</a:t>
            </a:r>
            <a:endParaRPr sz="2000">
              <a:latin typeface="Calibri"/>
              <a:cs typeface="Calibri"/>
            </a:endParaRPr>
          </a:p>
          <a:p>
            <a:pPr marL="354965" marR="5715" indent="-342900" algn="just">
              <a:spcBef>
                <a:spcPts val="1200"/>
              </a:spcBef>
              <a:buClr>
                <a:srgbClr val="92D050"/>
              </a:buClr>
              <a:buFont typeface="Wingdings"/>
              <a:buChar char="■"/>
              <a:tabLst>
                <a:tab pos="355600" algn="l"/>
              </a:tabLst>
            </a:pPr>
            <a:r>
              <a:rPr sz="2000" spc="-5" dirty="0">
                <a:latin typeface="Calibri"/>
                <a:cs typeface="Calibri"/>
              </a:rPr>
              <a:t>The</a:t>
            </a:r>
            <a:r>
              <a:rPr sz="2000" dirty="0">
                <a:latin typeface="Calibri"/>
                <a:cs typeface="Calibri"/>
              </a:rPr>
              <a:t> </a:t>
            </a:r>
            <a:r>
              <a:rPr sz="2000" spc="-10" dirty="0">
                <a:latin typeface="Calibri"/>
                <a:cs typeface="Calibri"/>
              </a:rPr>
              <a:t>experiment</a:t>
            </a:r>
            <a:r>
              <a:rPr sz="2000" spc="-5" dirty="0">
                <a:latin typeface="Calibri"/>
                <a:cs typeface="Calibri"/>
              </a:rPr>
              <a:t> should</a:t>
            </a:r>
            <a:r>
              <a:rPr sz="2000" dirty="0">
                <a:latin typeface="Calibri"/>
                <a:cs typeface="Calibri"/>
              </a:rPr>
              <a:t> </a:t>
            </a:r>
            <a:r>
              <a:rPr sz="2000" spc="-5" dirty="0">
                <a:latin typeface="Calibri"/>
                <a:cs typeface="Calibri"/>
              </a:rPr>
              <a:t>be</a:t>
            </a:r>
            <a:r>
              <a:rPr sz="2000" dirty="0">
                <a:latin typeface="Calibri"/>
                <a:cs typeface="Calibri"/>
              </a:rPr>
              <a:t> </a:t>
            </a:r>
            <a:r>
              <a:rPr sz="2000" spc="-10" dirty="0">
                <a:latin typeface="Calibri"/>
                <a:cs typeface="Calibri"/>
              </a:rPr>
              <a:t>conducted</a:t>
            </a:r>
            <a:r>
              <a:rPr sz="2000" spc="-5" dirty="0">
                <a:latin typeface="Calibri"/>
                <a:cs typeface="Calibri"/>
              </a:rPr>
              <a:t> only</a:t>
            </a:r>
            <a:r>
              <a:rPr sz="2000" dirty="0">
                <a:latin typeface="Calibri"/>
                <a:cs typeface="Calibri"/>
              </a:rPr>
              <a:t> </a:t>
            </a:r>
            <a:r>
              <a:rPr sz="2000" spc="-10" dirty="0">
                <a:latin typeface="Calibri"/>
                <a:cs typeface="Calibri"/>
              </a:rPr>
              <a:t>by</a:t>
            </a:r>
            <a:r>
              <a:rPr sz="2000" spc="-5" dirty="0">
                <a:latin typeface="Calibri"/>
                <a:cs typeface="Calibri"/>
              </a:rPr>
              <a:t> scientifically</a:t>
            </a:r>
            <a:r>
              <a:rPr sz="2000" spc="440" dirty="0">
                <a:latin typeface="Calibri"/>
                <a:cs typeface="Calibri"/>
              </a:rPr>
              <a:t> </a:t>
            </a:r>
            <a:r>
              <a:rPr sz="2000" spc="-95" dirty="0">
                <a:latin typeface="Calibri"/>
                <a:cs typeface="Calibri"/>
              </a:rPr>
              <a:t>qualified </a:t>
            </a:r>
            <a:r>
              <a:rPr sz="2000" spc="-90" dirty="0">
                <a:latin typeface="Calibri"/>
                <a:cs typeface="Calibri"/>
              </a:rPr>
              <a:t> </a:t>
            </a:r>
            <a:r>
              <a:rPr sz="2000" spc="-5" dirty="0">
                <a:latin typeface="Calibri"/>
                <a:cs typeface="Calibri"/>
              </a:rPr>
              <a:t>persons.</a:t>
            </a:r>
            <a:endParaRPr sz="2000">
              <a:latin typeface="Calibri"/>
              <a:cs typeface="Calibri"/>
            </a:endParaRPr>
          </a:p>
          <a:p>
            <a:pPr marL="354965" marR="5715" indent="-342900" algn="just">
              <a:spcBef>
                <a:spcPts val="1200"/>
              </a:spcBef>
              <a:buClr>
                <a:srgbClr val="92D050"/>
              </a:buClr>
              <a:buFont typeface="Wingdings"/>
              <a:buChar char="■"/>
              <a:tabLst>
                <a:tab pos="355600" algn="l"/>
              </a:tabLst>
            </a:pPr>
            <a:r>
              <a:rPr sz="2000" spc="-5" dirty="0">
                <a:latin typeface="Calibri"/>
                <a:cs typeface="Calibri"/>
              </a:rPr>
              <a:t>The</a:t>
            </a:r>
            <a:r>
              <a:rPr sz="2000" spc="70" dirty="0">
                <a:latin typeface="Calibri"/>
                <a:cs typeface="Calibri"/>
              </a:rPr>
              <a:t> </a:t>
            </a:r>
            <a:r>
              <a:rPr sz="2000" spc="-5" dirty="0">
                <a:latin typeface="Calibri"/>
                <a:cs typeface="Calibri"/>
              </a:rPr>
              <a:t>human</a:t>
            </a:r>
            <a:r>
              <a:rPr sz="2000" spc="70" dirty="0">
                <a:latin typeface="Calibri"/>
                <a:cs typeface="Calibri"/>
              </a:rPr>
              <a:t> </a:t>
            </a:r>
            <a:r>
              <a:rPr sz="2000" spc="-5" dirty="0">
                <a:latin typeface="Calibri"/>
                <a:cs typeface="Calibri"/>
              </a:rPr>
              <a:t>subject</a:t>
            </a:r>
            <a:r>
              <a:rPr sz="2000" spc="75" dirty="0">
                <a:latin typeface="Calibri"/>
                <a:cs typeface="Calibri"/>
              </a:rPr>
              <a:t> </a:t>
            </a:r>
            <a:r>
              <a:rPr sz="2000" spc="-5" dirty="0">
                <a:latin typeface="Calibri"/>
                <a:cs typeface="Calibri"/>
              </a:rPr>
              <a:t>should</a:t>
            </a:r>
            <a:r>
              <a:rPr sz="2000" spc="70" dirty="0">
                <a:latin typeface="Calibri"/>
                <a:cs typeface="Calibri"/>
              </a:rPr>
              <a:t> </a:t>
            </a:r>
            <a:r>
              <a:rPr sz="2000" spc="-5" dirty="0">
                <a:latin typeface="Calibri"/>
                <a:cs typeface="Calibri"/>
              </a:rPr>
              <a:t>be</a:t>
            </a:r>
            <a:r>
              <a:rPr sz="2000" spc="75" dirty="0">
                <a:latin typeface="Calibri"/>
                <a:cs typeface="Calibri"/>
              </a:rPr>
              <a:t> </a:t>
            </a:r>
            <a:r>
              <a:rPr sz="2000" spc="-10" dirty="0">
                <a:latin typeface="Calibri"/>
                <a:cs typeface="Calibri"/>
              </a:rPr>
              <a:t>at</a:t>
            </a:r>
            <a:r>
              <a:rPr sz="2000" spc="75" dirty="0">
                <a:latin typeface="Calibri"/>
                <a:cs typeface="Calibri"/>
              </a:rPr>
              <a:t> </a:t>
            </a:r>
            <a:r>
              <a:rPr sz="2000" dirty="0">
                <a:latin typeface="Calibri"/>
                <a:cs typeface="Calibri"/>
              </a:rPr>
              <a:t>liberty</a:t>
            </a:r>
            <a:r>
              <a:rPr sz="2000" spc="70" dirty="0">
                <a:latin typeface="Calibri"/>
                <a:cs typeface="Calibri"/>
              </a:rPr>
              <a:t> </a:t>
            </a:r>
            <a:r>
              <a:rPr sz="2000" spc="-10" dirty="0">
                <a:latin typeface="Calibri"/>
                <a:cs typeface="Calibri"/>
              </a:rPr>
              <a:t>to</a:t>
            </a:r>
            <a:r>
              <a:rPr sz="2000" spc="60" dirty="0">
                <a:latin typeface="Calibri"/>
                <a:cs typeface="Calibri"/>
              </a:rPr>
              <a:t> </a:t>
            </a:r>
            <a:r>
              <a:rPr sz="2000" spc="-5" dirty="0">
                <a:latin typeface="Calibri"/>
                <a:cs typeface="Calibri"/>
              </a:rPr>
              <a:t>bring</a:t>
            </a:r>
            <a:r>
              <a:rPr sz="2000" spc="70" dirty="0">
                <a:latin typeface="Calibri"/>
                <a:cs typeface="Calibri"/>
              </a:rPr>
              <a:t> </a:t>
            </a:r>
            <a:r>
              <a:rPr sz="2000" dirty="0">
                <a:latin typeface="Calibri"/>
                <a:cs typeface="Calibri"/>
              </a:rPr>
              <a:t>the</a:t>
            </a:r>
            <a:r>
              <a:rPr sz="2000" spc="75" dirty="0">
                <a:latin typeface="Calibri"/>
                <a:cs typeface="Calibri"/>
              </a:rPr>
              <a:t> </a:t>
            </a:r>
            <a:r>
              <a:rPr sz="2000" spc="-10" dirty="0">
                <a:latin typeface="Calibri"/>
                <a:cs typeface="Calibri"/>
              </a:rPr>
              <a:t>experiment</a:t>
            </a:r>
            <a:r>
              <a:rPr sz="2000" spc="80" dirty="0">
                <a:latin typeface="Calibri"/>
                <a:cs typeface="Calibri"/>
              </a:rPr>
              <a:t> </a:t>
            </a:r>
            <a:r>
              <a:rPr sz="2000" spc="-10" dirty="0">
                <a:latin typeface="Calibri"/>
                <a:cs typeface="Calibri"/>
              </a:rPr>
              <a:t>to</a:t>
            </a:r>
            <a:r>
              <a:rPr sz="2000" spc="70" dirty="0">
                <a:latin typeface="Calibri"/>
                <a:cs typeface="Calibri"/>
              </a:rPr>
              <a:t> </a:t>
            </a:r>
            <a:r>
              <a:rPr sz="2000" dirty="0">
                <a:latin typeface="Calibri"/>
                <a:cs typeface="Calibri"/>
              </a:rPr>
              <a:t>an</a:t>
            </a:r>
            <a:r>
              <a:rPr sz="2000" spc="70" dirty="0">
                <a:latin typeface="Calibri"/>
                <a:cs typeface="Calibri"/>
              </a:rPr>
              <a:t> </a:t>
            </a:r>
            <a:r>
              <a:rPr sz="2000" spc="-265" dirty="0">
                <a:latin typeface="Calibri"/>
                <a:cs typeface="Calibri"/>
              </a:rPr>
              <a:t>end </a:t>
            </a:r>
            <a:r>
              <a:rPr sz="2000" spc="-260" dirty="0">
                <a:latin typeface="Calibri"/>
                <a:cs typeface="Calibri"/>
              </a:rPr>
              <a:t> </a:t>
            </a:r>
            <a:r>
              <a:rPr sz="2000" dirty="0">
                <a:latin typeface="Calibri"/>
                <a:cs typeface="Calibri"/>
              </a:rPr>
              <a:t>if</a:t>
            </a:r>
            <a:r>
              <a:rPr sz="2000" spc="155" dirty="0">
                <a:latin typeface="Calibri"/>
                <a:cs typeface="Calibri"/>
              </a:rPr>
              <a:t> </a:t>
            </a:r>
            <a:r>
              <a:rPr sz="2000" spc="-5" dirty="0">
                <a:latin typeface="Calibri"/>
                <a:cs typeface="Calibri"/>
              </a:rPr>
              <a:t>he</a:t>
            </a:r>
            <a:r>
              <a:rPr sz="2000" spc="160" dirty="0">
                <a:latin typeface="Calibri"/>
                <a:cs typeface="Calibri"/>
              </a:rPr>
              <a:t> </a:t>
            </a:r>
            <a:r>
              <a:rPr sz="2000" spc="-5" dirty="0">
                <a:latin typeface="Calibri"/>
                <a:cs typeface="Calibri"/>
              </a:rPr>
              <a:t>has</a:t>
            </a:r>
            <a:r>
              <a:rPr sz="2000" spc="165" dirty="0">
                <a:latin typeface="Calibri"/>
                <a:cs typeface="Calibri"/>
              </a:rPr>
              <a:t> </a:t>
            </a:r>
            <a:r>
              <a:rPr sz="2000" spc="-5" dirty="0">
                <a:latin typeface="Calibri"/>
                <a:cs typeface="Calibri"/>
              </a:rPr>
              <a:t>reached</a:t>
            </a:r>
            <a:r>
              <a:rPr sz="2000" spc="155" dirty="0">
                <a:latin typeface="Calibri"/>
                <a:cs typeface="Calibri"/>
              </a:rPr>
              <a:t> </a:t>
            </a:r>
            <a:r>
              <a:rPr sz="2000" dirty="0">
                <a:latin typeface="Calibri"/>
                <a:cs typeface="Calibri"/>
              </a:rPr>
              <a:t>the</a:t>
            </a:r>
            <a:r>
              <a:rPr sz="2000" spc="160" dirty="0">
                <a:latin typeface="Calibri"/>
                <a:cs typeface="Calibri"/>
              </a:rPr>
              <a:t> </a:t>
            </a:r>
            <a:r>
              <a:rPr sz="2000" spc="-10" dirty="0">
                <a:latin typeface="Calibri"/>
                <a:cs typeface="Calibri"/>
              </a:rPr>
              <a:t>physical</a:t>
            </a:r>
            <a:r>
              <a:rPr sz="2000" spc="165" dirty="0">
                <a:latin typeface="Calibri"/>
                <a:cs typeface="Calibri"/>
              </a:rPr>
              <a:t> </a:t>
            </a:r>
            <a:r>
              <a:rPr sz="2000" spc="-5" dirty="0">
                <a:latin typeface="Calibri"/>
                <a:cs typeface="Calibri"/>
              </a:rPr>
              <a:t>or</a:t>
            </a:r>
            <a:r>
              <a:rPr sz="2000" spc="160" dirty="0">
                <a:latin typeface="Calibri"/>
                <a:cs typeface="Calibri"/>
              </a:rPr>
              <a:t> </a:t>
            </a:r>
            <a:r>
              <a:rPr sz="2000" spc="-10" dirty="0">
                <a:latin typeface="Calibri"/>
                <a:cs typeface="Calibri"/>
              </a:rPr>
              <a:t>mental</a:t>
            </a:r>
            <a:r>
              <a:rPr sz="2000" spc="165" dirty="0">
                <a:latin typeface="Calibri"/>
                <a:cs typeface="Calibri"/>
              </a:rPr>
              <a:t> </a:t>
            </a:r>
            <a:r>
              <a:rPr sz="2000" spc="-15" dirty="0">
                <a:latin typeface="Calibri"/>
                <a:cs typeface="Calibri"/>
              </a:rPr>
              <a:t>state</a:t>
            </a:r>
            <a:r>
              <a:rPr sz="2000" spc="160" dirty="0">
                <a:latin typeface="Calibri"/>
                <a:cs typeface="Calibri"/>
              </a:rPr>
              <a:t> </a:t>
            </a:r>
            <a:r>
              <a:rPr sz="2000" spc="-10" dirty="0">
                <a:latin typeface="Calibri"/>
                <a:cs typeface="Calibri"/>
              </a:rPr>
              <a:t>where</a:t>
            </a:r>
            <a:r>
              <a:rPr sz="2000" spc="160" dirty="0">
                <a:latin typeface="Calibri"/>
                <a:cs typeface="Calibri"/>
              </a:rPr>
              <a:t> </a:t>
            </a:r>
            <a:r>
              <a:rPr sz="2000" spc="-5" dirty="0">
                <a:latin typeface="Calibri"/>
                <a:cs typeface="Calibri"/>
              </a:rPr>
              <a:t>continuation</a:t>
            </a:r>
            <a:r>
              <a:rPr sz="2000" spc="160" dirty="0">
                <a:latin typeface="Calibri"/>
                <a:cs typeface="Calibri"/>
              </a:rPr>
              <a:t> </a:t>
            </a:r>
            <a:r>
              <a:rPr sz="2000" dirty="0">
                <a:latin typeface="Calibri"/>
                <a:cs typeface="Calibri"/>
              </a:rPr>
              <a:t>seems </a:t>
            </a:r>
            <a:r>
              <a:rPr sz="2000" spc="-440" dirty="0">
                <a:latin typeface="Calibri"/>
                <a:cs typeface="Calibri"/>
              </a:rPr>
              <a:t> </a:t>
            </a:r>
            <a:r>
              <a:rPr sz="2000" spc="-10" dirty="0">
                <a:latin typeface="Calibri"/>
                <a:cs typeface="Calibri"/>
              </a:rPr>
              <a:t>to</a:t>
            </a:r>
            <a:r>
              <a:rPr sz="2000" spc="-15" dirty="0">
                <a:latin typeface="Calibri"/>
                <a:cs typeface="Calibri"/>
              </a:rPr>
              <a:t> </a:t>
            </a:r>
            <a:r>
              <a:rPr sz="2000" spc="-5" dirty="0">
                <a:latin typeface="Calibri"/>
                <a:cs typeface="Calibri"/>
              </a:rPr>
              <a:t>him </a:t>
            </a:r>
            <a:r>
              <a:rPr sz="2000" spc="-10" dirty="0">
                <a:latin typeface="Calibri"/>
                <a:cs typeface="Calibri"/>
              </a:rPr>
              <a:t>to </a:t>
            </a:r>
            <a:r>
              <a:rPr sz="2000" spc="-5" dirty="0">
                <a:latin typeface="Calibri"/>
                <a:cs typeface="Calibri"/>
              </a:rPr>
              <a:t>be</a:t>
            </a:r>
            <a:r>
              <a:rPr sz="2000" dirty="0">
                <a:latin typeface="Calibri"/>
                <a:cs typeface="Calibri"/>
              </a:rPr>
              <a:t> </a:t>
            </a:r>
            <a:r>
              <a:rPr sz="2000" spc="-5" dirty="0">
                <a:latin typeface="Calibri"/>
                <a:cs typeface="Calibri"/>
              </a:rPr>
              <a:t>impossible.</a:t>
            </a:r>
            <a:endParaRPr sz="2000">
              <a:latin typeface="Calibri"/>
              <a:cs typeface="Calibri"/>
            </a:endParaRPr>
          </a:p>
          <a:p>
            <a:pPr marL="354965" marR="5080" indent="-342900" algn="just">
              <a:spcBef>
                <a:spcPts val="1800"/>
              </a:spcBef>
              <a:buClr>
                <a:srgbClr val="92D050"/>
              </a:buClr>
              <a:buFont typeface="Wingdings"/>
              <a:buChar char="■"/>
              <a:tabLst>
                <a:tab pos="355600" algn="l"/>
              </a:tabLst>
            </a:pPr>
            <a:r>
              <a:rPr sz="2000" spc="-5" dirty="0">
                <a:latin typeface="Calibri"/>
                <a:cs typeface="Calibri"/>
              </a:rPr>
              <a:t>The</a:t>
            </a:r>
            <a:r>
              <a:rPr sz="2000" dirty="0">
                <a:latin typeface="Calibri"/>
                <a:cs typeface="Calibri"/>
              </a:rPr>
              <a:t> </a:t>
            </a:r>
            <a:r>
              <a:rPr sz="2000" spc="-10" dirty="0">
                <a:latin typeface="Calibri"/>
                <a:cs typeface="Calibri"/>
              </a:rPr>
              <a:t>researcher</a:t>
            </a:r>
            <a:r>
              <a:rPr sz="2000" spc="-5" dirty="0">
                <a:latin typeface="Calibri"/>
                <a:cs typeface="Calibri"/>
              </a:rPr>
              <a:t> </a:t>
            </a:r>
            <a:r>
              <a:rPr sz="2000" spc="-10" dirty="0">
                <a:latin typeface="Calibri"/>
                <a:cs typeface="Calibri"/>
              </a:rPr>
              <a:t>must</a:t>
            </a:r>
            <a:r>
              <a:rPr sz="2000" spc="-5" dirty="0">
                <a:latin typeface="Calibri"/>
                <a:cs typeface="Calibri"/>
              </a:rPr>
              <a:t> be</a:t>
            </a:r>
            <a:r>
              <a:rPr sz="2000" dirty="0">
                <a:latin typeface="Calibri"/>
                <a:cs typeface="Calibri"/>
              </a:rPr>
              <a:t> </a:t>
            </a:r>
            <a:r>
              <a:rPr sz="2000" spc="-10" dirty="0">
                <a:latin typeface="Calibri"/>
                <a:cs typeface="Calibri"/>
              </a:rPr>
              <a:t>prepared</a:t>
            </a:r>
            <a:r>
              <a:rPr sz="2000" spc="-5" dirty="0">
                <a:latin typeface="Calibri"/>
                <a:cs typeface="Calibri"/>
              </a:rPr>
              <a:t> </a:t>
            </a:r>
            <a:r>
              <a:rPr sz="2000" spc="-10" dirty="0">
                <a:latin typeface="Calibri"/>
                <a:cs typeface="Calibri"/>
              </a:rPr>
              <a:t>to</a:t>
            </a:r>
            <a:r>
              <a:rPr sz="2000" spc="-5" dirty="0">
                <a:latin typeface="Calibri"/>
                <a:cs typeface="Calibri"/>
              </a:rPr>
              <a:t> </a:t>
            </a:r>
            <a:r>
              <a:rPr sz="2000" spc="-10" dirty="0">
                <a:latin typeface="Calibri"/>
                <a:cs typeface="Calibri"/>
              </a:rPr>
              <a:t>terminate</a:t>
            </a:r>
            <a:r>
              <a:rPr sz="2000" spc="-5" dirty="0">
                <a:latin typeface="Calibri"/>
                <a:cs typeface="Calibri"/>
              </a:rPr>
              <a:t> </a:t>
            </a:r>
            <a:r>
              <a:rPr sz="2000" dirty="0">
                <a:latin typeface="Calibri"/>
                <a:cs typeface="Calibri"/>
              </a:rPr>
              <a:t>the</a:t>
            </a:r>
            <a:r>
              <a:rPr sz="2000" spc="5" dirty="0">
                <a:latin typeface="Calibri"/>
                <a:cs typeface="Calibri"/>
              </a:rPr>
              <a:t> </a:t>
            </a:r>
            <a:r>
              <a:rPr sz="2000" spc="-10" dirty="0">
                <a:latin typeface="Calibri"/>
                <a:cs typeface="Calibri"/>
              </a:rPr>
              <a:t>experiment</a:t>
            </a:r>
            <a:r>
              <a:rPr sz="2000" spc="430" dirty="0">
                <a:latin typeface="Calibri"/>
                <a:cs typeface="Calibri"/>
              </a:rPr>
              <a:t> </a:t>
            </a:r>
            <a:r>
              <a:rPr sz="2000" spc="-10" dirty="0">
                <a:latin typeface="Calibri"/>
                <a:cs typeface="Calibri"/>
              </a:rPr>
              <a:t>at</a:t>
            </a:r>
            <a:r>
              <a:rPr sz="2000" spc="430" dirty="0">
                <a:latin typeface="Calibri"/>
                <a:cs typeface="Calibri"/>
              </a:rPr>
              <a:t> </a:t>
            </a:r>
            <a:r>
              <a:rPr sz="2000" spc="-280" dirty="0">
                <a:latin typeface="Calibri"/>
                <a:cs typeface="Calibri"/>
              </a:rPr>
              <a:t>any </a:t>
            </a:r>
            <a:r>
              <a:rPr sz="2000" spc="-275" dirty="0">
                <a:latin typeface="Calibri"/>
                <a:cs typeface="Calibri"/>
              </a:rPr>
              <a:t> </a:t>
            </a:r>
            <a:r>
              <a:rPr sz="2000" spc="-10" dirty="0">
                <a:latin typeface="Calibri"/>
                <a:cs typeface="Calibri"/>
              </a:rPr>
              <a:t>stage, </a:t>
            </a:r>
            <a:r>
              <a:rPr sz="2000" dirty="0">
                <a:latin typeface="Calibri"/>
                <a:cs typeface="Calibri"/>
              </a:rPr>
              <a:t>if </a:t>
            </a:r>
            <a:r>
              <a:rPr sz="2000" spc="-5" dirty="0">
                <a:latin typeface="Calibri"/>
                <a:cs typeface="Calibri"/>
              </a:rPr>
              <a:t>he has </a:t>
            </a:r>
            <a:r>
              <a:rPr sz="2000" spc="-10" dirty="0">
                <a:latin typeface="Calibri"/>
                <a:cs typeface="Calibri"/>
              </a:rPr>
              <a:t>probable </a:t>
            </a:r>
            <a:r>
              <a:rPr sz="2000" spc="-5" dirty="0">
                <a:latin typeface="Calibri"/>
                <a:cs typeface="Calibri"/>
              </a:rPr>
              <a:t>cause </a:t>
            </a:r>
            <a:r>
              <a:rPr sz="2000" spc="-10" dirty="0">
                <a:latin typeface="Calibri"/>
                <a:cs typeface="Calibri"/>
              </a:rPr>
              <a:t>to </a:t>
            </a:r>
            <a:r>
              <a:rPr sz="2000" spc="-5" dirty="0">
                <a:latin typeface="Calibri"/>
                <a:cs typeface="Calibri"/>
              </a:rPr>
              <a:t>believe, that </a:t>
            </a:r>
            <a:r>
              <a:rPr sz="2000" dirty="0">
                <a:latin typeface="Calibri"/>
                <a:cs typeface="Calibri"/>
              </a:rPr>
              <a:t>a </a:t>
            </a:r>
            <a:r>
              <a:rPr sz="2000" spc="-5" dirty="0">
                <a:latin typeface="Calibri"/>
                <a:cs typeface="Calibri"/>
              </a:rPr>
              <a:t>continuation </a:t>
            </a:r>
            <a:r>
              <a:rPr sz="2000" dirty="0">
                <a:latin typeface="Calibri"/>
                <a:cs typeface="Calibri"/>
              </a:rPr>
              <a:t>is </a:t>
            </a:r>
            <a:r>
              <a:rPr sz="2000" spc="-10" dirty="0">
                <a:latin typeface="Calibri"/>
                <a:cs typeface="Calibri"/>
              </a:rPr>
              <a:t>likely </a:t>
            </a:r>
            <a:r>
              <a:rPr sz="2000" spc="-15" dirty="0">
                <a:latin typeface="Calibri"/>
                <a:cs typeface="Calibri"/>
              </a:rPr>
              <a:t>to </a:t>
            </a:r>
            <a:r>
              <a:rPr sz="2000" spc="-10" dirty="0">
                <a:latin typeface="Calibri"/>
                <a:cs typeface="Calibri"/>
              </a:rPr>
              <a:t> </a:t>
            </a:r>
            <a:r>
              <a:rPr sz="2000" spc="-5" dirty="0">
                <a:latin typeface="Calibri"/>
                <a:cs typeface="Calibri"/>
              </a:rPr>
              <a:t>result</a:t>
            </a:r>
            <a:r>
              <a:rPr sz="2000" dirty="0">
                <a:latin typeface="Calibri"/>
                <a:cs typeface="Calibri"/>
              </a:rPr>
              <a:t> in</a:t>
            </a:r>
            <a:r>
              <a:rPr sz="2000" spc="-5" dirty="0">
                <a:latin typeface="Calibri"/>
                <a:cs typeface="Calibri"/>
              </a:rPr>
              <a:t> </a:t>
            </a:r>
            <a:r>
              <a:rPr sz="2000" spc="-25" dirty="0">
                <a:latin typeface="Calibri"/>
                <a:cs typeface="Calibri"/>
              </a:rPr>
              <a:t>injury,</a:t>
            </a:r>
            <a:r>
              <a:rPr sz="2000" dirty="0">
                <a:latin typeface="Calibri"/>
                <a:cs typeface="Calibri"/>
              </a:rPr>
              <a:t> </a:t>
            </a:r>
            <a:r>
              <a:rPr sz="2000" spc="-15" dirty="0">
                <a:latin typeface="Calibri"/>
                <a:cs typeface="Calibri"/>
              </a:rPr>
              <a:t>disability,</a:t>
            </a:r>
            <a:r>
              <a:rPr sz="2000" spc="-5" dirty="0">
                <a:latin typeface="Calibri"/>
                <a:cs typeface="Calibri"/>
              </a:rPr>
              <a:t> or</a:t>
            </a:r>
            <a:r>
              <a:rPr sz="2000" spc="5" dirty="0">
                <a:latin typeface="Calibri"/>
                <a:cs typeface="Calibri"/>
              </a:rPr>
              <a:t> </a:t>
            </a:r>
            <a:r>
              <a:rPr sz="2000" spc="-5" dirty="0">
                <a:latin typeface="Calibri"/>
                <a:cs typeface="Calibri"/>
              </a:rPr>
              <a:t>death </a:t>
            </a:r>
            <a:r>
              <a:rPr sz="2000" spc="-10" dirty="0">
                <a:latin typeface="Calibri"/>
                <a:cs typeface="Calibri"/>
              </a:rPr>
              <a:t>to </a:t>
            </a:r>
            <a:r>
              <a:rPr sz="2000" dirty="0">
                <a:latin typeface="Calibri"/>
                <a:cs typeface="Calibri"/>
              </a:rPr>
              <a:t>the </a:t>
            </a:r>
            <a:r>
              <a:rPr sz="2000" spc="-10" dirty="0">
                <a:latin typeface="Calibri"/>
                <a:cs typeface="Calibri"/>
              </a:rPr>
              <a:t>experimental</a:t>
            </a:r>
            <a:r>
              <a:rPr sz="2000" spc="5" dirty="0">
                <a:latin typeface="Calibri"/>
                <a:cs typeface="Calibri"/>
              </a:rPr>
              <a:t> </a:t>
            </a:r>
            <a:r>
              <a:rPr sz="2000" spc="-5" dirty="0">
                <a:latin typeface="Calibri"/>
                <a:cs typeface="Calibri"/>
              </a:rPr>
              <a:t>subject.</a:t>
            </a:r>
            <a:endParaRPr sz="2000">
              <a:latin typeface="Calibri"/>
              <a:cs typeface="Calibri"/>
            </a:endParaRPr>
          </a:p>
        </p:txBody>
      </p:sp>
    </p:spTree>
    <p:extLst>
      <p:ext uri="{BB962C8B-B14F-4D97-AF65-F5344CB8AC3E}">
        <p14:creationId xmlns:p14="http://schemas.microsoft.com/office/powerpoint/2010/main" val="33603724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Differences in quantitative research design</a:t>
            </a:r>
            <a:endParaRPr lang="en-GB" sz="3200" dirty="0">
              <a:latin typeface="Arial" pitchFamily="34" charset="0"/>
              <a:cs typeface="Arial" pitchFamily="34" charset="0"/>
            </a:endParaRPr>
          </a:p>
        </p:txBody>
      </p:sp>
      <p:pic>
        <p:nvPicPr>
          <p:cNvPr id="7" name="Picture 3" descr="Table 6.3.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2205038"/>
            <a:ext cx="8208912" cy="302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860019" y="5451611"/>
            <a:ext cx="8334711" cy="923330"/>
          </a:xfrm>
          <a:prstGeom prst="rect">
            <a:avLst/>
          </a:prstGeom>
        </p:spPr>
        <p:txBody>
          <a:bodyPr wrap="square">
            <a:spAutoFit/>
          </a:bodyPr>
          <a:lstStyle/>
          <a:p>
            <a:r>
              <a:rPr lang="en-GB" dirty="0">
                <a:solidFill>
                  <a:srgbClr val="202124"/>
                </a:solidFill>
                <a:latin typeface="arial" panose="020B0604020202020204" pitchFamily="34" charset="0"/>
              </a:rPr>
              <a:t>A quasi-experiment is </a:t>
            </a:r>
            <a:r>
              <a:rPr lang="en-GB" b="1" dirty="0">
                <a:solidFill>
                  <a:srgbClr val="202124"/>
                </a:solidFill>
                <a:latin typeface="arial" panose="020B0604020202020204" pitchFamily="34" charset="0"/>
              </a:rPr>
              <a:t>a type of research design that attempts to establish a cause-and-effect relationship</a:t>
            </a:r>
            <a:r>
              <a:rPr lang="en-GB" dirty="0">
                <a:solidFill>
                  <a:srgbClr val="202124"/>
                </a:solidFill>
                <a:latin typeface="arial" panose="020B0604020202020204" pitchFamily="34" charset="0"/>
              </a:rPr>
              <a:t>. The main difference with a true experiment is that the groups are not randomly assigned.</a:t>
            </a:r>
            <a:endParaRPr lang="en-GB" dirty="0"/>
          </a:p>
        </p:txBody>
      </p:sp>
    </p:spTree>
    <p:extLst>
      <p:ext uri="{BB962C8B-B14F-4D97-AF65-F5344CB8AC3E}">
        <p14:creationId xmlns:p14="http://schemas.microsoft.com/office/powerpoint/2010/main" val="16740625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Faulty quantitative designs</a:t>
            </a:r>
            <a:endParaRPr lang="en-GB" sz="3200" dirty="0">
              <a:latin typeface="Arial" pitchFamily="34" charset="0"/>
              <a:cs typeface="Arial" pitchFamily="34" charset="0"/>
            </a:endParaRPr>
          </a:p>
        </p:txBody>
      </p:sp>
      <p:graphicFrame>
        <p:nvGraphicFramePr>
          <p:cNvPr id="8" name="Table 7"/>
          <p:cNvGraphicFramePr>
            <a:graphicFrameLocks noGrp="1"/>
          </p:cNvGraphicFramePr>
          <p:nvPr/>
        </p:nvGraphicFramePr>
        <p:xfrm>
          <a:off x="1919287" y="2204864"/>
          <a:ext cx="8353426" cy="3270266"/>
        </p:xfrm>
        <a:graphic>
          <a:graphicData uri="http://schemas.openxmlformats.org/drawingml/2006/table">
            <a:tbl>
              <a:tblPr firstRow="1" bandRow="1">
                <a:tableStyleId>{5C22544A-7EE6-4342-B048-85BDC9FD1C3A}</a:tableStyleId>
              </a:tblPr>
              <a:tblGrid>
                <a:gridCol w="4176713">
                  <a:extLst>
                    <a:ext uri="{9D8B030D-6E8A-4147-A177-3AD203B41FA5}">
                      <a16:colId xmlns:a16="http://schemas.microsoft.com/office/drawing/2014/main" val="20000"/>
                    </a:ext>
                  </a:extLst>
                </a:gridCol>
                <a:gridCol w="4176713">
                  <a:extLst>
                    <a:ext uri="{9D8B030D-6E8A-4147-A177-3AD203B41FA5}">
                      <a16:colId xmlns:a16="http://schemas.microsoft.com/office/drawing/2014/main" val="20001"/>
                    </a:ext>
                  </a:extLst>
                </a:gridCol>
              </a:tblGrid>
              <a:tr h="443366">
                <a:tc>
                  <a:txBody>
                    <a:bodyPr/>
                    <a:lstStyle/>
                    <a:p>
                      <a:r>
                        <a:rPr lang="en-GB" sz="1800" dirty="0"/>
                        <a:t>Research</a:t>
                      </a:r>
                      <a:r>
                        <a:rPr lang="en-GB" sz="1800" baseline="0" dirty="0"/>
                        <a:t> design</a:t>
                      </a:r>
                      <a:endParaRPr lang="en-GB" sz="1800" dirty="0"/>
                    </a:p>
                  </a:txBody>
                  <a:tcPr marL="91447" marR="91447" marT="45701" marB="45701"/>
                </a:tc>
                <a:tc>
                  <a:txBody>
                    <a:bodyPr/>
                    <a:lstStyle/>
                    <a:p>
                      <a:r>
                        <a:rPr lang="en-GB" sz="1800" dirty="0"/>
                        <a:t>Weakness</a:t>
                      </a:r>
                    </a:p>
                  </a:txBody>
                  <a:tcPr marL="91447" marR="91447" marT="45701" marB="45701"/>
                </a:tc>
                <a:extLst>
                  <a:ext uri="{0D108BD9-81ED-4DB2-BD59-A6C34878D82A}">
                    <a16:rowId xmlns:a16="http://schemas.microsoft.com/office/drawing/2014/main" val="10000"/>
                  </a:ext>
                </a:extLst>
              </a:tr>
              <a:tr h="640026">
                <a:tc>
                  <a:txBody>
                    <a:bodyPr/>
                    <a:lstStyle/>
                    <a:p>
                      <a:endParaRPr lang="en-GB" sz="1800" dirty="0"/>
                    </a:p>
                  </a:txBody>
                  <a:tcPr marL="91447" marR="91447" marT="45701" marB="45701"/>
                </a:tc>
                <a:tc>
                  <a:txBody>
                    <a:bodyPr/>
                    <a:lstStyle/>
                    <a:p>
                      <a:r>
                        <a:rPr lang="en-GB" sz="1800" dirty="0"/>
                        <a:t>No intervention; no control group.</a:t>
                      </a:r>
                      <a:br>
                        <a:rPr lang="en-GB" sz="1800" dirty="0"/>
                      </a:br>
                      <a:endParaRPr lang="en-GB" sz="1800" dirty="0"/>
                    </a:p>
                  </a:txBody>
                  <a:tcPr marL="91447" marR="91447" marT="45701" marB="45701"/>
                </a:tc>
                <a:extLst>
                  <a:ext uri="{0D108BD9-81ED-4DB2-BD59-A6C34878D82A}">
                    <a16:rowId xmlns:a16="http://schemas.microsoft.com/office/drawing/2014/main" val="10001"/>
                  </a:ext>
                </a:extLst>
              </a:tr>
              <a:tr h="1093429">
                <a:tc>
                  <a:txBody>
                    <a:bodyPr/>
                    <a:lstStyle/>
                    <a:p>
                      <a:endParaRPr lang="en-GB" sz="1800" dirty="0"/>
                    </a:p>
                  </a:txBody>
                  <a:tcPr marL="91447" marR="91447" marT="45701" marB="45701"/>
                </a:tc>
                <a:tc>
                  <a:txBody>
                    <a:bodyPr/>
                    <a:lstStyle/>
                    <a:p>
                      <a:r>
                        <a:rPr lang="en-GB" sz="1800" dirty="0"/>
                        <a:t>No random assignment, so experimental</a:t>
                      </a:r>
                      <a:r>
                        <a:rPr lang="en-GB" sz="1800" baseline="0" dirty="0"/>
                        <a:t> and control groups may not be equivalent.</a:t>
                      </a:r>
                      <a:endParaRPr lang="en-GB" sz="1800" dirty="0"/>
                    </a:p>
                  </a:txBody>
                  <a:tcPr marL="91447" marR="91447" marT="45701" marB="45701"/>
                </a:tc>
                <a:extLst>
                  <a:ext uri="{0D108BD9-81ED-4DB2-BD59-A6C34878D82A}">
                    <a16:rowId xmlns:a16="http://schemas.microsoft.com/office/drawing/2014/main" val="10002"/>
                  </a:ext>
                </a:extLst>
              </a:tr>
              <a:tr h="1093429">
                <a:tc>
                  <a:txBody>
                    <a:bodyPr/>
                    <a:lstStyle/>
                    <a:p>
                      <a:endParaRPr lang="en-GB" sz="1800" dirty="0"/>
                    </a:p>
                  </a:txBody>
                  <a:tcPr marL="91447" marR="91447" marT="45701" marB="45701"/>
                </a:tc>
                <a:tc>
                  <a:txBody>
                    <a:bodyPr/>
                    <a:lstStyle/>
                    <a:p>
                      <a:r>
                        <a:rPr lang="en-GB" sz="1800" dirty="0"/>
                        <a:t>No control group; any change could be the result of other effects e.g. maturation, extraneous variables.</a:t>
                      </a:r>
                    </a:p>
                  </a:txBody>
                  <a:tcPr marL="91447" marR="91447" marT="45701" marB="45701"/>
                </a:tc>
                <a:extLst>
                  <a:ext uri="{0D108BD9-81ED-4DB2-BD59-A6C34878D82A}">
                    <a16:rowId xmlns:a16="http://schemas.microsoft.com/office/drawing/2014/main" val="10003"/>
                  </a:ext>
                </a:extLst>
              </a:tr>
            </a:tbl>
          </a:graphicData>
        </a:graphic>
      </p:graphicFrame>
      <p:pic>
        <p:nvPicPr>
          <p:cNvPr id="9" name="Picture 4" descr="Table 6.4.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93095" y="2709864"/>
            <a:ext cx="4124325"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6" descr="Table 6.5.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93095" y="3290810"/>
            <a:ext cx="4105275" cy="94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7" descr="Table 6.6.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93094" y="4437112"/>
            <a:ext cx="417671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32684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Sound quantitative designs</a:t>
            </a:r>
            <a:endParaRPr lang="en-GB" sz="3200" dirty="0">
              <a:latin typeface="Arial" pitchFamily="34" charset="0"/>
              <a:cs typeface="Arial" pitchFamily="34" charset="0"/>
            </a:endParaRPr>
          </a:p>
        </p:txBody>
      </p:sp>
      <p:pic>
        <p:nvPicPr>
          <p:cNvPr id="8" name="Picture 3" descr="Table 6.7.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16276" y="2434431"/>
            <a:ext cx="5832475"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Table 6.8.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87714" y="4042570"/>
            <a:ext cx="5894387" cy="1366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18688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Quasi-experimental designs</a:t>
            </a:r>
            <a:endParaRPr lang="en-GB" sz="3200" dirty="0">
              <a:latin typeface="Arial" pitchFamily="34" charset="0"/>
              <a:cs typeface="Arial" pitchFamily="34" charset="0"/>
            </a:endParaRPr>
          </a:p>
        </p:txBody>
      </p:sp>
      <p:sp>
        <p:nvSpPr>
          <p:cNvPr id="4" name="TextBox 3"/>
          <p:cNvSpPr txBox="1"/>
          <p:nvPr/>
        </p:nvSpPr>
        <p:spPr>
          <a:xfrm>
            <a:off x="2135560" y="2204865"/>
            <a:ext cx="7992888" cy="3816429"/>
          </a:xfrm>
          <a:prstGeom prst="rect">
            <a:avLst/>
          </a:prstGeom>
          <a:noFill/>
        </p:spPr>
        <p:txBody>
          <a:bodyPr wrap="square" rtlCol="0">
            <a:spAutoFit/>
          </a:bodyPr>
          <a:lstStyle/>
          <a:p>
            <a:pPr algn="just"/>
            <a:r>
              <a:rPr lang="en-GB" sz="2200" dirty="0">
                <a:latin typeface="Arial"/>
                <a:cs typeface="Arial"/>
              </a:rPr>
              <a:t>Quasi-experimental designs are best used when:</a:t>
            </a:r>
          </a:p>
          <a:p>
            <a:pPr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Randomization is too expensive, unfeasible to attempt or impossible to monitor closely.</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There are difficulties, including ethical considerations, in withholding the treatment to a control group.</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The study is retrospective and the programme being studied is already under way.</a:t>
            </a:r>
          </a:p>
          <a:p>
            <a:pPr algn="just"/>
            <a:endParaRPr lang="en-GB" sz="2200" dirty="0">
              <a:latin typeface="Arial"/>
              <a:cs typeface="Arial"/>
            </a:endParaRPr>
          </a:p>
        </p:txBody>
      </p:sp>
      <p:pic>
        <p:nvPicPr>
          <p:cNvPr id="7"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2533" y="5746301"/>
            <a:ext cx="7785100" cy="84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06926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Accept or reject the hypothesis</a:t>
            </a:r>
            <a:endParaRPr lang="en-GB" sz="3200" dirty="0">
              <a:latin typeface="Arial" pitchFamily="34" charset="0"/>
              <a:cs typeface="Arial" pitchFamily="34" charset="0"/>
            </a:endParaRPr>
          </a:p>
        </p:txBody>
      </p:sp>
      <p:sp>
        <p:nvSpPr>
          <p:cNvPr id="4" name="TextBox 3"/>
          <p:cNvSpPr txBox="1"/>
          <p:nvPr/>
        </p:nvSpPr>
        <p:spPr>
          <a:xfrm>
            <a:off x="2135560" y="2204865"/>
            <a:ext cx="7992888" cy="3816429"/>
          </a:xfrm>
          <a:prstGeom prst="rect">
            <a:avLst/>
          </a:prstGeom>
          <a:noFill/>
        </p:spPr>
        <p:txBody>
          <a:bodyPr wrap="square" rtlCol="0">
            <a:spAutoFit/>
          </a:bodyPr>
          <a:lstStyle/>
          <a:p>
            <a:pPr lvl="1" algn="just"/>
            <a:r>
              <a:rPr lang="en-GB" sz="2200" dirty="0">
                <a:latin typeface="Arial"/>
                <a:cs typeface="Arial"/>
              </a:rPr>
              <a:t>A hypothesis cannot be ‘proved’ to be right – all theories are provisional/tentative (until disproved).</a:t>
            </a:r>
          </a:p>
          <a:p>
            <a:pPr lvl="1" algn="just"/>
            <a:r>
              <a:rPr lang="en-GB" sz="2200" dirty="0">
                <a:latin typeface="Arial"/>
                <a:cs typeface="Arial"/>
              </a:rPr>
              <a:t> </a:t>
            </a:r>
          </a:p>
          <a:p>
            <a:pPr marL="800100" lvl="1" indent="-342900" algn="just">
              <a:buFont typeface="Arial" panose="020B0604020202020204" pitchFamily="34" charset="0"/>
              <a:buChar char="•"/>
            </a:pPr>
            <a:r>
              <a:rPr lang="en-GB" sz="2200" dirty="0">
                <a:latin typeface="Arial"/>
                <a:cs typeface="Arial"/>
              </a:rPr>
              <a:t>Acceptance or rejection of the hypothesis based upon the weight of statistical evidence and probability</a:t>
            </a:r>
          </a:p>
          <a:p>
            <a:pPr marL="800100" lvl="1" indent="-342900" algn="just">
              <a:buFont typeface="Arial" panose="020B0604020202020204" pitchFamily="34" charset="0"/>
              <a:buChar char="•"/>
            </a:pPr>
            <a:endParaRPr lang="en-GB" sz="2200" dirty="0">
              <a:latin typeface="Arial"/>
              <a:cs typeface="Arial"/>
            </a:endParaRPr>
          </a:p>
          <a:p>
            <a:pPr marL="1257300" lvl="2" indent="-342900" algn="just">
              <a:buFont typeface="Arial" panose="020B0604020202020204" pitchFamily="34" charset="0"/>
              <a:buChar char="•"/>
            </a:pPr>
            <a:r>
              <a:rPr lang="en-GB" sz="2200" dirty="0">
                <a:latin typeface="Arial"/>
                <a:cs typeface="Arial"/>
              </a:rPr>
              <a:t>the risk of accepting the hypothesis as true (when it is in fact false).</a:t>
            </a:r>
          </a:p>
          <a:p>
            <a:pPr marL="1257300" lvl="2" indent="-342900" algn="just">
              <a:buFont typeface="Arial" panose="020B0604020202020204" pitchFamily="34" charset="0"/>
              <a:buChar char="•"/>
            </a:pPr>
            <a:endParaRPr lang="en-GB" sz="2200" dirty="0">
              <a:latin typeface="Arial"/>
              <a:cs typeface="Arial"/>
            </a:endParaRPr>
          </a:p>
          <a:p>
            <a:pPr marL="1257300" lvl="2" indent="-342900" algn="just">
              <a:buFont typeface="Arial" panose="020B0604020202020204" pitchFamily="34" charset="0"/>
              <a:buChar char="•"/>
            </a:pPr>
            <a:r>
              <a:rPr lang="en-GB" sz="2200" dirty="0">
                <a:latin typeface="Arial"/>
                <a:cs typeface="Arial"/>
              </a:rPr>
              <a:t>the risk of rejecting the hypothesis as false (when it is in fact true).</a:t>
            </a:r>
          </a:p>
        </p:txBody>
      </p:sp>
    </p:spTree>
    <p:extLst>
      <p:ext uri="{BB962C8B-B14F-4D97-AF65-F5344CB8AC3E}">
        <p14:creationId xmlns:p14="http://schemas.microsoft.com/office/powerpoint/2010/main" val="25452670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Preparing the formal report</a:t>
            </a:r>
            <a:endParaRPr lang="en-GB" sz="3200" dirty="0">
              <a:latin typeface="Arial" pitchFamily="34" charset="0"/>
              <a:cs typeface="Arial" pitchFamily="34" charset="0"/>
            </a:endParaRPr>
          </a:p>
        </p:txBody>
      </p:sp>
      <p:sp>
        <p:nvSpPr>
          <p:cNvPr id="4" name="TextBox 3"/>
          <p:cNvSpPr txBox="1"/>
          <p:nvPr/>
        </p:nvSpPr>
        <p:spPr>
          <a:xfrm>
            <a:off x="2135560" y="2204864"/>
            <a:ext cx="7992888" cy="4154984"/>
          </a:xfrm>
          <a:prstGeom prst="rect">
            <a:avLst/>
          </a:prstGeom>
          <a:noFill/>
        </p:spPr>
        <p:txBody>
          <a:bodyPr wrap="square" rtlCol="0">
            <a:spAutoFit/>
          </a:bodyPr>
          <a:lstStyle/>
          <a:p>
            <a:pPr marL="800100" lvl="1" indent="-342900" algn="just">
              <a:buFont typeface="Arial" panose="020B0604020202020204" pitchFamily="34" charset="0"/>
              <a:buChar char="•"/>
            </a:pPr>
            <a:r>
              <a:rPr lang="en-GB" sz="2200" dirty="0">
                <a:latin typeface="Arial"/>
                <a:cs typeface="Arial"/>
              </a:rPr>
              <a:t>Why  the study was conducted.</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What research questions and  hypotheses were evaluated.</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How questions were turned into a research design.</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What differences were observed  between the hypotheses  and the results.</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Conclusions: do these support or contradict the hypothesis and existing theories?</a:t>
            </a:r>
          </a:p>
        </p:txBody>
      </p:sp>
    </p:spTree>
    <p:extLst>
      <p:ext uri="{BB962C8B-B14F-4D97-AF65-F5344CB8AC3E}">
        <p14:creationId xmlns:p14="http://schemas.microsoft.com/office/powerpoint/2010/main" val="32475308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75519" y="908719"/>
            <a:ext cx="8641080" cy="677750"/>
          </a:xfrm>
          <a:prstGeom prst="rect">
            <a:avLst/>
          </a:prstGeom>
          <a:solidFill>
            <a:srgbClr val="007A87"/>
          </a:solidFill>
        </p:spPr>
        <p:txBody>
          <a:bodyPr vert="horz" wrap="square" lIns="0" tIns="183515" rIns="0" bIns="0" rtlCol="0">
            <a:spAutoFit/>
          </a:bodyPr>
          <a:lstStyle/>
          <a:p>
            <a:pPr marL="91440">
              <a:spcBef>
                <a:spcPts val="1445"/>
              </a:spcBef>
            </a:pPr>
            <a:r>
              <a:rPr sz="3200" spc="-30" dirty="0">
                <a:solidFill>
                  <a:srgbClr val="FFFFFF"/>
                </a:solidFill>
                <a:latin typeface="Arial"/>
                <a:cs typeface="Arial"/>
              </a:rPr>
              <a:t>Typical</a:t>
            </a:r>
            <a:r>
              <a:rPr sz="3200" spc="-5" dirty="0">
                <a:solidFill>
                  <a:srgbClr val="FFFFFF"/>
                </a:solidFill>
                <a:latin typeface="Arial"/>
                <a:cs typeface="Arial"/>
              </a:rPr>
              <a:t> </a:t>
            </a:r>
            <a:r>
              <a:rPr sz="3200" dirty="0">
                <a:solidFill>
                  <a:srgbClr val="FFFFFF"/>
                </a:solidFill>
                <a:latin typeface="Arial"/>
                <a:cs typeface="Arial"/>
              </a:rPr>
              <a:t>Risk</a:t>
            </a:r>
            <a:r>
              <a:rPr sz="3200" spc="-10" dirty="0">
                <a:solidFill>
                  <a:srgbClr val="FFFFFF"/>
                </a:solidFill>
                <a:latin typeface="Arial"/>
                <a:cs typeface="Arial"/>
              </a:rPr>
              <a:t> </a:t>
            </a:r>
            <a:r>
              <a:rPr sz="3200" spc="-5" dirty="0">
                <a:solidFill>
                  <a:srgbClr val="FFFFFF"/>
                </a:solidFill>
                <a:latin typeface="Arial"/>
                <a:cs typeface="Arial"/>
              </a:rPr>
              <a:t>Situations</a:t>
            </a:r>
            <a:r>
              <a:rPr sz="3200" spc="-10" dirty="0">
                <a:solidFill>
                  <a:srgbClr val="FFFFFF"/>
                </a:solidFill>
                <a:latin typeface="Arial"/>
                <a:cs typeface="Arial"/>
              </a:rPr>
              <a:t> </a:t>
            </a:r>
            <a:r>
              <a:rPr sz="3200" dirty="0">
                <a:solidFill>
                  <a:srgbClr val="FFFFFF"/>
                </a:solidFill>
                <a:latin typeface="Arial"/>
                <a:cs typeface="Arial"/>
              </a:rPr>
              <a:t>in</a:t>
            </a:r>
            <a:r>
              <a:rPr sz="3200" spc="-15" dirty="0">
                <a:solidFill>
                  <a:srgbClr val="FFFFFF"/>
                </a:solidFill>
                <a:latin typeface="Arial"/>
                <a:cs typeface="Arial"/>
              </a:rPr>
              <a:t> </a:t>
            </a:r>
            <a:r>
              <a:rPr sz="3200" spc="-5" dirty="0">
                <a:solidFill>
                  <a:srgbClr val="FFFFFF"/>
                </a:solidFill>
                <a:latin typeface="Arial"/>
                <a:cs typeface="Arial"/>
              </a:rPr>
              <a:t>Social Research</a:t>
            </a:r>
            <a:endParaRPr sz="3200">
              <a:latin typeface="Arial"/>
              <a:cs typeface="Arial"/>
            </a:endParaRPr>
          </a:p>
        </p:txBody>
      </p:sp>
      <p:sp>
        <p:nvSpPr>
          <p:cNvPr id="4" name="object 4"/>
          <p:cNvSpPr txBox="1"/>
          <p:nvPr/>
        </p:nvSpPr>
        <p:spPr>
          <a:xfrm>
            <a:off x="2070284" y="1934632"/>
            <a:ext cx="7908290" cy="3911600"/>
          </a:xfrm>
          <a:prstGeom prst="rect">
            <a:avLst/>
          </a:prstGeom>
        </p:spPr>
        <p:txBody>
          <a:bodyPr vert="horz" wrap="square" lIns="0" tIns="12700" rIns="0" bIns="0" rtlCol="0">
            <a:spAutoFit/>
          </a:bodyPr>
          <a:lstStyle/>
          <a:p>
            <a:pPr marL="354965" marR="5080" indent="-342900">
              <a:spcBef>
                <a:spcPts val="100"/>
              </a:spcBef>
              <a:buClr>
                <a:srgbClr val="92D050"/>
              </a:buClr>
              <a:buFont typeface="Wingdings"/>
              <a:buChar char="■"/>
              <a:tabLst>
                <a:tab pos="354965" algn="l"/>
                <a:tab pos="355600" algn="l"/>
              </a:tabLst>
            </a:pPr>
            <a:r>
              <a:rPr sz="2000" spc="-15" dirty="0">
                <a:latin typeface="Calibri"/>
                <a:cs typeface="Calibri"/>
              </a:rPr>
              <a:t>Vulnerable</a:t>
            </a:r>
            <a:r>
              <a:rPr sz="2000" spc="80" dirty="0">
                <a:latin typeface="Calibri"/>
                <a:cs typeface="Calibri"/>
              </a:rPr>
              <a:t> </a:t>
            </a:r>
            <a:r>
              <a:rPr sz="2000" spc="-10" dirty="0">
                <a:latin typeface="Calibri"/>
                <a:cs typeface="Calibri"/>
              </a:rPr>
              <a:t>groups</a:t>
            </a:r>
            <a:r>
              <a:rPr sz="2000" spc="75" dirty="0">
                <a:latin typeface="Calibri"/>
                <a:cs typeface="Calibri"/>
              </a:rPr>
              <a:t> </a:t>
            </a:r>
            <a:r>
              <a:rPr sz="2000" dirty="0">
                <a:latin typeface="Calibri"/>
                <a:cs typeface="Calibri"/>
              </a:rPr>
              <a:t>–</a:t>
            </a:r>
            <a:r>
              <a:rPr sz="2000" spc="60" dirty="0">
                <a:latin typeface="Calibri"/>
                <a:cs typeface="Calibri"/>
              </a:rPr>
              <a:t> </a:t>
            </a:r>
            <a:r>
              <a:rPr sz="2000" dirty="0">
                <a:latin typeface="Calibri"/>
                <a:cs typeface="Calibri"/>
              </a:rPr>
              <a:t>such</a:t>
            </a:r>
            <a:r>
              <a:rPr sz="2000" spc="60" dirty="0">
                <a:latin typeface="Calibri"/>
                <a:cs typeface="Calibri"/>
              </a:rPr>
              <a:t> </a:t>
            </a:r>
            <a:r>
              <a:rPr sz="2000" dirty="0">
                <a:latin typeface="Calibri"/>
                <a:cs typeface="Calibri"/>
              </a:rPr>
              <a:t>as</a:t>
            </a:r>
            <a:r>
              <a:rPr sz="2000" spc="65" dirty="0">
                <a:latin typeface="Calibri"/>
                <a:cs typeface="Calibri"/>
              </a:rPr>
              <a:t> </a:t>
            </a:r>
            <a:r>
              <a:rPr sz="2000" spc="-5" dirty="0">
                <a:latin typeface="Calibri"/>
                <a:cs typeface="Calibri"/>
              </a:rPr>
              <a:t>children</a:t>
            </a:r>
            <a:r>
              <a:rPr sz="2000" spc="65" dirty="0">
                <a:latin typeface="Calibri"/>
                <a:cs typeface="Calibri"/>
              </a:rPr>
              <a:t> </a:t>
            </a:r>
            <a:r>
              <a:rPr sz="2000" spc="-5" dirty="0">
                <a:latin typeface="Calibri"/>
                <a:cs typeface="Calibri"/>
              </a:rPr>
              <a:t>and</a:t>
            </a:r>
            <a:r>
              <a:rPr sz="2000" spc="60" dirty="0">
                <a:latin typeface="Calibri"/>
                <a:cs typeface="Calibri"/>
              </a:rPr>
              <a:t> </a:t>
            </a:r>
            <a:r>
              <a:rPr sz="2000" spc="-10" dirty="0">
                <a:latin typeface="Calibri"/>
                <a:cs typeface="Calibri"/>
              </a:rPr>
              <a:t>young</a:t>
            </a:r>
            <a:r>
              <a:rPr sz="2000" spc="65" dirty="0">
                <a:latin typeface="Calibri"/>
                <a:cs typeface="Calibri"/>
              </a:rPr>
              <a:t> </a:t>
            </a:r>
            <a:r>
              <a:rPr sz="2000" spc="-5" dirty="0">
                <a:latin typeface="Calibri"/>
                <a:cs typeface="Calibri"/>
              </a:rPr>
              <a:t>people,</a:t>
            </a:r>
            <a:r>
              <a:rPr sz="2000" spc="65" dirty="0">
                <a:latin typeface="Calibri"/>
                <a:cs typeface="Calibri"/>
              </a:rPr>
              <a:t> </a:t>
            </a:r>
            <a:r>
              <a:rPr sz="2000" dirty="0">
                <a:latin typeface="Calibri"/>
                <a:cs typeface="Calibri"/>
              </a:rPr>
              <a:t>those</a:t>
            </a:r>
            <a:r>
              <a:rPr sz="2000" spc="65" dirty="0">
                <a:latin typeface="Calibri"/>
                <a:cs typeface="Calibri"/>
              </a:rPr>
              <a:t> </a:t>
            </a:r>
            <a:r>
              <a:rPr sz="2000" dirty="0">
                <a:latin typeface="Calibri"/>
                <a:cs typeface="Calibri"/>
              </a:rPr>
              <a:t>with </a:t>
            </a:r>
            <a:r>
              <a:rPr sz="2000" spc="-440" dirty="0">
                <a:latin typeface="Calibri"/>
                <a:cs typeface="Calibri"/>
              </a:rPr>
              <a:t> </a:t>
            </a:r>
            <a:r>
              <a:rPr sz="2000" spc="-5" dirty="0">
                <a:latin typeface="Calibri"/>
                <a:cs typeface="Calibri"/>
              </a:rPr>
              <a:t>learning</a:t>
            </a:r>
            <a:r>
              <a:rPr sz="2000" spc="-15" dirty="0">
                <a:latin typeface="Calibri"/>
                <a:cs typeface="Calibri"/>
              </a:rPr>
              <a:t> </a:t>
            </a:r>
            <a:r>
              <a:rPr sz="2000" dirty="0">
                <a:latin typeface="Calibri"/>
                <a:cs typeface="Calibri"/>
              </a:rPr>
              <a:t>disabilities </a:t>
            </a:r>
            <a:r>
              <a:rPr sz="2000" spc="-5" dirty="0">
                <a:latin typeface="Calibri"/>
                <a:cs typeface="Calibri"/>
              </a:rPr>
              <a:t>or</a:t>
            </a:r>
            <a:r>
              <a:rPr sz="2000" dirty="0">
                <a:latin typeface="Calibri"/>
                <a:cs typeface="Calibri"/>
              </a:rPr>
              <a:t> special </a:t>
            </a:r>
            <a:r>
              <a:rPr sz="2000" spc="-5" dirty="0">
                <a:latin typeface="Calibri"/>
                <a:cs typeface="Calibri"/>
              </a:rPr>
              <a:t>needs.</a:t>
            </a:r>
            <a:endParaRPr sz="2000">
              <a:latin typeface="Calibri"/>
              <a:cs typeface="Calibri"/>
            </a:endParaRPr>
          </a:p>
          <a:p>
            <a:pPr marL="354965" marR="5715" indent="-342900">
              <a:spcBef>
                <a:spcPts val="1200"/>
              </a:spcBef>
              <a:buClr>
                <a:srgbClr val="92D050"/>
              </a:buClr>
              <a:buFont typeface="Wingdings"/>
              <a:buChar char="■"/>
              <a:tabLst>
                <a:tab pos="354965" algn="l"/>
                <a:tab pos="355600" algn="l"/>
              </a:tabLst>
            </a:pPr>
            <a:r>
              <a:rPr sz="2000" spc="-5" dirty="0">
                <a:latin typeface="Calibri"/>
                <a:cs typeface="Calibri"/>
              </a:rPr>
              <a:t>Sensitive</a:t>
            </a:r>
            <a:r>
              <a:rPr sz="2000" dirty="0">
                <a:latin typeface="Calibri"/>
                <a:cs typeface="Calibri"/>
              </a:rPr>
              <a:t> </a:t>
            </a:r>
            <a:r>
              <a:rPr sz="2000" spc="-5" dirty="0">
                <a:latin typeface="Calibri"/>
                <a:cs typeface="Calibri"/>
              </a:rPr>
              <a:t>topics</a:t>
            </a:r>
            <a:r>
              <a:rPr sz="2000" dirty="0">
                <a:latin typeface="Calibri"/>
                <a:cs typeface="Calibri"/>
              </a:rPr>
              <a:t> –</a:t>
            </a:r>
            <a:r>
              <a:rPr sz="2000" spc="5" dirty="0">
                <a:latin typeface="Calibri"/>
                <a:cs typeface="Calibri"/>
              </a:rPr>
              <a:t> </a:t>
            </a:r>
            <a:r>
              <a:rPr sz="2000" spc="-15" dirty="0">
                <a:latin typeface="Calibri"/>
                <a:cs typeface="Calibri"/>
              </a:rPr>
              <a:t>for</a:t>
            </a:r>
            <a:r>
              <a:rPr sz="2000" spc="-10" dirty="0">
                <a:latin typeface="Calibri"/>
                <a:cs typeface="Calibri"/>
              </a:rPr>
              <a:t> example,</a:t>
            </a:r>
            <a:r>
              <a:rPr sz="2000" spc="-5" dirty="0">
                <a:latin typeface="Calibri"/>
                <a:cs typeface="Calibri"/>
              </a:rPr>
              <a:t> </a:t>
            </a:r>
            <a:r>
              <a:rPr sz="2000" spc="-10" dirty="0">
                <a:latin typeface="Calibri"/>
                <a:cs typeface="Calibri"/>
              </a:rPr>
              <a:t>sexual</a:t>
            </a:r>
            <a:r>
              <a:rPr sz="2000" spc="-5" dirty="0">
                <a:latin typeface="Calibri"/>
                <a:cs typeface="Calibri"/>
              </a:rPr>
              <a:t> or</a:t>
            </a:r>
            <a:r>
              <a:rPr sz="2000" dirty="0">
                <a:latin typeface="Calibri"/>
                <a:cs typeface="Calibri"/>
              </a:rPr>
              <a:t> </a:t>
            </a:r>
            <a:r>
              <a:rPr sz="2000" spc="-10" dirty="0">
                <a:latin typeface="Calibri"/>
                <a:cs typeface="Calibri"/>
              </a:rPr>
              <a:t>illegal</a:t>
            </a:r>
            <a:r>
              <a:rPr sz="2000" spc="-5" dirty="0">
                <a:latin typeface="Calibri"/>
                <a:cs typeface="Calibri"/>
              </a:rPr>
              <a:t> </a:t>
            </a:r>
            <a:r>
              <a:rPr sz="2000" dirty="0">
                <a:latin typeface="Calibri"/>
                <a:cs typeface="Calibri"/>
              </a:rPr>
              <a:t>activities,</a:t>
            </a:r>
            <a:r>
              <a:rPr sz="2000" spc="5" dirty="0">
                <a:latin typeface="Calibri"/>
                <a:cs typeface="Calibri"/>
              </a:rPr>
              <a:t> </a:t>
            </a:r>
            <a:r>
              <a:rPr sz="2000" spc="-5" dirty="0">
                <a:latin typeface="Calibri"/>
                <a:cs typeface="Calibri"/>
              </a:rPr>
              <a:t>or</a:t>
            </a:r>
            <a:r>
              <a:rPr sz="2000" dirty="0">
                <a:latin typeface="Calibri"/>
                <a:cs typeface="Calibri"/>
              </a:rPr>
              <a:t> </a:t>
            </a:r>
            <a:r>
              <a:rPr sz="2000" spc="-20" dirty="0">
                <a:latin typeface="Calibri"/>
                <a:cs typeface="Calibri"/>
              </a:rPr>
              <a:t>people’s </a:t>
            </a:r>
            <a:r>
              <a:rPr sz="2000" spc="-440" dirty="0">
                <a:latin typeface="Calibri"/>
                <a:cs typeface="Calibri"/>
              </a:rPr>
              <a:t> </a:t>
            </a:r>
            <a:r>
              <a:rPr sz="2000" spc="-5" dirty="0">
                <a:latin typeface="Calibri"/>
                <a:cs typeface="Calibri"/>
              </a:rPr>
              <a:t>experience</a:t>
            </a:r>
            <a:r>
              <a:rPr sz="2000" dirty="0">
                <a:latin typeface="Calibri"/>
                <a:cs typeface="Calibri"/>
              </a:rPr>
              <a:t> </a:t>
            </a:r>
            <a:r>
              <a:rPr sz="2000" spc="-5" dirty="0">
                <a:latin typeface="Calibri"/>
                <a:cs typeface="Calibri"/>
              </a:rPr>
              <a:t>of</a:t>
            </a:r>
            <a:r>
              <a:rPr sz="2000" dirty="0">
                <a:latin typeface="Calibri"/>
                <a:cs typeface="Calibri"/>
              </a:rPr>
              <a:t> </a:t>
            </a:r>
            <a:r>
              <a:rPr sz="2000" spc="-5" dirty="0">
                <a:latin typeface="Calibri"/>
                <a:cs typeface="Calibri"/>
              </a:rPr>
              <a:t>abuse</a:t>
            </a:r>
            <a:r>
              <a:rPr sz="2000" dirty="0">
                <a:latin typeface="Calibri"/>
                <a:cs typeface="Calibri"/>
              </a:rPr>
              <a:t> </a:t>
            </a:r>
            <a:r>
              <a:rPr sz="2000" spc="-5" dirty="0">
                <a:latin typeface="Calibri"/>
                <a:cs typeface="Calibri"/>
              </a:rPr>
              <a:t>or</a:t>
            </a:r>
            <a:r>
              <a:rPr sz="2000" dirty="0">
                <a:latin typeface="Calibri"/>
                <a:cs typeface="Calibri"/>
              </a:rPr>
              <a:t> </a:t>
            </a:r>
            <a:r>
              <a:rPr sz="2000" spc="-5" dirty="0">
                <a:latin typeface="Calibri"/>
                <a:cs typeface="Calibri"/>
              </a:rPr>
              <a:t>violence.</a:t>
            </a:r>
            <a:endParaRPr sz="2000">
              <a:latin typeface="Calibri"/>
              <a:cs typeface="Calibri"/>
            </a:endParaRPr>
          </a:p>
          <a:p>
            <a:pPr marL="354965" marR="6350" indent="-342900">
              <a:spcBef>
                <a:spcPts val="1200"/>
              </a:spcBef>
              <a:buClr>
                <a:srgbClr val="92D050"/>
              </a:buClr>
              <a:buFont typeface="Wingdings"/>
              <a:buChar char="■"/>
              <a:tabLst>
                <a:tab pos="354965" algn="l"/>
                <a:tab pos="355600" algn="l"/>
              </a:tabLst>
            </a:pPr>
            <a:r>
              <a:rPr sz="2000" spc="-5" dirty="0">
                <a:latin typeface="Calibri"/>
                <a:cs typeface="Calibri"/>
              </a:rPr>
              <a:t>Subjects</a:t>
            </a:r>
            <a:r>
              <a:rPr sz="2000" spc="280" dirty="0">
                <a:latin typeface="Calibri"/>
                <a:cs typeface="Calibri"/>
              </a:rPr>
              <a:t> </a:t>
            </a:r>
            <a:r>
              <a:rPr sz="2000" spc="-5" dirty="0">
                <a:latin typeface="Calibri"/>
                <a:cs typeface="Calibri"/>
              </a:rPr>
              <a:t>can</a:t>
            </a:r>
            <a:r>
              <a:rPr sz="2000" spc="275" dirty="0">
                <a:latin typeface="Calibri"/>
                <a:cs typeface="Calibri"/>
              </a:rPr>
              <a:t> </a:t>
            </a:r>
            <a:r>
              <a:rPr sz="2000" spc="-5" dirty="0">
                <a:latin typeface="Calibri"/>
                <a:cs typeface="Calibri"/>
              </a:rPr>
              <a:t>only</a:t>
            </a:r>
            <a:r>
              <a:rPr sz="2000" spc="275" dirty="0">
                <a:latin typeface="Calibri"/>
                <a:cs typeface="Calibri"/>
              </a:rPr>
              <a:t> </a:t>
            </a:r>
            <a:r>
              <a:rPr sz="2000" spc="-5" dirty="0">
                <a:latin typeface="Calibri"/>
                <a:cs typeface="Calibri"/>
              </a:rPr>
              <a:t>be</a:t>
            </a:r>
            <a:r>
              <a:rPr sz="2000" spc="280" dirty="0">
                <a:latin typeface="Calibri"/>
                <a:cs typeface="Calibri"/>
              </a:rPr>
              <a:t> </a:t>
            </a:r>
            <a:r>
              <a:rPr sz="2000" dirty="0">
                <a:latin typeface="Calibri"/>
                <a:cs typeface="Calibri"/>
              </a:rPr>
              <a:t>accessed</a:t>
            </a:r>
            <a:r>
              <a:rPr sz="2000" spc="275" dirty="0">
                <a:latin typeface="Calibri"/>
                <a:cs typeface="Calibri"/>
              </a:rPr>
              <a:t> </a:t>
            </a:r>
            <a:r>
              <a:rPr sz="2000" spc="-5" dirty="0">
                <a:latin typeface="Calibri"/>
                <a:cs typeface="Calibri"/>
              </a:rPr>
              <a:t>via</a:t>
            </a:r>
            <a:r>
              <a:rPr sz="2000" spc="280" dirty="0">
                <a:latin typeface="Calibri"/>
                <a:cs typeface="Calibri"/>
              </a:rPr>
              <a:t> </a:t>
            </a:r>
            <a:r>
              <a:rPr sz="2000" dirty="0">
                <a:latin typeface="Calibri"/>
                <a:cs typeface="Calibri"/>
              </a:rPr>
              <a:t>a</a:t>
            </a:r>
            <a:r>
              <a:rPr sz="2000" spc="285" dirty="0">
                <a:latin typeface="Calibri"/>
                <a:cs typeface="Calibri"/>
              </a:rPr>
              <a:t> </a:t>
            </a:r>
            <a:r>
              <a:rPr sz="2000" spc="-15" dirty="0">
                <a:latin typeface="Calibri"/>
                <a:cs typeface="Calibri"/>
              </a:rPr>
              <a:t>gatekeeper</a:t>
            </a:r>
            <a:r>
              <a:rPr sz="2000" spc="280" dirty="0">
                <a:latin typeface="Calibri"/>
                <a:cs typeface="Calibri"/>
              </a:rPr>
              <a:t> </a:t>
            </a:r>
            <a:r>
              <a:rPr sz="2000" dirty="0">
                <a:latin typeface="Calibri"/>
                <a:cs typeface="Calibri"/>
              </a:rPr>
              <a:t>–</a:t>
            </a:r>
            <a:r>
              <a:rPr sz="2000" spc="280" dirty="0">
                <a:latin typeface="Calibri"/>
                <a:cs typeface="Calibri"/>
              </a:rPr>
              <a:t> </a:t>
            </a:r>
            <a:r>
              <a:rPr sz="2000" dirty="0">
                <a:latin typeface="Calibri"/>
                <a:cs typeface="Calibri"/>
              </a:rPr>
              <a:t>e.g.,</a:t>
            </a:r>
            <a:r>
              <a:rPr sz="2000" spc="280" dirty="0">
                <a:latin typeface="Calibri"/>
                <a:cs typeface="Calibri"/>
              </a:rPr>
              <a:t> </a:t>
            </a:r>
            <a:r>
              <a:rPr sz="2000" dirty="0">
                <a:latin typeface="Calibri"/>
                <a:cs typeface="Calibri"/>
              </a:rPr>
              <a:t>some</a:t>
            </a:r>
            <a:r>
              <a:rPr sz="2000" spc="280" dirty="0">
                <a:latin typeface="Calibri"/>
                <a:cs typeface="Calibri"/>
              </a:rPr>
              <a:t> </a:t>
            </a:r>
            <a:r>
              <a:rPr sz="2000" spc="-5" dirty="0">
                <a:latin typeface="Calibri"/>
                <a:cs typeface="Calibri"/>
              </a:rPr>
              <a:t>ethnic</a:t>
            </a:r>
            <a:r>
              <a:rPr sz="2000" spc="285" dirty="0">
                <a:latin typeface="Calibri"/>
                <a:cs typeface="Calibri"/>
              </a:rPr>
              <a:t> </a:t>
            </a:r>
            <a:r>
              <a:rPr sz="2000" spc="-5" dirty="0">
                <a:latin typeface="Calibri"/>
                <a:cs typeface="Calibri"/>
              </a:rPr>
              <a:t>or </a:t>
            </a:r>
            <a:r>
              <a:rPr sz="2000" spc="-440" dirty="0">
                <a:latin typeface="Calibri"/>
                <a:cs typeface="Calibri"/>
              </a:rPr>
              <a:t> </a:t>
            </a:r>
            <a:r>
              <a:rPr sz="2000" spc="-10" dirty="0">
                <a:latin typeface="Calibri"/>
                <a:cs typeface="Calibri"/>
              </a:rPr>
              <a:t>cultural</a:t>
            </a:r>
            <a:r>
              <a:rPr sz="2000" spc="-5" dirty="0">
                <a:latin typeface="Calibri"/>
                <a:cs typeface="Calibri"/>
              </a:rPr>
              <a:t> </a:t>
            </a:r>
            <a:r>
              <a:rPr sz="2000" spc="-10" dirty="0">
                <a:latin typeface="Calibri"/>
                <a:cs typeface="Calibri"/>
              </a:rPr>
              <a:t>groups.</a:t>
            </a:r>
            <a:endParaRPr sz="2000">
              <a:latin typeface="Calibri"/>
              <a:cs typeface="Calibri"/>
            </a:endParaRPr>
          </a:p>
          <a:p>
            <a:pPr marL="354965" marR="5715" indent="-342900">
              <a:spcBef>
                <a:spcPts val="1200"/>
              </a:spcBef>
              <a:buClr>
                <a:srgbClr val="92D050"/>
              </a:buClr>
              <a:buFont typeface="Wingdings"/>
              <a:buChar char="■"/>
              <a:tabLst>
                <a:tab pos="354965" algn="l"/>
                <a:tab pos="355600" algn="l"/>
                <a:tab pos="1370965" algn="l"/>
                <a:tab pos="1741170" algn="l"/>
                <a:tab pos="2938780" algn="l"/>
                <a:tab pos="3572510" algn="l"/>
                <a:tab pos="3954145" algn="l"/>
                <a:tab pos="4764405" algn="l"/>
                <a:tab pos="6148705" algn="l"/>
                <a:tab pos="6801484" algn="l"/>
                <a:tab pos="7771765" algn="l"/>
              </a:tabLst>
            </a:pPr>
            <a:r>
              <a:rPr sz="2000" spc="-5" dirty="0">
                <a:latin typeface="Calibri"/>
                <a:cs typeface="Calibri"/>
              </a:rPr>
              <a:t>E</a:t>
            </a:r>
            <a:r>
              <a:rPr sz="2000" dirty="0">
                <a:latin typeface="Calibri"/>
                <a:cs typeface="Calibri"/>
              </a:rPr>
              <a:t>l</a:t>
            </a:r>
            <a:r>
              <a:rPr sz="2000" spc="5" dirty="0">
                <a:latin typeface="Calibri"/>
                <a:cs typeface="Calibri"/>
              </a:rPr>
              <a:t>e</a:t>
            </a:r>
            <a:r>
              <a:rPr sz="2000" dirty="0">
                <a:latin typeface="Calibri"/>
                <a:cs typeface="Calibri"/>
              </a:rPr>
              <a:t>m</a:t>
            </a:r>
            <a:r>
              <a:rPr sz="2000" spc="5" dirty="0">
                <a:latin typeface="Calibri"/>
                <a:cs typeface="Calibri"/>
              </a:rPr>
              <a:t>e</a:t>
            </a:r>
            <a:r>
              <a:rPr sz="2000" spc="-20" dirty="0">
                <a:latin typeface="Calibri"/>
                <a:cs typeface="Calibri"/>
              </a:rPr>
              <a:t>n</a:t>
            </a:r>
            <a:r>
              <a:rPr sz="2000" dirty="0">
                <a:latin typeface="Calibri"/>
                <a:cs typeface="Calibri"/>
              </a:rPr>
              <a:t>t	</a:t>
            </a:r>
            <a:r>
              <a:rPr sz="2000" spc="-5" dirty="0">
                <a:latin typeface="Calibri"/>
                <a:cs typeface="Calibri"/>
              </a:rPr>
              <a:t>o</a:t>
            </a:r>
            <a:r>
              <a:rPr sz="2000" dirty="0">
                <a:latin typeface="Calibri"/>
                <a:cs typeface="Calibri"/>
              </a:rPr>
              <a:t>f	</a:t>
            </a:r>
            <a:r>
              <a:rPr sz="2000" spc="-5" dirty="0">
                <a:latin typeface="Calibri"/>
                <a:cs typeface="Calibri"/>
              </a:rPr>
              <a:t>d</a:t>
            </a:r>
            <a:r>
              <a:rPr sz="2000" dirty="0">
                <a:latin typeface="Calibri"/>
                <a:cs typeface="Calibri"/>
              </a:rPr>
              <a:t>ece</a:t>
            </a:r>
            <a:r>
              <a:rPr sz="2000" spc="-10" dirty="0">
                <a:latin typeface="Calibri"/>
                <a:cs typeface="Calibri"/>
              </a:rPr>
              <a:t>p</a:t>
            </a:r>
            <a:r>
              <a:rPr sz="2000" spc="5" dirty="0">
                <a:latin typeface="Calibri"/>
                <a:cs typeface="Calibri"/>
              </a:rPr>
              <a:t>t</a:t>
            </a:r>
            <a:r>
              <a:rPr sz="2000" dirty="0">
                <a:latin typeface="Calibri"/>
                <a:cs typeface="Calibri"/>
              </a:rPr>
              <a:t>i</a:t>
            </a:r>
            <a:r>
              <a:rPr sz="2000" spc="-5" dirty="0">
                <a:latin typeface="Calibri"/>
                <a:cs typeface="Calibri"/>
              </a:rPr>
              <a:t>o</a:t>
            </a:r>
            <a:r>
              <a:rPr sz="2000" dirty="0">
                <a:latin typeface="Calibri"/>
                <a:cs typeface="Calibri"/>
              </a:rPr>
              <a:t>n	</a:t>
            </a:r>
            <a:r>
              <a:rPr sz="2000" spc="5" dirty="0">
                <a:latin typeface="Calibri"/>
                <a:cs typeface="Calibri"/>
              </a:rPr>
              <a:t>s</a:t>
            </a:r>
            <a:r>
              <a:rPr sz="2000" spc="-5" dirty="0">
                <a:latin typeface="Calibri"/>
                <a:cs typeface="Calibri"/>
              </a:rPr>
              <a:t>u</a:t>
            </a:r>
            <a:r>
              <a:rPr sz="2000" dirty="0">
                <a:latin typeface="Calibri"/>
                <a:cs typeface="Calibri"/>
              </a:rPr>
              <a:t>ch	as	</a:t>
            </a:r>
            <a:r>
              <a:rPr sz="2000" spc="-15" dirty="0">
                <a:latin typeface="Calibri"/>
                <a:cs typeface="Calibri"/>
              </a:rPr>
              <a:t>co</a:t>
            </a:r>
            <a:r>
              <a:rPr sz="2000" spc="-25" dirty="0">
                <a:latin typeface="Calibri"/>
                <a:cs typeface="Calibri"/>
              </a:rPr>
              <a:t>v</a:t>
            </a:r>
            <a:r>
              <a:rPr sz="2000" dirty="0">
                <a:latin typeface="Calibri"/>
                <a:cs typeface="Calibri"/>
              </a:rPr>
              <a:t>ert	</a:t>
            </a:r>
            <a:r>
              <a:rPr sz="2000" spc="-5" dirty="0">
                <a:latin typeface="Calibri"/>
                <a:cs typeface="Calibri"/>
              </a:rPr>
              <a:t>o</a:t>
            </a:r>
            <a:r>
              <a:rPr sz="2000" spc="-15" dirty="0">
                <a:latin typeface="Calibri"/>
                <a:cs typeface="Calibri"/>
              </a:rPr>
              <a:t>b</a:t>
            </a:r>
            <a:r>
              <a:rPr sz="2000" spc="5" dirty="0">
                <a:latin typeface="Calibri"/>
                <a:cs typeface="Calibri"/>
              </a:rPr>
              <a:t>s</a:t>
            </a:r>
            <a:r>
              <a:rPr sz="2000" dirty="0">
                <a:latin typeface="Calibri"/>
                <a:cs typeface="Calibri"/>
              </a:rPr>
              <a:t>e</a:t>
            </a:r>
            <a:r>
              <a:rPr sz="2000" spc="20" dirty="0">
                <a:latin typeface="Calibri"/>
                <a:cs typeface="Calibri"/>
              </a:rPr>
              <a:t>r</a:t>
            </a:r>
            <a:r>
              <a:rPr sz="2000" spc="-35" dirty="0">
                <a:latin typeface="Calibri"/>
                <a:cs typeface="Calibri"/>
              </a:rPr>
              <a:t>v</a:t>
            </a:r>
            <a:r>
              <a:rPr sz="2000" spc="-15" dirty="0">
                <a:latin typeface="Calibri"/>
                <a:cs typeface="Calibri"/>
              </a:rPr>
              <a:t>a</a:t>
            </a:r>
            <a:r>
              <a:rPr sz="2000" spc="5" dirty="0">
                <a:latin typeface="Calibri"/>
                <a:cs typeface="Calibri"/>
              </a:rPr>
              <a:t>t</a:t>
            </a:r>
            <a:r>
              <a:rPr sz="2000" dirty="0">
                <a:latin typeface="Calibri"/>
                <a:cs typeface="Calibri"/>
              </a:rPr>
              <a:t>i</a:t>
            </a:r>
            <a:r>
              <a:rPr sz="2000" spc="-5" dirty="0">
                <a:latin typeface="Calibri"/>
                <a:cs typeface="Calibri"/>
              </a:rPr>
              <a:t>o</a:t>
            </a:r>
            <a:r>
              <a:rPr sz="2000" dirty="0">
                <a:latin typeface="Calibri"/>
                <a:cs typeface="Calibri"/>
              </a:rPr>
              <a:t>n	</a:t>
            </a:r>
            <a:r>
              <a:rPr sz="2000" spc="-5" dirty="0">
                <a:latin typeface="Calibri"/>
                <a:cs typeface="Calibri"/>
              </a:rPr>
              <a:t>u</a:t>
            </a:r>
            <a:r>
              <a:rPr sz="2000" dirty="0">
                <a:latin typeface="Calibri"/>
                <a:cs typeface="Calibri"/>
              </a:rPr>
              <a:t>sed	</a:t>
            </a:r>
            <a:r>
              <a:rPr sz="2000" spc="-5" dirty="0">
                <a:latin typeface="Calibri"/>
                <a:cs typeface="Calibri"/>
              </a:rPr>
              <a:t>w</a:t>
            </a:r>
            <a:r>
              <a:rPr sz="2000" dirty="0">
                <a:latin typeface="Calibri"/>
                <a:cs typeface="Calibri"/>
              </a:rPr>
              <a:t>i</a:t>
            </a:r>
            <a:r>
              <a:rPr sz="2000" spc="5" dirty="0">
                <a:latin typeface="Calibri"/>
                <a:cs typeface="Calibri"/>
              </a:rPr>
              <a:t>t</a:t>
            </a:r>
            <a:r>
              <a:rPr sz="2000" spc="-5" dirty="0">
                <a:latin typeface="Calibri"/>
                <a:cs typeface="Calibri"/>
              </a:rPr>
              <a:t>hou</a:t>
            </a:r>
            <a:r>
              <a:rPr sz="2000" dirty="0">
                <a:latin typeface="Calibri"/>
                <a:cs typeface="Calibri"/>
              </a:rPr>
              <a:t>t	a  </a:t>
            </a:r>
            <a:r>
              <a:rPr sz="2000" spc="-10" dirty="0">
                <a:latin typeface="Calibri"/>
                <a:cs typeface="Calibri"/>
              </a:rPr>
              <a:t>participant’s</a:t>
            </a:r>
            <a:r>
              <a:rPr sz="2000" spc="-5" dirty="0">
                <a:latin typeface="Calibri"/>
                <a:cs typeface="Calibri"/>
              </a:rPr>
              <a:t> full</a:t>
            </a:r>
            <a:r>
              <a:rPr sz="2000" dirty="0">
                <a:latin typeface="Calibri"/>
                <a:cs typeface="Calibri"/>
              </a:rPr>
              <a:t> </a:t>
            </a:r>
            <a:r>
              <a:rPr sz="2000" spc="-5" dirty="0">
                <a:latin typeface="Calibri"/>
                <a:cs typeface="Calibri"/>
              </a:rPr>
              <a:t>or</a:t>
            </a:r>
            <a:r>
              <a:rPr sz="2000" dirty="0">
                <a:latin typeface="Calibri"/>
                <a:cs typeface="Calibri"/>
              </a:rPr>
              <a:t> </a:t>
            </a:r>
            <a:r>
              <a:rPr sz="2000" spc="-10" dirty="0">
                <a:latin typeface="Calibri"/>
                <a:cs typeface="Calibri"/>
              </a:rPr>
              <a:t>informed </a:t>
            </a:r>
            <a:r>
              <a:rPr sz="2000" spc="-5" dirty="0">
                <a:latin typeface="Calibri"/>
                <a:cs typeface="Calibri"/>
              </a:rPr>
              <a:t>consent.</a:t>
            </a:r>
            <a:endParaRPr sz="2000">
              <a:latin typeface="Calibri"/>
              <a:cs typeface="Calibri"/>
            </a:endParaRPr>
          </a:p>
          <a:p>
            <a:pPr marL="355600" indent="-342900">
              <a:spcBef>
                <a:spcPts val="1200"/>
              </a:spcBef>
              <a:buClr>
                <a:srgbClr val="92D050"/>
              </a:buClr>
              <a:buFont typeface="Wingdings"/>
              <a:buChar char="■"/>
              <a:tabLst>
                <a:tab pos="354965" algn="l"/>
                <a:tab pos="355600" algn="l"/>
              </a:tabLst>
            </a:pPr>
            <a:r>
              <a:rPr sz="2000" dirty="0">
                <a:latin typeface="Calibri"/>
                <a:cs typeface="Calibri"/>
              </a:rPr>
              <a:t>Access</a:t>
            </a:r>
            <a:r>
              <a:rPr sz="2000" spc="-5" dirty="0">
                <a:latin typeface="Calibri"/>
                <a:cs typeface="Calibri"/>
              </a:rPr>
              <a:t> </a:t>
            </a:r>
            <a:r>
              <a:rPr sz="2000" spc="-10" dirty="0">
                <a:latin typeface="Calibri"/>
                <a:cs typeface="Calibri"/>
              </a:rPr>
              <a:t>to </a:t>
            </a:r>
            <a:r>
              <a:rPr sz="2000" spc="-5" dirty="0">
                <a:latin typeface="Calibri"/>
                <a:cs typeface="Calibri"/>
              </a:rPr>
              <a:t>confidential</a:t>
            </a:r>
            <a:r>
              <a:rPr sz="2000" dirty="0">
                <a:latin typeface="Calibri"/>
                <a:cs typeface="Calibri"/>
              </a:rPr>
              <a:t> </a:t>
            </a:r>
            <a:r>
              <a:rPr sz="2000" spc="-15" dirty="0">
                <a:latin typeface="Calibri"/>
                <a:cs typeface="Calibri"/>
              </a:rPr>
              <a:t>records</a:t>
            </a:r>
            <a:r>
              <a:rPr sz="2000" dirty="0">
                <a:latin typeface="Calibri"/>
                <a:cs typeface="Calibri"/>
              </a:rPr>
              <a:t> </a:t>
            </a:r>
            <a:r>
              <a:rPr sz="2000" spc="-5" dirty="0">
                <a:latin typeface="Calibri"/>
                <a:cs typeface="Calibri"/>
              </a:rPr>
              <a:t>or</a:t>
            </a:r>
            <a:r>
              <a:rPr sz="2000" dirty="0">
                <a:latin typeface="Calibri"/>
                <a:cs typeface="Calibri"/>
              </a:rPr>
              <a:t> </a:t>
            </a:r>
            <a:r>
              <a:rPr sz="2000" spc="-10" dirty="0">
                <a:latin typeface="Calibri"/>
                <a:cs typeface="Calibri"/>
              </a:rPr>
              <a:t>information.</a:t>
            </a:r>
            <a:endParaRPr sz="2000">
              <a:latin typeface="Calibri"/>
              <a:cs typeface="Calibri"/>
            </a:endParaRPr>
          </a:p>
          <a:p>
            <a:pPr marL="355600" indent="-342900">
              <a:spcBef>
                <a:spcPts val="1800"/>
              </a:spcBef>
              <a:buClr>
                <a:srgbClr val="92D050"/>
              </a:buClr>
              <a:buFont typeface="Wingdings"/>
              <a:buChar char="■"/>
              <a:tabLst>
                <a:tab pos="354965" algn="l"/>
                <a:tab pos="355600" algn="l"/>
              </a:tabLst>
            </a:pPr>
            <a:r>
              <a:rPr sz="2000" dirty="0">
                <a:latin typeface="Calibri"/>
                <a:cs typeface="Calibri"/>
              </a:rPr>
              <a:t>Activities</a:t>
            </a:r>
            <a:r>
              <a:rPr sz="2000" spc="5" dirty="0">
                <a:latin typeface="Calibri"/>
                <a:cs typeface="Calibri"/>
              </a:rPr>
              <a:t> </a:t>
            </a:r>
            <a:r>
              <a:rPr sz="2000" spc="-5" dirty="0">
                <a:latin typeface="Calibri"/>
                <a:cs typeface="Calibri"/>
              </a:rPr>
              <a:t>leading </a:t>
            </a:r>
            <a:r>
              <a:rPr sz="2000" spc="-10" dirty="0">
                <a:latin typeface="Calibri"/>
                <a:cs typeface="Calibri"/>
              </a:rPr>
              <a:t>to</a:t>
            </a:r>
            <a:r>
              <a:rPr sz="2000" spc="-5" dirty="0">
                <a:latin typeface="Calibri"/>
                <a:cs typeface="Calibri"/>
              </a:rPr>
              <a:t> </a:t>
            </a:r>
            <a:r>
              <a:rPr sz="2000" spc="-10" dirty="0">
                <a:latin typeface="Calibri"/>
                <a:cs typeface="Calibri"/>
              </a:rPr>
              <a:t>stress,</a:t>
            </a:r>
            <a:r>
              <a:rPr sz="2000" dirty="0">
                <a:latin typeface="Calibri"/>
                <a:cs typeface="Calibri"/>
              </a:rPr>
              <a:t> </a:t>
            </a:r>
            <a:r>
              <a:rPr sz="2000" spc="-5" dirty="0">
                <a:latin typeface="Calibri"/>
                <a:cs typeface="Calibri"/>
              </a:rPr>
              <a:t>anxiety</a:t>
            </a:r>
            <a:r>
              <a:rPr sz="2000" dirty="0">
                <a:latin typeface="Calibri"/>
                <a:cs typeface="Calibri"/>
              </a:rPr>
              <a:t> </a:t>
            </a:r>
            <a:r>
              <a:rPr sz="2000" spc="-5" dirty="0">
                <a:latin typeface="Calibri"/>
                <a:cs typeface="Calibri"/>
              </a:rPr>
              <a:t>or</a:t>
            </a:r>
            <a:r>
              <a:rPr sz="2000" spc="5" dirty="0">
                <a:latin typeface="Calibri"/>
                <a:cs typeface="Calibri"/>
              </a:rPr>
              <a:t> </a:t>
            </a:r>
            <a:r>
              <a:rPr sz="2000" spc="-5" dirty="0">
                <a:latin typeface="Calibri"/>
                <a:cs typeface="Calibri"/>
              </a:rPr>
              <a:t>humiliation</a:t>
            </a:r>
            <a:r>
              <a:rPr sz="2000" dirty="0">
                <a:latin typeface="Calibri"/>
                <a:cs typeface="Calibri"/>
              </a:rPr>
              <a:t> </a:t>
            </a:r>
            <a:r>
              <a:rPr sz="2000" spc="-10" dirty="0">
                <a:latin typeface="Calibri"/>
                <a:cs typeface="Calibri"/>
              </a:rPr>
              <a:t>amongst</a:t>
            </a:r>
            <a:r>
              <a:rPr sz="2000" spc="5" dirty="0">
                <a:latin typeface="Calibri"/>
                <a:cs typeface="Calibri"/>
              </a:rPr>
              <a:t> </a:t>
            </a:r>
            <a:r>
              <a:rPr sz="2000" spc="-15" dirty="0">
                <a:latin typeface="Calibri"/>
                <a:cs typeface="Calibri"/>
              </a:rPr>
              <a:t>target</a:t>
            </a:r>
            <a:r>
              <a:rPr sz="2000" spc="5" dirty="0">
                <a:latin typeface="Calibri"/>
                <a:cs typeface="Calibri"/>
              </a:rPr>
              <a:t> </a:t>
            </a:r>
            <a:r>
              <a:rPr sz="2000" spc="-10" dirty="0">
                <a:latin typeface="Calibri"/>
                <a:cs typeface="Calibri"/>
              </a:rPr>
              <a:t>groups</a:t>
            </a:r>
            <a:endParaRPr sz="2000">
              <a:latin typeface="Calibri"/>
              <a:cs typeface="Calibri"/>
            </a:endParaRPr>
          </a:p>
        </p:txBody>
      </p:sp>
    </p:spTree>
    <p:extLst>
      <p:ext uri="{BB962C8B-B14F-4D97-AF65-F5344CB8AC3E}">
        <p14:creationId xmlns:p14="http://schemas.microsoft.com/office/powerpoint/2010/main" val="10708791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75519" y="908719"/>
            <a:ext cx="8641080" cy="677750"/>
          </a:xfrm>
          <a:prstGeom prst="rect">
            <a:avLst/>
          </a:prstGeom>
          <a:solidFill>
            <a:srgbClr val="007A87"/>
          </a:solidFill>
        </p:spPr>
        <p:txBody>
          <a:bodyPr vert="horz" wrap="square" lIns="0" tIns="183515" rIns="0" bIns="0" rtlCol="0">
            <a:spAutoFit/>
          </a:bodyPr>
          <a:lstStyle/>
          <a:p>
            <a:pPr marL="91440">
              <a:spcBef>
                <a:spcPts val="1445"/>
              </a:spcBef>
            </a:pPr>
            <a:r>
              <a:rPr sz="3200" spc="-5" dirty="0">
                <a:solidFill>
                  <a:srgbClr val="FFFFFF"/>
                </a:solidFill>
                <a:latin typeface="Arial"/>
                <a:cs typeface="Arial"/>
              </a:rPr>
              <a:t>Ethical Principles </a:t>
            </a:r>
            <a:r>
              <a:rPr sz="3200" dirty="0">
                <a:solidFill>
                  <a:srgbClr val="FFFFFF"/>
                </a:solidFill>
                <a:latin typeface="Arial"/>
                <a:cs typeface="Arial"/>
              </a:rPr>
              <a:t>in</a:t>
            </a:r>
            <a:r>
              <a:rPr sz="3200" spc="-15" dirty="0">
                <a:solidFill>
                  <a:srgbClr val="FFFFFF"/>
                </a:solidFill>
                <a:latin typeface="Arial"/>
                <a:cs typeface="Arial"/>
              </a:rPr>
              <a:t> </a:t>
            </a:r>
            <a:r>
              <a:rPr sz="3200" spc="-5" dirty="0">
                <a:solidFill>
                  <a:srgbClr val="FFFFFF"/>
                </a:solidFill>
                <a:latin typeface="Arial"/>
                <a:cs typeface="Arial"/>
              </a:rPr>
              <a:t>Social</a:t>
            </a:r>
            <a:r>
              <a:rPr sz="3200" dirty="0">
                <a:solidFill>
                  <a:srgbClr val="FFFFFF"/>
                </a:solidFill>
                <a:latin typeface="Arial"/>
                <a:cs typeface="Arial"/>
              </a:rPr>
              <a:t> </a:t>
            </a:r>
            <a:r>
              <a:rPr sz="3200" spc="-5" dirty="0">
                <a:solidFill>
                  <a:srgbClr val="FFFFFF"/>
                </a:solidFill>
                <a:latin typeface="Arial"/>
                <a:cs typeface="Arial"/>
              </a:rPr>
              <a:t>Research</a:t>
            </a:r>
            <a:endParaRPr sz="3200">
              <a:latin typeface="Arial"/>
              <a:cs typeface="Arial"/>
            </a:endParaRPr>
          </a:p>
        </p:txBody>
      </p:sp>
      <p:sp>
        <p:nvSpPr>
          <p:cNvPr id="4" name="object 4"/>
          <p:cNvSpPr txBox="1"/>
          <p:nvPr/>
        </p:nvSpPr>
        <p:spPr>
          <a:xfrm>
            <a:off x="2070284" y="1883832"/>
            <a:ext cx="8180070" cy="3915410"/>
          </a:xfrm>
          <a:prstGeom prst="rect">
            <a:avLst/>
          </a:prstGeom>
        </p:spPr>
        <p:txBody>
          <a:bodyPr vert="horz" wrap="square" lIns="0" tIns="56515" rIns="0" bIns="0" rtlCol="0">
            <a:spAutoFit/>
          </a:bodyPr>
          <a:lstStyle/>
          <a:p>
            <a:pPr marL="12700" marR="5080">
              <a:lnSpc>
                <a:spcPts val="3070"/>
              </a:lnSpc>
              <a:spcBef>
                <a:spcPts val="445"/>
              </a:spcBef>
            </a:pPr>
            <a:r>
              <a:rPr sz="2800" spc="-15" dirty="0">
                <a:latin typeface="Calibri"/>
                <a:cs typeface="Calibri"/>
              </a:rPr>
              <a:t>Ethical</a:t>
            </a:r>
            <a:r>
              <a:rPr sz="2800" spc="-5" dirty="0">
                <a:latin typeface="Calibri"/>
                <a:cs typeface="Calibri"/>
              </a:rPr>
              <a:t> principles,</a:t>
            </a:r>
            <a:r>
              <a:rPr sz="2800" spc="10" dirty="0">
                <a:latin typeface="Calibri"/>
                <a:cs typeface="Calibri"/>
              </a:rPr>
              <a:t> </a:t>
            </a:r>
            <a:r>
              <a:rPr sz="2800" spc="-5" dirty="0">
                <a:latin typeface="Calibri"/>
                <a:cs typeface="Calibri"/>
              </a:rPr>
              <a:t>then,</a:t>
            </a:r>
            <a:r>
              <a:rPr sz="2800" spc="5" dirty="0">
                <a:latin typeface="Calibri"/>
                <a:cs typeface="Calibri"/>
              </a:rPr>
              <a:t> </a:t>
            </a:r>
            <a:r>
              <a:rPr sz="2800" spc="-20" dirty="0">
                <a:latin typeface="Calibri"/>
                <a:cs typeface="Calibri"/>
              </a:rPr>
              <a:t>fall</a:t>
            </a:r>
            <a:r>
              <a:rPr sz="2800" dirty="0">
                <a:latin typeface="Calibri"/>
                <a:cs typeface="Calibri"/>
              </a:rPr>
              <a:t> </a:t>
            </a:r>
            <a:r>
              <a:rPr sz="2800" spc="-15" dirty="0">
                <a:latin typeface="Calibri"/>
                <a:cs typeface="Calibri"/>
              </a:rPr>
              <a:t>into</a:t>
            </a:r>
            <a:r>
              <a:rPr sz="2800" spc="5" dirty="0">
                <a:latin typeface="Calibri"/>
                <a:cs typeface="Calibri"/>
              </a:rPr>
              <a:t> </a:t>
            </a:r>
            <a:r>
              <a:rPr sz="2800" spc="-20" dirty="0">
                <a:latin typeface="Calibri"/>
                <a:cs typeface="Calibri"/>
              </a:rPr>
              <a:t>four</a:t>
            </a:r>
            <a:r>
              <a:rPr sz="2800" dirty="0">
                <a:latin typeface="Calibri"/>
                <a:cs typeface="Calibri"/>
              </a:rPr>
              <a:t> </a:t>
            </a:r>
            <a:r>
              <a:rPr sz="2800" spc="-5" dirty="0">
                <a:latin typeface="Calibri"/>
                <a:cs typeface="Calibri"/>
              </a:rPr>
              <a:t>main</a:t>
            </a:r>
            <a:r>
              <a:rPr sz="2800" spc="10" dirty="0">
                <a:latin typeface="Calibri"/>
                <a:cs typeface="Calibri"/>
              </a:rPr>
              <a:t> </a:t>
            </a:r>
            <a:r>
              <a:rPr sz="2800" spc="-10" dirty="0">
                <a:latin typeface="Calibri"/>
                <a:cs typeface="Calibri"/>
              </a:rPr>
              <a:t>areas,</a:t>
            </a:r>
            <a:r>
              <a:rPr sz="2800" spc="5" dirty="0">
                <a:latin typeface="Calibri"/>
                <a:cs typeface="Calibri"/>
              </a:rPr>
              <a:t> </a:t>
            </a:r>
            <a:r>
              <a:rPr sz="2800" spc="-35" dirty="0">
                <a:latin typeface="Calibri"/>
                <a:cs typeface="Calibri"/>
              </a:rPr>
              <a:t>namely, </a:t>
            </a:r>
            <a:r>
              <a:rPr sz="2800" spc="-615" dirty="0">
                <a:latin typeface="Calibri"/>
                <a:cs typeface="Calibri"/>
              </a:rPr>
              <a:t> </a:t>
            </a:r>
            <a:r>
              <a:rPr sz="2800" dirty="0">
                <a:latin typeface="Calibri"/>
                <a:cs typeface="Calibri"/>
              </a:rPr>
              <a:t>the</a:t>
            </a:r>
            <a:r>
              <a:rPr sz="2800" spc="-10" dirty="0">
                <a:latin typeface="Calibri"/>
                <a:cs typeface="Calibri"/>
              </a:rPr>
              <a:t> </a:t>
            </a:r>
            <a:r>
              <a:rPr sz="2800" spc="-5" dirty="0">
                <a:latin typeface="Calibri"/>
                <a:cs typeface="Calibri"/>
              </a:rPr>
              <a:t>need</a:t>
            </a:r>
            <a:r>
              <a:rPr sz="2800" spc="5" dirty="0">
                <a:latin typeface="Calibri"/>
                <a:cs typeface="Calibri"/>
              </a:rPr>
              <a:t> </a:t>
            </a:r>
            <a:r>
              <a:rPr sz="2800" spc="-15" dirty="0">
                <a:latin typeface="Calibri"/>
                <a:cs typeface="Calibri"/>
              </a:rPr>
              <a:t>to:</a:t>
            </a:r>
            <a:endParaRPr sz="2800">
              <a:latin typeface="Calibri"/>
              <a:cs typeface="Calibri"/>
            </a:endParaRPr>
          </a:p>
          <a:p>
            <a:pPr marL="469900" indent="-457200">
              <a:spcBef>
                <a:spcPts val="2580"/>
              </a:spcBef>
              <a:buClr>
                <a:srgbClr val="92D050"/>
              </a:buClr>
              <a:buFont typeface="Wingdings"/>
              <a:buChar char="■"/>
              <a:tabLst>
                <a:tab pos="469265" algn="l"/>
                <a:tab pos="469900" algn="l"/>
              </a:tabLst>
            </a:pPr>
            <a:r>
              <a:rPr sz="2800" spc="-20" dirty="0">
                <a:latin typeface="Calibri"/>
                <a:cs typeface="Calibri"/>
              </a:rPr>
              <a:t>Avoid</a:t>
            </a:r>
            <a:r>
              <a:rPr sz="2800" spc="5" dirty="0">
                <a:latin typeface="Calibri"/>
                <a:cs typeface="Calibri"/>
              </a:rPr>
              <a:t> </a:t>
            </a:r>
            <a:r>
              <a:rPr sz="2800" spc="-5" dirty="0">
                <a:latin typeface="Calibri"/>
                <a:cs typeface="Calibri"/>
              </a:rPr>
              <a:t>harm</a:t>
            </a:r>
            <a:r>
              <a:rPr sz="2800" dirty="0">
                <a:latin typeface="Calibri"/>
                <a:cs typeface="Calibri"/>
              </a:rPr>
              <a:t> </a:t>
            </a:r>
            <a:r>
              <a:rPr sz="2800" spc="-15" dirty="0">
                <a:latin typeface="Calibri"/>
                <a:cs typeface="Calibri"/>
              </a:rPr>
              <a:t>to</a:t>
            </a:r>
            <a:r>
              <a:rPr sz="2800" dirty="0">
                <a:latin typeface="Calibri"/>
                <a:cs typeface="Calibri"/>
              </a:rPr>
              <a:t> </a:t>
            </a:r>
            <a:r>
              <a:rPr sz="2800" spc="-5" dirty="0">
                <a:latin typeface="Calibri"/>
                <a:cs typeface="Calibri"/>
              </a:rPr>
              <a:t>participants</a:t>
            </a:r>
            <a:r>
              <a:rPr sz="2800" spc="5" dirty="0">
                <a:latin typeface="Calibri"/>
                <a:cs typeface="Calibri"/>
              </a:rPr>
              <a:t> </a:t>
            </a:r>
            <a:r>
              <a:rPr sz="2800" spc="-5" dirty="0">
                <a:latin typeface="Calibri"/>
                <a:cs typeface="Calibri"/>
              </a:rPr>
              <a:t>(and</a:t>
            </a:r>
            <a:r>
              <a:rPr sz="2800" spc="5" dirty="0">
                <a:latin typeface="Calibri"/>
                <a:cs typeface="Calibri"/>
              </a:rPr>
              <a:t> </a:t>
            </a:r>
            <a:r>
              <a:rPr sz="2800" spc="-10" dirty="0">
                <a:latin typeface="Calibri"/>
                <a:cs typeface="Calibri"/>
              </a:rPr>
              <a:t>producing</a:t>
            </a:r>
            <a:r>
              <a:rPr sz="2800" spc="-5" dirty="0">
                <a:latin typeface="Calibri"/>
                <a:cs typeface="Calibri"/>
              </a:rPr>
              <a:t> </a:t>
            </a:r>
            <a:r>
              <a:rPr sz="2800" spc="-10" dirty="0">
                <a:latin typeface="Calibri"/>
                <a:cs typeface="Calibri"/>
              </a:rPr>
              <a:t>benefits).</a:t>
            </a:r>
            <a:endParaRPr sz="2800">
              <a:latin typeface="Calibri"/>
              <a:cs typeface="Calibri"/>
            </a:endParaRPr>
          </a:p>
          <a:p>
            <a:pPr marL="469900" indent="-457200">
              <a:spcBef>
                <a:spcPts val="2705"/>
              </a:spcBef>
              <a:buClr>
                <a:srgbClr val="92D050"/>
              </a:buClr>
              <a:buFont typeface="Wingdings"/>
              <a:buChar char="■"/>
              <a:tabLst>
                <a:tab pos="469265" algn="l"/>
                <a:tab pos="469900" algn="l"/>
              </a:tabLst>
            </a:pPr>
            <a:r>
              <a:rPr sz="2800" spc="-10" dirty="0">
                <a:latin typeface="Calibri"/>
                <a:cs typeface="Calibri"/>
              </a:rPr>
              <a:t>Ensure </a:t>
            </a:r>
            <a:r>
              <a:rPr sz="2800" spc="-15" dirty="0">
                <a:latin typeface="Calibri"/>
                <a:cs typeface="Calibri"/>
              </a:rPr>
              <a:t>informed</a:t>
            </a:r>
            <a:r>
              <a:rPr sz="2800" spc="-5" dirty="0">
                <a:latin typeface="Calibri"/>
                <a:cs typeface="Calibri"/>
              </a:rPr>
              <a:t> </a:t>
            </a:r>
            <a:r>
              <a:rPr sz="2800" spc="-10" dirty="0">
                <a:latin typeface="Calibri"/>
                <a:cs typeface="Calibri"/>
              </a:rPr>
              <a:t>consent </a:t>
            </a:r>
            <a:r>
              <a:rPr sz="2800" spc="-5" dirty="0">
                <a:latin typeface="Calibri"/>
                <a:cs typeface="Calibri"/>
              </a:rPr>
              <a:t>of</a:t>
            </a:r>
            <a:r>
              <a:rPr sz="2800" spc="-15" dirty="0">
                <a:latin typeface="Calibri"/>
                <a:cs typeface="Calibri"/>
              </a:rPr>
              <a:t> </a:t>
            </a:r>
            <a:r>
              <a:rPr sz="2800" spc="-5" dirty="0">
                <a:latin typeface="Calibri"/>
                <a:cs typeface="Calibri"/>
              </a:rPr>
              <a:t>participants.</a:t>
            </a:r>
            <a:endParaRPr sz="2800">
              <a:latin typeface="Calibri"/>
              <a:cs typeface="Calibri"/>
            </a:endParaRPr>
          </a:p>
          <a:p>
            <a:pPr marL="469900" indent="-457200">
              <a:spcBef>
                <a:spcPts val="2710"/>
              </a:spcBef>
              <a:buClr>
                <a:srgbClr val="92D050"/>
              </a:buClr>
              <a:buFont typeface="Wingdings"/>
              <a:buChar char="■"/>
              <a:tabLst>
                <a:tab pos="469265" algn="l"/>
                <a:tab pos="469900" algn="l"/>
              </a:tabLst>
            </a:pPr>
            <a:r>
              <a:rPr sz="2800" spc="-10" dirty="0">
                <a:latin typeface="Calibri"/>
                <a:cs typeface="Calibri"/>
              </a:rPr>
              <a:t>Respect </a:t>
            </a:r>
            <a:r>
              <a:rPr sz="2800" dirty="0">
                <a:latin typeface="Calibri"/>
                <a:cs typeface="Calibri"/>
              </a:rPr>
              <a:t>the</a:t>
            </a:r>
            <a:r>
              <a:rPr sz="2800" spc="-15" dirty="0">
                <a:latin typeface="Calibri"/>
                <a:cs typeface="Calibri"/>
              </a:rPr>
              <a:t> </a:t>
            </a:r>
            <a:r>
              <a:rPr sz="2800" spc="-10" dirty="0">
                <a:latin typeface="Calibri"/>
                <a:cs typeface="Calibri"/>
              </a:rPr>
              <a:t>privacy</a:t>
            </a:r>
            <a:r>
              <a:rPr sz="2800" spc="-20" dirty="0">
                <a:latin typeface="Calibri"/>
                <a:cs typeface="Calibri"/>
              </a:rPr>
              <a:t> </a:t>
            </a:r>
            <a:r>
              <a:rPr sz="2800" spc="-5" dirty="0">
                <a:latin typeface="Calibri"/>
                <a:cs typeface="Calibri"/>
              </a:rPr>
              <a:t>of</a:t>
            </a:r>
            <a:r>
              <a:rPr sz="2800" spc="-10" dirty="0">
                <a:latin typeface="Calibri"/>
                <a:cs typeface="Calibri"/>
              </a:rPr>
              <a:t> </a:t>
            </a:r>
            <a:r>
              <a:rPr sz="2800" spc="-5" dirty="0">
                <a:latin typeface="Calibri"/>
                <a:cs typeface="Calibri"/>
              </a:rPr>
              <a:t>participants.</a:t>
            </a:r>
            <a:endParaRPr sz="2800">
              <a:latin typeface="Calibri"/>
              <a:cs typeface="Calibri"/>
            </a:endParaRPr>
          </a:p>
          <a:p>
            <a:pPr marL="469900" indent="-457200">
              <a:spcBef>
                <a:spcPts val="2705"/>
              </a:spcBef>
              <a:buClr>
                <a:srgbClr val="92D050"/>
              </a:buClr>
              <a:buFont typeface="Wingdings"/>
              <a:buChar char="■"/>
              <a:tabLst>
                <a:tab pos="469265" algn="l"/>
                <a:tab pos="469900" algn="l"/>
              </a:tabLst>
            </a:pPr>
            <a:r>
              <a:rPr sz="2800" spc="-20" dirty="0">
                <a:latin typeface="Calibri"/>
                <a:cs typeface="Calibri"/>
              </a:rPr>
              <a:t>Avoid</a:t>
            </a:r>
            <a:r>
              <a:rPr sz="2800" spc="-10" dirty="0">
                <a:latin typeface="Calibri"/>
                <a:cs typeface="Calibri"/>
              </a:rPr>
              <a:t> </a:t>
            </a:r>
            <a:r>
              <a:rPr sz="2800" dirty="0">
                <a:latin typeface="Calibri"/>
                <a:cs typeface="Calibri"/>
              </a:rPr>
              <a:t>the</a:t>
            </a:r>
            <a:r>
              <a:rPr sz="2800" spc="-20" dirty="0">
                <a:latin typeface="Calibri"/>
                <a:cs typeface="Calibri"/>
              </a:rPr>
              <a:t> </a:t>
            </a:r>
            <a:r>
              <a:rPr sz="2800" dirty="0">
                <a:latin typeface="Calibri"/>
                <a:cs typeface="Calibri"/>
              </a:rPr>
              <a:t>use</a:t>
            </a:r>
            <a:r>
              <a:rPr sz="2800" spc="-20" dirty="0">
                <a:latin typeface="Calibri"/>
                <a:cs typeface="Calibri"/>
              </a:rPr>
              <a:t> </a:t>
            </a:r>
            <a:r>
              <a:rPr sz="2800" spc="-5" dirty="0">
                <a:latin typeface="Calibri"/>
                <a:cs typeface="Calibri"/>
              </a:rPr>
              <a:t>of</a:t>
            </a:r>
            <a:r>
              <a:rPr sz="2800" spc="-10" dirty="0">
                <a:latin typeface="Calibri"/>
                <a:cs typeface="Calibri"/>
              </a:rPr>
              <a:t> </a:t>
            </a:r>
            <a:r>
              <a:rPr sz="2800" spc="-5" dirty="0">
                <a:latin typeface="Calibri"/>
                <a:cs typeface="Calibri"/>
              </a:rPr>
              <a:t>deception.</a:t>
            </a:r>
            <a:endParaRPr sz="2800">
              <a:latin typeface="Calibri"/>
              <a:cs typeface="Calibri"/>
            </a:endParaRPr>
          </a:p>
        </p:txBody>
      </p:sp>
    </p:spTree>
    <p:extLst>
      <p:ext uri="{BB962C8B-B14F-4D97-AF65-F5344CB8AC3E}">
        <p14:creationId xmlns:p14="http://schemas.microsoft.com/office/powerpoint/2010/main" val="28896293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75519" y="908719"/>
            <a:ext cx="8641080" cy="677750"/>
          </a:xfrm>
          <a:prstGeom prst="rect">
            <a:avLst/>
          </a:prstGeom>
          <a:solidFill>
            <a:srgbClr val="007A87"/>
          </a:solidFill>
        </p:spPr>
        <p:txBody>
          <a:bodyPr vert="horz" wrap="square" lIns="0" tIns="183515" rIns="0" bIns="0" rtlCol="0">
            <a:spAutoFit/>
          </a:bodyPr>
          <a:lstStyle/>
          <a:p>
            <a:pPr marL="91440">
              <a:spcBef>
                <a:spcPts val="1445"/>
              </a:spcBef>
            </a:pPr>
            <a:r>
              <a:rPr sz="3200" spc="-5" dirty="0">
                <a:solidFill>
                  <a:srgbClr val="FFFFFF"/>
                </a:solidFill>
                <a:latin typeface="Arial"/>
                <a:cs typeface="Arial"/>
              </a:rPr>
              <a:t>Ethical Norms for Research</a:t>
            </a:r>
            <a:r>
              <a:rPr sz="3200" spc="-15" dirty="0">
                <a:solidFill>
                  <a:srgbClr val="FFFFFF"/>
                </a:solidFill>
                <a:latin typeface="Arial"/>
                <a:cs typeface="Arial"/>
              </a:rPr>
              <a:t> </a:t>
            </a:r>
            <a:r>
              <a:rPr sz="3200" spc="-5" dirty="0">
                <a:solidFill>
                  <a:srgbClr val="FFFFFF"/>
                </a:solidFill>
                <a:latin typeface="Arial"/>
                <a:cs typeface="Arial"/>
              </a:rPr>
              <a:t>are</a:t>
            </a:r>
            <a:r>
              <a:rPr sz="3200" spc="-10" dirty="0">
                <a:solidFill>
                  <a:srgbClr val="FFFFFF"/>
                </a:solidFill>
                <a:latin typeface="Arial"/>
                <a:cs typeface="Arial"/>
              </a:rPr>
              <a:t> </a:t>
            </a:r>
            <a:r>
              <a:rPr sz="3200" spc="-5" dirty="0">
                <a:solidFill>
                  <a:srgbClr val="FFFFFF"/>
                </a:solidFill>
                <a:latin typeface="Arial"/>
                <a:cs typeface="Arial"/>
              </a:rPr>
              <a:t>Evolving</a:t>
            </a:r>
            <a:endParaRPr sz="3200">
              <a:latin typeface="Arial"/>
              <a:cs typeface="Arial"/>
            </a:endParaRPr>
          </a:p>
        </p:txBody>
      </p:sp>
      <p:sp>
        <p:nvSpPr>
          <p:cNvPr id="4" name="object 4"/>
          <p:cNvSpPr txBox="1"/>
          <p:nvPr/>
        </p:nvSpPr>
        <p:spPr>
          <a:xfrm>
            <a:off x="2070285" y="2425699"/>
            <a:ext cx="5795645" cy="3017520"/>
          </a:xfrm>
          <a:prstGeom prst="rect">
            <a:avLst/>
          </a:prstGeom>
        </p:spPr>
        <p:txBody>
          <a:bodyPr vert="horz" wrap="square" lIns="0" tIns="12700" rIns="0" bIns="0" rtlCol="0">
            <a:spAutoFit/>
          </a:bodyPr>
          <a:lstStyle/>
          <a:p>
            <a:pPr marL="12700">
              <a:spcBef>
                <a:spcPts val="100"/>
              </a:spcBef>
            </a:pPr>
            <a:r>
              <a:rPr sz="2800" spc="-5" dirty="0">
                <a:latin typeface="Calibri"/>
                <a:cs typeface="Calibri"/>
              </a:rPr>
              <a:t>Changing</a:t>
            </a:r>
            <a:r>
              <a:rPr sz="2800" spc="-10" dirty="0">
                <a:latin typeface="Calibri"/>
                <a:cs typeface="Calibri"/>
              </a:rPr>
              <a:t> </a:t>
            </a:r>
            <a:r>
              <a:rPr sz="2800" spc="-5" dirty="0">
                <a:latin typeface="Calibri"/>
                <a:cs typeface="Calibri"/>
              </a:rPr>
              <a:t>social norms</a:t>
            </a:r>
            <a:r>
              <a:rPr sz="2800" dirty="0">
                <a:latin typeface="Calibri"/>
                <a:cs typeface="Calibri"/>
              </a:rPr>
              <a:t> </a:t>
            </a:r>
            <a:r>
              <a:rPr sz="2800" spc="-5" dirty="0">
                <a:latin typeface="Calibri"/>
                <a:cs typeface="Calibri"/>
              </a:rPr>
              <a:t>and</a:t>
            </a:r>
            <a:r>
              <a:rPr sz="2800" spc="5" dirty="0">
                <a:latin typeface="Calibri"/>
                <a:cs typeface="Calibri"/>
              </a:rPr>
              <a:t> </a:t>
            </a:r>
            <a:r>
              <a:rPr sz="2800" spc="-15" dirty="0">
                <a:latin typeface="Calibri"/>
                <a:cs typeface="Calibri"/>
              </a:rPr>
              <a:t>expectations</a:t>
            </a:r>
            <a:endParaRPr sz="2800">
              <a:latin typeface="Calibri"/>
              <a:cs typeface="Calibri"/>
            </a:endParaRPr>
          </a:p>
          <a:p>
            <a:pPr marL="12700" marR="1867535">
              <a:lnSpc>
                <a:spcPct val="200400"/>
              </a:lnSpc>
            </a:pPr>
            <a:r>
              <a:rPr sz="2800" spc="-5" dirty="0">
                <a:latin typeface="Calibri"/>
                <a:cs typeface="Calibri"/>
              </a:rPr>
              <a:t>Changing </a:t>
            </a:r>
            <a:r>
              <a:rPr sz="2800" spc="-10" dirty="0">
                <a:latin typeface="Calibri"/>
                <a:cs typeface="Calibri"/>
              </a:rPr>
              <a:t>technology </a:t>
            </a:r>
            <a:r>
              <a:rPr sz="2800" spc="-5" dirty="0">
                <a:latin typeface="Calibri"/>
                <a:cs typeface="Calibri"/>
              </a:rPr>
              <a:t> Changing </a:t>
            </a:r>
            <a:r>
              <a:rPr sz="2800" dirty="0">
                <a:latin typeface="Calibri"/>
                <a:cs typeface="Calibri"/>
              </a:rPr>
              <a:t>funding </a:t>
            </a:r>
            <a:r>
              <a:rPr sz="2800" spc="-5" dirty="0">
                <a:latin typeface="Calibri"/>
                <a:cs typeface="Calibri"/>
              </a:rPr>
              <a:t>norms </a:t>
            </a:r>
            <a:r>
              <a:rPr sz="2800" dirty="0">
                <a:latin typeface="Calibri"/>
                <a:cs typeface="Calibri"/>
              </a:rPr>
              <a:t> </a:t>
            </a:r>
            <a:r>
              <a:rPr sz="2800" spc="-20" dirty="0">
                <a:latin typeface="Calibri"/>
                <a:cs typeface="Calibri"/>
              </a:rPr>
              <a:t>Legal</a:t>
            </a:r>
            <a:r>
              <a:rPr sz="2800" spc="-10" dirty="0">
                <a:latin typeface="Calibri"/>
                <a:cs typeface="Calibri"/>
              </a:rPr>
              <a:t> cases</a:t>
            </a:r>
            <a:r>
              <a:rPr sz="2800" dirty="0">
                <a:latin typeface="Calibri"/>
                <a:cs typeface="Calibri"/>
              </a:rPr>
              <a:t> </a:t>
            </a:r>
            <a:r>
              <a:rPr sz="2800" spc="-5" dirty="0">
                <a:latin typeface="Calibri"/>
                <a:cs typeface="Calibri"/>
              </a:rPr>
              <a:t>and</a:t>
            </a:r>
            <a:r>
              <a:rPr sz="2800" spc="5" dirty="0">
                <a:latin typeface="Calibri"/>
                <a:cs typeface="Calibri"/>
              </a:rPr>
              <a:t> </a:t>
            </a:r>
            <a:r>
              <a:rPr sz="2800" spc="-15" dirty="0">
                <a:latin typeface="Calibri"/>
                <a:cs typeface="Calibri"/>
              </a:rPr>
              <a:t>regulations</a:t>
            </a:r>
            <a:endParaRPr sz="2800">
              <a:latin typeface="Calibri"/>
              <a:cs typeface="Calibri"/>
            </a:endParaRPr>
          </a:p>
        </p:txBody>
      </p:sp>
    </p:spTree>
    <p:extLst>
      <p:ext uri="{BB962C8B-B14F-4D97-AF65-F5344CB8AC3E}">
        <p14:creationId xmlns:p14="http://schemas.microsoft.com/office/powerpoint/2010/main" val="2691828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75519" y="908719"/>
            <a:ext cx="8641080" cy="677750"/>
          </a:xfrm>
          <a:prstGeom prst="rect">
            <a:avLst/>
          </a:prstGeom>
          <a:solidFill>
            <a:srgbClr val="007A87"/>
          </a:solidFill>
        </p:spPr>
        <p:txBody>
          <a:bodyPr vert="horz" wrap="square" lIns="0" tIns="183515" rIns="0" bIns="0" rtlCol="0">
            <a:spAutoFit/>
          </a:bodyPr>
          <a:lstStyle/>
          <a:p>
            <a:pPr marL="91440">
              <a:spcBef>
                <a:spcPts val="1445"/>
              </a:spcBef>
            </a:pPr>
            <a:r>
              <a:rPr lang="en-GB" sz="3200" spc="-5" dirty="0">
                <a:solidFill>
                  <a:srgbClr val="FFFFFF"/>
                </a:solidFill>
                <a:latin typeface="Arial"/>
                <a:cs typeface="Arial"/>
              </a:rPr>
              <a:t>In your spare time</a:t>
            </a:r>
            <a:endParaRPr sz="3200" dirty="0">
              <a:latin typeface="Arial"/>
              <a:cs typeface="Arial"/>
            </a:endParaRPr>
          </a:p>
        </p:txBody>
      </p:sp>
      <p:sp>
        <p:nvSpPr>
          <p:cNvPr id="4" name="object 4"/>
          <p:cNvSpPr txBox="1"/>
          <p:nvPr/>
        </p:nvSpPr>
        <p:spPr>
          <a:xfrm>
            <a:off x="2070285" y="2385061"/>
            <a:ext cx="7833995" cy="943848"/>
          </a:xfrm>
          <a:prstGeom prst="rect">
            <a:avLst/>
          </a:prstGeom>
        </p:spPr>
        <p:txBody>
          <a:bodyPr vert="horz" wrap="square" lIns="0" tIns="12700" rIns="0" bIns="0" rtlCol="0">
            <a:spAutoFit/>
          </a:bodyPr>
          <a:lstStyle/>
          <a:p>
            <a:pPr marL="355600" indent="-342900">
              <a:spcBef>
                <a:spcPts val="1455"/>
              </a:spcBef>
              <a:buClr>
                <a:srgbClr val="92D050"/>
              </a:buClr>
              <a:buFont typeface="Wingdings"/>
              <a:buChar char="■"/>
              <a:tabLst>
                <a:tab pos="354965" algn="l"/>
                <a:tab pos="355600" algn="l"/>
              </a:tabLst>
            </a:pPr>
            <a:r>
              <a:rPr sz="2400" spc="-5" dirty="0">
                <a:latin typeface="Arial"/>
                <a:cs typeface="Arial"/>
              </a:rPr>
              <a:t>the</a:t>
            </a:r>
            <a:r>
              <a:rPr sz="2400" spc="-30" dirty="0">
                <a:latin typeface="Arial"/>
                <a:cs typeface="Arial"/>
              </a:rPr>
              <a:t> </a:t>
            </a:r>
            <a:r>
              <a:rPr sz="2400" dirty="0">
                <a:latin typeface="Arial"/>
                <a:cs typeface="Arial"/>
              </a:rPr>
              <a:t>Milgram</a:t>
            </a:r>
            <a:r>
              <a:rPr sz="2400" spc="-35" dirty="0">
                <a:latin typeface="Arial"/>
                <a:cs typeface="Arial"/>
              </a:rPr>
              <a:t> </a:t>
            </a:r>
            <a:r>
              <a:rPr sz="2400" dirty="0">
                <a:latin typeface="Arial"/>
                <a:cs typeface="Arial"/>
              </a:rPr>
              <a:t>experiment</a:t>
            </a:r>
          </a:p>
          <a:p>
            <a:pPr marL="355600" indent="-342900">
              <a:spcBef>
                <a:spcPts val="1450"/>
              </a:spcBef>
              <a:buClr>
                <a:srgbClr val="92D050"/>
              </a:buClr>
              <a:buFont typeface="Wingdings"/>
              <a:buChar char="■"/>
              <a:tabLst>
                <a:tab pos="354965" algn="l"/>
                <a:tab pos="355600" algn="l"/>
              </a:tabLst>
            </a:pPr>
            <a:r>
              <a:rPr sz="2400" spc="-5" dirty="0">
                <a:latin typeface="Arial"/>
                <a:cs typeface="Arial"/>
              </a:rPr>
              <a:t>the controversial</a:t>
            </a:r>
            <a:r>
              <a:rPr sz="2400" dirty="0">
                <a:latin typeface="Arial"/>
                <a:cs typeface="Arial"/>
              </a:rPr>
              <a:t> </a:t>
            </a:r>
            <a:r>
              <a:rPr sz="2400" spc="-5" dirty="0">
                <a:latin typeface="Arial"/>
                <a:cs typeface="Arial"/>
              </a:rPr>
              <a:t>Brisbane</a:t>
            </a:r>
            <a:r>
              <a:rPr sz="2400" dirty="0">
                <a:latin typeface="Arial"/>
                <a:cs typeface="Arial"/>
              </a:rPr>
              <a:t> racism </a:t>
            </a:r>
            <a:r>
              <a:rPr sz="2400" spc="-5" dirty="0">
                <a:latin typeface="Arial"/>
                <a:cs typeface="Arial"/>
              </a:rPr>
              <a:t>study</a:t>
            </a:r>
            <a:endParaRPr sz="2400" dirty="0">
              <a:latin typeface="Arial"/>
              <a:cs typeface="Arial"/>
            </a:endParaRPr>
          </a:p>
        </p:txBody>
      </p:sp>
    </p:spTree>
    <p:extLst>
      <p:ext uri="{BB962C8B-B14F-4D97-AF65-F5344CB8AC3E}">
        <p14:creationId xmlns:p14="http://schemas.microsoft.com/office/powerpoint/2010/main" val="34813623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75519" y="922762"/>
            <a:ext cx="8641080" cy="864235"/>
          </a:xfrm>
          <a:prstGeom prst="rect">
            <a:avLst/>
          </a:prstGeom>
          <a:solidFill>
            <a:srgbClr val="007A87"/>
          </a:solidFill>
        </p:spPr>
        <p:txBody>
          <a:bodyPr vert="horz" wrap="square" lIns="0" tIns="0" rIns="0" bIns="0" rtlCol="0">
            <a:spAutoFit/>
          </a:bodyPr>
          <a:lstStyle/>
          <a:p>
            <a:pPr marL="124460">
              <a:lnSpc>
                <a:spcPts val="3345"/>
              </a:lnSpc>
            </a:pPr>
            <a:r>
              <a:rPr sz="2800" dirty="0">
                <a:solidFill>
                  <a:srgbClr val="FFFFFF"/>
                </a:solidFill>
                <a:latin typeface="Arial"/>
                <a:cs typeface="Arial"/>
              </a:rPr>
              <a:t>Research</a:t>
            </a:r>
            <a:r>
              <a:rPr sz="2800" spc="-10" dirty="0">
                <a:solidFill>
                  <a:srgbClr val="FFFFFF"/>
                </a:solidFill>
                <a:latin typeface="Arial"/>
                <a:cs typeface="Arial"/>
              </a:rPr>
              <a:t> </a:t>
            </a:r>
            <a:r>
              <a:rPr sz="2800" spc="-5" dirty="0">
                <a:solidFill>
                  <a:srgbClr val="FFFFFF"/>
                </a:solidFill>
                <a:latin typeface="Arial"/>
                <a:cs typeface="Arial"/>
              </a:rPr>
              <a:t>Ethics</a:t>
            </a:r>
            <a:r>
              <a:rPr sz="2800" spc="-60" dirty="0">
                <a:solidFill>
                  <a:srgbClr val="FFFFFF"/>
                </a:solidFill>
                <a:latin typeface="Arial"/>
                <a:cs typeface="Arial"/>
              </a:rPr>
              <a:t> </a:t>
            </a:r>
            <a:r>
              <a:rPr sz="2800" dirty="0">
                <a:solidFill>
                  <a:srgbClr val="FFFFFF"/>
                </a:solidFill>
                <a:latin typeface="Arial"/>
                <a:cs typeface="Arial"/>
              </a:rPr>
              <a:t>Then:</a:t>
            </a:r>
            <a:r>
              <a:rPr sz="2800" spc="-170" dirty="0">
                <a:solidFill>
                  <a:srgbClr val="FFFFFF"/>
                </a:solidFill>
                <a:latin typeface="Arial"/>
                <a:cs typeface="Arial"/>
              </a:rPr>
              <a:t> </a:t>
            </a:r>
            <a:r>
              <a:rPr sz="2800" dirty="0">
                <a:solidFill>
                  <a:srgbClr val="FFFFFF"/>
                </a:solidFill>
                <a:latin typeface="Arial"/>
                <a:cs typeface="Arial"/>
              </a:rPr>
              <a:t>Anything</a:t>
            </a:r>
            <a:r>
              <a:rPr sz="2800" spc="-5" dirty="0">
                <a:solidFill>
                  <a:srgbClr val="FFFFFF"/>
                </a:solidFill>
                <a:latin typeface="Arial"/>
                <a:cs typeface="Arial"/>
              </a:rPr>
              <a:t> </a:t>
            </a:r>
            <a:r>
              <a:rPr sz="2800" dirty="0">
                <a:solidFill>
                  <a:srgbClr val="FFFFFF"/>
                </a:solidFill>
                <a:latin typeface="Arial"/>
                <a:cs typeface="Arial"/>
              </a:rPr>
              <a:t>Goes?</a:t>
            </a:r>
            <a:endParaRPr sz="2800">
              <a:latin typeface="Arial"/>
              <a:cs typeface="Arial"/>
            </a:endParaRPr>
          </a:p>
          <a:p>
            <a:pPr marL="124460">
              <a:lnSpc>
                <a:spcPts val="3345"/>
              </a:lnSpc>
            </a:pPr>
            <a:r>
              <a:rPr sz="2800" b="1" dirty="0">
                <a:solidFill>
                  <a:srgbClr val="FFFFFF"/>
                </a:solidFill>
                <a:latin typeface="Arial"/>
                <a:cs typeface="Arial"/>
              </a:rPr>
              <a:t>The</a:t>
            </a:r>
            <a:r>
              <a:rPr sz="2800" b="1" spc="-15" dirty="0">
                <a:solidFill>
                  <a:srgbClr val="FFFFFF"/>
                </a:solidFill>
                <a:latin typeface="Arial"/>
                <a:cs typeface="Arial"/>
              </a:rPr>
              <a:t> </a:t>
            </a:r>
            <a:r>
              <a:rPr sz="2800" b="1" spc="-5" dirty="0">
                <a:solidFill>
                  <a:srgbClr val="FFFFFF"/>
                </a:solidFill>
                <a:latin typeface="Arial"/>
                <a:cs typeface="Arial"/>
              </a:rPr>
              <a:t>Milgram</a:t>
            </a:r>
            <a:r>
              <a:rPr sz="2800" b="1" spc="-15" dirty="0">
                <a:solidFill>
                  <a:srgbClr val="FFFFFF"/>
                </a:solidFill>
                <a:latin typeface="Arial"/>
                <a:cs typeface="Arial"/>
              </a:rPr>
              <a:t> </a:t>
            </a:r>
            <a:r>
              <a:rPr sz="2800" b="1" spc="-5" dirty="0">
                <a:solidFill>
                  <a:srgbClr val="FFFFFF"/>
                </a:solidFill>
                <a:latin typeface="Arial"/>
                <a:cs typeface="Arial"/>
              </a:rPr>
              <a:t>Experiments</a:t>
            </a:r>
            <a:endParaRPr sz="2800">
              <a:latin typeface="Arial"/>
              <a:cs typeface="Arial"/>
            </a:endParaRPr>
          </a:p>
        </p:txBody>
      </p:sp>
      <p:sp>
        <p:nvSpPr>
          <p:cNvPr id="4" name="object 4"/>
          <p:cNvSpPr txBox="1"/>
          <p:nvPr/>
        </p:nvSpPr>
        <p:spPr>
          <a:xfrm>
            <a:off x="1913196" y="4881032"/>
            <a:ext cx="7716520" cy="1400810"/>
          </a:xfrm>
          <a:prstGeom prst="rect">
            <a:avLst/>
          </a:prstGeom>
        </p:spPr>
        <p:txBody>
          <a:bodyPr vert="horz" wrap="square" lIns="0" tIns="6985" rIns="0" bIns="0" rtlCol="0">
            <a:spAutoFit/>
          </a:bodyPr>
          <a:lstStyle/>
          <a:p>
            <a:pPr marL="1841500" marR="5080" indent="-1828800">
              <a:lnSpc>
                <a:spcPct val="101899"/>
              </a:lnSpc>
              <a:spcBef>
                <a:spcPts val="55"/>
              </a:spcBef>
            </a:pPr>
            <a:r>
              <a:rPr b="1" spc="-10" dirty="0">
                <a:solidFill>
                  <a:srgbClr val="92D050"/>
                </a:solidFill>
                <a:latin typeface="Calibri"/>
                <a:cs typeface="Calibri"/>
              </a:rPr>
              <a:t>Obedience</a:t>
            </a:r>
            <a:r>
              <a:rPr spc="-10" dirty="0">
                <a:latin typeface="Calibri"/>
                <a:cs typeface="Calibri"/>
              </a:rPr>
              <a:t>,</a:t>
            </a:r>
            <a:r>
              <a:rPr spc="5" dirty="0">
                <a:latin typeface="Calibri"/>
                <a:cs typeface="Calibri"/>
              </a:rPr>
              <a:t> </a:t>
            </a:r>
            <a:r>
              <a:rPr spc="-5" dirty="0">
                <a:latin typeface="Calibri"/>
                <a:cs typeface="Calibri"/>
              </a:rPr>
              <a:t>The</a:t>
            </a:r>
            <a:r>
              <a:rPr spc="10" dirty="0">
                <a:latin typeface="Calibri"/>
                <a:cs typeface="Calibri"/>
              </a:rPr>
              <a:t> </a:t>
            </a:r>
            <a:r>
              <a:rPr spc="-10" dirty="0">
                <a:latin typeface="Calibri"/>
                <a:cs typeface="Calibri"/>
              </a:rPr>
              <a:t>Milgram</a:t>
            </a:r>
            <a:r>
              <a:rPr spc="5" dirty="0">
                <a:latin typeface="Calibri"/>
                <a:cs typeface="Calibri"/>
              </a:rPr>
              <a:t> </a:t>
            </a:r>
            <a:r>
              <a:rPr spc="-5" dirty="0">
                <a:latin typeface="Calibri"/>
                <a:cs typeface="Calibri"/>
              </a:rPr>
              <a:t>Experiment</a:t>
            </a:r>
            <a:r>
              <a:rPr dirty="0">
                <a:latin typeface="Calibri"/>
                <a:cs typeface="Calibri"/>
              </a:rPr>
              <a:t> (1962):</a:t>
            </a:r>
            <a:r>
              <a:rPr spc="20" dirty="0">
                <a:latin typeface="Calibri"/>
                <a:cs typeface="Calibri"/>
              </a:rPr>
              <a:t> </a:t>
            </a:r>
            <a:r>
              <a:rPr spc="-5" dirty="0">
                <a:latin typeface="Calibri"/>
                <a:cs typeface="Calibri"/>
              </a:rPr>
              <a:t>Full</a:t>
            </a:r>
            <a:r>
              <a:rPr spc="5" dirty="0">
                <a:latin typeface="Calibri"/>
                <a:cs typeface="Calibri"/>
              </a:rPr>
              <a:t> </a:t>
            </a:r>
            <a:r>
              <a:rPr dirty="0">
                <a:latin typeface="Calibri"/>
                <a:cs typeface="Calibri"/>
              </a:rPr>
              <a:t>1968</a:t>
            </a:r>
            <a:r>
              <a:rPr spc="10" dirty="0">
                <a:latin typeface="Calibri"/>
                <a:cs typeface="Calibri"/>
              </a:rPr>
              <a:t> </a:t>
            </a:r>
            <a:r>
              <a:rPr spc="-5" dirty="0">
                <a:latin typeface="Calibri"/>
                <a:cs typeface="Calibri"/>
              </a:rPr>
              <a:t>Documentary</a:t>
            </a:r>
            <a:r>
              <a:rPr dirty="0">
                <a:latin typeface="Calibri"/>
                <a:cs typeface="Calibri"/>
              </a:rPr>
              <a:t> (44</a:t>
            </a:r>
            <a:r>
              <a:rPr spc="5" dirty="0">
                <a:latin typeface="Calibri"/>
                <a:cs typeface="Calibri"/>
              </a:rPr>
              <a:t> </a:t>
            </a:r>
            <a:r>
              <a:rPr spc="-5" dirty="0">
                <a:latin typeface="Calibri"/>
                <a:cs typeface="Calibri"/>
              </a:rPr>
              <a:t>minutes): </a:t>
            </a:r>
            <a:r>
              <a:rPr spc="-395" dirty="0">
                <a:latin typeface="Calibri"/>
                <a:cs typeface="Calibri"/>
              </a:rPr>
              <a:t> </a:t>
            </a:r>
            <a:r>
              <a:rPr u="sng" spc="-10" dirty="0">
                <a:solidFill>
                  <a:srgbClr val="0000FF"/>
                </a:solidFill>
                <a:uFill>
                  <a:solidFill>
                    <a:srgbClr val="0000FF"/>
                  </a:solidFill>
                </a:uFill>
                <a:latin typeface="Calibri"/>
                <a:cs typeface="Calibri"/>
              </a:rPr>
              <a:t>https://</a:t>
            </a:r>
            <a:r>
              <a:rPr u="sng" spc="-10" dirty="0">
                <a:solidFill>
                  <a:srgbClr val="0000FF"/>
                </a:solidFill>
                <a:uFill>
                  <a:solidFill>
                    <a:srgbClr val="0000FF"/>
                  </a:solidFill>
                </a:uFill>
                <a:latin typeface="Calibri"/>
                <a:cs typeface="Calibri"/>
                <a:hlinkClick r:id="rId2"/>
              </a:rPr>
              <a:t>www.youtube.com/watch?v=1HcMWlnTtFQ</a:t>
            </a:r>
            <a:endParaRPr>
              <a:latin typeface="Calibri"/>
              <a:cs typeface="Calibri"/>
            </a:endParaRPr>
          </a:p>
          <a:p>
            <a:pPr>
              <a:spcBef>
                <a:spcPts val="35"/>
              </a:spcBef>
            </a:pPr>
            <a:endParaRPr sz="1700">
              <a:latin typeface="Calibri"/>
              <a:cs typeface="Calibri"/>
            </a:endParaRPr>
          </a:p>
          <a:p>
            <a:pPr marL="12700"/>
            <a:r>
              <a:rPr spc="-5" dirty="0">
                <a:latin typeface="Calibri"/>
                <a:cs typeface="Calibri"/>
              </a:rPr>
              <a:t>See</a:t>
            </a:r>
            <a:r>
              <a:rPr spc="10" dirty="0">
                <a:latin typeface="Calibri"/>
                <a:cs typeface="Calibri"/>
              </a:rPr>
              <a:t> </a:t>
            </a:r>
            <a:r>
              <a:rPr spc="-10" dirty="0">
                <a:latin typeface="Calibri"/>
                <a:cs typeface="Calibri"/>
              </a:rPr>
              <a:t>also,</a:t>
            </a:r>
            <a:r>
              <a:rPr spc="5" dirty="0">
                <a:latin typeface="Calibri"/>
                <a:cs typeface="Calibri"/>
              </a:rPr>
              <a:t> </a:t>
            </a:r>
            <a:r>
              <a:rPr b="1" spc="-5" dirty="0">
                <a:solidFill>
                  <a:srgbClr val="92D050"/>
                </a:solidFill>
                <a:latin typeface="Calibri"/>
                <a:cs typeface="Calibri"/>
              </a:rPr>
              <a:t>The</a:t>
            </a:r>
            <a:r>
              <a:rPr b="1" dirty="0">
                <a:solidFill>
                  <a:srgbClr val="92D050"/>
                </a:solidFill>
                <a:latin typeface="Calibri"/>
                <a:cs typeface="Calibri"/>
              </a:rPr>
              <a:t> </a:t>
            </a:r>
            <a:r>
              <a:rPr b="1" spc="-15" dirty="0">
                <a:solidFill>
                  <a:srgbClr val="92D050"/>
                </a:solidFill>
                <a:latin typeface="Calibri"/>
                <a:cs typeface="Calibri"/>
              </a:rPr>
              <a:t>Stanford</a:t>
            </a:r>
            <a:r>
              <a:rPr b="1" dirty="0">
                <a:solidFill>
                  <a:srgbClr val="92D050"/>
                </a:solidFill>
                <a:latin typeface="Calibri"/>
                <a:cs typeface="Calibri"/>
              </a:rPr>
              <a:t> </a:t>
            </a:r>
            <a:r>
              <a:rPr b="1" spc="-5" dirty="0">
                <a:solidFill>
                  <a:srgbClr val="92D050"/>
                </a:solidFill>
                <a:latin typeface="Calibri"/>
                <a:cs typeface="Calibri"/>
              </a:rPr>
              <a:t>Prison</a:t>
            </a:r>
            <a:r>
              <a:rPr b="1" dirty="0">
                <a:solidFill>
                  <a:srgbClr val="92D050"/>
                </a:solidFill>
                <a:latin typeface="Calibri"/>
                <a:cs typeface="Calibri"/>
              </a:rPr>
              <a:t> </a:t>
            </a:r>
            <a:r>
              <a:rPr b="1" spc="-10" dirty="0">
                <a:solidFill>
                  <a:srgbClr val="92D050"/>
                </a:solidFill>
                <a:latin typeface="Calibri"/>
                <a:cs typeface="Calibri"/>
              </a:rPr>
              <a:t>Experiment</a:t>
            </a:r>
            <a:r>
              <a:rPr b="1" dirty="0">
                <a:solidFill>
                  <a:srgbClr val="92D050"/>
                </a:solidFill>
                <a:latin typeface="Calibri"/>
                <a:cs typeface="Calibri"/>
              </a:rPr>
              <a:t> </a:t>
            </a:r>
            <a:r>
              <a:rPr spc="-5" dirty="0">
                <a:latin typeface="Calibri"/>
                <a:cs typeface="Calibri"/>
              </a:rPr>
              <a:t>(1971)</a:t>
            </a:r>
            <a:r>
              <a:rPr spc="10" dirty="0">
                <a:latin typeface="Calibri"/>
                <a:cs typeface="Calibri"/>
              </a:rPr>
              <a:t> </a:t>
            </a:r>
            <a:r>
              <a:rPr spc="-5" dirty="0">
                <a:latin typeface="Calibri"/>
                <a:cs typeface="Calibri"/>
              </a:rPr>
              <a:t>(29</a:t>
            </a:r>
            <a:r>
              <a:rPr spc="5" dirty="0">
                <a:latin typeface="Calibri"/>
                <a:cs typeface="Calibri"/>
              </a:rPr>
              <a:t> </a:t>
            </a:r>
            <a:r>
              <a:rPr spc="-5" dirty="0">
                <a:latin typeface="Calibri"/>
                <a:cs typeface="Calibri"/>
              </a:rPr>
              <a:t>minutes)</a:t>
            </a:r>
            <a:endParaRPr>
              <a:latin typeface="Calibri"/>
              <a:cs typeface="Calibri"/>
            </a:endParaRPr>
          </a:p>
          <a:p>
            <a:pPr marL="869315">
              <a:spcBef>
                <a:spcPts val="40"/>
              </a:spcBef>
            </a:pPr>
            <a:r>
              <a:rPr spc="-5" dirty="0">
                <a:latin typeface="Calibri"/>
                <a:cs typeface="Calibri"/>
              </a:rPr>
              <a:t>BBC</a:t>
            </a:r>
            <a:r>
              <a:rPr spc="-10" dirty="0">
                <a:latin typeface="Calibri"/>
                <a:cs typeface="Calibri"/>
              </a:rPr>
              <a:t> </a:t>
            </a:r>
            <a:r>
              <a:rPr spc="-5" dirty="0">
                <a:latin typeface="Calibri"/>
                <a:cs typeface="Calibri"/>
              </a:rPr>
              <a:t>Documentary</a:t>
            </a:r>
            <a:r>
              <a:rPr spc="-10" dirty="0">
                <a:latin typeface="Calibri"/>
                <a:cs typeface="Calibri"/>
              </a:rPr>
              <a:t> </a:t>
            </a:r>
            <a:r>
              <a:rPr u="sng" spc="-10" dirty="0">
                <a:solidFill>
                  <a:srgbClr val="0000FF"/>
                </a:solidFill>
                <a:uFill>
                  <a:solidFill>
                    <a:srgbClr val="0000FF"/>
                  </a:solidFill>
                </a:uFill>
                <a:latin typeface="Calibri"/>
                <a:cs typeface="Calibri"/>
              </a:rPr>
              <a:t>https://</a:t>
            </a:r>
            <a:r>
              <a:rPr u="sng" spc="-10" dirty="0">
                <a:solidFill>
                  <a:srgbClr val="0000FF"/>
                </a:solidFill>
                <a:uFill>
                  <a:solidFill>
                    <a:srgbClr val="0000FF"/>
                  </a:solidFill>
                </a:uFill>
                <a:latin typeface="Calibri"/>
                <a:cs typeface="Calibri"/>
                <a:hlinkClick r:id="rId3"/>
              </a:rPr>
              <a:t>www.youtube.com/watch?v=gb4Q20z0T1Q</a:t>
            </a:r>
            <a:endParaRPr>
              <a:latin typeface="Calibri"/>
              <a:cs typeface="Calibri"/>
            </a:endParaRPr>
          </a:p>
        </p:txBody>
      </p:sp>
      <p:pic>
        <p:nvPicPr>
          <p:cNvPr id="5" name="object 5"/>
          <p:cNvPicPr/>
          <p:nvPr/>
        </p:nvPicPr>
        <p:blipFill>
          <a:blip r:embed="rId4" cstate="print"/>
          <a:stretch>
            <a:fillRect/>
          </a:stretch>
        </p:blipFill>
        <p:spPr>
          <a:xfrm>
            <a:off x="1817091" y="1850081"/>
            <a:ext cx="3705677" cy="2298998"/>
          </a:xfrm>
          <a:prstGeom prst="rect">
            <a:avLst/>
          </a:prstGeom>
        </p:spPr>
      </p:pic>
      <p:sp>
        <p:nvSpPr>
          <p:cNvPr id="6" name="object 6"/>
          <p:cNvSpPr txBox="1"/>
          <p:nvPr/>
        </p:nvSpPr>
        <p:spPr>
          <a:xfrm>
            <a:off x="5912187" y="2180166"/>
            <a:ext cx="4347210" cy="1942464"/>
          </a:xfrm>
          <a:prstGeom prst="rect">
            <a:avLst/>
          </a:prstGeom>
        </p:spPr>
        <p:txBody>
          <a:bodyPr vert="horz" wrap="square" lIns="0" tIns="12700" rIns="0" bIns="0" rtlCol="0">
            <a:spAutoFit/>
          </a:bodyPr>
          <a:lstStyle/>
          <a:p>
            <a:pPr marR="43815" algn="ctr">
              <a:lnSpc>
                <a:spcPts val="2145"/>
              </a:lnSpc>
              <a:spcBef>
                <a:spcPts val="100"/>
              </a:spcBef>
            </a:pPr>
            <a:r>
              <a:rPr b="1" spc="-5" dirty="0">
                <a:solidFill>
                  <a:srgbClr val="92D050"/>
                </a:solidFill>
                <a:latin typeface="Calibri"/>
                <a:cs typeface="Calibri"/>
              </a:rPr>
              <a:t>Social</a:t>
            </a:r>
            <a:r>
              <a:rPr b="1" dirty="0">
                <a:solidFill>
                  <a:srgbClr val="92D050"/>
                </a:solidFill>
                <a:latin typeface="Calibri"/>
                <a:cs typeface="Calibri"/>
              </a:rPr>
              <a:t> </a:t>
            </a:r>
            <a:r>
              <a:rPr b="1" spc="-15" dirty="0">
                <a:solidFill>
                  <a:srgbClr val="92D050"/>
                </a:solidFill>
                <a:latin typeface="Calibri"/>
                <a:cs typeface="Calibri"/>
              </a:rPr>
              <a:t>Psychology</a:t>
            </a:r>
            <a:r>
              <a:rPr b="1" dirty="0">
                <a:solidFill>
                  <a:srgbClr val="92D050"/>
                </a:solidFill>
                <a:latin typeface="Calibri"/>
                <a:cs typeface="Calibri"/>
              </a:rPr>
              <a:t> </a:t>
            </a:r>
            <a:r>
              <a:rPr b="1" spc="-10" dirty="0">
                <a:solidFill>
                  <a:srgbClr val="92D050"/>
                </a:solidFill>
                <a:latin typeface="Calibri"/>
                <a:cs typeface="Calibri"/>
              </a:rPr>
              <a:t>Experiment</a:t>
            </a:r>
            <a:r>
              <a:rPr b="1" dirty="0">
                <a:solidFill>
                  <a:srgbClr val="92D050"/>
                </a:solidFill>
                <a:latin typeface="Calibri"/>
                <a:cs typeface="Calibri"/>
              </a:rPr>
              <a:t> </a:t>
            </a:r>
            <a:r>
              <a:rPr b="1" spc="-5" dirty="0">
                <a:solidFill>
                  <a:srgbClr val="92D050"/>
                </a:solidFill>
                <a:latin typeface="Calibri"/>
                <a:cs typeface="Calibri"/>
              </a:rPr>
              <a:t>on</a:t>
            </a:r>
            <a:r>
              <a:rPr b="1" dirty="0">
                <a:solidFill>
                  <a:srgbClr val="92D050"/>
                </a:solidFill>
                <a:latin typeface="Calibri"/>
                <a:cs typeface="Calibri"/>
              </a:rPr>
              <a:t> </a:t>
            </a:r>
            <a:r>
              <a:rPr b="1" spc="-10" dirty="0">
                <a:solidFill>
                  <a:srgbClr val="92D050"/>
                </a:solidFill>
                <a:latin typeface="Calibri"/>
                <a:cs typeface="Calibri"/>
              </a:rPr>
              <a:t>Obedience</a:t>
            </a:r>
            <a:endParaRPr>
              <a:latin typeface="Calibri"/>
              <a:cs typeface="Calibri"/>
            </a:endParaRPr>
          </a:p>
          <a:p>
            <a:pPr marR="45085" algn="ctr">
              <a:lnSpc>
                <a:spcPts val="2135"/>
              </a:lnSpc>
            </a:pPr>
            <a:r>
              <a:rPr spc="-5" dirty="0">
                <a:latin typeface="Calibri"/>
                <a:cs typeface="Calibri"/>
              </a:rPr>
              <a:t>(1962)</a:t>
            </a:r>
            <a:endParaRPr>
              <a:latin typeface="Calibri"/>
              <a:cs typeface="Calibri"/>
            </a:endParaRPr>
          </a:p>
          <a:p>
            <a:pPr marR="43815" algn="ctr">
              <a:lnSpc>
                <a:spcPts val="2145"/>
              </a:lnSpc>
            </a:pPr>
            <a:r>
              <a:rPr spc="-35" dirty="0">
                <a:latin typeface="Calibri"/>
                <a:cs typeface="Calibri"/>
              </a:rPr>
              <a:t>Yale</a:t>
            </a:r>
            <a:r>
              <a:rPr spc="-15" dirty="0">
                <a:latin typeface="Calibri"/>
                <a:cs typeface="Calibri"/>
              </a:rPr>
              <a:t> </a:t>
            </a:r>
            <a:r>
              <a:rPr spc="-10" dirty="0">
                <a:latin typeface="Calibri"/>
                <a:cs typeface="Calibri"/>
              </a:rPr>
              <a:t>University</a:t>
            </a:r>
            <a:endParaRPr>
              <a:latin typeface="Calibri"/>
              <a:cs typeface="Calibri"/>
            </a:endParaRPr>
          </a:p>
          <a:p>
            <a:pPr>
              <a:spcBef>
                <a:spcPts val="50"/>
              </a:spcBef>
            </a:pPr>
            <a:endParaRPr sz="1900">
              <a:latin typeface="Calibri"/>
              <a:cs typeface="Calibri"/>
            </a:endParaRPr>
          </a:p>
          <a:p>
            <a:pPr algn="ctr">
              <a:spcBef>
                <a:spcPts val="5"/>
              </a:spcBef>
            </a:pPr>
            <a:r>
              <a:rPr sz="1600" u="sng" spc="-10" dirty="0">
                <a:solidFill>
                  <a:srgbClr val="0000FF"/>
                </a:solidFill>
                <a:uFill>
                  <a:solidFill>
                    <a:srgbClr val="0000FF"/>
                  </a:solidFill>
                </a:uFill>
                <a:latin typeface="Calibri"/>
                <a:cs typeface="Calibri"/>
              </a:rPr>
              <a:t>https://</a:t>
            </a:r>
            <a:r>
              <a:rPr sz="1600" u="sng" spc="-10" dirty="0">
                <a:solidFill>
                  <a:srgbClr val="0000FF"/>
                </a:solidFill>
                <a:uFill>
                  <a:solidFill>
                    <a:srgbClr val="0000FF"/>
                  </a:solidFill>
                </a:uFill>
                <a:latin typeface="Calibri"/>
                <a:cs typeface="Calibri"/>
                <a:hlinkClick r:id="rId5"/>
              </a:rPr>
              <a:t>www.youtube.com/watch?v=eTX42lVDwA4#</a:t>
            </a:r>
            <a:endParaRPr sz="1600">
              <a:latin typeface="Calibri"/>
              <a:cs typeface="Calibri"/>
            </a:endParaRPr>
          </a:p>
          <a:p>
            <a:pPr>
              <a:spcBef>
                <a:spcPts val="15"/>
              </a:spcBef>
            </a:pPr>
            <a:endParaRPr>
              <a:latin typeface="Calibri"/>
              <a:cs typeface="Calibri"/>
            </a:endParaRPr>
          </a:p>
          <a:p>
            <a:pPr marR="44450" algn="ctr"/>
            <a:r>
              <a:rPr spc="-5" dirty="0">
                <a:solidFill>
                  <a:srgbClr val="FF0000"/>
                </a:solidFill>
                <a:latin typeface="Calibri"/>
                <a:cs typeface="Calibri"/>
              </a:rPr>
              <a:t>***would</a:t>
            </a:r>
            <a:r>
              <a:rPr dirty="0">
                <a:solidFill>
                  <a:srgbClr val="FF0000"/>
                </a:solidFill>
                <a:latin typeface="Calibri"/>
                <a:cs typeface="Calibri"/>
              </a:rPr>
              <a:t> </a:t>
            </a:r>
            <a:r>
              <a:rPr spc="-10" dirty="0">
                <a:solidFill>
                  <a:srgbClr val="FF0000"/>
                </a:solidFill>
                <a:latin typeface="Calibri"/>
                <a:cs typeface="Calibri"/>
              </a:rPr>
              <a:t>never</a:t>
            </a:r>
            <a:r>
              <a:rPr spc="-5" dirty="0">
                <a:solidFill>
                  <a:srgbClr val="FF0000"/>
                </a:solidFill>
                <a:latin typeface="Calibri"/>
                <a:cs typeface="Calibri"/>
              </a:rPr>
              <a:t> </a:t>
            </a:r>
            <a:r>
              <a:rPr dirty="0">
                <a:solidFill>
                  <a:srgbClr val="FF0000"/>
                </a:solidFill>
                <a:latin typeface="Calibri"/>
                <a:cs typeface="Calibri"/>
              </a:rPr>
              <a:t>be </a:t>
            </a:r>
            <a:r>
              <a:rPr spc="-10" dirty="0">
                <a:solidFill>
                  <a:srgbClr val="FF0000"/>
                </a:solidFill>
                <a:latin typeface="Calibri"/>
                <a:cs typeface="Calibri"/>
              </a:rPr>
              <a:t>allowed</a:t>
            </a:r>
            <a:r>
              <a:rPr spc="15" dirty="0">
                <a:solidFill>
                  <a:srgbClr val="FF0000"/>
                </a:solidFill>
                <a:latin typeface="Calibri"/>
                <a:cs typeface="Calibri"/>
              </a:rPr>
              <a:t> </a:t>
            </a:r>
            <a:r>
              <a:rPr spc="-10" dirty="0">
                <a:solidFill>
                  <a:srgbClr val="FF0000"/>
                </a:solidFill>
                <a:latin typeface="Calibri"/>
                <a:cs typeface="Calibri"/>
              </a:rPr>
              <a:t>today***</a:t>
            </a:r>
            <a:endParaRPr>
              <a:latin typeface="Calibri"/>
              <a:cs typeface="Calibri"/>
            </a:endParaRPr>
          </a:p>
        </p:txBody>
      </p:sp>
    </p:spTree>
    <p:extLst>
      <p:ext uri="{BB962C8B-B14F-4D97-AF65-F5344CB8AC3E}">
        <p14:creationId xmlns:p14="http://schemas.microsoft.com/office/powerpoint/2010/main" val="26524351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75519" y="924895"/>
            <a:ext cx="8641080" cy="864235"/>
          </a:xfrm>
          <a:prstGeom prst="rect">
            <a:avLst/>
          </a:prstGeom>
          <a:solidFill>
            <a:srgbClr val="007A87"/>
          </a:solidFill>
        </p:spPr>
        <p:txBody>
          <a:bodyPr vert="horz" wrap="square" lIns="0" tIns="0" rIns="0" bIns="0" rtlCol="0">
            <a:spAutoFit/>
          </a:bodyPr>
          <a:lstStyle/>
          <a:p>
            <a:pPr marL="92075">
              <a:lnSpc>
                <a:spcPts val="3329"/>
              </a:lnSpc>
            </a:pPr>
            <a:r>
              <a:rPr sz="2800" dirty="0">
                <a:solidFill>
                  <a:srgbClr val="FFFFFF"/>
                </a:solidFill>
                <a:latin typeface="Arial"/>
                <a:cs typeface="Arial"/>
              </a:rPr>
              <a:t>Research</a:t>
            </a:r>
            <a:r>
              <a:rPr sz="2800" spc="-5" dirty="0">
                <a:solidFill>
                  <a:srgbClr val="FFFFFF"/>
                </a:solidFill>
                <a:latin typeface="Arial"/>
                <a:cs typeface="Arial"/>
              </a:rPr>
              <a:t> Ethics</a:t>
            </a:r>
            <a:r>
              <a:rPr sz="2800" spc="-10" dirty="0">
                <a:solidFill>
                  <a:srgbClr val="FFFFFF"/>
                </a:solidFill>
                <a:latin typeface="Arial"/>
                <a:cs typeface="Arial"/>
              </a:rPr>
              <a:t> </a:t>
            </a:r>
            <a:r>
              <a:rPr sz="2800" dirty="0">
                <a:solidFill>
                  <a:srgbClr val="FFFFFF"/>
                </a:solidFill>
                <a:latin typeface="Arial"/>
                <a:cs typeface="Arial"/>
              </a:rPr>
              <a:t>Now:</a:t>
            </a:r>
            <a:r>
              <a:rPr sz="2800" spc="-15" dirty="0">
                <a:solidFill>
                  <a:srgbClr val="FFFFFF"/>
                </a:solidFill>
                <a:latin typeface="Arial"/>
                <a:cs typeface="Arial"/>
              </a:rPr>
              <a:t> </a:t>
            </a:r>
            <a:r>
              <a:rPr sz="2800" dirty="0">
                <a:solidFill>
                  <a:srgbClr val="FFFFFF"/>
                </a:solidFill>
                <a:latin typeface="Arial"/>
                <a:cs typeface="Arial"/>
              </a:rPr>
              <a:t>Consent</a:t>
            </a:r>
            <a:r>
              <a:rPr sz="2800" spc="-15" dirty="0">
                <a:solidFill>
                  <a:srgbClr val="FFFFFF"/>
                </a:solidFill>
                <a:latin typeface="Arial"/>
                <a:cs typeface="Arial"/>
              </a:rPr>
              <a:t> </a:t>
            </a:r>
            <a:r>
              <a:rPr sz="2800" dirty="0">
                <a:solidFill>
                  <a:srgbClr val="FFFFFF"/>
                </a:solidFill>
                <a:latin typeface="Arial"/>
                <a:cs typeface="Arial"/>
              </a:rPr>
              <a:t>Gone</a:t>
            </a:r>
            <a:r>
              <a:rPr sz="2800" spc="-5" dirty="0">
                <a:solidFill>
                  <a:srgbClr val="FFFFFF"/>
                </a:solidFill>
                <a:latin typeface="Arial"/>
                <a:cs typeface="Arial"/>
              </a:rPr>
              <a:t> </a:t>
            </a:r>
            <a:r>
              <a:rPr sz="2800" dirty="0">
                <a:solidFill>
                  <a:srgbClr val="FFFFFF"/>
                </a:solidFill>
                <a:latin typeface="Arial"/>
                <a:cs typeface="Arial"/>
              </a:rPr>
              <a:t>Mad?</a:t>
            </a:r>
            <a:endParaRPr sz="2800">
              <a:latin typeface="Arial"/>
              <a:cs typeface="Arial"/>
            </a:endParaRPr>
          </a:p>
          <a:p>
            <a:pPr marL="92075">
              <a:lnSpc>
                <a:spcPts val="3345"/>
              </a:lnSpc>
            </a:pPr>
            <a:r>
              <a:rPr sz="2800" b="1" dirty="0">
                <a:solidFill>
                  <a:srgbClr val="FFFFFF"/>
                </a:solidFill>
                <a:latin typeface="Arial"/>
                <a:cs typeface="Arial"/>
              </a:rPr>
              <a:t>The</a:t>
            </a:r>
            <a:r>
              <a:rPr sz="2800" b="1" spc="-30" dirty="0">
                <a:solidFill>
                  <a:srgbClr val="FFFFFF"/>
                </a:solidFill>
                <a:latin typeface="Arial"/>
                <a:cs typeface="Arial"/>
              </a:rPr>
              <a:t> </a:t>
            </a:r>
            <a:r>
              <a:rPr sz="2800" b="1" dirty="0">
                <a:solidFill>
                  <a:srgbClr val="FFFFFF"/>
                </a:solidFill>
                <a:latin typeface="Arial"/>
                <a:cs typeface="Arial"/>
              </a:rPr>
              <a:t>Brisbane</a:t>
            </a:r>
            <a:r>
              <a:rPr sz="2800" b="1" spc="-30" dirty="0">
                <a:solidFill>
                  <a:srgbClr val="FFFFFF"/>
                </a:solidFill>
                <a:latin typeface="Arial"/>
                <a:cs typeface="Arial"/>
              </a:rPr>
              <a:t> </a:t>
            </a:r>
            <a:r>
              <a:rPr sz="2800" b="1" dirty="0">
                <a:solidFill>
                  <a:srgbClr val="FFFFFF"/>
                </a:solidFill>
                <a:latin typeface="Arial"/>
                <a:cs typeface="Arial"/>
              </a:rPr>
              <a:t>Controversy</a:t>
            </a:r>
            <a:endParaRPr sz="2800">
              <a:latin typeface="Arial"/>
              <a:cs typeface="Arial"/>
            </a:endParaRPr>
          </a:p>
        </p:txBody>
      </p:sp>
      <p:sp>
        <p:nvSpPr>
          <p:cNvPr id="4" name="object 4"/>
          <p:cNvSpPr txBox="1"/>
          <p:nvPr/>
        </p:nvSpPr>
        <p:spPr>
          <a:xfrm>
            <a:off x="1998276" y="1909233"/>
            <a:ext cx="4380230" cy="1368425"/>
          </a:xfrm>
          <a:prstGeom prst="rect">
            <a:avLst/>
          </a:prstGeom>
        </p:spPr>
        <p:txBody>
          <a:bodyPr vert="horz" wrap="square" lIns="0" tIns="13335" rIns="0" bIns="0" rtlCol="0">
            <a:spAutoFit/>
          </a:bodyPr>
          <a:lstStyle/>
          <a:p>
            <a:pPr marL="12700" marR="5080" algn="just">
              <a:lnSpc>
                <a:spcPct val="99700"/>
              </a:lnSpc>
              <a:spcBef>
                <a:spcPts val="105"/>
              </a:spcBef>
            </a:pPr>
            <a:r>
              <a:rPr sz="2200" b="1" spc="-10" dirty="0">
                <a:latin typeface="Calibri"/>
                <a:cs typeface="Calibri"/>
              </a:rPr>
              <a:t>University</a:t>
            </a:r>
            <a:r>
              <a:rPr sz="2200" b="1" spc="-5" dirty="0">
                <a:latin typeface="Calibri"/>
                <a:cs typeface="Calibri"/>
              </a:rPr>
              <a:t> </a:t>
            </a:r>
            <a:r>
              <a:rPr sz="2200" b="1" spc="-10" dirty="0">
                <a:latin typeface="Calibri"/>
                <a:cs typeface="Calibri"/>
              </a:rPr>
              <a:t>suppressed</a:t>
            </a:r>
            <a:r>
              <a:rPr sz="2200" b="1" spc="-5" dirty="0">
                <a:latin typeface="Calibri"/>
                <a:cs typeface="Calibri"/>
              </a:rPr>
              <a:t> </a:t>
            </a:r>
            <a:r>
              <a:rPr sz="2200" b="1" spc="-10" dirty="0">
                <a:latin typeface="Calibri"/>
                <a:cs typeface="Calibri"/>
              </a:rPr>
              <a:t>study</a:t>
            </a:r>
            <a:r>
              <a:rPr sz="2200" b="1" spc="-5" dirty="0">
                <a:latin typeface="Calibri"/>
                <a:cs typeface="Calibri"/>
              </a:rPr>
              <a:t> </a:t>
            </a:r>
            <a:r>
              <a:rPr sz="2200" b="1" spc="-15" dirty="0">
                <a:latin typeface="Calibri"/>
                <a:cs typeface="Calibri"/>
              </a:rPr>
              <a:t>into </a:t>
            </a:r>
            <a:r>
              <a:rPr sz="2200" b="1" spc="-484" dirty="0">
                <a:latin typeface="Calibri"/>
                <a:cs typeface="Calibri"/>
              </a:rPr>
              <a:t> </a:t>
            </a:r>
            <a:r>
              <a:rPr sz="2200" b="1" spc="-10" dirty="0">
                <a:latin typeface="Calibri"/>
                <a:cs typeface="Calibri"/>
              </a:rPr>
              <a:t>racism</a:t>
            </a:r>
            <a:r>
              <a:rPr sz="2200" b="1" spc="-5" dirty="0">
                <a:latin typeface="Calibri"/>
                <a:cs typeface="Calibri"/>
              </a:rPr>
              <a:t> </a:t>
            </a:r>
            <a:r>
              <a:rPr sz="2200" b="1" dirty="0">
                <a:latin typeface="Calibri"/>
                <a:cs typeface="Calibri"/>
              </a:rPr>
              <a:t>on </a:t>
            </a:r>
            <a:r>
              <a:rPr sz="2200" b="1" spc="-5" dirty="0">
                <a:latin typeface="Calibri"/>
                <a:cs typeface="Calibri"/>
              </a:rPr>
              <a:t>buses and 'victimised'</a:t>
            </a:r>
            <a:r>
              <a:rPr sz="2200" b="1" dirty="0">
                <a:latin typeface="Calibri"/>
                <a:cs typeface="Calibri"/>
              </a:rPr>
              <a:t> </a:t>
            </a:r>
            <a:r>
              <a:rPr sz="2200" b="1" spc="-5" dirty="0">
                <a:latin typeface="Calibri"/>
                <a:cs typeface="Calibri"/>
              </a:rPr>
              <a:t>its </a:t>
            </a:r>
            <a:r>
              <a:rPr sz="2200" b="1" dirty="0">
                <a:latin typeface="Calibri"/>
                <a:cs typeface="Calibri"/>
              </a:rPr>
              <a:t> </a:t>
            </a:r>
            <a:r>
              <a:rPr sz="2200" b="1" spc="-5" dirty="0">
                <a:latin typeface="Calibri"/>
                <a:cs typeface="Calibri"/>
              </a:rPr>
              <a:t>co-author</a:t>
            </a:r>
            <a:endParaRPr sz="2200">
              <a:latin typeface="Calibri"/>
              <a:cs typeface="Calibri"/>
            </a:endParaRPr>
          </a:p>
          <a:p>
            <a:pPr marL="12700" algn="just">
              <a:spcBef>
                <a:spcPts val="30"/>
              </a:spcBef>
            </a:pPr>
            <a:r>
              <a:rPr sz="2200" spc="-5" dirty="0">
                <a:latin typeface="Calibri"/>
                <a:cs typeface="Calibri"/>
              </a:rPr>
              <a:t>Joshua</a:t>
            </a:r>
            <a:r>
              <a:rPr sz="2200" spc="-15" dirty="0">
                <a:latin typeface="Calibri"/>
                <a:cs typeface="Calibri"/>
              </a:rPr>
              <a:t> </a:t>
            </a:r>
            <a:r>
              <a:rPr sz="2200" spc="-10" dirty="0">
                <a:latin typeface="Calibri"/>
                <a:cs typeface="Calibri"/>
              </a:rPr>
              <a:t>Robertson,</a:t>
            </a:r>
            <a:r>
              <a:rPr sz="2200" spc="-5" dirty="0">
                <a:latin typeface="Calibri"/>
                <a:cs typeface="Calibri"/>
              </a:rPr>
              <a:t> 26</a:t>
            </a:r>
            <a:r>
              <a:rPr sz="2200" spc="-10" dirty="0">
                <a:latin typeface="Calibri"/>
                <a:cs typeface="Calibri"/>
              </a:rPr>
              <a:t> </a:t>
            </a:r>
            <a:r>
              <a:rPr sz="2200" spc="-5" dirty="0">
                <a:latin typeface="Calibri"/>
                <a:cs typeface="Calibri"/>
              </a:rPr>
              <a:t>/02/2015</a:t>
            </a:r>
            <a:endParaRPr sz="2200">
              <a:latin typeface="Calibri"/>
              <a:cs typeface="Calibri"/>
            </a:endParaRPr>
          </a:p>
        </p:txBody>
      </p:sp>
      <p:sp>
        <p:nvSpPr>
          <p:cNvPr id="5" name="object 5"/>
          <p:cNvSpPr txBox="1"/>
          <p:nvPr/>
        </p:nvSpPr>
        <p:spPr>
          <a:xfrm>
            <a:off x="1998277" y="3585633"/>
            <a:ext cx="4317365" cy="1368425"/>
          </a:xfrm>
          <a:prstGeom prst="rect">
            <a:avLst/>
          </a:prstGeom>
        </p:spPr>
        <p:txBody>
          <a:bodyPr vert="horz" wrap="square" lIns="0" tIns="12065" rIns="0" bIns="0" rtlCol="0">
            <a:spAutoFit/>
          </a:bodyPr>
          <a:lstStyle/>
          <a:p>
            <a:pPr marL="12700" marR="5080" algn="just">
              <a:lnSpc>
                <a:spcPct val="100200"/>
              </a:lnSpc>
              <a:spcBef>
                <a:spcPts val="95"/>
              </a:spcBef>
            </a:pPr>
            <a:r>
              <a:rPr sz="2200" spc="-5" dirty="0">
                <a:latin typeface="Calibri"/>
                <a:cs typeface="Calibri"/>
              </a:rPr>
              <a:t>Bus </a:t>
            </a:r>
            <a:r>
              <a:rPr sz="2200" spc="-15" dirty="0">
                <a:latin typeface="Calibri"/>
                <a:cs typeface="Calibri"/>
              </a:rPr>
              <a:t>drivers </a:t>
            </a:r>
            <a:r>
              <a:rPr sz="2200" spc="-5" dirty="0">
                <a:latin typeface="Calibri"/>
                <a:cs typeface="Calibri"/>
              </a:rPr>
              <a:t>in Brisbane </a:t>
            </a:r>
            <a:r>
              <a:rPr sz="2200" spc="-10" dirty="0">
                <a:latin typeface="Calibri"/>
                <a:cs typeface="Calibri"/>
              </a:rPr>
              <a:t>allowed white </a:t>
            </a:r>
            <a:r>
              <a:rPr sz="2200" spc="-5" dirty="0">
                <a:latin typeface="Calibri"/>
                <a:cs typeface="Calibri"/>
              </a:rPr>
              <a:t> and </a:t>
            </a:r>
            <a:r>
              <a:rPr sz="2200" spc="-10" dirty="0">
                <a:latin typeface="Calibri"/>
                <a:cs typeface="Calibri"/>
              </a:rPr>
              <a:t>east </a:t>
            </a:r>
            <a:r>
              <a:rPr sz="2200" spc="-5" dirty="0">
                <a:latin typeface="Calibri"/>
                <a:cs typeface="Calibri"/>
              </a:rPr>
              <a:t>Asian </a:t>
            </a:r>
            <a:r>
              <a:rPr sz="2200" spc="-10" dirty="0">
                <a:latin typeface="Calibri"/>
                <a:cs typeface="Calibri"/>
              </a:rPr>
              <a:t>passengers </a:t>
            </a:r>
            <a:r>
              <a:rPr sz="2200" spc="-15" dirty="0">
                <a:latin typeface="Calibri"/>
                <a:cs typeface="Calibri"/>
              </a:rPr>
              <a:t>to </a:t>
            </a:r>
            <a:r>
              <a:rPr sz="2200" spc="-5" dirty="0">
                <a:latin typeface="Calibri"/>
                <a:cs typeface="Calibri"/>
              </a:rPr>
              <a:t>ride </a:t>
            </a:r>
            <a:r>
              <a:rPr sz="2200" spc="-10" dirty="0">
                <a:latin typeface="Calibri"/>
                <a:cs typeface="Calibri"/>
              </a:rPr>
              <a:t>free </a:t>
            </a:r>
            <a:r>
              <a:rPr sz="2200" spc="-484" dirty="0">
                <a:latin typeface="Calibri"/>
                <a:cs typeface="Calibri"/>
              </a:rPr>
              <a:t> </a:t>
            </a:r>
            <a:r>
              <a:rPr sz="2200" spc="-5" dirty="0">
                <a:latin typeface="Calibri"/>
                <a:cs typeface="Calibri"/>
              </a:rPr>
              <a:t>about 72% </a:t>
            </a:r>
            <a:r>
              <a:rPr sz="2200" dirty="0">
                <a:latin typeface="Calibri"/>
                <a:cs typeface="Calibri"/>
              </a:rPr>
              <a:t>of </a:t>
            </a:r>
            <a:r>
              <a:rPr sz="2200" spc="-5" dirty="0">
                <a:latin typeface="Calibri"/>
                <a:cs typeface="Calibri"/>
              </a:rPr>
              <a:t>the </a:t>
            </a:r>
            <a:r>
              <a:rPr sz="2200" dirty="0">
                <a:latin typeface="Calibri"/>
                <a:cs typeface="Calibri"/>
              </a:rPr>
              <a:t>time </a:t>
            </a:r>
            <a:r>
              <a:rPr sz="2200" spc="-15" dirty="0">
                <a:latin typeface="Calibri"/>
                <a:cs typeface="Calibri"/>
              </a:rPr>
              <a:t>versus </a:t>
            </a:r>
            <a:r>
              <a:rPr sz="2200" spc="-5" dirty="0">
                <a:latin typeface="Calibri"/>
                <a:cs typeface="Calibri"/>
              </a:rPr>
              <a:t>50% </a:t>
            </a:r>
            <a:r>
              <a:rPr sz="2200" spc="-15" dirty="0">
                <a:latin typeface="Calibri"/>
                <a:cs typeface="Calibri"/>
              </a:rPr>
              <a:t>for </a:t>
            </a:r>
            <a:r>
              <a:rPr sz="2200" spc="-484" dirty="0">
                <a:latin typeface="Calibri"/>
                <a:cs typeface="Calibri"/>
              </a:rPr>
              <a:t> </a:t>
            </a:r>
            <a:r>
              <a:rPr sz="2200" spc="-5" dirty="0">
                <a:latin typeface="Calibri"/>
                <a:cs typeface="Calibri"/>
              </a:rPr>
              <a:t>Indian</a:t>
            </a:r>
            <a:r>
              <a:rPr sz="2200" spc="-20" dirty="0">
                <a:latin typeface="Calibri"/>
                <a:cs typeface="Calibri"/>
              </a:rPr>
              <a:t> </a:t>
            </a:r>
            <a:r>
              <a:rPr sz="2200" spc="-5" dirty="0">
                <a:latin typeface="Calibri"/>
                <a:cs typeface="Calibri"/>
              </a:rPr>
              <a:t>and</a:t>
            </a:r>
            <a:r>
              <a:rPr sz="2200" spc="-15" dirty="0">
                <a:latin typeface="Calibri"/>
                <a:cs typeface="Calibri"/>
              </a:rPr>
              <a:t> </a:t>
            </a:r>
            <a:r>
              <a:rPr sz="2200" spc="-5" dirty="0">
                <a:latin typeface="Calibri"/>
                <a:cs typeface="Calibri"/>
              </a:rPr>
              <a:t>36% </a:t>
            </a:r>
            <a:r>
              <a:rPr sz="2200" spc="-15" dirty="0">
                <a:latin typeface="Calibri"/>
                <a:cs typeface="Calibri"/>
              </a:rPr>
              <a:t>for </a:t>
            </a:r>
            <a:r>
              <a:rPr sz="2200" spc="-5" dirty="0">
                <a:latin typeface="Calibri"/>
                <a:cs typeface="Calibri"/>
              </a:rPr>
              <a:t>black</a:t>
            </a:r>
            <a:r>
              <a:rPr sz="2200" spc="-10" dirty="0">
                <a:latin typeface="Calibri"/>
                <a:cs typeface="Calibri"/>
              </a:rPr>
              <a:t> passengers.</a:t>
            </a:r>
            <a:endParaRPr sz="2200">
              <a:latin typeface="Calibri"/>
              <a:cs typeface="Calibri"/>
            </a:endParaRPr>
          </a:p>
        </p:txBody>
      </p:sp>
      <p:sp>
        <p:nvSpPr>
          <p:cNvPr id="6" name="object 6"/>
          <p:cNvSpPr txBox="1"/>
          <p:nvPr/>
        </p:nvSpPr>
        <p:spPr>
          <a:xfrm>
            <a:off x="1998277" y="5236632"/>
            <a:ext cx="4379595" cy="299720"/>
          </a:xfrm>
          <a:prstGeom prst="rect">
            <a:avLst/>
          </a:prstGeom>
        </p:spPr>
        <p:txBody>
          <a:bodyPr vert="horz" wrap="square" lIns="0" tIns="12700" rIns="0" bIns="0" rtlCol="0">
            <a:spAutoFit/>
          </a:bodyPr>
          <a:lstStyle/>
          <a:p>
            <a:pPr marL="12700">
              <a:spcBef>
                <a:spcPts val="100"/>
              </a:spcBef>
              <a:tabLst>
                <a:tab pos="1642110" algn="l"/>
                <a:tab pos="2188845" algn="l"/>
                <a:tab pos="3661410" algn="l"/>
              </a:tabLst>
            </a:pPr>
            <a:r>
              <a:rPr dirty="0">
                <a:solidFill>
                  <a:srgbClr val="92D050"/>
                </a:solidFill>
                <a:latin typeface="Calibri"/>
                <a:cs typeface="Calibri"/>
              </a:rPr>
              <a:t>***</a:t>
            </a:r>
            <a:r>
              <a:rPr spc="-5" dirty="0">
                <a:solidFill>
                  <a:srgbClr val="92D050"/>
                </a:solidFill>
                <a:latin typeface="Calibri"/>
                <a:cs typeface="Calibri"/>
              </a:rPr>
              <a:t>U</a:t>
            </a:r>
            <a:r>
              <a:rPr dirty="0">
                <a:solidFill>
                  <a:srgbClr val="92D050"/>
                </a:solidFill>
                <a:latin typeface="Calibri"/>
                <a:cs typeface="Calibri"/>
              </a:rPr>
              <a:t>n</a:t>
            </a:r>
            <a:r>
              <a:rPr spc="-5" dirty="0">
                <a:solidFill>
                  <a:srgbClr val="92D050"/>
                </a:solidFill>
                <a:latin typeface="Calibri"/>
                <a:cs typeface="Calibri"/>
              </a:rPr>
              <a:t>i</a:t>
            </a:r>
            <a:r>
              <a:rPr spc="-20" dirty="0">
                <a:solidFill>
                  <a:srgbClr val="92D050"/>
                </a:solidFill>
                <a:latin typeface="Calibri"/>
                <a:cs typeface="Calibri"/>
              </a:rPr>
              <a:t>v</a:t>
            </a:r>
            <a:r>
              <a:rPr dirty="0">
                <a:solidFill>
                  <a:srgbClr val="92D050"/>
                </a:solidFill>
                <a:latin typeface="Calibri"/>
                <a:cs typeface="Calibri"/>
              </a:rPr>
              <a:t>e</a:t>
            </a:r>
            <a:r>
              <a:rPr spc="-35" dirty="0">
                <a:solidFill>
                  <a:srgbClr val="92D050"/>
                </a:solidFill>
                <a:latin typeface="Calibri"/>
                <a:cs typeface="Calibri"/>
              </a:rPr>
              <a:t>r</a:t>
            </a:r>
            <a:r>
              <a:rPr spc="-5" dirty="0">
                <a:solidFill>
                  <a:srgbClr val="92D050"/>
                </a:solidFill>
                <a:latin typeface="Calibri"/>
                <a:cs typeface="Calibri"/>
              </a:rPr>
              <a:t>sit</a:t>
            </a:r>
            <a:r>
              <a:rPr dirty="0">
                <a:solidFill>
                  <a:srgbClr val="92D050"/>
                </a:solidFill>
                <a:latin typeface="Calibri"/>
                <a:cs typeface="Calibri"/>
              </a:rPr>
              <a:t>y	of	Queen</a:t>
            </a:r>
            <a:r>
              <a:rPr spc="-5" dirty="0">
                <a:solidFill>
                  <a:srgbClr val="92D050"/>
                </a:solidFill>
                <a:latin typeface="Calibri"/>
                <a:cs typeface="Calibri"/>
              </a:rPr>
              <a:t>s</a:t>
            </a:r>
            <a:r>
              <a:rPr dirty="0">
                <a:solidFill>
                  <a:srgbClr val="92D050"/>
                </a:solidFill>
                <a:latin typeface="Calibri"/>
                <a:cs typeface="Calibri"/>
              </a:rPr>
              <a:t>land	</a:t>
            </a:r>
            <a:r>
              <a:rPr spc="-20" dirty="0">
                <a:solidFill>
                  <a:srgbClr val="92D050"/>
                </a:solidFill>
                <a:latin typeface="Calibri"/>
                <a:cs typeface="Calibri"/>
              </a:rPr>
              <a:t>w</a:t>
            </a:r>
            <a:r>
              <a:rPr dirty="0">
                <a:solidFill>
                  <a:srgbClr val="92D050"/>
                </a:solidFill>
                <a:latin typeface="Calibri"/>
                <a:cs typeface="Calibri"/>
              </a:rPr>
              <a:t>a</a:t>
            </a:r>
            <a:r>
              <a:rPr spc="-5" dirty="0">
                <a:solidFill>
                  <a:srgbClr val="92D050"/>
                </a:solidFill>
                <a:latin typeface="Calibri"/>
                <a:cs typeface="Calibri"/>
              </a:rPr>
              <a:t>r</a:t>
            </a:r>
            <a:r>
              <a:rPr spc="5" dirty="0">
                <a:solidFill>
                  <a:srgbClr val="92D050"/>
                </a:solidFill>
                <a:latin typeface="Calibri"/>
                <a:cs typeface="Calibri"/>
              </a:rPr>
              <a:t>n</a:t>
            </a:r>
            <a:r>
              <a:rPr dirty="0">
                <a:solidFill>
                  <a:srgbClr val="92D050"/>
                </a:solidFill>
                <a:latin typeface="Calibri"/>
                <a:cs typeface="Calibri"/>
              </a:rPr>
              <a:t>ed</a:t>
            </a:r>
            <a:endParaRPr>
              <a:latin typeface="Calibri"/>
              <a:cs typeface="Calibri"/>
            </a:endParaRPr>
          </a:p>
        </p:txBody>
      </p:sp>
      <p:sp>
        <p:nvSpPr>
          <p:cNvPr id="7" name="object 7"/>
          <p:cNvSpPr txBox="1"/>
          <p:nvPr/>
        </p:nvSpPr>
        <p:spPr>
          <a:xfrm>
            <a:off x="1998276" y="5507566"/>
            <a:ext cx="4380230" cy="299720"/>
          </a:xfrm>
          <a:prstGeom prst="rect">
            <a:avLst/>
          </a:prstGeom>
        </p:spPr>
        <p:txBody>
          <a:bodyPr vert="horz" wrap="square" lIns="0" tIns="12700" rIns="0" bIns="0" rtlCol="0">
            <a:spAutoFit/>
          </a:bodyPr>
          <a:lstStyle/>
          <a:p>
            <a:pPr marL="12700">
              <a:spcBef>
                <a:spcPts val="100"/>
              </a:spcBef>
            </a:pPr>
            <a:r>
              <a:rPr spc="-5" dirty="0">
                <a:solidFill>
                  <a:srgbClr val="92D050"/>
                </a:solidFill>
                <a:latin typeface="Calibri"/>
                <a:cs typeface="Calibri"/>
              </a:rPr>
              <a:t>economist</a:t>
            </a:r>
            <a:r>
              <a:rPr spc="245" dirty="0">
                <a:solidFill>
                  <a:srgbClr val="92D050"/>
                </a:solidFill>
                <a:latin typeface="Calibri"/>
                <a:cs typeface="Calibri"/>
              </a:rPr>
              <a:t> </a:t>
            </a:r>
            <a:r>
              <a:rPr dirty="0">
                <a:solidFill>
                  <a:srgbClr val="92D050"/>
                </a:solidFill>
                <a:latin typeface="Calibri"/>
                <a:cs typeface="Calibri"/>
              </a:rPr>
              <a:t>he</a:t>
            </a:r>
            <a:r>
              <a:rPr spc="260" dirty="0">
                <a:solidFill>
                  <a:srgbClr val="92D050"/>
                </a:solidFill>
                <a:latin typeface="Calibri"/>
                <a:cs typeface="Calibri"/>
              </a:rPr>
              <a:t> </a:t>
            </a:r>
            <a:r>
              <a:rPr spc="-10" dirty="0">
                <a:solidFill>
                  <a:srgbClr val="92D050"/>
                </a:solidFill>
                <a:latin typeface="Calibri"/>
                <a:cs typeface="Calibri"/>
              </a:rPr>
              <a:t>faced</a:t>
            </a:r>
            <a:r>
              <a:rPr spc="254" dirty="0">
                <a:solidFill>
                  <a:srgbClr val="92D050"/>
                </a:solidFill>
                <a:latin typeface="Calibri"/>
                <a:cs typeface="Calibri"/>
              </a:rPr>
              <a:t> </a:t>
            </a:r>
            <a:r>
              <a:rPr spc="-5" dirty="0">
                <a:solidFill>
                  <a:srgbClr val="92D050"/>
                </a:solidFill>
                <a:latin typeface="Calibri"/>
                <a:cs typeface="Calibri"/>
              </a:rPr>
              <a:t>dismissal</a:t>
            </a:r>
            <a:r>
              <a:rPr spc="254" dirty="0">
                <a:solidFill>
                  <a:srgbClr val="92D050"/>
                </a:solidFill>
                <a:latin typeface="Calibri"/>
                <a:cs typeface="Calibri"/>
              </a:rPr>
              <a:t> </a:t>
            </a:r>
            <a:r>
              <a:rPr spc="-5" dirty="0">
                <a:solidFill>
                  <a:srgbClr val="92D050"/>
                </a:solidFill>
                <a:latin typeface="Calibri"/>
                <a:cs typeface="Calibri"/>
              </a:rPr>
              <a:t>if</a:t>
            </a:r>
            <a:r>
              <a:rPr spc="254" dirty="0">
                <a:solidFill>
                  <a:srgbClr val="92D050"/>
                </a:solidFill>
                <a:latin typeface="Calibri"/>
                <a:cs typeface="Calibri"/>
              </a:rPr>
              <a:t> </a:t>
            </a:r>
            <a:r>
              <a:rPr dirty="0">
                <a:solidFill>
                  <a:srgbClr val="92D050"/>
                </a:solidFill>
                <a:latin typeface="Calibri"/>
                <a:cs typeface="Calibri"/>
              </a:rPr>
              <a:t>he</a:t>
            </a:r>
            <a:r>
              <a:rPr spc="254" dirty="0">
                <a:solidFill>
                  <a:srgbClr val="92D050"/>
                </a:solidFill>
                <a:latin typeface="Calibri"/>
                <a:cs typeface="Calibri"/>
              </a:rPr>
              <a:t> </a:t>
            </a:r>
            <a:r>
              <a:rPr spc="-5" dirty="0">
                <a:solidFill>
                  <a:srgbClr val="92D050"/>
                </a:solidFill>
                <a:latin typeface="Calibri"/>
                <a:cs typeface="Calibri"/>
              </a:rPr>
              <a:t>continued</a:t>
            </a:r>
            <a:endParaRPr>
              <a:latin typeface="Calibri"/>
              <a:cs typeface="Calibri"/>
            </a:endParaRPr>
          </a:p>
        </p:txBody>
      </p:sp>
      <p:sp>
        <p:nvSpPr>
          <p:cNvPr id="8" name="object 8"/>
          <p:cNvSpPr txBox="1"/>
          <p:nvPr/>
        </p:nvSpPr>
        <p:spPr>
          <a:xfrm>
            <a:off x="1998276" y="5778499"/>
            <a:ext cx="4381500" cy="579120"/>
          </a:xfrm>
          <a:prstGeom prst="rect">
            <a:avLst/>
          </a:prstGeom>
        </p:spPr>
        <p:txBody>
          <a:bodyPr vert="horz" wrap="square" lIns="0" tIns="6985" rIns="0" bIns="0" rtlCol="0">
            <a:spAutoFit/>
          </a:bodyPr>
          <a:lstStyle/>
          <a:p>
            <a:pPr marL="12700" marR="5080">
              <a:lnSpc>
                <a:spcPct val="101899"/>
              </a:lnSpc>
              <a:spcBef>
                <a:spcPts val="55"/>
              </a:spcBef>
            </a:pPr>
            <a:r>
              <a:rPr spc="-5" dirty="0">
                <a:solidFill>
                  <a:srgbClr val="92D050"/>
                </a:solidFill>
                <a:latin typeface="Calibri"/>
                <a:cs typeface="Calibri"/>
              </a:rPr>
              <a:t>with</a:t>
            </a:r>
            <a:r>
              <a:rPr spc="150" dirty="0">
                <a:solidFill>
                  <a:srgbClr val="92D050"/>
                </a:solidFill>
                <a:latin typeface="Calibri"/>
                <a:cs typeface="Calibri"/>
              </a:rPr>
              <a:t> </a:t>
            </a:r>
            <a:r>
              <a:rPr spc="-5" dirty="0">
                <a:solidFill>
                  <a:srgbClr val="92D050"/>
                </a:solidFill>
                <a:latin typeface="Calibri"/>
                <a:cs typeface="Calibri"/>
              </a:rPr>
              <a:t>similar</a:t>
            </a:r>
            <a:r>
              <a:rPr spc="145" dirty="0">
                <a:solidFill>
                  <a:srgbClr val="92D050"/>
                </a:solidFill>
                <a:latin typeface="Calibri"/>
                <a:cs typeface="Calibri"/>
              </a:rPr>
              <a:t> </a:t>
            </a:r>
            <a:r>
              <a:rPr spc="-10" dirty="0">
                <a:solidFill>
                  <a:srgbClr val="92D050"/>
                </a:solidFill>
                <a:latin typeface="Calibri"/>
                <a:cs typeface="Calibri"/>
              </a:rPr>
              <a:t>research</a:t>
            </a:r>
            <a:r>
              <a:rPr spc="155" dirty="0">
                <a:solidFill>
                  <a:srgbClr val="92D050"/>
                </a:solidFill>
                <a:latin typeface="Calibri"/>
                <a:cs typeface="Calibri"/>
              </a:rPr>
              <a:t> </a:t>
            </a:r>
            <a:r>
              <a:rPr spc="-15" dirty="0">
                <a:solidFill>
                  <a:srgbClr val="92D050"/>
                </a:solidFill>
                <a:latin typeface="Calibri"/>
                <a:cs typeface="Calibri"/>
              </a:rPr>
              <a:t>into</a:t>
            </a:r>
            <a:r>
              <a:rPr spc="150" dirty="0">
                <a:solidFill>
                  <a:srgbClr val="92D050"/>
                </a:solidFill>
                <a:latin typeface="Calibri"/>
                <a:cs typeface="Calibri"/>
              </a:rPr>
              <a:t> </a:t>
            </a:r>
            <a:r>
              <a:rPr dirty="0">
                <a:solidFill>
                  <a:srgbClr val="92D050"/>
                </a:solidFill>
                <a:latin typeface="Calibri"/>
                <a:cs typeface="Calibri"/>
              </a:rPr>
              <a:t>the</a:t>
            </a:r>
            <a:r>
              <a:rPr spc="155" dirty="0">
                <a:solidFill>
                  <a:srgbClr val="92D050"/>
                </a:solidFill>
                <a:latin typeface="Calibri"/>
                <a:cs typeface="Calibri"/>
              </a:rPr>
              <a:t> </a:t>
            </a:r>
            <a:r>
              <a:rPr spc="-10" dirty="0">
                <a:solidFill>
                  <a:srgbClr val="92D050"/>
                </a:solidFill>
                <a:latin typeface="Calibri"/>
                <a:cs typeface="Calibri"/>
              </a:rPr>
              <a:t>attitudes</a:t>
            </a:r>
            <a:r>
              <a:rPr spc="145" dirty="0">
                <a:solidFill>
                  <a:srgbClr val="92D050"/>
                </a:solidFill>
                <a:latin typeface="Calibri"/>
                <a:cs typeface="Calibri"/>
              </a:rPr>
              <a:t> </a:t>
            </a:r>
            <a:r>
              <a:rPr dirty="0">
                <a:solidFill>
                  <a:srgbClr val="92D050"/>
                </a:solidFill>
                <a:latin typeface="Calibri"/>
                <a:cs typeface="Calibri"/>
              </a:rPr>
              <a:t>of</a:t>
            </a:r>
            <a:r>
              <a:rPr spc="155" dirty="0">
                <a:solidFill>
                  <a:srgbClr val="92D050"/>
                </a:solidFill>
                <a:latin typeface="Calibri"/>
                <a:cs typeface="Calibri"/>
              </a:rPr>
              <a:t> </a:t>
            </a:r>
            <a:r>
              <a:rPr dirty="0">
                <a:solidFill>
                  <a:srgbClr val="92D050"/>
                </a:solidFill>
                <a:latin typeface="Calibri"/>
                <a:cs typeface="Calibri"/>
              </a:rPr>
              <a:t>bus </a:t>
            </a:r>
            <a:r>
              <a:rPr spc="-395" dirty="0">
                <a:solidFill>
                  <a:srgbClr val="92D050"/>
                </a:solidFill>
                <a:latin typeface="Calibri"/>
                <a:cs typeface="Calibri"/>
              </a:rPr>
              <a:t> </a:t>
            </a:r>
            <a:r>
              <a:rPr spc="-10" dirty="0">
                <a:solidFill>
                  <a:srgbClr val="92D050"/>
                </a:solidFill>
                <a:latin typeface="Calibri"/>
                <a:cs typeface="Calibri"/>
              </a:rPr>
              <a:t>drivers***</a:t>
            </a:r>
            <a:endParaRPr>
              <a:latin typeface="Calibri"/>
              <a:cs typeface="Calibri"/>
            </a:endParaRPr>
          </a:p>
        </p:txBody>
      </p:sp>
      <p:pic>
        <p:nvPicPr>
          <p:cNvPr id="9" name="object 9"/>
          <p:cNvPicPr/>
          <p:nvPr/>
        </p:nvPicPr>
        <p:blipFill>
          <a:blip r:embed="rId2" cstate="print"/>
          <a:stretch>
            <a:fillRect/>
          </a:stretch>
        </p:blipFill>
        <p:spPr>
          <a:xfrm>
            <a:off x="6629401" y="1845734"/>
            <a:ext cx="3767667" cy="2353732"/>
          </a:xfrm>
          <a:prstGeom prst="rect">
            <a:avLst/>
          </a:prstGeom>
        </p:spPr>
      </p:pic>
      <p:sp>
        <p:nvSpPr>
          <p:cNvPr id="10" name="object 10"/>
          <p:cNvSpPr txBox="1"/>
          <p:nvPr/>
        </p:nvSpPr>
        <p:spPr>
          <a:xfrm>
            <a:off x="6715941" y="4779433"/>
            <a:ext cx="3531235" cy="893193"/>
          </a:xfrm>
          <a:prstGeom prst="rect">
            <a:avLst/>
          </a:prstGeom>
        </p:spPr>
        <p:txBody>
          <a:bodyPr vert="horz" wrap="square" lIns="0" tIns="20955" rIns="0" bIns="0" rtlCol="0">
            <a:spAutoFit/>
          </a:bodyPr>
          <a:lstStyle/>
          <a:p>
            <a:pPr marL="12700" marR="5080">
              <a:lnSpc>
                <a:spcPts val="1670"/>
              </a:lnSpc>
              <a:spcBef>
                <a:spcPts val="165"/>
              </a:spcBef>
            </a:pPr>
            <a:r>
              <a:rPr sz="1400" u="sng" spc="-10" dirty="0">
                <a:solidFill>
                  <a:srgbClr val="0000FF"/>
                </a:solidFill>
                <a:uFill>
                  <a:solidFill>
                    <a:srgbClr val="0000FF"/>
                  </a:solidFill>
                </a:uFill>
                <a:latin typeface="Calibri"/>
                <a:cs typeface="Calibri"/>
              </a:rPr>
              <a:t>https://</a:t>
            </a:r>
            <a:r>
              <a:rPr sz="1400" u="sng" spc="-10" dirty="0">
                <a:solidFill>
                  <a:srgbClr val="0000FF"/>
                </a:solidFill>
                <a:uFill>
                  <a:solidFill>
                    <a:srgbClr val="0000FF"/>
                  </a:solidFill>
                </a:uFill>
                <a:latin typeface="Calibri"/>
                <a:cs typeface="Calibri"/>
                <a:hlinkClick r:id="rId3"/>
              </a:rPr>
              <a:t>www.theguardian.com/australia- </a:t>
            </a:r>
            <a:r>
              <a:rPr sz="1400" spc="-5" dirty="0">
                <a:solidFill>
                  <a:srgbClr val="0000FF"/>
                </a:solidFill>
                <a:latin typeface="Calibri"/>
                <a:cs typeface="Calibri"/>
              </a:rPr>
              <a:t> </a:t>
            </a:r>
            <a:r>
              <a:rPr sz="1400" u="sng" dirty="0">
                <a:solidFill>
                  <a:srgbClr val="0000FF"/>
                </a:solidFill>
                <a:uFill>
                  <a:solidFill>
                    <a:srgbClr val="0000FF"/>
                  </a:solidFill>
                </a:uFill>
                <a:latin typeface="Calibri"/>
                <a:cs typeface="Calibri"/>
              </a:rPr>
              <a:t>n</a:t>
            </a:r>
            <a:r>
              <a:rPr sz="1400" u="sng" spc="-5" dirty="0">
                <a:solidFill>
                  <a:srgbClr val="0000FF"/>
                </a:solidFill>
                <a:uFill>
                  <a:solidFill>
                    <a:srgbClr val="0000FF"/>
                  </a:solidFill>
                </a:uFill>
                <a:latin typeface="Calibri"/>
                <a:cs typeface="Calibri"/>
              </a:rPr>
              <a:t>e</a:t>
            </a:r>
            <a:r>
              <a:rPr sz="1400" u="sng" spc="-15" dirty="0">
                <a:solidFill>
                  <a:srgbClr val="0000FF"/>
                </a:solidFill>
                <a:uFill>
                  <a:solidFill>
                    <a:srgbClr val="0000FF"/>
                  </a:solidFill>
                </a:uFill>
                <a:latin typeface="Calibri"/>
                <a:cs typeface="Calibri"/>
              </a:rPr>
              <a:t>w</a:t>
            </a:r>
            <a:r>
              <a:rPr sz="1400" u="sng" dirty="0">
                <a:solidFill>
                  <a:srgbClr val="0000FF"/>
                </a:solidFill>
                <a:uFill>
                  <a:solidFill>
                    <a:srgbClr val="0000FF"/>
                  </a:solidFill>
                </a:uFill>
                <a:latin typeface="Calibri"/>
                <a:cs typeface="Calibri"/>
              </a:rPr>
              <a:t>s</a:t>
            </a:r>
            <a:r>
              <a:rPr sz="1400" u="sng" spc="-5" dirty="0">
                <a:solidFill>
                  <a:srgbClr val="0000FF"/>
                </a:solidFill>
                <a:uFill>
                  <a:solidFill>
                    <a:srgbClr val="0000FF"/>
                  </a:solidFill>
                </a:uFill>
                <a:latin typeface="Calibri"/>
                <a:cs typeface="Calibri"/>
              </a:rPr>
              <a:t>/</a:t>
            </a:r>
            <a:r>
              <a:rPr sz="1400" u="sng" dirty="0">
                <a:solidFill>
                  <a:srgbClr val="0000FF"/>
                </a:solidFill>
                <a:uFill>
                  <a:solidFill>
                    <a:srgbClr val="0000FF"/>
                  </a:solidFill>
                </a:uFill>
                <a:latin typeface="Calibri"/>
                <a:cs typeface="Calibri"/>
              </a:rPr>
              <a:t>2015</a:t>
            </a:r>
            <a:r>
              <a:rPr sz="1400" u="sng" spc="-5" dirty="0">
                <a:solidFill>
                  <a:srgbClr val="0000FF"/>
                </a:solidFill>
                <a:uFill>
                  <a:solidFill>
                    <a:srgbClr val="0000FF"/>
                  </a:solidFill>
                </a:uFill>
                <a:latin typeface="Calibri"/>
                <a:cs typeface="Calibri"/>
              </a:rPr>
              <a:t>/</a:t>
            </a:r>
            <a:r>
              <a:rPr sz="1400" u="sng" spc="-40" dirty="0">
                <a:solidFill>
                  <a:srgbClr val="0000FF"/>
                </a:solidFill>
                <a:uFill>
                  <a:solidFill>
                    <a:srgbClr val="0000FF"/>
                  </a:solidFill>
                </a:uFill>
                <a:latin typeface="Calibri"/>
                <a:cs typeface="Calibri"/>
              </a:rPr>
              <a:t>f</a:t>
            </a:r>
            <a:r>
              <a:rPr sz="1400" u="sng" dirty="0">
                <a:solidFill>
                  <a:srgbClr val="0000FF"/>
                </a:solidFill>
                <a:uFill>
                  <a:solidFill>
                    <a:srgbClr val="0000FF"/>
                  </a:solidFill>
                </a:uFill>
                <a:latin typeface="Calibri"/>
                <a:cs typeface="Calibri"/>
              </a:rPr>
              <a:t>eb</a:t>
            </a:r>
            <a:r>
              <a:rPr sz="1400" u="sng" spc="-5" dirty="0">
                <a:solidFill>
                  <a:srgbClr val="0000FF"/>
                </a:solidFill>
                <a:uFill>
                  <a:solidFill>
                    <a:srgbClr val="0000FF"/>
                  </a:solidFill>
                </a:uFill>
                <a:latin typeface="Calibri"/>
                <a:cs typeface="Calibri"/>
              </a:rPr>
              <a:t>/</a:t>
            </a:r>
            <a:r>
              <a:rPr sz="1400" u="sng" dirty="0">
                <a:solidFill>
                  <a:srgbClr val="0000FF"/>
                </a:solidFill>
                <a:uFill>
                  <a:solidFill>
                    <a:srgbClr val="0000FF"/>
                  </a:solidFill>
                </a:uFill>
                <a:latin typeface="Calibri"/>
                <a:cs typeface="Calibri"/>
              </a:rPr>
              <a:t>27</a:t>
            </a:r>
            <a:r>
              <a:rPr sz="1400" u="sng" spc="-5" dirty="0">
                <a:solidFill>
                  <a:srgbClr val="0000FF"/>
                </a:solidFill>
                <a:uFill>
                  <a:solidFill>
                    <a:srgbClr val="0000FF"/>
                  </a:solidFill>
                </a:uFill>
                <a:latin typeface="Calibri"/>
                <a:cs typeface="Calibri"/>
              </a:rPr>
              <a:t>/</a:t>
            </a:r>
            <a:r>
              <a:rPr sz="1400" u="sng" dirty="0">
                <a:solidFill>
                  <a:srgbClr val="0000FF"/>
                </a:solidFill>
                <a:uFill>
                  <a:solidFill>
                    <a:srgbClr val="0000FF"/>
                  </a:solidFill>
                </a:uFill>
                <a:latin typeface="Calibri"/>
                <a:cs typeface="Calibri"/>
              </a:rPr>
              <a:t>uni</a:t>
            </a:r>
            <a:r>
              <a:rPr sz="1400" u="sng" spc="-10" dirty="0">
                <a:solidFill>
                  <a:srgbClr val="0000FF"/>
                </a:solidFill>
                <a:uFill>
                  <a:solidFill>
                    <a:srgbClr val="0000FF"/>
                  </a:solidFill>
                </a:uFill>
                <a:latin typeface="Calibri"/>
                <a:cs typeface="Calibri"/>
              </a:rPr>
              <a:t>v</a:t>
            </a:r>
            <a:r>
              <a:rPr sz="1400" u="sng" dirty="0">
                <a:solidFill>
                  <a:srgbClr val="0000FF"/>
                </a:solidFill>
                <a:uFill>
                  <a:solidFill>
                    <a:srgbClr val="0000FF"/>
                  </a:solidFill>
                </a:uFill>
                <a:latin typeface="Calibri"/>
                <a:cs typeface="Calibri"/>
              </a:rPr>
              <a:t>e</a:t>
            </a:r>
            <a:r>
              <a:rPr sz="1400" u="sng" spc="-25" dirty="0">
                <a:solidFill>
                  <a:srgbClr val="0000FF"/>
                </a:solidFill>
                <a:uFill>
                  <a:solidFill>
                    <a:srgbClr val="0000FF"/>
                  </a:solidFill>
                </a:uFill>
                <a:latin typeface="Calibri"/>
                <a:cs typeface="Calibri"/>
              </a:rPr>
              <a:t>r</a:t>
            </a:r>
            <a:r>
              <a:rPr sz="1400" u="sng" dirty="0">
                <a:solidFill>
                  <a:srgbClr val="0000FF"/>
                </a:solidFill>
                <a:uFill>
                  <a:solidFill>
                    <a:srgbClr val="0000FF"/>
                  </a:solidFill>
                </a:uFill>
                <a:latin typeface="Calibri"/>
                <a:cs typeface="Calibri"/>
              </a:rPr>
              <a:t>si</a:t>
            </a:r>
            <a:r>
              <a:rPr sz="1400" u="sng" spc="5" dirty="0">
                <a:solidFill>
                  <a:srgbClr val="0000FF"/>
                </a:solidFill>
                <a:uFill>
                  <a:solidFill>
                    <a:srgbClr val="0000FF"/>
                  </a:solidFill>
                </a:uFill>
                <a:latin typeface="Calibri"/>
                <a:cs typeface="Calibri"/>
              </a:rPr>
              <a:t>t</a:t>
            </a:r>
            <a:r>
              <a:rPr sz="1400" u="sng" spc="-30" dirty="0">
                <a:solidFill>
                  <a:srgbClr val="0000FF"/>
                </a:solidFill>
                <a:uFill>
                  <a:solidFill>
                    <a:srgbClr val="0000FF"/>
                  </a:solidFill>
                </a:uFill>
                <a:latin typeface="Calibri"/>
                <a:cs typeface="Calibri"/>
              </a:rPr>
              <a:t>y</a:t>
            </a:r>
            <a:r>
              <a:rPr sz="1400" u="sng" spc="-5" dirty="0">
                <a:solidFill>
                  <a:srgbClr val="0000FF"/>
                </a:solidFill>
                <a:uFill>
                  <a:solidFill>
                    <a:srgbClr val="0000FF"/>
                  </a:solidFill>
                </a:uFill>
                <a:latin typeface="Calibri"/>
                <a:cs typeface="Calibri"/>
              </a:rPr>
              <a:t>-</a:t>
            </a:r>
            <a:r>
              <a:rPr sz="1400" u="sng" dirty="0">
                <a:solidFill>
                  <a:srgbClr val="0000FF"/>
                </a:solidFill>
                <a:uFill>
                  <a:solidFill>
                    <a:srgbClr val="0000FF"/>
                  </a:solidFill>
                </a:uFill>
                <a:latin typeface="Calibri"/>
                <a:cs typeface="Calibri"/>
              </a:rPr>
              <a:t>supp</a:t>
            </a:r>
            <a:r>
              <a:rPr sz="1400" u="sng" spc="-20" dirty="0">
                <a:solidFill>
                  <a:srgbClr val="0000FF"/>
                </a:solidFill>
                <a:uFill>
                  <a:solidFill>
                    <a:srgbClr val="0000FF"/>
                  </a:solidFill>
                </a:uFill>
                <a:latin typeface="Calibri"/>
                <a:cs typeface="Calibri"/>
              </a:rPr>
              <a:t>r</a:t>
            </a:r>
            <a:r>
              <a:rPr sz="1400" u="sng" dirty="0">
                <a:solidFill>
                  <a:srgbClr val="0000FF"/>
                </a:solidFill>
                <a:uFill>
                  <a:solidFill>
                    <a:srgbClr val="0000FF"/>
                  </a:solidFill>
                </a:uFill>
                <a:latin typeface="Calibri"/>
                <a:cs typeface="Calibri"/>
              </a:rPr>
              <a:t>esse</a:t>
            </a:r>
            <a:r>
              <a:rPr sz="1400" u="sng" spc="-5" dirty="0">
                <a:solidFill>
                  <a:srgbClr val="0000FF"/>
                </a:solidFill>
                <a:uFill>
                  <a:solidFill>
                    <a:srgbClr val="0000FF"/>
                  </a:solidFill>
                </a:uFill>
                <a:latin typeface="Calibri"/>
                <a:cs typeface="Calibri"/>
              </a:rPr>
              <a:t>d-</a:t>
            </a:r>
            <a:r>
              <a:rPr sz="1400" u="sng" spc="-15" dirty="0">
                <a:solidFill>
                  <a:srgbClr val="0000FF"/>
                </a:solidFill>
                <a:uFill>
                  <a:solidFill>
                    <a:srgbClr val="0000FF"/>
                  </a:solidFill>
                </a:uFill>
                <a:latin typeface="Calibri"/>
                <a:cs typeface="Calibri"/>
              </a:rPr>
              <a:t>s</a:t>
            </a:r>
            <a:r>
              <a:rPr sz="1400" u="sng" spc="5" dirty="0">
                <a:solidFill>
                  <a:srgbClr val="0000FF"/>
                </a:solidFill>
                <a:uFill>
                  <a:solidFill>
                    <a:srgbClr val="0000FF"/>
                  </a:solidFill>
                </a:uFill>
                <a:latin typeface="Calibri"/>
                <a:cs typeface="Calibri"/>
              </a:rPr>
              <a:t>t</a:t>
            </a:r>
            <a:r>
              <a:rPr sz="1400" u="sng" dirty="0">
                <a:solidFill>
                  <a:srgbClr val="0000FF"/>
                </a:solidFill>
                <a:uFill>
                  <a:solidFill>
                    <a:srgbClr val="0000FF"/>
                  </a:solidFill>
                </a:uFill>
                <a:latin typeface="Calibri"/>
                <a:cs typeface="Calibri"/>
              </a:rPr>
              <a:t>ud</a:t>
            </a:r>
            <a:r>
              <a:rPr sz="1400" u="sng" spc="-30" dirty="0">
                <a:solidFill>
                  <a:srgbClr val="0000FF"/>
                </a:solidFill>
                <a:uFill>
                  <a:solidFill>
                    <a:srgbClr val="0000FF"/>
                  </a:solidFill>
                </a:uFill>
                <a:latin typeface="Calibri"/>
                <a:cs typeface="Calibri"/>
              </a:rPr>
              <a:t>y</a:t>
            </a:r>
            <a:r>
              <a:rPr sz="1400" u="sng" dirty="0">
                <a:solidFill>
                  <a:srgbClr val="0000FF"/>
                </a:solidFill>
                <a:uFill>
                  <a:solidFill>
                    <a:srgbClr val="0000FF"/>
                  </a:solidFill>
                </a:uFill>
                <a:latin typeface="Calibri"/>
                <a:cs typeface="Calibri"/>
              </a:rPr>
              <a:t>- </a:t>
            </a:r>
            <a:r>
              <a:rPr sz="1400" dirty="0">
                <a:solidFill>
                  <a:srgbClr val="0000FF"/>
                </a:solidFill>
                <a:latin typeface="Calibri"/>
                <a:cs typeface="Calibri"/>
              </a:rPr>
              <a:t> </a:t>
            </a:r>
            <a:r>
              <a:rPr sz="1400" u="sng" spc="-5" dirty="0">
                <a:solidFill>
                  <a:srgbClr val="0000FF"/>
                </a:solidFill>
                <a:uFill>
                  <a:solidFill>
                    <a:srgbClr val="0000FF"/>
                  </a:solidFill>
                </a:uFill>
                <a:latin typeface="Calibri"/>
                <a:cs typeface="Calibri"/>
              </a:rPr>
              <a:t>into-racism-on-buses-and-victimised-its-co- </a:t>
            </a:r>
            <a:r>
              <a:rPr sz="1400" dirty="0">
                <a:solidFill>
                  <a:srgbClr val="0000FF"/>
                </a:solidFill>
                <a:latin typeface="Calibri"/>
                <a:cs typeface="Calibri"/>
              </a:rPr>
              <a:t> </a:t>
            </a:r>
            <a:r>
              <a:rPr sz="1400" u="sng" dirty="0">
                <a:solidFill>
                  <a:srgbClr val="0000FF"/>
                </a:solidFill>
                <a:uFill>
                  <a:solidFill>
                    <a:srgbClr val="0000FF"/>
                  </a:solidFill>
                </a:uFill>
                <a:latin typeface="Calibri"/>
                <a:cs typeface="Calibri"/>
              </a:rPr>
              <a:t>author</a:t>
            </a:r>
            <a:endParaRPr sz="1400">
              <a:latin typeface="Calibri"/>
              <a:cs typeface="Calibri"/>
            </a:endParaRPr>
          </a:p>
        </p:txBody>
      </p:sp>
      <p:sp>
        <p:nvSpPr>
          <p:cNvPr id="11" name="object 11"/>
          <p:cNvSpPr txBox="1"/>
          <p:nvPr/>
        </p:nvSpPr>
        <p:spPr>
          <a:xfrm>
            <a:off x="9082025" y="4195232"/>
            <a:ext cx="1258570" cy="228268"/>
          </a:xfrm>
          <a:prstGeom prst="rect">
            <a:avLst/>
          </a:prstGeom>
        </p:spPr>
        <p:txBody>
          <a:bodyPr vert="horz" wrap="square" lIns="0" tIns="12700" rIns="0" bIns="0" rtlCol="0">
            <a:spAutoFit/>
          </a:bodyPr>
          <a:lstStyle/>
          <a:p>
            <a:pPr marL="12700">
              <a:spcBef>
                <a:spcPts val="100"/>
              </a:spcBef>
            </a:pPr>
            <a:r>
              <a:rPr sz="1400" spc="-5" dirty="0">
                <a:latin typeface="Calibri"/>
                <a:cs typeface="Calibri"/>
              </a:rPr>
              <a:t>Photograph:</a:t>
            </a:r>
            <a:r>
              <a:rPr sz="1400" spc="-75" dirty="0">
                <a:latin typeface="Calibri"/>
                <a:cs typeface="Calibri"/>
              </a:rPr>
              <a:t> </a:t>
            </a:r>
            <a:r>
              <a:rPr sz="1400" dirty="0">
                <a:latin typeface="Calibri"/>
                <a:cs typeface="Calibri"/>
              </a:rPr>
              <a:t>AAP</a:t>
            </a:r>
            <a:endParaRPr sz="1400">
              <a:latin typeface="Calibri"/>
              <a:cs typeface="Calibri"/>
            </a:endParaRPr>
          </a:p>
        </p:txBody>
      </p:sp>
    </p:spTree>
    <p:extLst>
      <p:ext uri="{BB962C8B-B14F-4D97-AF65-F5344CB8AC3E}">
        <p14:creationId xmlns:p14="http://schemas.microsoft.com/office/powerpoint/2010/main" val="40841325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2" y="618836"/>
            <a:ext cx="9905999" cy="5172365"/>
          </a:xfrm>
        </p:spPr>
        <p:txBody>
          <a:bodyPr/>
          <a:lstStyle/>
          <a:p>
            <a:endParaRPr lang="en-GB" dirty="0"/>
          </a:p>
          <a:p>
            <a:endParaRPr lang="en-GB" dirty="0"/>
          </a:p>
          <a:p>
            <a:r>
              <a:rPr lang="en-GB" dirty="0"/>
              <a:t>Self-reported information from participants </a:t>
            </a:r>
          </a:p>
          <a:p>
            <a:r>
              <a:rPr lang="en-GB" dirty="0"/>
              <a:t>Result in quantifiable data similar to questionnaires </a:t>
            </a:r>
          </a:p>
          <a:p>
            <a:r>
              <a:rPr lang="en-GB" dirty="0"/>
              <a:t>Web-based </a:t>
            </a:r>
          </a:p>
          <a:p>
            <a:r>
              <a:rPr lang="en-GB" dirty="0" err="1"/>
              <a:t>Qualtrics</a:t>
            </a:r>
            <a:r>
              <a:rPr lang="en-GB" dirty="0"/>
              <a:t>, survey monkey, Amazon </a:t>
            </a:r>
          </a:p>
          <a:p>
            <a:r>
              <a:rPr lang="en-GB" dirty="0"/>
              <a:t>Cheaper </a:t>
            </a:r>
          </a:p>
          <a:p>
            <a:r>
              <a:rPr lang="en-GB" dirty="0"/>
              <a:t>Financial Incentives </a:t>
            </a:r>
          </a:p>
          <a:p>
            <a:r>
              <a:rPr lang="en-GB" dirty="0"/>
              <a:t>Limitations – cost, number of questions/length </a:t>
            </a:r>
          </a:p>
          <a:p>
            <a:r>
              <a:rPr lang="en-GB" dirty="0"/>
              <a:t>Randomization – adaptable to sampling technique </a:t>
            </a:r>
          </a:p>
        </p:txBody>
      </p:sp>
      <p:sp>
        <p:nvSpPr>
          <p:cNvPr id="4" name="Rectangle 3"/>
          <p:cNvSpPr/>
          <p:nvPr/>
        </p:nvSpPr>
        <p:spPr>
          <a:xfrm>
            <a:off x="1141412" y="618836"/>
            <a:ext cx="10090006"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Survey- Experiment</a:t>
            </a:r>
            <a:endParaRPr lang="en-GB" sz="3200" dirty="0">
              <a:latin typeface="Arial" pitchFamily="34" charset="0"/>
              <a:cs typeface="Arial" pitchFamily="34" charset="0"/>
            </a:endParaRPr>
          </a:p>
        </p:txBody>
      </p:sp>
    </p:spTree>
    <p:extLst>
      <p:ext uri="{BB962C8B-B14F-4D97-AF65-F5344CB8AC3E}">
        <p14:creationId xmlns:p14="http://schemas.microsoft.com/office/powerpoint/2010/main" val="20796519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study – Example of survey experiment </a:t>
            </a:r>
          </a:p>
        </p:txBody>
      </p:sp>
      <p:sp>
        <p:nvSpPr>
          <p:cNvPr id="3" name="Content Placeholder 2"/>
          <p:cNvSpPr>
            <a:spLocks noGrp="1"/>
          </p:cNvSpPr>
          <p:nvPr>
            <p:ph idx="1"/>
          </p:nvPr>
        </p:nvSpPr>
        <p:spPr/>
        <p:txBody>
          <a:bodyPr>
            <a:normAutofit/>
          </a:bodyPr>
          <a:lstStyle/>
          <a:p>
            <a:r>
              <a:rPr lang="en-GB" dirty="0"/>
              <a:t>Shows that consumers are not just interested in economic information when made available, but also incorporates this information and information from it environment in making its opinion on economic issues which could drive future behaviour with regards to saving, investing and spending.</a:t>
            </a:r>
          </a:p>
          <a:p>
            <a:r>
              <a:rPr lang="en-GB" dirty="0"/>
              <a:t>This study aims to evaluate how members of the heterogeneous public i.e. non-traders, non-professional investors and non-investors update their perception and expectations of prices in general and interest rates with free and accurate economic information . </a:t>
            </a:r>
          </a:p>
        </p:txBody>
      </p:sp>
    </p:spTree>
    <p:extLst>
      <p:ext uri="{BB962C8B-B14F-4D97-AF65-F5344CB8AC3E}">
        <p14:creationId xmlns:p14="http://schemas.microsoft.com/office/powerpoint/2010/main" val="41866930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Motivation and Research Aim</a:t>
            </a:r>
          </a:p>
        </p:txBody>
      </p:sp>
      <p:sp>
        <p:nvSpPr>
          <p:cNvPr id="3" name="Content Placeholder 2"/>
          <p:cNvSpPr>
            <a:spLocks noGrp="1"/>
          </p:cNvSpPr>
          <p:nvPr>
            <p:ph idx="1"/>
          </p:nvPr>
        </p:nvSpPr>
        <p:spPr/>
        <p:txBody>
          <a:bodyPr>
            <a:normAutofit/>
          </a:bodyPr>
          <a:lstStyle/>
          <a:p>
            <a:r>
              <a:rPr lang="en-US" dirty="0"/>
              <a:t>The main goal is to evaluate how individuals interpret relevant information from media (print, online, TV/radio) and build their expectations based on their interpretation of such information</a:t>
            </a:r>
            <a:r>
              <a:rPr lang="en-GB" dirty="0"/>
              <a:t>.</a:t>
            </a:r>
          </a:p>
          <a:p>
            <a:r>
              <a:rPr lang="en-US" dirty="0"/>
              <a:t>This study investigates individuals’ perception of communicated information with regards to economic issues from the Federal Reserve, specifically monetary policy (interest rate) changes within the United States. </a:t>
            </a:r>
            <a:r>
              <a:rPr lang="en-GB" dirty="0"/>
              <a:t> </a:t>
            </a:r>
          </a:p>
        </p:txBody>
      </p:sp>
    </p:spTree>
    <p:extLst>
      <p:ext uri="{BB962C8B-B14F-4D97-AF65-F5344CB8AC3E}">
        <p14:creationId xmlns:p14="http://schemas.microsoft.com/office/powerpoint/2010/main" val="7660970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Methodology </a:t>
            </a:r>
          </a:p>
        </p:txBody>
      </p:sp>
      <p:sp>
        <p:nvSpPr>
          <p:cNvPr id="3" name="Content Placeholder 2"/>
          <p:cNvSpPr>
            <a:spLocks noGrp="1"/>
          </p:cNvSpPr>
          <p:nvPr>
            <p:ph idx="1"/>
          </p:nvPr>
        </p:nvSpPr>
        <p:spPr/>
        <p:txBody>
          <a:bodyPr>
            <a:normAutofit/>
          </a:bodyPr>
          <a:lstStyle/>
          <a:p>
            <a:r>
              <a:rPr lang="en-GB" dirty="0"/>
              <a:t>Using surveys to gather comparative data on consumer spending, investment and saving behaviour. As well as consumer’s expectations and perception of “prices in general”. </a:t>
            </a:r>
          </a:p>
          <a:p>
            <a:r>
              <a:rPr lang="en-GB" dirty="0"/>
              <a:t>This study uses surveys in a similar format as the Michigan survey and the consumer confidence index as guide in generating the survey questions used for data collection. </a:t>
            </a:r>
          </a:p>
          <a:p>
            <a:r>
              <a:rPr lang="en-GB" dirty="0"/>
              <a:t>Use simple independent test of means to analyse the effect of new information on individual’s perception and expectations</a:t>
            </a:r>
          </a:p>
        </p:txBody>
      </p:sp>
    </p:spTree>
    <p:extLst>
      <p:ext uri="{BB962C8B-B14F-4D97-AF65-F5344CB8AC3E}">
        <p14:creationId xmlns:p14="http://schemas.microsoft.com/office/powerpoint/2010/main" val="42325081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88640"/>
            <a:ext cx="8229600" cy="1143000"/>
          </a:xfrm>
        </p:spPr>
        <p:txBody>
          <a:bodyPr/>
          <a:lstStyle/>
          <a:p>
            <a:r>
              <a:rPr lang="en-GB" dirty="0"/>
              <a:t>Descriptive statistics</a:t>
            </a:r>
          </a:p>
        </p:txBody>
      </p:sp>
      <p:graphicFrame>
        <p:nvGraphicFramePr>
          <p:cNvPr id="6" name="Content Placeholder 5"/>
          <p:cNvGraphicFramePr>
            <a:graphicFrameLocks noGrp="1"/>
          </p:cNvGraphicFramePr>
          <p:nvPr>
            <p:ph idx="1"/>
          </p:nvPr>
        </p:nvGraphicFramePr>
        <p:xfrm>
          <a:off x="5663952" y="4005064"/>
          <a:ext cx="3384376" cy="2589490"/>
        </p:xfrm>
        <a:graphic>
          <a:graphicData uri="http://schemas.openxmlformats.org/drawingml/2006/table">
            <a:tbl>
              <a:tblPr firstRow="1" firstCol="1">
                <a:tableStyleId>{BC89EF96-8CEA-46FF-86C4-4CE0E7609802}</a:tableStyleId>
              </a:tblPr>
              <a:tblGrid>
                <a:gridCol w="1391124">
                  <a:extLst>
                    <a:ext uri="{9D8B030D-6E8A-4147-A177-3AD203B41FA5}">
                      <a16:colId xmlns:a16="http://schemas.microsoft.com/office/drawing/2014/main" val="20000"/>
                    </a:ext>
                  </a:extLst>
                </a:gridCol>
                <a:gridCol w="996626">
                  <a:extLst>
                    <a:ext uri="{9D8B030D-6E8A-4147-A177-3AD203B41FA5}">
                      <a16:colId xmlns:a16="http://schemas.microsoft.com/office/drawing/2014/main" val="20001"/>
                    </a:ext>
                  </a:extLst>
                </a:gridCol>
                <a:gridCol w="996626">
                  <a:extLst>
                    <a:ext uri="{9D8B030D-6E8A-4147-A177-3AD203B41FA5}">
                      <a16:colId xmlns:a16="http://schemas.microsoft.com/office/drawing/2014/main" val="20002"/>
                    </a:ext>
                  </a:extLst>
                </a:gridCol>
              </a:tblGrid>
              <a:tr h="258949">
                <a:tc>
                  <a:txBody>
                    <a:bodyPr/>
                    <a:lstStyle/>
                    <a:p>
                      <a:pPr algn="ctr" fontAlgn="b"/>
                      <a:r>
                        <a:rPr lang="en-GB" sz="1100" u="none" strike="noStrike" dirty="0">
                          <a:effectLst/>
                        </a:rPr>
                        <a:t> </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Before </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After</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258949">
                <a:tc>
                  <a:txBody>
                    <a:bodyPr/>
                    <a:lstStyle/>
                    <a:p>
                      <a:pPr algn="ctr" fontAlgn="b"/>
                      <a:r>
                        <a:rPr lang="en-GB" sz="1100" u="none" strike="noStrike" dirty="0">
                          <a:effectLst/>
                        </a:rPr>
                        <a:t>N responses</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a:effectLst/>
                        </a:rPr>
                        <a:t>495</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dirty="0">
                          <a:effectLst/>
                        </a:rPr>
                        <a:t>468</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258949">
                <a:tc>
                  <a:txBody>
                    <a:bodyPr/>
                    <a:lstStyle/>
                    <a:p>
                      <a:pPr algn="ctr" fontAlgn="b"/>
                      <a:r>
                        <a:rPr lang="en-GB" sz="1100" u="none" strike="noStrike" dirty="0">
                          <a:effectLst/>
                        </a:rPr>
                        <a:t>Completed</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a:effectLst/>
                        </a:rPr>
                        <a:t>406</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391</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258949">
                <a:tc>
                  <a:txBody>
                    <a:bodyPr/>
                    <a:lstStyle/>
                    <a:p>
                      <a:pPr algn="ctr" fontAlgn="b"/>
                      <a:r>
                        <a:rPr lang="en-GB" sz="1100" u="none" strike="noStrike" dirty="0">
                          <a:effectLst/>
                        </a:rPr>
                        <a:t>Female %</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a:effectLst/>
                        </a:rPr>
                        <a:t>54.19</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53.2</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258949">
                <a:tc>
                  <a:txBody>
                    <a:bodyPr/>
                    <a:lstStyle/>
                    <a:p>
                      <a:pPr algn="ctr" fontAlgn="b"/>
                      <a:r>
                        <a:rPr lang="en-GB" sz="1100" u="none" strike="noStrike" dirty="0">
                          <a:effectLst/>
                        </a:rPr>
                        <a:t>Age %</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a:effectLst/>
                        </a:rPr>
                        <a:t> </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 </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258949">
                <a:tc>
                  <a:txBody>
                    <a:bodyPr/>
                    <a:lstStyle/>
                    <a:p>
                      <a:pPr algn="ctr" fontAlgn="b"/>
                      <a:r>
                        <a:rPr lang="en-GB" sz="1100" u="none" strike="noStrike" dirty="0">
                          <a:effectLst/>
                        </a:rPr>
                        <a:t>18 - 29</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a:effectLst/>
                        </a:rPr>
                        <a:t>15.27</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17.9</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r h="258949">
                <a:tc>
                  <a:txBody>
                    <a:bodyPr/>
                    <a:lstStyle/>
                    <a:p>
                      <a:pPr algn="ctr" fontAlgn="b"/>
                      <a:r>
                        <a:rPr lang="en-GB" sz="1100" u="none" strike="noStrike" dirty="0">
                          <a:effectLst/>
                        </a:rPr>
                        <a:t>30 - 44</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30.3</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a:effectLst/>
                        </a:rPr>
                        <a:t>27.88</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6"/>
                  </a:ext>
                </a:extLst>
              </a:tr>
              <a:tr h="258949">
                <a:tc>
                  <a:txBody>
                    <a:bodyPr/>
                    <a:lstStyle/>
                    <a:p>
                      <a:pPr algn="ctr" fontAlgn="b"/>
                      <a:r>
                        <a:rPr lang="en-GB" sz="1100" u="none" strike="noStrike" dirty="0">
                          <a:effectLst/>
                        </a:rPr>
                        <a:t>45 - 59</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a:effectLst/>
                        </a:rPr>
                        <a:t>33.74</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24.81</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7"/>
                  </a:ext>
                </a:extLst>
              </a:tr>
              <a:tr h="258949">
                <a:tc>
                  <a:txBody>
                    <a:bodyPr/>
                    <a:lstStyle/>
                    <a:p>
                      <a:pPr algn="ctr" fontAlgn="b"/>
                      <a:r>
                        <a:rPr lang="en-GB" sz="1100" u="none" strike="noStrike">
                          <a:effectLst/>
                        </a:rPr>
                        <a:t>60 and above</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20.69</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29.41</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8"/>
                  </a:ext>
                </a:extLst>
              </a:tr>
              <a:tr h="258949">
                <a:tc>
                  <a:txBody>
                    <a:bodyPr/>
                    <a:lstStyle/>
                    <a:p>
                      <a:pPr algn="ctr" fontAlgn="b"/>
                      <a:r>
                        <a:rPr lang="en-GB" sz="1100" u="none" strike="noStrike">
                          <a:effectLst/>
                        </a:rPr>
                        <a:t>Heard %</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dirty="0">
                          <a:effectLst/>
                        </a:rPr>
                        <a:t>52.45</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61.46</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9"/>
                  </a:ext>
                </a:extLst>
              </a:tr>
            </a:tbl>
          </a:graphicData>
        </a:graphic>
      </p:graphicFrame>
      <p:sp>
        <p:nvSpPr>
          <p:cNvPr id="3" name="TextBox 2"/>
          <p:cNvSpPr txBox="1"/>
          <p:nvPr/>
        </p:nvSpPr>
        <p:spPr>
          <a:xfrm>
            <a:off x="1991544" y="1268761"/>
            <a:ext cx="8424936" cy="2585323"/>
          </a:xfrm>
          <a:prstGeom prst="rect">
            <a:avLst/>
          </a:prstGeom>
          <a:noFill/>
        </p:spPr>
        <p:txBody>
          <a:bodyPr wrap="square" rtlCol="0">
            <a:spAutoFit/>
          </a:bodyPr>
          <a:lstStyle/>
          <a:p>
            <a:pPr marL="285750" indent="-285750">
              <a:buFont typeface="Arial" panose="020B0604020202020204" pitchFamily="34" charset="0"/>
              <a:buChar char="•"/>
            </a:pPr>
            <a:r>
              <a:rPr lang="en-GB" dirty="0"/>
              <a:t>Two surveys were issued before and after the minutes of the </a:t>
            </a:r>
            <a:r>
              <a:rPr lang="en-GB" dirty="0" err="1"/>
              <a:t>FOMc</a:t>
            </a:r>
            <a:r>
              <a:rPr lang="en-GB" dirty="0"/>
              <a:t> for December 16- 17 2015 . </a:t>
            </a:r>
          </a:p>
          <a:p>
            <a:pPr marL="285750" indent="-285750">
              <a:buFont typeface="Arial" panose="020B0604020202020204" pitchFamily="34" charset="0"/>
              <a:buChar char="•"/>
            </a:pPr>
            <a:r>
              <a:rPr lang="en-GB" dirty="0"/>
              <a:t>The survey comprises of 15 questions in total for each survey. The questions were in form of 3 sections perceptions, expectations, and risk and ambiguity feedback and background section. </a:t>
            </a:r>
          </a:p>
          <a:p>
            <a:pPr marL="285750" indent="-285750">
              <a:buFont typeface="Arial" panose="020B0604020202020204" pitchFamily="34" charset="0"/>
              <a:buChar char="•"/>
            </a:pPr>
            <a:r>
              <a:rPr lang="en-GB" dirty="0"/>
              <a:t>Questions on current and expected interest rates charges for a 3 year car loan, as well as questions on current and expected “prices in general”.  </a:t>
            </a:r>
          </a:p>
          <a:p>
            <a:pPr marL="285750" indent="-285750">
              <a:buFont typeface="Arial" panose="020B0604020202020204" pitchFamily="34" charset="0"/>
              <a:buChar char="•"/>
            </a:pPr>
            <a:r>
              <a:rPr lang="en-GB" dirty="0"/>
              <a:t>The study focuses only on  Meeting associated with a Summary of Economic Projections and a press conference by the Chairman of federal reserve Janet Yellen. </a:t>
            </a:r>
          </a:p>
        </p:txBody>
      </p:sp>
    </p:spTree>
    <p:extLst>
      <p:ext uri="{BB962C8B-B14F-4D97-AF65-F5344CB8AC3E}">
        <p14:creationId xmlns:p14="http://schemas.microsoft.com/office/powerpoint/2010/main" val="42596512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dirty="0"/>
              <a:t> findings </a:t>
            </a:r>
          </a:p>
        </p:txBody>
      </p:sp>
      <p:graphicFrame>
        <p:nvGraphicFramePr>
          <p:cNvPr id="5" name="Content Placeholder 4"/>
          <p:cNvGraphicFramePr>
            <a:graphicFrameLocks noGrp="1"/>
          </p:cNvGraphicFramePr>
          <p:nvPr>
            <p:ph idx="1"/>
          </p:nvPr>
        </p:nvGraphicFramePr>
        <p:xfrm>
          <a:off x="1311565" y="1810325"/>
          <a:ext cx="8793018" cy="3274857"/>
        </p:xfrm>
        <a:graphic>
          <a:graphicData uri="http://schemas.openxmlformats.org/drawingml/2006/table">
            <a:tbl>
              <a:tblPr firstRow="1" firstCol="1" bandRow="1">
                <a:tableStyleId>{5C22544A-7EE6-4342-B048-85BDC9FD1C3A}</a:tableStyleId>
              </a:tblPr>
              <a:tblGrid>
                <a:gridCol w="1990530">
                  <a:extLst>
                    <a:ext uri="{9D8B030D-6E8A-4147-A177-3AD203B41FA5}">
                      <a16:colId xmlns:a16="http://schemas.microsoft.com/office/drawing/2014/main" val="20000"/>
                    </a:ext>
                  </a:extLst>
                </a:gridCol>
                <a:gridCol w="965105">
                  <a:extLst>
                    <a:ext uri="{9D8B030D-6E8A-4147-A177-3AD203B41FA5}">
                      <a16:colId xmlns:a16="http://schemas.microsoft.com/office/drawing/2014/main" val="20001"/>
                    </a:ext>
                  </a:extLst>
                </a:gridCol>
                <a:gridCol w="1006764">
                  <a:extLst>
                    <a:ext uri="{9D8B030D-6E8A-4147-A177-3AD203B41FA5}">
                      <a16:colId xmlns:a16="http://schemas.microsoft.com/office/drawing/2014/main" val="20002"/>
                    </a:ext>
                  </a:extLst>
                </a:gridCol>
                <a:gridCol w="1195432">
                  <a:extLst>
                    <a:ext uri="{9D8B030D-6E8A-4147-A177-3AD203B41FA5}">
                      <a16:colId xmlns:a16="http://schemas.microsoft.com/office/drawing/2014/main" val="20003"/>
                    </a:ext>
                  </a:extLst>
                </a:gridCol>
                <a:gridCol w="1373405">
                  <a:extLst>
                    <a:ext uri="{9D8B030D-6E8A-4147-A177-3AD203B41FA5}">
                      <a16:colId xmlns:a16="http://schemas.microsoft.com/office/drawing/2014/main" val="20004"/>
                    </a:ext>
                  </a:extLst>
                </a:gridCol>
                <a:gridCol w="1221141">
                  <a:extLst>
                    <a:ext uri="{9D8B030D-6E8A-4147-A177-3AD203B41FA5}">
                      <a16:colId xmlns:a16="http://schemas.microsoft.com/office/drawing/2014/main" val="20005"/>
                    </a:ext>
                  </a:extLst>
                </a:gridCol>
                <a:gridCol w="1040641">
                  <a:extLst>
                    <a:ext uri="{9D8B030D-6E8A-4147-A177-3AD203B41FA5}">
                      <a16:colId xmlns:a16="http://schemas.microsoft.com/office/drawing/2014/main" val="20006"/>
                    </a:ext>
                  </a:extLst>
                </a:gridCol>
              </a:tblGrid>
              <a:tr h="363873">
                <a:tc gridSpan="7">
                  <a:txBody>
                    <a:bodyPr/>
                    <a:lstStyle/>
                    <a:p>
                      <a:pPr algn="ctr">
                        <a:lnSpc>
                          <a:spcPct val="115000"/>
                        </a:lnSpc>
                        <a:spcAft>
                          <a:spcPts val="0"/>
                        </a:spcAft>
                      </a:pPr>
                      <a:r>
                        <a:rPr lang="en-GB" sz="1100" dirty="0">
                          <a:effectLst/>
                        </a:rPr>
                        <a:t>Average Spending and Investment Behaviour in different sub-samples</a:t>
                      </a:r>
                      <a:endParaRPr lang="en-GB" sz="1100" dirty="0">
                        <a:effectLst/>
                        <a:latin typeface="Calibri"/>
                        <a:ea typeface="SimSun"/>
                        <a:cs typeface="Arial"/>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63873">
                <a:tc>
                  <a:txBody>
                    <a:bodyPr/>
                    <a:lstStyle/>
                    <a:p>
                      <a:pPr>
                        <a:lnSpc>
                          <a:spcPct val="115000"/>
                        </a:lnSpc>
                        <a:spcAft>
                          <a:spcPts val="0"/>
                        </a:spcAft>
                      </a:pPr>
                      <a:r>
                        <a:rPr lang="en-GB" sz="1100">
                          <a:effectLst/>
                        </a:rPr>
                        <a:t> </a:t>
                      </a:r>
                      <a:endParaRPr lang="en-GB" sz="1100">
                        <a:effectLst/>
                        <a:latin typeface="Calibri"/>
                        <a:ea typeface="SimSun"/>
                        <a:cs typeface="Arial"/>
                      </a:endParaRPr>
                    </a:p>
                  </a:txBody>
                  <a:tcPr marL="68580" marR="68580" marT="0" marB="0" anchor="b"/>
                </a:tc>
                <a:tc>
                  <a:txBody>
                    <a:bodyPr/>
                    <a:lstStyle/>
                    <a:p>
                      <a:pPr>
                        <a:lnSpc>
                          <a:spcPct val="115000"/>
                        </a:lnSpc>
                        <a:spcAft>
                          <a:spcPts val="0"/>
                        </a:spcAft>
                      </a:pPr>
                      <a:r>
                        <a:rPr lang="en-GB" sz="1100">
                          <a:effectLst/>
                        </a:rPr>
                        <a:t>Before</a:t>
                      </a:r>
                      <a:endParaRPr lang="en-GB" sz="1100">
                        <a:effectLst/>
                        <a:latin typeface="Calibri"/>
                        <a:ea typeface="SimSun"/>
                        <a:cs typeface="Arial"/>
                      </a:endParaRPr>
                    </a:p>
                  </a:txBody>
                  <a:tcPr marL="68580" marR="68580" marT="0" marB="0" anchor="b"/>
                </a:tc>
                <a:tc>
                  <a:txBody>
                    <a:bodyPr/>
                    <a:lstStyle/>
                    <a:p>
                      <a:pPr>
                        <a:lnSpc>
                          <a:spcPct val="115000"/>
                        </a:lnSpc>
                        <a:spcAft>
                          <a:spcPts val="0"/>
                        </a:spcAft>
                      </a:pPr>
                      <a:r>
                        <a:rPr lang="en-GB" sz="1100" dirty="0">
                          <a:effectLst/>
                        </a:rPr>
                        <a:t>After</a:t>
                      </a:r>
                      <a:endParaRPr lang="en-GB" sz="1100" dirty="0">
                        <a:effectLst/>
                        <a:latin typeface="Calibri"/>
                        <a:ea typeface="SimSun"/>
                        <a:cs typeface="Arial"/>
                      </a:endParaRPr>
                    </a:p>
                  </a:txBody>
                  <a:tcPr marL="68580" marR="68580" marT="0" marB="0" anchor="b"/>
                </a:tc>
                <a:tc>
                  <a:txBody>
                    <a:bodyPr/>
                    <a:lstStyle/>
                    <a:p>
                      <a:pPr>
                        <a:lnSpc>
                          <a:spcPct val="115000"/>
                        </a:lnSpc>
                        <a:spcAft>
                          <a:spcPts val="0"/>
                        </a:spcAft>
                      </a:pPr>
                      <a:r>
                        <a:rPr lang="en-GB" sz="1100">
                          <a:effectLst/>
                        </a:rPr>
                        <a:t>Heard-Before</a:t>
                      </a:r>
                      <a:endParaRPr lang="en-GB" sz="1100">
                        <a:effectLst/>
                        <a:latin typeface="Calibri"/>
                        <a:ea typeface="SimSun"/>
                        <a:cs typeface="Arial"/>
                      </a:endParaRPr>
                    </a:p>
                  </a:txBody>
                  <a:tcPr marL="68580" marR="68580" marT="0" marB="0" anchor="b"/>
                </a:tc>
                <a:tc>
                  <a:txBody>
                    <a:bodyPr/>
                    <a:lstStyle/>
                    <a:p>
                      <a:pPr>
                        <a:lnSpc>
                          <a:spcPct val="115000"/>
                        </a:lnSpc>
                        <a:spcAft>
                          <a:spcPts val="0"/>
                        </a:spcAft>
                      </a:pPr>
                      <a:r>
                        <a:rPr lang="en-GB" sz="1100">
                          <a:effectLst/>
                        </a:rPr>
                        <a:t>Heard-After</a:t>
                      </a:r>
                      <a:endParaRPr lang="en-GB" sz="1100">
                        <a:effectLst/>
                        <a:latin typeface="Calibri"/>
                        <a:ea typeface="SimSun"/>
                        <a:cs typeface="Arial"/>
                      </a:endParaRPr>
                    </a:p>
                  </a:txBody>
                  <a:tcPr marL="68580" marR="68580" marT="0" marB="0" anchor="b"/>
                </a:tc>
                <a:tc>
                  <a:txBody>
                    <a:bodyPr/>
                    <a:lstStyle/>
                    <a:p>
                      <a:pPr>
                        <a:lnSpc>
                          <a:spcPct val="115000"/>
                        </a:lnSpc>
                        <a:spcAft>
                          <a:spcPts val="0"/>
                        </a:spcAft>
                      </a:pPr>
                      <a:r>
                        <a:rPr lang="en-GB" sz="1100">
                          <a:effectLst/>
                        </a:rPr>
                        <a:t>NH-Before</a:t>
                      </a:r>
                      <a:endParaRPr lang="en-GB" sz="1100">
                        <a:effectLst/>
                        <a:latin typeface="Calibri"/>
                        <a:ea typeface="SimSun"/>
                        <a:cs typeface="Arial"/>
                      </a:endParaRPr>
                    </a:p>
                  </a:txBody>
                  <a:tcPr marL="68580" marR="68580" marT="0" marB="0" anchor="b"/>
                </a:tc>
                <a:tc>
                  <a:txBody>
                    <a:bodyPr/>
                    <a:lstStyle/>
                    <a:p>
                      <a:pPr>
                        <a:lnSpc>
                          <a:spcPct val="115000"/>
                        </a:lnSpc>
                        <a:spcAft>
                          <a:spcPts val="0"/>
                        </a:spcAft>
                      </a:pPr>
                      <a:r>
                        <a:rPr lang="en-GB" sz="1100">
                          <a:effectLst/>
                        </a:rPr>
                        <a:t>NH-After</a:t>
                      </a:r>
                      <a:endParaRPr lang="en-GB" sz="1100">
                        <a:effectLst/>
                        <a:latin typeface="Calibri"/>
                        <a:ea typeface="SimSun"/>
                        <a:cs typeface="Arial"/>
                      </a:endParaRPr>
                    </a:p>
                  </a:txBody>
                  <a:tcPr marL="68580" marR="68580" marT="0" marB="0" anchor="b"/>
                </a:tc>
                <a:extLst>
                  <a:ext uri="{0D108BD9-81ED-4DB2-BD59-A6C34878D82A}">
                    <a16:rowId xmlns:a16="http://schemas.microsoft.com/office/drawing/2014/main" val="10001"/>
                  </a:ext>
                </a:extLst>
              </a:tr>
              <a:tr h="363873">
                <a:tc>
                  <a:txBody>
                    <a:bodyPr/>
                    <a:lstStyle/>
                    <a:p>
                      <a:pPr>
                        <a:lnSpc>
                          <a:spcPct val="115000"/>
                        </a:lnSpc>
                        <a:spcAft>
                          <a:spcPts val="0"/>
                        </a:spcAft>
                      </a:pPr>
                      <a:r>
                        <a:rPr lang="en-GB" sz="1100">
                          <a:effectLst/>
                        </a:rPr>
                        <a:t>Invest-stock</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100.00a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99.77a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129.72a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127.12a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67.53a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58.13a</a:t>
                      </a:r>
                      <a:endParaRPr lang="en-GB" sz="1100">
                        <a:effectLst/>
                        <a:latin typeface="Calibri"/>
                        <a:ea typeface="SimSun"/>
                        <a:cs typeface="Arial"/>
                      </a:endParaRPr>
                    </a:p>
                  </a:txBody>
                  <a:tcPr marL="68580" marR="68580" marT="0" marB="0" anchor="b"/>
                </a:tc>
                <a:extLst>
                  <a:ext uri="{0D108BD9-81ED-4DB2-BD59-A6C34878D82A}">
                    <a16:rowId xmlns:a16="http://schemas.microsoft.com/office/drawing/2014/main" val="10002"/>
                  </a:ext>
                </a:extLst>
              </a:tr>
              <a:tr h="363873">
                <a:tc>
                  <a:txBody>
                    <a:bodyPr/>
                    <a:lstStyle/>
                    <a:p>
                      <a:pPr>
                        <a:lnSpc>
                          <a:spcPct val="115000"/>
                        </a:lnSpc>
                        <a:spcAft>
                          <a:spcPts val="0"/>
                        </a:spcAft>
                      </a:pPr>
                      <a:r>
                        <a:rPr lang="en-GB" sz="1100">
                          <a:effectLst/>
                        </a:rPr>
                        <a:t>Invest-SafeAssets</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137.47a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dirty="0">
                          <a:effectLst/>
                        </a:rPr>
                        <a:t>130.32a</a:t>
                      </a:r>
                      <a:endParaRPr lang="en-GB" sz="1100" dirty="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155.24a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dirty="0">
                          <a:effectLst/>
                        </a:rPr>
                        <a:t>122.88a</a:t>
                      </a:r>
                      <a:endParaRPr lang="en-GB" sz="1100" dirty="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118.04a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141.65a</a:t>
                      </a:r>
                      <a:endParaRPr lang="en-GB" sz="1100">
                        <a:effectLst/>
                        <a:latin typeface="Calibri"/>
                        <a:ea typeface="SimSun"/>
                        <a:cs typeface="Arial"/>
                      </a:endParaRPr>
                    </a:p>
                  </a:txBody>
                  <a:tcPr marL="68580" marR="68580" marT="0" marB="0" anchor="b"/>
                </a:tc>
                <a:extLst>
                  <a:ext uri="{0D108BD9-81ED-4DB2-BD59-A6C34878D82A}">
                    <a16:rowId xmlns:a16="http://schemas.microsoft.com/office/drawing/2014/main" val="10003"/>
                  </a:ext>
                </a:extLst>
              </a:tr>
              <a:tr h="363873">
                <a:tc>
                  <a:txBody>
                    <a:bodyPr/>
                    <a:lstStyle/>
                    <a:p>
                      <a:pPr>
                        <a:lnSpc>
                          <a:spcPct val="115000"/>
                        </a:lnSpc>
                        <a:spcAft>
                          <a:spcPts val="0"/>
                        </a:spcAft>
                      </a:pPr>
                      <a:r>
                        <a:rPr lang="en-GB" sz="1100" dirty="0">
                          <a:effectLst/>
                        </a:rPr>
                        <a:t>Term-deposit</a:t>
                      </a:r>
                      <a:endParaRPr lang="en-GB" sz="1100" dirty="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59.61a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76.34a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56.61a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65.89a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62.89a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92.26a</a:t>
                      </a:r>
                      <a:endParaRPr lang="en-GB" sz="1100">
                        <a:effectLst/>
                        <a:latin typeface="Calibri"/>
                        <a:ea typeface="SimSun"/>
                        <a:cs typeface="Arial"/>
                      </a:endParaRPr>
                    </a:p>
                  </a:txBody>
                  <a:tcPr marL="68580" marR="68580" marT="0" marB="0" anchor="b"/>
                </a:tc>
                <a:extLst>
                  <a:ext uri="{0D108BD9-81ED-4DB2-BD59-A6C34878D82A}">
                    <a16:rowId xmlns:a16="http://schemas.microsoft.com/office/drawing/2014/main" val="10004"/>
                  </a:ext>
                </a:extLst>
              </a:tr>
              <a:tr h="363873">
                <a:tc>
                  <a:txBody>
                    <a:bodyPr/>
                    <a:lstStyle/>
                    <a:p>
                      <a:pPr>
                        <a:lnSpc>
                          <a:spcPct val="115000"/>
                        </a:lnSpc>
                        <a:spcAft>
                          <a:spcPts val="0"/>
                        </a:spcAft>
                      </a:pPr>
                      <a:r>
                        <a:rPr lang="en-GB" sz="1100">
                          <a:effectLst/>
                        </a:rPr>
                        <a:t>Mortgage</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127.10a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141.94a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116.04a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147.03a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139.18a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134.19a</a:t>
                      </a:r>
                      <a:endParaRPr lang="en-GB" sz="1100">
                        <a:effectLst/>
                        <a:latin typeface="Calibri"/>
                        <a:ea typeface="SimSun"/>
                        <a:cs typeface="Arial"/>
                      </a:endParaRPr>
                    </a:p>
                  </a:txBody>
                  <a:tcPr marL="68580" marR="68580" marT="0" marB="0" anchor="b"/>
                </a:tc>
                <a:extLst>
                  <a:ext uri="{0D108BD9-81ED-4DB2-BD59-A6C34878D82A}">
                    <a16:rowId xmlns:a16="http://schemas.microsoft.com/office/drawing/2014/main" val="10005"/>
                  </a:ext>
                </a:extLst>
              </a:tr>
              <a:tr h="363873">
                <a:tc>
                  <a:txBody>
                    <a:bodyPr/>
                    <a:lstStyle/>
                    <a:p>
                      <a:pPr>
                        <a:lnSpc>
                          <a:spcPct val="115000"/>
                        </a:lnSpc>
                        <a:spcAft>
                          <a:spcPts val="0"/>
                        </a:spcAft>
                      </a:pPr>
                      <a:r>
                        <a:rPr lang="en-GB" sz="1100">
                          <a:effectLst/>
                        </a:rPr>
                        <a:t>Car,Hol,jewlry</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149.06a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195.78c</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135.35a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159.11a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164.05a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251.61b</a:t>
                      </a:r>
                      <a:endParaRPr lang="en-GB" sz="1100">
                        <a:effectLst/>
                        <a:latin typeface="Calibri"/>
                        <a:ea typeface="SimSun"/>
                        <a:cs typeface="Arial"/>
                      </a:endParaRPr>
                    </a:p>
                  </a:txBody>
                  <a:tcPr marL="68580" marR="68580" marT="0" marB="0" anchor="b"/>
                </a:tc>
                <a:extLst>
                  <a:ext uri="{0D108BD9-81ED-4DB2-BD59-A6C34878D82A}">
                    <a16:rowId xmlns:a16="http://schemas.microsoft.com/office/drawing/2014/main" val="10006"/>
                  </a:ext>
                </a:extLst>
              </a:tr>
              <a:tr h="363873">
                <a:tc>
                  <a:txBody>
                    <a:bodyPr/>
                    <a:lstStyle/>
                    <a:p>
                      <a:pPr>
                        <a:lnSpc>
                          <a:spcPct val="115000"/>
                        </a:lnSpc>
                        <a:spcAft>
                          <a:spcPts val="0"/>
                        </a:spcAft>
                      </a:pPr>
                      <a:r>
                        <a:rPr lang="en-GB" sz="1100">
                          <a:effectLst/>
                        </a:rPr>
                        <a:t>Hhexpenses</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426.76a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355.84b</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407.03a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377.97a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448.32a</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322.16b</a:t>
                      </a:r>
                      <a:endParaRPr lang="en-GB" sz="1100">
                        <a:effectLst/>
                        <a:latin typeface="Calibri"/>
                        <a:ea typeface="SimSun"/>
                        <a:cs typeface="Arial"/>
                      </a:endParaRPr>
                    </a:p>
                  </a:txBody>
                  <a:tcPr marL="68580" marR="68580" marT="0" marB="0" anchor="b"/>
                </a:tc>
                <a:extLst>
                  <a:ext uri="{0D108BD9-81ED-4DB2-BD59-A6C34878D82A}">
                    <a16:rowId xmlns:a16="http://schemas.microsoft.com/office/drawing/2014/main" val="10007"/>
                  </a:ext>
                </a:extLst>
              </a:tr>
              <a:tr h="363873">
                <a:tc>
                  <a:txBody>
                    <a:bodyPr/>
                    <a:lstStyle/>
                    <a:p>
                      <a:pPr>
                        <a:lnSpc>
                          <a:spcPct val="115000"/>
                        </a:lnSpc>
                        <a:spcAft>
                          <a:spcPts val="0"/>
                        </a:spcAft>
                      </a:pPr>
                      <a:r>
                        <a:rPr lang="en-GB" sz="1100">
                          <a:effectLst/>
                        </a:rPr>
                        <a:t>N observations</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406</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391</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212</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236</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a:effectLst/>
                        </a:rPr>
                        <a:t>194</a:t>
                      </a:r>
                      <a:endParaRPr lang="en-GB" sz="1100">
                        <a:effectLst/>
                        <a:latin typeface="Calibri"/>
                        <a:ea typeface="SimSun"/>
                        <a:cs typeface="Arial"/>
                      </a:endParaRPr>
                    </a:p>
                  </a:txBody>
                  <a:tcPr marL="68580" marR="68580" marT="0" marB="0" anchor="b"/>
                </a:tc>
                <a:tc>
                  <a:txBody>
                    <a:bodyPr/>
                    <a:lstStyle/>
                    <a:p>
                      <a:pPr algn="r">
                        <a:lnSpc>
                          <a:spcPct val="115000"/>
                        </a:lnSpc>
                        <a:spcAft>
                          <a:spcPts val="0"/>
                        </a:spcAft>
                      </a:pPr>
                      <a:r>
                        <a:rPr lang="en-GB" sz="1100" dirty="0">
                          <a:effectLst/>
                        </a:rPr>
                        <a:t>155</a:t>
                      </a:r>
                      <a:endParaRPr lang="en-GB" sz="1100" dirty="0">
                        <a:effectLst/>
                        <a:latin typeface="Calibri"/>
                        <a:ea typeface="SimSun"/>
                        <a:cs typeface="Arial"/>
                      </a:endParaRPr>
                    </a:p>
                  </a:txBody>
                  <a:tcPr marL="68580" marR="68580" marT="0" marB="0" anchor="b"/>
                </a:tc>
                <a:extLst>
                  <a:ext uri="{0D108BD9-81ED-4DB2-BD59-A6C34878D82A}">
                    <a16:rowId xmlns:a16="http://schemas.microsoft.com/office/drawing/2014/main" val="10008"/>
                  </a:ext>
                </a:extLst>
              </a:tr>
            </a:tbl>
          </a:graphicData>
        </a:graphic>
      </p:graphicFrame>
      <p:sp>
        <p:nvSpPr>
          <p:cNvPr id="7" name="Rectangle 6"/>
          <p:cNvSpPr/>
          <p:nvPr/>
        </p:nvSpPr>
        <p:spPr>
          <a:xfrm>
            <a:off x="3431704" y="5085184"/>
            <a:ext cx="5328592" cy="553998"/>
          </a:xfrm>
          <a:prstGeom prst="rect">
            <a:avLst/>
          </a:prstGeom>
        </p:spPr>
        <p:txBody>
          <a:bodyPr wrap="square">
            <a:spAutoFit/>
          </a:bodyPr>
          <a:lstStyle/>
          <a:p>
            <a:r>
              <a:rPr lang="en-GB" sz="1000" dirty="0">
                <a:latin typeface="+mj-lt"/>
              </a:rPr>
              <a:t>Note: Values in the same row and sub-table not sharing the same subscript are significantly different , where “a” means not significantly different “b” means different at p&lt; 0.01 while a subscripts of ” c” represents a difference at p&lt;0.05. Tests assume equal variances. </a:t>
            </a:r>
          </a:p>
        </p:txBody>
      </p:sp>
    </p:spTree>
    <p:extLst>
      <p:ext uri="{BB962C8B-B14F-4D97-AF65-F5344CB8AC3E}">
        <p14:creationId xmlns:p14="http://schemas.microsoft.com/office/powerpoint/2010/main" val="11350722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Generalising from samples to populations</a:t>
            </a:r>
            <a:endParaRPr lang="en-GB" sz="3200" dirty="0">
              <a:latin typeface="Arial" pitchFamily="34" charset="0"/>
              <a:cs typeface="Arial" pitchFamily="34" charset="0"/>
            </a:endParaRPr>
          </a:p>
        </p:txBody>
      </p:sp>
      <p:sp>
        <p:nvSpPr>
          <p:cNvPr id="8" name="Rectangle 3"/>
          <p:cNvSpPr txBox="1">
            <a:spLocks noChangeArrowheads="1"/>
          </p:cNvSpPr>
          <p:nvPr/>
        </p:nvSpPr>
        <p:spPr>
          <a:xfrm>
            <a:off x="1776662" y="2185368"/>
            <a:ext cx="3889375" cy="3887787"/>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defRPr/>
            </a:pPr>
            <a:r>
              <a:rPr lang="en-GB" sz="2400" dirty="0"/>
              <a:t>To generalise, samples</a:t>
            </a:r>
            <a:br>
              <a:rPr lang="en-GB" sz="2400" dirty="0"/>
            </a:br>
            <a:r>
              <a:rPr lang="en-GB" sz="2400" dirty="0"/>
              <a:t>must be representative of</a:t>
            </a:r>
            <a:br>
              <a:rPr lang="en-GB" sz="2400" dirty="0"/>
            </a:br>
            <a:r>
              <a:rPr lang="en-GB" sz="2400" dirty="0"/>
              <a:t>the population, through:</a:t>
            </a:r>
          </a:p>
          <a:p>
            <a:pPr>
              <a:defRPr/>
            </a:pPr>
            <a:r>
              <a:rPr lang="en-GB" sz="2400" dirty="0"/>
              <a:t>Random probability sampling (but note</a:t>
            </a:r>
            <a:br>
              <a:rPr lang="en-GB" sz="2400" dirty="0"/>
            </a:br>
            <a:r>
              <a:rPr lang="en-GB" sz="2400" dirty="0"/>
              <a:t>problem of sampling</a:t>
            </a:r>
            <a:br>
              <a:rPr lang="en-GB" sz="2400" dirty="0"/>
            </a:br>
            <a:r>
              <a:rPr lang="en-GB" sz="2400" dirty="0"/>
              <a:t>error).</a:t>
            </a:r>
          </a:p>
          <a:p>
            <a:pPr>
              <a:defRPr/>
            </a:pPr>
            <a:endParaRPr lang="en-US" sz="2800" dirty="0"/>
          </a:p>
        </p:txBody>
      </p:sp>
      <p:pic>
        <p:nvPicPr>
          <p:cNvPr id="9" name="Picture 4" descr="Figure 6.5.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737297" y="2060849"/>
            <a:ext cx="4557713" cy="356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03566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Types of probability sample</a:t>
            </a:r>
            <a:endParaRPr lang="en-GB" sz="3200" dirty="0">
              <a:latin typeface="Arial" pitchFamily="34" charset="0"/>
              <a:cs typeface="Arial" pitchFamily="34" charset="0"/>
            </a:endParaRPr>
          </a:p>
        </p:txBody>
      </p:sp>
      <p:sp>
        <p:nvSpPr>
          <p:cNvPr id="4" name="TextBox 3"/>
          <p:cNvSpPr txBox="1"/>
          <p:nvPr/>
        </p:nvSpPr>
        <p:spPr>
          <a:xfrm>
            <a:off x="2135560" y="2204864"/>
            <a:ext cx="7992888" cy="4493538"/>
          </a:xfrm>
          <a:prstGeom prst="rect">
            <a:avLst/>
          </a:prstGeom>
          <a:noFill/>
        </p:spPr>
        <p:txBody>
          <a:bodyPr wrap="square" rtlCol="0">
            <a:spAutoFit/>
          </a:bodyPr>
          <a:lstStyle/>
          <a:p>
            <a:pPr marL="800100" lvl="1" indent="-342900" algn="just">
              <a:buFont typeface="Arial" panose="020B0604020202020204" pitchFamily="34" charset="0"/>
              <a:buChar char="•"/>
            </a:pPr>
            <a:r>
              <a:rPr lang="en-GB" sz="2200" b="1" dirty="0">
                <a:solidFill>
                  <a:srgbClr val="FF0000"/>
                </a:solidFill>
                <a:latin typeface="Arial"/>
                <a:cs typeface="Arial"/>
              </a:rPr>
              <a:t>Simple random sample </a:t>
            </a:r>
            <a:r>
              <a:rPr lang="en-GB" sz="2200" dirty="0">
                <a:latin typeface="Arial"/>
                <a:cs typeface="Arial"/>
              </a:rPr>
              <a:t>(where the sampling frame is equal to the population).</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b="1" dirty="0">
                <a:solidFill>
                  <a:srgbClr val="FF0000"/>
                </a:solidFill>
                <a:latin typeface="Arial"/>
                <a:cs typeface="Arial"/>
              </a:rPr>
              <a:t>Stratified random sample </a:t>
            </a:r>
            <a:r>
              <a:rPr lang="en-GB" sz="2200" dirty="0">
                <a:latin typeface="Arial"/>
                <a:cs typeface="Arial"/>
              </a:rPr>
              <a:t>(sampling from strata according to some characteristic e.g., geographical area, age, gender).</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b="1" dirty="0">
                <a:solidFill>
                  <a:srgbClr val="FF0000"/>
                </a:solidFill>
                <a:latin typeface="Arial"/>
                <a:cs typeface="Arial"/>
              </a:rPr>
              <a:t>Cluster sample </a:t>
            </a:r>
            <a:r>
              <a:rPr lang="en-GB" sz="2200" dirty="0">
                <a:latin typeface="Arial"/>
                <a:cs typeface="Arial"/>
              </a:rPr>
              <a:t>(e.g. a county, households in a street, schools in a town, etc.).</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b="1" dirty="0">
                <a:solidFill>
                  <a:srgbClr val="FF0000"/>
                </a:solidFill>
                <a:latin typeface="Arial"/>
                <a:cs typeface="Arial"/>
              </a:rPr>
              <a:t>Stage sample </a:t>
            </a:r>
            <a:r>
              <a:rPr lang="en-GB" sz="2200" dirty="0">
                <a:latin typeface="Arial"/>
                <a:cs typeface="Arial"/>
              </a:rPr>
              <a:t>(cluster sample followed by random selection from cluster).</a:t>
            </a:r>
          </a:p>
          <a:p>
            <a:pPr marL="800100" lvl="1" indent="-342900" algn="just">
              <a:buFont typeface="Arial" panose="020B0604020202020204" pitchFamily="34" charset="0"/>
              <a:buChar char="•"/>
            </a:pPr>
            <a:endParaRPr lang="en-GB" sz="2200" dirty="0">
              <a:latin typeface="Arial"/>
              <a:cs typeface="Arial"/>
            </a:endParaRPr>
          </a:p>
        </p:txBody>
      </p:sp>
    </p:spTree>
    <p:extLst>
      <p:ext uri="{BB962C8B-B14F-4D97-AF65-F5344CB8AC3E}">
        <p14:creationId xmlns:p14="http://schemas.microsoft.com/office/powerpoint/2010/main" val="19416667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Non-random sampling</a:t>
            </a:r>
            <a:endParaRPr lang="en-GB" sz="3200" dirty="0">
              <a:latin typeface="Arial" pitchFamily="34" charset="0"/>
              <a:cs typeface="Arial" pitchFamily="34" charset="0"/>
            </a:endParaRPr>
          </a:p>
        </p:txBody>
      </p:sp>
      <p:sp>
        <p:nvSpPr>
          <p:cNvPr id="4" name="TextBox 3"/>
          <p:cNvSpPr txBox="1"/>
          <p:nvPr/>
        </p:nvSpPr>
        <p:spPr>
          <a:xfrm>
            <a:off x="2135560" y="2204865"/>
            <a:ext cx="7992888" cy="3477875"/>
          </a:xfrm>
          <a:prstGeom prst="rect">
            <a:avLst/>
          </a:prstGeom>
          <a:noFill/>
        </p:spPr>
        <p:txBody>
          <a:bodyPr wrap="square" rtlCol="0">
            <a:spAutoFit/>
          </a:bodyPr>
          <a:lstStyle/>
          <a:p>
            <a:pPr marL="800100" lvl="1" indent="-342900" algn="just">
              <a:buFont typeface="Arial" panose="020B0604020202020204" pitchFamily="34" charset="0"/>
              <a:buChar char="•"/>
            </a:pPr>
            <a:r>
              <a:rPr lang="en-GB" sz="2200" b="1" dirty="0">
                <a:solidFill>
                  <a:srgbClr val="FF0000"/>
                </a:solidFill>
                <a:latin typeface="Arial"/>
                <a:cs typeface="Arial"/>
              </a:rPr>
              <a:t>Purposive.  </a:t>
            </a:r>
            <a:r>
              <a:rPr lang="en-GB" sz="2200" dirty="0">
                <a:latin typeface="Arial"/>
                <a:cs typeface="Arial"/>
              </a:rPr>
              <a:t>Subjects selected against one or more trait.</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b="1" dirty="0">
                <a:solidFill>
                  <a:srgbClr val="FF0000"/>
                </a:solidFill>
                <a:latin typeface="Arial"/>
                <a:cs typeface="Arial"/>
              </a:rPr>
              <a:t>Quota. </a:t>
            </a:r>
            <a:r>
              <a:rPr lang="en-GB" sz="2200" dirty="0">
                <a:latin typeface="Arial"/>
                <a:cs typeface="Arial"/>
              </a:rPr>
              <a:t>Non-random selection of subjects from identified strata until the planned number of subjects is reached.</a:t>
            </a:r>
          </a:p>
          <a:p>
            <a:pPr lvl="1" algn="just"/>
            <a:r>
              <a:rPr lang="en-GB" sz="2200" dirty="0">
                <a:latin typeface="Arial"/>
                <a:cs typeface="Arial"/>
              </a:rPr>
              <a:t> </a:t>
            </a:r>
          </a:p>
          <a:p>
            <a:pPr marL="800100" lvl="1" indent="-342900" algn="just">
              <a:buFont typeface="Arial" panose="020B0604020202020204" pitchFamily="34" charset="0"/>
              <a:buChar char="•"/>
            </a:pPr>
            <a:r>
              <a:rPr lang="en-GB" sz="2200" b="1" dirty="0">
                <a:solidFill>
                  <a:srgbClr val="FF0000"/>
                </a:solidFill>
                <a:latin typeface="Arial"/>
                <a:cs typeface="Arial"/>
              </a:rPr>
              <a:t>Convenience</a:t>
            </a:r>
            <a:r>
              <a:rPr lang="en-GB" sz="2200" dirty="0">
                <a:latin typeface="Arial"/>
                <a:cs typeface="Arial"/>
              </a:rPr>
              <a:t> or volunteer.</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b="1" dirty="0">
                <a:solidFill>
                  <a:srgbClr val="FF0000"/>
                </a:solidFill>
                <a:latin typeface="Arial"/>
                <a:cs typeface="Arial"/>
              </a:rPr>
              <a:t>Snowball.</a:t>
            </a:r>
            <a:r>
              <a:rPr lang="en-GB" sz="2200" dirty="0">
                <a:latin typeface="Arial"/>
                <a:cs typeface="Arial"/>
              </a:rPr>
              <a:t> Researcher identifies a small number of subjects, who, in turn, identify others in the population. </a:t>
            </a:r>
          </a:p>
          <a:p>
            <a:pPr marL="800100" lvl="1" indent="-342900" algn="just">
              <a:buFont typeface="Arial" panose="020B0604020202020204" pitchFamily="34" charset="0"/>
              <a:buChar char="•"/>
            </a:pPr>
            <a:endParaRPr lang="en-GB" sz="2200" dirty="0">
              <a:latin typeface="Arial"/>
              <a:cs typeface="Arial"/>
            </a:endParaRPr>
          </a:p>
        </p:txBody>
      </p:sp>
    </p:spTree>
    <p:extLst>
      <p:ext uri="{BB962C8B-B14F-4D97-AF65-F5344CB8AC3E}">
        <p14:creationId xmlns:p14="http://schemas.microsoft.com/office/powerpoint/2010/main" val="22777347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Instrument design: validity</a:t>
            </a:r>
            <a:endParaRPr lang="en-GB" sz="3200" dirty="0">
              <a:latin typeface="Arial" pitchFamily="34" charset="0"/>
              <a:cs typeface="Arial" pitchFamily="34" charset="0"/>
            </a:endParaRPr>
          </a:p>
        </p:txBody>
      </p:sp>
      <p:sp>
        <p:nvSpPr>
          <p:cNvPr id="4" name="TextBox 3"/>
          <p:cNvSpPr txBox="1"/>
          <p:nvPr/>
        </p:nvSpPr>
        <p:spPr>
          <a:xfrm>
            <a:off x="2135560" y="2204864"/>
            <a:ext cx="7992888" cy="4154984"/>
          </a:xfrm>
          <a:prstGeom prst="rect">
            <a:avLst/>
          </a:prstGeom>
          <a:noFill/>
        </p:spPr>
        <p:txBody>
          <a:bodyPr wrap="square" rtlCol="0">
            <a:spAutoFit/>
          </a:bodyPr>
          <a:lstStyle/>
          <a:p>
            <a:pPr marL="800100" lvl="1" indent="-342900" algn="just">
              <a:buFont typeface="Arial" panose="020B0604020202020204" pitchFamily="34" charset="0"/>
              <a:buChar char="•"/>
            </a:pPr>
            <a:r>
              <a:rPr lang="en-GB" sz="2200" b="1" dirty="0">
                <a:solidFill>
                  <a:srgbClr val="FF0000"/>
                </a:solidFill>
                <a:latin typeface="Arial"/>
                <a:cs typeface="Arial"/>
              </a:rPr>
              <a:t>Internal validity. </a:t>
            </a:r>
            <a:r>
              <a:rPr lang="en-GB" sz="2200" dirty="0">
                <a:latin typeface="Arial"/>
                <a:cs typeface="Arial"/>
              </a:rPr>
              <a:t>The extent to which changes in the dependent variable can be attributed to the independent variable.</a:t>
            </a:r>
          </a:p>
          <a:p>
            <a:pPr marL="800100" lvl="1" indent="-342900" algn="just">
              <a:buFont typeface="Arial" panose="020B0604020202020204" pitchFamily="34" charset="0"/>
              <a:buChar char="•"/>
            </a:pPr>
            <a:r>
              <a:rPr lang="en-GB" sz="2200" b="1" dirty="0">
                <a:solidFill>
                  <a:srgbClr val="FF0000"/>
                </a:solidFill>
                <a:latin typeface="Arial"/>
                <a:cs typeface="Arial"/>
              </a:rPr>
              <a:t>External validity. </a:t>
            </a:r>
            <a:r>
              <a:rPr lang="en-GB" sz="2200" dirty="0">
                <a:latin typeface="Arial"/>
                <a:cs typeface="Arial"/>
              </a:rPr>
              <a:t>This is the extent to which it is possible to generalize from the data to a larger population or setting. </a:t>
            </a:r>
          </a:p>
          <a:p>
            <a:pPr marL="800100" lvl="1" indent="-342900" algn="just">
              <a:buFont typeface="Arial" panose="020B0604020202020204" pitchFamily="34" charset="0"/>
              <a:buChar char="•"/>
            </a:pPr>
            <a:r>
              <a:rPr lang="en-GB" sz="2200" b="1" dirty="0">
                <a:solidFill>
                  <a:srgbClr val="FF0000"/>
                </a:solidFill>
                <a:latin typeface="Arial"/>
                <a:cs typeface="Arial"/>
              </a:rPr>
              <a:t>Criterion validity. </a:t>
            </a:r>
            <a:r>
              <a:rPr lang="en-GB" sz="2200" dirty="0">
                <a:latin typeface="Arial"/>
                <a:cs typeface="Arial"/>
              </a:rPr>
              <a:t>How people have answered a new measure of a concept, with existing, widely accepted measures of a concept. </a:t>
            </a:r>
          </a:p>
          <a:p>
            <a:pPr marL="800100" lvl="1" indent="-342900" algn="just">
              <a:buFont typeface="Arial" panose="020B0604020202020204" pitchFamily="34" charset="0"/>
              <a:buChar char="•"/>
            </a:pPr>
            <a:r>
              <a:rPr lang="en-GB" sz="2200" b="1" dirty="0">
                <a:solidFill>
                  <a:srgbClr val="FF0000"/>
                </a:solidFill>
                <a:latin typeface="Arial"/>
                <a:cs typeface="Arial"/>
              </a:rPr>
              <a:t>Construct validity. </a:t>
            </a:r>
            <a:r>
              <a:rPr lang="en-GB" sz="2200" dirty="0">
                <a:latin typeface="Arial"/>
                <a:cs typeface="Arial"/>
              </a:rPr>
              <a:t>The measurement of abstract concepts and traits, such as ability, anxiety, attitude, knowledge, etc. </a:t>
            </a:r>
          </a:p>
        </p:txBody>
      </p:sp>
    </p:spTree>
    <p:extLst>
      <p:ext uri="{BB962C8B-B14F-4D97-AF65-F5344CB8AC3E}">
        <p14:creationId xmlns:p14="http://schemas.microsoft.com/office/powerpoint/2010/main" val="17595946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Instrument design: reliability</a:t>
            </a:r>
            <a:endParaRPr lang="en-GB" sz="3200" dirty="0">
              <a:latin typeface="Arial" pitchFamily="34" charset="0"/>
              <a:cs typeface="Arial" pitchFamily="34" charset="0"/>
            </a:endParaRPr>
          </a:p>
        </p:txBody>
      </p:sp>
      <p:sp>
        <p:nvSpPr>
          <p:cNvPr id="4" name="TextBox 3"/>
          <p:cNvSpPr txBox="1"/>
          <p:nvPr/>
        </p:nvSpPr>
        <p:spPr>
          <a:xfrm>
            <a:off x="2135560" y="2204864"/>
            <a:ext cx="7992888" cy="4493538"/>
          </a:xfrm>
          <a:prstGeom prst="rect">
            <a:avLst/>
          </a:prstGeom>
          <a:noFill/>
        </p:spPr>
        <p:txBody>
          <a:bodyPr wrap="square" rtlCol="0">
            <a:spAutoFit/>
          </a:bodyPr>
          <a:lstStyle/>
          <a:p>
            <a:pPr algn="just"/>
            <a:r>
              <a:rPr lang="en-GB" sz="2200" dirty="0">
                <a:latin typeface="Arial"/>
                <a:cs typeface="Arial"/>
              </a:rPr>
              <a:t>Reliability is the consistency between two measures of the same thing such as:</a:t>
            </a:r>
          </a:p>
          <a:p>
            <a:pPr algn="just"/>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Two separate instruments.</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Two like halves of an instrument (e.g., two halves of a questionnaire).</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The same instrument applied on two occasions.</a:t>
            </a:r>
          </a:p>
          <a:p>
            <a:pPr marL="800100" lvl="1" indent="-342900" algn="just">
              <a:buFont typeface="Arial" panose="020B0604020202020204" pitchFamily="34" charset="0"/>
              <a:buChar char="•"/>
            </a:pPr>
            <a:endParaRPr lang="en-GB" sz="2200" dirty="0">
              <a:latin typeface="Arial"/>
              <a:cs typeface="Arial"/>
            </a:endParaRPr>
          </a:p>
          <a:p>
            <a:pPr marL="800100" lvl="1" indent="-342900" algn="just">
              <a:buFont typeface="Arial" panose="020B0604020202020204" pitchFamily="34" charset="0"/>
              <a:buChar char="•"/>
            </a:pPr>
            <a:r>
              <a:rPr lang="en-GB" sz="2200" dirty="0">
                <a:latin typeface="Arial"/>
                <a:cs typeface="Arial"/>
              </a:rPr>
              <a:t>The same instrument administered by two different people.</a:t>
            </a:r>
          </a:p>
          <a:p>
            <a:pPr algn="just"/>
            <a:endParaRPr lang="en-GB" sz="2200" dirty="0">
              <a:latin typeface="Arial"/>
              <a:cs typeface="Arial"/>
            </a:endParaRPr>
          </a:p>
        </p:txBody>
      </p:sp>
    </p:spTree>
    <p:extLst>
      <p:ext uri="{BB962C8B-B14F-4D97-AF65-F5344CB8AC3E}">
        <p14:creationId xmlns:p14="http://schemas.microsoft.com/office/powerpoint/2010/main" val="1891809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775520" y="260648"/>
            <a:ext cx="8640960" cy="63367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1775520" y="908720"/>
            <a:ext cx="8640960" cy="864096"/>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3200" dirty="0"/>
              <a:t>Summary</a:t>
            </a:r>
            <a:endParaRPr lang="en-GB" sz="3200" dirty="0">
              <a:latin typeface="Arial" pitchFamily="34" charset="0"/>
              <a:cs typeface="Arial" pitchFamily="34" charset="0"/>
            </a:endParaRPr>
          </a:p>
        </p:txBody>
      </p:sp>
      <p:sp>
        <p:nvSpPr>
          <p:cNvPr id="4" name="TextBox 3"/>
          <p:cNvSpPr txBox="1"/>
          <p:nvPr/>
        </p:nvSpPr>
        <p:spPr>
          <a:xfrm>
            <a:off x="2135560" y="2204865"/>
            <a:ext cx="7992888" cy="4401205"/>
          </a:xfrm>
          <a:prstGeom prst="rect">
            <a:avLst/>
          </a:prstGeom>
          <a:noFill/>
        </p:spPr>
        <p:txBody>
          <a:bodyPr wrap="square" rtlCol="0">
            <a:spAutoFit/>
          </a:bodyPr>
          <a:lstStyle/>
          <a:p>
            <a:pPr marL="285750" indent="-285750" algn="just">
              <a:buFont typeface="Arial" panose="020B0604020202020204" pitchFamily="34" charset="0"/>
              <a:buChar char="•"/>
            </a:pPr>
            <a:r>
              <a:rPr lang="en-GB" sz="1600" dirty="0">
                <a:latin typeface="Arial"/>
                <a:cs typeface="Arial"/>
              </a:rPr>
              <a:t>Experimental research begins from a priori questions or hypotheses that the research is designed to test. </a:t>
            </a:r>
          </a:p>
          <a:p>
            <a:pPr marL="285750" indent="-285750" algn="just">
              <a:buFont typeface="Arial" panose="020B0604020202020204" pitchFamily="34" charset="0"/>
              <a:buChar char="•"/>
            </a:pPr>
            <a:r>
              <a:rPr lang="en-GB" sz="1600" dirty="0">
                <a:latin typeface="Arial"/>
                <a:cs typeface="Arial"/>
              </a:rPr>
              <a:t>Research questions should express a relationship between variables. A hypothesis is predictive and capable of being tested.</a:t>
            </a:r>
          </a:p>
          <a:p>
            <a:pPr marL="285750" indent="-285750" algn="just">
              <a:buFont typeface="Arial" panose="020B0604020202020204" pitchFamily="34" charset="0"/>
              <a:buChar char="•"/>
            </a:pPr>
            <a:r>
              <a:rPr lang="en-GB" sz="1600" dirty="0">
                <a:latin typeface="Arial"/>
                <a:cs typeface="Arial"/>
              </a:rPr>
              <a:t>Dependent variables are what experimental research designs are meant to affect through the manipulation of one or more independent variables.</a:t>
            </a:r>
          </a:p>
          <a:p>
            <a:pPr marL="285750" indent="-285750" algn="just">
              <a:buFont typeface="Arial" panose="020B0604020202020204" pitchFamily="34" charset="0"/>
              <a:buChar char="•"/>
            </a:pPr>
            <a:r>
              <a:rPr lang="en-GB" sz="1600" dirty="0">
                <a:latin typeface="Arial"/>
                <a:cs typeface="Arial"/>
              </a:rPr>
              <a:t>In a true experimental design the researcher has control over the experiment: who, what, when, where and how the experiment is to be conducted. Subjects are assigned to conditions randomly.</a:t>
            </a:r>
          </a:p>
          <a:p>
            <a:pPr marL="285750" indent="-285750" algn="just">
              <a:buFont typeface="Arial" panose="020B0604020202020204" pitchFamily="34" charset="0"/>
              <a:buChar char="•"/>
            </a:pPr>
            <a:r>
              <a:rPr lang="en-GB" sz="1600" dirty="0">
                <a:latin typeface="Arial"/>
                <a:cs typeface="Arial"/>
              </a:rPr>
              <a:t>Where any of these elements of control is either weak or lacking, the study is said to be a quasi-experiment.</a:t>
            </a:r>
          </a:p>
          <a:p>
            <a:pPr marL="285750" indent="-285750" algn="just">
              <a:buFont typeface="Arial" panose="020B0604020202020204" pitchFamily="34" charset="0"/>
              <a:buChar char="•"/>
            </a:pPr>
            <a:r>
              <a:rPr lang="en-GB" sz="1600" dirty="0">
                <a:latin typeface="Arial"/>
                <a:cs typeface="Arial"/>
              </a:rPr>
              <a:t>In true experiments, it is possible to assign subjects to conditions, whereas in quasi-experiments subjects are selected from previously existing groups.</a:t>
            </a:r>
          </a:p>
          <a:p>
            <a:pPr marL="285750" indent="-285750" algn="just">
              <a:buFont typeface="Arial" panose="020B0604020202020204" pitchFamily="34" charset="0"/>
              <a:buChar char="•"/>
            </a:pPr>
            <a:r>
              <a:rPr lang="en-GB" sz="1600" dirty="0">
                <a:latin typeface="Arial"/>
                <a:cs typeface="Arial"/>
              </a:rPr>
              <a:t>Research instruments need to be both valid and reliable. Validity means that an instrument measures what it is intended to measure. Reliability means that an instrument is consistent in this measurement.</a:t>
            </a:r>
          </a:p>
          <a:p>
            <a:pPr marL="285750" indent="-285750" algn="just">
              <a:buFont typeface="Arial" panose="020B0604020202020204" pitchFamily="34" charset="0"/>
              <a:buChar char="•"/>
            </a:pPr>
            <a:endParaRPr lang="en-GB" sz="1600" dirty="0">
              <a:latin typeface="Arial"/>
              <a:cs typeface="Arial"/>
            </a:endParaRPr>
          </a:p>
        </p:txBody>
      </p:sp>
    </p:spTree>
    <p:extLst>
      <p:ext uri="{BB962C8B-B14F-4D97-AF65-F5344CB8AC3E}">
        <p14:creationId xmlns:p14="http://schemas.microsoft.com/office/powerpoint/2010/main" val="30736061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idx="1"/>
          </p:nvPr>
        </p:nvSpPr>
        <p:spPr/>
        <p:txBody>
          <a:bodyPr/>
          <a:lstStyle/>
          <a:p>
            <a:r>
              <a:rPr lang="en-GB" dirty="0"/>
              <a:t>What is the aim of each study and their key research question?</a:t>
            </a:r>
          </a:p>
          <a:p>
            <a:r>
              <a:rPr lang="en-GB" dirty="0"/>
              <a:t>Why do you think this approach was used for investigation?</a:t>
            </a:r>
          </a:p>
          <a:p>
            <a:r>
              <a:rPr lang="en-GB" dirty="0"/>
              <a:t>Which of these two papers had a better design and why?</a:t>
            </a:r>
          </a:p>
          <a:p>
            <a:r>
              <a:rPr lang="en-GB" dirty="0"/>
              <a:t>Which survey had a better response rate and why?</a:t>
            </a:r>
          </a:p>
          <a:p>
            <a:r>
              <a:rPr lang="en-GB" dirty="0"/>
              <a:t>How can the survey in Hebert et al, 2009 be improved?</a:t>
            </a:r>
          </a:p>
          <a:p>
            <a:r>
              <a:rPr lang="en-GB" dirty="0"/>
              <a:t>In Hebert et al, 2009 who should have been surveyed and why?</a:t>
            </a:r>
          </a:p>
          <a:p>
            <a:endParaRPr lang="en-GB" dirty="0"/>
          </a:p>
        </p:txBody>
      </p:sp>
    </p:spTree>
    <p:extLst>
      <p:ext uri="{BB962C8B-B14F-4D97-AF65-F5344CB8AC3E}">
        <p14:creationId xmlns:p14="http://schemas.microsoft.com/office/powerpoint/2010/main" val="2449485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activity – 20 minutes </a:t>
            </a:r>
          </a:p>
        </p:txBody>
      </p:sp>
      <p:sp>
        <p:nvSpPr>
          <p:cNvPr id="3" name="Content Placeholder 2"/>
          <p:cNvSpPr>
            <a:spLocks noGrp="1"/>
          </p:cNvSpPr>
          <p:nvPr>
            <p:ph idx="1"/>
          </p:nvPr>
        </p:nvSpPr>
        <p:spPr/>
        <p:txBody>
          <a:bodyPr/>
          <a:lstStyle/>
          <a:p>
            <a:r>
              <a:rPr lang="en-GB" dirty="0"/>
              <a:t>Group discussion</a:t>
            </a:r>
          </a:p>
          <a:p>
            <a:r>
              <a:rPr lang="en-GB" dirty="0" err="1"/>
              <a:t>Padlet</a:t>
            </a:r>
            <a:r>
              <a:rPr lang="en-GB" dirty="0"/>
              <a:t> link</a:t>
            </a:r>
          </a:p>
          <a:p>
            <a:pPr marL="0" indent="0">
              <a:buNone/>
            </a:pPr>
            <a:r>
              <a:rPr lang="en-GB" dirty="0">
                <a:hlinkClick r:id="rId2"/>
              </a:rPr>
              <a:t>https://en-gb.padlet.com/izahangela/dsrtqf74t4z5qez7</a:t>
            </a:r>
            <a:r>
              <a:rPr lang="en-GB" dirty="0"/>
              <a:t> </a:t>
            </a:r>
          </a:p>
          <a:p>
            <a:pPr marL="0" indent="0">
              <a:buNone/>
            </a:pPr>
            <a:r>
              <a:rPr lang="en-GB" dirty="0"/>
              <a:t>Choose a spokes person.</a:t>
            </a:r>
          </a:p>
          <a:p>
            <a:pPr marL="0" indent="0">
              <a:buNone/>
            </a:pPr>
            <a:r>
              <a:rPr lang="en-GB" dirty="0"/>
              <a:t>Summarize your answers.</a:t>
            </a:r>
          </a:p>
        </p:txBody>
      </p:sp>
    </p:spTree>
    <p:extLst>
      <p:ext uri="{BB962C8B-B14F-4D97-AF65-F5344CB8AC3E}">
        <p14:creationId xmlns:p14="http://schemas.microsoft.com/office/powerpoint/2010/main" val="17546917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 </a:t>
            </a:r>
          </a:p>
        </p:txBody>
      </p:sp>
      <p:sp>
        <p:nvSpPr>
          <p:cNvPr id="3" name="Content Placeholder 2"/>
          <p:cNvSpPr>
            <a:spLocks noGrp="1"/>
          </p:cNvSpPr>
          <p:nvPr>
            <p:ph idx="1"/>
          </p:nvPr>
        </p:nvSpPr>
        <p:spPr/>
        <p:txBody>
          <a:bodyPr/>
          <a:lstStyle/>
          <a:p>
            <a:r>
              <a:rPr lang="en-GB" dirty="0"/>
              <a:t>Any questions</a:t>
            </a:r>
          </a:p>
        </p:txBody>
      </p:sp>
    </p:spTree>
    <p:extLst>
      <p:ext uri="{BB962C8B-B14F-4D97-AF65-F5344CB8AC3E}">
        <p14:creationId xmlns:p14="http://schemas.microsoft.com/office/powerpoint/2010/main" val="4068970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1671</TotalTime>
  <Words>3063</Words>
  <Application>Microsoft Office PowerPoint</Application>
  <PresentationFormat>Widescreen</PresentationFormat>
  <Paragraphs>410</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arial</vt:lpstr>
      <vt:lpstr>Calibri</vt:lpstr>
      <vt:lpstr>Calibri Light</vt:lpstr>
      <vt:lpstr>Wingdings</vt:lpstr>
      <vt:lpstr>Office Theme</vt:lpstr>
      <vt:lpstr>Research Methods: Quantitative approach </vt:lpstr>
      <vt:lpstr>PowerPoint Presentation</vt:lpstr>
      <vt:lpstr>Quantitative research approach</vt:lpstr>
      <vt:lpstr>Stages in the experimental design process</vt:lpstr>
      <vt:lpstr>PowerPoint Presentation</vt:lpstr>
      <vt:lpstr>PowerPoint Presentation</vt:lpstr>
      <vt:lpstr>PowerPoint Presentation</vt:lpstr>
      <vt:lpstr>PowerPoint Presentation</vt:lpstr>
      <vt:lpstr>BUSINESS  SCHOOL</vt:lpstr>
      <vt:lpstr>PowerPoint Presentation</vt:lpstr>
      <vt:lpstr>PowerPoint Presentation</vt:lpstr>
      <vt:lpstr>PowerPoint Presentation</vt:lpstr>
      <vt:lpstr>PowerPoint Presentation</vt:lpstr>
      <vt:lpstr>Answers – Hebert et al, (2009)</vt:lpstr>
      <vt:lpstr>Zhang&amp; bartol (2010)</vt:lpstr>
      <vt:lpstr>Zhang&amp; bartol (2010)</vt:lpstr>
      <vt:lpstr>PowerPoint Presentation</vt:lpstr>
      <vt:lpstr>PowerPoint Presentation</vt:lpstr>
      <vt:lpstr>PowerPoint Presentation</vt:lpstr>
      <vt:lpstr>PowerPoint Presentation</vt:lpstr>
      <vt:lpstr>BREAK TIME – 10 minutes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My study – Example of survey experiment </vt:lpstr>
      <vt:lpstr>Motivation and Research Aim</vt:lpstr>
      <vt:lpstr>Methodology </vt:lpstr>
      <vt:lpstr>Descriptive statistics</vt:lpstr>
      <vt:lpstr>  findings </vt:lpstr>
      <vt:lpstr>PowerPoint Presentation</vt:lpstr>
      <vt:lpstr>PowerPoint Presentation</vt:lpstr>
      <vt:lpstr>PowerPoint Presentation</vt:lpstr>
      <vt:lpstr>PowerPoint Presentation</vt:lpstr>
      <vt:lpstr>PowerPoint Presentation</vt:lpstr>
      <vt:lpstr>PowerPoint Presentation</vt:lpstr>
      <vt:lpstr>Questions</vt:lpstr>
      <vt:lpstr>Class activity – 20 minutes </vt:lpstr>
      <vt:lpstr>Thank you </vt:lpstr>
    </vt:vector>
  </TitlesOfParts>
  <Company>University of Leicester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Quantitative approach</dc:title>
  <dc:creator>Izah, Angela</dc:creator>
  <cp:lastModifiedBy>Okeoma</cp:lastModifiedBy>
  <cp:revision>7</cp:revision>
  <dcterms:created xsi:type="dcterms:W3CDTF">2021-08-23T10:52:03Z</dcterms:created>
  <dcterms:modified xsi:type="dcterms:W3CDTF">2021-08-25T09:30:04Z</dcterms:modified>
</cp:coreProperties>
</file>