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0"/>
  </p:notesMasterIdLst>
  <p:sldIdLst>
    <p:sldId id="256" r:id="rId2"/>
    <p:sldId id="257" r:id="rId3"/>
    <p:sldId id="258" r:id="rId4"/>
    <p:sldId id="259" r:id="rId5"/>
    <p:sldId id="260" r:id="rId6"/>
    <p:sldId id="261" r:id="rId7"/>
    <p:sldId id="262" r:id="rId8"/>
    <p:sldId id="263" r:id="rId9"/>
    <p:sldId id="264" r:id="rId10"/>
    <p:sldId id="265" r:id="rId11"/>
    <p:sldId id="278" r:id="rId12"/>
    <p:sldId id="279" r:id="rId13"/>
    <p:sldId id="280" r:id="rId14"/>
    <p:sldId id="281" r:id="rId15"/>
    <p:sldId id="266" r:id="rId16"/>
    <p:sldId id="268" r:id="rId17"/>
    <p:sldId id="269" r:id="rId18"/>
    <p:sldId id="271" r:id="rId19"/>
    <p:sldId id="272" r:id="rId20"/>
    <p:sldId id="273" r:id="rId21"/>
    <p:sldId id="274" r:id="rId22"/>
    <p:sldId id="275" r:id="rId23"/>
    <p:sldId id="276" r:id="rId24"/>
    <p:sldId id="282" r:id="rId25"/>
    <p:sldId id="283" r:id="rId26"/>
    <p:sldId id="284" r:id="rId27"/>
    <p:sldId id="285" r:id="rId28"/>
    <p:sldId id="277" r:id="rId29"/>
  </p:sldIdLst>
  <p:sldSz cx="9144000" cy="6858000" type="screen4x3"/>
  <p:notesSz cx="6858000" cy="9144000"/>
  <p:defaultTextStyle>
    <a:defPPr>
      <a:defRPr lang="fr-F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2EDC79-5371-4AD5-B300-E1875F5395A3}" v="55" dt="2024-03-03T17:43:34.4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B62F29-DC42-4FFC-9263-28EF0987C5C8}" type="datetimeFigureOut">
              <a:rPr lang="en-GB" smtClean="0"/>
              <a:t>04/03/2024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51DF8-1507-4702-8B74-347F2AD5AA23}" type="slidenum">
              <a:rPr lang="en-GB" smtClean="0"/>
              <a:t>‹#›</a:t>
            </a:fld>
            <a:endParaRPr lang="en-GB"/>
          </a:p>
        </p:txBody>
      </p:sp>
    </p:spTree>
    <p:extLst>
      <p:ext uri="{BB962C8B-B14F-4D97-AF65-F5344CB8AC3E}">
        <p14:creationId xmlns:p14="http://schemas.microsoft.com/office/powerpoint/2010/main" val="1298784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US" b="1" i="0" dirty="0">
                <a:solidFill>
                  <a:srgbClr val="0D0D0D"/>
                </a:solidFill>
                <a:effectLst/>
                <a:latin typeface="Söhne"/>
              </a:rPr>
              <a:t>Background</a:t>
            </a:r>
            <a:r>
              <a:rPr lang="en-US" b="0" i="0" dirty="0">
                <a:solidFill>
                  <a:srgbClr val="0D0D0D"/>
                </a:solidFill>
                <a:effectLst/>
                <a:latin typeface="Söhne"/>
              </a:rPr>
              <a:t>:</a:t>
            </a:r>
          </a:p>
          <a:p>
            <a:pPr marL="742950" lvl="1" indent="-285750" algn="l">
              <a:buFont typeface="+mj-lt"/>
              <a:buAutoNum type="arabicPeriod"/>
            </a:pPr>
            <a:r>
              <a:rPr lang="en-US" b="0" i="0" dirty="0">
                <a:solidFill>
                  <a:srgbClr val="0D0D0D"/>
                </a:solidFill>
                <a:effectLst/>
                <a:latin typeface="Söhne"/>
              </a:rPr>
              <a:t>Before presenting evidence, it's important to provide background information that contextualizes the evidence and helps the reader understand its significance. This may include explaining the relevant concepts, theories, or historical context related to the evidence.</a:t>
            </a:r>
          </a:p>
          <a:p>
            <a:pPr algn="l">
              <a:buFont typeface="+mj-lt"/>
              <a:buAutoNum type="arabicPeriod"/>
            </a:pPr>
            <a:r>
              <a:rPr lang="en-US" b="1" i="0" dirty="0">
                <a:solidFill>
                  <a:srgbClr val="0D0D0D"/>
                </a:solidFill>
                <a:effectLst/>
                <a:latin typeface="Söhne"/>
              </a:rPr>
              <a:t>R - Relevance</a:t>
            </a:r>
            <a:r>
              <a:rPr lang="en-US" b="0" i="0" dirty="0">
                <a:solidFill>
                  <a:srgbClr val="0D0D0D"/>
                </a:solidFill>
                <a:effectLst/>
                <a:latin typeface="Söhne"/>
              </a:rPr>
              <a:t>:</a:t>
            </a:r>
          </a:p>
          <a:p>
            <a:pPr marL="742950" lvl="1" indent="-285750" algn="l">
              <a:buFont typeface="+mj-lt"/>
              <a:buAutoNum type="arabicPeriod"/>
            </a:pPr>
            <a:r>
              <a:rPr lang="en-US" b="0" i="0" dirty="0">
                <a:solidFill>
                  <a:srgbClr val="0D0D0D"/>
                </a:solidFill>
                <a:effectLst/>
                <a:latin typeface="Söhne"/>
              </a:rPr>
              <a:t>Relevance refers to ensuring that the evidence presented is directly related to the argument being made. Writers should carefully select evidence that is pertinent to the topic or thesis statement and contributes to the overall coherence and persuasiveness of the argument.</a:t>
            </a:r>
          </a:p>
          <a:p>
            <a:pPr algn="l">
              <a:buFont typeface="+mj-lt"/>
              <a:buAutoNum type="arabicPeriod"/>
            </a:pPr>
            <a:r>
              <a:rPr lang="en-US" b="1" i="0" dirty="0">
                <a:solidFill>
                  <a:srgbClr val="0D0D0D"/>
                </a:solidFill>
                <a:effectLst/>
                <a:latin typeface="Söhne"/>
              </a:rPr>
              <a:t>E - Examples/Explanations</a:t>
            </a:r>
            <a:r>
              <a:rPr lang="en-US" b="0" i="0" dirty="0">
                <a:solidFill>
                  <a:srgbClr val="0D0D0D"/>
                </a:solidFill>
                <a:effectLst/>
                <a:latin typeface="Söhne"/>
              </a:rPr>
              <a:t>:</a:t>
            </a:r>
          </a:p>
          <a:p>
            <a:pPr marL="742950" lvl="1" indent="-285750" algn="l">
              <a:buFont typeface="+mj-lt"/>
              <a:buAutoNum type="arabicPeriod"/>
            </a:pPr>
            <a:r>
              <a:rPr lang="en-US" b="0" i="0" dirty="0">
                <a:solidFill>
                  <a:srgbClr val="0D0D0D"/>
                </a:solidFill>
                <a:effectLst/>
                <a:latin typeface="Söhne"/>
              </a:rPr>
              <a:t>When presenting evidence, it's often helpful to provide specific examples or explanations that illustrate how the evidence supports the argument. This may involve citing statistics, case studies, anecdotes, or quotations from authoritative sources to reinforce key points and make the evidence more concrete and compelling.</a:t>
            </a:r>
          </a:p>
          <a:p>
            <a:pPr algn="l">
              <a:buFont typeface="+mj-lt"/>
              <a:buAutoNum type="arabicPeriod"/>
            </a:pPr>
            <a:r>
              <a:rPr lang="en-US" b="1" i="0" dirty="0">
                <a:solidFill>
                  <a:srgbClr val="0D0D0D"/>
                </a:solidFill>
                <a:effectLst/>
                <a:latin typeface="Söhne"/>
              </a:rPr>
              <a:t>A - Accuracy</a:t>
            </a:r>
            <a:r>
              <a:rPr lang="en-US" b="0" i="0" dirty="0">
                <a:solidFill>
                  <a:srgbClr val="0D0D0D"/>
                </a:solidFill>
                <a:effectLst/>
                <a:latin typeface="Söhne"/>
              </a:rPr>
              <a:t>:</a:t>
            </a:r>
          </a:p>
          <a:p>
            <a:pPr marL="742950" lvl="1" indent="-285750" algn="l">
              <a:buFont typeface="+mj-lt"/>
              <a:buAutoNum type="arabicPeriod"/>
            </a:pPr>
            <a:r>
              <a:rPr lang="en-US" b="0" i="0" dirty="0">
                <a:solidFill>
                  <a:srgbClr val="0D0D0D"/>
                </a:solidFill>
                <a:effectLst/>
                <a:latin typeface="Söhne"/>
              </a:rPr>
              <a:t>Accuracy is crucial when presenting evidence in writing. Writers should ensure that the evidence cited is reliable, up-to-date, and accurately represents the information being conveyed. This may involve verifying the credibility of sources, fact-checking information, and avoiding misinterpretations or distortions of data.</a:t>
            </a:r>
          </a:p>
          <a:p>
            <a:pPr algn="l">
              <a:buFont typeface="+mj-lt"/>
              <a:buAutoNum type="arabicPeriod"/>
            </a:pPr>
            <a:r>
              <a:rPr lang="en-US" b="1" i="0" dirty="0">
                <a:solidFill>
                  <a:srgbClr val="0D0D0D"/>
                </a:solidFill>
                <a:effectLst/>
                <a:latin typeface="Söhne"/>
              </a:rPr>
              <a:t>D - Depth</a:t>
            </a:r>
            <a:r>
              <a:rPr lang="en-US" b="0" i="0" dirty="0">
                <a:solidFill>
                  <a:srgbClr val="0D0D0D"/>
                </a:solidFill>
                <a:effectLst/>
                <a:latin typeface="Söhne"/>
              </a:rPr>
              <a:t>:</a:t>
            </a:r>
          </a:p>
          <a:p>
            <a:pPr marL="742950" lvl="1" indent="-285750" algn="l">
              <a:buFont typeface="+mj-lt"/>
              <a:buAutoNum type="arabicPeriod"/>
            </a:pPr>
            <a:r>
              <a:rPr lang="en-US" b="0" i="0" dirty="0">
                <a:solidFill>
                  <a:srgbClr val="0D0D0D"/>
                </a:solidFill>
                <a:effectLst/>
                <a:latin typeface="Söhne"/>
              </a:rPr>
              <a:t>Depth refers to the thoroughness and depth of analysis applied to the evidence presented. Writers should not only present evidence but also analyze and interpret it in relation to the argument being made. This may involve examining the nuances, complexities, and implications of the evidence and considering alternative interpretations or counterarguments.</a:t>
            </a:r>
          </a:p>
          <a:p>
            <a:endParaRPr lang="en-GB" dirty="0"/>
          </a:p>
        </p:txBody>
      </p:sp>
      <p:sp>
        <p:nvSpPr>
          <p:cNvPr id="4" name="Slide Number Placeholder 3"/>
          <p:cNvSpPr>
            <a:spLocks noGrp="1"/>
          </p:cNvSpPr>
          <p:nvPr>
            <p:ph type="sldNum" sz="quarter" idx="5"/>
          </p:nvPr>
        </p:nvSpPr>
        <p:spPr/>
        <p:txBody>
          <a:bodyPr/>
          <a:lstStyle/>
          <a:p>
            <a:fld id="{A0151DF8-1507-4702-8B74-347F2AD5AA23}" type="slidenum">
              <a:rPr lang="en-GB" smtClean="0"/>
              <a:t>21</a:t>
            </a:fld>
            <a:endParaRPr lang="en-GB"/>
          </a:p>
        </p:txBody>
      </p:sp>
    </p:spTree>
    <p:extLst>
      <p:ext uri="{BB962C8B-B14F-4D97-AF65-F5344CB8AC3E}">
        <p14:creationId xmlns:p14="http://schemas.microsoft.com/office/powerpoint/2010/main" val="1637517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398501396" r:id="rId1"/>
  </p:sldLayoutIdLst>
  <p:txStyles>
    <p:titleStyle>
      <a:lvl1pPr algn="ctr">
        <a:defRPr sz="4400" kern="1200">
          <a:solidFill>
            <a:schemeClr val="lt1"/>
          </a:solidFill>
        </a:defRPr>
      </a:lvl1pPr>
      <a:extLst/>
    </p:titleStyle>
    <p:bodyStyle>
      <a:lvl1pPr indent="-324900" algn="ctr">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rotWithShape="1">
          <a:blip r:embed="rId2"/>
          <a:srcRect b="47200"/>
          <a:stretch/>
        </p:blipFill>
        <p:spPr>
          <a:xfrm>
            <a:off x="0" y="857250"/>
            <a:ext cx="9144000" cy="271576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rotWithShape="1">
          <a:blip r:embed="rId2"/>
          <a:srcRect b="75826"/>
          <a:stretch/>
        </p:blipFill>
        <p:spPr>
          <a:xfrm>
            <a:off x="0" y="-30435"/>
            <a:ext cx="9144000" cy="1193752"/>
          </a:xfrm>
          <a:prstGeom prst="rect">
            <a:avLst/>
          </a:prstGeom>
        </p:spPr>
      </p:pic>
      <p:sp>
        <p:nvSpPr>
          <p:cNvPr id="4" name="TextBox 3">
            <a:extLst>
              <a:ext uri="{FF2B5EF4-FFF2-40B4-BE49-F238E27FC236}">
                <a16:creationId xmlns:a16="http://schemas.microsoft.com/office/drawing/2014/main" id="{4E9BEF2B-AC72-A22D-8028-A03AC4519F04}"/>
              </a:ext>
            </a:extLst>
          </p:cNvPr>
          <p:cNvSpPr txBox="1"/>
          <p:nvPr/>
        </p:nvSpPr>
        <p:spPr>
          <a:xfrm>
            <a:off x="539552" y="1052736"/>
            <a:ext cx="7488832" cy="3016210"/>
          </a:xfrm>
          <a:prstGeom prst="rect">
            <a:avLst/>
          </a:prstGeom>
          <a:noFill/>
        </p:spPr>
        <p:txBody>
          <a:bodyPr wrap="square">
            <a:spAutoFit/>
          </a:bodyPr>
          <a:lstStyle/>
          <a:p>
            <a:pPr algn="l"/>
            <a:r>
              <a:rPr lang="en-US" sz="2800" b="1" dirty="0">
                <a:solidFill>
                  <a:srgbClr val="0D0D0D"/>
                </a:solidFill>
                <a:latin typeface="Söhne"/>
              </a:rPr>
              <a:t>A</a:t>
            </a:r>
            <a:r>
              <a:rPr lang="en-US" sz="2800" b="1" i="0" dirty="0">
                <a:solidFill>
                  <a:srgbClr val="0D0D0D"/>
                </a:solidFill>
                <a:effectLst/>
                <a:latin typeface="Söhne"/>
              </a:rPr>
              <a:t>ssumptions/Values</a:t>
            </a:r>
            <a:r>
              <a:rPr lang="en-US" sz="2800" b="0" i="0" dirty="0">
                <a:solidFill>
                  <a:srgbClr val="0D0D0D"/>
                </a:solidFill>
                <a:effectLst/>
                <a:latin typeface="Söhne"/>
              </a:rPr>
              <a:t>:</a:t>
            </a:r>
          </a:p>
          <a:p>
            <a:pPr marL="285750" indent="-285750" algn="l">
              <a:buFont typeface="Arial" panose="020B0604020202020204" pitchFamily="34" charset="0"/>
              <a:buChar char="•"/>
            </a:pPr>
            <a:r>
              <a:rPr lang="en-US" b="0" i="0" dirty="0">
                <a:solidFill>
                  <a:srgbClr val="0D0D0D"/>
                </a:solidFill>
                <a:effectLst/>
                <a:latin typeface="Söhne"/>
              </a:rPr>
              <a:t>Assumptions and values refer to the </a:t>
            </a:r>
            <a:r>
              <a:rPr lang="en-US" b="1" i="0" dirty="0">
                <a:solidFill>
                  <a:srgbClr val="0D0D0D"/>
                </a:solidFill>
                <a:effectLst/>
                <a:latin typeface="Söhne"/>
              </a:rPr>
              <a:t>underlying beliefs, principles, or biases </a:t>
            </a:r>
            <a:r>
              <a:rPr lang="en-US" b="0" i="0" dirty="0">
                <a:solidFill>
                  <a:srgbClr val="0D0D0D"/>
                </a:solidFill>
                <a:effectLst/>
                <a:latin typeface="Söhne"/>
              </a:rPr>
              <a:t>that influence the author's perspective and argumentation.</a:t>
            </a:r>
          </a:p>
          <a:p>
            <a:pPr marL="285750" indent="-285750" algn="l">
              <a:buFont typeface="Arial" panose="020B0604020202020204" pitchFamily="34" charset="0"/>
              <a:buChar char="•"/>
            </a:pPr>
            <a:r>
              <a:rPr lang="en-US" b="0" i="0" dirty="0">
                <a:solidFill>
                  <a:srgbClr val="0D0D0D"/>
                </a:solidFill>
                <a:effectLst/>
                <a:latin typeface="Söhne"/>
              </a:rPr>
              <a:t>When critiquing a work, it's important to identify and assess the assumptions and values that shape the author's viewpoint. Are they explicit or implicit? Are they reasonable and justified, or do they introduce bias or prejudice?</a:t>
            </a:r>
          </a:p>
          <a:p>
            <a:pPr marL="285750" indent="-285750" algn="l">
              <a:buFont typeface="Arial" panose="020B0604020202020204" pitchFamily="34" charset="0"/>
              <a:buChar char="•"/>
            </a:pPr>
            <a:r>
              <a:rPr lang="en-US" b="0" i="0" dirty="0">
                <a:solidFill>
                  <a:srgbClr val="0D0D0D"/>
                </a:solidFill>
                <a:effectLst/>
                <a:latin typeface="Söhne"/>
              </a:rPr>
              <a:t>Critiquing assumptions and values involves questioning their validity, examining how they affect the author's interpretation of evidence, and considering alternative perspectives.</a:t>
            </a:r>
          </a:p>
        </p:txBody>
      </p:sp>
      <p:sp>
        <p:nvSpPr>
          <p:cNvPr id="6" name="TextBox 5">
            <a:extLst>
              <a:ext uri="{FF2B5EF4-FFF2-40B4-BE49-F238E27FC236}">
                <a16:creationId xmlns:a16="http://schemas.microsoft.com/office/drawing/2014/main" id="{3929B2FF-1733-A2AB-E7F2-DA3FB6399EB7}"/>
              </a:ext>
            </a:extLst>
          </p:cNvPr>
          <p:cNvSpPr txBox="1"/>
          <p:nvPr/>
        </p:nvSpPr>
        <p:spPr>
          <a:xfrm>
            <a:off x="683568" y="4095611"/>
            <a:ext cx="8352928" cy="2308324"/>
          </a:xfrm>
          <a:prstGeom prst="rect">
            <a:avLst/>
          </a:prstGeom>
          <a:noFill/>
        </p:spPr>
        <p:txBody>
          <a:bodyPr wrap="square">
            <a:spAutoFit/>
          </a:bodyPr>
          <a:lstStyle/>
          <a:p>
            <a:pPr algn="l"/>
            <a:r>
              <a:rPr lang="en-US" b="1" i="0" dirty="0">
                <a:solidFill>
                  <a:srgbClr val="0D0D0D"/>
                </a:solidFill>
                <a:effectLst/>
                <a:latin typeface="Söhne"/>
              </a:rPr>
              <a:t>An Example:</a:t>
            </a:r>
          </a:p>
          <a:p>
            <a:pPr algn="l"/>
            <a:r>
              <a:rPr lang="en-US" b="1" i="1" dirty="0">
                <a:solidFill>
                  <a:schemeClr val="accent5">
                    <a:lumMod val="60000"/>
                    <a:lumOff val="40000"/>
                  </a:schemeClr>
                </a:solidFill>
                <a:effectLst/>
                <a:latin typeface="Söhne"/>
              </a:rPr>
              <a:t>Assume an author is arguing for stricter gun control laws. An underlying assumption might be that reducing access to firearms will lead to a decrease in gun violence. However, this assumption assumes that the availability of guns is the primary factor contributing to violence, which may not hold true in all cases. It's essential to critique this </a:t>
            </a:r>
            <a:r>
              <a:rPr lang="en-US" b="1" i="1" dirty="0">
                <a:solidFill>
                  <a:srgbClr val="FF0000"/>
                </a:solidFill>
                <a:effectLst/>
                <a:latin typeface="Söhne"/>
              </a:rPr>
              <a:t>assumption by considering alternative factors that contribute to violence and evaluating whether stricter gun control laws would effectively address the underlying issues.</a:t>
            </a:r>
          </a:p>
        </p:txBody>
      </p:sp>
    </p:spTree>
    <p:extLst>
      <p:ext uri="{BB962C8B-B14F-4D97-AF65-F5344CB8AC3E}">
        <p14:creationId xmlns:p14="http://schemas.microsoft.com/office/powerpoint/2010/main" val="3293588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1000"/>
                                        <p:tgtEl>
                                          <p:spTgt spid="4">
                                            <p:txEl>
                                              <p:pRg st="1" end="1"/>
                                            </p:txEl>
                                          </p:spTgt>
                                        </p:tgtEl>
                                      </p:cBhvr>
                                    </p:animEffect>
                                    <p:anim calcmode="lin" valueType="num">
                                      <p:cBhvr>
                                        <p:cTn id="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1000"/>
                                        <p:tgtEl>
                                          <p:spTgt spid="4">
                                            <p:txEl>
                                              <p:pRg st="3" end="3"/>
                                            </p:txEl>
                                          </p:spTgt>
                                        </p:tgtEl>
                                      </p:cBhvr>
                                    </p:animEffect>
                                    <p:anim calcmode="lin" valueType="num">
                                      <p:cBhvr>
                                        <p:cTn id="2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0" end="0"/>
                                            </p:txEl>
                                          </p:spTgt>
                                        </p:tgtEl>
                                        <p:attrNameLst>
                                          <p:attrName>style.visibility</p:attrName>
                                        </p:attrNameLst>
                                      </p:cBhvr>
                                      <p:to>
                                        <p:strVal val="visible"/>
                                      </p:to>
                                    </p:set>
                                    <p:animEffect transition="in" filter="fade">
                                      <p:cBhvr>
                                        <p:cTn id="28" dur="1000"/>
                                        <p:tgtEl>
                                          <p:spTgt spid="6">
                                            <p:txEl>
                                              <p:pRg st="0" end="0"/>
                                            </p:txEl>
                                          </p:spTgt>
                                        </p:tgtEl>
                                      </p:cBhvr>
                                    </p:animEffect>
                                    <p:anim calcmode="lin" valueType="num">
                                      <p:cBhvr>
                                        <p:cTn id="29"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0" end="0"/>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6">
                                            <p:txEl>
                                              <p:pRg st="1" end="1"/>
                                            </p:txEl>
                                          </p:spTgt>
                                        </p:tgtEl>
                                        <p:attrNameLst>
                                          <p:attrName>style.visibility</p:attrName>
                                        </p:attrNameLst>
                                      </p:cBhvr>
                                      <p:to>
                                        <p:strVal val="visible"/>
                                      </p:to>
                                    </p:set>
                                    <p:animEffect transition="in" filter="fade">
                                      <p:cBhvr>
                                        <p:cTn id="33" dur="1000"/>
                                        <p:tgtEl>
                                          <p:spTgt spid="6">
                                            <p:txEl>
                                              <p:pRg st="1" end="1"/>
                                            </p:txEl>
                                          </p:spTgt>
                                        </p:tgtEl>
                                      </p:cBhvr>
                                    </p:animEffect>
                                    <p:anim calcmode="lin" valueType="num">
                                      <p:cBhvr>
                                        <p:cTn id="3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rotWithShape="1">
          <a:blip r:embed="rId2"/>
          <a:srcRect b="75826"/>
          <a:stretch/>
        </p:blipFill>
        <p:spPr>
          <a:xfrm>
            <a:off x="0" y="-30435"/>
            <a:ext cx="9144000" cy="1193752"/>
          </a:xfrm>
          <a:prstGeom prst="rect">
            <a:avLst/>
          </a:prstGeom>
        </p:spPr>
      </p:pic>
      <p:sp>
        <p:nvSpPr>
          <p:cNvPr id="4" name="TextBox 3">
            <a:extLst>
              <a:ext uri="{FF2B5EF4-FFF2-40B4-BE49-F238E27FC236}">
                <a16:creationId xmlns:a16="http://schemas.microsoft.com/office/drawing/2014/main" id="{4E9BEF2B-AC72-A22D-8028-A03AC4519F04}"/>
              </a:ext>
            </a:extLst>
          </p:cNvPr>
          <p:cNvSpPr txBox="1"/>
          <p:nvPr/>
        </p:nvSpPr>
        <p:spPr>
          <a:xfrm>
            <a:off x="539552" y="940023"/>
            <a:ext cx="7920880" cy="3170099"/>
          </a:xfrm>
          <a:prstGeom prst="rect">
            <a:avLst/>
          </a:prstGeom>
          <a:noFill/>
        </p:spPr>
        <p:txBody>
          <a:bodyPr wrap="square">
            <a:spAutoFit/>
          </a:bodyPr>
          <a:lstStyle/>
          <a:p>
            <a:pPr algn="l"/>
            <a:r>
              <a:rPr lang="en-US" sz="2000" b="1" i="0" dirty="0">
                <a:solidFill>
                  <a:srgbClr val="0D0D0D"/>
                </a:solidFill>
                <a:effectLst/>
                <a:latin typeface="Söhne"/>
              </a:rPr>
              <a:t>Evidence</a:t>
            </a:r>
            <a:r>
              <a:rPr lang="en-US" sz="2000" b="0" i="0" dirty="0">
                <a:solidFill>
                  <a:srgbClr val="0D0D0D"/>
                </a:solidFill>
                <a:effectLst/>
                <a:latin typeface="Söhne"/>
              </a:rPr>
              <a:t>:</a:t>
            </a:r>
          </a:p>
          <a:p>
            <a:pPr marL="342900" indent="-342900" algn="l">
              <a:buFont typeface="Arial" panose="020B0604020202020204" pitchFamily="34" charset="0"/>
              <a:buChar char="•"/>
            </a:pPr>
            <a:r>
              <a:rPr lang="en-US" sz="2000" b="0" i="0" dirty="0">
                <a:solidFill>
                  <a:srgbClr val="0D0D0D"/>
                </a:solidFill>
                <a:effectLst/>
                <a:latin typeface="Söhne"/>
              </a:rPr>
              <a:t>Evidence refers to </a:t>
            </a:r>
            <a:r>
              <a:rPr lang="en-US" sz="2000" b="1" i="0" dirty="0">
                <a:solidFill>
                  <a:srgbClr val="0D0D0D"/>
                </a:solidFill>
                <a:effectLst/>
                <a:latin typeface="Söhne"/>
              </a:rPr>
              <a:t>the information, data, examples, or support </a:t>
            </a:r>
            <a:r>
              <a:rPr lang="en-US" sz="2000" b="0" i="0" dirty="0">
                <a:solidFill>
                  <a:srgbClr val="0D0D0D"/>
                </a:solidFill>
                <a:effectLst/>
                <a:latin typeface="Söhne"/>
              </a:rPr>
              <a:t>that the author uses to bolster their arguments or claims.</a:t>
            </a:r>
          </a:p>
          <a:p>
            <a:pPr marL="342900" indent="-342900" algn="l">
              <a:buFont typeface="Arial" panose="020B0604020202020204" pitchFamily="34" charset="0"/>
              <a:buChar char="•"/>
            </a:pPr>
            <a:r>
              <a:rPr lang="en-US" sz="2000" b="0" i="0" dirty="0">
                <a:solidFill>
                  <a:srgbClr val="0D0D0D"/>
                </a:solidFill>
                <a:effectLst/>
                <a:latin typeface="Söhne"/>
              </a:rPr>
              <a:t>In critique, it's essential to evaluate the quality, relevance, and credibility of the evidence presented. Is it sufficient to support the author's conclusions? Is it accurate, current, and appropriately sourced?</a:t>
            </a:r>
          </a:p>
          <a:p>
            <a:pPr marL="342900" indent="-342900" algn="l">
              <a:buFont typeface="Arial" panose="020B0604020202020204" pitchFamily="34" charset="0"/>
              <a:buChar char="•"/>
            </a:pPr>
            <a:r>
              <a:rPr lang="en-US" sz="2000" b="0" i="0" dirty="0">
                <a:solidFill>
                  <a:srgbClr val="0D0D0D"/>
                </a:solidFill>
                <a:effectLst/>
                <a:latin typeface="Söhne"/>
              </a:rPr>
              <a:t>Critiquing evidence involves assessing its reliability, identifying any gaps or inconsistencies, and determining whether it adequately addresses counterarguments or opposing viewpoints.</a:t>
            </a:r>
          </a:p>
        </p:txBody>
      </p:sp>
      <p:sp>
        <p:nvSpPr>
          <p:cNvPr id="6" name="TextBox 5">
            <a:extLst>
              <a:ext uri="{FF2B5EF4-FFF2-40B4-BE49-F238E27FC236}">
                <a16:creationId xmlns:a16="http://schemas.microsoft.com/office/drawing/2014/main" id="{3929B2FF-1733-A2AB-E7F2-DA3FB6399EB7}"/>
              </a:ext>
            </a:extLst>
          </p:cNvPr>
          <p:cNvSpPr txBox="1"/>
          <p:nvPr/>
        </p:nvSpPr>
        <p:spPr>
          <a:xfrm>
            <a:off x="683568" y="4095611"/>
            <a:ext cx="8352928" cy="2031325"/>
          </a:xfrm>
          <a:prstGeom prst="rect">
            <a:avLst/>
          </a:prstGeom>
          <a:noFill/>
        </p:spPr>
        <p:txBody>
          <a:bodyPr wrap="square">
            <a:spAutoFit/>
          </a:bodyPr>
          <a:lstStyle/>
          <a:p>
            <a:pPr algn="l"/>
            <a:r>
              <a:rPr lang="en-US" b="1" i="0" dirty="0">
                <a:solidFill>
                  <a:srgbClr val="0D0D0D"/>
                </a:solidFill>
                <a:effectLst/>
                <a:latin typeface="Söhne"/>
              </a:rPr>
              <a:t>An Example:</a:t>
            </a:r>
          </a:p>
          <a:p>
            <a:pPr algn="l"/>
            <a:r>
              <a:rPr lang="en-US" b="1" i="1" dirty="0">
                <a:solidFill>
                  <a:schemeClr val="accent5">
                    <a:lumMod val="60000"/>
                    <a:lumOff val="40000"/>
                  </a:schemeClr>
                </a:solidFill>
                <a:effectLst/>
                <a:latin typeface="Söhne"/>
              </a:rPr>
              <a:t>In an academic paper arguing for the existence of climate change, the author presents data from multiple scientific studies showing increases in global temperatures over time, melting ice caps, and rising sea levels. </a:t>
            </a:r>
            <a:r>
              <a:rPr lang="en-US" b="1" i="1" dirty="0">
                <a:solidFill>
                  <a:srgbClr val="FF0000"/>
                </a:solidFill>
                <a:effectLst/>
                <a:latin typeface="Söhne"/>
              </a:rPr>
              <a:t>Critiquing the evidence involves assessing the credibility of the sources, the reliability of the data, and the validity of the methodology used in the studies. It also involves considering potential biases or limitations in the data and whether it adequately supports the author's argument.</a:t>
            </a:r>
          </a:p>
        </p:txBody>
      </p:sp>
    </p:spTree>
    <p:extLst>
      <p:ext uri="{BB962C8B-B14F-4D97-AF65-F5344CB8AC3E}">
        <p14:creationId xmlns:p14="http://schemas.microsoft.com/office/powerpoint/2010/main" val="4051995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1000"/>
                                        <p:tgtEl>
                                          <p:spTgt spid="4">
                                            <p:txEl>
                                              <p:pRg st="1" end="1"/>
                                            </p:txEl>
                                          </p:spTgt>
                                        </p:tgtEl>
                                      </p:cBhvr>
                                    </p:animEffect>
                                    <p:anim calcmode="lin" valueType="num">
                                      <p:cBhvr>
                                        <p:cTn id="1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000"/>
                                        <p:tgtEl>
                                          <p:spTgt spid="4">
                                            <p:txEl>
                                              <p:pRg st="2" end="2"/>
                                            </p:txEl>
                                          </p:spTgt>
                                        </p:tgtEl>
                                      </p:cBhvr>
                                    </p:animEffect>
                                    <p:anim calcmode="lin" valueType="num">
                                      <p:cBhvr>
                                        <p:cTn id="2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1000"/>
                                        <p:tgtEl>
                                          <p:spTgt spid="4">
                                            <p:txEl>
                                              <p:pRg st="3" end="3"/>
                                            </p:txEl>
                                          </p:spTgt>
                                        </p:tgtEl>
                                      </p:cBhvr>
                                    </p:animEffect>
                                    <p:anim calcmode="lin" valueType="num">
                                      <p:cBhvr>
                                        <p:cTn id="27"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animEffect transition="in" filter="fade">
                                      <p:cBhvr>
                                        <p:cTn id="33" dur="1000"/>
                                        <p:tgtEl>
                                          <p:spTgt spid="6">
                                            <p:txEl>
                                              <p:pRg st="0" end="0"/>
                                            </p:txEl>
                                          </p:spTgt>
                                        </p:tgtEl>
                                      </p:cBhvr>
                                    </p:animEffect>
                                    <p:anim calcmode="lin" valueType="num">
                                      <p:cBhvr>
                                        <p:cTn id="3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6">
                                            <p:txEl>
                                              <p:pRg st="0" end="0"/>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6">
                                            <p:txEl>
                                              <p:pRg st="1" end="1"/>
                                            </p:txEl>
                                          </p:spTgt>
                                        </p:tgtEl>
                                        <p:attrNameLst>
                                          <p:attrName>style.visibility</p:attrName>
                                        </p:attrNameLst>
                                      </p:cBhvr>
                                      <p:to>
                                        <p:strVal val="visible"/>
                                      </p:to>
                                    </p:set>
                                    <p:animEffect transition="in" filter="fade">
                                      <p:cBhvr>
                                        <p:cTn id="38" dur="1000"/>
                                        <p:tgtEl>
                                          <p:spTgt spid="6">
                                            <p:txEl>
                                              <p:pRg st="1" end="1"/>
                                            </p:txEl>
                                          </p:spTgt>
                                        </p:tgtEl>
                                      </p:cBhvr>
                                    </p:animEffect>
                                    <p:anim calcmode="lin" valueType="num">
                                      <p:cBhvr>
                                        <p:cTn id="3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0"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rotWithShape="1">
          <a:blip r:embed="rId2"/>
          <a:srcRect b="75826"/>
          <a:stretch/>
        </p:blipFill>
        <p:spPr>
          <a:xfrm>
            <a:off x="0" y="-30435"/>
            <a:ext cx="9144000" cy="1193752"/>
          </a:xfrm>
          <a:prstGeom prst="rect">
            <a:avLst/>
          </a:prstGeom>
        </p:spPr>
      </p:pic>
      <p:sp>
        <p:nvSpPr>
          <p:cNvPr id="4" name="TextBox 3">
            <a:extLst>
              <a:ext uri="{FF2B5EF4-FFF2-40B4-BE49-F238E27FC236}">
                <a16:creationId xmlns:a16="http://schemas.microsoft.com/office/drawing/2014/main" id="{4E9BEF2B-AC72-A22D-8028-A03AC4519F04}"/>
              </a:ext>
            </a:extLst>
          </p:cNvPr>
          <p:cNvSpPr txBox="1"/>
          <p:nvPr/>
        </p:nvSpPr>
        <p:spPr>
          <a:xfrm>
            <a:off x="539552" y="940023"/>
            <a:ext cx="7920880" cy="3477875"/>
          </a:xfrm>
          <a:prstGeom prst="rect">
            <a:avLst/>
          </a:prstGeom>
          <a:noFill/>
        </p:spPr>
        <p:txBody>
          <a:bodyPr wrap="square">
            <a:spAutoFit/>
          </a:bodyPr>
          <a:lstStyle/>
          <a:p>
            <a:r>
              <a:rPr lang="en-US" sz="2000" b="1" dirty="0">
                <a:solidFill>
                  <a:srgbClr val="0D0D0D"/>
                </a:solidFill>
                <a:latin typeface="Söhne"/>
              </a:rPr>
              <a:t>Logic</a:t>
            </a:r>
            <a:r>
              <a:rPr lang="en-US" sz="2000" dirty="0">
                <a:solidFill>
                  <a:srgbClr val="0D0D0D"/>
                </a:solidFill>
                <a:latin typeface="Söhne"/>
              </a:rPr>
              <a:t>:</a:t>
            </a:r>
          </a:p>
          <a:p>
            <a:pPr marL="342900" indent="-342900">
              <a:buFont typeface="Arial" panose="020B0604020202020204" pitchFamily="34" charset="0"/>
              <a:buChar char="•"/>
            </a:pPr>
            <a:r>
              <a:rPr lang="en-US" sz="2000" dirty="0">
                <a:solidFill>
                  <a:srgbClr val="0D0D0D"/>
                </a:solidFill>
                <a:latin typeface="Söhne"/>
              </a:rPr>
              <a:t>Logic refers to the </a:t>
            </a:r>
            <a:r>
              <a:rPr lang="en-US" sz="2000" b="1" dirty="0">
                <a:solidFill>
                  <a:srgbClr val="0D0D0D"/>
                </a:solidFill>
                <a:latin typeface="Söhne"/>
              </a:rPr>
              <a:t>coherence, consistency, and validity </a:t>
            </a:r>
            <a:r>
              <a:rPr lang="en-US" sz="2000" dirty="0">
                <a:solidFill>
                  <a:srgbClr val="0D0D0D"/>
                </a:solidFill>
                <a:latin typeface="Söhne"/>
              </a:rPr>
              <a:t>of the author's reasoning and argumentative structure.</a:t>
            </a:r>
          </a:p>
          <a:p>
            <a:pPr marL="342900" indent="-342900">
              <a:buFont typeface="Arial" panose="020B0604020202020204" pitchFamily="34" charset="0"/>
              <a:buChar char="•"/>
            </a:pPr>
            <a:r>
              <a:rPr lang="en-US" sz="2000" dirty="0">
                <a:solidFill>
                  <a:srgbClr val="0D0D0D"/>
                </a:solidFill>
                <a:latin typeface="Söhne"/>
              </a:rPr>
              <a:t>When critiquing logic, it's important to examine the connections between the author's premises, arguments, and conclusions. Are the arguments logically sound, or do they contain fallacies or errors in reasoning?</a:t>
            </a:r>
          </a:p>
          <a:p>
            <a:pPr marL="342900" indent="-342900">
              <a:buFont typeface="Arial" panose="020B0604020202020204" pitchFamily="34" charset="0"/>
              <a:buChar char="•"/>
            </a:pPr>
            <a:r>
              <a:rPr lang="en-US" sz="2000" dirty="0">
                <a:solidFill>
                  <a:srgbClr val="0D0D0D"/>
                </a:solidFill>
                <a:latin typeface="Söhne"/>
              </a:rPr>
              <a:t>Critiquing logic involves evaluating the strength of the author's arguments, identifying any logical fallacies or weaknesses, and assessing whether the conclusions logically follow from the evidence presented.</a:t>
            </a:r>
          </a:p>
        </p:txBody>
      </p:sp>
      <p:sp>
        <p:nvSpPr>
          <p:cNvPr id="6" name="TextBox 5">
            <a:extLst>
              <a:ext uri="{FF2B5EF4-FFF2-40B4-BE49-F238E27FC236}">
                <a16:creationId xmlns:a16="http://schemas.microsoft.com/office/drawing/2014/main" id="{3929B2FF-1733-A2AB-E7F2-DA3FB6399EB7}"/>
              </a:ext>
            </a:extLst>
          </p:cNvPr>
          <p:cNvSpPr txBox="1"/>
          <p:nvPr/>
        </p:nvSpPr>
        <p:spPr>
          <a:xfrm>
            <a:off x="539552" y="4372693"/>
            <a:ext cx="8352928" cy="2308324"/>
          </a:xfrm>
          <a:prstGeom prst="rect">
            <a:avLst/>
          </a:prstGeom>
          <a:noFill/>
        </p:spPr>
        <p:txBody>
          <a:bodyPr wrap="square">
            <a:spAutoFit/>
          </a:bodyPr>
          <a:lstStyle/>
          <a:p>
            <a:pPr algn="l"/>
            <a:r>
              <a:rPr lang="en-US" b="1" i="0" dirty="0">
                <a:solidFill>
                  <a:srgbClr val="0D0D0D"/>
                </a:solidFill>
                <a:effectLst/>
                <a:latin typeface="Söhne"/>
              </a:rPr>
              <a:t>An Example:</a:t>
            </a:r>
          </a:p>
          <a:p>
            <a:r>
              <a:rPr lang="en-US" b="1" i="1" dirty="0">
                <a:solidFill>
                  <a:schemeClr val="accent5">
                    <a:lumMod val="60000"/>
                    <a:lumOff val="40000"/>
                  </a:schemeClr>
                </a:solidFill>
                <a:latin typeface="Söhne"/>
              </a:rPr>
              <a:t>A political speech argues that increasing taxes on the wealthy will lead to economic growth and job creation. However, the logic of this argument may be flawed if it fails to account for potential negative consequences, such as reduced investment or disincentives for entrepreneurship. </a:t>
            </a:r>
            <a:r>
              <a:rPr lang="en-US" b="1" i="1" dirty="0">
                <a:solidFill>
                  <a:srgbClr val="FF0000"/>
                </a:solidFill>
                <a:latin typeface="Söhne"/>
              </a:rPr>
              <a:t>Critiquing the logic involves identifying any assumptions or oversimplifications in the argument, evaluating the causal relationships proposed, and assessing whether the conclusions logically follow from the premises presented.</a:t>
            </a:r>
            <a:endParaRPr lang="en-US" b="1" i="1" dirty="0">
              <a:solidFill>
                <a:srgbClr val="FF0000"/>
              </a:solidFill>
              <a:effectLst/>
              <a:latin typeface="Söhne"/>
            </a:endParaRPr>
          </a:p>
        </p:txBody>
      </p:sp>
    </p:spTree>
    <p:extLst>
      <p:ext uri="{BB962C8B-B14F-4D97-AF65-F5344CB8AC3E}">
        <p14:creationId xmlns:p14="http://schemas.microsoft.com/office/powerpoint/2010/main" val="2092341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1000"/>
                                        <p:tgtEl>
                                          <p:spTgt spid="6">
                                            <p:txEl>
                                              <p:pRg st="0" end="0"/>
                                            </p:txEl>
                                          </p:spTgt>
                                        </p:tgtEl>
                                      </p:cBhvr>
                                    </p:animEffect>
                                    <p:anim calcmode="lin" valueType="num">
                                      <p:cBhvr>
                                        <p:cTn id="3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0" end="0"/>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6">
                                            <p:txEl>
                                              <p:pRg st="1" end="1"/>
                                            </p:txEl>
                                          </p:spTgt>
                                        </p:tgtEl>
                                        <p:attrNameLst>
                                          <p:attrName>style.visibility</p:attrName>
                                        </p:attrNameLst>
                                      </p:cBhvr>
                                      <p:to>
                                        <p:strVal val="visible"/>
                                      </p:to>
                                    </p:set>
                                    <p:animEffect transition="in" filter="fade">
                                      <p:cBhvr>
                                        <p:cTn id="40" dur="1000"/>
                                        <p:tgtEl>
                                          <p:spTgt spid="6">
                                            <p:txEl>
                                              <p:pRg st="1" end="1"/>
                                            </p:txEl>
                                          </p:spTgt>
                                        </p:tgtEl>
                                      </p:cBhvr>
                                    </p:animEffect>
                                    <p:anim calcmode="lin" valueType="num">
                                      <p:cBhvr>
                                        <p:cTn id="4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rotWithShape="1">
          <a:blip r:embed="rId2"/>
          <a:srcRect b="75826"/>
          <a:stretch/>
        </p:blipFill>
        <p:spPr>
          <a:xfrm>
            <a:off x="0" y="-30435"/>
            <a:ext cx="9144000" cy="1193752"/>
          </a:xfrm>
          <a:prstGeom prst="rect">
            <a:avLst/>
          </a:prstGeom>
        </p:spPr>
      </p:pic>
      <p:sp>
        <p:nvSpPr>
          <p:cNvPr id="4" name="TextBox 3">
            <a:extLst>
              <a:ext uri="{FF2B5EF4-FFF2-40B4-BE49-F238E27FC236}">
                <a16:creationId xmlns:a16="http://schemas.microsoft.com/office/drawing/2014/main" id="{4E9BEF2B-AC72-A22D-8028-A03AC4519F04}"/>
              </a:ext>
            </a:extLst>
          </p:cNvPr>
          <p:cNvSpPr txBox="1"/>
          <p:nvPr/>
        </p:nvSpPr>
        <p:spPr>
          <a:xfrm>
            <a:off x="539552" y="940023"/>
            <a:ext cx="7920880" cy="3170099"/>
          </a:xfrm>
          <a:prstGeom prst="rect">
            <a:avLst/>
          </a:prstGeom>
          <a:noFill/>
        </p:spPr>
        <p:txBody>
          <a:bodyPr wrap="square">
            <a:spAutoFit/>
          </a:bodyPr>
          <a:lstStyle/>
          <a:p>
            <a:r>
              <a:rPr lang="en-US" sz="2000" b="1" dirty="0">
                <a:solidFill>
                  <a:srgbClr val="0D0D0D"/>
                </a:solidFill>
                <a:latin typeface="Söhne"/>
              </a:rPr>
              <a:t>Rhetoric</a:t>
            </a:r>
            <a:r>
              <a:rPr lang="en-US" sz="2000" dirty="0">
                <a:solidFill>
                  <a:srgbClr val="0D0D0D"/>
                </a:solidFill>
                <a:latin typeface="Söhne"/>
              </a:rPr>
              <a:t>:</a:t>
            </a:r>
          </a:p>
          <a:p>
            <a:pPr marL="342900" indent="-342900">
              <a:buFont typeface="Arial" panose="020B0604020202020204" pitchFamily="34" charset="0"/>
              <a:buChar char="•"/>
            </a:pPr>
            <a:r>
              <a:rPr lang="en-US" sz="2000" dirty="0">
                <a:solidFill>
                  <a:srgbClr val="0D0D0D"/>
                </a:solidFill>
                <a:latin typeface="Söhne"/>
              </a:rPr>
              <a:t>Rhetoric refers to the </a:t>
            </a:r>
            <a:r>
              <a:rPr lang="en-US" sz="2000" b="1" dirty="0">
                <a:solidFill>
                  <a:srgbClr val="0D0D0D"/>
                </a:solidFill>
                <a:latin typeface="Söhne"/>
              </a:rPr>
              <a:t>techniques and strategies </a:t>
            </a:r>
            <a:r>
              <a:rPr lang="en-US" sz="2000" dirty="0">
                <a:solidFill>
                  <a:srgbClr val="0D0D0D"/>
                </a:solidFill>
                <a:latin typeface="Söhne"/>
              </a:rPr>
              <a:t>that authors use to persuade, engage, or influence their audience.</a:t>
            </a:r>
          </a:p>
          <a:p>
            <a:pPr marL="342900" indent="-342900">
              <a:buFont typeface="Arial" panose="020B0604020202020204" pitchFamily="34" charset="0"/>
              <a:buChar char="•"/>
            </a:pPr>
            <a:r>
              <a:rPr lang="en-US" sz="2000" dirty="0">
                <a:solidFill>
                  <a:srgbClr val="0D0D0D"/>
                </a:solidFill>
                <a:latin typeface="Söhne"/>
              </a:rPr>
              <a:t>In critique, it's important to analyze the effectiveness of the author's rhetorical choices, such as language, tone, style, and appeals to emotion, logic, or authority.</a:t>
            </a:r>
          </a:p>
          <a:p>
            <a:pPr marL="342900" indent="-342900">
              <a:buFont typeface="Arial" panose="020B0604020202020204" pitchFamily="34" charset="0"/>
              <a:buChar char="•"/>
            </a:pPr>
            <a:r>
              <a:rPr lang="en-US" sz="2000" dirty="0">
                <a:solidFill>
                  <a:srgbClr val="0D0D0D"/>
                </a:solidFill>
                <a:latin typeface="Söhne"/>
              </a:rPr>
              <a:t>Critiquing rhetoric involves assessing how well the author communicates their message, engages with their audience, and achieves their intended purpose. It also involves considering the ethical implications of the author's rhetorical strategies.</a:t>
            </a:r>
          </a:p>
        </p:txBody>
      </p:sp>
      <p:sp>
        <p:nvSpPr>
          <p:cNvPr id="6" name="TextBox 5">
            <a:extLst>
              <a:ext uri="{FF2B5EF4-FFF2-40B4-BE49-F238E27FC236}">
                <a16:creationId xmlns:a16="http://schemas.microsoft.com/office/drawing/2014/main" id="{3929B2FF-1733-A2AB-E7F2-DA3FB6399EB7}"/>
              </a:ext>
            </a:extLst>
          </p:cNvPr>
          <p:cNvSpPr txBox="1"/>
          <p:nvPr/>
        </p:nvSpPr>
        <p:spPr>
          <a:xfrm>
            <a:off x="539552" y="4110122"/>
            <a:ext cx="8352928" cy="2585323"/>
          </a:xfrm>
          <a:prstGeom prst="rect">
            <a:avLst/>
          </a:prstGeom>
          <a:noFill/>
        </p:spPr>
        <p:txBody>
          <a:bodyPr wrap="square">
            <a:spAutoFit/>
          </a:bodyPr>
          <a:lstStyle/>
          <a:p>
            <a:pPr algn="l"/>
            <a:r>
              <a:rPr lang="en-US" b="1" i="0" dirty="0">
                <a:solidFill>
                  <a:srgbClr val="0D0D0D"/>
                </a:solidFill>
                <a:effectLst/>
                <a:latin typeface="Söhne"/>
              </a:rPr>
              <a:t>An Example:</a:t>
            </a:r>
          </a:p>
          <a:p>
            <a:r>
              <a:rPr lang="en-US" b="1" i="1" dirty="0">
                <a:solidFill>
                  <a:schemeClr val="accent5">
                    <a:lumMod val="60000"/>
                    <a:lumOff val="40000"/>
                  </a:schemeClr>
                </a:solidFill>
                <a:latin typeface="Söhne"/>
              </a:rPr>
              <a:t>A persuasive essay advocating for animal rights uses emotive language and vivid imagery to evoke sympathy for animals subjected to cruelty in factory farms. The author appeals to the reader's emotions by describing the suffering of individual animals and framing the issue as a moral imperative. </a:t>
            </a:r>
            <a:r>
              <a:rPr lang="en-US" b="1" i="1" dirty="0">
                <a:solidFill>
                  <a:srgbClr val="FF0000"/>
                </a:solidFill>
                <a:latin typeface="Söhne"/>
              </a:rPr>
              <a:t>Critiquing the rhetoric involves analyzing the effectiveness of these persuasive techniques in engaging the audience and persuading them to support the author's position</a:t>
            </a:r>
            <a:r>
              <a:rPr lang="en-US" b="1" i="1" dirty="0">
                <a:solidFill>
                  <a:schemeClr val="accent5">
                    <a:lumMod val="60000"/>
                    <a:lumOff val="40000"/>
                  </a:schemeClr>
                </a:solidFill>
                <a:latin typeface="Söhne"/>
              </a:rPr>
              <a:t>. It </a:t>
            </a:r>
            <a:r>
              <a:rPr lang="en-US" b="1" i="1" dirty="0">
                <a:solidFill>
                  <a:srgbClr val="FF0000"/>
                </a:solidFill>
                <a:latin typeface="Söhne"/>
              </a:rPr>
              <a:t>also involves considering whether the rhetoric accurately represents the complexity of the issue and whether it relies too heavily on emotional appeals at the expense of reasoned argumentation</a:t>
            </a:r>
            <a:endParaRPr lang="en-US" b="1" i="1" dirty="0">
              <a:solidFill>
                <a:srgbClr val="FF0000"/>
              </a:solidFill>
              <a:effectLst/>
              <a:latin typeface="Söhne"/>
            </a:endParaRPr>
          </a:p>
        </p:txBody>
      </p:sp>
    </p:spTree>
    <p:extLst>
      <p:ext uri="{BB962C8B-B14F-4D97-AF65-F5344CB8AC3E}">
        <p14:creationId xmlns:p14="http://schemas.microsoft.com/office/powerpoint/2010/main" val="221574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1000"/>
                                        <p:tgtEl>
                                          <p:spTgt spid="6">
                                            <p:txEl>
                                              <p:pRg st="0" end="0"/>
                                            </p:txEl>
                                          </p:spTgt>
                                        </p:tgtEl>
                                      </p:cBhvr>
                                    </p:animEffect>
                                    <p:anim calcmode="lin" valueType="num">
                                      <p:cBhvr>
                                        <p:cTn id="36"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0" end="0"/>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6">
                                            <p:txEl>
                                              <p:pRg st="1" end="1"/>
                                            </p:txEl>
                                          </p:spTgt>
                                        </p:tgtEl>
                                        <p:attrNameLst>
                                          <p:attrName>style.visibility</p:attrName>
                                        </p:attrNameLst>
                                      </p:cBhvr>
                                      <p:to>
                                        <p:strVal val="visible"/>
                                      </p:to>
                                    </p:set>
                                    <p:animEffect transition="in" filter="fade">
                                      <p:cBhvr>
                                        <p:cTn id="40" dur="1000"/>
                                        <p:tgtEl>
                                          <p:spTgt spid="6">
                                            <p:txEl>
                                              <p:pRg st="1" end="1"/>
                                            </p:txEl>
                                          </p:spTgt>
                                        </p:tgtEl>
                                      </p:cBhvr>
                                    </p:animEffect>
                                    <p:anim calcmode="lin" valueType="num">
                                      <p:cBhvr>
                                        <p:cTn id="41"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2"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rotWithShape="1">
          <a:blip r:embed="rId2"/>
          <a:srcRect r="38188"/>
          <a:stretch/>
        </p:blipFill>
        <p:spPr>
          <a:xfrm>
            <a:off x="0" y="867096"/>
            <a:ext cx="5652120" cy="5143500"/>
          </a:xfrm>
          <a:prstGeom prst="rect">
            <a:avLst/>
          </a:prstGeom>
        </p:spPr>
      </p:pic>
      <p:pic>
        <p:nvPicPr>
          <p:cNvPr id="4" name="Picture 3">
            <a:extLst>
              <a:ext uri="{FF2B5EF4-FFF2-40B4-BE49-F238E27FC236}">
                <a16:creationId xmlns:a16="http://schemas.microsoft.com/office/drawing/2014/main" id="{255CEB30-9B71-9020-C61F-1EB8035AD140}"/>
              </a:ext>
            </a:extLst>
          </p:cNvPr>
          <p:cNvPicPr>
            <a:picLocks noChangeAspect="1"/>
          </p:cNvPicPr>
          <p:nvPr/>
        </p:nvPicPr>
        <p:blipFill>
          <a:blip r:embed="rId3"/>
          <a:stretch>
            <a:fillRect/>
          </a:stretch>
        </p:blipFill>
        <p:spPr>
          <a:xfrm>
            <a:off x="5724128" y="844623"/>
            <a:ext cx="3096344" cy="51435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3"/>
          <a:stretch>
            <a:fillRect/>
          </a:stretch>
        </p:blipFill>
        <p:spPr>
          <a:xfrm>
            <a:off x="0" y="867096"/>
            <a:ext cx="9144000" cy="51435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1B7540-D576-D176-F89D-1D53B06B2E93}"/>
              </a:ext>
            </a:extLst>
          </p:cNvPr>
          <p:cNvSpPr txBox="1"/>
          <p:nvPr/>
        </p:nvSpPr>
        <p:spPr>
          <a:xfrm>
            <a:off x="251520" y="404664"/>
            <a:ext cx="8640960" cy="4308872"/>
          </a:xfrm>
          <a:prstGeom prst="rect">
            <a:avLst/>
          </a:prstGeom>
          <a:noFill/>
        </p:spPr>
        <p:txBody>
          <a:bodyPr wrap="square">
            <a:spAutoFit/>
          </a:bodyPr>
          <a:lstStyle/>
          <a:p>
            <a:pPr algn="ctr"/>
            <a:r>
              <a:rPr lang="en-US" b="1" dirty="0">
                <a:effectLst/>
                <a:latin typeface="Calibri" panose="020F0502020204030204" pitchFamily="34" charset="0"/>
                <a:ea typeface="Calibri" panose="020F0502020204030204" pitchFamily="34" charset="0"/>
                <a:cs typeface="Arial" panose="020B0604020202020204" pitchFamily="34" charset="0"/>
              </a:rPr>
              <a:t> </a:t>
            </a:r>
            <a:endParaRPr lang="en-GB" dirty="0">
              <a:effectLst/>
              <a:latin typeface="Times New Roman" panose="02020603050405020304" pitchFamily="18" charset="0"/>
              <a:ea typeface="Times New Roman" panose="02020603050405020304" pitchFamily="18" charset="0"/>
            </a:endParaRPr>
          </a:p>
          <a:p>
            <a:r>
              <a:rPr lang="en-US" b="1" dirty="0">
                <a:effectLst/>
                <a:latin typeface="Calibri" panose="020F0502020204030204" pitchFamily="34" charset="0"/>
                <a:ea typeface="Calibri" panose="020F0502020204030204" pitchFamily="34" charset="0"/>
                <a:cs typeface="Arial" panose="020B0604020202020204" pitchFamily="34" charset="0"/>
              </a:rPr>
              <a:t>The piece of writing below is taken from an essay on leadership:</a:t>
            </a:r>
            <a:endParaRPr lang="en-GB" dirty="0">
              <a:effectLst/>
              <a:latin typeface="Times New Roman" panose="02020603050405020304" pitchFamily="18" charset="0"/>
              <a:ea typeface="Times New Roman" panose="02020603050405020304" pitchFamily="18" charset="0"/>
            </a:endParaRPr>
          </a:p>
          <a:p>
            <a:r>
              <a:rPr lang="en-US" dirty="0">
                <a:effectLst/>
                <a:latin typeface="Calibri" panose="020F0502020204030204" pitchFamily="34" charset="0"/>
                <a:ea typeface="Calibri" panose="020F0502020204030204" pitchFamily="34" charset="0"/>
                <a:cs typeface="Arial" panose="020B0604020202020204" pitchFamily="34" charset="0"/>
              </a:rPr>
              <a:t> </a:t>
            </a:r>
            <a:endParaRPr lang="en-GB" dirty="0">
              <a:effectLst/>
              <a:latin typeface="Times New Roman" panose="02020603050405020304" pitchFamily="18" charset="0"/>
              <a:ea typeface="Times New Roman" panose="02020603050405020304" pitchFamily="18" charset="0"/>
            </a:endParaRPr>
          </a:p>
          <a:p>
            <a:r>
              <a:rPr lang="en-US" sz="2000" b="1" dirty="0">
                <a:effectLst/>
                <a:latin typeface="Calibri" panose="020F0502020204030204" pitchFamily="34" charset="0"/>
                <a:ea typeface="Calibri" panose="020F0502020204030204" pitchFamily="34" charset="0"/>
                <a:cs typeface="Arial" panose="020B0604020202020204" pitchFamily="34" charset="0"/>
              </a:rPr>
              <a:t>Brown (2005) maintains that leadership is an essential quality in nursing.  This is confirmed by the recent requirements of the NHS Plan (DOH, 2002).  This Plan has emphasized the importance of introducing the transformational model of leadership.  Smith (2001) explains that this is a leadership which involves the use of charisma and interpersonal skills to enable achievement.  Jones (2004) argues that the key characteristic of transformational leadership is empowering others to achieve.  In my own experience, a leader with transformational qualities can make any team member feel that they have a useful part to play in the organization.  This is confirmed by </a:t>
            </a:r>
            <a:r>
              <a:rPr lang="en-US" sz="2000" b="1" dirty="0" err="1">
                <a:effectLst/>
                <a:latin typeface="Calibri" panose="020F0502020204030204" pitchFamily="34" charset="0"/>
                <a:ea typeface="Calibri" panose="020F0502020204030204" pitchFamily="34" charset="0"/>
                <a:cs typeface="Arial" panose="020B0604020202020204" pitchFamily="34" charset="0"/>
              </a:rPr>
              <a:t>Fea</a:t>
            </a:r>
            <a:r>
              <a:rPr lang="en-US" sz="2000" b="1" dirty="0">
                <a:effectLst/>
                <a:latin typeface="Calibri" panose="020F0502020204030204" pitchFamily="34" charset="0"/>
                <a:ea typeface="Calibri" panose="020F0502020204030204" pitchFamily="34" charset="0"/>
                <a:cs typeface="Arial" panose="020B0604020202020204" pitchFamily="34" charset="0"/>
              </a:rPr>
              <a:t> (2001) who argues that transformational leadership increases feelings of self-worth and capability in their team members.</a:t>
            </a:r>
            <a:endParaRPr lang="en-GB" sz="2000" b="1"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7AFD3ED4-62F0-36D6-AD61-D40BBFA21B93}"/>
              </a:ext>
            </a:extLst>
          </p:cNvPr>
          <p:cNvSpPr txBox="1"/>
          <p:nvPr/>
        </p:nvSpPr>
        <p:spPr>
          <a:xfrm>
            <a:off x="395536" y="4581128"/>
            <a:ext cx="7200800" cy="1754326"/>
          </a:xfrm>
          <a:prstGeom prst="rect">
            <a:avLst/>
          </a:prstGeom>
          <a:noFill/>
        </p:spPr>
        <p:txBody>
          <a:bodyPr wrap="square">
            <a:spAutoFit/>
          </a:bodyPr>
          <a:lstStyle/>
          <a:p>
            <a:pPr>
              <a:lnSpc>
                <a:spcPct val="200000"/>
              </a:lnSpc>
            </a:pPr>
            <a:r>
              <a:rPr lang="en-US" b="1" i="1" dirty="0">
                <a:effectLst/>
                <a:latin typeface="Calibri" panose="020F0502020204030204" pitchFamily="34" charset="0"/>
                <a:ea typeface="Calibri" panose="020F0502020204030204" pitchFamily="34" charset="0"/>
                <a:cs typeface="Arial" panose="020B0604020202020204" pitchFamily="34" charset="0"/>
              </a:rPr>
              <a:t> </a:t>
            </a:r>
            <a:r>
              <a:rPr lang="en-US" b="1" i="1" dirty="0">
                <a:solidFill>
                  <a:srgbClr val="FF0000"/>
                </a:solidFill>
                <a:effectLst/>
                <a:latin typeface="Calibri" panose="020F0502020204030204" pitchFamily="34" charset="0"/>
                <a:ea typeface="Calibri" panose="020F0502020204030204" pitchFamily="34" charset="0"/>
                <a:cs typeface="Arial" panose="020B0604020202020204" pitchFamily="34" charset="0"/>
              </a:rPr>
              <a:t>Questions </a:t>
            </a:r>
            <a:endParaRPr lang="en-GB" b="1" dirty="0">
              <a:solidFill>
                <a:srgbClr val="FF0000"/>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US"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Is this piece an example of good academic writing?</a:t>
            </a:r>
            <a:endParaRPr lang="en-GB" dirty="0">
              <a:solidFill>
                <a:srgbClr val="FF0000"/>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US"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How well does it use literature to back up statements being made?</a:t>
            </a:r>
            <a:endParaRPr lang="en-GB" dirty="0">
              <a:solidFill>
                <a:srgbClr val="FF0000"/>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US"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To what extent is it reflective?</a:t>
            </a:r>
            <a:endParaRPr lang="en-GB" dirty="0">
              <a:solidFill>
                <a:srgbClr val="FF0000"/>
              </a:solidFill>
              <a:effectLst/>
              <a:latin typeface="Times New Roman" panose="02020603050405020304" pitchFamily="18" charset="0"/>
              <a:ea typeface="Times New Roman" panose="02020603050405020304" pitchFamily="18" charset="0"/>
            </a:endParaRPr>
          </a:p>
          <a:p>
            <a:pPr marL="342900" lvl="0" indent="-342900">
              <a:buFont typeface="+mj-lt"/>
              <a:buAutoNum type="arabicPeriod"/>
              <a:tabLst>
                <a:tab pos="457200" algn="l"/>
              </a:tabLst>
            </a:pPr>
            <a:r>
              <a:rPr lang="en-US"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To what extent is it analytical and critical?</a:t>
            </a:r>
            <a:endParaRPr lang="en-GB" dirty="0">
              <a:solidFill>
                <a:srgbClr val="FF0000"/>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2877382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B701333-C0AA-D0BB-2AED-164FA50F7195}"/>
              </a:ext>
            </a:extLst>
          </p:cNvPr>
          <p:cNvSpPr txBox="1"/>
          <p:nvPr/>
        </p:nvSpPr>
        <p:spPr>
          <a:xfrm>
            <a:off x="179512" y="404664"/>
            <a:ext cx="8640960" cy="5016758"/>
          </a:xfrm>
          <a:prstGeom prst="rect">
            <a:avLst/>
          </a:prstGeom>
          <a:noFill/>
        </p:spPr>
        <p:txBody>
          <a:bodyPr wrap="square">
            <a:spAutoFit/>
          </a:bodyPr>
          <a:lstStyle/>
          <a:p>
            <a:r>
              <a:rPr lang="en-US" sz="1600" dirty="0"/>
              <a:t>1</a:t>
            </a:r>
            <a:r>
              <a:rPr lang="en-US" sz="1600" b="1" dirty="0"/>
              <a:t>.Is this piece an example of good academic writing?</a:t>
            </a:r>
          </a:p>
          <a:p>
            <a:pPr lvl="1"/>
            <a:r>
              <a:rPr lang="en-US" sz="1600" dirty="0"/>
              <a:t>•	Yes , the style is formal and flows well.</a:t>
            </a:r>
          </a:p>
          <a:p>
            <a:pPr lvl="1"/>
            <a:r>
              <a:rPr lang="en-US" sz="1600" dirty="0"/>
              <a:t>•	Paraphrasing (rather than quotations) is used to introduce evidence from the literature</a:t>
            </a:r>
          </a:p>
          <a:p>
            <a:endParaRPr lang="en-US" sz="1600" dirty="0"/>
          </a:p>
          <a:p>
            <a:r>
              <a:rPr lang="en-US" sz="1600" dirty="0"/>
              <a:t>2.</a:t>
            </a:r>
            <a:r>
              <a:rPr lang="en-US" sz="1600" b="1" dirty="0"/>
              <a:t>How well does it use literature to back up statements being made?</a:t>
            </a:r>
          </a:p>
          <a:p>
            <a:pPr lvl="1"/>
            <a:r>
              <a:rPr lang="en-US" sz="1600" dirty="0"/>
              <a:t>•	Literature is used to make a number of points.  An attempt is made to </a:t>
            </a:r>
          </a:p>
          <a:p>
            <a:pPr lvl="1"/>
            <a:r>
              <a:rPr lang="en-US" sz="1600" dirty="0"/>
              <a:t>find answers in the literature.</a:t>
            </a:r>
          </a:p>
          <a:p>
            <a:pPr lvl="1"/>
            <a:r>
              <a:rPr lang="en-US" sz="1600" dirty="0"/>
              <a:t>•	However, each citation is not really explored or interpreted by the student</a:t>
            </a:r>
          </a:p>
          <a:p>
            <a:endParaRPr lang="en-US" sz="1600" dirty="0"/>
          </a:p>
          <a:p>
            <a:r>
              <a:rPr lang="en-US" sz="1600" dirty="0"/>
              <a:t>3.</a:t>
            </a:r>
            <a:r>
              <a:rPr lang="en-US" sz="1600" b="1" dirty="0"/>
              <a:t>To what extent is it reflective?</a:t>
            </a:r>
          </a:p>
          <a:p>
            <a:pPr lvl="1"/>
            <a:r>
              <a:rPr lang="en-US" sz="1600" dirty="0"/>
              <a:t>•	There is some reflection on the part of the student and answers from the literature are used to confirm these feelings.</a:t>
            </a:r>
          </a:p>
          <a:p>
            <a:pPr lvl="1"/>
            <a:r>
              <a:rPr lang="en-US" sz="1600" dirty="0"/>
              <a:t>•	The student does not go far enough in trying to explain/justify these feelings.</a:t>
            </a:r>
          </a:p>
          <a:p>
            <a:pPr lvl="1"/>
            <a:endParaRPr lang="en-US" sz="1600" dirty="0"/>
          </a:p>
          <a:p>
            <a:r>
              <a:rPr lang="en-US" sz="1600" dirty="0"/>
              <a:t>4.</a:t>
            </a:r>
            <a:r>
              <a:rPr lang="en-US" sz="1600" b="1" dirty="0"/>
              <a:t>To what extent is it analytical and critical?</a:t>
            </a:r>
          </a:p>
          <a:p>
            <a:pPr lvl="1"/>
            <a:r>
              <a:rPr lang="en-US" sz="1600" dirty="0"/>
              <a:t>•	There is an attempt to analyze the topic, but this is not done in great  </a:t>
            </a:r>
          </a:p>
          <a:p>
            <a:pPr lvl="1"/>
            <a:r>
              <a:rPr lang="en-US" sz="1600" dirty="0"/>
              <a:t>depth.</a:t>
            </a:r>
          </a:p>
          <a:p>
            <a:pPr lvl="1"/>
            <a:r>
              <a:rPr lang="en-US" sz="1600" dirty="0"/>
              <a:t>•	The student does not question/evaluate the evidence from the literature  </a:t>
            </a:r>
          </a:p>
          <a:p>
            <a:pPr lvl="1"/>
            <a:r>
              <a:rPr lang="en-US" sz="1600" dirty="0"/>
              <a:t>and therefore, shows limited critical thinking.</a:t>
            </a:r>
          </a:p>
          <a:p>
            <a:endParaRPr lang="en-US" sz="1600" dirty="0"/>
          </a:p>
        </p:txBody>
      </p:sp>
    </p:spTree>
    <p:extLst>
      <p:ext uri="{BB962C8B-B14F-4D97-AF65-F5344CB8AC3E}">
        <p14:creationId xmlns:p14="http://schemas.microsoft.com/office/powerpoint/2010/main" val="1340361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nodeType="with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fade">
                                      <p:cBhvr>
                                        <p:cTn id="19" dur="1000"/>
                                        <p:tgtEl>
                                          <p:spTgt spid="7">
                                            <p:txEl>
                                              <p:pRg st="2" end="2"/>
                                            </p:txEl>
                                          </p:spTgt>
                                        </p:tgtEl>
                                      </p:cBhvr>
                                    </p:animEffect>
                                    <p:anim calcmode="lin" valueType="num">
                                      <p:cBhvr>
                                        <p:cTn id="20"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7">
                                            <p:txEl>
                                              <p:pRg st="4" end="4"/>
                                            </p:txEl>
                                          </p:spTgt>
                                        </p:tgtEl>
                                        <p:attrNameLst>
                                          <p:attrName>style.visibility</p:attrName>
                                        </p:attrNameLst>
                                      </p:cBhvr>
                                      <p:to>
                                        <p:strVal val="visible"/>
                                      </p:to>
                                    </p:set>
                                    <p:animEffect transition="in" filter="fade">
                                      <p:cBhvr>
                                        <p:cTn id="26" dur="1000"/>
                                        <p:tgtEl>
                                          <p:spTgt spid="7">
                                            <p:txEl>
                                              <p:pRg st="4" end="4"/>
                                            </p:txEl>
                                          </p:spTgt>
                                        </p:tgtEl>
                                      </p:cBhvr>
                                    </p:animEffect>
                                    <p:anim calcmode="lin" valueType="num">
                                      <p:cBhvr>
                                        <p:cTn id="27"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28"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7">
                                            <p:txEl>
                                              <p:pRg st="5" end="5"/>
                                            </p:txEl>
                                          </p:spTgt>
                                        </p:tgtEl>
                                        <p:attrNameLst>
                                          <p:attrName>style.visibility</p:attrName>
                                        </p:attrNameLst>
                                      </p:cBhvr>
                                      <p:to>
                                        <p:strVal val="visible"/>
                                      </p:to>
                                    </p:set>
                                    <p:animEffect transition="in" filter="fade">
                                      <p:cBhvr>
                                        <p:cTn id="33" dur="1000"/>
                                        <p:tgtEl>
                                          <p:spTgt spid="7">
                                            <p:txEl>
                                              <p:pRg st="5" end="5"/>
                                            </p:txEl>
                                          </p:spTgt>
                                        </p:tgtEl>
                                      </p:cBhvr>
                                    </p:animEffect>
                                    <p:anim calcmode="lin" valueType="num">
                                      <p:cBhvr>
                                        <p:cTn id="34"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7">
                                            <p:txEl>
                                              <p:pRg st="5" end="5"/>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7">
                                            <p:txEl>
                                              <p:pRg st="6" end="6"/>
                                            </p:txEl>
                                          </p:spTgt>
                                        </p:tgtEl>
                                        <p:attrNameLst>
                                          <p:attrName>style.visibility</p:attrName>
                                        </p:attrNameLst>
                                      </p:cBhvr>
                                      <p:to>
                                        <p:strVal val="visible"/>
                                      </p:to>
                                    </p:set>
                                    <p:animEffect transition="in" filter="fade">
                                      <p:cBhvr>
                                        <p:cTn id="38" dur="1000"/>
                                        <p:tgtEl>
                                          <p:spTgt spid="7">
                                            <p:txEl>
                                              <p:pRg st="6" end="6"/>
                                            </p:txEl>
                                          </p:spTgt>
                                        </p:tgtEl>
                                      </p:cBhvr>
                                    </p:animEffect>
                                    <p:anim calcmode="lin" valueType="num">
                                      <p:cBhvr>
                                        <p:cTn id="39"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40" dur="1000" fill="hold"/>
                                        <p:tgtEl>
                                          <p:spTgt spid="7">
                                            <p:txEl>
                                              <p:pRg st="6" end="6"/>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7">
                                            <p:txEl>
                                              <p:pRg st="7" end="7"/>
                                            </p:txEl>
                                          </p:spTgt>
                                        </p:tgtEl>
                                        <p:attrNameLst>
                                          <p:attrName>style.visibility</p:attrName>
                                        </p:attrNameLst>
                                      </p:cBhvr>
                                      <p:to>
                                        <p:strVal val="visible"/>
                                      </p:to>
                                    </p:set>
                                    <p:animEffect transition="in" filter="fade">
                                      <p:cBhvr>
                                        <p:cTn id="43" dur="1000"/>
                                        <p:tgtEl>
                                          <p:spTgt spid="7">
                                            <p:txEl>
                                              <p:pRg st="7" end="7"/>
                                            </p:txEl>
                                          </p:spTgt>
                                        </p:tgtEl>
                                      </p:cBhvr>
                                    </p:animEffect>
                                    <p:anim calcmode="lin" valueType="num">
                                      <p:cBhvr>
                                        <p:cTn id="44"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45"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7">
                                            <p:txEl>
                                              <p:pRg st="9" end="9"/>
                                            </p:txEl>
                                          </p:spTgt>
                                        </p:tgtEl>
                                        <p:attrNameLst>
                                          <p:attrName>style.visibility</p:attrName>
                                        </p:attrNameLst>
                                      </p:cBhvr>
                                      <p:to>
                                        <p:strVal val="visible"/>
                                      </p:to>
                                    </p:set>
                                    <p:animEffect transition="in" filter="fade">
                                      <p:cBhvr>
                                        <p:cTn id="50" dur="1000"/>
                                        <p:tgtEl>
                                          <p:spTgt spid="7">
                                            <p:txEl>
                                              <p:pRg st="9" end="9"/>
                                            </p:txEl>
                                          </p:spTgt>
                                        </p:tgtEl>
                                      </p:cBhvr>
                                    </p:animEffect>
                                    <p:anim calcmode="lin" valueType="num">
                                      <p:cBhvr>
                                        <p:cTn id="51" dur="1000" fill="hold"/>
                                        <p:tgtEl>
                                          <p:spTgt spid="7">
                                            <p:txEl>
                                              <p:pRg st="9" end="9"/>
                                            </p:txEl>
                                          </p:spTgt>
                                        </p:tgtEl>
                                        <p:attrNameLst>
                                          <p:attrName>ppt_x</p:attrName>
                                        </p:attrNameLst>
                                      </p:cBhvr>
                                      <p:tavLst>
                                        <p:tav tm="0">
                                          <p:val>
                                            <p:strVal val="#ppt_x"/>
                                          </p:val>
                                        </p:tav>
                                        <p:tav tm="100000">
                                          <p:val>
                                            <p:strVal val="#ppt_x"/>
                                          </p:val>
                                        </p:tav>
                                      </p:tavLst>
                                    </p:anim>
                                    <p:anim calcmode="lin" valueType="num">
                                      <p:cBhvr>
                                        <p:cTn id="52" dur="1000" fill="hold"/>
                                        <p:tgtEl>
                                          <p:spTgt spid="7">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7">
                                            <p:txEl>
                                              <p:pRg st="10" end="10"/>
                                            </p:txEl>
                                          </p:spTgt>
                                        </p:tgtEl>
                                        <p:attrNameLst>
                                          <p:attrName>style.visibility</p:attrName>
                                        </p:attrNameLst>
                                      </p:cBhvr>
                                      <p:to>
                                        <p:strVal val="visible"/>
                                      </p:to>
                                    </p:set>
                                    <p:animEffect transition="in" filter="fade">
                                      <p:cBhvr>
                                        <p:cTn id="57" dur="1000"/>
                                        <p:tgtEl>
                                          <p:spTgt spid="7">
                                            <p:txEl>
                                              <p:pRg st="10" end="10"/>
                                            </p:txEl>
                                          </p:spTgt>
                                        </p:tgtEl>
                                      </p:cBhvr>
                                    </p:animEffect>
                                    <p:anim calcmode="lin" valueType="num">
                                      <p:cBhvr>
                                        <p:cTn id="58" dur="1000" fill="hold"/>
                                        <p:tgtEl>
                                          <p:spTgt spid="7">
                                            <p:txEl>
                                              <p:pRg st="10" end="10"/>
                                            </p:txEl>
                                          </p:spTgt>
                                        </p:tgtEl>
                                        <p:attrNameLst>
                                          <p:attrName>ppt_x</p:attrName>
                                        </p:attrNameLst>
                                      </p:cBhvr>
                                      <p:tavLst>
                                        <p:tav tm="0">
                                          <p:val>
                                            <p:strVal val="#ppt_x"/>
                                          </p:val>
                                        </p:tav>
                                        <p:tav tm="100000">
                                          <p:val>
                                            <p:strVal val="#ppt_x"/>
                                          </p:val>
                                        </p:tav>
                                      </p:tavLst>
                                    </p:anim>
                                    <p:anim calcmode="lin" valueType="num">
                                      <p:cBhvr>
                                        <p:cTn id="59" dur="1000" fill="hold"/>
                                        <p:tgtEl>
                                          <p:spTgt spid="7">
                                            <p:txEl>
                                              <p:pRg st="10" end="10"/>
                                            </p:txEl>
                                          </p:spTgt>
                                        </p:tgtEl>
                                        <p:attrNameLst>
                                          <p:attrName>ppt_y</p:attrName>
                                        </p:attrNameLst>
                                      </p:cBhvr>
                                      <p:tavLst>
                                        <p:tav tm="0">
                                          <p:val>
                                            <p:strVal val="#ppt_y+.1"/>
                                          </p:val>
                                        </p:tav>
                                        <p:tav tm="100000">
                                          <p:val>
                                            <p:strVal val="#ppt_y"/>
                                          </p:val>
                                        </p:tav>
                                      </p:tavLst>
                                    </p:anim>
                                  </p:childTnLst>
                                </p:cTn>
                              </p:par>
                              <p:par>
                                <p:cTn id="60" presetID="42" presetClass="entr" presetSubtype="0" fill="hold" nodeType="withEffect">
                                  <p:stCondLst>
                                    <p:cond delay="0"/>
                                  </p:stCondLst>
                                  <p:childTnLst>
                                    <p:set>
                                      <p:cBhvr>
                                        <p:cTn id="61" dur="1" fill="hold">
                                          <p:stCondLst>
                                            <p:cond delay="0"/>
                                          </p:stCondLst>
                                        </p:cTn>
                                        <p:tgtEl>
                                          <p:spTgt spid="7">
                                            <p:txEl>
                                              <p:pRg st="11" end="11"/>
                                            </p:txEl>
                                          </p:spTgt>
                                        </p:tgtEl>
                                        <p:attrNameLst>
                                          <p:attrName>style.visibility</p:attrName>
                                        </p:attrNameLst>
                                      </p:cBhvr>
                                      <p:to>
                                        <p:strVal val="visible"/>
                                      </p:to>
                                    </p:set>
                                    <p:animEffect transition="in" filter="fade">
                                      <p:cBhvr>
                                        <p:cTn id="62" dur="1000"/>
                                        <p:tgtEl>
                                          <p:spTgt spid="7">
                                            <p:txEl>
                                              <p:pRg st="11" end="11"/>
                                            </p:txEl>
                                          </p:spTgt>
                                        </p:tgtEl>
                                      </p:cBhvr>
                                    </p:animEffect>
                                    <p:anim calcmode="lin" valueType="num">
                                      <p:cBhvr>
                                        <p:cTn id="63" dur="1000" fill="hold"/>
                                        <p:tgtEl>
                                          <p:spTgt spid="7">
                                            <p:txEl>
                                              <p:pRg st="11" end="11"/>
                                            </p:txEl>
                                          </p:spTgt>
                                        </p:tgtEl>
                                        <p:attrNameLst>
                                          <p:attrName>ppt_x</p:attrName>
                                        </p:attrNameLst>
                                      </p:cBhvr>
                                      <p:tavLst>
                                        <p:tav tm="0">
                                          <p:val>
                                            <p:strVal val="#ppt_x"/>
                                          </p:val>
                                        </p:tav>
                                        <p:tav tm="100000">
                                          <p:val>
                                            <p:strVal val="#ppt_x"/>
                                          </p:val>
                                        </p:tav>
                                      </p:tavLst>
                                    </p:anim>
                                    <p:anim calcmode="lin" valueType="num">
                                      <p:cBhvr>
                                        <p:cTn id="64" dur="1000" fill="hold"/>
                                        <p:tgtEl>
                                          <p:spTgt spid="7">
                                            <p:txEl>
                                              <p:pRg st="11" end="11"/>
                                            </p:txEl>
                                          </p:spTgt>
                                        </p:tgtEl>
                                        <p:attrNameLst>
                                          <p:attrName>ppt_y</p:attrName>
                                        </p:attrNameLst>
                                      </p:cBhvr>
                                      <p:tavLst>
                                        <p:tav tm="0">
                                          <p:val>
                                            <p:strVal val="#ppt_y+.1"/>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42" presetClass="entr" presetSubtype="0" fill="hold" nodeType="clickEffect">
                                  <p:stCondLst>
                                    <p:cond delay="0"/>
                                  </p:stCondLst>
                                  <p:childTnLst>
                                    <p:set>
                                      <p:cBhvr>
                                        <p:cTn id="68" dur="1" fill="hold">
                                          <p:stCondLst>
                                            <p:cond delay="0"/>
                                          </p:stCondLst>
                                        </p:cTn>
                                        <p:tgtEl>
                                          <p:spTgt spid="7">
                                            <p:txEl>
                                              <p:pRg st="13" end="13"/>
                                            </p:txEl>
                                          </p:spTgt>
                                        </p:tgtEl>
                                        <p:attrNameLst>
                                          <p:attrName>style.visibility</p:attrName>
                                        </p:attrNameLst>
                                      </p:cBhvr>
                                      <p:to>
                                        <p:strVal val="visible"/>
                                      </p:to>
                                    </p:set>
                                    <p:animEffect transition="in" filter="fade">
                                      <p:cBhvr>
                                        <p:cTn id="69" dur="1000"/>
                                        <p:tgtEl>
                                          <p:spTgt spid="7">
                                            <p:txEl>
                                              <p:pRg st="13" end="13"/>
                                            </p:txEl>
                                          </p:spTgt>
                                        </p:tgtEl>
                                      </p:cBhvr>
                                    </p:animEffect>
                                    <p:anim calcmode="lin" valueType="num">
                                      <p:cBhvr>
                                        <p:cTn id="70" dur="1000" fill="hold"/>
                                        <p:tgtEl>
                                          <p:spTgt spid="7">
                                            <p:txEl>
                                              <p:pRg st="13" end="13"/>
                                            </p:txEl>
                                          </p:spTgt>
                                        </p:tgtEl>
                                        <p:attrNameLst>
                                          <p:attrName>ppt_x</p:attrName>
                                        </p:attrNameLst>
                                      </p:cBhvr>
                                      <p:tavLst>
                                        <p:tav tm="0">
                                          <p:val>
                                            <p:strVal val="#ppt_x"/>
                                          </p:val>
                                        </p:tav>
                                        <p:tav tm="100000">
                                          <p:val>
                                            <p:strVal val="#ppt_x"/>
                                          </p:val>
                                        </p:tav>
                                      </p:tavLst>
                                    </p:anim>
                                    <p:anim calcmode="lin" valueType="num">
                                      <p:cBhvr>
                                        <p:cTn id="71" dur="1000" fill="hold"/>
                                        <p:tgtEl>
                                          <p:spTgt spid="7">
                                            <p:txEl>
                                              <p:pRg st="13" end="13"/>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7">
                                            <p:txEl>
                                              <p:pRg st="14" end="14"/>
                                            </p:txEl>
                                          </p:spTgt>
                                        </p:tgtEl>
                                        <p:attrNameLst>
                                          <p:attrName>style.visibility</p:attrName>
                                        </p:attrNameLst>
                                      </p:cBhvr>
                                      <p:to>
                                        <p:strVal val="visible"/>
                                      </p:to>
                                    </p:set>
                                    <p:animEffect transition="in" filter="fade">
                                      <p:cBhvr>
                                        <p:cTn id="74" dur="1000"/>
                                        <p:tgtEl>
                                          <p:spTgt spid="7">
                                            <p:txEl>
                                              <p:pRg st="14" end="14"/>
                                            </p:txEl>
                                          </p:spTgt>
                                        </p:tgtEl>
                                      </p:cBhvr>
                                    </p:animEffect>
                                    <p:anim calcmode="lin" valueType="num">
                                      <p:cBhvr>
                                        <p:cTn id="75" dur="1000" fill="hold"/>
                                        <p:tgtEl>
                                          <p:spTgt spid="7">
                                            <p:txEl>
                                              <p:pRg st="14" end="14"/>
                                            </p:txEl>
                                          </p:spTgt>
                                        </p:tgtEl>
                                        <p:attrNameLst>
                                          <p:attrName>ppt_x</p:attrName>
                                        </p:attrNameLst>
                                      </p:cBhvr>
                                      <p:tavLst>
                                        <p:tav tm="0">
                                          <p:val>
                                            <p:strVal val="#ppt_x"/>
                                          </p:val>
                                        </p:tav>
                                        <p:tav tm="100000">
                                          <p:val>
                                            <p:strVal val="#ppt_x"/>
                                          </p:val>
                                        </p:tav>
                                      </p:tavLst>
                                    </p:anim>
                                    <p:anim calcmode="lin" valueType="num">
                                      <p:cBhvr>
                                        <p:cTn id="76" dur="1000" fill="hold"/>
                                        <p:tgtEl>
                                          <p:spTgt spid="7">
                                            <p:txEl>
                                              <p:pRg st="14" end="14"/>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7">
                                            <p:txEl>
                                              <p:pRg st="15" end="15"/>
                                            </p:txEl>
                                          </p:spTgt>
                                        </p:tgtEl>
                                        <p:attrNameLst>
                                          <p:attrName>style.visibility</p:attrName>
                                        </p:attrNameLst>
                                      </p:cBhvr>
                                      <p:to>
                                        <p:strVal val="visible"/>
                                      </p:to>
                                    </p:set>
                                    <p:animEffect transition="in" filter="fade">
                                      <p:cBhvr>
                                        <p:cTn id="79" dur="1000"/>
                                        <p:tgtEl>
                                          <p:spTgt spid="7">
                                            <p:txEl>
                                              <p:pRg st="15" end="15"/>
                                            </p:txEl>
                                          </p:spTgt>
                                        </p:tgtEl>
                                      </p:cBhvr>
                                    </p:animEffect>
                                    <p:anim calcmode="lin" valueType="num">
                                      <p:cBhvr>
                                        <p:cTn id="80" dur="1000" fill="hold"/>
                                        <p:tgtEl>
                                          <p:spTgt spid="7">
                                            <p:txEl>
                                              <p:pRg st="15" end="15"/>
                                            </p:txEl>
                                          </p:spTgt>
                                        </p:tgtEl>
                                        <p:attrNameLst>
                                          <p:attrName>ppt_x</p:attrName>
                                        </p:attrNameLst>
                                      </p:cBhvr>
                                      <p:tavLst>
                                        <p:tav tm="0">
                                          <p:val>
                                            <p:strVal val="#ppt_x"/>
                                          </p:val>
                                        </p:tav>
                                        <p:tav tm="100000">
                                          <p:val>
                                            <p:strVal val="#ppt_x"/>
                                          </p:val>
                                        </p:tav>
                                      </p:tavLst>
                                    </p:anim>
                                    <p:anim calcmode="lin" valueType="num">
                                      <p:cBhvr>
                                        <p:cTn id="81" dur="1000" fill="hold"/>
                                        <p:tgtEl>
                                          <p:spTgt spid="7">
                                            <p:txEl>
                                              <p:pRg st="15" end="15"/>
                                            </p:txEl>
                                          </p:spTgt>
                                        </p:tgtEl>
                                        <p:attrNameLst>
                                          <p:attrName>ppt_y</p:attrName>
                                        </p:attrNameLst>
                                      </p:cBhvr>
                                      <p:tavLst>
                                        <p:tav tm="0">
                                          <p:val>
                                            <p:strVal val="#ppt_y+.1"/>
                                          </p:val>
                                        </p:tav>
                                        <p:tav tm="100000">
                                          <p:val>
                                            <p:strVal val="#ppt_y"/>
                                          </p:val>
                                        </p:tav>
                                      </p:tavLst>
                                    </p:anim>
                                  </p:childTnLst>
                                </p:cTn>
                              </p:par>
                              <p:par>
                                <p:cTn id="82" presetID="42" presetClass="entr" presetSubtype="0" fill="hold" nodeType="withEffect">
                                  <p:stCondLst>
                                    <p:cond delay="0"/>
                                  </p:stCondLst>
                                  <p:childTnLst>
                                    <p:set>
                                      <p:cBhvr>
                                        <p:cTn id="83" dur="1" fill="hold">
                                          <p:stCondLst>
                                            <p:cond delay="0"/>
                                          </p:stCondLst>
                                        </p:cTn>
                                        <p:tgtEl>
                                          <p:spTgt spid="7">
                                            <p:txEl>
                                              <p:pRg st="16" end="16"/>
                                            </p:txEl>
                                          </p:spTgt>
                                        </p:tgtEl>
                                        <p:attrNameLst>
                                          <p:attrName>style.visibility</p:attrName>
                                        </p:attrNameLst>
                                      </p:cBhvr>
                                      <p:to>
                                        <p:strVal val="visible"/>
                                      </p:to>
                                    </p:set>
                                    <p:animEffect transition="in" filter="fade">
                                      <p:cBhvr>
                                        <p:cTn id="84" dur="1000"/>
                                        <p:tgtEl>
                                          <p:spTgt spid="7">
                                            <p:txEl>
                                              <p:pRg st="16" end="16"/>
                                            </p:txEl>
                                          </p:spTgt>
                                        </p:tgtEl>
                                      </p:cBhvr>
                                    </p:animEffect>
                                    <p:anim calcmode="lin" valueType="num">
                                      <p:cBhvr>
                                        <p:cTn id="85" dur="1000" fill="hold"/>
                                        <p:tgtEl>
                                          <p:spTgt spid="7">
                                            <p:txEl>
                                              <p:pRg st="16" end="16"/>
                                            </p:txEl>
                                          </p:spTgt>
                                        </p:tgtEl>
                                        <p:attrNameLst>
                                          <p:attrName>ppt_x</p:attrName>
                                        </p:attrNameLst>
                                      </p:cBhvr>
                                      <p:tavLst>
                                        <p:tav tm="0">
                                          <p:val>
                                            <p:strVal val="#ppt_x"/>
                                          </p:val>
                                        </p:tav>
                                        <p:tav tm="100000">
                                          <p:val>
                                            <p:strVal val="#ppt_x"/>
                                          </p:val>
                                        </p:tav>
                                      </p:tavLst>
                                    </p:anim>
                                    <p:anim calcmode="lin" valueType="num">
                                      <p:cBhvr>
                                        <p:cTn id="86" dur="1000" fill="hold"/>
                                        <p:tgtEl>
                                          <p:spTgt spid="7">
                                            <p:txEl>
                                              <p:pRg st="16" end="16"/>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7">
                                            <p:txEl>
                                              <p:pRg st="17" end="17"/>
                                            </p:txEl>
                                          </p:spTgt>
                                        </p:tgtEl>
                                        <p:attrNameLst>
                                          <p:attrName>style.visibility</p:attrName>
                                        </p:attrNameLst>
                                      </p:cBhvr>
                                      <p:to>
                                        <p:strVal val="visible"/>
                                      </p:to>
                                    </p:set>
                                    <p:animEffect transition="in" filter="fade">
                                      <p:cBhvr>
                                        <p:cTn id="89" dur="1000"/>
                                        <p:tgtEl>
                                          <p:spTgt spid="7">
                                            <p:txEl>
                                              <p:pRg st="17" end="17"/>
                                            </p:txEl>
                                          </p:spTgt>
                                        </p:tgtEl>
                                      </p:cBhvr>
                                    </p:animEffect>
                                    <p:anim calcmode="lin" valueType="num">
                                      <p:cBhvr>
                                        <p:cTn id="90" dur="1000" fill="hold"/>
                                        <p:tgtEl>
                                          <p:spTgt spid="7">
                                            <p:txEl>
                                              <p:pRg st="17" end="17"/>
                                            </p:txEl>
                                          </p:spTgt>
                                        </p:tgtEl>
                                        <p:attrNameLst>
                                          <p:attrName>ppt_x</p:attrName>
                                        </p:attrNameLst>
                                      </p:cBhvr>
                                      <p:tavLst>
                                        <p:tav tm="0">
                                          <p:val>
                                            <p:strVal val="#ppt_x"/>
                                          </p:val>
                                        </p:tav>
                                        <p:tav tm="100000">
                                          <p:val>
                                            <p:strVal val="#ppt_x"/>
                                          </p:val>
                                        </p:tav>
                                      </p:tavLst>
                                    </p:anim>
                                    <p:anim calcmode="lin" valueType="num">
                                      <p:cBhvr>
                                        <p:cTn id="91" dur="1000" fill="hold"/>
                                        <p:tgtEl>
                                          <p:spTgt spid="7">
                                            <p:txEl>
                                              <p:pRg st="17" end="1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AAD1EB-2889-3C62-2431-35F038BD1740}"/>
              </a:ext>
            </a:extLst>
          </p:cNvPr>
          <p:cNvSpPr txBox="1"/>
          <p:nvPr/>
        </p:nvSpPr>
        <p:spPr>
          <a:xfrm>
            <a:off x="107504" y="86916"/>
            <a:ext cx="8928992" cy="6771084"/>
          </a:xfrm>
          <a:prstGeom prst="rect">
            <a:avLst/>
          </a:prstGeom>
          <a:noFill/>
        </p:spPr>
        <p:txBody>
          <a:bodyPr wrap="square">
            <a:spAutoFit/>
          </a:bodyPr>
          <a:lstStyle/>
          <a:p>
            <a:r>
              <a:rPr lang="en-US" sz="1400" b="1" dirty="0">
                <a:effectLst/>
                <a:latin typeface="Calibri" panose="020F0502020204030204" pitchFamily="34" charset="0"/>
                <a:ea typeface="Calibri" panose="020F0502020204030204" pitchFamily="34" charset="0"/>
                <a:cs typeface="Arial" panose="020B0604020202020204" pitchFamily="34" charset="0"/>
              </a:rPr>
              <a:t>A review of the available literature provides a wealth of examples of authors advocating leadership as an essential quality in nursing. For example, Shackleton </a:t>
            </a:r>
            <a:r>
              <a:rPr lang="en-GB" sz="1400" b="1" dirty="0">
                <a:effectLst/>
                <a:latin typeface="Calibri" panose="020F0502020204030204" pitchFamily="34" charset="0"/>
                <a:ea typeface="Calibri" panose="020F0502020204030204" pitchFamily="34" charset="0"/>
                <a:cs typeface="Arial" panose="020B0604020202020204" pitchFamily="34" charset="0"/>
              </a:rPr>
              <a:t>(1950) emphasises</a:t>
            </a:r>
            <a:r>
              <a:rPr lang="en-US" sz="1400" b="1" dirty="0">
                <a:effectLst/>
                <a:latin typeface="Calibri" panose="020F0502020204030204" pitchFamily="34" charset="0"/>
                <a:ea typeface="Calibri" panose="020F0502020204030204" pitchFamily="34" charset="0"/>
                <a:cs typeface="Arial" panose="020B0604020202020204" pitchFamily="34" charset="0"/>
              </a:rPr>
              <a:t> that nursing needs strong leadership and recommends a strong transactional approach of reward and punishment to get results and promote teamwork. However, more recently, authors have moved towards the concept of charismatic and transformational leadership (Smith, 2001; Jones, 2004). These qualities are also an integral part of the new recommendations in the NHS Plan (DOH 2002).</a:t>
            </a:r>
            <a:endParaRPr lang="en-GB" sz="1400" b="1" dirty="0">
              <a:effectLst/>
              <a:latin typeface="Times New Roman" panose="02020603050405020304" pitchFamily="18" charset="0"/>
              <a:ea typeface="Times New Roman" panose="02020603050405020304" pitchFamily="18" charset="0"/>
            </a:endParaRPr>
          </a:p>
          <a:p>
            <a:r>
              <a:rPr lang="en-US" sz="1400" b="1" dirty="0">
                <a:effectLst/>
                <a:latin typeface="Calibri" panose="020F0502020204030204" pitchFamily="34" charset="0"/>
                <a:ea typeface="Calibri" panose="020F0502020204030204" pitchFamily="34" charset="0"/>
                <a:cs typeface="Arial" panose="020B0604020202020204" pitchFamily="34" charset="0"/>
              </a:rPr>
              <a:t> </a:t>
            </a:r>
            <a:endParaRPr lang="en-GB" sz="1400" b="1" dirty="0">
              <a:effectLst/>
              <a:latin typeface="Times New Roman" panose="02020603050405020304" pitchFamily="18" charset="0"/>
              <a:ea typeface="Times New Roman" panose="02020603050405020304" pitchFamily="18" charset="0"/>
            </a:endParaRPr>
          </a:p>
          <a:p>
            <a:r>
              <a:rPr lang="en-US" sz="1400" b="1" dirty="0">
                <a:effectLst/>
                <a:latin typeface="Calibri" panose="020F0502020204030204" pitchFamily="34" charset="0"/>
                <a:ea typeface="Calibri" panose="020F0502020204030204" pitchFamily="34" charset="0"/>
                <a:cs typeface="Arial" panose="020B0604020202020204" pitchFamily="34" charset="0"/>
              </a:rPr>
              <a:t>Charisma appears to be a complex phenomenon to define. </a:t>
            </a:r>
            <a:r>
              <a:rPr lang="en-US" sz="1400" b="1" dirty="0" err="1">
                <a:effectLst/>
                <a:latin typeface="Calibri" panose="020F0502020204030204" pitchFamily="34" charset="0"/>
                <a:ea typeface="Calibri" panose="020F0502020204030204" pitchFamily="34" charset="0"/>
                <a:cs typeface="Arial" panose="020B0604020202020204" pitchFamily="34" charset="0"/>
              </a:rPr>
              <a:t>Davidzhar</a:t>
            </a:r>
            <a:r>
              <a:rPr lang="en-US" sz="1400" b="1" dirty="0">
                <a:effectLst/>
                <a:latin typeface="Calibri" panose="020F0502020204030204" pitchFamily="34" charset="0"/>
                <a:ea typeface="Calibri" panose="020F0502020204030204" pitchFamily="34" charset="0"/>
                <a:cs typeface="Arial" panose="020B0604020202020204" pitchFamily="34" charset="0"/>
              </a:rPr>
              <a:t> (1991) suggests that it is an aspect of personality which makes the individual irresistible to others, in terms of their ability to persuade and empower others. However, other authors, such as Romano (1996) and Harvey (2000) highlight the intangible nature of charisma and</a:t>
            </a:r>
            <a:r>
              <a:rPr lang="en-GB" sz="1400" b="1" dirty="0">
                <a:effectLst/>
                <a:latin typeface="Calibri" panose="020F0502020204030204" pitchFamily="34" charset="0"/>
                <a:ea typeface="Calibri" panose="020F0502020204030204" pitchFamily="34" charset="0"/>
                <a:cs typeface="Arial" panose="020B0604020202020204" pitchFamily="34" charset="0"/>
              </a:rPr>
              <a:t> emphasise</a:t>
            </a:r>
            <a:r>
              <a:rPr lang="en-US" sz="1400" b="1" dirty="0">
                <a:effectLst/>
                <a:latin typeface="Calibri" panose="020F0502020204030204" pitchFamily="34" charset="0"/>
                <a:ea typeface="Calibri" panose="020F0502020204030204" pitchFamily="34" charset="0"/>
                <a:cs typeface="Arial" panose="020B0604020202020204" pitchFamily="34" charset="0"/>
              </a:rPr>
              <a:t> the frustrating point that individuals know charisma if they see it, but find it difficult to define.</a:t>
            </a:r>
            <a:endParaRPr lang="en-GB" sz="1400" b="1" dirty="0">
              <a:effectLst/>
              <a:latin typeface="Times New Roman" panose="02020603050405020304" pitchFamily="18" charset="0"/>
              <a:ea typeface="Times New Roman" panose="02020603050405020304" pitchFamily="18" charset="0"/>
            </a:endParaRPr>
          </a:p>
          <a:p>
            <a:r>
              <a:rPr lang="en-US" sz="1400" b="1" dirty="0">
                <a:effectLst/>
                <a:latin typeface="Calibri" panose="020F0502020204030204" pitchFamily="34" charset="0"/>
                <a:ea typeface="Calibri" panose="020F0502020204030204" pitchFamily="34" charset="0"/>
                <a:cs typeface="Arial" panose="020B0604020202020204" pitchFamily="34" charset="0"/>
              </a:rPr>
              <a:t> </a:t>
            </a:r>
            <a:endParaRPr lang="en-GB" sz="1400" b="1" dirty="0">
              <a:effectLst/>
              <a:latin typeface="Times New Roman" panose="02020603050405020304" pitchFamily="18" charset="0"/>
              <a:ea typeface="Times New Roman" panose="02020603050405020304" pitchFamily="18" charset="0"/>
            </a:endParaRPr>
          </a:p>
          <a:p>
            <a:r>
              <a:rPr lang="en-US" sz="1400" b="1" dirty="0">
                <a:effectLst/>
                <a:latin typeface="Calibri" panose="020F0502020204030204" pitchFamily="34" charset="0"/>
                <a:ea typeface="Calibri" panose="020F0502020204030204" pitchFamily="34" charset="0"/>
                <a:cs typeface="Arial" panose="020B0604020202020204" pitchFamily="34" charset="0"/>
              </a:rPr>
              <a:t>It appears problematic, therefore, to identify exactly how charisma can become an integral part of developing transformational leadership in nursing, if it is a quality which, in itself, is difficult to define. For example, Smith (2001) maintains that transformational leadership uses a combination of charisma and interpersonal skills to enable achievement. However, identifying potential transformational leaders may be a difficulty if the pre-requisite for identifying charismatic individuals is an integral part of this selection process.</a:t>
            </a:r>
            <a:endParaRPr lang="en-GB" sz="1400" b="1" dirty="0">
              <a:effectLst/>
              <a:latin typeface="Times New Roman" panose="02020603050405020304" pitchFamily="18" charset="0"/>
              <a:ea typeface="Times New Roman" panose="02020603050405020304" pitchFamily="18" charset="0"/>
            </a:endParaRPr>
          </a:p>
          <a:p>
            <a:r>
              <a:rPr lang="en-US" sz="1400" b="1" dirty="0">
                <a:effectLst/>
                <a:latin typeface="Calibri" panose="020F0502020204030204" pitchFamily="34" charset="0"/>
                <a:ea typeface="Calibri" panose="020F0502020204030204" pitchFamily="34" charset="0"/>
                <a:cs typeface="Arial" panose="020B0604020202020204" pitchFamily="34" charset="0"/>
              </a:rPr>
              <a:t> </a:t>
            </a:r>
            <a:endParaRPr lang="en-GB" sz="1400" b="1" dirty="0">
              <a:effectLst/>
              <a:latin typeface="Times New Roman" panose="02020603050405020304" pitchFamily="18" charset="0"/>
              <a:ea typeface="Times New Roman" panose="02020603050405020304" pitchFamily="18" charset="0"/>
            </a:endParaRPr>
          </a:p>
          <a:p>
            <a:r>
              <a:rPr lang="en-US" sz="1400" b="1" dirty="0">
                <a:effectLst/>
                <a:latin typeface="Calibri" panose="020F0502020204030204" pitchFamily="34" charset="0"/>
                <a:ea typeface="Calibri" panose="020F0502020204030204" pitchFamily="34" charset="0"/>
                <a:cs typeface="Arial" panose="020B0604020202020204" pitchFamily="34" charset="0"/>
              </a:rPr>
              <a:t>Jones (2004) argues that the key ability of a transformational leader is the ability to empower others, while </a:t>
            </a:r>
            <a:r>
              <a:rPr lang="en-US" sz="1400" b="1" dirty="0" err="1">
                <a:effectLst/>
                <a:latin typeface="Calibri" panose="020F0502020204030204" pitchFamily="34" charset="0"/>
                <a:ea typeface="Calibri" panose="020F0502020204030204" pitchFamily="34" charset="0"/>
                <a:cs typeface="Arial" panose="020B0604020202020204" pitchFamily="34" charset="0"/>
              </a:rPr>
              <a:t>Fea</a:t>
            </a:r>
            <a:r>
              <a:rPr lang="en-US" sz="1400" b="1" dirty="0">
                <a:effectLst/>
                <a:latin typeface="Calibri" panose="020F0502020204030204" pitchFamily="34" charset="0"/>
                <a:ea typeface="Calibri" panose="020F0502020204030204" pitchFamily="34" charset="0"/>
                <a:cs typeface="Arial" panose="020B0604020202020204" pitchFamily="34" charset="0"/>
              </a:rPr>
              <a:t> (2001) maintains that their key strength is to increase feelings of self-worth and capability in their team members. On reflection, my own experience of transformational leadership appeared to be based principally on being persuaded, by the sheer force of personality of the individual, that I had the potential to contribute and achieve. It seemed to me that it was their apparent faith in me and their power of persuasion that enabled me to become an effective team member. </a:t>
            </a:r>
            <a:endParaRPr lang="en-GB" sz="1400" b="1" dirty="0">
              <a:effectLst/>
              <a:latin typeface="Times New Roman" panose="02020603050405020304" pitchFamily="18" charset="0"/>
              <a:ea typeface="Times New Roman" panose="02020603050405020304" pitchFamily="18" charset="0"/>
            </a:endParaRPr>
          </a:p>
          <a:p>
            <a:r>
              <a:rPr lang="en-US" sz="1400" b="1" dirty="0">
                <a:effectLst/>
                <a:latin typeface="Calibri" panose="020F0502020204030204" pitchFamily="34" charset="0"/>
                <a:ea typeface="Calibri" panose="020F0502020204030204" pitchFamily="34" charset="0"/>
                <a:cs typeface="Arial" panose="020B0604020202020204" pitchFamily="34" charset="0"/>
              </a:rPr>
              <a:t> </a:t>
            </a:r>
            <a:endParaRPr lang="en-GB" sz="1400" b="1" dirty="0">
              <a:effectLst/>
              <a:latin typeface="Times New Roman" panose="02020603050405020304" pitchFamily="18" charset="0"/>
              <a:ea typeface="Times New Roman" panose="02020603050405020304" pitchFamily="18" charset="0"/>
            </a:endParaRPr>
          </a:p>
          <a:p>
            <a:r>
              <a:rPr lang="en-US" sz="1400" b="1" dirty="0">
                <a:effectLst/>
                <a:latin typeface="Calibri" panose="020F0502020204030204" pitchFamily="34" charset="0"/>
                <a:ea typeface="Calibri" panose="020F0502020204030204" pitchFamily="34" charset="0"/>
                <a:cs typeface="Arial" panose="020B0604020202020204" pitchFamily="34" charset="0"/>
              </a:rPr>
              <a:t>This requirement for charisma in transformational leadership, therefore, may indeed be based on individual personality factors that enable others to feel good about themselves and their achievements. There is some evidence that this is the case. Jones (2003), for example, argues that transformational leaders are born and cannot be made. </a:t>
            </a:r>
            <a:r>
              <a:rPr lang="en-US" sz="1400" b="1" dirty="0" err="1">
                <a:effectLst/>
                <a:latin typeface="Calibri" panose="020F0502020204030204" pitchFamily="34" charset="0"/>
                <a:ea typeface="Calibri" panose="020F0502020204030204" pitchFamily="34" charset="0"/>
                <a:cs typeface="Arial" panose="020B0604020202020204" pitchFamily="34" charset="0"/>
              </a:rPr>
              <a:t>Regisara</a:t>
            </a:r>
            <a:r>
              <a:rPr lang="en-US" sz="1400" b="1" dirty="0">
                <a:effectLst/>
                <a:latin typeface="Calibri" panose="020F0502020204030204" pitchFamily="34" charset="0"/>
                <a:ea typeface="Calibri" panose="020F0502020204030204" pitchFamily="34" charset="0"/>
                <a:cs typeface="Arial" panose="020B0604020202020204" pitchFamily="34" charset="0"/>
              </a:rPr>
              <a:t> (2003) also maintains common key personality traits can be identified in effective transformational leaders, which have probably been present since childhood. It seems, therefore, that the key requirement of the NHS Plan (2002) for the training of transformational leaders is not as straightforward as they first envisioned, as the available literature suggests that these leaders are born, rather than made. </a:t>
            </a:r>
            <a:endParaRPr lang="en-GB" sz="14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456311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108C0CA-32AB-02D0-BD0A-F972CBECC537}"/>
              </a:ext>
            </a:extLst>
          </p:cNvPr>
          <p:cNvSpPr txBox="1"/>
          <p:nvPr/>
        </p:nvSpPr>
        <p:spPr>
          <a:xfrm>
            <a:off x="1115616" y="332656"/>
            <a:ext cx="6768752" cy="1077218"/>
          </a:xfrm>
          <a:prstGeom prst="rect">
            <a:avLst/>
          </a:prstGeom>
          <a:noFill/>
        </p:spPr>
        <p:txBody>
          <a:bodyPr wrap="square">
            <a:spAutoFit/>
          </a:bodyPr>
          <a:lstStyle/>
          <a:p>
            <a:r>
              <a:rPr lang="en-US" sz="32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 </a:t>
            </a:r>
            <a:endParaRPr lang="en-GB" sz="3200" dirty="0">
              <a:solidFill>
                <a:srgbClr val="FF0000"/>
              </a:solidFill>
              <a:effectLst/>
              <a:latin typeface="Times New Roman" panose="02020603050405020304" pitchFamily="18" charset="0"/>
              <a:ea typeface="Times New Roman" panose="02020603050405020304" pitchFamily="18" charset="0"/>
            </a:endParaRPr>
          </a:p>
          <a:p>
            <a:r>
              <a:rPr lang="en-US" sz="3200" b="1" dirty="0">
                <a:solidFill>
                  <a:srgbClr val="FF0000"/>
                </a:solidFill>
                <a:effectLst/>
                <a:latin typeface="Calibri" panose="020F0502020204030204" pitchFamily="34" charset="0"/>
                <a:ea typeface="Calibri" panose="020F0502020204030204" pitchFamily="34" charset="0"/>
                <a:cs typeface="Arial" panose="020B0604020202020204" pitchFamily="34" charset="0"/>
              </a:rPr>
              <a:t>How different is this piece of writing?</a:t>
            </a:r>
            <a:endParaRPr lang="en-GB" sz="3200" dirty="0">
              <a:solidFill>
                <a:srgbClr val="FF0000"/>
              </a:solidFill>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4BADF09C-7119-0FC7-8001-2EF65B2F4750}"/>
              </a:ext>
            </a:extLst>
          </p:cNvPr>
          <p:cNvSpPr txBox="1"/>
          <p:nvPr/>
        </p:nvSpPr>
        <p:spPr>
          <a:xfrm>
            <a:off x="431540" y="1536174"/>
            <a:ext cx="8280920" cy="3785652"/>
          </a:xfrm>
          <a:prstGeom prst="rect">
            <a:avLst/>
          </a:prstGeom>
          <a:noFill/>
        </p:spPr>
        <p:txBody>
          <a:bodyPr wrap="square">
            <a:spAutoFit/>
          </a:bodyPr>
          <a:lstStyle/>
          <a:p>
            <a:pPr marL="342900" lvl="0" indent="-342900">
              <a:buFont typeface="Symbol" panose="05050102010706020507" pitchFamily="18" charset="2"/>
              <a:buChar char=""/>
              <a:tabLst>
                <a:tab pos="457200" algn="l"/>
              </a:tabLst>
            </a:pPr>
            <a:r>
              <a:rPr lang="en-US" sz="2000" dirty="0">
                <a:effectLst/>
                <a:latin typeface="Calibri" panose="020F0502020204030204" pitchFamily="34" charset="0"/>
                <a:ea typeface="Calibri" panose="020F0502020204030204" pitchFamily="34" charset="0"/>
                <a:cs typeface="Arial" panose="020B0604020202020204" pitchFamily="34" charset="0"/>
              </a:rPr>
              <a:t>The issue is explored in considerably more depth</a:t>
            </a:r>
            <a:endParaRPr lang="en-GB" sz="2000" dirty="0">
              <a:effectLst/>
              <a:latin typeface="Times New Roman" panose="02020603050405020304" pitchFamily="18" charset="0"/>
              <a:ea typeface="Symbol" panose="05050102010706020507" pitchFamily="18" charset="2"/>
            </a:endParaRPr>
          </a:p>
          <a:p>
            <a:pPr marL="342900" lvl="0" indent="-342900">
              <a:buFont typeface="Symbol" panose="05050102010706020507" pitchFamily="18" charset="2"/>
              <a:buChar char=""/>
              <a:tabLst>
                <a:tab pos="457200" algn="l"/>
              </a:tabLst>
            </a:pPr>
            <a:r>
              <a:rPr lang="en-US" sz="2000" dirty="0">
                <a:effectLst/>
                <a:latin typeface="Calibri" panose="020F0502020204030204" pitchFamily="34" charset="0"/>
                <a:ea typeface="Calibri" panose="020F0502020204030204" pitchFamily="34" charset="0"/>
                <a:cs typeface="Arial" panose="020B0604020202020204" pitchFamily="34" charset="0"/>
              </a:rPr>
              <a:t>The student constantly tries to find answers in the literature, particularly finding different definitions and interpretations of the key issue.</a:t>
            </a:r>
            <a:endParaRPr lang="en-GB" sz="2000" dirty="0">
              <a:effectLst/>
              <a:latin typeface="Times New Roman" panose="02020603050405020304" pitchFamily="18" charset="0"/>
              <a:ea typeface="Symbol" panose="05050102010706020507" pitchFamily="18" charset="2"/>
            </a:endParaRPr>
          </a:p>
          <a:p>
            <a:pPr marL="342900" lvl="0" indent="-342900">
              <a:buFont typeface="Symbol" panose="05050102010706020507" pitchFamily="18" charset="2"/>
              <a:buChar char=""/>
              <a:tabLst>
                <a:tab pos="457200" algn="l"/>
              </a:tabLst>
            </a:pPr>
            <a:r>
              <a:rPr lang="en-US" sz="2000" dirty="0">
                <a:effectLst/>
                <a:latin typeface="Calibri" panose="020F0502020204030204" pitchFamily="34" charset="0"/>
                <a:ea typeface="Calibri" panose="020F0502020204030204" pitchFamily="34" charset="0"/>
                <a:cs typeface="Arial" panose="020B0604020202020204" pitchFamily="34" charset="0"/>
              </a:rPr>
              <a:t>Once the literature is presented, the student puts their own “spin” (interpretation) on it</a:t>
            </a:r>
            <a:endParaRPr lang="en-GB" sz="2000" dirty="0">
              <a:effectLst/>
              <a:latin typeface="Times New Roman" panose="02020603050405020304" pitchFamily="18" charset="0"/>
              <a:ea typeface="Symbol" panose="05050102010706020507" pitchFamily="18" charset="2"/>
            </a:endParaRPr>
          </a:p>
          <a:p>
            <a:pPr marL="342900" lvl="0" indent="-342900">
              <a:buFont typeface="Symbol" panose="05050102010706020507" pitchFamily="18" charset="2"/>
              <a:buChar char=""/>
              <a:tabLst>
                <a:tab pos="457200" algn="l"/>
              </a:tabLst>
            </a:pPr>
            <a:r>
              <a:rPr lang="en-US" sz="2000" dirty="0">
                <a:effectLst/>
                <a:latin typeface="Calibri" panose="020F0502020204030204" pitchFamily="34" charset="0"/>
                <a:ea typeface="Calibri" panose="020F0502020204030204" pitchFamily="34" charset="0"/>
                <a:cs typeface="Arial" panose="020B0604020202020204" pitchFamily="34" charset="0"/>
              </a:rPr>
              <a:t>Personal thoughts and reflections are always followed up by attempts to find supporting evidence (substantiation) in the literature</a:t>
            </a:r>
            <a:endParaRPr lang="en-GB" sz="2000" dirty="0">
              <a:effectLst/>
              <a:latin typeface="Times New Roman" panose="02020603050405020304" pitchFamily="18" charset="0"/>
              <a:ea typeface="Symbol" panose="05050102010706020507" pitchFamily="18" charset="2"/>
            </a:endParaRPr>
          </a:p>
          <a:p>
            <a:pPr marL="342900" lvl="0" indent="-342900">
              <a:buFont typeface="Symbol" panose="05050102010706020507" pitchFamily="18" charset="2"/>
              <a:buChar char=""/>
              <a:tabLst>
                <a:tab pos="457200" algn="l"/>
              </a:tabLst>
            </a:pPr>
            <a:r>
              <a:rPr lang="en-US" sz="2000" dirty="0">
                <a:effectLst/>
                <a:latin typeface="Calibri" panose="020F0502020204030204" pitchFamily="34" charset="0"/>
                <a:ea typeface="Calibri" panose="020F0502020204030204" pitchFamily="34" charset="0"/>
                <a:cs typeface="Arial" panose="020B0604020202020204" pitchFamily="34" charset="0"/>
              </a:rPr>
              <a:t>The complexity of the issue is </a:t>
            </a:r>
            <a:r>
              <a:rPr lang="en-GB" sz="2000" dirty="0">
                <a:effectLst/>
                <a:latin typeface="Calibri" panose="020F0502020204030204" pitchFamily="34" charset="0"/>
                <a:ea typeface="Calibri" panose="020F0502020204030204" pitchFamily="34" charset="0"/>
                <a:cs typeface="Arial" panose="020B0604020202020204" pitchFamily="34" charset="0"/>
              </a:rPr>
              <a:t>recognised</a:t>
            </a:r>
            <a:r>
              <a:rPr lang="en-US" sz="2000" dirty="0">
                <a:effectLst/>
                <a:latin typeface="Calibri" panose="020F0502020204030204" pitchFamily="34" charset="0"/>
                <a:ea typeface="Calibri" panose="020F0502020204030204" pitchFamily="34" charset="0"/>
                <a:cs typeface="Arial" panose="020B0604020202020204" pitchFamily="34" charset="0"/>
              </a:rPr>
              <a:t>.  Things are not presented simplistically as “black and white”.  Instead, shades of grey are acknowledged.</a:t>
            </a:r>
            <a:endParaRPr lang="en-GB" sz="2000" dirty="0">
              <a:effectLst/>
              <a:latin typeface="Times New Roman" panose="02020603050405020304" pitchFamily="18" charset="0"/>
              <a:ea typeface="Symbol" panose="05050102010706020507" pitchFamily="18" charset="2"/>
            </a:endParaRPr>
          </a:p>
          <a:p>
            <a:pPr marL="342900" lvl="0" indent="-342900">
              <a:buFont typeface="Symbol" panose="05050102010706020507" pitchFamily="18" charset="2"/>
              <a:buChar char=""/>
              <a:tabLst>
                <a:tab pos="457200" algn="l"/>
              </a:tabLst>
            </a:pPr>
            <a:r>
              <a:rPr lang="en-US" sz="2000" dirty="0">
                <a:effectLst/>
                <a:latin typeface="Calibri" panose="020F0502020204030204" pitchFamily="34" charset="0"/>
                <a:ea typeface="Calibri" panose="020F0502020204030204" pitchFamily="34" charset="0"/>
                <a:cs typeface="Arial" panose="020B0604020202020204" pitchFamily="34" charset="0"/>
              </a:rPr>
              <a:t>The student’s “voice” is heard throughout, trying to make sense of what they have read and comparing it with what they have experienced.</a:t>
            </a:r>
            <a:endParaRPr lang="en-GB" sz="2000" dirty="0">
              <a:effectLst/>
              <a:latin typeface="Times New Roman" panose="02020603050405020304" pitchFamily="18" charset="0"/>
              <a:ea typeface="Symbol" panose="05050102010706020507" pitchFamily="18" charset="2"/>
            </a:endParaRPr>
          </a:p>
        </p:txBody>
      </p:sp>
    </p:spTree>
    <p:extLst>
      <p:ext uri="{BB962C8B-B14F-4D97-AF65-F5344CB8AC3E}">
        <p14:creationId xmlns:p14="http://schemas.microsoft.com/office/powerpoint/2010/main" val="718329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5">
                                            <p:txEl>
                                              <p:pRg st="3" end="3"/>
                                            </p:txEl>
                                          </p:spTgt>
                                        </p:tgtEl>
                                        <p:attrNameLst>
                                          <p:attrName>style.visibility</p:attrName>
                                        </p:attrNameLst>
                                      </p:cBhvr>
                                      <p:to>
                                        <p:strVal val="visible"/>
                                      </p:to>
                                    </p:set>
                                    <p:animEffect transition="in" filter="fade">
                                      <p:cBhvr>
                                        <p:cTn id="28" dur="1000"/>
                                        <p:tgtEl>
                                          <p:spTgt spid="5">
                                            <p:txEl>
                                              <p:pRg st="3" end="3"/>
                                            </p:txEl>
                                          </p:spTgt>
                                        </p:tgtEl>
                                      </p:cBhvr>
                                    </p:animEffect>
                                    <p:anim calcmode="lin" valueType="num">
                                      <p:cBhvr>
                                        <p:cTn id="2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animEffect transition="in" filter="fade">
                                      <p:cBhvr>
                                        <p:cTn id="35" dur="1000"/>
                                        <p:tgtEl>
                                          <p:spTgt spid="5">
                                            <p:txEl>
                                              <p:pRg st="4" end="4"/>
                                            </p:txEl>
                                          </p:spTgt>
                                        </p:tgtEl>
                                      </p:cBhvr>
                                    </p:animEffect>
                                    <p:anim calcmode="lin" valueType="num">
                                      <p:cBhvr>
                                        <p:cTn id="3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867096"/>
          <a:ext cx="9144000" cy="6010596"/>
          <a:chOff x="0" y="867096"/>
          <a:chExt cx="9144000" cy="6010596"/>
        </a:xfrm>
      </p:grpSpPr>
      <p:pic>
        <p:nvPicPr>
          <p:cNvPr id="2" name="Slide"/>
          <p:cNvPicPr>
            <a:picLocks noChangeAspect="1"/>
          </p:cNvPicPr>
          <p:nvPr/>
        </p:nvPicPr>
        <p:blipFill>
          <a:blip r:embed="rId2"/>
          <a:stretch>
            <a:fillRect/>
          </a:stretch>
        </p:blipFill>
        <p:spPr>
          <a:xfrm>
            <a:off x="0" y="867096"/>
            <a:ext cx="9144000" cy="5143500"/>
          </a:xfrm>
          <a:prstGeom prst="rect">
            <a:avLst/>
          </a:prstGeom>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2007</Words>
  <Application>Microsoft Office PowerPoint</Application>
  <PresentationFormat>On-screen Show (4:3)</PresentationFormat>
  <Paragraphs>79</Paragraphs>
  <Slides>28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Söhne</vt:lpstr>
      <vt:lpstr>Arial</vt:lpstr>
      <vt:lpstr>Calibri</vt:lpstr>
      <vt:lpstr>Symbol</vt:lpstr>
      <vt:lpstr>Times New Roman</vt:lpstr>
      <vt:lpstr>Theme5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Untitled Presentation</dc:title>
  <dc:subject/>
  <dc:creator>Unknown Creator</dc:creator>
  <cp:keywords/>
  <dc:description/>
  <cp:lastModifiedBy>Joy</cp:lastModifiedBy>
  <cp:revision>2</cp:revision>
  <dcterms:created xsi:type="dcterms:W3CDTF">2024-03-03T16:58:43Z</dcterms:created>
  <dcterms:modified xsi:type="dcterms:W3CDTF">2024-03-04T08:52:51Z</dcterms:modified>
  <cp:category/>
</cp:coreProperties>
</file>