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7"/>
  </p:notesMasterIdLst>
  <p:sldIdLst>
    <p:sldId id="272" r:id="rId5"/>
    <p:sldId id="257" r:id="rId6"/>
    <p:sldId id="397" r:id="rId7"/>
    <p:sldId id="400" r:id="rId8"/>
    <p:sldId id="401" r:id="rId9"/>
    <p:sldId id="408" r:id="rId10"/>
    <p:sldId id="406" r:id="rId11"/>
    <p:sldId id="407" r:id="rId12"/>
    <p:sldId id="402" r:id="rId13"/>
    <p:sldId id="393" r:id="rId14"/>
    <p:sldId id="409" r:id="rId15"/>
    <p:sldId id="410" r:id="rId16"/>
    <p:sldId id="264" r:id="rId17"/>
    <p:sldId id="360" r:id="rId18"/>
    <p:sldId id="265" r:id="rId19"/>
    <p:sldId id="411" r:id="rId20"/>
    <p:sldId id="362" r:id="rId21"/>
    <p:sldId id="403" r:id="rId22"/>
    <p:sldId id="384" r:id="rId23"/>
    <p:sldId id="386" r:id="rId24"/>
    <p:sldId id="385" r:id="rId25"/>
    <p:sldId id="399" r:id="rId26"/>
    <p:sldId id="387" r:id="rId27"/>
    <p:sldId id="388" r:id="rId28"/>
    <p:sldId id="389" r:id="rId29"/>
    <p:sldId id="404" r:id="rId30"/>
    <p:sldId id="367" r:id="rId31"/>
    <p:sldId id="368" r:id="rId32"/>
    <p:sldId id="405" r:id="rId33"/>
    <p:sldId id="382" r:id="rId34"/>
    <p:sldId id="383" r:id="rId35"/>
    <p:sldId id="41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087"/>
    <p:restoredTop sz="67546"/>
  </p:normalViewPr>
  <p:slideViewPr>
    <p:cSldViewPr snapToGrid="0">
      <p:cViewPr varScale="1">
        <p:scale>
          <a:sx n="43" d="100"/>
          <a:sy n="43" d="100"/>
        </p:scale>
        <p:origin x="216"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99B7E-D7A8-482A-8222-9C7D650763C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F1639F1-FD04-45AE-B9FF-00DAD1119F14}">
      <dgm:prSet/>
      <dgm:spPr/>
      <dgm:t>
        <a:bodyPr/>
        <a:lstStyle/>
        <a:p>
          <a:r>
            <a:rPr lang="en-US"/>
            <a:t>Theories related to the nature of development and learning</a:t>
          </a:r>
        </a:p>
      </dgm:t>
    </dgm:pt>
    <dgm:pt modelId="{D48C9355-77D4-4E3A-A2D1-9564141D6911}" type="parTrans" cxnId="{17479C64-3C5E-4568-AAB0-010786779CCD}">
      <dgm:prSet/>
      <dgm:spPr/>
      <dgm:t>
        <a:bodyPr/>
        <a:lstStyle/>
        <a:p>
          <a:endParaRPr lang="en-US"/>
        </a:p>
      </dgm:t>
    </dgm:pt>
    <dgm:pt modelId="{E3156734-B9BA-4BC7-AEFC-BA2670D09D2A}" type="sibTrans" cxnId="{17479C64-3C5E-4568-AAB0-010786779CCD}">
      <dgm:prSet/>
      <dgm:spPr/>
      <dgm:t>
        <a:bodyPr/>
        <a:lstStyle/>
        <a:p>
          <a:endParaRPr lang="en-US"/>
        </a:p>
      </dgm:t>
    </dgm:pt>
    <dgm:pt modelId="{64644DF9-4C50-4985-9FCD-6823E48711D3}">
      <dgm:prSet/>
      <dgm:spPr/>
      <dgm:t>
        <a:bodyPr/>
        <a:lstStyle/>
        <a:p>
          <a:r>
            <a:rPr lang="en-US"/>
            <a:t>Consideration of the influences on development</a:t>
          </a:r>
        </a:p>
      </dgm:t>
    </dgm:pt>
    <dgm:pt modelId="{F165192F-571B-450D-8674-90DA6D31F0CB}" type="parTrans" cxnId="{390BCD2E-64D1-469D-8F4A-9CDF8867BBA8}">
      <dgm:prSet/>
      <dgm:spPr/>
      <dgm:t>
        <a:bodyPr/>
        <a:lstStyle/>
        <a:p>
          <a:endParaRPr lang="en-US"/>
        </a:p>
      </dgm:t>
    </dgm:pt>
    <dgm:pt modelId="{E40F7CC1-F82A-491A-9260-4674C337CBE0}" type="sibTrans" cxnId="{390BCD2E-64D1-469D-8F4A-9CDF8867BBA8}">
      <dgm:prSet/>
      <dgm:spPr/>
      <dgm:t>
        <a:bodyPr/>
        <a:lstStyle/>
        <a:p>
          <a:endParaRPr lang="en-US"/>
        </a:p>
      </dgm:t>
    </dgm:pt>
    <dgm:pt modelId="{C31BCE0F-4206-4CBE-9896-196C8C04FFDE}">
      <dgm:prSet/>
      <dgm:spPr/>
      <dgm:t>
        <a:bodyPr/>
        <a:lstStyle/>
        <a:p>
          <a:r>
            <a:rPr lang="en-US" dirty="0"/>
            <a:t>The role of the educator in development</a:t>
          </a:r>
        </a:p>
      </dgm:t>
    </dgm:pt>
    <dgm:pt modelId="{3564F2F7-1AB8-49E1-99CF-2D9592C5B11A}" type="parTrans" cxnId="{351DD8F2-D6A1-4330-B925-5C27CCADB5F3}">
      <dgm:prSet/>
      <dgm:spPr/>
      <dgm:t>
        <a:bodyPr/>
        <a:lstStyle/>
        <a:p>
          <a:endParaRPr lang="en-US"/>
        </a:p>
      </dgm:t>
    </dgm:pt>
    <dgm:pt modelId="{8C5E6DE2-B9DE-4018-9D06-43AEF5605091}" type="sibTrans" cxnId="{351DD8F2-D6A1-4330-B925-5C27CCADB5F3}">
      <dgm:prSet/>
      <dgm:spPr/>
      <dgm:t>
        <a:bodyPr/>
        <a:lstStyle/>
        <a:p>
          <a:endParaRPr lang="en-US"/>
        </a:p>
      </dgm:t>
    </dgm:pt>
    <dgm:pt modelId="{41A0FC03-FE98-B544-8B4C-E3577EB64F75}" type="pres">
      <dgm:prSet presAssocID="{06F99B7E-D7A8-482A-8222-9C7D650763C5}" presName="vert0" presStyleCnt="0">
        <dgm:presLayoutVars>
          <dgm:dir/>
          <dgm:animOne val="branch"/>
          <dgm:animLvl val="lvl"/>
        </dgm:presLayoutVars>
      </dgm:prSet>
      <dgm:spPr/>
    </dgm:pt>
    <dgm:pt modelId="{D1DD3F1D-DA99-6648-9EC4-C3A334EDE0F6}" type="pres">
      <dgm:prSet presAssocID="{AF1639F1-FD04-45AE-B9FF-00DAD1119F14}" presName="thickLine" presStyleLbl="alignNode1" presStyleIdx="0" presStyleCnt="3"/>
      <dgm:spPr/>
    </dgm:pt>
    <dgm:pt modelId="{D4E70D5E-D86E-5540-8982-1B8F025D6B00}" type="pres">
      <dgm:prSet presAssocID="{AF1639F1-FD04-45AE-B9FF-00DAD1119F14}" presName="horz1" presStyleCnt="0"/>
      <dgm:spPr/>
    </dgm:pt>
    <dgm:pt modelId="{74E1988C-3E11-044B-AD09-7E894F31FF5B}" type="pres">
      <dgm:prSet presAssocID="{AF1639F1-FD04-45AE-B9FF-00DAD1119F14}" presName="tx1" presStyleLbl="revTx" presStyleIdx="0" presStyleCnt="3"/>
      <dgm:spPr/>
    </dgm:pt>
    <dgm:pt modelId="{CCC1A15C-99D5-FE41-8DC3-E037D457FDCC}" type="pres">
      <dgm:prSet presAssocID="{AF1639F1-FD04-45AE-B9FF-00DAD1119F14}" presName="vert1" presStyleCnt="0"/>
      <dgm:spPr/>
    </dgm:pt>
    <dgm:pt modelId="{CBC5FDEA-922A-7542-B54F-E738A14C08AA}" type="pres">
      <dgm:prSet presAssocID="{64644DF9-4C50-4985-9FCD-6823E48711D3}" presName="thickLine" presStyleLbl="alignNode1" presStyleIdx="1" presStyleCnt="3"/>
      <dgm:spPr/>
    </dgm:pt>
    <dgm:pt modelId="{06A4BC9D-BE4F-F54F-88FC-0D0518B1C1C3}" type="pres">
      <dgm:prSet presAssocID="{64644DF9-4C50-4985-9FCD-6823E48711D3}" presName="horz1" presStyleCnt="0"/>
      <dgm:spPr/>
    </dgm:pt>
    <dgm:pt modelId="{01053DD8-9B82-9945-BB2D-3167283DC22B}" type="pres">
      <dgm:prSet presAssocID="{64644DF9-4C50-4985-9FCD-6823E48711D3}" presName="tx1" presStyleLbl="revTx" presStyleIdx="1" presStyleCnt="3"/>
      <dgm:spPr/>
    </dgm:pt>
    <dgm:pt modelId="{5ACF4EF1-6475-FE4E-A5F1-74BC9F0E4468}" type="pres">
      <dgm:prSet presAssocID="{64644DF9-4C50-4985-9FCD-6823E48711D3}" presName="vert1" presStyleCnt="0"/>
      <dgm:spPr/>
    </dgm:pt>
    <dgm:pt modelId="{6DB6029B-707A-EF45-8831-EA9BCDCC64AD}" type="pres">
      <dgm:prSet presAssocID="{C31BCE0F-4206-4CBE-9896-196C8C04FFDE}" presName="thickLine" presStyleLbl="alignNode1" presStyleIdx="2" presStyleCnt="3"/>
      <dgm:spPr/>
    </dgm:pt>
    <dgm:pt modelId="{6D50BB02-6EA3-744D-A06F-DD5D28FE1938}" type="pres">
      <dgm:prSet presAssocID="{C31BCE0F-4206-4CBE-9896-196C8C04FFDE}" presName="horz1" presStyleCnt="0"/>
      <dgm:spPr/>
    </dgm:pt>
    <dgm:pt modelId="{26B6C65E-E174-BC4D-87C8-732CC23EE838}" type="pres">
      <dgm:prSet presAssocID="{C31BCE0F-4206-4CBE-9896-196C8C04FFDE}" presName="tx1" presStyleLbl="revTx" presStyleIdx="2" presStyleCnt="3"/>
      <dgm:spPr/>
    </dgm:pt>
    <dgm:pt modelId="{3783BE6C-25FC-9546-95A1-CE103CEDB7EF}" type="pres">
      <dgm:prSet presAssocID="{C31BCE0F-4206-4CBE-9896-196C8C04FFDE}" presName="vert1" presStyleCnt="0"/>
      <dgm:spPr/>
    </dgm:pt>
  </dgm:ptLst>
  <dgm:cxnLst>
    <dgm:cxn modelId="{390BCD2E-64D1-469D-8F4A-9CDF8867BBA8}" srcId="{06F99B7E-D7A8-482A-8222-9C7D650763C5}" destId="{64644DF9-4C50-4985-9FCD-6823E48711D3}" srcOrd="1" destOrd="0" parTransId="{F165192F-571B-450D-8674-90DA6D31F0CB}" sibTransId="{E40F7CC1-F82A-491A-9260-4674C337CBE0}"/>
    <dgm:cxn modelId="{FD5FA538-B502-6048-AD94-980CFC2A64CD}" type="presOf" srcId="{AF1639F1-FD04-45AE-B9FF-00DAD1119F14}" destId="{74E1988C-3E11-044B-AD09-7E894F31FF5B}" srcOrd="0" destOrd="0" presId="urn:microsoft.com/office/officeart/2008/layout/LinedList"/>
    <dgm:cxn modelId="{7B646762-5D64-3245-AC48-38BAD6029D9D}" type="presOf" srcId="{C31BCE0F-4206-4CBE-9896-196C8C04FFDE}" destId="{26B6C65E-E174-BC4D-87C8-732CC23EE838}" srcOrd="0" destOrd="0" presId="urn:microsoft.com/office/officeart/2008/layout/LinedList"/>
    <dgm:cxn modelId="{17479C64-3C5E-4568-AAB0-010786779CCD}" srcId="{06F99B7E-D7A8-482A-8222-9C7D650763C5}" destId="{AF1639F1-FD04-45AE-B9FF-00DAD1119F14}" srcOrd="0" destOrd="0" parTransId="{D48C9355-77D4-4E3A-A2D1-9564141D6911}" sibTransId="{E3156734-B9BA-4BC7-AEFC-BA2670D09D2A}"/>
    <dgm:cxn modelId="{C255B086-C9CF-B746-A77C-DC466884D7A4}" type="presOf" srcId="{06F99B7E-D7A8-482A-8222-9C7D650763C5}" destId="{41A0FC03-FE98-B544-8B4C-E3577EB64F75}" srcOrd="0" destOrd="0" presId="urn:microsoft.com/office/officeart/2008/layout/LinedList"/>
    <dgm:cxn modelId="{81E05DB7-21BA-3E4B-B45E-5597AD734E26}" type="presOf" srcId="{64644DF9-4C50-4985-9FCD-6823E48711D3}" destId="{01053DD8-9B82-9945-BB2D-3167283DC22B}" srcOrd="0" destOrd="0" presId="urn:microsoft.com/office/officeart/2008/layout/LinedList"/>
    <dgm:cxn modelId="{351DD8F2-D6A1-4330-B925-5C27CCADB5F3}" srcId="{06F99B7E-D7A8-482A-8222-9C7D650763C5}" destId="{C31BCE0F-4206-4CBE-9896-196C8C04FFDE}" srcOrd="2" destOrd="0" parTransId="{3564F2F7-1AB8-49E1-99CF-2D9592C5B11A}" sibTransId="{8C5E6DE2-B9DE-4018-9D06-43AEF5605091}"/>
    <dgm:cxn modelId="{4F297AD1-8154-5642-9F66-EF11C9AF493C}" type="presParOf" srcId="{41A0FC03-FE98-B544-8B4C-E3577EB64F75}" destId="{D1DD3F1D-DA99-6648-9EC4-C3A334EDE0F6}" srcOrd="0" destOrd="0" presId="urn:microsoft.com/office/officeart/2008/layout/LinedList"/>
    <dgm:cxn modelId="{2C5FB946-57B5-834D-AE15-C63E9E9AC850}" type="presParOf" srcId="{41A0FC03-FE98-B544-8B4C-E3577EB64F75}" destId="{D4E70D5E-D86E-5540-8982-1B8F025D6B00}" srcOrd="1" destOrd="0" presId="urn:microsoft.com/office/officeart/2008/layout/LinedList"/>
    <dgm:cxn modelId="{30F69B23-2CFD-B74F-B046-8FC237AE515E}" type="presParOf" srcId="{D4E70D5E-D86E-5540-8982-1B8F025D6B00}" destId="{74E1988C-3E11-044B-AD09-7E894F31FF5B}" srcOrd="0" destOrd="0" presId="urn:microsoft.com/office/officeart/2008/layout/LinedList"/>
    <dgm:cxn modelId="{730B62E0-5AB9-6E4C-BA37-DF90455AD7C4}" type="presParOf" srcId="{D4E70D5E-D86E-5540-8982-1B8F025D6B00}" destId="{CCC1A15C-99D5-FE41-8DC3-E037D457FDCC}" srcOrd="1" destOrd="0" presId="urn:microsoft.com/office/officeart/2008/layout/LinedList"/>
    <dgm:cxn modelId="{F8F05E7C-5CFE-DE47-98D7-0EB2E00D50C7}" type="presParOf" srcId="{41A0FC03-FE98-B544-8B4C-E3577EB64F75}" destId="{CBC5FDEA-922A-7542-B54F-E738A14C08AA}" srcOrd="2" destOrd="0" presId="urn:microsoft.com/office/officeart/2008/layout/LinedList"/>
    <dgm:cxn modelId="{1EEC8E37-391F-AB4E-925A-9EFCBECA1107}" type="presParOf" srcId="{41A0FC03-FE98-B544-8B4C-E3577EB64F75}" destId="{06A4BC9D-BE4F-F54F-88FC-0D0518B1C1C3}" srcOrd="3" destOrd="0" presId="urn:microsoft.com/office/officeart/2008/layout/LinedList"/>
    <dgm:cxn modelId="{482B45BC-4626-EC48-B853-4E4C102F552E}" type="presParOf" srcId="{06A4BC9D-BE4F-F54F-88FC-0D0518B1C1C3}" destId="{01053DD8-9B82-9945-BB2D-3167283DC22B}" srcOrd="0" destOrd="0" presId="urn:microsoft.com/office/officeart/2008/layout/LinedList"/>
    <dgm:cxn modelId="{2CC3EBBD-191F-3449-8447-0575BE57B2CA}" type="presParOf" srcId="{06A4BC9D-BE4F-F54F-88FC-0D0518B1C1C3}" destId="{5ACF4EF1-6475-FE4E-A5F1-74BC9F0E4468}" srcOrd="1" destOrd="0" presId="urn:microsoft.com/office/officeart/2008/layout/LinedList"/>
    <dgm:cxn modelId="{F88C2188-EBA9-DD41-B7F1-B681CC2488AD}" type="presParOf" srcId="{41A0FC03-FE98-B544-8B4C-E3577EB64F75}" destId="{6DB6029B-707A-EF45-8831-EA9BCDCC64AD}" srcOrd="4" destOrd="0" presId="urn:microsoft.com/office/officeart/2008/layout/LinedList"/>
    <dgm:cxn modelId="{84485B00-1CCD-6E44-B7CC-03AC0B2B1619}" type="presParOf" srcId="{41A0FC03-FE98-B544-8B4C-E3577EB64F75}" destId="{6D50BB02-6EA3-744D-A06F-DD5D28FE1938}" srcOrd="5" destOrd="0" presId="urn:microsoft.com/office/officeart/2008/layout/LinedList"/>
    <dgm:cxn modelId="{A900D1F5-11ED-2F40-991E-42D644371A63}" type="presParOf" srcId="{6D50BB02-6EA3-744D-A06F-DD5D28FE1938}" destId="{26B6C65E-E174-BC4D-87C8-732CC23EE838}" srcOrd="0" destOrd="0" presId="urn:microsoft.com/office/officeart/2008/layout/LinedList"/>
    <dgm:cxn modelId="{33789D8B-DF27-9944-8E4A-89FFE7A560C3}" type="presParOf" srcId="{6D50BB02-6EA3-744D-A06F-DD5D28FE1938}" destId="{3783BE6C-25FC-9546-95A1-CE103CEDB7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DD3F1D-DA99-6648-9EC4-C3A334EDE0F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E1988C-3E11-044B-AD09-7E894F31FF5B}">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Theories related to the nature of development and learning</a:t>
          </a:r>
        </a:p>
      </dsp:txBody>
      <dsp:txXfrm>
        <a:off x="0" y="2703"/>
        <a:ext cx="6900512" cy="1843578"/>
      </dsp:txXfrm>
    </dsp:sp>
    <dsp:sp modelId="{CBC5FDEA-922A-7542-B54F-E738A14C08AA}">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053DD8-9B82-9945-BB2D-3167283DC22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Consideration of the influences on development</a:t>
          </a:r>
        </a:p>
      </dsp:txBody>
      <dsp:txXfrm>
        <a:off x="0" y="1846281"/>
        <a:ext cx="6900512" cy="1843578"/>
      </dsp:txXfrm>
    </dsp:sp>
    <dsp:sp modelId="{6DB6029B-707A-EF45-8831-EA9BCDCC64AD}">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B6C65E-E174-BC4D-87C8-732CC23EE83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dirty="0"/>
            <a:t>The role of the educator in development</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1A86F-65A6-1248-8B75-B9BC2A96BE45}" type="datetimeFigureOut">
              <a:rPr lang="en-US" smtClean="0"/>
              <a:t>9/18/23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E5ED7C-BDEC-D342-9D11-A1E312DFE001}" type="slidenum">
              <a:rPr lang="en-US" smtClean="0"/>
              <a:t>‹#›</a:t>
            </a:fld>
            <a:endParaRPr lang="en-US"/>
          </a:p>
        </p:txBody>
      </p:sp>
    </p:spTree>
    <p:extLst>
      <p:ext uri="{BB962C8B-B14F-4D97-AF65-F5344CB8AC3E}">
        <p14:creationId xmlns:p14="http://schemas.microsoft.com/office/powerpoint/2010/main" val="2422854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trendsupdates.com/theories-of-development-and-what-you-could-do-to-raise-a-healthy-child/"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3890126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learners what the problems are with this notion, particularly across a number of subjects in a school curriculum </a:t>
            </a:r>
          </a:p>
          <a:p>
            <a:endParaRPr lang="en-US" dirty="0"/>
          </a:p>
          <a:p>
            <a:r>
              <a:rPr lang="en-US" dirty="0"/>
              <a:t>They should pick up the obvious:</a:t>
            </a:r>
          </a:p>
          <a:p>
            <a:endParaRPr lang="en-US" dirty="0"/>
          </a:p>
          <a:p>
            <a:r>
              <a:rPr lang="en-US" dirty="0"/>
              <a:t>We develop at different rates</a:t>
            </a:r>
          </a:p>
          <a:p>
            <a:r>
              <a:rPr lang="en-US" dirty="0"/>
              <a:t>Some people will develop faster than others in specific subjects</a:t>
            </a:r>
          </a:p>
        </p:txBody>
      </p:sp>
      <p:sp>
        <p:nvSpPr>
          <p:cNvPr id="4" name="Slide Number Placeholder 3"/>
          <p:cNvSpPr>
            <a:spLocks noGrp="1"/>
          </p:cNvSpPr>
          <p:nvPr>
            <p:ph type="sldNum" sz="quarter" idx="5"/>
          </p:nvPr>
        </p:nvSpPr>
        <p:spPr/>
        <p:txBody>
          <a:bodyPr/>
          <a:lstStyle/>
          <a:p>
            <a:fld id="{5DE5ED7C-BDEC-D342-9D11-A1E312DFE001}" type="slidenum">
              <a:rPr lang="en-US" smtClean="0"/>
              <a:t>11</a:t>
            </a:fld>
            <a:endParaRPr lang="en-US"/>
          </a:p>
        </p:txBody>
      </p:sp>
    </p:spTree>
    <p:extLst>
      <p:ext uri="{BB962C8B-B14F-4D97-AF65-F5344CB8AC3E}">
        <p14:creationId xmlns:p14="http://schemas.microsoft.com/office/powerpoint/2010/main" val="4012250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notion of progression as being nonlinear – and get them to seriously consider the idea of the education they have received, one of age related expectations – all learners, in all subject should be at the exact same point </a:t>
            </a:r>
          </a:p>
        </p:txBody>
      </p:sp>
      <p:sp>
        <p:nvSpPr>
          <p:cNvPr id="4" name="Slide Number Placeholder 3"/>
          <p:cNvSpPr>
            <a:spLocks noGrp="1"/>
          </p:cNvSpPr>
          <p:nvPr>
            <p:ph type="sldNum" sz="quarter" idx="5"/>
          </p:nvPr>
        </p:nvSpPr>
        <p:spPr/>
        <p:txBody>
          <a:bodyPr/>
          <a:lstStyle/>
          <a:p>
            <a:fld id="{5DE5ED7C-BDEC-D342-9D11-A1E312DFE001}" type="slidenum">
              <a:rPr lang="en-US" smtClean="0"/>
              <a:t>12</a:t>
            </a:fld>
            <a:endParaRPr lang="en-US"/>
          </a:p>
        </p:txBody>
      </p:sp>
    </p:spTree>
    <p:extLst>
      <p:ext uri="{BB962C8B-B14F-4D97-AF65-F5344CB8AC3E}">
        <p14:creationId xmlns:p14="http://schemas.microsoft.com/office/powerpoint/2010/main" val="90836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progression steps very lightly – make sure they know that this will be covered in detail as part of their 6008 module, the important take away is that learners can be anywhere on the progression steps (though progression is expected) the diagram demonstrates nicely how these steps can overlap</a:t>
            </a:r>
          </a:p>
          <a:p>
            <a:endParaRPr lang="en-US" dirty="0"/>
          </a:p>
          <a:p>
            <a:r>
              <a:rPr lang="en-US" dirty="0"/>
              <a:t>get them to consider their own school experience, can they relate to this notion – feel free to use your own phase/subject area experience to provide anecdote for discussion</a:t>
            </a:r>
          </a:p>
          <a:p>
            <a:endParaRPr lang="en-US" dirty="0"/>
          </a:p>
          <a:p>
            <a:r>
              <a:rPr lang="en-US" dirty="0"/>
              <a:t>It is also worth pointing out that this is a reason we mix our </a:t>
            </a:r>
            <a:r>
              <a:rPr lang="en-US" dirty="0" err="1"/>
              <a:t>pri</a:t>
            </a:r>
            <a:r>
              <a:rPr lang="en-US" dirty="0"/>
              <a:t> and secondary – the idea that someone in primary has no idea about how a 12 </a:t>
            </a:r>
            <a:r>
              <a:rPr lang="en-US" dirty="0" err="1"/>
              <a:t>yo</a:t>
            </a:r>
            <a:r>
              <a:rPr lang="en-US" dirty="0"/>
              <a:t> learns (and vice versa) is silly – and we have lots to </a:t>
            </a:r>
            <a:r>
              <a:rPr lang="en-US" dirty="0" err="1"/>
              <a:t>leanr</a:t>
            </a:r>
            <a:r>
              <a:rPr lang="en-US" dirty="0"/>
              <a:t> form </a:t>
            </a:r>
            <a:r>
              <a:rPr lang="en-US" dirty="0" err="1"/>
              <a:t>eachother</a:t>
            </a:r>
            <a:endParaRPr lang="en-US" dirty="0"/>
          </a:p>
          <a:p>
            <a:endParaRPr lang="en-US" dirty="0"/>
          </a:p>
          <a:p>
            <a:endParaRPr lang="en-US" dirty="0"/>
          </a:p>
          <a:p>
            <a:r>
              <a:rPr lang="en-GB" sz="1200" b="0" i="0" kern="1200" dirty="0" err="1">
                <a:solidFill>
                  <a:schemeClr val="tx1"/>
                </a:solidFill>
                <a:effectLst/>
                <a:latin typeface="+mn-lt"/>
                <a:ea typeface="+mn-ea"/>
                <a:cs typeface="+mn-cs"/>
              </a:rPr>
              <a:t>Senedd.wales</a:t>
            </a:r>
            <a:r>
              <a:rPr lang="en-GB" sz="1200" b="0" i="0" kern="1200" dirty="0">
                <a:solidFill>
                  <a:schemeClr val="tx1"/>
                </a:solidFill>
                <a:effectLst/>
                <a:latin typeface="+mn-lt"/>
                <a:ea typeface="+mn-ea"/>
                <a:cs typeface="+mn-cs"/>
              </a:rPr>
              <a:t>. (2022). </a:t>
            </a:r>
            <a:r>
              <a:rPr lang="en-GB" sz="1200" b="0" i="1" kern="1200" dirty="0">
                <a:solidFill>
                  <a:schemeClr val="tx1"/>
                </a:solidFill>
                <a:effectLst/>
                <a:latin typeface="+mn-lt"/>
                <a:ea typeface="+mn-ea"/>
                <a:cs typeface="+mn-cs"/>
              </a:rPr>
              <a:t>Donaldson Review: An end to Key Stages and a change to the way we structure pupils’ progression?</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research.senedd.wales</a:t>
            </a:r>
            <a:r>
              <a:rPr lang="en-GB" sz="1200" b="0" i="0" kern="1200" dirty="0">
                <a:solidFill>
                  <a:schemeClr val="tx1"/>
                </a:solidFill>
                <a:effectLst/>
                <a:latin typeface="+mn-lt"/>
                <a:ea typeface="+mn-ea"/>
                <a:cs typeface="+mn-cs"/>
              </a:rPr>
              <a:t>/research-articles/donaldson-review-an-end-to-key-stages-and-a-change-to-the-way-we-structure-pupils-progression/ [Accessed 25 Aug. 2022].</a:t>
            </a:r>
          </a:p>
          <a:p>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13</a:t>
            </a:fld>
            <a:endParaRPr lang="en-US"/>
          </a:p>
        </p:txBody>
      </p:sp>
    </p:spTree>
    <p:extLst>
      <p:ext uri="{BB962C8B-B14F-4D97-AF65-F5344CB8AC3E}">
        <p14:creationId xmlns:p14="http://schemas.microsoft.com/office/powerpoint/2010/main" val="3652938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spc="-5" dirty="0">
                <a:latin typeface="Tahoma"/>
                <a:cs typeface="Tahoma"/>
              </a:rPr>
              <a:t>Child development </a:t>
            </a:r>
            <a:r>
              <a:rPr lang="en-GB" sz="1200" dirty="0">
                <a:latin typeface="Tahoma"/>
                <a:cs typeface="Tahoma"/>
              </a:rPr>
              <a:t>is usually </a:t>
            </a:r>
            <a:r>
              <a:rPr lang="en-GB" sz="1200" spc="-5" dirty="0">
                <a:latin typeface="Tahoma"/>
                <a:cs typeface="Tahoma"/>
              </a:rPr>
              <a:t>subdivided:  </a:t>
            </a:r>
            <a:r>
              <a:rPr lang="en-GB" sz="1200" u="heavy" spc="-5" dirty="0">
                <a:uFill>
                  <a:solidFill>
                    <a:srgbClr val="000000"/>
                  </a:solidFill>
                </a:uFill>
                <a:latin typeface="Tahoma"/>
                <a:cs typeface="Tahoma"/>
              </a:rPr>
              <a:t>prenatal</a:t>
            </a:r>
            <a:r>
              <a:rPr lang="en-GB" sz="1200" spc="-5" dirty="0">
                <a:latin typeface="Tahoma"/>
                <a:cs typeface="Tahoma"/>
              </a:rPr>
              <a:t> </a:t>
            </a:r>
            <a:r>
              <a:rPr lang="en-GB" sz="1200" dirty="0">
                <a:latin typeface="Tahoma"/>
                <a:cs typeface="Tahoma"/>
              </a:rPr>
              <a:t>→ </a:t>
            </a:r>
            <a:r>
              <a:rPr lang="en-GB" sz="1200" u="heavy" spc="-5" dirty="0">
                <a:uFill>
                  <a:solidFill>
                    <a:srgbClr val="000000"/>
                  </a:solidFill>
                </a:uFill>
                <a:latin typeface="Tahoma"/>
                <a:cs typeface="Tahoma"/>
              </a:rPr>
              <a:t>infancy</a:t>
            </a:r>
            <a:r>
              <a:rPr lang="en-GB" sz="1200" spc="-5" dirty="0">
                <a:latin typeface="Tahoma"/>
                <a:cs typeface="Tahoma"/>
              </a:rPr>
              <a:t> </a:t>
            </a:r>
            <a:r>
              <a:rPr lang="en-GB" sz="1200" dirty="0">
                <a:latin typeface="Tahoma"/>
                <a:cs typeface="Tahoma"/>
              </a:rPr>
              <a:t>&amp; </a:t>
            </a:r>
            <a:r>
              <a:rPr lang="en-GB" sz="1200" u="heavy" dirty="0">
                <a:uFill>
                  <a:solidFill>
                    <a:srgbClr val="000000"/>
                  </a:solidFill>
                </a:uFill>
                <a:latin typeface="Tahoma"/>
                <a:cs typeface="Tahoma"/>
              </a:rPr>
              <a:t>toddlerhood</a:t>
            </a:r>
            <a:r>
              <a:rPr lang="en-GB" sz="1200" dirty="0">
                <a:latin typeface="Tahoma"/>
                <a:cs typeface="Tahoma"/>
              </a:rPr>
              <a:t> → </a:t>
            </a:r>
            <a:r>
              <a:rPr lang="en-GB" sz="1200" u="heavy" spc="-5" dirty="0">
                <a:uFill>
                  <a:solidFill>
                    <a:srgbClr val="000000"/>
                  </a:solidFill>
                </a:uFill>
                <a:latin typeface="Tahoma"/>
                <a:cs typeface="Tahoma"/>
              </a:rPr>
              <a:t>early </a:t>
            </a:r>
            <a:r>
              <a:rPr lang="en-GB" sz="1200" spc="-5" dirty="0">
                <a:latin typeface="Tahoma"/>
                <a:cs typeface="Tahoma"/>
              </a:rPr>
              <a:t> </a:t>
            </a:r>
            <a:r>
              <a:rPr lang="en-GB" sz="1200" u="heavy" spc="-5" dirty="0">
                <a:uFill>
                  <a:solidFill>
                    <a:srgbClr val="000000"/>
                  </a:solidFill>
                </a:uFill>
                <a:latin typeface="Tahoma"/>
                <a:cs typeface="Tahoma"/>
              </a:rPr>
              <a:t>childhood</a:t>
            </a:r>
            <a:r>
              <a:rPr lang="en-GB" sz="1200" spc="-5" dirty="0">
                <a:latin typeface="Tahoma"/>
                <a:cs typeface="Tahoma"/>
              </a:rPr>
              <a:t> </a:t>
            </a:r>
            <a:r>
              <a:rPr lang="en-GB" sz="1200" dirty="0">
                <a:latin typeface="Tahoma"/>
                <a:cs typeface="Tahoma"/>
              </a:rPr>
              <a:t>→ </a:t>
            </a:r>
            <a:r>
              <a:rPr lang="en-GB" sz="1200" u="heavy" dirty="0">
                <a:uFill>
                  <a:solidFill>
                    <a:srgbClr val="000000"/>
                  </a:solidFill>
                </a:uFill>
                <a:latin typeface="Tahoma"/>
                <a:cs typeface="Tahoma"/>
              </a:rPr>
              <a:t>later</a:t>
            </a:r>
            <a:r>
              <a:rPr lang="en-GB" sz="1200" u="heavy" spc="-10" dirty="0">
                <a:uFill>
                  <a:solidFill>
                    <a:srgbClr val="000000"/>
                  </a:solidFill>
                </a:uFill>
                <a:latin typeface="Tahoma"/>
                <a:cs typeface="Tahoma"/>
              </a:rPr>
              <a:t> </a:t>
            </a:r>
            <a:r>
              <a:rPr lang="en-GB" sz="1200" u="heavy" spc="-5" dirty="0" err="1">
                <a:uFill>
                  <a:solidFill>
                    <a:srgbClr val="000000"/>
                  </a:solidFill>
                </a:uFill>
                <a:latin typeface="Tahoma"/>
                <a:cs typeface="Tahoma"/>
              </a:rPr>
              <a:t>childhood</a:t>
            </a:r>
            <a:r>
              <a:rPr lang="en-GB" sz="1200" spc="-5" dirty="0" err="1">
                <a:latin typeface="Tahoma"/>
                <a:cs typeface="Tahoma"/>
              </a:rPr>
              <a:t>→</a:t>
            </a:r>
            <a:r>
              <a:rPr lang="en-GB" sz="1200" u="heavy" spc="-5" dirty="0" err="1">
                <a:uFill>
                  <a:solidFill>
                    <a:srgbClr val="000000"/>
                  </a:solidFill>
                </a:uFill>
                <a:latin typeface="Tahoma"/>
                <a:cs typeface="Tahoma"/>
              </a:rPr>
              <a:t>adolescence</a:t>
            </a:r>
            <a:endParaRPr lang="en-GB" sz="1200" u="heavy" spc="-5" dirty="0">
              <a:uFill>
                <a:solidFill>
                  <a:srgbClr val="000000"/>
                </a:solidFill>
              </a:uFill>
              <a:latin typeface="Tahoma"/>
              <a:cs typeface="Tahoma"/>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u="heavy" spc="-5" dirty="0">
              <a:uFill>
                <a:solidFill>
                  <a:srgbClr val="000000"/>
                </a:solidFill>
              </a:uFill>
              <a:latin typeface="Tahoma"/>
              <a:cs typeface="Tahoma"/>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u="none" spc="-5" dirty="0" err="1">
                <a:uFill>
                  <a:solidFill>
                    <a:srgbClr val="000000"/>
                  </a:solidFill>
                </a:uFill>
                <a:latin typeface="Tahoma"/>
                <a:cs typeface="Tahoma"/>
              </a:rPr>
              <a:t>Cyn</a:t>
            </a:r>
            <a:r>
              <a:rPr lang="en-GB" sz="1200" u="none" spc="-5" dirty="0">
                <a:uFill>
                  <a:solidFill>
                    <a:srgbClr val="000000"/>
                  </a:solidFill>
                </a:uFill>
                <a:latin typeface="Tahoma"/>
                <a:cs typeface="Tahoma"/>
              </a:rPr>
              <a:t> </a:t>
            </a:r>
            <a:r>
              <a:rPr lang="en-GB" sz="1200" u="none" spc="-5" dirty="0" err="1">
                <a:uFill>
                  <a:solidFill>
                    <a:srgbClr val="000000"/>
                  </a:solidFill>
                </a:uFill>
                <a:latin typeface="Tahoma"/>
                <a:cs typeface="Tahoma"/>
              </a:rPr>
              <a:t>geni</a:t>
            </a:r>
            <a:r>
              <a:rPr lang="en-GB" sz="1200" u="none" spc="-5" dirty="0">
                <a:uFill>
                  <a:solidFill>
                    <a:srgbClr val="000000"/>
                  </a:solidFill>
                </a:uFill>
                <a:latin typeface="Tahoma"/>
                <a:cs typeface="Tahoma"/>
              </a:rPr>
              <a:t> -  </a:t>
            </a:r>
            <a:r>
              <a:rPr lang="en-GB" sz="1200" u="none" spc="-5" dirty="0" err="1">
                <a:uFill>
                  <a:solidFill>
                    <a:srgbClr val="000000"/>
                  </a:solidFill>
                </a:uFill>
                <a:latin typeface="Tahoma"/>
                <a:cs typeface="Tahoma"/>
              </a:rPr>
              <a:t>babandod</a:t>
            </a:r>
            <a:r>
              <a:rPr lang="en-GB" sz="1200" u="none" spc="-5" dirty="0">
                <a:uFill>
                  <a:solidFill>
                    <a:srgbClr val="000000"/>
                  </a:solidFill>
                </a:uFill>
                <a:latin typeface="Tahoma"/>
                <a:cs typeface="Tahoma"/>
              </a:rPr>
              <a:t> – </a:t>
            </a:r>
            <a:r>
              <a:rPr lang="en-GB" sz="1200" u="none" spc="-5" dirty="0" err="1">
                <a:uFill>
                  <a:solidFill>
                    <a:srgbClr val="000000"/>
                  </a:solidFill>
                </a:uFill>
                <a:latin typeface="Tahoma"/>
                <a:cs typeface="Tahoma"/>
              </a:rPr>
              <a:t>plentyndod</a:t>
            </a:r>
            <a:r>
              <a:rPr lang="en-GB" sz="1200" u="none" spc="-5" dirty="0">
                <a:uFill>
                  <a:solidFill>
                    <a:srgbClr val="000000"/>
                  </a:solidFill>
                </a:uFill>
                <a:latin typeface="Tahoma"/>
                <a:cs typeface="Tahoma"/>
              </a:rPr>
              <a:t> </a:t>
            </a:r>
            <a:r>
              <a:rPr lang="en-GB" sz="1200" u="none" spc="-5" dirty="0" err="1">
                <a:uFill>
                  <a:solidFill>
                    <a:srgbClr val="000000"/>
                  </a:solidFill>
                </a:uFill>
                <a:latin typeface="Tahoma"/>
                <a:cs typeface="Tahoma"/>
              </a:rPr>
              <a:t>cynnar</a:t>
            </a:r>
            <a:r>
              <a:rPr lang="en-GB" sz="1200" u="none" spc="-5" dirty="0">
                <a:uFill>
                  <a:solidFill>
                    <a:srgbClr val="000000"/>
                  </a:solidFill>
                </a:uFill>
                <a:latin typeface="Tahoma"/>
                <a:cs typeface="Tahoma"/>
              </a:rPr>
              <a:t> -</a:t>
            </a:r>
            <a:r>
              <a:rPr lang="en-GB" sz="1200" u="none" spc="-5" baseline="0" dirty="0">
                <a:uFill>
                  <a:solidFill>
                    <a:srgbClr val="000000"/>
                  </a:solidFill>
                </a:uFill>
                <a:latin typeface="Tahoma"/>
                <a:cs typeface="Tahoma"/>
              </a:rPr>
              <a:t>  </a:t>
            </a:r>
            <a:r>
              <a:rPr lang="en-GB" sz="1200" u="none" spc="-5" baseline="0" dirty="0" err="1">
                <a:uFill>
                  <a:solidFill>
                    <a:srgbClr val="000000"/>
                  </a:solidFill>
                </a:uFill>
                <a:latin typeface="Tahoma"/>
                <a:cs typeface="Tahoma"/>
              </a:rPr>
              <a:t>plentyndod</a:t>
            </a:r>
            <a:r>
              <a:rPr lang="en-GB" sz="1200" u="none" spc="-5" baseline="0" dirty="0">
                <a:uFill>
                  <a:solidFill>
                    <a:srgbClr val="000000"/>
                  </a:solidFill>
                </a:uFill>
                <a:latin typeface="Tahoma"/>
                <a:cs typeface="Tahoma"/>
              </a:rPr>
              <a:t> </a:t>
            </a:r>
            <a:r>
              <a:rPr lang="en-GB" sz="1200" u="none" spc="-5" baseline="0" dirty="0" err="1">
                <a:uFill>
                  <a:solidFill>
                    <a:srgbClr val="000000"/>
                  </a:solidFill>
                </a:uFill>
                <a:latin typeface="Tahoma"/>
                <a:cs typeface="Tahoma"/>
              </a:rPr>
              <a:t>hwyrach</a:t>
            </a:r>
            <a:r>
              <a:rPr lang="en-GB" sz="1200" u="none" spc="-5" baseline="0" dirty="0">
                <a:uFill>
                  <a:solidFill>
                    <a:srgbClr val="000000"/>
                  </a:solidFill>
                </a:uFill>
                <a:latin typeface="Tahoma"/>
                <a:cs typeface="Tahoma"/>
              </a:rPr>
              <a:t> – </a:t>
            </a:r>
            <a:r>
              <a:rPr lang="en-GB" sz="1200" u="none" spc="-5" baseline="0" dirty="0" err="1">
                <a:uFill>
                  <a:solidFill>
                    <a:srgbClr val="000000"/>
                  </a:solidFill>
                </a:uFill>
                <a:latin typeface="Tahoma"/>
                <a:cs typeface="Tahoma"/>
              </a:rPr>
              <a:t>llencyndod</a:t>
            </a:r>
            <a:r>
              <a:rPr lang="en-GB" sz="1200" u="none" spc="-5" baseline="0" dirty="0">
                <a:uFill>
                  <a:solidFill>
                    <a:srgbClr val="000000"/>
                  </a:solidFill>
                </a:uFill>
                <a:latin typeface="Tahoma"/>
                <a:cs typeface="Tahoma"/>
              </a:rPr>
              <a:t> </a:t>
            </a:r>
            <a:r>
              <a:rPr lang="en-GB" sz="1200" u="none" spc="-5" baseline="0" dirty="0" err="1">
                <a:uFill>
                  <a:solidFill>
                    <a:srgbClr val="000000"/>
                  </a:solidFill>
                </a:uFill>
                <a:latin typeface="Tahoma"/>
                <a:cs typeface="Tahoma"/>
              </a:rPr>
              <a:t>neu</a:t>
            </a:r>
            <a:r>
              <a:rPr lang="en-GB" sz="1200" u="none" spc="-5" baseline="0" dirty="0">
                <a:uFill>
                  <a:solidFill>
                    <a:srgbClr val="000000"/>
                  </a:solidFill>
                </a:uFill>
                <a:latin typeface="Tahoma"/>
                <a:cs typeface="Tahoma"/>
              </a:rPr>
              <a:t> </a:t>
            </a:r>
            <a:r>
              <a:rPr lang="en-GB" sz="1200" u="none" spc="-5" baseline="0" dirty="0" err="1">
                <a:uFill>
                  <a:solidFill>
                    <a:srgbClr val="000000"/>
                  </a:solidFill>
                </a:uFill>
                <a:latin typeface="Tahoma"/>
                <a:cs typeface="Tahoma"/>
              </a:rPr>
              <a:t>glasoed</a:t>
            </a:r>
            <a:endParaRPr lang="en-GB" sz="1200" u="none" dirty="0">
              <a:latin typeface="Tahoma"/>
              <a:cs typeface="Tahoma"/>
            </a:endParaRP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625388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some responses</a:t>
            </a:r>
          </a:p>
          <a:p>
            <a:endParaRPr lang="en-GB" dirty="0"/>
          </a:p>
          <a:p>
            <a:r>
              <a:rPr lang="en-GB" dirty="0"/>
              <a:t>unique nature of each</a:t>
            </a:r>
            <a:r>
              <a:rPr lang="en-GB" baseline="0" dirty="0"/>
              <a:t> individual / what each takes from others / how this differs with culture (and the vast array of this). </a:t>
            </a:r>
          </a:p>
          <a:p>
            <a:endParaRPr lang="en-GB" baseline="0" dirty="0"/>
          </a:p>
          <a:p>
            <a:r>
              <a:rPr lang="en-GB" baseline="0" dirty="0"/>
              <a:t>There is some opportunity here to explore the context of development – where we live, the people we know, , our families, how these are different for all of our learners</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15</a:t>
            </a:fld>
            <a:endParaRPr lang="en-US"/>
          </a:p>
        </p:txBody>
      </p:sp>
    </p:spTree>
    <p:extLst>
      <p:ext uri="{BB962C8B-B14F-4D97-AF65-F5344CB8AC3E}">
        <p14:creationId xmlns:p14="http://schemas.microsoft.com/office/powerpoint/2010/main" val="1039651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Ecuadorian communities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familiarity with knives and cutting implements, even machetes, so that children can learn to feed themselves. </a:t>
            </a:r>
          </a:p>
          <a:p>
            <a:endParaRPr lang="en-GB" baseline="0" dirty="0"/>
          </a:p>
          <a:p>
            <a:r>
              <a:rPr lang="en-GB" baseline="0" dirty="0"/>
              <a:t>So what of our culture here today and the learning child ……move on to next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2039080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invite shared responses illustrating</a:t>
            </a:r>
            <a:r>
              <a:rPr lang="en-GB" baseline="0" dirty="0"/>
              <a:t> the complex nature of the possibilities.  Positives and negatives.</a:t>
            </a:r>
          </a:p>
          <a:p>
            <a:r>
              <a:rPr lang="en-GB" baseline="0" dirty="0"/>
              <a:t>Before introducing the next slide. </a:t>
            </a:r>
          </a:p>
          <a:p>
            <a:endParaRPr lang="en-GB" baseline="0" dirty="0"/>
          </a:p>
          <a:p>
            <a:r>
              <a:rPr lang="en-GB" baseline="0" dirty="0"/>
              <a:t>This will have nuances according to secondary / primary phase.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2484143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Urie</a:t>
            </a:r>
            <a:r>
              <a:rPr lang="en-GB" dirty="0"/>
              <a:t> Bronfenbrenner - Ecological Systems Theory of Development.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have come across this in their first module – ECAD6007, Who am I teaching? What do they remember?</a:t>
            </a:r>
          </a:p>
          <a:p>
            <a:endParaRPr lang="en-GB" dirty="0"/>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refers to the point in which two social </a:t>
            </a:r>
            <a:r>
              <a:rPr lang="en-GB" sz="1200" b="1" i="0" u="none" strike="noStrike" kern="1200" dirty="0">
                <a:solidFill>
                  <a:schemeClr val="tx1"/>
                </a:solidFill>
                <a:effectLst/>
                <a:latin typeface="+mn-lt"/>
                <a:ea typeface="+mn-ea"/>
                <a:cs typeface="+mn-cs"/>
              </a:rPr>
              <a:t>microsystems</a:t>
            </a:r>
            <a:r>
              <a:rPr lang="en-GB" sz="1200" b="0" i="0" u="none" strike="noStrike" kern="1200" dirty="0">
                <a:solidFill>
                  <a:schemeClr val="tx1"/>
                </a:solidFill>
                <a:effectLst/>
                <a:latin typeface="+mn-lt"/>
                <a:ea typeface="+mn-ea"/>
                <a:cs typeface="+mn-cs"/>
              </a:rPr>
              <a:t> merge. One example of a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is the combination of the home and school environments. These intersect and become a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when events, situations, work and friendships cross back and forth between both environments.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err="1">
                <a:solidFill>
                  <a:schemeClr val="tx1"/>
                </a:solidFill>
                <a:effectLst/>
                <a:latin typeface="+mn-lt"/>
                <a:ea typeface="+mn-ea"/>
                <a:cs typeface="+mn-cs"/>
              </a:rPr>
              <a:t>Exosystem</a:t>
            </a:r>
            <a:r>
              <a:rPr lang="en-GB" sz="1200" b="1" i="0" u="none" strike="noStrike" kern="1200" dirty="0">
                <a:solidFill>
                  <a:schemeClr val="tx1"/>
                </a:solidFill>
                <a:effectLst/>
                <a:latin typeface="+mn-lt"/>
                <a:ea typeface="+mn-ea"/>
                <a:cs typeface="+mn-cs"/>
              </a:rPr>
              <a:t> (y system </a:t>
            </a:r>
            <a:r>
              <a:rPr lang="en-GB" sz="1200" b="1" i="0" u="none" strike="noStrike" kern="1200" dirty="0" err="1">
                <a:solidFill>
                  <a:schemeClr val="tx1"/>
                </a:solidFill>
                <a:effectLst/>
                <a:latin typeface="+mn-lt"/>
                <a:ea typeface="+mn-ea"/>
                <a:cs typeface="+mn-cs"/>
              </a:rPr>
              <a:t>ecso</a:t>
            </a:r>
            <a:r>
              <a:rPr lang="en-GB" sz="1200" b="1" i="0" u="none" strike="noStrike" kern="1200" dirty="0">
                <a:solidFill>
                  <a:schemeClr val="tx1"/>
                </a:solidFill>
                <a:effectLst/>
                <a:latin typeface="+mn-lt"/>
                <a:ea typeface="+mn-ea"/>
                <a:cs typeface="+mn-cs"/>
              </a:rPr>
              <a:t>)</a:t>
            </a:r>
            <a:r>
              <a:rPr lang="en-GB" sz="1200" b="0" i="1"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Involves links between social settings that do not involve the child. 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macrosystem (y system </a:t>
            </a:r>
            <a:r>
              <a:rPr lang="en-GB" sz="1200" b="1" i="0" u="none" strike="noStrike" kern="1200" dirty="0" err="1">
                <a:solidFill>
                  <a:schemeClr val="tx1"/>
                </a:solidFill>
                <a:effectLst/>
                <a:latin typeface="+mn-lt"/>
                <a:ea typeface="+mn-ea"/>
                <a:cs typeface="+mn-cs"/>
              </a:rPr>
              <a:t>facro</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includes things such as the relative freedoms permitted by the national government, cultural values, the economy, wars, etc. These things can also affect a child either positively or negatively.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microsystem (y system </a:t>
            </a:r>
            <a:r>
              <a:rPr lang="en-GB" sz="1200" b="1" i="0" u="none" strike="noStrike" kern="1200" dirty="0" err="1">
                <a:solidFill>
                  <a:schemeClr val="tx1"/>
                </a:solidFill>
                <a:effectLst/>
                <a:latin typeface="+mn-lt"/>
                <a:ea typeface="+mn-ea"/>
                <a:cs typeface="+mn-cs"/>
              </a:rPr>
              <a:t>feicro</a:t>
            </a:r>
            <a:r>
              <a:rPr lang="en-GB" sz="1200" b="1"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are things that a child may encounter on a daily basis in an immediate surrounding.</a:t>
            </a:r>
          </a:p>
          <a:p>
            <a:r>
              <a:rPr lang="en-GB" sz="1200" b="0" i="0" u="none" strike="noStrike" kern="1200" dirty="0">
                <a:solidFill>
                  <a:schemeClr val="tx1"/>
                </a:solidFill>
                <a:effectLst/>
                <a:latin typeface="+mn-lt"/>
                <a:ea typeface="+mn-ea"/>
                <a:cs typeface="+mn-cs"/>
              </a:rPr>
              <a:t>Moreover, a child’s biological and </a:t>
            </a:r>
            <a:r>
              <a:rPr lang="en-GB" sz="1200" b="0" i="0" u="none" strike="noStrike" kern="1200" dirty="0">
                <a:solidFill>
                  <a:schemeClr val="tx1"/>
                </a:solidFill>
                <a:effectLst/>
                <a:latin typeface="+mn-lt"/>
                <a:ea typeface="+mn-ea"/>
                <a:cs typeface="+mn-cs"/>
                <a:hlinkClick r:id="rId3"/>
              </a:rPr>
              <a:t>socially influenced</a:t>
            </a:r>
            <a:r>
              <a:rPr lang="en-GB" sz="1200" b="0" i="0" u="none" strike="noStrike" kern="1200" dirty="0">
                <a:solidFill>
                  <a:schemeClr val="tx1"/>
                </a:solidFill>
                <a:effectLst/>
                <a:latin typeface="+mn-lt"/>
                <a:ea typeface="+mn-ea"/>
                <a:cs typeface="+mn-cs"/>
              </a:rPr>
              <a:t> characteristics like habits, temperaments, physical characteristics and capabilities influence the child’s behaviour and also the people who are around the child.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19</a:t>
            </a:fld>
            <a:endParaRPr lang="en-US"/>
          </a:p>
        </p:txBody>
      </p:sp>
    </p:spTree>
    <p:extLst>
      <p:ext uri="{BB962C8B-B14F-4D97-AF65-F5344CB8AC3E}">
        <p14:creationId xmlns:p14="http://schemas.microsoft.com/office/powerpoint/2010/main" val="871760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22</a:t>
            </a:fld>
            <a:endParaRPr lang="en-US"/>
          </a:p>
        </p:txBody>
      </p:sp>
    </p:spTree>
    <p:extLst>
      <p:ext uri="{BB962C8B-B14F-4D97-AF65-F5344CB8AC3E}">
        <p14:creationId xmlns:p14="http://schemas.microsoft.com/office/powerpoint/2010/main" val="42486258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Bronfennbrenner</a:t>
            </a:r>
            <a:r>
              <a:rPr lang="en-GB" dirty="0"/>
              <a:t>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a:t>
            </a:r>
            <a:r>
              <a:rPr lang="en-GB" b="1" baseline="0" dirty="0" err="1"/>
              <a:t>and</a:t>
            </a:r>
            <a:r>
              <a:rPr lang="en-GB" b="1" baseline="0" dirty="0"/>
              <a:t>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1565620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baseline="0" dirty="0"/>
          </a:p>
          <a:p>
            <a:r>
              <a:rPr lang="en-GB" baseline="0" dirty="0"/>
              <a:t>Worth mentioning that the chronosystem theory also relates to events of great import to young people in their development, and that the timing of the event can have a different impact – think covid for EYFS, compared to a year 6 to year 7 transition compared to GCSEs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277429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smaller groups (3/4 </a:t>
            </a:r>
            <a:r>
              <a:rPr lang="en-US" dirty="0" err="1"/>
              <a:t>ish</a:t>
            </a:r>
            <a:r>
              <a:rPr lang="en-US" dirty="0"/>
              <a:t>) get to complete the task – once saved this could be a point of reference for them later on – they will get lots of extra theory in Who’s who</a:t>
            </a:r>
          </a:p>
          <a:p>
            <a:endParaRPr lang="en-US" dirty="0"/>
          </a:p>
          <a:p>
            <a:r>
              <a:rPr lang="en-US" dirty="0"/>
              <a:t>The general overview is on the next slide for you, but it wont play on the screen </a:t>
            </a:r>
            <a:r>
              <a:rPr lang="en-US" dirty="0">
                <a:sym typeface="Wingdings" pitchFamily="2" charset="2"/>
              </a:rPr>
              <a:t>_</a:t>
            </a:r>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28</a:t>
            </a:fld>
            <a:endParaRPr lang="en-US"/>
          </a:p>
        </p:txBody>
      </p:sp>
    </p:spTree>
    <p:extLst>
      <p:ext uri="{BB962C8B-B14F-4D97-AF65-F5344CB8AC3E}">
        <p14:creationId xmlns:p14="http://schemas.microsoft.com/office/powerpoint/2010/main" val="4150393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to consider these points – what impact do these figure have on a child development – how do they impact what we do in the classroom</a:t>
            </a:r>
          </a:p>
          <a:p>
            <a:endParaRPr lang="en-US" dirty="0"/>
          </a:p>
          <a:p>
            <a:r>
              <a:rPr lang="en-US" dirty="0"/>
              <a:t>Definitely consider the energy crisis as we see it – how does this, as well as poverty impact learners – the impact will be immense – worth noting back that this will impact on every aspect of </a:t>
            </a:r>
            <a:r>
              <a:rPr lang="en-US" dirty="0" err="1"/>
              <a:t>bronfenbrenners</a:t>
            </a:r>
            <a:r>
              <a:rPr lang="en-US" dirty="0"/>
              <a:t> model </a:t>
            </a:r>
          </a:p>
          <a:p>
            <a:endParaRPr lang="en-US" dirty="0"/>
          </a:p>
          <a:p>
            <a:endParaRPr lang="en-US" dirty="0"/>
          </a:p>
          <a:p>
            <a:endParaRPr lang="en-US" dirty="0"/>
          </a:p>
          <a:p>
            <a:endParaRPr lang="en-US" dirty="0"/>
          </a:p>
          <a:p>
            <a:endParaRPr lang="en-US" dirty="0"/>
          </a:p>
          <a:p>
            <a:r>
              <a:rPr lang="en-GB" sz="1200" b="0" i="0" kern="1200" dirty="0">
                <a:solidFill>
                  <a:schemeClr val="tx1"/>
                </a:solidFill>
                <a:effectLst/>
                <a:latin typeface="+mn-lt"/>
                <a:ea typeface="+mn-ea"/>
                <a:cs typeface="+mn-cs"/>
              </a:rPr>
              <a:t>CPAG. (2022). </a:t>
            </a:r>
            <a:r>
              <a:rPr lang="en-GB" sz="1200" b="0" i="1" kern="1200" dirty="0">
                <a:solidFill>
                  <a:schemeClr val="tx1"/>
                </a:solidFill>
                <a:effectLst/>
                <a:latin typeface="+mn-lt"/>
                <a:ea typeface="+mn-ea"/>
                <a:cs typeface="+mn-cs"/>
              </a:rPr>
              <a:t>Child poverty facts and figures</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cpag.org.uk</a:t>
            </a:r>
            <a:r>
              <a:rPr lang="en-GB" sz="1200" b="0" i="0" kern="1200" dirty="0">
                <a:solidFill>
                  <a:schemeClr val="tx1"/>
                </a:solidFill>
                <a:effectLst/>
                <a:latin typeface="+mn-lt"/>
                <a:ea typeface="+mn-ea"/>
                <a:cs typeface="+mn-cs"/>
              </a:rPr>
              <a:t>/child-poverty/child-poverty-facts-and-figures  </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30</a:t>
            </a:fld>
            <a:endParaRPr lang="en-US"/>
          </a:p>
        </p:txBody>
      </p:sp>
    </p:spTree>
    <p:extLst>
      <p:ext uri="{BB962C8B-B14F-4D97-AF65-F5344CB8AC3E}">
        <p14:creationId xmlns:p14="http://schemas.microsoft.com/office/powerpoint/2010/main" val="1164446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31</a:t>
            </a:fld>
            <a:endParaRPr lang="en-US"/>
          </a:p>
        </p:txBody>
      </p:sp>
    </p:spTree>
    <p:extLst>
      <p:ext uri="{BB962C8B-B14F-4D97-AF65-F5344CB8AC3E}">
        <p14:creationId xmlns:p14="http://schemas.microsoft.com/office/powerpoint/2010/main" val="2140647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6655-C52D-E53A-02EA-86E53BC06A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5168D7-2198-4732-4DCF-F28D32B502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FDCCAD-15C1-F979-2A77-C7BF84867A00}"/>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5" name="Footer Placeholder 4">
            <a:extLst>
              <a:ext uri="{FF2B5EF4-FFF2-40B4-BE49-F238E27FC236}">
                <a16:creationId xmlns:a16="http://schemas.microsoft.com/office/drawing/2014/main" id="{619B9851-6057-3115-DEF4-6408E0E18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EDAE5-1CCC-D80F-0B57-B8FD06E3A23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517039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DC24-9F17-F111-A25E-A8A75CB1A1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67B510-1B78-F6EA-734E-45CECB06C9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6FE515-D1C7-66F1-0AA0-31CFD1AC9B75}"/>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5" name="Footer Placeholder 4">
            <a:extLst>
              <a:ext uri="{FF2B5EF4-FFF2-40B4-BE49-F238E27FC236}">
                <a16:creationId xmlns:a16="http://schemas.microsoft.com/office/drawing/2014/main" id="{0523154E-7D1F-3092-D0F6-81ABDC5A5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796B8-56B6-447E-E021-92D8F4D823BC}"/>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38489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7EF8D-52DF-9CD6-E11B-A5FC274892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6DE26A-2F1A-49DB-C80F-F20E3C52AD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EC677F-7A32-C32D-B56A-C8E56C296C55}"/>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5" name="Footer Placeholder 4">
            <a:extLst>
              <a:ext uri="{FF2B5EF4-FFF2-40B4-BE49-F238E27FC236}">
                <a16:creationId xmlns:a16="http://schemas.microsoft.com/office/drawing/2014/main" id="{A3DBCBC1-8261-1D61-6D5A-AF5C3B9841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7ACA26-588D-D87F-8CAC-8A59C613A72D}"/>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204792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4216-7A7D-66FD-2B42-94CE135BA7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41E4E6-9090-31B6-035A-ABB0920A65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CA81DF-5F98-C9B9-D897-4868945D9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0AEDBF-7ED7-15DD-E93D-765CBFC04E2F}"/>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6" name="Footer Placeholder 5">
            <a:extLst>
              <a:ext uri="{FF2B5EF4-FFF2-40B4-BE49-F238E27FC236}">
                <a16:creationId xmlns:a16="http://schemas.microsoft.com/office/drawing/2014/main" id="{D1052562-AC05-C44D-F95A-189E29AAC2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19A1ED-7963-52C7-71EE-4268C2A963F2}"/>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369914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5F3-0454-5C51-75DA-7DAACD5276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5D67B4-0523-39C6-1185-806252D4E7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51B339-99A4-604F-4FFD-D46E7EF4CD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9AA879-AD50-7D71-CFA6-273ACD6A1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BE57C4-1DF1-6966-A402-23D121504E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85AC93-A1BE-F78C-317D-300836C353B1}"/>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8" name="Footer Placeholder 7">
            <a:extLst>
              <a:ext uri="{FF2B5EF4-FFF2-40B4-BE49-F238E27FC236}">
                <a16:creationId xmlns:a16="http://schemas.microsoft.com/office/drawing/2014/main" id="{482C73E7-F997-E9B6-56C8-E0BA7AE137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7B0D7C-157B-0E0D-C19D-809B3F2A2863}"/>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53671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0E37-3746-033C-7FBC-D1D51B47B8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8053C8-3741-EFA9-FC23-C46EC66ED1EE}"/>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4" name="Footer Placeholder 3">
            <a:extLst>
              <a:ext uri="{FF2B5EF4-FFF2-40B4-BE49-F238E27FC236}">
                <a16:creationId xmlns:a16="http://schemas.microsoft.com/office/drawing/2014/main" id="{8076ABD4-75FB-EFB8-1E01-F3E55547DC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28C2E5-FDA4-DE90-8362-98234E84E7E6}"/>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132630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6DF315-625F-EDDD-AC91-99FEB2C8BA93}"/>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3" name="Footer Placeholder 2">
            <a:extLst>
              <a:ext uri="{FF2B5EF4-FFF2-40B4-BE49-F238E27FC236}">
                <a16:creationId xmlns:a16="http://schemas.microsoft.com/office/drawing/2014/main" id="{7E824AA8-90C7-B952-089F-4B863F6092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9CFD03-9B17-E4F5-3D93-C93C4ADFD6CA}"/>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59330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12EE-FD81-2C98-886E-84D0D3DFB1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B8EDB4-FD53-55D1-6EAE-4A14D6CF4E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D1952F-E586-3DCD-42FD-0BEAE1463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954409-FB5E-833E-4AFB-58678B237D7B}"/>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6" name="Footer Placeholder 5">
            <a:extLst>
              <a:ext uri="{FF2B5EF4-FFF2-40B4-BE49-F238E27FC236}">
                <a16:creationId xmlns:a16="http://schemas.microsoft.com/office/drawing/2014/main" id="{25421683-9F1E-CBB6-6F1D-36E90209A7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5BE60B-3652-BF5A-DE50-720A2F0E6D4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222310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BF02-CBF7-020E-033C-69D4DDC4ED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9C25080-04EC-AB8C-D63C-54409DD16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D8568F-3178-3949-57B6-A28EFB3BAE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3898EE-6768-D0CA-5A7C-9BDB4D8BF197}"/>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6" name="Footer Placeholder 5">
            <a:extLst>
              <a:ext uri="{FF2B5EF4-FFF2-40B4-BE49-F238E27FC236}">
                <a16:creationId xmlns:a16="http://schemas.microsoft.com/office/drawing/2014/main" id="{E88597AD-F860-7A47-21DD-F02278E0D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3F9C5C-7F1C-5C69-C8A2-341066ACA53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20060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A211-569C-51A1-C936-FC2D8855CA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EA6CF8-5B55-9085-A03C-59851E9272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A3AC22-B374-4FA4-6394-E1A2CB42CA40}"/>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5" name="Footer Placeholder 4">
            <a:extLst>
              <a:ext uri="{FF2B5EF4-FFF2-40B4-BE49-F238E27FC236}">
                <a16:creationId xmlns:a16="http://schemas.microsoft.com/office/drawing/2014/main" id="{96E0A9DB-86C6-732F-CF8C-62AE1AEEA9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1D86D-553D-C7B6-A4D8-187EBE5C0E51}"/>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98266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4F8CB-4653-1C69-7D87-7DA7C8040B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F9FD0E-AFAF-A175-7CC2-CB3F96EFAE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3CA764-27CA-266E-0BF3-B9D443CBBE4E}"/>
              </a:ext>
            </a:extLst>
          </p:cNvPr>
          <p:cNvSpPr>
            <a:spLocks noGrp="1"/>
          </p:cNvSpPr>
          <p:nvPr>
            <p:ph type="dt" sz="half" idx="10"/>
          </p:nvPr>
        </p:nvSpPr>
        <p:spPr/>
        <p:txBody>
          <a:bodyPr/>
          <a:lstStyle/>
          <a:p>
            <a:fld id="{66F54B01-7818-D34A-B972-592564AD0980}" type="datetimeFigureOut">
              <a:rPr lang="en-US" smtClean="0"/>
              <a:t>9/18/23</a:t>
            </a:fld>
            <a:endParaRPr lang="en-US"/>
          </a:p>
        </p:txBody>
      </p:sp>
      <p:sp>
        <p:nvSpPr>
          <p:cNvPr id="5" name="Footer Placeholder 4">
            <a:extLst>
              <a:ext uri="{FF2B5EF4-FFF2-40B4-BE49-F238E27FC236}">
                <a16:creationId xmlns:a16="http://schemas.microsoft.com/office/drawing/2014/main" id="{21CBF3A7-44B5-7573-0B7D-3433003631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7577AF-A64B-1E34-3B3E-E793B3AEE4E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494775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78510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2739CB-0562-6AC6-33D2-A096FAF053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CF7CA4-B528-E902-5D77-3D88589964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0F58BF-4D4E-30D2-0296-B98B4D503B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54B01-7818-D34A-B972-592564AD0980}" type="datetimeFigureOut">
              <a:rPr lang="en-US" smtClean="0"/>
              <a:t>9/18/23</a:t>
            </a:fld>
            <a:endParaRPr lang="en-US"/>
          </a:p>
        </p:txBody>
      </p:sp>
      <p:sp>
        <p:nvSpPr>
          <p:cNvPr id="5" name="Footer Placeholder 4">
            <a:extLst>
              <a:ext uri="{FF2B5EF4-FFF2-40B4-BE49-F238E27FC236}">
                <a16:creationId xmlns:a16="http://schemas.microsoft.com/office/drawing/2014/main" id="{479AFBDC-7E53-13D3-689D-8DC3A2BD5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4F313D-E52B-5C19-8E81-0CFC24885A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82D3-F23C-5E41-A6D6-6BE177D1846D}" type="slidenum">
              <a:rPr lang="en-US" smtClean="0"/>
              <a:t>‹#›</a:t>
            </a:fld>
            <a:endParaRPr lang="en-US"/>
          </a:p>
        </p:txBody>
      </p:sp>
    </p:spTree>
    <p:extLst>
      <p:ext uri="{BB962C8B-B14F-4D97-AF65-F5344CB8AC3E}">
        <p14:creationId xmlns:p14="http://schemas.microsoft.com/office/powerpoint/2010/main" val="44965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doi.org/10.1080/02607476.2020.1831375"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ECAD6007</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422688" y="4341291"/>
            <a:ext cx="11769312" cy="1015663"/>
          </a:xfrm>
          <a:prstGeom prst="rect">
            <a:avLst/>
          </a:prstGeom>
          <a:noFill/>
        </p:spPr>
        <p:txBody>
          <a:bodyPr wrap="none" rtlCol="0">
            <a:spAutoFit/>
          </a:bodyPr>
          <a:lstStyle/>
          <a:p>
            <a:r>
              <a:rPr lang="en-GB" sz="6000" dirty="0">
                <a:solidFill>
                  <a:schemeClr val="bg1"/>
                </a:solidFill>
                <a:latin typeface="American Typewriter" panose="02090604020004020304" pitchFamily="18" charset="77"/>
              </a:rPr>
              <a:t>The Holistic Nature of Learning</a:t>
            </a:r>
            <a:endParaRPr lang="en-US" sz="6000" dirty="0"/>
          </a:p>
        </p:txBody>
      </p:sp>
    </p:spTree>
    <p:extLst>
      <p:ext uri="{BB962C8B-B14F-4D97-AF65-F5344CB8AC3E}">
        <p14:creationId xmlns:p14="http://schemas.microsoft.com/office/powerpoint/2010/main" val="3774907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87614-4B27-CBCA-87A1-143C068564B8}"/>
              </a:ext>
            </a:extLst>
          </p:cNvPr>
          <p:cNvSpPr>
            <a:spLocks noGrp="1"/>
          </p:cNvSpPr>
          <p:nvPr>
            <p:ph type="title"/>
          </p:nvPr>
        </p:nvSpPr>
        <p:spPr>
          <a:xfrm>
            <a:off x="635000" y="640823"/>
            <a:ext cx="3418659" cy="5583148"/>
          </a:xfrm>
        </p:spPr>
        <p:txBody>
          <a:bodyPr anchor="ctr">
            <a:normAutofit/>
          </a:bodyPr>
          <a:lstStyle/>
          <a:p>
            <a:r>
              <a:rPr lang="en-US" sz="5400"/>
              <a:t>This session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F28845-89F2-6116-D0E1-74B375165DD0}"/>
              </a:ext>
            </a:extLst>
          </p:cNvPr>
          <p:cNvGraphicFramePr>
            <a:graphicFrameLocks noGrp="1"/>
          </p:cNvGraphicFramePr>
          <p:nvPr>
            <p:ph idx="1"/>
            <p:extLst>
              <p:ext uri="{D42A27DB-BD31-4B8C-83A1-F6EECF244321}">
                <p14:modId xmlns:p14="http://schemas.microsoft.com/office/powerpoint/2010/main" val="36235275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029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17175B2-2734-DD49-BDDD-4116F5D17B73}"/>
              </a:ext>
            </a:extLst>
          </p:cNvPr>
          <p:cNvPicPr>
            <a:picLocks noGrp="1" noChangeAspect="1"/>
          </p:cNvPicPr>
          <p:nvPr>
            <p:ph idx="1"/>
          </p:nvPr>
        </p:nvPicPr>
        <p:blipFill>
          <a:blip r:embed="rId2"/>
          <a:stretch>
            <a:fillRect/>
          </a:stretch>
        </p:blipFill>
        <p:spPr>
          <a:xfrm>
            <a:off x="1560048" y="-14847"/>
            <a:ext cx="8920383" cy="6872848"/>
          </a:xfrm>
        </p:spPr>
      </p:pic>
    </p:spTree>
    <p:extLst>
      <p:ext uri="{BB962C8B-B14F-4D97-AF65-F5344CB8AC3E}">
        <p14:creationId xmlns:p14="http://schemas.microsoft.com/office/powerpoint/2010/main" val="2684340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1719-795E-BB4B-9E4D-CFABD638ADC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EDF6FB2-6BC3-5146-8D34-6F50041358FE}"/>
              </a:ext>
            </a:extLst>
          </p:cNvPr>
          <p:cNvPicPr>
            <a:picLocks noGrp="1" noChangeAspect="1"/>
          </p:cNvPicPr>
          <p:nvPr>
            <p:ph idx="1"/>
          </p:nvPr>
        </p:nvPicPr>
        <p:blipFill>
          <a:blip r:embed="rId2"/>
          <a:stretch>
            <a:fillRect/>
          </a:stretch>
        </p:blipFill>
        <p:spPr>
          <a:xfrm>
            <a:off x="468923" y="365125"/>
            <a:ext cx="11462438" cy="5611627"/>
          </a:xfrm>
        </p:spPr>
      </p:pic>
    </p:spTree>
    <p:extLst>
      <p:ext uri="{BB962C8B-B14F-4D97-AF65-F5344CB8AC3E}">
        <p14:creationId xmlns:p14="http://schemas.microsoft.com/office/powerpoint/2010/main" val="2877863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1521778" y="36325"/>
            <a:ext cx="8835559" cy="6821675"/>
          </a:xfrm>
        </p:spPr>
      </p:pic>
    </p:spTree>
    <p:extLst>
      <p:ext uri="{BB962C8B-B14F-4D97-AF65-F5344CB8AC3E}">
        <p14:creationId xmlns:p14="http://schemas.microsoft.com/office/powerpoint/2010/main" val="724756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273270" y="36325"/>
            <a:ext cx="8835559" cy="6821675"/>
          </a:xfrm>
        </p:spPr>
      </p:pic>
      <p:sp>
        <p:nvSpPr>
          <p:cNvPr id="3" name="TextBox 2">
            <a:extLst>
              <a:ext uri="{FF2B5EF4-FFF2-40B4-BE49-F238E27FC236}">
                <a16:creationId xmlns:a16="http://schemas.microsoft.com/office/drawing/2014/main" id="{08CBA25C-4121-CD42-9DE7-97E29D92DA2C}"/>
              </a:ext>
            </a:extLst>
          </p:cNvPr>
          <p:cNvSpPr txBox="1"/>
          <p:nvPr/>
        </p:nvSpPr>
        <p:spPr>
          <a:xfrm>
            <a:off x="8710390" y="615462"/>
            <a:ext cx="3041849" cy="3785652"/>
          </a:xfrm>
          <a:prstGeom prst="rect">
            <a:avLst/>
          </a:prstGeom>
          <a:noFill/>
        </p:spPr>
        <p:txBody>
          <a:bodyPr wrap="square" rtlCol="0">
            <a:spAutoFit/>
          </a:bodyPr>
          <a:lstStyle/>
          <a:p>
            <a:pPr algn="ctr"/>
            <a:r>
              <a:rPr lang="en-US" sz="4000" dirty="0"/>
              <a:t>Which aspects of development have schools traditionally focused on?</a:t>
            </a:r>
          </a:p>
        </p:txBody>
      </p:sp>
      <p:pic>
        <p:nvPicPr>
          <p:cNvPr id="6" name="Picture 5">
            <a:extLst>
              <a:ext uri="{FF2B5EF4-FFF2-40B4-BE49-F238E27FC236}">
                <a16:creationId xmlns:a16="http://schemas.microsoft.com/office/drawing/2014/main" id="{9326ADE1-A05F-7346-B02B-91EF28EA34B4}"/>
              </a:ext>
            </a:extLst>
          </p:cNvPr>
          <p:cNvPicPr>
            <a:picLocks noChangeAspect="1"/>
          </p:cNvPicPr>
          <p:nvPr/>
        </p:nvPicPr>
        <p:blipFill>
          <a:blip r:embed="rId3"/>
          <a:stretch>
            <a:fillRect/>
          </a:stretch>
        </p:blipFill>
        <p:spPr>
          <a:xfrm>
            <a:off x="8710390" y="4651451"/>
            <a:ext cx="2032000" cy="1536700"/>
          </a:xfrm>
          <a:prstGeom prst="rect">
            <a:avLst/>
          </a:prstGeom>
        </p:spPr>
      </p:pic>
    </p:spTree>
    <p:extLst>
      <p:ext uri="{BB962C8B-B14F-4D97-AF65-F5344CB8AC3E}">
        <p14:creationId xmlns:p14="http://schemas.microsoft.com/office/powerpoint/2010/main" val="281147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200C54-E5F3-B648-AC47-5A79B993FCF2}"/>
              </a:ext>
            </a:extLst>
          </p:cNvPr>
          <p:cNvPicPr>
            <a:picLocks noChangeAspect="1"/>
          </p:cNvPicPr>
          <p:nvPr/>
        </p:nvPicPr>
        <p:blipFill>
          <a:blip r:embed="rId2"/>
          <a:stretch>
            <a:fillRect/>
          </a:stretch>
        </p:blipFill>
        <p:spPr>
          <a:xfrm>
            <a:off x="4611075" y="23425"/>
            <a:ext cx="7153033" cy="6834575"/>
          </a:xfrm>
          <a:prstGeom prst="rect">
            <a:avLst/>
          </a:prstGeom>
        </p:spPr>
      </p:pic>
      <p:pic>
        <p:nvPicPr>
          <p:cNvPr id="6" name="Picture 5">
            <a:extLst>
              <a:ext uri="{FF2B5EF4-FFF2-40B4-BE49-F238E27FC236}">
                <a16:creationId xmlns:a16="http://schemas.microsoft.com/office/drawing/2014/main" id="{00A4E287-7E04-284F-8EF5-44F97703CA7A}"/>
              </a:ext>
            </a:extLst>
          </p:cNvPr>
          <p:cNvPicPr>
            <a:picLocks noChangeAspect="1"/>
          </p:cNvPicPr>
          <p:nvPr/>
        </p:nvPicPr>
        <p:blipFill>
          <a:blip r:embed="rId3"/>
          <a:stretch>
            <a:fillRect/>
          </a:stretch>
        </p:blipFill>
        <p:spPr>
          <a:xfrm rot="21098159">
            <a:off x="828147" y="222004"/>
            <a:ext cx="3049977" cy="4371634"/>
          </a:xfrm>
          <a:prstGeom prst="rect">
            <a:avLst/>
          </a:prstGeom>
        </p:spPr>
      </p:pic>
      <p:pic>
        <p:nvPicPr>
          <p:cNvPr id="8" name="Picture 7">
            <a:extLst>
              <a:ext uri="{FF2B5EF4-FFF2-40B4-BE49-F238E27FC236}">
                <a16:creationId xmlns:a16="http://schemas.microsoft.com/office/drawing/2014/main" id="{FD30C5C8-0BAA-ED47-899E-9FD0E9E4D1A6}"/>
              </a:ext>
            </a:extLst>
          </p:cNvPr>
          <p:cNvPicPr>
            <a:picLocks noChangeAspect="1"/>
          </p:cNvPicPr>
          <p:nvPr/>
        </p:nvPicPr>
        <p:blipFill>
          <a:blip r:embed="rId4"/>
          <a:stretch>
            <a:fillRect/>
          </a:stretch>
        </p:blipFill>
        <p:spPr>
          <a:xfrm>
            <a:off x="1116227" y="4952051"/>
            <a:ext cx="3063630" cy="1723292"/>
          </a:xfrm>
          <a:prstGeom prst="rect">
            <a:avLst/>
          </a:prstGeom>
        </p:spPr>
      </p:pic>
    </p:spTree>
    <p:extLst>
      <p:ext uri="{BB962C8B-B14F-4D97-AF65-F5344CB8AC3E}">
        <p14:creationId xmlns:p14="http://schemas.microsoft.com/office/powerpoint/2010/main" val="796953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200C54-E5F3-B648-AC47-5A79B993FCF2}"/>
              </a:ext>
            </a:extLst>
          </p:cNvPr>
          <p:cNvPicPr>
            <a:picLocks noChangeAspect="1"/>
          </p:cNvPicPr>
          <p:nvPr/>
        </p:nvPicPr>
        <p:blipFill>
          <a:blip r:embed="rId2"/>
          <a:stretch>
            <a:fillRect/>
          </a:stretch>
        </p:blipFill>
        <p:spPr>
          <a:xfrm>
            <a:off x="250091" y="1723292"/>
            <a:ext cx="4012066" cy="3833446"/>
          </a:xfrm>
          <a:prstGeom prst="rect">
            <a:avLst/>
          </a:prstGeom>
        </p:spPr>
      </p:pic>
      <p:pic>
        <p:nvPicPr>
          <p:cNvPr id="4" name="Content Placeholder 4">
            <a:extLst>
              <a:ext uri="{FF2B5EF4-FFF2-40B4-BE49-F238E27FC236}">
                <a16:creationId xmlns:a16="http://schemas.microsoft.com/office/drawing/2014/main" id="{D75D7B2F-A747-3F40-B157-B26964D2682A}"/>
              </a:ext>
            </a:extLst>
          </p:cNvPr>
          <p:cNvPicPr>
            <a:picLocks noChangeAspect="1"/>
          </p:cNvPicPr>
          <p:nvPr/>
        </p:nvPicPr>
        <p:blipFill>
          <a:blip r:embed="rId3"/>
          <a:stretch>
            <a:fillRect/>
          </a:stretch>
        </p:blipFill>
        <p:spPr>
          <a:xfrm>
            <a:off x="5182419" y="0"/>
            <a:ext cx="7009581" cy="5411891"/>
          </a:xfrm>
          <a:prstGeom prst="rect">
            <a:avLst/>
          </a:prstGeom>
        </p:spPr>
      </p:pic>
      <p:pic>
        <p:nvPicPr>
          <p:cNvPr id="5" name="Picture 4">
            <a:extLst>
              <a:ext uri="{FF2B5EF4-FFF2-40B4-BE49-F238E27FC236}">
                <a16:creationId xmlns:a16="http://schemas.microsoft.com/office/drawing/2014/main" id="{630E3BCF-B14E-CC4D-BF6B-1E591B6AEA97}"/>
              </a:ext>
            </a:extLst>
          </p:cNvPr>
          <p:cNvPicPr>
            <a:picLocks noChangeAspect="1"/>
          </p:cNvPicPr>
          <p:nvPr/>
        </p:nvPicPr>
        <p:blipFill>
          <a:blip r:embed="rId4"/>
          <a:stretch>
            <a:fillRect/>
          </a:stretch>
        </p:blipFill>
        <p:spPr>
          <a:xfrm>
            <a:off x="4262157" y="3446584"/>
            <a:ext cx="1388038" cy="1049704"/>
          </a:xfrm>
          <a:prstGeom prst="rect">
            <a:avLst/>
          </a:prstGeom>
        </p:spPr>
      </p:pic>
      <p:sp>
        <p:nvSpPr>
          <p:cNvPr id="6" name="TextBox 5">
            <a:extLst>
              <a:ext uri="{FF2B5EF4-FFF2-40B4-BE49-F238E27FC236}">
                <a16:creationId xmlns:a16="http://schemas.microsoft.com/office/drawing/2014/main" id="{53E06D86-D2B3-EA42-922C-CA73841F54C1}"/>
              </a:ext>
            </a:extLst>
          </p:cNvPr>
          <p:cNvSpPr txBox="1"/>
          <p:nvPr/>
        </p:nvSpPr>
        <p:spPr>
          <a:xfrm>
            <a:off x="2444262" y="5865637"/>
            <a:ext cx="7434151" cy="707886"/>
          </a:xfrm>
          <a:prstGeom prst="rect">
            <a:avLst/>
          </a:prstGeom>
          <a:noFill/>
        </p:spPr>
        <p:txBody>
          <a:bodyPr wrap="none" rtlCol="0">
            <a:spAutoFit/>
          </a:bodyPr>
          <a:lstStyle/>
          <a:p>
            <a:r>
              <a:rPr lang="en-US" sz="4000" dirty="0"/>
              <a:t>Where can you make connections?</a:t>
            </a:r>
          </a:p>
        </p:txBody>
      </p:sp>
    </p:spTree>
    <p:extLst>
      <p:ext uri="{BB962C8B-B14F-4D97-AF65-F5344CB8AC3E}">
        <p14:creationId xmlns:p14="http://schemas.microsoft.com/office/powerpoint/2010/main" val="145893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30" y="1"/>
            <a:ext cx="6673174" cy="1170537"/>
          </a:xfrm>
        </p:spPr>
        <p:txBody>
          <a:bodyPr>
            <a:normAutofit fontScale="90000"/>
          </a:bodyPr>
          <a:lstStyle/>
          <a:p>
            <a:br>
              <a:rPr lang="en-GB" dirty="0"/>
            </a:br>
            <a:br>
              <a:rPr lang="en-GB" dirty="0"/>
            </a:br>
            <a:r>
              <a:rPr lang="en-GB" dirty="0"/>
              <a:t> </a:t>
            </a:r>
            <a:r>
              <a:rPr lang="en-GB" dirty="0">
                <a:latin typeface="American Typewriter" panose="02090604020004020304" pitchFamily="18" charset="77"/>
              </a:rPr>
              <a:t>No correct answers given!</a:t>
            </a:r>
          </a:p>
        </p:txBody>
      </p:sp>
      <p:sp>
        <p:nvSpPr>
          <p:cNvPr id="4" name="Content Placeholder 3"/>
          <p:cNvSpPr>
            <a:spLocks noGrp="1"/>
          </p:cNvSpPr>
          <p:nvPr>
            <p:ph sz="half" idx="2"/>
          </p:nvPr>
        </p:nvSpPr>
        <p:spPr>
          <a:xfrm>
            <a:off x="2193724" y="1932039"/>
            <a:ext cx="8149813" cy="4297485"/>
          </a:xfrm>
        </p:spPr>
        <p:txBody>
          <a:bodyPr>
            <a:noAutofit/>
          </a:bodyPr>
          <a:lstStyle/>
          <a:p>
            <a:pPr marL="385763" indent="-385763">
              <a:buFont typeface="+mj-lt"/>
              <a:buAutoNum type="arabicParenR"/>
            </a:pPr>
            <a:r>
              <a:rPr lang="en-GB" dirty="0">
                <a:latin typeface="American Typewriter" panose="02090604020004020304" pitchFamily="18" charset="77"/>
              </a:rPr>
              <a:t>So when do young children start learning?</a:t>
            </a:r>
          </a:p>
          <a:p>
            <a:pPr marL="385763" indent="-385763">
              <a:buFont typeface="+mj-lt"/>
              <a:buAutoNum type="arabicParenR"/>
            </a:pPr>
            <a:r>
              <a:rPr lang="en-GB" dirty="0">
                <a:latin typeface="American Typewriter" panose="02090604020004020304" pitchFamily="18" charset="77"/>
              </a:rPr>
              <a:t>Who is responsible for this?</a:t>
            </a:r>
          </a:p>
          <a:p>
            <a:pPr marL="385763" indent="-385763">
              <a:buFont typeface="+mj-lt"/>
              <a:buAutoNum type="arabicParenR"/>
            </a:pPr>
            <a:r>
              <a:rPr lang="en-GB" dirty="0">
                <a:latin typeface="American Typewriter" panose="02090604020004020304" pitchFamily="18" charset="77"/>
              </a:rPr>
              <a:t>Does each aspect develop at the same time and at the same rate?</a:t>
            </a:r>
          </a:p>
          <a:p>
            <a:pPr marL="385763" indent="-385763">
              <a:buFont typeface="+mj-lt"/>
              <a:buAutoNum type="arabicParenR"/>
            </a:pPr>
            <a:r>
              <a:rPr lang="en-GB" dirty="0">
                <a:latin typeface="American Typewriter" panose="02090604020004020304" pitchFamily="18" charset="77"/>
              </a:rPr>
              <a:t>What develops first?</a:t>
            </a:r>
          </a:p>
          <a:p>
            <a:pPr marL="385763" indent="-385763">
              <a:buFont typeface="+mj-lt"/>
              <a:buAutoNum type="arabicParenR"/>
            </a:pPr>
            <a:r>
              <a:rPr lang="en-GB" dirty="0">
                <a:latin typeface="American Typewriter" panose="02090604020004020304" pitchFamily="18" charset="77"/>
              </a:rPr>
              <a:t>What aspect of a child is last to develop?</a:t>
            </a:r>
          </a:p>
          <a:p>
            <a:pPr marL="385763" indent="-385763">
              <a:buFont typeface="+mj-lt"/>
              <a:buAutoNum type="arabicParenR"/>
            </a:pPr>
            <a:r>
              <a:rPr lang="en-GB" dirty="0">
                <a:latin typeface="American Typewriter" panose="02090604020004020304" pitchFamily="18" charset="77"/>
              </a:rPr>
              <a:t>What about adults? One of the last parts of the brain to develop?</a:t>
            </a:r>
          </a:p>
        </p:txBody>
      </p:sp>
    </p:spTree>
    <p:extLst>
      <p:ext uri="{BB962C8B-B14F-4D97-AF65-F5344CB8AC3E}">
        <p14:creationId xmlns:p14="http://schemas.microsoft.com/office/powerpoint/2010/main" val="1326055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iagram of different colored brain models&#10;&#10;Description automatically generated with medium confidence">
            <a:extLst>
              <a:ext uri="{FF2B5EF4-FFF2-40B4-BE49-F238E27FC236}">
                <a16:creationId xmlns:a16="http://schemas.microsoft.com/office/drawing/2014/main" id="{B9E8A181-E643-03FC-BB0A-FE7B140EC3C5}"/>
              </a:ext>
            </a:extLst>
          </p:cNvPr>
          <p:cNvPicPr>
            <a:picLocks noChangeAspect="1"/>
          </p:cNvPicPr>
          <p:nvPr/>
        </p:nvPicPr>
        <p:blipFill>
          <a:blip r:embed="rId2"/>
          <a:stretch>
            <a:fillRect/>
          </a:stretch>
        </p:blipFill>
        <p:spPr>
          <a:xfrm>
            <a:off x="3116820" y="643467"/>
            <a:ext cx="5958360" cy="5571066"/>
          </a:xfrm>
          <a:prstGeom prst="rect">
            <a:avLst/>
          </a:prstGeom>
        </p:spPr>
      </p:pic>
    </p:spTree>
    <p:extLst>
      <p:ext uri="{BB962C8B-B14F-4D97-AF65-F5344CB8AC3E}">
        <p14:creationId xmlns:p14="http://schemas.microsoft.com/office/powerpoint/2010/main" val="931138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52FF-8D0A-2524-661A-2137271E2210}"/>
              </a:ext>
            </a:extLst>
          </p:cNvPr>
          <p:cNvSpPr>
            <a:spLocks noGrp="1"/>
          </p:cNvSpPr>
          <p:nvPr>
            <p:ph type="title"/>
          </p:nvPr>
        </p:nvSpPr>
        <p:spPr/>
        <p:txBody>
          <a:bodyPr/>
          <a:lstStyle/>
          <a:p>
            <a:r>
              <a:rPr lang="en-US" dirty="0"/>
              <a:t>How our idea of learning has changed</a:t>
            </a:r>
          </a:p>
        </p:txBody>
      </p:sp>
      <p:sp>
        <p:nvSpPr>
          <p:cNvPr id="3" name="Content Placeholder 2">
            <a:extLst>
              <a:ext uri="{FF2B5EF4-FFF2-40B4-BE49-F238E27FC236}">
                <a16:creationId xmlns:a16="http://schemas.microsoft.com/office/drawing/2014/main" id="{7173F14F-23C1-DDD4-608E-6EBC645849D2}"/>
              </a:ext>
            </a:extLst>
          </p:cNvPr>
          <p:cNvSpPr>
            <a:spLocks noGrp="1"/>
          </p:cNvSpPr>
          <p:nvPr>
            <p:ph idx="1"/>
          </p:nvPr>
        </p:nvSpPr>
        <p:spPr>
          <a:xfrm>
            <a:off x="838200" y="1825625"/>
            <a:ext cx="10515600" cy="480253"/>
          </a:xfrm>
        </p:spPr>
        <p:txBody>
          <a:bodyPr/>
          <a:lstStyle/>
          <a:p>
            <a:r>
              <a:rPr lang="en-US" dirty="0"/>
              <a:t>How we used to think learning happened</a:t>
            </a:r>
          </a:p>
        </p:txBody>
      </p:sp>
      <p:cxnSp>
        <p:nvCxnSpPr>
          <p:cNvPr id="5" name="Straight Connector 4">
            <a:extLst>
              <a:ext uri="{FF2B5EF4-FFF2-40B4-BE49-F238E27FC236}">
                <a16:creationId xmlns:a16="http://schemas.microsoft.com/office/drawing/2014/main" id="{9EFD3047-F3DD-B881-E8F4-DEDAD03C54BD}"/>
              </a:ext>
            </a:extLst>
          </p:cNvPr>
          <p:cNvCxnSpPr>
            <a:cxnSpLocks/>
          </p:cNvCxnSpPr>
          <p:nvPr/>
        </p:nvCxnSpPr>
        <p:spPr>
          <a:xfrm>
            <a:off x="1842052" y="2411896"/>
            <a:ext cx="0" cy="393589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A71461-2603-400F-040F-D1CEF94FE49F}"/>
              </a:ext>
            </a:extLst>
          </p:cNvPr>
          <p:cNvCxnSpPr>
            <a:cxnSpLocks/>
          </p:cNvCxnSpPr>
          <p:nvPr/>
        </p:nvCxnSpPr>
        <p:spPr>
          <a:xfrm>
            <a:off x="1842052" y="6347791"/>
            <a:ext cx="781878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F8FA4-3682-4026-D1BB-47DED9B4E334}"/>
              </a:ext>
            </a:extLst>
          </p:cNvPr>
          <p:cNvSpPr txBox="1"/>
          <p:nvPr/>
        </p:nvSpPr>
        <p:spPr>
          <a:xfrm>
            <a:off x="5419461" y="6448221"/>
            <a:ext cx="663964" cy="369332"/>
          </a:xfrm>
          <a:prstGeom prst="rect">
            <a:avLst/>
          </a:prstGeom>
          <a:noFill/>
        </p:spPr>
        <p:txBody>
          <a:bodyPr wrap="none" rtlCol="0">
            <a:spAutoFit/>
          </a:bodyPr>
          <a:lstStyle/>
          <a:p>
            <a:r>
              <a:rPr lang="en-US" dirty="0"/>
              <a:t>TIME</a:t>
            </a:r>
          </a:p>
        </p:txBody>
      </p:sp>
      <p:sp>
        <p:nvSpPr>
          <p:cNvPr id="12" name="TextBox 11">
            <a:extLst>
              <a:ext uri="{FF2B5EF4-FFF2-40B4-BE49-F238E27FC236}">
                <a16:creationId xmlns:a16="http://schemas.microsoft.com/office/drawing/2014/main" id="{D1E6B8B6-63A0-B2E7-D9AF-31B4D0E721B6}"/>
              </a:ext>
            </a:extLst>
          </p:cNvPr>
          <p:cNvSpPr txBox="1"/>
          <p:nvPr/>
        </p:nvSpPr>
        <p:spPr>
          <a:xfrm>
            <a:off x="838200" y="3957502"/>
            <a:ext cx="880369" cy="369332"/>
          </a:xfrm>
          <a:prstGeom prst="rect">
            <a:avLst/>
          </a:prstGeom>
          <a:noFill/>
        </p:spPr>
        <p:txBody>
          <a:bodyPr wrap="none" rtlCol="0">
            <a:spAutoFit/>
          </a:bodyPr>
          <a:lstStyle/>
          <a:p>
            <a:r>
              <a:rPr lang="en-US" dirty="0"/>
              <a:t>ABILITY</a:t>
            </a:r>
          </a:p>
        </p:txBody>
      </p:sp>
      <p:cxnSp>
        <p:nvCxnSpPr>
          <p:cNvPr id="14" name="Straight Connector 13">
            <a:extLst>
              <a:ext uri="{FF2B5EF4-FFF2-40B4-BE49-F238E27FC236}">
                <a16:creationId xmlns:a16="http://schemas.microsoft.com/office/drawing/2014/main" id="{3532BDF4-7D5C-5D87-483A-EEB4FD7DCCEC}"/>
              </a:ext>
            </a:extLst>
          </p:cNvPr>
          <p:cNvCxnSpPr/>
          <p:nvPr/>
        </p:nvCxnSpPr>
        <p:spPr>
          <a:xfrm flipV="1">
            <a:off x="1842052" y="2557670"/>
            <a:ext cx="7659757" cy="3790121"/>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79823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52FF-8D0A-2524-661A-2137271E2210}"/>
              </a:ext>
            </a:extLst>
          </p:cNvPr>
          <p:cNvSpPr>
            <a:spLocks noGrp="1"/>
          </p:cNvSpPr>
          <p:nvPr>
            <p:ph type="title"/>
          </p:nvPr>
        </p:nvSpPr>
        <p:spPr/>
        <p:txBody>
          <a:bodyPr/>
          <a:lstStyle/>
          <a:p>
            <a:r>
              <a:rPr lang="en-US" dirty="0"/>
              <a:t>How our idea of learning has changed</a:t>
            </a:r>
          </a:p>
        </p:txBody>
      </p:sp>
      <p:sp>
        <p:nvSpPr>
          <p:cNvPr id="3" name="Content Placeholder 2">
            <a:extLst>
              <a:ext uri="{FF2B5EF4-FFF2-40B4-BE49-F238E27FC236}">
                <a16:creationId xmlns:a16="http://schemas.microsoft.com/office/drawing/2014/main" id="{7173F14F-23C1-DDD4-608E-6EBC645849D2}"/>
              </a:ext>
            </a:extLst>
          </p:cNvPr>
          <p:cNvSpPr>
            <a:spLocks noGrp="1"/>
          </p:cNvSpPr>
          <p:nvPr>
            <p:ph idx="1"/>
          </p:nvPr>
        </p:nvSpPr>
        <p:spPr>
          <a:xfrm>
            <a:off x="838200" y="1825625"/>
            <a:ext cx="10515600" cy="480253"/>
          </a:xfrm>
        </p:spPr>
        <p:txBody>
          <a:bodyPr/>
          <a:lstStyle/>
          <a:p>
            <a:r>
              <a:rPr lang="en-US" dirty="0"/>
              <a:t>How we now know learning happens</a:t>
            </a:r>
          </a:p>
        </p:txBody>
      </p:sp>
      <p:cxnSp>
        <p:nvCxnSpPr>
          <p:cNvPr id="5" name="Straight Connector 4">
            <a:extLst>
              <a:ext uri="{FF2B5EF4-FFF2-40B4-BE49-F238E27FC236}">
                <a16:creationId xmlns:a16="http://schemas.microsoft.com/office/drawing/2014/main" id="{9EFD3047-F3DD-B881-E8F4-DEDAD03C54BD}"/>
              </a:ext>
            </a:extLst>
          </p:cNvPr>
          <p:cNvCxnSpPr>
            <a:cxnSpLocks/>
          </p:cNvCxnSpPr>
          <p:nvPr/>
        </p:nvCxnSpPr>
        <p:spPr>
          <a:xfrm>
            <a:off x="1842052" y="2411896"/>
            <a:ext cx="0" cy="393589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A71461-2603-400F-040F-D1CEF94FE49F}"/>
              </a:ext>
            </a:extLst>
          </p:cNvPr>
          <p:cNvCxnSpPr>
            <a:cxnSpLocks/>
          </p:cNvCxnSpPr>
          <p:nvPr/>
        </p:nvCxnSpPr>
        <p:spPr>
          <a:xfrm>
            <a:off x="1842052" y="6347791"/>
            <a:ext cx="781878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F8FA4-3682-4026-D1BB-47DED9B4E334}"/>
              </a:ext>
            </a:extLst>
          </p:cNvPr>
          <p:cNvSpPr txBox="1"/>
          <p:nvPr/>
        </p:nvSpPr>
        <p:spPr>
          <a:xfrm>
            <a:off x="5419461" y="6448221"/>
            <a:ext cx="663964" cy="369332"/>
          </a:xfrm>
          <a:prstGeom prst="rect">
            <a:avLst/>
          </a:prstGeom>
          <a:noFill/>
        </p:spPr>
        <p:txBody>
          <a:bodyPr wrap="none" rtlCol="0">
            <a:spAutoFit/>
          </a:bodyPr>
          <a:lstStyle/>
          <a:p>
            <a:r>
              <a:rPr lang="en-US" dirty="0"/>
              <a:t>TIME</a:t>
            </a:r>
          </a:p>
        </p:txBody>
      </p:sp>
      <p:sp>
        <p:nvSpPr>
          <p:cNvPr id="12" name="TextBox 11">
            <a:extLst>
              <a:ext uri="{FF2B5EF4-FFF2-40B4-BE49-F238E27FC236}">
                <a16:creationId xmlns:a16="http://schemas.microsoft.com/office/drawing/2014/main" id="{D1E6B8B6-63A0-B2E7-D9AF-31B4D0E721B6}"/>
              </a:ext>
            </a:extLst>
          </p:cNvPr>
          <p:cNvSpPr txBox="1"/>
          <p:nvPr/>
        </p:nvSpPr>
        <p:spPr>
          <a:xfrm>
            <a:off x="838200" y="3957502"/>
            <a:ext cx="880369" cy="369332"/>
          </a:xfrm>
          <a:prstGeom prst="rect">
            <a:avLst/>
          </a:prstGeom>
          <a:noFill/>
        </p:spPr>
        <p:txBody>
          <a:bodyPr wrap="none" rtlCol="0">
            <a:spAutoFit/>
          </a:bodyPr>
          <a:lstStyle/>
          <a:p>
            <a:r>
              <a:rPr lang="en-US" dirty="0"/>
              <a:t>ABILITY</a:t>
            </a:r>
          </a:p>
        </p:txBody>
      </p:sp>
      <p:sp>
        <p:nvSpPr>
          <p:cNvPr id="16" name="Freeform 15">
            <a:extLst>
              <a:ext uri="{FF2B5EF4-FFF2-40B4-BE49-F238E27FC236}">
                <a16:creationId xmlns:a16="http://schemas.microsoft.com/office/drawing/2014/main" id="{97B43460-F666-89DD-B955-4138509AE74B}"/>
              </a:ext>
            </a:extLst>
          </p:cNvPr>
          <p:cNvSpPr/>
          <p:nvPr/>
        </p:nvSpPr>
        <p:spPr>
          <a:xfrm>
            <a:off x="1855304" y="3286539"/>
            <a:ext cx="7938053" cy="3074504"/>
          </a:xfrm>
          <a:custGeom>
            <a:avLst/>
            <a:gdLst>
              <a:gd name="connsiteX0" fmla="*/ 0 w 7938053"/>
              <a:gd name="connsiteY0" fmla="*/ 3074504 h 3074504"/>
              <a:gd name="connsiteX1" fmla="*/ 79513 w 7938053"/>
              <a:gd name="connsiteY1" fmla="*/ 3048000 h 3074504"/>
              <a:gd name="connsiteX2" fmla="*/ 119270 w 7938053"/>
              <a:gd name="connsiteY2" fmla="*/ 3008244 h 3074504"/>
              <a:gd name="connsiteX3" fmla="*/ 265044 w 7938053"/>
              <a:gd name="connsiteY3" fmla="*/ 2875722 h 3074504"/>
              <a:gd name="connsiteX4" fmla="*/ 291548 w 7938053"/>
              <a:gd name="connsiteY4" fmla="*/ 2835965 h 3074504"/>
              <a:gd name="connsiteX5" fmla="*/ 357809 w 7938053"/>
              <a:gd name="connsiteY5" fmla="*/ 2769704 h 3074504"/>
              <a:gd name="connsiteX6" fmla="*/ 384313 w 7938053"/>
              <a:gd name="connsiteY6" fmla="*/ 2729948 h 3074504"/>
              <a:gd name="connsiteX7" fmla="*/ 437322 w 7938053"/>
              <a:gd name="connsiteY7" fmla="*/ 2676939 h 3074504"/>
              <a:gd name="connsiteX8" fmla="*/ 463826 w 7938053"/>
              <a:gd name="connsiteY8" fmla="*/ 2637183 h 3074504"/>
              <a:gd name="connsiteX9" fmla="*/ 503583 w 7938053"/>
              <a:gd name="connsiteY9" fmla="*/ 2610678 h 3074504"/>
              <a:gd name="connsiteX10" fmla="*/ 583096 w 7938053"/>
              <a:gd name="connsiteY10" fmla="*/ 2544418 h 3074504"/>
              <a:gd name="connsiteX11" fmla="*/ 689113 w 7938053"/>
              <a:gd name="connsiteY11" fmla="*/ 2438400 h 3074504"/>
              <a:gd name="connsiteX12" fmla="*/ 795131 w 7938053"/>
              <a:gd name="connsiteY12" fmla="*/ 2332383 h 3074504"/>
              <a:gd name="connsiteX13" fmla="*/ 914400 w 7938053"/>
              <a:gd name="connsiteY13" fmla="*/ 2239618 h 3074504"/>
              <a:gd name="connsiteX14" fmla="*/ 993913 w 7938053"/>
              <a:gd name="connsiteY14" fmla="*/ 2173357 h 3074504"/>
              <a:gd name="connsiteX15" fmla="*/ 1033670 w 7938053"/>
              <a:gd name="connsiteY15" fmla="*/ 2160104 h 3074504"/>
              <a:gd name="connsiteX16" fmla="*/ 1192696 w 7938053"/>
              <a:gd name="connsiteY16" fmla="*/ 2186609 h 3074504"/>
              <a:gd name="connsiteX17" fmla="*/ 1272209 w 7938053"/>
              <a:gd name="connsiteY17" fmla="*/ 2252870 h 3074504"/>
              <a:gd name="connsiteX18" fmla="*/ 1364974 w 7938053"/>
              <a:gd name="connsiteY18" fmla="*/ 2292626 h 3074504"/>
              <a:gd name="connsiteX19" fmla="*/ 1484244 w 7938053"/>
              <a:gd name="connsiteY19" fmla="*/ 2385391 h 3074504"/>
              <a:gd name="connsiteX20" fmla="*/ 1550505 w 7938053"/>
              <a:gd name="connsiteY20" fmla="*/ 2438400 h 3074504"/>
              <a:gd name="connsiteX21" fmla="*/ 1590261 w 7938053"/>
              <a:gd name="connsiteY21" fmla="*/ 2464904 h 3074504"/>
              <a:gd name="connsiteX22" fmla="*/ 1616766 w 7938053"/>
              <a:gd name="connsiteY22" fmla="*/ 2504661 h 3074504"/>
              <a:gd name="connsiteX23" fmla="*/ 1696279 w 7938053"/>
              <a:gd name="connsiteY23" fmla="*/ 2531165 h 3074504"/>
              <a:gd name="connsiteX24" fmla="*/ 1789044 w 7938053"/>
              <a:gd name="connsiteY24" fmla="*/ 2557670 h 3074504"/>
              <a:gd name="connsiteX25" fmla="*/ 1868557 w 7938053"/>
              <a:gd name="connsiteY25" fmla="*/ 2584174 h 3074504"/>
              <a:gd name="connsiteX26" fmla="*/ 1908313 w 7938053"/>
              <a:gd name="connsiteY26" fmla="*/ 2597426 h 3074504"/>
              <a:gd name="connsiteX27" fmla="*/ 2093844 w 7938053"/>
              <a:gd name="connsiteY27" fmla="*/ 2570922 h 3074504"/>
              <a:gd name="connsiteX28" fmla="*/ 2186609 w 7938053"/>
              <a:gd name="connsiteY28" fmla="*/ 2517913 h 3074504"/>
              <a:gd name="connsiteX29" fmla="*/ 2226366 w 7938053"/>
              <a:gd name="connsiteY29" fmla="*/ 2504661 h 3074504"/>
              <a:gd name="connsiteX30" fmla="*/ 2319131 w 7938053"/>
              <a:gd name="connsiteY30" fmla="*/ 2411896 h 3074504"/>
              <a:gd name="connsiteX31" fmla="*/ 2358887 w 7938053"/>
              <a:gd name="connsiteY31" fmla="*/ 2372139 h 3074504"/>
              <a:gd name="connsiteX32" fmla="*/ 2385392 w 7938053"/>
              <a:gd name="connsiteY32" fmla="*/ 2332383 h 3074504"/>
              <a:gd name="connsiteX33" fmla="*/ 2425148 w 7938053"/>
              <a:gd name="connsiteY33" fmla="*/ 2292626 h 3074504"/>
              <a:gd name="connsiteX34" fmla="*/ 2504661 w 7938053"/>
              <a:gd name="connsiteY34" fmla="*/ 2173357 h 3074504"/>
              <a:gd name="connsiteX35" fmla="*/ 2531166 w 7938053"/>
              <a:gd name="connsiteY35" fmla="*/ 2133600 h 3074504"/>
              <a:gd name="connsiteX36" fmla="*/ 2597426 w 7938053"/>
              <a:gd name="connsiteY36" fmla="*/ 2067339 h 3074504"/>
              <a:gd name="connsiteX37" fmla="*/ 2623931 w 7938053"/>
              <a:gd name="connsiteY37" fmla="*/ 2040835 h 3074504"/>
              <a:gd name="connsiteX38" fmla="*/ 2663687 w 7938053"/>
              <a:gd name="connsiteY38" fmla="*/ 2027583 h 3074504"/>
              <a:gd name="connsiteX39" fmla="*/ 2743200 w 7938053"/>
              <a:gd name="connsiteY39" fmla="*/ 1961322 h 3074504"/>
              <a:gd name="connsiteX40" fmla="*/ 2782957 w 7938053"/>
              <a:gd name="connsiteY40" fmla="*/ 1934818 h 3074504"/>
              <a:gd name="connsiteX41" fmla="*/ 2809461 w 7938053"/>
              <a:gd name="connsiteY41" fmla="*/ 1908313 h 3074504"/>
              <a:gd name="connsiteX42" fmla="*/ 2849218 w 7938053"/>
              <a:gd name="connsiteY42" fmla="*/ 1881809 h 3074504"/>
              <a:gd name="connsiteX43" fmla="*/ 2875722 w 7938053"/>
              <a:gd name="connsiteY43" fmla="*/ 1855304 h 3074504"/>
              <a:gd name="connsiteX44" fmla="*/ 2928731 w 7938053"/>
              <a:gd name="connsiteY44" fmla="*/ 1828800 h 3074504"/>
              <a:gd name="connsiteX45" fmla="*/ 3048000 w 7938053"/>
              <a:gd name="connsiteY45" fmla="*/ 1722783 h 3074504"/>
              <a:gd name="connsiteX46" fmla="*/ 3074505 w 7938053"/>
              <a:gd name="connsiteY46" fmla="*/ 1696278 h 3074504"/>
              <a:gd name="connsiteX47" fmla="*/ 3154018 w 7938053"/>
              <a:gd name="connsiteY47" fmla="*/ 1669774 h 3074504"/>
              <a:gd name="connsiteX48" fmla="*/ 3246783 w 7938053"/>
              <a:gd name="connsiteY48" fmla="*/ 1643270 h 3074504"/>
              <a:gd name="connsiteX49" fmla="*/ 3326296 w 7938053"/>
              <a:gd name="connsiteY49" fmla="*/ 1616765 h 3074504"/>
              <a:gd name="connsiteX50" fmla="*/ 3591339 w 7938053"/>
              <a:gd name="connsiteY50" fmla="*/ 1590261 h 3074504"/>
              <a:gd name="connsiteX51" fmla="*/ 4094922 w 7938053"/>
              <a:gd name="connsiteY51" fmla="*/ 1603513 h 3074504"/>
              <a:gd name="connsiteX52" fmla="*/ 4200939 w 7938053"/>
              <a:gd name="connsiteY52" fmla="*/ 1616765 h 3074504"/>
              <a:gd name="connsiteX53" fmla="*/ 4240696 w 7938053"/>
              <a:gd name="connsiteY53" fmla="*/ 1643270 h 3074504"/>
              <a:gd name="connsiteX54" fmla="*/ 4346713 w 7938053"/>
              <a:gd name="connsiteY54" fmla="*/ 1696278 h 3074504"/>
              <a:gd name="connsiteX55" fmla="*/ 4373218 w 7938053"/>
              <a:gd name="connsiteY55" fmla="*/ 1722783 h 3074504"/>
              <a:gd name="connsiteX56" fmla="*/ 4412974 w 7938053"/>
              <a:gd name="connsiteY56" fmla="*/ 1749287 h 3074504"/>
              <a:gd name="connsiteX57" fmla="*/ 4439479 w 7938053"/>
              <a:gd name="connsiteY57" fmla="*/ 1789044 h 3074504"/>
              <a:gd name="connsiteX58" fmla="*/ 4465983 w 7938053"/>
              <a:gd name="connsiteY58" fmla="*/ 1842052 h 3074504"/>
              <a:gd name="connsiteX59" fmla="*/ 4505739 w 7938053"/>
              <a:gd name="connsiteY59" fmla="*/ 1895061 h 3074504"/>
              <a:gd name="connsiteX60" fmla="*/ 4558748 w 7938053"/>
              <a:gd name="connsiteY60" fmla="*/ 1974574 h 3074504"/>
              <a:gd name="connsiteX61" fmla="*/ 4625009 w 7938053"/>
              <a:gd name="connsiteY61" fmla="*/ 2027583 h 3074504"/>
              <a:gd name="connsiteX62" fmla="*/ 4664766 w 7938053"/>
              <a:gd name="connsiteY62" fmla="*/ 2054087 h 3074504"/>
              <a:gd name="connsiteX63" fmla="*/ 4717774 w 7938053"/>
              <a:gd name="connsiteY63" fmla="*/ 2093844 h 3074504"/>
              <a:gd name="connsiteX64" fmla="*/ 4757531 w 7938053"/>
              <a:gd name="connsiteY64" fmla="*/ 2107096 h 3074504"/>
              <a:gd name="connsiteX65" fmla="*/ 4810539 w 7938053"/>
              <a:gd name="connsiteY65" fmla="*/ 2133600 h 3074504"/>
              <a:gd name="connsiteX66" fmla="*/ 5022574 w 7938053"/>
              <a:gd name="connsiteY66" fmla="*/ 2107096 h 3074504"/>
              <a:gd name="connsiteX67" fmla="*/ 5075583 w 7938053"/>
              <a:gd name="connsiteY67" fmla="*/ 2093844 h 3074504"/>
              <a:gd name="connsiteX68" fmla="*/ 5128592 w 7938053"/>
              <a:gd name="connsiteY68" fmla="*/ 2054087 h 3074504"/>
              <a:gd name="connsiteX69" fmla="*/ 5247861 w 7938053"/>
              <a:gd name="connsiteY69" fmla="*/ 1961322 h 3074504"/>
              <a:gd name="connsiteX70" fmla="*/ 5314122 w 7938053"/>
              <a:gd name="connsiteY70" fmla="*/ 1908313 h 3074504"/>
              <a:gd name="connsiteX71" fmla="*/ 5446644 w 7938053"/>
              <a:gd name="connsiteY71" fmla="*/ 1775791 h 3074504"/>
              <a:gd name="connsiteX72" fmla="*/ 5512905 w 7938053"/>
              <a:gd name="connsiteY72" fmla="*/ 1709531 h 3074504"/>
              <a:gd name="connsiteX73" fmla="*/ 5565913 w 7938053"/>
              <a:gd name="connsiteY73" fmla="*/ 1656522 h 3074504"/>
              <a:gd name="connsiteX74" fmla="*/ 5618922 w 7938053"/>
              <a:gd name="connsiteY74" fmla="*/ 1616765 h 3074504"/>
              <a:gd name="connsiteX75" fmla="*/ 5738192 w 7938053"/>
              <a:gd name="connsiteY75" fmla="*/ 1510748 h 3074504"/>
              <a:gd name="connsiteX76" fmla="*/ 5844209 w 7938053"/>
              <a:gd name="connsiteY76" fmla="*/ 1391478 h 3074504"/>
              <a:gd name="connsiteX77" fmla="*/ 5883966 w 7938053"/>
              <a:gd name="connsiteY77" fmla="*/ 1351722 h 3074504"/>
              <a:gd name="connsiteX78" fmla="*/ 5910470 w 7938053"/>
              <a:gd name="connsiteY78" fmla="*/ 1311965 h 3074504"/>
              <a:gd name="connsiteX79" fmla="*/ 5950226 w 7938053"/>
              <a:gd name="connsiteY79" fmla="*/ 1285461 h 3074504"/>
              <a:gd name="connsiteX80" fmla="*/ 6016487 w 7938053"/>
              <a:gd name="connsiteY80" fmla="*/ 1232452 h 3074504"/>
              <a:gd name="connsiteX81" fmla="*/ 6042992 w 7938053"/>
              <a:gd name="connsiteY81" fmla="*/ 1192696 h 3074504"/>
              <a:gd name="connsiteX82" fmla="*/ 6069496 w 7938053"/>
              <a:gd name="connsiteY82" fmla="*/ 1166191 h 3074504"/>
              <a:gd name="connsiteX83" fmla="*/ 6122505 w 7938053"/>
              <a:gd name="connsiteY83" fmla="*/ 1086678 h 3074504"/>
              <a:gd name="connsiteX84" fmla="*/ 6135757 w 7938053"/>
              <a:gd name="connsiteY84" fmla="*/ 1046922 h 3074504"/>
              <a:gd name="connsiteX85" fmla="*/ 6188766 w 7938053"/>
              <a:gd name="connsiteY85" fmla="*/ 980661 h 3074504"/>
              <a:gd name="connsiteX86" fmla="*/ 6268279 w 7938053"/>
              <a:gd name="connsiteY86" fmla="*/ 927652 h 3074504"/>
              <a:gd name="connsiteX87" fmla="*/ 6347792 w 7938053"/>
              <a:gd name="connsiteY87" fmla="*/ 874644 h 3074504"/>
              <a:gd name="connsiteX88" fmla="*/ 6387548 w 7938053"/>
              <a:gd name="connsiteY88" fmla="*/ 861391 h 3074504"/>
              <a:gd name="connsiteX89" fmla="*/ 6427305 w 7938053"/>
              <a:gd name="connsiteY89" fmla="*/ 834887 h 3074504"/>
              <a:gd name="connsiteX90" fmla="*/ 6506818 w 7938053"/>
              <a:gd name="connsiteY90" fmla="*/ 808383 h 3074504"/>
              <a:gd name="connsiteX91" fmla="*/ 6626087 w 7938053"/>
              <a:gd name="connsiteY91" fmla="*/ 781878 h 3074504"/>
              <a:gd name="connsiteX92" fmla="*/ 6785113 w 7938053"/>
              <a:gd name="connsiteY92" fmla="*/ 755374 h 3074504"/>
              <a:gd name="connsiteX93" fmla="*/ 6917635 w 7938053"/>
              <a:gd name="connsiteY93" fmla="*/ 768626 h 3074504"/>
              <a:gd name="connsiteX94" fmla="*/ 6957392 w 7938053"/>
              <a:gd name="connsiteY94" fmla="*/ 781878 h 3074504"/>
              <a:gd name="connsiteX95" fmla="*/ 7089913 w 7938053"/>
              <a:gd name="connsiteY95" fmla="*/ 768626 h 3074504"/>
              <a:gd name="connsiteX96" fmla="*/ 7129670 w 7938053"/>
              <a:gd name="connsiteY96" fmla="*/ 755374 h 3074504"/>
              <a:gd name="connsiteX97" fmla="*/ 7195931 w 7938053"/>
              <a:gd name="connsiteY97" fmla="*/ 702365 h 3074504"/>
              <a:gd name="connsiteX98" fmla="*/ 7222435 w 7938053"/>
              <a:gd name="connsiteY98" fmla="*/ 662609 h 3074504"/>
              <a:gd name="connsiteX99" fmla="*/ 7275444 w 7938053"/>
              <a:gd name="connsiteY99" fmla="*/ 609600 h 3074504"/>
              <a:gd name="connsiteX100" fmla="*/ 7328453 w 7938053"/>
              <a:gd name="connsiteY100" fmla="*/ 556591 h 3074504"/>
              <a:gd name="connsiteX101" fmla="*/ 7368209 w 7938053"/>
              <a:gd name="connsiteY101" fmla="*/ 516835 h 3074504"/>
              <a:gd name="connsiteX102" fmla="*/ 7421218 w 7938053"/>
              <a:gd name="connsiteY102" fmla="*/ 450574 h 3074504"/>
              <a:gd name="connsiteX103" fmla="*/ 7447722 w 7938053"/>
              <a:gd name="connsiteY103" fmla="*/ 371061 h 3074504"/>
              <a:gd name="connsiteX104" fmla="*/ 7500731 w 7938053"/>
              <a:gd name="connsiteY104" fmla="*/ 304800 h 3074504"/>
              <a:gd name="connsiteX105" fmla="*/ 7580244 w 7938053"/>
              <a:gd name="connsiteY105" fmla="*/ 212035 h 3074504"/>
              <a:gd name="connsiteX106" fmla="*/ 7620000 w 7938053"/>
              <a:gd name="connsiteY106" fmla="*/ 185531 h 3074504"/>
              <a:gd name="connsiteX107" fmla="*/ 7646505 w 7938053"/>
              <a:gd name="connsiteY107" fmla="*/ 159026 h 3074504"/>
              <a:gd name="connsiteX108" fmla="*/ 7686261 w 7938053"/>
              <a:gd name="connsiteY108" fmla="*/ 132522 h 3074504"/>
              <a:gd name="connsiteX109" fmla="*/ 7712766 w 7938053"/>
              <a:gd name="connsiteY109" fmla="*/ 106018 h 3074504"/>
              <a:gd name="connsiteX110" fmla="*/ 7792279 w 7938053"/>
              <a:gd name="connsiteY110" fmla="*/ 79513 h 3074504"/>
              <a:gd name="connsiteX111" fmla="*/ 7871792 w 7938053"/>
              <a:gd name="connsiteY111" fmla="*/ 26504 h 3074504"/>
              <a:gd name="connsiteX112" fmla="*/ 7938053 w 7938053"/>
              <a:gd name="connsiteY112" fmla="*/ 0 h 307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7938053" h="3074504">
                <a:moveTo>
                  <a:pt x="0" y="3074504"/>
                </a:moveTo>
                <a:cubicBezTo>
                  <a:pt x="26504" y="3065669"/>
                  <a:pt x="55091" y="3061568"/>
                  <a:pt x="79513" y="3048000"/>
                </a:cubicBezTo>
                <a:cubicBezTo>
                  <a:pt x="95896" y="3038898"/>
                  <a:pt x="105166" y="3020585"/>
                  <a:pt x="119270" y="3008244"/>
                </a:cubicBezTo>
                <a:cubicBezTo>
                  <a:pt x="166185" y="2967193"/>
                  <a:pt x="229953" y="2928359"/>
                  <a:pt x="265044" y="2875722"/>
                </a:cubicBezTo>
                <a:cubicBezTo>
                  <a:pt x="273879" y="2862470"/>
                  <a:pt x="281060" y="2847951"/>
                  <a:pt x="291548" y="2835965"/>
                </a:cubicBezTo>
                <a:cubicBezTo>
                  <a:pt x="312117" y="2812458"/>
                  <a:pt x="340483" y="2795694"/>
                  <a:pt x="357809" y="2769704"/>
                </a:cubicBezTo>
                <a:cubicBezTo>
                  <a:pt x="366644" y="2756452"/>
                  <a:pt x="373948" y="2742041"/>
                  <a:pt x="384313" y="2729948"/>
                </a:cubicBezTo>
                <a:cubicBezTo>
                  <a:pt x="400575" y="2710975"/>
                  <a:pt x="423461" y="2697731"/>
                  <a:pt x="437322" y="2676939"/>
                </a:cubicBezTo>
                <a:cubicBezTo>
                  <a:pt x="446157" y="2663687"/>
                  <a:pt x="452564" y="2648445"/>
                  <a:pt x="463826" y="2637183"/>
                </a:cubicBezTo>
                <a:cubicBezTo>
                  <a:pt x="475088" y="2625921"/>
                  <a:pt x="491011" y="2620456"/>
                  <a:pt x="503583" y="2610678"/>
                </a:cubicBezTo>
                <a:cubicBezTo>
                  <a:pt x="530816" y="2589497"/>
                  <a:pt x="557814" y="2567894"/>
                  <a:pt x="583096" y="2544418"/>
                </a:cubicBezTo>
                <a:cubicBezTo>
                  <a:pt x="619719" y="2510411"/>
                  <a:pt x="653774" y="2473739"/>
                  <a:pt x="689113" y="2438400"/>
                </a:cubicBezTo>
                <a:lnTo>
                  <a:pt x="795131" y="2332383"/>
                </a:lnTo>
                <a:cubicBezTo>
                  <a:pt x="834887" y="2301461"/>
                  <a:pt x="878786" y="2275232"/>
                  <a:pt x="914400" y="2239618"/>
                </a:cubicBezTo>
                <a:cubicBezTo>
                  <a:pt x="941672" y="2212346"/>
                  <a:pt x="957160" y="2194359"/>
                  <a:pt x="993913" y="2173357"/>
                </a:cubicBezTo>
                <a:cubicBezTo>
                  <a:pt x="1006042" y="2166426"/>
                  <a:pt x="1020418" y="2164522"/>
                  <a:pt x="1033670" y="2160104"/>
                </a:cubicBezTo>
                <a:cubicBezTo>
                  <a:pt x="1086679" y="2168939"/>
                  <a:pt x="1140771" y="2172762"/>
                  <a:pt x="1192696" y="2186609"/>
                </a:cubicBezTo>
                <a:cubicBezTo>
                  <a:pt x="1226264" y="2195560"/>
                  <a:pt x="1246823" y="2234737"/>
                  <a:pt x="1272209" y="2252870"/>
                </a:cubicBezTo>
                <a:cubicBezTo>
                  <a:pt x="1300865" y="2273338"/>
                  <a:pt x="1332531" y="2281812"/>
                  <a:pt x="1364974" y="2292626"/>
                </a:cubicBezTo>
                <a:cubicBezTo>
                  <a:pt x="1454365" y="2382017"/>
                  <a:pt x="1408928" y="2360286"/>
                  <a:pt x="1484244" y="2385391"/>
                </a:cubicBezTo>
                <a:cubicBezTo>
                  <a:pt x="1606622" y="2466980"/>
                  <a:pt x="1456078" y="2362860"/>
                  <a:pt x="1550505" y="2438400"/>
                </a:cubicBezTo>
                <a:cubicBezTo>
                  <a:pt x="1562942" y="2448349"/>
                  <a:pt x="1577009" y="2456069"/>
                  <a:pt x="1590261" y="2464904"/>
                </a:cubicBezTo>
                <a:cubicBezTo>
                  <a:pt x="1599096" y="2478156"/>
                  <a:pt x="1603260" y="2496220"/>
                  <a:pt x="1616766" y="2504661"/>
                </a:cubicBezTo>
                <a:cubicBezTo>
                  <a:pt x="1640457" y="2519468"/>
                  <a:pt x="1669775" y="2522330"/>
                  <a:pt x="1696279" y="2531165"/>
                </a:cubicBezTo>
                <a:cubicBezTo>
                  <a:pt x="1829898" y="2575705"/>
                  <a:pt x="1622628" y="2507746"/>
                  <a:pt x="1789044" y="2557670"/>
                </a:cubicBezTo>
                <a:cubicBezTo>
                  <a:pt x="1815804" y="2565698"/>
                  <a:pt x="1842053" y="2575339"/>
                  <a:pt x="1868557" y="2584174"/>
                </a:cubicBezTo>
                <a:lnTo>
                  <a:pt x="1908313" y="2597426"/>
                </a:lnTo>
                <a:cubicBezTo>
                  <a:pt x="1937570" y="2594175"/>
                  <a:pt x="2051650" y="2584987"/>
                  <a:pt x="2093844" y="2570922"/>
                </a:cubicBezTo>
                <a:cubicBezTo>
                  <a:pt x="2163553" y="2547686"/>
                  <a:pt x="2128438" y="2546999"/>
                  <a:pt x="2186609" y="2517913"/>
                </a:cubicBezTo>
                <a:cubicBezTo>
                  <a:pt x="2199103" y="2511666"/>
                  <a:pt x="2213114" y="2509078"/>
                  <a:pt x="2226366" y="2504661"/>
                </a:cubicBezTo>
                <a:lnTo>
                  <a:pt x="2319131" y="2411896"/>
                </a:lnTo>
                <a:cubicBezTo>
                  <a:pt x="2332383" y="2398644"/>
                  <a:pt x="2348491" y="2387733"/>
                  <a:pt x="2358887" y="2372139"/>
                </a:cubicBezTo>
                <a:cubicBezTo>
                  <a:pt x="2367722" y="2358887"/>
                  <a:pt x="2375196" y="2344619"/>
                  <a:pt x="2385392" y="2332383"/>
                </a:cubicBezTo>
                <a:cubicBezTo>
                  <a:pt x="2397390" y="2317985"/>
                  <a:pt x="2413642" y="2307420"/>
                  <a:pt x="2425148" y="2292626"/>
                </a:cubicBezTo>
                <a:cubicBezTo>
                  <a:pt x="2425152" y="2292621"/>
                  <a:pt x="2491407" y="2193238"/>
                  <a:pt x="2504661" y="2173357"/>
                </a:cubicBezTo>
                <a:cubicBezTo>
                  <a:pt x="2513496" y="2160105"/>
                  <a:pt x="2519904" y="2144862"/>
                  <a:pt x="2531166" y="2133600"/>
                </a:cubicBezTo>
                <a:lnTo>
                  <a:pt x="2597426" y="2067339"/>
                </a:lnTo>
                <a:cubicBezTo>
                  <a:pt x="2606261" y="2058504"/>
                  <a:pt x="2612078" y="2044786"/>
                  <a:pt x="2623931" y="2040835"/>
                </a:cubicBezTo>
                <a:lnTo>
                  <a:pt x="2663687" y="2027583"/>
                </a:lnTo>
                <a:cubicBezTo>
                  <a:pt x="2762404" y="1961771"/>
                  <a:pt x="2641154" y="2046359"/>
                  <a:pt x="2743200" y="1961322"/>
                </a:cubicBezTo>
                <a:cubicBezTo>
                  <a:pt x="2755436" y="1951126"/>
                  <a:pt x="2770520" y="1944768"/>
                  <a:pt x="2782957" y="1934818"/>
                </a:cubicBezTo>
                <a:cubicBezTo>
                  <a:pt x="2792713" y="1927013"/>
                  <a:pt x="2799705" y="1916118"/>
                  <a:pt x="2809461" y="1908313"/>
                </a:cubicBezTo>
                <a:cubicBezTo>
                  <a:pt x="2821898" y="1898363"/>
                  <a:pt x="2836781" y="1891759"/>
                  <a:pt x="2849218" y="1881809"/>
                </a:cubicBezTo>
                <a:cubicBezTo>
                  <a:pt x="2858974" y="1874004"/>
                  <a:pt x="2865326" y="1862235"/>
                  <a:pt x="2875722" y="1855304"/>
                </a:cubicBezTo>
                <a:cubicBezTo>
                  <a:pt x="2892159" y="1844346"/>
                  <a:pt x="2911061" y="1837635"/>
                  <a:pt x="2928731" y="1828800"/>
                </a:cubicBezTo>
                <a:cubicBezTo>
                  <a:pt x="3130817" y="1626714"/>
                  <a:pt x="2929759" y="1817376"/>
                  <a:pt x="3048000" y="1722783"/>
                </a:cubicBezTo>
                <a:cubicBezTo>
                  <a:pt x="3057757" y="1714978"/>
                  <a:pt x="3063330" y="1701866"/>
                  <a:pt x="3074505" y="1696278"/>
                </a:cubicBezTo>
                <a:cubicBezTo>
                  <a:pt x="3099493" y="1683784"/>
                  <a:pt x="3127514" y="1678609"/>
                  <a:pt x="3154018" y="1669774"/>
                </a:cubicBezTo>
                <a:cubicBezTo>
                  <a:pt x="3287656" y="1625228"/>
                  <a:pt x="3080342" y="1693203"/>
                  <a:pt x="3246783" y="1643270"/>
                </a:cubicBezTo>
                <a:cubicBezTo>
                  <a:pt x="3273543" y="1635242"/>
                  <a:pt x="3298473" y="1619294"/>
                  <a:pt x="3326296" y="1616765"/>
                </a:cubicBezTo>
                <a:cubicBezTo>
                  <a:pt x="3511907" y="1599892"/>
                  <a:pt x="3423577" y="1608901"/>
                  <a:pt x="3591339" y="1590261"/>
                </a:cubicBezTo>
                <a:lnTo>
                  <a:pt x="4094922" y="1603513"/>
                </a:lnTo>
                <a:cubicBezTo>
                  <a:pt x="4130502" y="1605060"/>
                  <a:pt x="4166580" y="1607394"/>
                  <a:pt x="4200939" y="1616765"/>
                </a:cubicBezTo>
                <a:cubicBezTo>
                  <a:pt x="4216305" y="1620956"/>
                  <a:pt x="4226450" y="1636147"/>
                  <a:pt x="4240696" y="1643270"/>
                </a:cubicBezTo>
                <a:cubicBezTo>
                  <a:pt x="4332187" y="1689016"/>
                  <a:pt x="4218139" y="1604439"/>
                  <a:pt x="4346713" y="1696278"/>
                </a:cubicBezTo>
                <a:cubicBezTo>
                  <a:pt x="4356880" y="1703540"/>
                  <a:pt x="4363461" y="1714978"/>
                  <a:pt x="4373218" y="1722783"/>
                </a:cubicBezTo>
                <a:cubicBezTo>
                  <a:pt x="4385655" y="1732732"/>
                  <a:pt x="4399722" y="1740452"/>
                  <a:pt x="4412974" y="1749287"/>
                </a:cubicBezTo>
                <a:cubicBezTo>
                  <a:pt x="4421809" y="1762539"/>
                  <a:pt x="4431577" y="1775215"/>
                  <a:pt x="4439479" y="1789044"/>
                </a:cubicBezTo>
                <a:cubicBezTo>
                  <a:pt x="4449280" y="1806196"/>
                  <a:pt x="4455513" y="1825300"/>
                  <a:pt x="4465983" y="1842052"/>
                </a:cubicBezTo>
                <a:cubicBezTo>
                  <a:pt x="4477689" y="1860782"/>
                  <a:pt x="4493073" y="1876967"/>
                  <a:pt x="4505739" y="1895061"/>
                </a:cubicBezTo>
                <a:cubicBezTo>
                  <a:pt x="4524006" y="1921157"/>
                  <a:pt x="4532243" y="1956905"/>
                  <a:pt x="4558748" y="1974574"/>
                </a:cubicBezTo>
                <a:cubicBezTo>
                  <a:pt x="4681116" y="2056151"/>
                  <a:pt x="4530593" y="1952050"/>
                  <a:pt x="4625009" y="2027583"/>
                </a:cubicBezTo>
                <a:cubicBezTo>
                  <a:pt x="4637446" y="2037533"/>
                  <a:pt x="4651806" y="2044829"/>
                  <a:pt x="4664766" y="2054087"/>
                </a:cubicBezTo>
                <a:cubicBezTo>
                  <a:pt x="4682739" y="2066925"/>
                  <a:pt x="4698597" y="2082886"/>
                  <a:pt x="4717774" y="2093844"/>
                </a:cubicBezTo>
                <a:cubicBezTo>
                  <a:pt x="4729903" y="2100775"/>
                  <a:pt x="4744691" y="2101593"/>
                  <a:pt x="4757531" y="2107096"/>
                </a:cubicBezTo>
                <a:cubicBezTo>
                  <a:pt x="4775689" y="2114878"/>
                  <a:pt x="4792870" y="2124765"/>
                  <a:pt x="4810539" y="2133600"/>
                </a:cubicBezTo>
                <a:cubicBezTo>
                  <a:pt x="4881217" y="2124765"/>
                  <a:pt x="4952134" y="2117662"/>
                  <a:pt x="5022574" y="2107096"/>
                </a:cubicBezTo>
                <a:cubicBezTo>
                  <a:pt x="5040586" y="2104394"/>
                  <a:pt x="5059292" y="2101989"/>
                  <a:pt x="5075583" y="2093844"/>
                </a:cubicBezTo>
                <a:cubicBezTo>
                  <a:pt x="5095338" y="2083966"/>
                  <a:pt x="5110214" y="2066339"/>
                  <a:pt x="5128592" y="2054087"/>
                </a:cubicBezTo>
                <a:cubicBezTo>
                  <a:pt x="5279296" y="1953618"/>
                  <a:pt x="5115506" y="2078972"/>
                  <a:pt x="5247861" y="1961322"/>
                </a:cubicBezTo>
                <a:cubicBezTo>
                  <a:pt x="5269002" y="1942530"/>
                  <a:pt x="5293444" y="1927613"/>
                  <a:pt x="5314122" y="1908313"/>
                </a:cubicBezTo>
                <a:cubicBezTo>
                  <a:pt x="5359792" y="1865688"/>
                  <a:pt x="5402470" y="1819965"/>
                  <a:pt x="5446644" y="1775791"/>
                </a:cubicBezTo>
                <a:lnTo>
                  <a:pt x="5512905" y="1709531"/>
                </a:lnTo>
                <a:cubicBezTo>
                  <a:pt x="5530575" y="1691861"/>
                  <a:pt x="5545922" y="1671515"/>
                  <a:pt x="5565913" y="1656522"/>
                </a:cubicBezTo>
                <a:cubicBezTo>
                  <a:pt x="5583583" y="1643270"/>
                  <a:pt x="5602505" y="1631541"/>
                  <a:pt x="5618922" y="1616765"/>
                </a:cubicBezTo>
                <a:cubicBezTo>
                  <a:pt x="5748597" y="1500057"/>
                  <a:pt x="5650718" y="1569063"/>
                  <a:pt x="5738192" y="1510748"/>
                </a:cubicBezTo>
                <a:cubicBezTo>
                  <a:pt x="5785487" y="1439804"/>
                  <a:pt x="5753435" y="1482251"/>
                  <a:pt x="5844209" y="1391478"/>
                </a:cubicBezTo>
                <a:cubicBezTo>
                  <a:pt x="5857461" y="1378226"/>
                  <a:pt x="5873570" y="1367316"/>
                  <a:pt x="5883966" y="1351722"/>
                </a:cubicBezTo>
                <a:cubicBezTo>
                  <a:pt x="5892801" y="1338470"/>
                  <a:pt x="5899208" y="1323227"/>
                  <a:pt x="5910470" y="1311965"/>
                </a:cubicBezTo>
                <a:cubicBezTo>
                  <a:pt x="5921732" y="1300703"/>
                  <a:pt x="5937789" y="1295410"/>
                  <a:pt x="5950226" y="1285461"/>
                </a:cubicBezTo>
                <a:cubicBezTo>
                  <a:pt x="6044653" y="1209921"/>
                  <a:pt x="5894109" y="1314041"/>
                  <a:pt x="6016487" y="1232452"/>
                </a:cubicBezTo>
                <a:cubicBezTo>
                  <a:pt x="6025322" y="1219200"/>
                  <a:pt x="6033042" y="1205133"/>
                  <a:pt x="6042992" y="1192696"/>
                </a:cubicBezTo>
                <a:cubicBezTo>
                  <a:pt x="6050797" y="1182940"/>
                  <a:pt x="6061999" y="1176186"/>
                  <a:pt x="6069496" y="1166191"/>
                </a:cubicBezTo>
                <a:cubicBezTo>
                  <a:pt x="6088609" y="1140707"/>
                  <a:pt x="6122505" y="1086678"/>
                  <a:pt x="6122505" y="1086678"/>
                </a:cubicBezTo>
                <a:cubicBezTo>
                  <a:pt x="6126922" y="1073426"/>
                  <a:pt x="6129510" y="1059416"/>
                  <a:pt x="6135757" y="1046922"/>
                </a:cubicBezTo>
                <a:cubicBezTo>
                  <a:pt x="6146191" y="1026054"/>
                  <a:pt x="6169042" y="995454"/>
                  <a:pt x="6188766" y="980661"/>
                </a:cubicBezTo>
                <a:cubicBezTo>
                  <a:pt x="6214250" y="961548"/>
                  <a:pt x="6241775" y="945322"/>
                  <a:pt x="6268279" y="927652"/>
                </a:cubicBezTo>
                <a:lnTo>
                  <a:pt x="6347792" y="874644"/>
                </a:lnTo>
                <a:cubicBezTo>
                  <a:pt x="6361044" y="870226"/>
                  <a:pt x="6375054" y="867638"/>
                  <a:pt x="6387548" y="861391"/>
                </a:cubicBezTo>
                <a:cubicBezTo>
                  <a:pt x="6401794" y="854268"/>
                  <a:pt x="6412751" y="841356"/>
                  <a:pt x="6427305" y="834887"/>
                </a:cubicBezTo>
                <a:cubicBezTo>
                  <a:pt x="6452835" y="823540"/>
                  <a:pt x="6479714" y="815159"/>
                  <a:pt x="6506818" y="808383"/>
                </a:cubicBezTo>
                <a:cubicBezTo>
                  <a:pt x="6554462" y="796472"/>
                  <a:pt x="6575625" y="790288"/>
                  <a:pt x="6626087" y="781878"/>
                </a:cubicBezTo>
                <a:cubicBezTo>
                  <a:pt x="6823368" y="748997"/>
                  <a:pt x="6628937" y="786609"/>
                  <a:pt x="6785113" y="755374"/>
                </a:cubicBezTo>
                <a:cubicBezTo>
                  <a:pt x="6829287" y="759791"/>
                  <a:pt x="6873757" y="761876"/>
                  <a:pt x="6917635" y="768626"/>
                </a:cubicBezTo>
                <a:cubicBezTo>
                  <a:pt x="6931442" y="770750"/>
                  <a:pt x="6943423" y="781878"/>
                  <a:pt x="6957392" y="781878"/>
                </a:cubicBezTo>
                <a:cubicBezTo>
                  <a:pt x="7001786" y="781878"/>
                  <a:pt x="7045739" y="773043"/>
                  <a:pt x="7089913" y="768626"/>
                </a:cubicBezTo>
                <a:cubicBezTo>
                  <a:pt x="7103165" y="764209"/>
                  <a:pt x="7117176" y="761621"/>
                  <a:pt x="7129670" y="755374"/>
                </a:cubicBezTo>
                <a:cubicBezTo>
                  <a:pt x="7152630" y="743894"/>
                  <a:pt x="7179496" y="722908"/>
                  <a:pt x="7195931" y="702365"/>
                </a:cubicBezTo>
                <a:cubicBezTo>
                  <a:pt x="7205880" y="689928"/>
                  <a:pt x="7212070" y="674702"/>
                  <a:pt x="7222435" y="662609"/>
                </a:cubicBezTo>
                <a:cubicBezTo>
                  <a:pt x="7238697" y="643636"/>
                  <a:pt x="7257774" y="627270"/>
                  <a:pt x="7275444" y="609600"/>
                </a:cubicBezTo>
                <a:lnTo>
                  <a:pt x="7328453" y="556591"/>
                </a:lnTo>
                <a:cubicBezTo>
                  <a:pt x="7341705" y="543339"/>
                  <a:pt x="7357813" y="532429"/>
                  <a:pt x="7368209" y="516835"/>
                </a:cubicBezTo>
                <a:cubicBezTo>
                  <a:pt x="7401643" y="466682"/>
                  <a:pt x="7383451" y="488340"/>
                  <a:pt x="7421218" y="450574"/>
                </a:cubicBezTo>
                <a:cubicBezTo>
                  <a:pt x="7430053" y="424070"/>
                  <a:pt x="7432225" y="394307"/>
                  <a:pt x="7447722" y="371061"/>
                </a:cubicBezTo>
                <a:cubicBezTo>
                  <a:pt x="7529292" y="248704"/>
                  <a:pt x="7425203" y="399208"/>
                  <a:pt x="7500731" y="304800"/>
                </a:cubicBezTo>
                <a:cubicBezTo>
                  <a:pt x="7534989" y="261978"/>
                  <a:pt x="7525555" y="248494"/>
                  <a:pt x="7580244" y="212035"/>
                </a:cubicBezTo>
                <a:cubicBezTo>
                  <a:pt x="7593496" y="203200"/>
                  <a:pt x="7607563" y="195480"/>
                  <a:pt x="7620000" y="185531"/>
                </a:cubicBezTo>
                <a:cubicBezTo>
                  <a:pt x="7629757" y="177726"/>
                  <a:pt x="7636748" y="166831"/>
                  <a:pt x="7646505" y="159026"/>
                </a:cubicBezTo>
                <a:cubicBezTo>
                  <a:pt x="7658942" y="149077"/>
                  <a:pt x="7673824" y="142471"/>
                  <a:pt x="7686261" y="132522"/>
                </a:cubicBezTo>
                <a:cubicBezTo>
                  <a:pt x="7696017" y="124717"/>
                  <a:pt x="7701591" y="111606"/>
                  <a:pt x="7712766" y="106018"/>
                </a:cubicBezTo>
                <a:cubicBezTo>
                  <a:pt x="7737755" y="93524"/>
                  <a:pt x="7792279" y="79513"/>
                  <a:pt x="7792279" y="79513"/>
                </a:cubicBezTo>
                <a:cubicBezTo>
                  <a:pt x="7818783" y="61843"/>
                  <a:pt x="7841572" y="36577"/>
                  <a:pt x="7871792" y="26504"/>
                </a:cubicBezTo>
                <a:cubicBezTo>
                  <a:pt x="7920919" y="10128"/>
                  <a:pt x="7899054" y="19499"/>
                  <a:pt x="793805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2014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414A4-2BEE-17FB-1B07-19C0AC340896}"/>
              </a:ext>
            </a:extLst>
          </p:cNvPr>
          <p:cNvSpPr>
            <a:spLocks noGrp="1"/>
          </p:cNvSpPr>
          <p:nvPr>
            <p:ph type="title"/>
          </p:nvPr>
        </p:nvSpPr>
        <p:spPr>
          <a:xfrm>
            <a:off x="640080" y="325369"/>
            <a:ext cx="4368602" cy="1956841"/>
          </a:xfrm>
        </p:spPr>
        <p:txBody>
          <a:bodyPr anchor="b">
            <a:normAutofit/>
          </a:bodyPr>
          <a:lstStyle/>
          <a:p>
            <a:r>
              <a:rPr lang="en-US" sz="3800"/>
              <a:t>How the curriculum for Wales accounts for this</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29322-B704-09AB-D755-CB2C93E8FDE7}"/>
              </a:ext>
            </a:extLst>
          </p:cNvPr>
          <p:cNvSpPr>
            <a:spLocks noGrp="1"/>
          </p:cNvSpPr>
          <p:nvPr>
            <p:ph idx="1"/>
          </p:nvPr>
        </p:nvSpPr>
        <p:spPr>
          <a:xfrm>
            <a:off x="640080" y="2872899"/>
            <a:ext cx="4243589" cy="3320668"/>
          </a:xfrm>
        </p:spPr>
        <p:txBody>
          <a:bodyPr>
            <a:normAutofit/>
          </a:bodyPr>
          <a:lstStyle/>
          <a:p>
            <a:r>
              <a:rPr lang="en-US" sz="2200"/>
              <a:t>Removal of age-related expectations</a:t>
            </a:r>
          </a:p>
          <a:p>
            <a:endParaRPr lang="en-US" sz="2200"/>
          </a:p>
          <a:p>
            <a:r>
              <a:rPr lang="en-US" sz="2200"/>
              <a:t>Move towards the idea of ‘progression steps’ in areas </a:t>
            </a:r>
          </a:p>
        </p:txBody>
      </p:sp>
      <p:pic>
        <p:nvPicPr>
          <p:cNvPr id="1026" name="Picture 2" descr="Source: Professor Graham Donaldson CB, Successful Futures: Independent Review of Curriculum and Assessment Arrangements in Wales, February 2015, p55">
            <a:extLst>
              <a:ext uri="{FF2B5EF4-FFF2-40B4-BE49-F238E27FC236}">
                <a16:creationId xmlns:a16="http://schemas.microsoft.com/office/drawing/2014/main" id="{71D29FD7-9D60-FD9F-57B5-AA01E0AF0F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09266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3185" y="35169"/>
            <a:ext cx="10515600" cy="1325563"/>
          </a:xfrm>
        </p:spPr>
        <p:txBody>
          <a:bodyPr>
            <a:normAutofit/>
          </a:bodyPr>
          <a:lstStyle/>
          <a:p>
            <a:r>
              <a:rPr lang="en-GB" sz="3600" dirty="0"/>
              <a:t> </a:t>
            </a:r>
            <a:r>
              <a:rPr lang="en-GB" sz="4800" dirty="0">
                <a:latin typeface="American Typewriter" panose="02090604020004020304" pitchFamily="18" charset="77"/>
              </a:rPr>
              <a:t>Child development</a:t>
            </a:r>
          </a:p>
        </p:txBody>
      </p:sp>
      <p:sp>
        <p:nvSpPr>
          <p:cNvPr id="5" name="object 6"/>
          <p:cNvSpPr>
            <a:spLocks noGrp="1"/>
          </p:cNvSpPr>
          <p:nvPr>
            <p:ph sz="half" idx="2"/>
          </p:nvPr>
        </p:nvSpPr>
        <p:spPr>
          <a:xfrm>
            <a:off x="1371600" y="1129562"/>
            <a:ext cx="9448800" cy="4205165"/>
          </a:xfrm>
          <a:prstGeom prst="rect">
            <a:avLst/>
          </a:prstGeom>
          <a:blipFill>
            <a:blip r:embed="rId3" cstate="print"/>
            <a:stretch>
              <a:fillRect/>
            </a:stretch>
          </a:blipFill>
        </p:spPr>
        <p:txBody>
          <a:bodyPr vert="horz" wrap="square" lIns="0" tIns="0" rIns="0" bIns="0" rtlCol="0">
            <a:normAutofit/>
          </a:bodyPr>
          <a:lstStyle/>
          <a:p>
            <a:endParaRPr lang="en-GB" dirty="0"/>
          </a:p>
        </p:txBody>
      </p:sp>
      <p:sp>
        <p:nvSpPr>
          <p:cNvPr id="6" name="TextBox 5"/>
          <p:cNvSpPr txBox="1"/>
          <p:nvPr/>
        </p:nvSpPr>
        <p:spPr>
          <a:xfrm>
            <a:off x="244719" y="5195989"/>
            <a:ext cx="11702562" cy="1415772"/>
          </a:xfrm>
          <a:prstGeom prst="rect">
            <a:avLst/>
          </a:prstGeom>
          <a:noFill/>
        </p:spPr>
        <p:txBody>
          <a:bodyPr wrap="square" rtlCol="0">
            <a:spAutoFit/>
          </a:bodyPr>
          <a:lstStyle/>
          <a:p>
            <a:endParaRPr lang="en-GB" sz="2000" dirty="0">
              <a:latin typeface="Tahoma"/>
              <a:cs typeface="Tahoma"/>
            </a:endParaRPr>
          </a:p>
          <a:p>
            <a:pPr algn="ctr"/>
            <a:r>
              <a:rPr lang="en-GB" sz="2400" dirty="0">
                <a:latin typeface="American Typewriter" panose="02090604020004020304" pitchFamily="18" charset="77"/>
                <a:cs typeface="Tahoma"/>
              </a:rPr>
              <a:t>Child </a:t>
            </a:r>
            <a:r>
              <a:rPr lang="en-GB" sz="2400" spc="-5" dirty="0">
                <a:latin typeface="American Typewriter" panose="02090604020004020304" pitchFamily="18" charset="77"/>
                <a:cs typeface="Tahoma"/>
              </a:rPr>
              <a:t>development can be said to be the study </a:t>
            </a:r>
            <a:r>
              <a:rPr lang="en-GB" sz="2400" dirty="0">
                <a:latin typeface="American Typewriter" panose="02090604020004020304" pitchFamily="18" charset="77"/>
                <a:cs typeface="Tahoma"/>
              </a:rPr>
              <a:t>of</a:t>
            </a:r>
            <a:r>
              <a:rPr lang="en-GB" sz="2400" spc="-50" dirty="0">
                <a:latin typeface="American Typewriter" panose="02090604020004020304" pitchFamily="18" charset="77"/>
                <a:cs typeface="Tahoma"/>
              </a:rPr>
              <a:t> </a:t>
            </a:r>
            <a:r>
              <a:rPr lang="en-GB" sz="2400" spc="-5" dirty="0">
                <a:latin typeface="American Typewriter" panose="02090604020004020304" pitchFamily="18" charset="77"/>
                <a:cs typeface="Tahoma"/>
              </a:rPr>
              <a:t>changes  </a:t>
            </a:r>
            <a:r>
              <a:rPr lang="en-GB" sz="2400" dirty="0">
                <a:latin typeface="American Typewriter" panose="02090604020004020304" pitchFamily="18" charset="77"/>
                <a:cs typeface="Tahoma"/>
              </a:rPr>
              <a:t>due to </a:t>
            </a:r>
            <a:r>
              <a:rPr lang="en-GB" sz="2400" b="1" dirty="0">
                <a:latin typeface="American Typewriter" panose="02090604020004020304" pitchFamily="18" charset="77"/>
                <a:cs typeface="Tahoma"/>
              </a:rPr>
              <a:t>maturation  </a:t>
            </a:r>
            <a:r>
              <a:rPr lang="en-GB" sz="2400" spc="-5" dirty="0">
                <a:latin typeface="American Typewriter" panose="02090604020004020304" pitchFamily="18" charset="77"/>
                <a:cs typeface="Tahoma"/>
              </a:rPr>
              <a:t>(following the  </a:t>
            </a:r>
            <a:r>
              <a:rPr lang="en-GB" sz="2400" dirty="0">
                <a:latin typeface="American Typewriter" panose="02090604020004020304" pitchFamily="18" charset="77"/>
                <a:cs typeface="Tahoma"/>
              </a:rPr>
              <a:t>genetic plan) and  </a:t>
            </a:r>
            <a:r>
              <a:rPr lang="en-GB" sz="2400" b="1" dirty="0">
                <a:latin typeface="American Typewriter" panose="02090604020004020304" pitchFamily="18" charset="77"/>
                <a:cs typeface="Tahoma"/>
              </a:rPr>
              <a:t>learning </a:t>
            </a:r>
            <a:r>
              <a:rPr lang="en-GB" sz="2400" dirty="0">
                <a:latin typeface="American Typewriter" panose="02090604020004020304" pitchFamily="18" charset="77"/>
                <a:cs typeface="Tahoma"/>
              </a:rPr>
              <a:t>(changes  due </a:t>
            </a:r>
            <a:r>
              <a:rPr lang="en-GB" sz="2400" spc="-5" dirty="0">
                <a:latin typeface="American Typewriter" panose="02090604020004020304" pitchFamily="18" charset="77"/>
                <a:cs typeface="Tahoma"/>
              </a:rPr>
              <a:t>to</a:t>
            </a:r>
            <a:r>
              <a:rPr lang="en-GB" sz="2400" spc="-25" dirty="0">
                <a:latin typeface="American Typewriter" panose="02090604020004020304" pitchFamily="18" charset="77"/>
                <a:cs typeface="Tahoma"/>
              </a:rPr>
              <a:t> </a:t>
            </a:r>
            <a:r>
              <a:rPr lang="en-GB" sz="2400" spc="-5" dirty="0">
                <a:latin typeface="American Typewriter" panose="02090604020004020304" pitchFamily="18" charset="77"/>
                <a:cs typeface="Tahoma"/>
              </a:rPr>
              <a:t>experience).</a:t>
            </a:r>
            <a:endParaRPr lang="en-GB" sz="2400" dirty="0">
              <a:latin typeface="American Typewriter" panose="02090604020004020304" pitchFamily="18" charset="77"/>
              <a:cs typeface="Tahoma"/>
            </a:endParaRPr>
          </a:p>
          <a:p>
            <a:endParaRPr lang="en-GB" dirty="0"/>
          </a:p>
        </p:txBody>
      </p:sp>
    </p:spTree>
    <p:extLst>
      <p:ext uri="{BB962C8B-B14F-4D97-AF65-F5344CB8AC3E}">
        <p14:creationId xmlns:p14="http://schemas.microsoft.com/office/powerpoint/2010/main" val="2341133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CEB8725A-BF96-047B-B807-7A08EB11EF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41651" y="2592044"/>
            <a:ext cx="7422817" cy="42866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3E43506-7501-A8B7-82BA-FDB5973976A3}"/>
              </a:ext>
            </a:extLst>
          </p:cNvPr>
          <p:cNvSpPr>
            <a:spLocks noGrp="1"/>
          </p:cNvSpPr>
          <p:nvPr>
            <p:ph idx="1"/>
          </p:nvPr>
        </p:nvSpPr>
        <p:spPr>
          <a:xfrm>
            <a:off x="630935" y="2807208"/>
            <a:ext cx="5629187" cy="3410712"/>
          </a:xfrm>
        </p:spPr>
        <p:txBody>
          <a:bodyPr vert="horz" lIns="91440" tIns="45720" rIns="91440" bIns="45720" rtlCol="0" anchor="t">
            <a:normAutofit/>
          </a:bodyPr>
          <a:lstStyle/>
          <a:p>
            <a:pPr marL="0" indent="0">
              <a:buNone/>
            </a:pPr>
            <a:r>
              <a:rPr lang="en-US" sz="3200" kern="1200" dirty="0">
                <a:latin typeface="+mn-lt"/>
                <a:ea typeface="+mn-ea"/>
                <a:cs typeface="+mn-cs"/>
              </a:rPr>
              <a:t>In groups, make a list of the different things that can affect a child’s development from 0-19</a:t>
            </a:r>
          </a:p>
        </p:txBody>
      </p:sp>
      <p:sp>
        <p:nvSpPr>
          <p:cNvPr id="2" name="Title 1">
            <a:extLst>
              <a:ext uri="{FF2B5EF4-FFF2-40B4-BE49-F238E27FC236}">
                <a16:creationId xmlns:a16="http://schemas.microsoft.com/office/drawing/2014/main" id="{4F462EFE-3B83-7B1B-768B-15378F063B05}"/>
              </a:ext>
            </a:extLst>
          </p:cNvPr>
          <p:cNvSpPr>
            <a:spLocks noGrp="1"/>
          </p:cNvSpPr>
          <p:nvPr>
            <p:ph type="title"/>
          </p:nvPr>
        </p:nvSpPr>
        <p:spPr>
          <a:xfrm>
            <a:off x="630935" y="1491423"/>
            <a:ext cx="2396919" cy="934723"/>
          </a:xfrm>
        </p:spPr>
        <p:txBody>
          <a:bodyPr vert="horz" lIns="91440" tIns="45720" rIns="91440" bIns="45720" rtlCol="0" anchor="b">
            <a:normAutofit/>
          </a:bodyPr>
          <a:lstStyle/>
          <a:p>
            <a:r>
              <a:rPr lang="en-US" sz="5400" kern="1200" dirty="0">
                <a:latin typeface="+mn-lt"/>
                <a:ea typeface="+mj-ea"/>
                <a:cs typeface="+mj-cs"/>
              </a:rPr>
              <a:t>Activity </a:t>
            </a:r>
          </a:p>
        </p:txBody>
      </p:sp>
    </p:spTree>
    <p:extLst>
      <p:ext uri="{BB962C8B-B14F-4D97-AF65-F5344CB8AC3E}">
        <p14:creationId xmlns:p14="http://schemas.microsoft.com/office/powerpoint/2010/main" val="443738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E3F4-B280-D013-539E-E85D75F38FC5}"/>
              </a:ext>
            </a:extLst>
          </p:cNvPr>
          <p:cNvSpPr>
            <a:spLocks noGrp="1"/>
          </p:cNvSpPr>
          <p:nvPr>
            <p:ph type="title"/>
          </p:nvPr>
        </p:nvSpPr>
        <p:spPr/>
        <p:txBody>
          <a:bodyPr/>
          <a:lstStyle/>
          <a:p>
            <a:endParaRPr lang="en-US"/>
          </a:p>
        </p:txBody>
      </p:sp>
      <p:pic>
        <p:nvPicPr>
          <p:cNvPr id="4" name="Content Placeholder 3" descr="A chart with text on it&#10;&#10;Description automatically generated">
            <a:extLst>
              <a:ext uri="{FF2B5EF4-FFF2-40B4-BE49-F238E27FC236}">
                <a16:creationId xmlns:a16="http://schemas.microsoft.com/office/drawing/2014/main" id="{407DF462-CE0C-4367-2086-49F38F7DF7DB}"/>
              </a:ext>
            </a:extLst>
          </p:cNvPr>
          <p:cNvPicPr>
            <a:picLocks noGrp="1" noChangeAspect="1"/>
          </p:cNvPicPr>
          <p:nvPr>
            <p:ph idx="1"/>
          </p:nvPr>
        </p:nvPicPr>
        <p:blipFill>
          <a:blip r:embed="rId2"/>
          <a:stretch>
            <a:fillRect/>
          </a:stretch>
        </p:blipFill>
        <p:spPr>
          <a:xfrm>
            <a:off x="697592" y="-55055"/>
            <a:ext cx="10472559" cy="6856209"/>
          </a:xfrm>
        </p:spPr>
      </p:pic>
    </p:spTree>
    <p:extLst>
      <p:ext uri="{BB962C8B-B14F-4D97-AF65-F5344CB8AC3E}">
        <p14:creationId xmlns:p14="http://schemas.microsoft.com/office/powerpoint/2010/main" val="1008779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34462" y="669532"/>
            <a:ext cx="11957538" cy="5608176"/>
          </a:xfrm>
        </p:spPr>
        <p:txBody>
          <a:bodyPr>
            <a:normAutofit/>
          </a:bodyPr>
          <a:lstStyle/>
          <a:p>
            <a:pPr marL="0" indent="0">
              <a:buNone/>
            </a:pPr>
            <a:r>
              <a:rPr lang="en-GB" sz="4000" dirty="0">
                <a:latin typeface="American Typewriter" panose="02090604020004020304" pitchFamily="18" charset="77"/>
              </a:rPr>
              <a:t>Human development is a cultural process.  As a biological species, humans are defined in terms of our cultural participation. We are prepared by both our cultural and biological heritage to use language and other tools and to learn from each other.</a:t>
            </a:r>
          </a:p>
          <a:p>
            <a:pPr marL="0" indent="0">
              <a:buNone/>
            </a:pPr>
            <a:r>
              <a:rPr lang="en-GB" sz="4000" dirty="0">
                <a:latin typeface="American Typewriter" panose="02090604020004020304" pitchFamily="18" charset="77"/>
              </a:rPr>
              <a:t>								</a:t>
            </a:r>
          </a:p>
          <a:p>
            <a:pPr marL="0" indent="0">
              <a:buNone/>
            </a:pPr>
            <a:r>
              <a:rPr lang="en-GB" sz="4000" dirty="0">
                <a:latin typeface="American Typewriter" panose="02090604020004020304" pitchFamily="18" charset="77"/>
              </a:rPr>
              <a:t>Barbara Rogoff  (2003:03)</a:t>
            </a:r>
          </a:p>
        </p:txBody>
      </p:sp>
    </p:spTree>
    <p:extLst>
      <p:ext uri="{BB962C8B-B14F-4D97-AF65-F5344CB8AC3E}">
        <p14:creationId xmlns:p14="http://schemas.microsoft.com/office/powerpoint/2010/main" val="1290038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6" y="-155605"/>
            <a:ext cx="6265984" cy="1325563"/>
          </a:xfrm>
        </p:spPr>
        <p:txBody>
          <a:bodyPr>
            <a:noAutofit/>
          </a:bodyPr>
          <a:lstStyle/>
          <a:p>
            <a:r>
              <a:rPr lang="en-GB" sz="3600" dirty="0">
                <a:latin typeface="American Typewriter" panose="02090604020004020304" pitchFamily="18" charset="77"/>
              </a:rPr>
              <a:t>The team around the child</a:t>
            </a:r>
          </a:p>
        </p:txBody>
      </p:sp>
      <p:sp>
        <p:nvSpPr>
          <p:cNvPr id="4" name="object 4"/>
          <p:cNvSpPr>
            <a:spLocks noGrp="1"/>
          </p:cNvSpPr>
          <p:nvPr>
            <p:ph idx="1"/>
          </p:nvPr>
        </p:nvSpPr>
        <p:spPr>
          <a:xfrm>
            <a:off x="2878016" y="1035335"/>
            <a:ext cx="6075048" cy="3780692"/>
          </a:xfrm>
          <a:prstGeom prst="rect">
            <a:avLst/>
          </a:prstGeom>
          <a:blipFill>
            <a:blip r:embed="rId3" cstate="print"/>
            <a:stretch>
              <a:fillRect/>
            </a:stretch>
          </a:blipFill>
        </p:spPr>
        <p:txBody>
          <a:bodyPr vert="horz" wrap="square" lIns="0" tIns="0" rIns="0" bIns="0" rtlCol="0">
            <a:normAutofit/>
          </a:bodyPr>
          <a:lstStyle/>
          <a:p>
            <a:endParaRPr lang="en-GB" dirty="0"/>
          </a:p>
        </p:txBody>
      </p:sp>
      <p:sp>
        <p:nvSpPr>
          <p:cNvPr id="3" name="Rectangle 2">
            <a:extLst>
              <a:ext uri="{FF2B5EF4-FFF2-40B4-BE49-F238E27FC236}">
                <a16:creationId xmlns:a16="http://schemas.microsoft.com/office/drawing/2014/main" id="{A78C08BB-264E-DB43-9FA0-8B344BA13BB7}"/>
              </a:ext>
            </a:extLst>
          </p:cNvPr>
          <p:cNvSpPr/>
          <p:nvPr/>
        </p:nvSpPr>
        <p:spPr>
          <a:xfrm>
            <a:off x="226142" y="4816027"/>
            <a:ext cx="11569731" cy="1815882"/>
          </a:xfrm>
          <a:prstGeom prst="rect">
            <a:avLst/>
          </a:prstGeom>
        </p:spPr>
        <p:txBody>
          <a:bodyPr wrap="square">
            <a:spAutoFit/>
          </a:bodyPr>
          <a:lstStyle/>
          <a:p>
            <a:r>
              <a:rPr lang="en-GB" sz="2800" dirty="0">
                <a:latin typeface="American Typewriter" panose="02090604020004020304" pitchFamily="18" charset="77"/>
              </a:rPr>
              <a:t>Create a diagram of the team / people and the world surrounding the child.  Group and categorise the various influences. </a:t>
            </a:r>
          </a:p>
          <a:p>
            <a:endParaRPr lang="en-GB" sz="2800" dirty="0">
              <a:latin typeface="American Typewriter" panose="02090604020004020304" pitchFamily="18" charset="77"/>
            </a:endParaRPr>
          </a:p>
          <a:p>
            <a:r>
              <a:rPr lang="en-GB" sz="2800" dirty="0">
                <a:latin typeface="American Typewriter" panose="02090604020004020304" pitchFamily="18" charset="77"/>
              </a:rPr>
              <a:t>Which influences might be the greatest?</a:t>
            </a:r>
          </a:p>
        </p:txBody>
      </p:sp>
    </p:spTree>
    <p:extLst>
      <p:ext uri="{BB962C8B-B14F-4D97-AF65-F5344CB8AC3E}">
        <p14:creationId xmlns:p14="http://schemas.microsoft.com/office/powerpoint/2010/main" val="1229324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8676"/>
            <a:ext cx="6031523" cy="5879323"/>
          </a:xfrm>
          <a:prstGeom prst="rect">
            <a:avLst/>
          </a:prstGeom>
        </p:spPr>
      </p:pic>
      <p:sp>
        <p:nvSpPr>
          <p:cNvPr id="3" name="Rectangle 2">
            <a:extLst>
              <a:ext uri="{FF2B5EF4-FFF2-40B4-BE49-F238E27FC236}">
                <a16:creationId xmlns:a16="http://schemas.microsoft.com/office/drawing/2014/main" id="{58A16C36-C958-6444-A85D-483D53A40FE5}"/>
              </a:ext>
            </a:extLst>
          </p:cNvPr>
          <p:cNvSpPr/>
          <p:nvPr/>
        </p:nvSpPr>
        <p:spPr>
          <a:xfrm>
            <a:off x="351692" y="221361"/>
            <a:ext cx="11517923" cy="1569660"/>
          </a:xfrm>
          <a:prstGeom prst="rect">
            <a:avLst/>
          </a:prstGeom>
        </p:spPr>
        <p:txBody>
          <a:bodyPr wrap="square">
            <a:spAutoFit/>
          </a:bodyPr>
          <a:lstStyle/>
          <a:p>
            <a:pPr algn="ctr"/>
            <a:r>
              <a:rPr lang="en-GB" sz="4800" dirty="0"/>
              <a:t>Bronfenbrenner’s Ecological Systems Theory (1979)</a:t>
            </a:r>
            <a:endParaRPr lang="en-US" sz="4800" dirty="0"/>
          </a:p>
        </p:txBody>
      </p:sp>
      <p:sp>
        <p:nvSpPr>
          <p:cNvPr id="5" name="Rectangle 4">
            <a:extLst>
              <a:ext uri="{FF2B5EF4-FFF2-40B4-BE49-F238E27FC236}">
                <a16:creationId xmlns:a16="http://schemas.microsoft.com/office/drawing/2014/main" id="{7903BA32-49E2-1041-96A1-D86D61C55000}"/>
              </a:ext>
            </a:extLst>
          </p:cNvPr>
          <p:cNvSpPr/>
          <p:nvPr/>
        </p:nvSpPr>
        <p:spPr>
          <a:xfrm>
            <a:off x="6265983" y="2026477"/>
            <a:ext cx="5603631" cy="4154984"/>
          </a:xfrm>
          <a:prstGeom prst="rect">
            <a:avLst/>
          </a:prstGeom>
        </p:spPr>
        <p:txBody>
          <a:bodyPr wrap="square">
            <a:spAutoFit/>
          </a:bodyPr>
          <a:lstStyle/>
          <a:p>
            <a:r>
              <a:rPr lang="en-GB" sz="2400" dirty="0"/>
              <a:t>The interaction between factors in the child’s maturing biology, their immediate family/community environment, and the societal landscape fuels and steers development.</a:t>
            </a:r>
          </a:p>
          <a:p>
            <a:endParaRPr lang="en-GB" sz="2400" dirty="0"/>
          </a:p>
          <a:p>
            <a:r>
              <a:rPr lang="en-GB" sz="2400" dirty="0"/>
              <a:t>To study a child’s development then, we must look not only at the child and her immediate environment, but also at the interaction of the larger environment as well</a:t>
            </a:r>
            <a:endParaRPr lang="en-US" sz="2400" dirty="0"/>
          </a:p>
        </p:txBody>
      </p:sp>
    </p:spTree>
    <p:extLst>
      <p:ext uri="{BB962C8B-B14F-4D97-AF65-F5344CB8AC3E}">
        <p14:creationId xmlns:p14="http://schemas.microsoft.com/office/powerpoint/2010/main" val="1298846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8676"/>
            <a:ext cx="6031523" cy="5879323"/>
          </a:xfrm>
          <a:prstGeom prst="rect">
            <a:avLst/>
          </a:prstGeom>
        </p:spPr>
      </p:pic>
      <p:sp>
        <p:nvSpPr>
          <p:cNvPr id="3" name="Rectangle 2">
            <a:extLst>
              <a:ext uri="{FF2B5EF4-FFF2-40B4-BE49-F238E27FC236}">
                <a16:creationId xmlns:a16="http://schemas.microsoft.com/office/drawing/2014/main" id="{58A16C36-C958-6444-A85D-483D53A40FE5}"/>
              </a:ext>
            </a:extLst>
          </p:cNvPr>
          <p:cNvSpPr/>
          <p:nvPr/>
        </p:nvSpPr>
        <p:spPr>
          <a:xfrm>
            <a:off x="351692" y="0"/>
            <a:ext cx="11517923" cy="1569660"/>
          </a:xfrm>
          <a:prstGeom prst="rect">
            <a:avLst/>
          </a:prstGeom>
        </p:spPr>
        <p:txBody>
          <a:bodyPr wrap="square">
            <a:spAutoFit/>
          </a:bodyPr>
          <a:lstStyle/>
          <a:p>
            <a:pPr algn="ctr"/>
            <a:r>
              <a:rPr lang="en-GB" sz="4800" dirty="0"/>
              <a:t>Bronfenbrenner’s Ecological Systems Theory (1979)</a:t>
            </a:r>
            <a:endParaRPr lang="en-US" sz="4800" dirty="0"/>
          </a:p>
        </p:txBody>
      </p:sp>
      <p:sp>
        <p:nvSpPr>
          <p:cNvPr id="6" name="Rectangle 5">
            <a:extLst>
              <a:ext uri="{FF2B5EF4-FFF2-40B4-BE49-F238E27FC236}">
                <a16:creationId xmlns:a16="http://schemas.microsoft.com/office/drawing/2014/main" id="{CA59FC1D-8F1C-A743-A088-66AD813390DD}"/>
              </a:ext>
            </a:extLst>
          </p:cNvPr>
          <p:cNvSpPr/>
          <p:nvPr/>
        </p:nvSpPr>
        <p:spPr>
          <a:xfrm>
            <a:off x="6240779" y="1791021"/>
            <a:ext cx="5628836" cy="2554545"/>
          </a:xfrm>
          <a:prstGeom prst="rect">
            <a:avLst/>
          </a:prstGeom>
        </p:spPr>
        <p:txBody>
          <a:bodyPr wrap="square">
            <a:spAutoFit/>
          </a:bodyPr>
          <a:lstStyle/>
          <a:p>
            <a:pPr fontAlgn="base"/>
            <a:r>
              <a:rPr lang="en-GB" sz="3200" dirty="0">
                <a:solidFill>
                  <a:srgbClr val="3A3A3A"/>
                </a:solidFill>
              </a:rPr>
              <a:t>The closer a circle or level is to the child, the greater is the degree of immediate influence it has on the development of the individual. </a:t>
            </a:r>
          </a:p>
        </p:txBody>
      </p:sp>
      <p:sp>
        <p:nvSpPr>
          <p:cNvPr id="4" name="Rectangle 3">
            <a:extLst>
              <a:ext uri="{FF2B5EF4-FFF2-40B4-BE49-F238E27FC236}">
                <a16:creationId xmlns:a16="http://schemas.microsoft.com/office/drawing/2014/main" id="{C294FCDF-323B-6C4E-8029-0E7F028BAF37}"/>
              </a:ext>
            </a:extLst>
          </p:cNvPr>
          <p:cNvSpPr/>
          <p:nvPr/>
        </p:nvSpPr>
        <p:spPr>
          <a:xfrm>
            <a:off x="6240779" y="4741356"/>
            <a:ext cx="5917224" cy="1569660"/>
          </a:xfrm>
          <a:prstGeom prst="rect">
            <a:avLst/>
          </a:prstGeom>
        </p:spPr>
        <p:txBody>
          <a:bodyPr wrap="square">
            <a:spAutoFit/>
          </a:bodyPr>
          <a:lstStyle/>
          <a:p>
            <a:r>
              <a:rPr lang="en-GB" sz="3200" dirty="0"/>
              <a:t>Changes or conflict in any one layer will ripple throughout other layers.</a:t>
            </a:r>
            <a:endParaRPr lang="en-US" sz="3200" dirty="0"/>
          </a:p>
        </p:txBody>
      </p:sp>
    </p:spTree>
    <p:extLst>
      <p:ext uri="{BB962C8B-B14F-4D97-AF65-F5344CB8AC3E}">
        <p14:creationId xmlns:p14="http://schemas.microsoft.com/office/powerpoint/2010/main" val="6022355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rotWithShape="1">
          <a:blip r:embed="rId2">
            <a:extLst>
              <a:ext uri="{28A0092B-C50C-407E-A947-70E740481C1C}">
                <a14:useLocalDpi xmlns:a14="http://schemas.microsoft.com/office/drawing/2010/main" val="0"/>
              </a:ext>
            </a:extLst>
          </a:blip>
          <a:srcRect l="30288" t="29303" r="28597" b="29647"/>
          <a:stretch/>
        </p:blipFill>
        <p:spPr>
          <a:xfrm>
            <a:off x="949569" y="1422432"/>
            <a:ext cx="3868615" cy="3765029"/>
          </a:xfrm>
          <a:prstGeom prst="rect">
            <a:avLst/>
          </a:prstGeom>
        </p:spPr>
      </p:pic>
      <p:sp>
        <p:nvSpPr>
          <p:cNvPr id="5" name="Rectangle 4">
            <a:extLst>
              <a:ext uri="{FF2B5EF4-FFF2-40B4-BE49-F238E27FC236}">
                <a16:creationId xmlns:a16="http://schemas.microsoft.com/office/drawing/2014/main" id="{D2B7925C-F4F5-FF49-9319-BAD5C8A94549}"/>
              </a:ext>
            </a:extLst>
          </p:cNvPr>
          <p:cNvSpPr/>
          <p:nvPr/>
        </p:nvSpPr>
        <p:spPr>
          <a:xfrm>
            <a:off x="5580185" y="1042788"/>
            <a:ext cx="6096000" cy="4524315"/>
          </a:xfrm>
          <a:prstGeom prst="rect">
            <a:avLst/>
          </a:prstGeom>
        </p:spPr>
        <p:txBody>
          <a:bodyPr>
            <a:spAutoFit/>
          </a:bodyPr>
          <a:lstStyle/>
          <a:p>
            <a:r>
              <a:rPr lang="en-GB" sz="3200" dirty="0"/>
              <a:t>The </a:t>
            </a:r>
            <a:r>
              <a:rPr lang="en-GB" sz="3200" b="1" dirty="0"/>
              <a:t>microsystem </a:t>
            </a:r>
            <a:r>
              <a:rPr lang="en-GB" sz="3200" dirty="0"/>
              <a:t>are aspects that a child may encounter on a daily basis in their immediate surroundings.</a:t>
            </a:r>
          </a:p>
          <a:p>
            <a:endParaRPr lang="en-GB" sz="3200" dirty="0"/>
          </a:p>
          <a:p>
            <a:r>
              <a:rPr lang="en-GB" sz="3200" dirty="0"/>
              <a:t>A child’s socially influenced characteristics like habits, temperaments and capabilities influence the child’s behaviour. </a:t>
            </a:r>
          </a:p>
        </p:txBody>
      </p:sp>
    </p:spTree>
    <p:extLst>
      <p:ext uri="{BB962C8B-B14F-4D97-AF65-F5344CB8AC3E}">
        <p14:creationId xmlns:p14="http://schemas.microsoft.com/office/powerpoint/2010/main" val="2768038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473BA2-6861-524B-9874-96309587DD0E}"/>
              </a:ext>
            </a:extLst>
          </p:cNvPr>
          <p:cNvPicPr>
            <a:picLocks noChangeAspect="1"/>
          </p:cNvPicPr>
          <p:nvPr/>
        </p:nvPicPr>
        <p:blipFill>
          <a:blip r:embed="rId3"/>
          <a:stretch>
            <a:fillRect/>
          </a:stretch>
        </p:blipFill>
        <p:spPr>
          <a:xfrm>
            <a:off x="327269" y="165273"/>
            <a:ext cx="2855545" cy="3915335"/>
          </a:xfrm>
          <a:prstGeom prst="rect">
            <a:avLst/>
          </a:prstGeom>
        </p:spPr>
      </p:pic>
      <p:pic>
        <p:nvPicPr>
          <p:cNvPr id="7" name="Picture 6">
            <a:extLst>
              <a:ext uri="{FF2B5EF4-FFF2-40B4-BE49-F238E27FC236}">
                <a16:creationId xmlns:a16="http://schemas.microsoft.com/office/drawing/2014/main" id="{E051679B-3D36-9942-91B6-5AF15F1CDEE6}"/>
              </a:ext>
            </a:extLst>
          </p:cNvPr>
          <p:cNvPicPr>
            <a:picLocks noChangeAspect="1"/>
          </p:cNvPicPr>
          <p:nvPr/>
        </p:nvPicPr>
        <p:blipFill>
          <a:blip r:embed="rId4"/>
          <a:stretch>
            <a:fillRect/>
          </a:stretch>
        </p:blipFill>
        <p:spPr>
          <a:xfrm>
            <a:off x="3462216" y="160606"/>
            <a:ext cx="2604476" cy="3920002"/>
          </a:xfrm>
          <a:prstGeom prst="rect">
            <a:avLst/>
          </a:prstGeom>
        </p:spPr>
      </p:pic>
      <p:pic>
        <p:nvPicPr>
          <p:cNvPr id="9" name="Picture 8">
            <a:extLst>
              <a:ext uri="{FF2B5EF4-FFF2-40B4-BE49-F238E27FC236}">
                <a16:creationId xmlns:a16="http://schemas.microsoft.com/office/drawing/2014/main" id="{377640B9-99AA-864D-B91F-47E181F732E2}"/>
              </a:ext>
            </a:extLst>
          </p:cNvPr>
          <p:cNvPicPr>
            <a:picLocks noChangeAspect="1"/>
          </p:cNvPicPr>
          <p:nvPr/>
        </p:nvPicPr>
        <p:blipFill rotWithShape="1">
          <a:blip r:embed="rId5"/>
          <a:srcRect t="10706" b="16564"/>
          <a:stretch/>
        </p:blipFill>
        <p:spPr>
          <a:xfrm>
            <a:off x="6205902" y="160606"/>
            <a:ext cx="5804578" cy="6348047"/>
          </a:xfrm>
          <a:prstGeom prst="rect">
            <a:avLst/>
          </a:prstGeom>
        </p:spPr>
      </p:pic>
      <p:sp>
        <p:nvSpPr>
          <p:cNvPr id="10" name="Rectangle 9">
            <a:extLst>
              <a:ext uri="{FF2B5EF4-FFF2-40B4-BE49-F238E27FC236}">
                <a16:creationId xmlns:a16="http://schemas.microsoft.com/office/drawing/2014/main" id="{19C83755-B022-1240-9D24-47E801282E05}"/>
              </a:ext>
            </a:extLst>
          </p:cNvPr>
          <p:cNvSpPr/>
          <p:nvPr/>
        </p:nvSpPr>
        <p:spPr>
          <a:xfrm>
            <a:off x="327269" y="4604882"/>
            <a:ext cx="5621215" cy="1938992"/>
          </a:xfrm>
          <a:prstGeom prst="rect">
            <a:avLst/>
          </a:prstGeom>
        </p:spPr>
        <p:txBody>
          <a:bodyPr wrap="square">
            <a:spAutoFit/>
          </a:bodyPr>
          <a:lstStyle/>
          <a:p>
            <a:r>
              <a:rPr lang="en-GB" sz="2400" b="1" dirty="0"/>
              <a:t>Attachment theory </a:t>
            </a:r>
            <a:r>
              <a:rPr lang="en-GB" sz="2400" dirty="0"/>
              <a:t>is focused on the relationships and bonds between people, particularly long-term relationships, including those between a caregiver and child. </a:t>
            </a:r>
            <a:endParaRPr lang="cy-GB" sz="2400" dirty="0"/>
          </a:p>
        </p:txBody>
      </p:sp>
      <p:sp>
        <p:nvSpPr>
          <p:cNvPr id="11" name="Rectangle 10">
            <a:extLst>
              <a:ext uri="{FF2B5EF4-FFF2-40B4-BE49-F238E27FC236}">
                <a16:creationId xmlns:a16="http://schemas.microsoft.com/office/drawing/2014/main" id="{EFED1744-ADB2-1249-A4CC-85C2C29EE207}"/>
              </a:ext>
            </a:extLst>
          </p:cNvPr>
          <p:cNvSpPr/>
          <p:nvPr/>
        </p:nvSpPr>
        <p:spPr>
          <a:xfrm>
            <a:off x="1051656" y="4080608"/>
            <a:ext cx="6096000" cy="646331"/>
          </a:xfrm>
          <a:prstGeom prst="rect">
            <a:avLst/>
          </a:prstGeom>
        </p:spPr>
        <p:txBody>
          <a:bodyPr>
            <a:spAutoFit/>
          </a:bodyPr>
          <a:lstStyle/>
          <a:p>
            <a:r>
              <a:rPr lang="cy-GB" b="1" dirty="0"/>
              <a:t>John Bowlby                               Mary Ainsworth</a:t>
            </a:r>
          </a:p>
          <a:p>
            <a:endParaRPr lang="cy-GB" b="1" dirty="0"/>
          </a:p>
        </p:txBody>
      </p:sp>
    </p:spTree>
    <p:extLst>
      <p:ext uri="{BB962C8B-B14F-4D97-AF65-F5344CB8AC3E}">
        <p14:creationId xmlns:p14="http://schemas.microsoft.com/office/powerpoint/2010/main" val="4125767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630F69-08A2-804C-AB04-D15947C4683D}"/>
              </a:ext>
            </a:extLst>
          </p:cNvPr>
          <p:cNvPicPr>
            <a:picLocks noChangeAspect="1"/>
          </p:cNvPicPr>
          <p:nvPr/>
        </p:nvPicPr>
        <p:blipFill rotWithShape="1">
          <a:blip r:embed="rId2">
            <a:extLst>
              <a:ext uri="{28A0092B-C50C-407E-A947-70E740481C1C}">
                <a14:useLocalDpi xmlns:a14="http://schemas.microsoft.com/office/drawing/2010/main" val="0"/>
              </a:ext>
            </a:extLst>
          </a:blip>
          <a:srcRect l="21574" t="20442" r="19534" b="20339"/>
          <a:stretch/>
        </p:blipFill>
        <p:spPr>
          <a:xfrm>
            <a:off x="896815" y="1793631"/>
            <a:ext cx="3552093" cy="3481754"/>
          </a:xfrm>
          <a:prstGeom prst="rect">
            <a:avLst/>
          </a:prstGeom>
        </p:spPr>
      </p:pic>
      <p:sp>
        <p:nvSpPr>
          <p:cNvPr id="4" name="Rectangle 3">
            <a:extLst>
              <a:ext uri="{FF2B5EF4-FFF2-40B4-BE49-F238E27FC236}">
                <a16:creationId xmlns:a16="http://schemas.microsoft.com/office/drawing/2014/main" id="{FD6E703A-2425-564C-8AD4-1C4F025081B4}"/>
              </a:ext>
            </a:extLst>
          </p:cNvPr>
          <p:cNvSpPr/>
          <p:nvPr/>
        </p:nvSpPr>
        <p:spPr>
          <a:xfrm>
            <a:off x="4999893" y="1026129"/>
            <a:ext cx="7192107" cy="5016758"/>
          </a:xfrm>
          <a:prstGeom prst="rect">
            <a:avLst/>
          </a:prstGeom>
        </p:spPr>
        <p:txBody>
          <a:bodyPr wrap="square">
            <a:spAutoFit/>
          </a:bodyPr>
          <a:lstStyle/>
          <a:p>
            <a:r>
              <a:rPr lang="en-GB" sz="3200" dirty="0"/>
              <a:t>The </a:t>
            </a:r>
            <a:r>
              <a:rPr lang="en-GB" sz="3200" b="1" dirty="0"/>
              <a:t>mesosystem</a:t>
            </a:r>
            <a:r>
              <a:rPr lang="en-GB" sz="3200" dirty="0"/>
              <a:t> refers to the point in which two social </a:t>
            </a:r>
            <a:r>
              <a:rPr lang="en-GB" sz="3200" b="1" dirty="0"/>
              <a:t>microsystems</a:t>
            </a:r>
            <a:r>
              <a:rPr lang="en-GB" sz="3200" dirty="0"/>
              <a:t> merge.</a:t>
            </a:r>
          </a:p>
          <a:p>
            <a:endParaRPr lang="en-GB" sz="3200" dirty="0"/>
          </a:p>
          <a:p>
            <a:r>
              <a:rPr lang="en-GB" sz="3200" dirty="0"/>
              <a:t>One example of a </a:t>
            </a:r>
            <a:r>
              <a:rPr lang="en-GB" sz="3200" b="1" dirty="0"/>
              <a:t>mesosystem</a:t>
            </a:r>
            <a:r>
              <a:rPr lang="en-GB" sz="3200" dirty="0"/>
              <a:t> is the combination of the home and school environments. These intersect and become a </a:t>
            </a:r>
            <a:r>
              <a:rPr lang="en-GB" sz="3200" b="1" dirty="0"/>
              <a:t>mesosystem</a:t>
            </a:r>
            <a:r>
              <a:rPr lang="en-GB" sz="3200" dirty="0"/>
              <a:t> when events, situations, work and friendships cross back and forth between both environments. </a:t>
            </a:r>
          </a:p>
        </p:txBody>
      </p:sp>
    </p:spTree>
    <p:extLst>
      <p:ext uri="{BB962C8B-B14F-4D97-AF65-F5344CB8AC3E}">
        <p14:creationId xmlns:p14="http://schemas.microsoft.com/office/powerpoint/2010/main" val="28185918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479BA1-E17B-5C4A-9A07-3E5ECE6D759B}"/>
              </a:ext>
            </a:extLst>
          </p:cNvPr>
          <p:cNvPicPr>
            <a:picLocks noChangeAspect="1"/>
          </p:cNvPicPr>
          <p:nvPr/>
        </p:nvPicPr>
        <p:blipFill rotWithShape="1">
          <a:blip r:embed="rId2">
            <a:extLst>
              <a:ext uri="{28A0092B-C50C-407E-A947-70E740481C1C}">
                <a14:useLocalDpi xmlns:a14="http://schemas.microsoft.com/office/drawing/2010/main" val="0"/>
              </a:ext>
            </a:extLst>
          </a:blip>
          <a:srcRect l="13411" t="12366" r="11953" b="12562"/>
          <a:stretch/>
        </p:blipFill>
        <p:spPr>
          <a:xfrm>
            <a:off x="808892" y="1318846"/>
            <a:ext cx="4501662" cy="4413739"/>
          </a:xfrm>
          <a:prstGeom prst="rect">
            <a:avLst/>
          </a:prstGeom>
        </p:spPr>
      </p:pic>
      <p:sp>
        <p:nvSpPr>
          <p:cNvPr id="3" name="Rectangle 2">
            <a:extLst>
              <a:ext uri="{FF2B5EF4-FFF2-40B4-BE49-F238E27FC236}">
                <a16:creationId xmlns:a16="http://schemas.microsoft.com/office/drawing/2014/main" id="{7AE1C539-271C-DF4F-8CF1-2676E548B42A}"/>
              </a:ext>
            </a:extLst>
          </p:cNvPr>
          <p:cNvSpPr/>
          <p:nvPr/>
        </p:nvSpPr>
        <p:spPr>
          <a:xfrm>
            <a:off x="5791200" y="278672"/>
            <a:ext cx="6096000" cy="6001643"/>
          </a:xfrm>
          <a:prstGeom prst="rect">
            <a:avLst/>
          </a:prstGeom>
        </p:spPr>
        <p:txBody>
          <a:bodyPr>
            <a:spAutoFit/>
          </a:bodyPr>
          <a:lstStyle/>
          <a:p>
            <a:pPr lvl="0">
              <a:defRPr/>
            </a:pPr>
            <a:r>
              <a:rPr lang="en-GB" sz="3200" b="1" dirty="0" err="1"/>
              <a:t>Exosystem</a:t>
            </a:r>
            <a:r>
              <a:rPr lang="en-GB" sz="3200" i="1" dirty="0"/>
              <a:t>:</a:t>
            </a:r>
            <a:r>
              <a:rPr lang="en-GB" sz="3200" dirty="0"/>
              <a:t> Involves links between </a:t>
            </a:r>
            <a:r>
              <a:rPr lang="en-GB" sz="3200" b="1" dirty="0"/>
              <a:t>social settings that do not involve the child. </a:t>
            </a:r>
            <a:r>
              <a:rPr lang="en-GB" sz="3200" dirty="0"/>
              <a:t>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p:txBody>
      </p:sp>
    </p:spTree>
    <p:extLst>
      <p:ext uri="{BB962C8B-B14F-4D97-AF65-F5344CB8AC3E}">
        <p14:creationId xmlns:p14="http://schemas.microsoft.com/office/powerpoint/2010/main" val="2450723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5580-1093-CE42-813B-3731BF3F66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6645"/>
            <a:ext cx="6031523" cy="5879323"/>
          </a:xfrm>
          <a:prstGeom prst="rect">
            <a:avLst/>
          </a:prstGeom>
        </p:spPr>
      </p:pic>
      <p:sp>
        <p:nvSpPr>
          <p:cNvPr id="3" name="Rectangle 2">
            <a:extLst>
              <a:ext uri="{FF2B5EF4-FFF2-40B4-BE49-F238E27FC236}">
                <a16:creationId xmlns:a16="http://schemas.microsoft.com/office/drawing/2014/main" id="{E89F98B8-9B36-9140-B00F-7F56A6933ADB}"/>
              </a:ext>
            </a:extLst>
          </p:cNvPr>
          <p:cNvSpPr/>
          <p:nvPr/>
        </p:nvSpPr>
        <p:spPr>
          <a:xfrm>
            <a:off x="6254262" y="1234148"/>
            <a:ext cx="5720862" cy="4524315"/>
          </a:xfrm>
          <a:prstGeom prst="rect">
            <a:avLst/>
          </a:prstGeom>
        </p:spPr>
        <p:txBody>
          <a:bodyPr wrap="square">
            <a:spAutoFit/>
          </a:bodyPr>
          <a:lstStyle/>
          <a:p>
            <a:pPr lvl="0">
              <a:defRPr/>
            </a:pPr>
            <a:r>
              <a:rPr lang="en-GB" sz="3200" dirty="0"/>
              <a:t>The </a:t>
            </a:r>
            <a:r>
              <a:rPr lang="en-GB" sz="3200" b="1" dirty="0"/>
              <a:t>macrosystem </a:t>
            </a:r>
            <a:r>
              <a:rPr lang="en-GB" sz="3200" dirty="0"/>
              <a:t>includes things such as the relative freedoms permitted by the national government, cultural values, the economy, wars, etc. </a:t>
            </a:r>
          </a:p>
          <a:p>
            <a:pPr lvl="0">
              <a:defRPr/>
            </a:pPr>
            <a:endParaRPr lang="en-GB" sz="3200" dirty="0"/>
          </a:p>
          <a:p>
            <a:pPr lvl="0">
              <a:defRPr/>
            </a:pPr>
            <a:r>
              <a:rPr lang="en-GB" sz="3200" dirty="0"/>
              <a:t>These things can also affect a child either positively or negatively.</a:t>
            </a:r>
          </a:p>
        </p:txBody>
      </p:sp>
    </p:spTree>
    <p:extLst>
      <p:ext uri="{BB962C8B-B14F-4D97-AF65-F5344CB8AC3E}">
        <p14:creationId xmlns:p14="http://schemas.microsoft.com/office/powerpoint/2010/main" val="2038001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354" y="2686567"/>
            <a:ext cx="6512169" cy="1143000"/>
          </a:xfrm>
        </p:spPr>
        <p:txBody>
          <a:bodyPr>
            <a:normAutofit/>
          </a:bodyPr>
          <a:lstStyle/>
          <a:p>
            <a:r>
              <a:rPr lang="en-GB" dirty="0">
                <a:latin typeface="American Typewriter" panose="02090604020004020304" pitchFamily="18" charset="77"/>
              </a:rPr>
              <a:t>Criticism of the model?</a:t>
            </a:r>
          </a:p>
        </p:txBody>
      </p:sp>
    </p:spTree>
    <p:extLst>
      <p:ext uri="{BB962C8B-B14F-4D97-AF65-F5344CB8AC3E}">
        <p14:creationId xmlns:p14="http://schemas.microsoft.com/office/powerpoint/2010/main" val="22211378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4928387" cy="5763963"/>
          </a:xfrm>
        </p:spPr>
        <p:txBody>
          <a:bodyPr>
            <a:normAutofit/>
          </a:bodyPr>
          <a:lstStyle/>
          <a:p>
            <a:r>
              <a:rPr lang="en-GB" sz="5200" dirty="0">
                <a:latin typeface="American Typewriter" panose="02090604020004020304" pitchFamily="18" charset="77"/>
              </a:rPr>
              <a:t>Criticism of the model</a:t>
            </a:r>
          </a:p>
        </p:txBody>
      </p:sp>
      <p:sp>
        <p:nvSpPr>
          <p:cNvPr id="4" name="Content Placeholder 3"/>
          <p:cNvSpPr>
            <a:spLocks noGrp="1"/>
          </p:cNvSpPr>
          <p:nvPr>
            <p:ph sz="half" idx="2"/>
          </p:nvPr>
        </p:nvSpPr>
        <p:spPr>
          <a:xfrm>
            <a:off x="6097524" y="365125"/>
            <a:ext cx="5181600" cy="2806296"/>
          </a:xfrm>
        </p:spPr>
        <p:txBody>
          <a:bodyPr>
            <a:noAutofit/>
          </a:bodyPr>
          <a:lstStyle/>
          <a:p>
            <a:r>
              <a:rPr lang="en-GB" sz="3200" dirty="0"/>
              <a:t>Some critics considered a </a:t>
            </a:r>
            <a:r>
              <a:rPr lang="en-GB" sz="3200" b="1" dirty="0"/>
              <a:t>chronosystem</a:t>
            </a:r>
            <a:r>
              <a:rPr lang="en-GB" sz="3200" dirty="0"/>
              <a:t> to be a necessary addition. Bronfenbrenner (and Evans) later revised elements of the theory to include time (changes over time/ timing of event). </a:t>
            </a:r>
          </a:p>
          <a:p>
            <a:endParaRPr lang="en-GB" sz="3200" dirty="0"/>
          </a:p>
          <a:p>
            <a:r>
              <a:rPr lang="en-GB" sz="3200" dirty="0"/>
              <a:t>Others see the need to include an </a:t>
            </a:r>
            <a:r>
              <a:rPr lang="en-GB" sz="3200" b="1" dirty="0"/>
              <a:t>ex-macro</a:t>
            </a:r>
            <a:r>
              <a:rPr lang="en-GB" sz="3200" dirty="0"/>
              <a:t> layer to account for the way individuals may influence themselves.</a:t>
            </a:r>
          </a:p>
        </p:txBody>
      </p:sp>
      <p:sp>
        <p:nvSpPr>
          <p:cNvPr id="5" name="Rectangle 4">
            <a:extLst>
              <a:ext uri="{FF2B5EF4-FFF2-40B4-BE49-F238E27FC236}">
                <a16:creationId xmlns:a16="http://schemas.microsoft.com/office/drawing/2014/main" id="{A3B30C50-B440-D248-9A5B-695C7352C715}"/>
              </a:ext>
            </a:extLst>
          </p:cNvPr>
          <p:cNvSpPr/>
          <p:nvPr/>
        </p:nvSpPr>
        <p:spPr>
          <a:xfrm>
            <a:off x="8490228" y="5759756"/>
            <a:ext cx="2210220" cy="369332"/>
          </a:xfrm>
          <a:prstGeom prst="rect">
            <a:avLst/>
          </a:prstGeom>
        </p:spPr>
        <p:txBody>
          <a:bodyPr wrap="none">
            <a:spAutoFit/>
          </a:bodyPr>
          <a:lstStyle/>
          <a:p>
            <a:r>
              <a:rPr lang="en-GB" b="1" dirty="0"/>
              <a:t>Christensen J. (2016)</a:t>
            </a:r>
            <a:r>
              <a:rPr lang="en-GB" dirty="0"/>
              <a:t> </a:t>
            </a:r>
            <a:endParaRPr lang="en-US" dirty="0"/>
          </a:p>
        </p:txBody>
      </p:sp>
    </p:spTree>
    <p:extLst>
      <p:ext uri="{BB962C8B-B14F-4D97-AF65-F5344CB8AC3E}">
        <p14:creationId xmlns:p14="http://schemas.microsoft.com/office/powerpoint/2010/main" val="25137811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C22C9-E170-E728-40A8-EA8BDC5B25DE}"/>
              </a:ext>
            </a:extLst>
          </p:cNvPr>
          <p:cNvSpPr>
            <a:spLocks noGrp="1"/>
          </p:cNvSpPr>
          <p:nvPr>
            <p:ph type="title"/>
          </p:nvPr>
        </p:nvSpPr>
        <p:spPr>
          <a:xfrm>
            <a:off x="451339" y="0"/>
            <a:ext cx="13739446" cy="1325563"/>
          </a:xfrm>
        </p:spPr>
        <p:txBody>
          <a:bodyPr>
            <a:normAutofit/>
          </a:bodyPr>
          <a:lstStyle/>
          <a:p>
            <a:r>
              <a:rPr lang="en-US" sz="3600" dirty="0"/>
              <a:t>Marketplace Activity – major child development theorists</a:t>
            </a:r>
          </a:p>
        </p:txBody>
      </p:sp>
      <p:sp>
        <p:nvSpPr>
          <p:cNvPr id="3" name="Content Placeholder 2">
            <a:extLst>
              <a:ext uri="{FF2B5EF4-FFF2-40B4-BE49-F238E27FC236}">
                <a16:creationId xmlns:a16="http://schemas.microsoft.com/office/drawing/2014/main" id="{4DC66AE8-02F3-0CC0-62F4-C2EC104F8D1E}"/>
              </a:ext>
            </a:extLst>
          </p:cNvPr>
          <p:cNvSpPr>
            <a:spLocks noGrp="1"/>
          </p:cNvSpPr>
          <p:nvPr>
            <p:ph sz="half" idx="1"/>
          </p:nvPr>
        </p:nvSpPr>
        <p:spPr>
          <a:xfrm>
            <a:off x="838200" y="1605330"/>
            <a:ext cx="4065104" cy="4351338"/>
          </a:xfrm>
        </p:spPr>
        <p:txBody>
          <a:bodyPr>
            <a:normAutofit fontScale="92500" lnSpcReduction="20000"/>
          </a:bodyPr>
          <a:lstStyle/>
          <a:p>
            <a:r>
              <a:rPr lang="en-US" dirty="0"/>
              <a:t>Jean Piaget</a:t>
            </a:r>
          </a:p>
          <a:p>
            <a:r>
              <a:rPr lang="en-US" dirty="0"/>
              <a:t>Lev </a:t>
            </a:r>
            <a:r>
              <a:rPr lang="en-US" dirty="0" err="1"/>
              <a:t>Vygostky</a:t>
            </a:r>
            <a:endParaRPr lang="en-US" dirty="0"/>
          </a:p>
          <a:p>
            <a:r>
              <a:rPr lang="en-US" dirty="0"/>
              <a:t>Erik Erikson</a:t>
            </a:r>
          </a:p>
          <a:p>
            <a:r>
              <a:rPr lang="en-US" dirty="0"/>
              <a:t>B.F. Skinner</a:t>
            </a:r>
          </a:p>
          <a:p>
            <a:r>
              <a:rPr lang="en-US" dirty="0"/>
              <a:t>Albert Bandura</a:t>
            </a:r>
          </a:p>
          <a:p>
            <a:r>
              <a:rPr lang="en-US" dirty="0" err="1"/>
              <a:t>Urie</a:t>
            </a:r>
            <a:r>
              <a:rPr lang="en-US" dirty="0"/>
              <a:t> Bronfenbrenner</a:t>
            </a:r>
          </a:p>
          <a:p>
            <a:r>
              <a:rPr lang="en-GB" dirty="0"/>
              <a:t>John B. Watson </a:t>
            </a:r>
          </a:p>
          <a:p>
            <a:r>
              <a:rPr lang="en-GB" dirty="0"/>
              <a:t>John Bowbly </a:t>
            </a:r>
          </a:p>
          <a:p>
            <a:r>
              <a:rPr lang="en-US" dirty="0"/>
              <a:t>Abraham Maslow</a:t>
            </a:r>
          </a:p>
          <a:p>
            <a:r>
              <a:rPr lang="en-GB" dirty="0"/>
              <a:t>Maria Montessori</a:t>
            </a:r>
          </a:p>
          <a:p>
            <a:endParaRPr lang="en-US" dirty="0"/>
          </a:p>
        </p:txBody>
      </p:sp>
      <p:sp>
        <p:nvSpPr>
          <p:cNvPr id="5" name="TextBox 4">
            <a:extLst>
              <a:ext uri="{FF2B5EF4-FFF2-40B4-BE49-F238E27FC236}">
                <a16:creationId xmlns:a16="http://schemas.microsoft.com/office/drawing/2014/main" id="{AEF08189-5A59-D3DA-E8E1-9AB3773ADF5F}"/>
              </a:ext>
            </a:extLst>
          </p:cNvPr>
          <p:cNvSpPr txBox="1"/>
          <p:nvPr/>
        </p:nvSpPr>
        <p:spPr>
          <a:xfrm>
            <a:off x="4604366" y="1605330"/>
            <a:ext cx="7288696" cy="3785652"/>
          </a:xfrm>
          <a:prstGeom prst="rect">
            <a:avLst/>
          </a:prstGeom>
          <a:noFill/>
        </p:spPr>
        <p:txBody>
          <a:bodyPr wrap="square" rtlCol="0">
            <a:spAutoFit/>
          </a:bodyPr>
          <a:lstStyle/>
          <a:p>
            <a:r>
              <a:rPr lang="en-US" sz="2400" dirty="0"/>
              <a:t>In groups of 3/4 , choose a theorist from the list and create a Learning poster for our marketplace activity.</a:t>
            </a:r>
          </a:p>
          <a:p>
            <a:endParaRPr lang="en-US" sz="2400" dirty="0"/>
          </a:p>
          <a:p>
            <a:r>
              <a:rPr lang="en-US" sz="2400" dirty="0"/>
              <a:t>Include: </a:t>
            </a:r>
          </a:p>
          <a:p>
            <a:r>
              <a:rPr lang="en-US" sz="2400" dirty="0"/>
              <a:t>Background info, </a:t>
            </a:r>
          </a:p>
          <a:p>
            <a:endParaRPr lang="en-US" sz="2400" dirty="0"/>
          </a:p>
          <a:p>
            <a:r>
              <a:rPr lang="en-US" sz="2400" dirty="0"/>
              <a:t>Major contributions/what they say about development</a:t>
            </a:r>
          </a:p>
          <a:p>
            <a:endParaRPr lang="en-US" sz="2400" dirty="0"/>
          </a:p>
          <a:p>
            <a:r>
              <a:rPr lang="en-US" sz="2400" dirty="0"/>
              <a:t>Merits &amp; possible issues with their theories</a:t>
            </a:r>
          </a:p>
          <a:p>
            <a:endParaRPr lang="en-US" sz="2400" dirty="0"/>
          </a:p>
        </p:txBody>
      </p:sp>
    </p:spTree>
    <p:extLst>
      <p:ext uri="{BB962C8B-B14F-4D97-AF65-F5344CB8AC3E}">
        <p14:creationId xmlns:p14="http://schemas.microsoft.com/office/powerpoint/2010/main" val="13487690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2EF156-F6ED-8741-84D3-90C93F8C151A}"/>
              </a:ext>
            </a:extLst>
          </p:cNvPr>
          <p:cNvSpPr txBox="1"/>
          <p:nvPr/>
        </p:nvSpPr>
        <p:spPr>
          <a:xfrm>
            <a:off x="1301261" y="2690446"/>
            <a:ext cx="9564093" cy="1200329"/>
          </a:xfrm>
          <a:prstGeom prst="rect">
            <a:avLst/>
          </a:prstGeom>
          <a:noFill/>
        </p:spPr>
        <p:txBody>
          <a:bodyPr wrap="none" rtlCol="0">
            <a:spAutoFit/>
          </a:bodyPr>
          <a:lstStyle/>
          <a:p>
            <a:r>
              <a:rPr lang="en-US" sz="7200" dirty="0">
                <a:latin typeface="American Typewriter" panose="02090604020004020304" pitchFamily="18" charset="77"/>
              </a:rPr>
              <a:t>Marketplace Activity</a:t>
            </a:r>
          </a:p>
        </p:txBody>
      </p:sp>
    </p:spTree>
    <p:extLst>
      <p:ext uri="{BB962C8B-B14F-4D97-AF65-F5344CB8AC3E}">
        <p14:creationId xmlns:p14="http://schemas.microsoft.com/office/powerpoint/2010/main" val="774618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F3A8B-7C76-6B94-AF91-4F72FD381A1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000" kern="1200">
                <a:solidFill>
                  <a:schemeClr val="tx1"/>
                </a:solidFill>
                <a:latin typeface="+mj-lt"/>
                <a:ea typeface="+mj-ea"/>
                <a:cs typeface="+mj-cs"/>
              </a:rPr>
              <a:t>Poverty, progression and development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1B728-8D19-3456-376E-DCC3D1EFEAB8}"/>
              </a:ext>
            </a:extLst>
          </p:cNvPr>
          <p:cNvSpPr>
            <a:spLocks noGrp="1"/>
          </p:cNvSpPr>
          <p:nvPr>
            <p:ph sz="half" idx="1"/>
          </p:nvPr>
        </p:nvSpPr>
        <p:spPr>
          <a:xfrm>
            <a:off x="838200" y="1929384"/>
            <a:ext cx="10515600" cy="4251960"/>
          </a:xfrm>
        </p:spPr>
        <p:txBody>
          <a:bodyPr vert="horz" lIns="91440" tIns="45720" rIns="91440" bIns="45720" rtlCol="0">
            <a:normAutofit/>
          </a:bodyPr>
          <a:lstStyle/>
          <a:p>
            <a:r>
              <a:rPr lang="en-US" sz="1500" dirty="0"/>
              <a:t>There were </a:t>
            </a:r>
            <a:r>
              <a:rPr lang="en-US" sz="1500" b="1" dirty="0"/>
              <a:t>3.9 million children</a:t>
            </a:r>
            <a:r>
              <a:rPr lang="en-US" sz="1500" dirty="0"/>
              <a:t> living in poverty in the UK in 2020-21.That's 27 per cent of children, or </a:t>
            </a:r>
            <a:r>
              <a:rPr lang="en-US" sz="1500" b="1" dirty="0"/>
              <a:t>eight in a classroom of 30</a:t>
            </a:r>
          </a:p>
          <a:p>
            <a:pPr marL="0"/>
            <a:endParaRPr lang="en-US" sz="1500" dirty="0"/>
          </a:p>
          <a:p>
            <a:r>
              <a:rPr lang="en-US" sz="1500" dirty="0"/>
              <a:t>49 per cent of children living in </a:t>
            </a:r>
            <a:r>
              <a:rPr lang="en-US" sz="1500" b="1" dirty="0"/>
              <a:t>lone-parent families</a:t>
            </a:r>
            <a:r>
              <a:rPr lang="en-US" sz="1500" dirty="0"/>
              <a:t> are in poverty.</a:t>
            </a:r>
            <a:r>
              <a:rPr lang="en-US" sz="1500" b="1" u="sng" dirty="0"/>
              <a:t> </a:t>
            </a:r>
            <a:r>
              <a:rPr lang="en-US" sz="1500" dirty="0"/>
              <a:t>Children from </a:t>
            </a:r>
            <a:r>
              <a:rPr lang="en-US" sz="1500" b="1" dirty="0"/>
              <a:t>Black and minority ethnic groups</a:t>
            </a:r>
            <a:r>
              <a:rPr lang="en-US" sz="1500" dirty="0"/>
              <a:t> are more likely to be in poverty: 46 per cent are now in poverty, compared with 26 per cent of children in white British families.</a:t>
            </a:r>
          </a:p>
          <a:p>
            <a:endParaRPr lang="en-US" sz="1500" dirty="0"/>
          </a:p>
          <a:p>
            <a:r>
              <a:rPr lang="en-US" sz="1500" dirty="0"/>
              <a:t>Work does not provide a guaranteed route out of poverty in the UK. 75 per cent of children growing up in poverty live in a </a:t>
            </a:r>
            <a:r>
              <a:rPr lang="en-US" sz="1500" b="1" dirty="0"/>
              <a:t>household where at least one person works</a:t>
            </a:r>
            <a:r>
              <a:rPr lang="en-US" sz="1500" dirty="0"/>
              <a:t>.</a:t>
            </a:r>
          </a:p>
          <a:p>
            <a:pPr marL="0"/>
            <a:endParaRPr lang="en-US" sz="1500" dirty="0"/>
          </a:p>
          <a:p>
            <a:r>
              <a:rPr lang="en-US" sz="1500" dirty="0"/>
              <a:t>Children in </a:t>
            </a:r>
            <a:r>
              <a:rPr lang="en-US" sz="1500" b="1" dirty="0"/>
              <a:t>larger</a:t>
            </a:r>
            <a:r>
              <a:rPr lang="en-US" sz="1500" dirty="0"/>
              <a:t> </a:t>
            </a:r>
            <a:r>
              <a:rPr lang="en-US" sz="1500" b="1" dirty="0"/>
              <a:t>families</a:t>
            </a:r>
            <a:r>
              <a:rPr lang="en-US" sz="1500" dirty="0"/>
              <a:t> are at a far greater risk of living in poverty – 47 per cent of children living in families with 3 or more children live in poverty.(CPAG, 2022)</a:t>
            </a:r>
          </a:p>
          <a:p>
            <a:endParaRPr lang="en-US" sz="1500" dirty="0"/>
          </a:p>
          <a:p>
            <a:endParaRPr lang="en-US" sz="1500" dirty="0"/>
          </a:p>
        </p:txBody>
      </p:sp>
    </p:spTree>
    <p:extLst>
      <p:ext uri="{BB962C8B-B14F-4D97-AF65-F5344CB8AC3E}">
        <p14:creationId xmlns:p14="http://schemas.microsoft.com/office/powerpoint/2010/main" val="388160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E73D9-7A36-DAC7-5BCF-F988793AA678}"/>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Final reflection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E00AE2-8C0C-74A0-5795-CECF8013BB3D}"/>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marL="0" indent="0">
              <a:buNone/>
            </a:pPr>
            <a:r>
              <a:rPr lang="en-US" sz="2200" dirty="0"/>
              <a:t>How does what you have learned today about progression and development impact how you think about working in education?</a:t>
            </a:r>
          </a:p>
        </p:txBody>
      </p:sp>
    </p:spTree>
    <p:extLst>
      <p:ext uri="{BB962C8B-B14F-4D97-AF65-F5344CB8AC3E}">
        <p14:creationId xmlns:p14="http://schemas.microsoft.com/office/powerpoint/2010/main" val="2042847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1D18-4F3F-510A-1741-7597435D586C}"/>
              </a:ext>
            </a:extLst>
          </p:cNvPr>
          <p:cNvSpPr>
            <a:spLocks noGrp="1"/>
          </p:cNvSpPr>
          <p:nvPr>
            <p:ph type="title"/>
          </p:nvPr>
        </p:nvSpPr>
        <p:spPr>
          <a:xfrm>
            <a:off x="761800" y="762001"/>
            <a:ext cx="5334197" cy="1708242"/>
          </a:xfrm>
        </p:spPr>
        <p:txBody>
          <a:bodyPr vert="horz" lIns="91440" tIns="45720" rIns="91440" bIns="45720" rtlCol="0" anchor="ctr">
            <a:normAutofit/>
          </a:bodyPr>
          <a:lstStyle/>
          <a:p>
            <a:r>
              <a:rPr lang="en-US" sz="4000"/>
              <a:t>References</a:t>
            </a:r>
          </a:p>
        </p:txBody>
      </p:sp>
      <p:sp>
        <p:nvSpPr>
          <p:cNvPr id="3" name="Content Placeholder 2">
            <a:extLst>
              <a:ext uri="{FF2B5EF4-FFF2-40B4-BE49-F238E27FC236}">
                <a16:creationId xmlns:a16="http://schemas.microsoft.com/office/drawing/2014/main" id="{BCB4BB4B-76AE-7A12-DE97-B0071C9FBBD5}"/>
              </a:ext>
            </a:extLst>
          </p:cNvPr>
          <p:cNvSpPr>
            <a:spLocks noGrp="1"/>
          </p:cNvSpPr>
          <p:nvPr>
            <p:ph sz="half" idx="1"/>
          </p:nvPr>
        </p:nvSpPr>
        <p:spPr>
          <a:xfrm>
            <a:off x="761800" y="2470244"/>
            <a:ext cx="5334197" cy="3769835"/>
          </a:xfrm>
        </p:spPr>
        <p:txBody>
          <a:bodyPr vert="horz" lIns="91440" tIns="45720" rIns="91440" bIns="45720" rtlCol="0" anchor="ctr">
            <a:normAutofit/>
          </a:bodyPr>
          <a:lstStyle/>
          <a:p>
            <a:r>
              <a:rPr lang="en-US" sz="2000" b="0" i="0">
                <a:effectLst/>
              </a:rPr>
              <a:t>Book- Doherty, &amp; Hughes, M. (2014). </a:t>
            </a:r>
            <a:r>
              <a:rPr lang="en-US" sz="2000" b="0" i="1">
                <a:effectLst/>
              </a:rPr>
              <a:t>Child development : theory and practice 0-11</a:t>
            </a:r>
            <a:r>
              <a:rPr lang="en-US" sz="2000" b="0" i="0">
                <a:effectLst/>
              </a:rPr>
              <a:t> (Second edition.). Pearson. </a:t>
            </a:r>
          </a:p>
          <a:p>
            <a:r>
              <a:rPr lang="en-US" sz="2000" b="0" i="0">
                <a:effectLst/>
              </a:rPr>
              <a:t>Hayes, N., O'Toole, L. and Halpenny, A.M., 2022. </a:t>
            </a:r>
            <a:r>
              <a:rPr lang="en-US" sz="2000" b="0" i="1">
                <a:effectLst/>
              </a:rPr>
              <a:t>Introducing Bronfenbrenner: A guide for practitioners and students in early years education</a:t>
            </a:r>
            <a:r>
              <a:rPr lang="en-US" sz="2000" b="0" i="0">
                <a:effectLst/>
              </a:rPr>
              <a:t>. Taylor &amp; Francis. (Chapter 2)</a:t>
            </a:r>
          </a:p>
          <a:p>
            <a:r>
              <a:rPr lang="en-US" sz="2000" b="0" i="0">
                <a:effectLst/>
              </a:rPr>
              <a:t>Stephen Newman &amp; Ashkan Latifi (2021) Vygotsky, education, and teacher education, Journal of Education for Teaching, 47:1, 4-17, DOI: </a:t>
            </a:r>
            <a:r>
              <a:rPr lang="en-US" sz="2000" b="0" i="0" u="sng">
                <a:effectLst/>
                <a:hlinkClick r:id="rId2"/>
              </a:rPr>
              <a:t>10.1080/02607476.2020.1831375</a:t>
            </a:r>
            <a:endParaRPr lang="en-US" sz="2000" b="0" i="0" u="sng">
              <a:effectLst/>
            </a:endParaRPr>
          </a:p>
          <a:p>
            <a:endParaRPr lang="en-US" sz="2000"/>
          </a:p>
        </p:txBody>
      </p:sp>
      <p:pic>
        <p:nvPicPr>
          <p:cNvPr id="5" name="Picture 4" descr="Close up of book pages">
            <a:extLst>
              <a:ext uri="{FF2B5EF4-FFF2-40B4-BE49-F238E27FC236}">
                <a16:creationId xmlns:a16="http://schemas.microsoft.com/office/drawing/2014/main" id="{6AB1AF7E-311F-360F-1FFF-04F8BA25DB06}"/>
              </a:ext>
            </a:extLst>
          </p:cNvPr>
          <p:cNvPicPr>
            <a:picLocks noChangeAspect="1"/>
          </p:cNvPicPr>
          <p:nvPr/>
        </p:nvPicPr>
        <p:blipFill rotWithShape="1">
          <a:blip r:embed="rId3"/>
          <a:srcRect l="31169" r="1058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82474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11217823-E770-4002-A3E4-C79FEF3961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34CFB1-43BC-49FC-86CC-7DA55B2F154F}">
  <ds:schemaRefs>
    <ds:schemaRef ds:uri="http://schemas.microsoft.com/sharepoint/v3/contenttype/forms"/>
  </ds:schemaRefs>
</ds:datastoreItem>
</file>

<file path=customXml/itemProps3.xml><?xml version="1.0" encoding="utf-8"?>
<ds:datastoreItem xmlns:ds="http://schemas.openxmlformats.org/officeDocument/2006/customXml" ds:itemID="{AD4F973A-9DBB-4425-9C92-AFAD39A3DC9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3390</TotalTime>
  <Words>2187</Words>
  <Application>Microsoft Macintosh PowerPoint</Application>
  <PresentationFormat>Widescreen</PresentationFormat>
  <Paragraphs>186</Paragraphs>
  <Slides>32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American Typewriter</vt:lpstr>
      <vt:lpstr>Arial</vt:lpstr>
      <vt:lpstr>Calibri</vt:lpstr>
      <vt:lpstr>Calibri Light</vt:lpstr>
      <vt:lpstr>Tahoma</vt:lpstr>
      <vt:lpstr>Wingdings</vt:lpstr>
      <vt:lpstr>Office Theme</vt:lpstr>
      <vt:lpstr>PowerPoint Presentation</vt:lpstr>
      <vt:lpstr>This session</vt:lpstr>
      <vt:lpstr>PowerPoint Presentation</vt:lpstr>
      <vt:lpstr>PowerPoint Presentation</vt:lpstr>
      <vt:lpstr>PowerPoint Presentation</vt:lpstr>
      <vt:lpstr>PowerPoint Presentation</vt:lpstr>
      <vt:lpstr>PowerPoint Presentation</vt:lpstr>
      <vt:lpstr>PowerPoint Presentation</vt:lpstr>
      <vt:lpstr>   No correct answers given!</vt:lpstr>
      <vt:lpstr>PowerPoint Presentation</vt:lpstr>
      <vt:lpstr>How our idea of learning has changed</vt:lpstr>
      <vt:lpstr>How our idea of learning has changed</vt:lpstr>
      <vt:lpstr>How the curriculum for Wales accounts for this</vt:lpstr>
      <vt:lpstr> Child development</vt:lpstr>
      <vt:lpstr>Activity </vt:lpstr>
      <vt:lpstr>PowerPoint Presentation</vt:lpstr>
      <vt:lpstr>PowerPoint Presentation</vt:lpstr>
      <vt:lpstr>The team around the child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Criticism of the model?</vt:lpstr>
      <vt:lpstr>Criticism of the model</vt:lpstr>
      <vt:lpstr>Marketplace Activity – major child development theorists</vt:lpstr>
      <vt:lpstr>PowerPoint Presentation</vt:lpstr>
      <vt:lpstr>Poverty, progression and development</vt:lpstr>
      <vt:lpstr>Final reflection </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Holistic Nature of Learning</dc:title>
  <dc:creator>Karl Jones</dc:creator>
  <cp:lastModifiedBy>Tom Cox</cp:lastModifiedBy>
  <cp:revision>25</cp:revision>
  <dcterms:created xsi:type="dcterms:W3CDTF">2022-08-25T07:37:39Z</dcterms:created>
  <dcterms:modified xsi:type="dcterms:W3CDTF">2023-09-18T20:16:04Z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