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4"/>
  </p:notesMasterIdLst>
  <p:handoutMasterIdLst>
    <p:handoutMasterId r:id="rId15"/>
  </p:handoutMasterIdLst>
  <p:sldIdLst>
    <p:sldId id="256" r:id="rId4"/>
    <p:sldId id="258" r:id="rId5"/>
    <p:sldId id="286" r:id="rId6"/>
    <p:sldId id="287" r:id="rId7"/>
    <p:sldId id="288" r:id="rId8"/>
    <p:sldId id="289" r:id="rId9"/>
    <p:sldId id="290" r:id="rId10"/>
    <p:sldId id="291" r:id="rId11"/>
    <p:sldId id="292" r:id="rId12"/>
    <p:sldId id="285" r:id="rId1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493" autoAdjust="0"/>
  </p:normalViewPr>
  <p:slideViewPr>
    <p:cSldViewPr>
      <p:cViewPr varScale="1">
        <p:scale>
          <a:sx n="101" d="100"/>
          <a:sy n="101" d="100"/>
        </p:scale>
        <p:origin x="1908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https://unity3d.com/learn/tutorials/topics/scripting/introduction-saving-and-loading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2729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https://unity3d.com/learn/tutorials/topics/scripting/introduction-saving-and-loading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9113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JSON</a:t>
            </a:r>
            <a:r>
              <a:rPr lang="en-GB" baseline="0" dirty="0"/>
              <a:t> Validator: http://jsonlint.com/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0469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3/12/2019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3/12/2019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3/12/2019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3/12/2019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3/12/2019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PlayerPrefs.htm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son.org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ogle.com/search?q=online+json+storage+free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tore.unity.com/packages/tools/input-management/json-net-for-unity-11347" TargetMode="External"/><Relationship Id="rId2" Type="http://schemas.openxmlformats.org/officeDocument/2006/relationships/hyperlink" Target="https://www.google.com/search?q=serialisation+meanin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Saving and Loading Game Play State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9: </a:t>
            </a:r>
            <a:r>
              <a:rPr lang="en-GB" dirty="0"/>
              <a:t>Application Development (</a:t>
            </a:r>
            <a:r>
              <a:rPr lang="en-GB" dirty="0" err="1"/>
              <a:t>AppDevGames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12-Mar-2019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Persisting (Saving) Game</a:t>
            </a:r>
            <a:r>
              <a:rPr lang="en-GB" dirty="0" smtClean="0"/>
              <a:t> State</a:t>
            </a:r>
          </a:p>
          <a:p>
            <a:pPr lvl="1"/>
            <a:r>
              <a:rPr lang="en-GB" dirty="0" smtClean="0"/>
              <a:t>Unity Player </a:t>
            </a:r>
            <a:r>
              <a:rPr lang="en-GB" dirty="0" err="1" smtClean="0"/>
              <a:t>Prefs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Player Preferences (</a:t>
            </a:r>
            <a:r>
              <a:rPr lang="en-GB" dirty="0" err="1" smtClean="0"/>
              <a:t>PlayerPrefs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Unity’s </a:t>
            </a:r>
            <a:r>
              <a:rPr lang="en-GB" dirty="0" err="1" smtClean="0">
                <a:hlinkClick r:id="rId2"/>
              </a:rPr>
              <a:t>PlayerPrefs</a:t>
            </a:r>
            <a:r>
              <a:rPr lang="en-GB" dirty="0" smtClean="0"/>
              <a:t> is used to store and retrieve player preferences between game sessions.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 smtClean="0"/>
              <a:t>Store high scores</a:t>
            </a:r>
          </a:p>
          <a:p>
            <a:pPr lvl="1"/>
            <a:r>
              <a:rPr lang="en-GB" dirty="0" smtClean="0"/>
              <a:t>Store last scene loaded</a:t>
            </a:r>
          </a:p>
          <a:p>
            <a:r>
              <a:rPr lang="en-GB" dirty="0" smtClean="0"/>
              <a:t>The </a:t>
            </a:r>
            <a:r>
              <a:rPr lang="en-GB" dirty="0" err="1" smtClean="0"/>
              <a:t>PlayerPrefs</a:t>
            </a:r>
            <a:r>
              <a:rPr lang="en-GB" dirty="0" smtClean="0"/>
              <a:t> are stored as </a:t>
            </a:r>
            <a:r>
              <a:rPr lang="en-GB" b="1" dirty="0" smtClean="0"/>
              <a:t>key-value pairs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key</a:t>
            </a:r>
            <a:r>
              <a:rPr lang="en-GB" dirty="0" smtClean="0"/>
              <a:t> is used to identify each stored player preference.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value</a:t>
            </a:r>
            <a:r>
              <a:rPr lang="en-GB" dirty="0" smtClean="0"/>
              <a:t> stores the current value of the preference.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8505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PlayerPrefs</a:t>
            </a:r>
            <a:r>
              <a:rPr lang="en-GB" dirty="0" smtClean="0"/>
              <a:t> Keys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Some thought should be given to the keys to avoid duplicated keys.</a:t>
            </a:r>
          </a:p>
          <a:p>
            <a:r>
              <a:rPr lang="en-GB" dirty="0" smtClean="0"/>
              <a:t>To avoid duplicates between projects, the target platform will store the setting in a </a:t>
            </a:r>
            <a:r>
              <a:rPr lang="en-GB" b="1" i="1" dirty="0" smtClean="0"/>
              <a:t>location for the current project</a:t>
            </a:r>
            <a:r>
              <a:rPr lang="en-GB" dirty="0" smtClean="0"/>
              <a:t>. For example:</a:t>
            </a:r>
          </a:p>
          <a:p>
            <a:pPr lvl="1"/>
            <a:r>
              <a:rPr lang="en-GB" b="1" dirty="0" err="1" smtClean="0"/>
              <a:t>MacOS</a:t>
            </a:r>
            <a:r>
              <a:rPr lang="en-GB" dirty="0" smtClean="0"/>
              <a:t>: </a:t>
            </a:r>
            <a:r>
              <a:rPr lang="en-GB" dirty="0"/>
              <a:t>unity.[company name].[</a:t>
            </a:r>
            <a:r>
              <a:rPr lang="en-GB" b="1" dirty="0"/>
              <a:t>product name</a:t>
            </a:r>
            <a:r>
              <a:rPr lang="en-GB" dirty="0"/>
              <a:t>].</a:t>
            </a:r>
            <a:r>
              <a:rPr lang="en-GB" dirty="0" err="1" smtClean="0"/>
              <a:t>plist</a:t>
            </a:r>
            <a:endParaRPr lang="en-GB" dirty="0" smtClean="0"/>
          </a:p>
          <a:p>
            <a:pPr lvl="1"/>
            <a:r>
              <a:rPr lang="en-GB" b="1" dirty="0" smtClean="0"/>
              <a:t>Android</a:t>
            </a:r>
            <a:r>
              <a:rPr lang="en-GB" dirty="0" smtClean="0"/>
              <a:t>: </a:t>
            </a:r>
            <a:r>
              <a:rPr lang="en-GB" dirty="0"/>
              <a:t> /data/data/</a:t>
            </a:r>
            <a:r>
              <a:rPr lang="en-GB" dirty="0" err="1"/>
              <a:t>pkg</a:t>
            </a:r>
            <a:r>
              <a:rPr lang="en-GB" dirty="0"/>
              <a:t>-name/</a:t>
            </a:r>
            <a:r>
              <a:rPr lang="en-GB" dirty="0" err="1"/>
              <a:t>shared_prefs</a:t>
            </a:r>
            <a:r>
              <a:rPr lang="en-GB" dirty="0"/>
              <a:t>/</a:t>
            </a:r>
            <a:r>
              <a:rPr lang="en-GB" b="1" dirty="0"/>
              <a:t>pkg-name.xml</a:t>
            </a:r>
            <a:r>
              <a:rPr lang="en-GB" dirty="0" smtClean="0"/>
              <a:t>.</a:t>
            </a:r>
          </a:p>
          <a:p>
            <a:pPr lvl="1"/>
            <a:r>
              <a:rPr lang="en-GB" b="1" dirty="0" smtClean="0"/>
              <a:t>Windows</a:t>
            </a:r>
            <a:r>
              <a:rPr lang="en-GB" dirty="0" smtClean="0"/>
              <a:t>: </a:t>
            </a:r>
            <a:r>
              <a:rPr lang="en-GB" dirty="0"/>
              <a:t>HKCU\Software\[company name]\[</a:t>
            </a:r>
            <a:r>
              <a:rPr lang="en-GB" b="1" dirty="0"/>
              <a:t>product name</a:t>
            </a:r>
            <a:r>
              <a:rPr lang="en-GB" dirty="0"/>
              <a:t>] </a:t>
            </a:r>
            <a:r>
              <a:rPr lang="en-GB" dirty="0" smtClean="0"/>
              <a:t>key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9329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Saving and Retrieving </a:t>
            </a:r>
            <a:r>
              <a:rPr lang="en-GB" dirty="0" err="1" smtClean="0"/>
              <a:t>PlayerPrefs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</a:t>
            </a:r>
            <a:r>
              <a:rPr lang="en-GB" b="1" dirty="0" smtClean="0"/>
              <a:t>Set methods</a:t>
            </a:r>
            <a:r>
              <a:rPr lang="en-GB" dirty="0" smtClean="0"/>
              <a:t> are used to store a player </a:t>
            </a:r>
            <a:r>
              <a:rPr lang="en-GB" dirty="0" err="1" smtClean="0"/>
              <a:t>pref</a:t>
            </a:r>
            <a:r>
              <a:rPr lang="en-GB" dirty="0" smtClean="0"/>
              <a:t>:</a:t>
            </a:r>
          </a:p>
          <a:p>
            <a:pPr lvl="1"/>
            <a:r>
              <a:rPr lang="en-GB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SetFloat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key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value) </a:t>
            </a:r>
            <a:endParaRPr lang="en-GB" sz="3000" dirty="0" smtClean="0"/>
          </a:p>
          <a:p>
            <a:pPr lvl="1"/>
            <a:r>
              <a:rPr lang="en-GB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SetString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key,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value) </a:t>
            </a:r>
            <a:endParaRPr lang="en-GB" sz="3000" dirty="0"/>
          </a:p>
          <a:p>
            <a:pPr lvl="1"/>
            <a:r>
              <a:rPr lang="en-GB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SetInt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key, </a:t>
            </a:r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value) </a:t>
            </a:r>
            <a:endParaRPr lang="en-GB" sz="3000" dirty="0"/>
          </a:p>
          <a:p>
            <a:r>
              <a:rPr lang="en-GB" dirty="0" smtClean="0"/>
              <a:t>The Get methods are used to retrieve a player </a:t>
            </a:r>
            <a:r>
              <a:rPr lang="en-GB" dirty="0" err="1" smtClean="0"/>
              <a:t>pref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The Get method also let you specify a default value.</a:t>
            </a:r>
          </a:p>
          <a:p>
            <a:pPr lvl="1"/>
            <a:r>
              <a:rPr lang="en-GB" dirty="0" smtClean="0"/>
              <a:t>If the player </a:t>
            </a:r>
            <a:r>
              <a:rPr lang="en-GB" dirty="0" err="1" smtClean="0"/>
              <a:t>pref</a:t>
            </a:r>
            <a:r>
              <a:rPr lang="en-GB" dirty="0" smtClean="0"/>
              <a:t> </a:t>
            </a:r>
            <a:r>
              <a:rPr lang="en-GB" b="1" i="1" dirty="0" smtClean="0"/>
              <a:t>does not exist</a:t>
            </a:r>
            <a:r>
              <a:rPr lang="en-GB" dirty="0" smtClean="0"/>
              <a:t>, the default value is returned</a:t>
            </a:r>
          </a:p>
          <a:p>
            <a:pPr lvl="2"/>
            <a:r>
              <a:rPr lang="en-GB" sz="26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GetFloat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key,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defaultValue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) </a:t>
            </a:r>
            <a:endParaRPr lang="en-GB" sz="2600" dirty="0"/>
          </a:p>
          <a:p>
            <a:pPr lvl="2"/>
            <a:r>
              <a:rPr lang="en-GB" sz="26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GetString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key,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defaultValue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 </a:t>
            </a:r>
            <a:endParaRPr lang="en-GB" sz="2600" dirty="0"/>
          </a:p>
          <a:p>
            <a:pPr lvl="2"/>
            <a:r>
              <a:rPr lang="en-GB" sz="26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GetInt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key,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defaultValue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endParaRPr lang="en-GB" sz="2600" dirty="0" smtClean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379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Saving </a:t>
            </a:r>
            <a:r>
              <a:rPr lang="en-GB" dirty="0" smtClean="0"/>
              <a:t>State as JSON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 smtClean="0"/>
              <a:t>PlayerPrefs</a:t>
            </a:r>
            <a:r>
              <a:rPr lang="en-GB" dirty="0" smtClean="0"/>
              <a:t>, however, has some limitations and is cumbersome to set and get in code.</a:t>
            </a:r>
          </a:p>
          <a:p>
            <a:r>
              <a:rPr lang="en-GB" dirty="0" smtClean="0">
                <a:hlinkClick r:id="rId3"/>
              </a:rPr>
              <a:t>JSON</a:t>
            </a:r>
            <a:r>
              <a:rPr lang="en-GB" dirty="0" smtClean="0"/>
              <a:t> is one alternative.</a:t>
            </a:r>
          </a:p>
          <a:p>
            <a:pPr lvl="1"/>
            <a:r>
              <a:rPr lang="en-GB" dirty="0" smtClean="0"/>
              <a:t>It is a popular format used to share data between applications.</a:t>
            </a:r>
          </a:p>
          <a:p>
            <a:pPr lvl="1"/>
            <a:r>
              <a:rPr lang="en-GB" dirty="0" smtClean="0"/>
              <a:t>There are also </a:t>
            </a:r>
            <a:r>
              <a:rPr lang="en-GB" dirty="0" smtClean="0">
                <a:hlinkClick r:id="rId4"/>
              </a:rPr>
              <a:t>free online JSON storage services</a:t>
            </a:r>
            <a:r>
              <a:rPr lang="en-GB" dirty="0" smtClean="0"/>
              <a:t> that you can register for.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0859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JSON, </a:t>
            </a:r>
            <a:r>
              <a:rPr lang="en-GB" b="1" dirty="0"/>
              <a:t>J</a:t>
            </a:r>
            <a:r>
              <a:rPr lang="en-GB" dirty="0"/>
              <a:t>ava</a:t>
            </a:r>
            <a:r>
              <a:rPr lang="en-GB" b="1" dirty="0"/>
              <a:t>S</a:t>
            </a:r>
            <a:r>
              <a:rPr lang="en-GB" dirty="0"/>
              <a:t>cript </a:t>
            </a:r>
            <a:r>
              <a:rPr lang="en-GB" b="1" dirty="0"/>
              <a:t>O</a:t>
            </a:r>
            <a:r>
              <a:rPr lang="en-GB" dirty="0"/>
              <a:t>bject </a:t>
            </a:r>
            <a:r>
              <a:rPr lang="en-GB" b="1" dirty="0"/>
              <a:t>N</a:t>
            </a:r>
            <a:r>
              <a:rPr lang="en-GB" dirty="0"/>
              <a:t>otation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141168"/>
          </a:xfrm>
        </p:spPr>
        <p:txBody>
          <a:bodyPr>
            <a:normAutofit fontScale="92500"/>
          </a:bodyPr>
          <a:lstStyle/>
          <a:p>
            <a:r>
              <a:rPr lang="en-GB" dirty="0"/>
              <a:t>JSON is a lightweight data interchange format that is language independent and self-describing.</a:t>
            </a:r>
          </a:p>
          <a:p>
            <a:r>
              <a:rPr lang="en-GB" dirty="0"/>
              <a:t>The rules:</a:t>
            </a:r>
          </a:p>
          <a:p>
            <a:pPr lvl="1"/>
            <a:r>
              <a:rPr lang="en-GB" dirty="0"/>
              <a:t>Data is represented as </a:t>
            </a:r>
            <a:r>
              <a:rPr lang="en-GB" b="1" dirty="0"/>
              <a:t>name-value pairs</a:t>
            </a:r>
          </a:p>
          <a:p>
            <a:pPr lvl="2"/>
            <a:r>
              <a:rPr lang="en-GB" dirty="0"/>
              <a:t>A name value consists of a field name as a string (quoted or not)</a:t>
            </a:r>
          </a:p>
          <a:p>
            <a:pPr lvl="2"/>
            <a:r>
              <a:rPr lang="en-GB" dirty="0"/>
              <a:t>Followed by a colon, then followed by the value.</a:t>
            </a:r>
          </a:p>
          <a:p>
            <a:pPr marL="365760" lvl="1" indent="0" algn="ctr">
              <a:buNone/>
            </a:pPr>
            <a:r>
              <a:rPr lang="en-GB" dirty="0"/>
              <a:t>"name": value</a:t>
            </a:r>
          </a:p>
          <a:p>
            <a:pPr lvl="1"/>
            <a:r>
              <a:rPr lang="en-GB" dirty="0"/>
              <a:t>If the value is an </a:t>
            </a:r>
            <a:r>
              <a:rPr lang="en-GB" b="1" i="1" dirty="0"/>
              <a:t>object</a:t>
            </a:r>
            <a:r>
              <a:rPr lang="en-GB" dirty="0"/>
              <a:t>, then the value is enclosed in curly braces {}</a:t>
            </a:r>
          </a:p>
          <a:p>
            <a:pPr lvl="1"/>
            <a:r>
              <a:rPr lang="en-GB" dirty="0"/>
              <a:t>If the value is an </a:t>
            </a:r>
            <a:r>
              <a:rPr lang="en-GB" b="1" i="1" dirty="0"/>
              <a:t>array</a:t>
            </a:r>
            <a:r>
              <a:rPr lang="en-GB" dirty="0"/>
              <a:t>, then it is enclosed in square brackets []</a:t>
            </a:r>
          </a:p>
          <a:p>
            <a:pPr lvl="1"/>
            <a:r>
              <a:rPr lang="en-GB" dirty="0"/>
              <a:t>Multiple data fields are separated by commas.</a:t>
            </a:r>
          </a:p>
          <a:p>
            <a:pPr marL="36576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679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JSON Object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77500" lnSpcReduction="20000"/>
          </a:bodyPr>
          <a:lstStyle/>
          <a:p>
            <a:r>
              <a:rPr lang="en-GB" sz="3600" dirty="0"/>
              <a:t>A simple JSON with two data fields:</a:t>
            </a:r>
          </a:p>
          <a:p>
            <a:pPr lvl="1"/>
            <a:r>
              <a:rPr lang="en-GB" sz="3300" dirty="0" err="1"/>
              <a:t>firstname</a:t>
            </a:r>
            <a:r>
              <a:rPr lang="en-GB" sz="3300" dirty="0"/>
              <a:t> and </a:t>
            </a:r>
            <a:r>
              <a:rPr lang="en-GB" sz="3300" dirty="0" err="1"/>
              <a:t>lastname</a:t>
            </a:r>
            <a:r>
              <a:rPr lang="en-GB" sz="3300" dirty="0"/>
              <a:t>:</a:t>
            </a:r>
          </a:p>
          <a:p>
            <a:pPr marL="0" indent="0">
              <a:buNone/>
            </a:pP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emp1 = {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"John"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"Doe"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</a:t>
            </a:r>
          </a:p>
          <a:p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sz="3600" dirty="0"/>
              <a:t>A more complex JSON object with two data fields:</a:t>
            </a:r>
          </a:p>
          <a:p>
            <a:pPr lvl="1"/>
            <a:r>
              <a:rPr lang="en-GB" sz="3300" dirty="0"/>
              <a:t>department (a simple string), and </a:t>
            </a:r>
          </a:p>
          <a:p>
            <a:pPr lvl="1"/>
            <a:r>
              <a:rPr lang="en-GB" sz="3300" dirty="0"/>
              <a:t>employees (which is an array of JSON objects):</a:t>
            </a:r>
          </a:p>
          <a:p>
            <a:pPr marL="0" indent="0">
              <a:buNone/>
            </a:pPr>
            <a:r>
              <a:rPr lang="en-GB" sz="26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emps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{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"department"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"sales"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"employees"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[{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"John"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"Doe"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},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{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"Anna"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"Smith"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},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{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"Peter"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"Jones"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}]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2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2598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Saving to JSON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There are plenty of </a:t>
            </a:r>
            <a:r>
              <a:rPr lang="en-GB" dirty="0" smtClean="0">
                <a:hlinkClick r:id="rId2"/>
              </a:rPr>
              <a:t>serialisation libraries</a:t>
            </a:r>
            <a:r>
              <a:rPr lang="en-GB" dirty="0" smtClean="0"/>
              <a:t> that will help you to:</a:t>
            </a:r>
          </a:p>
          <a:p>
            <a:pPr lvl="1"/>
            <a:r>
              <a:rPr lang="en-GB" b="1" dirty="0" smtClean="0"/>
              <a:t>Serialise</a:t>
            </a:r>
            <a:r>
              <a:rPr lang="en-GB" dirty="0" smtClean="0"/>
              <a:t>: convert a C# object state into JSON.</a:t>
            </a:r>
          </a:p>
          <a:p>
            <a:pPr lvl="1"/>
            <a:r>
              <a:rPr lang="en-GB" b="1" dirty="0" err="1" smtClean="0"/>
              <a:t>Deserialise</a:t>
            </a:r>
            <a:r>
              <a:rPr lang="en-GB" dirty="0" smtClean="0"/>
              <a:t> is the reverse process where the JSON is used to create a C# object. </a:t>
            </a:r>
          </a:p>
          <a:p>
            <a:r>
              <a:rPr lang="en-GB" dirty="0" smtClean="0"/>
              <a:t>Unity provides a JSON Utility class, but it is rubbish!!!</a:t>
            </a:r>
          </a:p>
          <a:p>
            <a:r>
              <a:rPr lang="en-GB" dirty="0" smtClean="0"/>
              <a:t>We will make use of </a:t>
            </a:r>
            <a:r>
              <a:rPr lang="en-GB" dirty="0">
                <a:hlinkClick r:id="rId3"/>
              </a:rPr>
              <a:t>JSON .NET for </a:t>
            </a:r>
            <a:r>
              <a:rPr lang="en-GB" dirty="0" smtClean="0">
                <a:hlinkClick r:id="rId3"/>
              </a:rPr>
              <a:t>Unity</a:t>
            </a:r>
            <a:r>
              <a:rPr lang="en-GB" dirty="0" smtClean="0"/>
              <a:t> library.</a:t>
            </a:r>
          </a:p>
          <a:p>
            <a:pPr lvl="1"/>
            <a:r>
              <a:rPr lang="en-GB" dirty="0" smtClean="0"/>
              <a:t>You have to download it from the asset store.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5425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20171</TotalTime>
  <Words>598</Words>
  <Application>Microsoft Office PowerPoint</Application>
  <PresentationFormat>On-screen Show (4:3)</PresentationFormat>
  <Paragraphs>78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Calibri</vt:lpstr>
      <vt:lpstr>Cambria</vt:lpstr>
      <vt:lpstr>Consolas</vt:lpstr>
      <vt:lpstr>Wingdings</vt:lpstr>
      <vt:lpstr>Wingdings 2</vt:lpstr>
      <vt:lpstr>Median</vt:lpstr>
      <vt:lpstr>Saving and Loading Game Play State</vt:lpstr>
      <vt:lpstr>Today’s Lecture</vt:lpstr>
      <vt:lpstr>Player Preferences (PlayerPrefs)</vt:lpstr>
      <vt:lpstr>PlayerPrefs Keys</vt:lpstr>
      <vt:lpstr>Saving and Retrieving PlayerPrefs</vt:lpstr>
      <vt:lpstr>Saving State as JSON</vt:lpstr>
      <vt:lpstr>JSON, JavaScript Object Notation</vt:lpstr>
      <vt:lpstr>Example JSON Object</vt:lpstr>
      <vt:lpstr>Saving to JSON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1717</cp:revision>
  <cp:lastPrinted>2014-09-29T16:21:25Z</cp:lastPrinted>
  <dcterms:created xsi:type="dcterms:W3CDTF">2013-09-18T07:00:31Z</dcterms:created>
  <dcterms:modified xsi:type="dcterms:W3CDTF">2019-03-12T09:05:18Z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