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04" r:id="rId2"/>
    <p:sldId id="364" r:id="rId3"/>
    <p:sldId id="352" r:id="rId4"/>
    <p:sldId id="353" r:id="rId5"/>
    <p:sldId id="347" r:id="rId6"/>
    <p:sldId id="348" r:id="rId7"/>
    <p:sldId id="349" r:id="rId8"/>
    <p:sldId id="350" r:id="rId9"/>
    <p:sldId id="351" r:id="rId10"/>
    <p:sldId id="356" r:id="rId11"/>
    <p:sldId id="357" r:id="rId12"/>
    <p:sldId id="358" r:id="rId13"/>
    <p:sldId id="337" r:id="rId14"/>
    <p:sldId id="344" r:id="rId15"/>
    <p:sldId id="332" r:id="rId16"/>
    <p:sldId id="333" r:id="rId17"/>
    <p:sldId id="338" r:id="rId18"/>
    <p:sldId id="343" r:id="rId19"/>
    <p:sldId id="360" r:id="rId20"/>
    <p:sldId id="362" r:id="rId21"/>
    <p:sldId id="359" r:id="rId22"/>
    <p:sldId id="330" r:id="rId23"/>
    <p:sldId id="331" r:id="rId24"/>
    <p:sldId id="298"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4" autoAdjust="0"/>
    <p:restoredTop sz="87969" autoAdjust="0"/>
  </p:normalViewPr>
  <p:slideViewPr>
    <p:cSldViewPr>
      <p:cViewPr varScale="1">
        <p:scale>
          <a:sx n="96" d="100"/>
          <a:sy n="96" d="100"/>
        </p:scale>
        <p:origin x="162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What percentage of GDP does the service sector contribute in your country?</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5736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Marketing Approaches:</a:t>
            </a:r>
          </a:p>
          <a:p>
            <a:r>
              <a:rPr lang="en-GB" b="1" dirty="0"/>
              <a:t>Use Physical Evidence &amp; Cues</a:t>
            </a:r>
            <a:r>
              <a:rPr lang="en-GB" dirty="0"/>
              <a:t>: Enhance service visibility through branding, logos, uniforms, and professional environments.</a:t>
            </a:r>
          </a:p>
          <a:p>
            <a:r>
              <a:rPr lang="en-GB" b="1" dirty="0"/>
              <a:t>Emphasize Service Quality Signals</a:t>
            </a:r>
            <a:r>
              <a:rPr lang="en-GB" dirty="0"/>
              <a:t>: Use pricing, testimonials, and guarantees to reassure customers.</a:t>
            </a:r>
          </a:p>
          <a:p>
            <a:r>
              <a:rPr lang="en-GB" b="1" dirty="0"/>
              <a:t>Engage in Customer Education</a:t>
            </a:r>
            <a:r>
              <a:rPr lang="en-GB" dirty="0"/>
              <a:t>: Provide detailed information and demonstrations to clarify service benefits.</a:t>
            </a:r>
          </a:p>
          <a:p>
            <a:r>
              <a:rPr lang="en-GB" b="1" dirty="0"/>
              <a:t>Leverage Word-of-Mouth &amp; Reviews</a:t>
            </a:r>
            <a:r>
              <a:rPr lang="en-GB" dirty="0"/>
              <a:t>: Use customer testimonials, online reviews, and case studies to reduce perceived risk.</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4265939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Marketing Approaches:</a:t>
            </a:r>
            <a:br>
              <a:rPr lang="en-GB" b="1" dirty="0"/>
            </a:br>
            <a:r>
              <a:rPr lang="en-GB" b="1" dirty="0"/>
              <a:t>Train Service Employees</a:t>
            </a:r>
            <a:r>
              <a:rPr lang="en-GB" dirty="0"/>
              <a:t>: Ensure employees deliver high-quality, consistent service experiences.</a:t>
            </a:r>
          </a:p>
          <a:p>
            <a:r>
              <a:rPr lang="en-GB" b="1" dirty="0"/>
              <a:t>Enhance Customer Participation</a:t>
            </a:r>
            <a:r>
              <a:rPr lang="en-GB" dirty="0"/>
              <a:t>: Encourage customers to take part in service delivery, such as self-service checkouts or co-creation.</a:t>
            </a:r>
          </a:p>
          <a:p>
            <a:r>
              <a:rPr lang="en-GB" b="1" dirty="0"/>
              <a:t>Use Technology to Bridge Gaps</a:t>
            </a:r>
            <a:r>
              <a:rPr lang="en-GB" dirty="0"/>
              <a:t>: Implement virtual consultations, AI chatbots, or remote assistance.</a:t>
            </a:r>
          </a:p>
          <a:p>
            <a:r>
              <a:rPr lang="en-GB" b="1" dirty="0"/>
              <a:t>Optimize Service Locations</a:t>
            </a:r>
            <a:r>
              <a:rPr lang="en-GB" dirty="0"/>
              <a:t>: Ensure easy accessibility to physical or digital service touchpoints.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308426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Marketing Approaches:</a:t>
            </a:r>
            <a:br>
              <a:rPr lang="en-GB" b="1" dirty="0"/>
            </a:br>
            <a:r>
              <a:rPr lang="en-GB" b="1" dirty="0"/>
              <a:t>Implement Training &amp; Service Protocols</a:t>
            </a:r>
            <a:r>
              <a:rPr lang="en-GB" dirty="0"/>
              <a:t>: Standardize procedures to ensure consistent service quality.</a:t>
            </a:r>
          </a:p>
          <a:p>
            <a:r>
              <a:rPr lang="en-GB" b="1" dirty="0"/>
              <a:t>Use Customer Feedback &amp; Quality Control</a:t>
            </a:r>
            <a:r>
              <a:rPr lang="en-GB" dirty="0"/>
              <a:t>: Implement feedback loops to monitor and improve service experiences.</a:t>
            </a:r>
          </a:p>
          <a:p>
            <a:r>
              <a:rPr lang="en-GB" b="1" dirty="0"/>
              <a:t>Differentiate with Personalization</a:t>
            </a:r>
            <a:r>
              <a:rPr lang="en-GB" dirty="0"/>
              <a:t>: Tailor services to individual customer needs to enhance satisfaction.</a:t>
            </a:r>
          </a:p>
          <a:p>
            <a:r>
              <a:rPr lang="en-GB" b="1" dirty="0"/>
              <a:t>Adopt Technology for Consistency</a:t>
            </a:r>
            <a:r>
              <a:rPr lang="en-GB" dirty="0"/>
              <a:t>: Use AI, automation, or CRM systems to provide seamless service across different touchpoints.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1528302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Marketing Approaches:</a:t>
            </a:r>
            <a:br>
              <a:rPr lang="en-GB" b="1" dirty="0"/>
            </a:br>
            <a:r>
              <a:rPr lang="en-GB" b="1" dirty="0"/>
              <a:t>Use Pricing Strategies</a:t>
            </a:r>
            <a:r>
              <a:rPr lang="en-GB" dirty="0"/>
              <a:t>: Offer discounts for off-peak periods (e.g., airline ticket pricing).</a:t>
            </a:r>
          </a:p>
          <a:p>
            <a:r>
              <a:rPr lang="en-GB" b="1" dirty="0"/>
              <a:t>Introduce Reservation &amp; Booking Systems</a:t>
            </a:r>
            <a:r>
              <a:rPr lang="en-GB" dirty="0"/>
              <a:t>: Encourage advance bookings to manage demand fluctuations.</a:t>
            </a:r>
          </a:p>
          <a:p>
            <a:r>
              <a:rPr lang="en-GB" b="1" dirty="0"/>
              <a:t>Flexible Staffing &amp; Capacity Planning</a:t>
            </a:r>
            <a:r>
              <a:rPr lang="en-GB" dirty="0"/>
              <a:t>: Hire part-time or seasonal employees to handle peak times.</a:t>
            </a:r>
          </a:p>
          <a:p>
            <a:r>
              <a:rPr lang="en-GB" b="1" dirty="0"/>
              <a:t>Develop Subscription or Membership Models</a:t>
            </a:r>
            <a:r>
              <a:rPr lang="en-GB" dirty="0"/>
              <a:t>: Provide long-term customer retention strategies, such as gym memberships or software-as-a-service (SaaS) models.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437483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outlines an </a:t>
            </a:r>
            <a:r>
              <a:rPr lang="en-GB" b="1" dirty="0"/>
              <a:t>internal marketing framework</a:t>
            </a:r>
            <a:r>
              <a:rPr lang="en-GB" dirty="0"/>
              <a:t> used within banks and finance companies to engage and align internal stakeholders (such as branch managers and divisional executives) with strategic objectives. It categorizes internal marketing efforts into three levels: </a:t>
            </a:r>
            <a:r>
              <a:rPr lang="en-GB" b="1" dirty="0"/>
              <a:t>Formal, Informal, and Processual</a:t>
            </a:r>
            <a:r>
              <a:rPr lang="en-GB" dirty="0"/>
              <a:t> across four key areas—</a:t>
            </a:r>
            <a:r>
              <a:rPr lang="en-GB" b="1" dirty="0"/>
              <a:t>Product, Price, Distribution, and Communications.</a:t>
            </a:r>
            <a:endParaRPr lang="en-GB" dirty="0"/>
          </a:p>
          <a:p>
            <a:pPr>
              <a:buFont typeface="+mj-lt"/>
              <a:buAutoNum type="arabicPeriod"/>
            </a:pPr>
            <a:r>
              <a:rPr lang="en-GB" b="1" dirty="0"/>
              <a:t>Internal Marketing Targets:</a:t>
            </a:r>
            <a:r>
              <a:rPr lang="en-GB" dirty="0"/>
              <a:t> Focuses on </a:t>
            </a:r>
            <a:r>
              <a:rPr lang="en-GB" b="1" dirty="0"/>
              <a:t>branch managers</a:t>
            </a:r>
            <a:r>
              <a:rPr lang="en-GB" dirty="0"/>
              <a:t> and </a:t>
            </a:r>
            <a:r>
              <a:rPr lang="en-GB" b="1" dirty="0"/>
              <a:t>divisional chief executives</a:t>
            </a:r>
            <a:r>
              <a:rPr lang="en-GB" dirty="0"/>
              <a:t> to ensure alignment with corporate strategies.</a:t>
            </a:r>
          </a:p>
          <a:p>
            <a:pPr>
              <a:buFont typeface="+mj-lt"/>
              <a:buAutoNum type="arabicPeriod"/>
            </a:pPr>
            <a:r>
              <a:rPr lang="en-GB" b="1" dirty="0"/>
              <a:t>Internal Marketing Levels:</a:t>
            </a:r>
            <a:endParaRPr lang="en-GB" dirty="0"/>
          </a:p>
          <a:p>
            <a:pPr marL="742950" lvl="1" indent="-285750">
              <a:buFont typeface="+mj-lt"/>
              <a:buAutoNum type="arabicPeriod"/>
            </a:pPr>
            <a:r>
              <a:rPr lang="en-GB" b="1" dirty="0"/>
              <a:t>Formal:</a:t>
            </a:r>
            <a:r>
              <a:rPr lang="en-GB" dirty="0"/>
              <a:t> Structured activities like strategic plans, sales conferences, and formal executive communications.</a:t>
            </a:r>
          </a:p>
          <a:p>
            <a:pPr marL="742950" lvl="1" indent="-285750">
              <a:buFont typeface="+mj-lt"/>
              <a:buAutoNum type="arabicPeriod"/>
            </a:pPr>
            <a:r>
              <a:rPr lang="en-GB" b="1" dirty="0"/>
              <a:t>Informal:</a:t>
            </a:r>
            <a:r>
              <a:rPr lang="en-GB" dirty="0"/>
              <a:t> Less structured methods such as group discussions, memos, and cultural shifts in attitudes.</a:t>
            </a:r>
          </a:p>
          <a:p>
            <a:pPr marL="742950" lvl="1" indent="-285750">
              <a:buFont typeface="+mj-lt"/>
              <a:buAutoNum type="arabicPeriod"/>
            </a:pPr>
            <a:r>
              <a:rPr lang="en-GB" b="1" dirty="0"/>
              <a:t>Processual:</a:t>
            </a:r>
            <a:r>
              <a:rPr lang="en-GB" dirty="0"/>
              <a:t> Long-term, gradual changes in management roles, problem-solving teams, and structural adjustments.</a:t>
            </a:r>
          </a:p>
          <a:p>
            <a:pPr>
              <a:buFont typeface="+mj-lt"/>
              <a:buAutoNum type="arabicPeriod"/>
            </a:pPr>
            <a:r>
              <a:rPr lang="en-GB" b="1" dirty="0"/>
              <a:t>Application Across Key Areas:</a:t>
            </a:r>
            <a:endParaRPr lang="en-GB" dirty="0"/>
          </a:p>
          <a:p>
            <a:pPr marL="742950" lvl="1" indent="-285750">
              <a:buFont typeface="+mj-lt"/>
              <a:buAutoNum type="arabicPeriod"/>
            </a:pPr>
            <a:r>
              <a:rPr lang="en-GB" b="1" dirty="0"/>
              <a:t>Product:</a:t>
            </a:r>
            <a:r>
              <a:rPr lang="en-GB" dirty="0"/>
              <a:t> Shifts towards a collaborative, centralized strategy for managing key customers.</a:t>
            </a:r>
          </a:p>
          <a:p>
            <a:pPr marL="742950" lvl="1" indent="-285750">
              <a:buFont typeface="+mj-lt"/>
              <a:buAutoNum type="arabicPeriod"/>
            </a:pPr>
            <a:r>
              <a:rPr lang="en-GB" b="1" dirty="0"/>
              <a:t>Price:</a:t>
            </a:r>
            <a:r>
              <a:rPr lang="en-GB" dirty="0"/>
              <a:t> Encouraging long-term client relationships at the cost of immediate sales commissions.</a:t>
            </a:r>
          </a:p>
          <a:p>
            <a:pPr marL="742950" lvl="1" indent="-285750">
              <a:buFont typeface="+mj-lt"/>
              <a:buAutoNum type="arabicPeriod"/>
            </a:pPr>
            <a:r>
              <a:rPr lang="en-GB" b="1" dirty="0"/>
              <a:t>Distribution:</a:t>
            </a:r>
            <a:r>
              <a:rPr lang="en-GB" dirty="0"/>
              <a:t> Strategic marketing plans and collaborative planning to define target market segments.</a:t>
            </a:r>
          </a:p>
          <a:p>
            <a:pPr marL="742950" lvl="1" indent="-285750">
              <a:buFont typeface="+mj-lt"/>
              <a:buAutoNum type="arabicPeriod"/>
            </a:pPr>
            <a:r>
              <a:rPr lang="en-GB" b="1" dirty="0"/>
              <a:t>Communications:</a:t>
            </a:r>
            <a:r>
              <a:rPr lang="en-GB" dirty="0"/>
              <a:t> Using formal speeches, informal messages, and social events to engage employees.</a:t>
            </a:r>
          </a:p>
          <a:p>
            <a:r>
              <a:rPr lang="en-GB" dirty="0"/>
              <a:t>This framework shows how </a:t>
            </a:r>
            <a:r>
              <a:rPr lang="en-GB" b="1" dirty="0"/>
              <a:t>internal marketing</a:t>
            </a:r>
            <a:r>
              <a:rPr lang="en-GB" dirty="0"/>
              <a:t> is used to communicate, engage, and align employees with business goals, fostering a culture of collaboration rather than isolated decision-making at the branch level. It highlights that successful internal marketing requires not just formal directives but also informal communication and a long-term shift in organizational culture.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a:p>
        </p:txBody>
      </p:sp>
    </p:spTree>
    <p:extLst>
      <p:ext uri="{BB962C8B-B14F-4D97-AF65-F5344CB8AC3E}">
        <p14:creationId xmlns:p14="http://schemas.microsoft.com/office/powerpoint/2010/main" val="1274495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presents a structured approach to addressing the challenges of internal marketing, particularly in the context of strategy implementation. It highlights key stages and questions that arise in the process. Here’s a breakdown of its components:</a:t>
            </a:r>
          </a:p>
          <a:p>
            <a:pPr>
              <a:buFont typeface="+mj-lt"/>
              <a:buAutoNum type="arabicPeriod"/>
            </a:pPr>
            <a:r>
              <a:rPr lang="en-GB" b="1" dirty="0"/>
              <a:t>The Strategy Implementation Challenge in Marketing</a:t>
            </a:r>
            <a:endParaRPr lang="en-GB" dirty="0"/>
          </a:p>
          <a:p>
            <a:pPr marL="742950" lvl="1" indent="-285750">
              <a:buFont typeface="+mj-lt"/>
              <a:buAutoNum type="arabicPeriod"/>
            </a:pPr>
            <a:r>
              <a:rPr lang="en-GB" dirty="0"/>
              <a:t>Addresses the fundamental issue: Can a strategy be effectively implemented?</a:t>
            </a:r>
          </a:p>
          <a:p>
            <a:pPr marL="742950" lvl="1" indent="-285750">
              <a:buFont typeface="+mj-lt"/>
              <a:buAutoNum type="arabicPeriod"/>
            </a:pPr>
            <a:r>
              <a:rPr lang="en-GB" dirty="0"/>
              <a:t>The key concern is ensuring that strategic plans transition into practical execution.</a:t>
            </a:r>
          </a:p>
          <a:p>
            <a:pPr>
              <a:buFont typeface="+mj-lt"/>
              <a:buAutoNum type="arabicPeriod"/>
            </a:pPr>
            <a:r>
              <a:rPr lang="en-GB" b="1" dirty="0"/>
              <a:t>The Development of Internal Marketing</a:t>
            </a:r>
            <a:endParaRPr lang="en-GB" dirty="0"/>
          </a:p>
          <a:p>
            <a:pPr marL="742950" lvl="1" indent="-285750">
              <a:buFont typeface="+mj-lt"/>
              <a:buAutoNum type="arabicPeriod"/>
            </a:pPr>
            <a:r>
              <a:rPr lang="en-GB" dirty="0"/>
              <a:t>Explores the origins and significance of internal marketing.</a:t>
            </a:r>
          </a:p>
          <a:p>
            <a:pPr marL="742950" lvl="1" indent="-285750">
              <a:buFont typeface="+mj-lt"/>
              <a:buAutoNum type="arabicPeriod"/>
            </a:pPr>
            <a:r>
              <a:rPr lang="en-GB" dirty="0"/>
              <a:t>Internal marketing involves aligning employees with strategic goals and fostering engagement.</a:t>
            </a:r>
          </a:p>
          <a:p>
            <a:pPr>
              <a:buFont typeface="+mj-lt"/>
              <a:buAutoNum type="arabicPeriod"/>
            </a:pPr>
            <a:r>
              <a:rPr lang="en-GB" b="1" dirty="0"/>
              <a:t>Scope of Internal Marketing</a:t>
            </a:r>
            <a:endParaRPr lang="en-GB" dirty="0"/>
          </a:p>
          <a:p>
            <a:pPr marL="742950" lvl="1" indent="-285750">
              <a:buFont typeface="+mj-lt"/>
              <a:buAutoNum type="arabicPeriod"/>
            </a:pPr>
            <a:r>
              <a:rPr lang="en-GB" dirty="0"/>
              <a:t>Focuses on what internal marketing can achieve using its tools.</a:t>
            </a:r>
          </a:p>
          <a:p>
            <a:pPr marL="742950" lvl="1" indent="-285750">
              <a:buFont typeface="+mj-lt"/>
              <a:buAutoNum type="arabicPeriod"/>
            </a:pPr>
            <a:r>
              <a:rPr lang="en-GB" dirty="0"/>
              <a:t>Helps in communicating strategy, motivating employees, and fostering alignment.</a:t>
            </a:r>
          </a:p>
          <a:p>
            <a:pPr>
              <a:buFont typeface="+mj-lt"/>
              <a:buAutoNum type="arabicPeriod"/>
            </a:pPr>
            <a:r>
              <a:rPr lang="en-GB" b="1" dirty="0"/>
              <a:t>Planning for Internal Marketing</a:t>
            </a:r>
            <a:endParaRPr lang="en-GB" dirty="0"/>
          </a:p>
          <a:p>
            <a:pPr marL="742950" lvl="1" indent="-285750">
              <a:buFont typeface="+mj-lt"/>
              <a:buAutoNum type="arabicPeriod"/>
            </a:pPr>
            <a:r>
              <a:rPr lang="en-GB" dirty="0"/>
              <a:t>Stresses the importance of developing a structured approach for change programs.</a:t>
            </a:r>
          </a:p>
          <a:p>
            <a:pPr marL="742950" lvl="1" indent="-285750">
              <a:buFont typeface="+mj-lt"/>
              <a:buAutoNum type="arabicPeriod"/>
            </a:pPr>
            <a:r>
              <a:rPr lang="en-GB" dirty="0"/>
              <a:t>Involves setting objectives, defining communication strategies, and ensuring leadership support.</a:t>
            </a:r>
          </a:p>
          <a:p>
            <a:pPr>
              <a:buFont typeface="+mj-lt"/>
              <a:buAutoNum type="arabicPeriod"/>
            </a:pPr>
            <a:r>
              <a:rPr lang="en-GB" b="1" dirty="0"/>
              <a:t>Cross-Functional Partnerships as Internal Marketing</a:t>
            </a:r>
            <a:endParaRPr lang="en-GB" dirty="0"/>
          </a:p>
          <a:p>
            <a:pPr marL="742950" lvl="1" indent="-285750">
              <a:buFont typeface="+mj-lt"/>
              <a:buAutoNum type="arabicPeriod"/>
            </a:pPr>
            <a:r>
              <a:rPr lang="en-GB" dirty="0"/>
              <a:t>Highlights collaboration across different departments to facilitate implementation.</a:t>
            </a:r>
          </a:p>
          <a:p>
            <a:pPr marL="742950" lvl="1" indent="-285750">
              <a:buFont typeface="+mj-lt"/>
              <a:buAutoNum type="arabicPeriod"/>
            </a:pPr>
            <a:r>
              <a:rPr lang="en-GB" dirty="0"/>
              <a:t>Internal marketing ensures that all teams work together toward strategic goals.</a:t>
            </a:r>
          </a:p>
          <a:p>
            <a:pPr>
              <a:buFont typeface="+mj-lt"/>
              <a:buAutoNum type="arabicPeriod"/>
            </a:pPr>
            <a:r>
              <a:rPr lang="en-GB" b="1" dirty="0"/>
              <a:t>Implementation and Internal Marketing</a:t>
            </a:r>
            <a:endParaRPr lang="en-GB" dirty="0"/>
          </a:p>
          <a:p>
            <a:pPr marL="742950" lvl="1" indent="-285750">
              <a:buFont typeface="+mj-lt"/>
              <a:buAutoNum type="arabicPeriod"/>
            </a:pPr>
            <a:r>
              <a:rPr lang="en-GB" dirty="0"/>
              <a:t>Emphasises how internal marketing plays a role in executing strategy.</a:t>
            </a:r>
          </a:p>
          <a:p>
            <a:pPr marL="742950" lvl="1" indent="-285750">
              <a:buFont typeface="+mj-lt"/>
              <a:buAutoNum type="arabicPeriod"/>
            </a:pPr>
            <a:r>
              <a:rPr lang="en-GB" dirty="0"/>
              <a:t>It’s about using communication, motivation, and employee engagement to drive execution.</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1322921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 firms can differentiate themselves by delivering consistently higher quality than competitors. However, service quality is harder to define and measure than product quality, with customer retention being a key indicator of success. Leading companies set high standards and strive for defect-free service, but service quality can still vary due to human interactions.</a:t>
            </a:r>
          </a:p>
          <a:p>
            <a:r>
              <a:rPr lang="en-GB" dirty="0"/>
              <a:t>Effective </a:t>
            </a:r>
            <a:r>
              <a:rPr lang="en-GB" b="1" dirty="0"/>
              <a:t>service recovery</a:t>
            </a:r>
            <a:r>
              <a:rPr lang="en-GB" dirty="0"/>
              <a:t>—quickly addressing and resolving customer issues—can turn dissatisfied customers into loyal ones. For instance, </a:t>
            </a:r>
            <a:r>
              <a:rPr lang="en-GB" b="1" dirty="0"/>
              <a:t>Southwest Airlines</a:t>
            </a:r>
            <a:r>
              <a:rPr lang="en-GB" dirty="0"/>
              <a:t> has a dedicated customer communications team that promptly handles service disruptions with apologies, explanations, and compensation, significantly improving customer satisfaction.</a:t>
            </a:r>
          </a:p>
          <a:p>
            <a:r>
              <a:rPr lang="en-GB" dirty="0"/>
              <a:t>Additionally, </a:t>
            </a:r>
            <a:r>
              <a:rPr lang="en-GB" b="1" dirty="0"/>
              <a:t>social media</a:t>
            </a:r>
            <a:r>
              <a:rPr lang="en-GB" dirty="0"/>
              <a:t> plays a crucial role in managing service quality, allowing companies to monitor and respond to customer complaints in real time. Southwest, for example, actively tracks online feedback, ensuring quick and thoughtful responses to maintain customer trust.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3980944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Internal Marketing as Communication</a:t>
            </a:r>
            <a:r>
              <a:rPr lang="en-GB" sz="1200" dirty="0"/>
              <a:t>: Internal marketing focuses on informing employees and aligning them with business strategy, often managed by HR.</a:t>
            </a:r>
          </a:p>
          <a:p>
            <a:r>
              <a:rPr lang="en-GB" sz="1200" b="1" dirty="0"/>
              <a:t>Storytelling in Internal Marketing</a:t>
            </a:r>
            <a:r>
              <a:rPr lang="en-GB" sz="1200" dirty="0"/>
              <a:t>: Companies like Microsoft and SAP use storytelling to drive innovation and change, though some question its value.</a:t>
            </a:r>
          </a:p>
          <a:p>
            <a:endParaRPr lang="en-GB" sz="1200" dirty="0"/>
          </a:p>
          <a:p>
            <a:r>
              <a:rPr lang="en-GB" sz="1200" b="1" dirty="0"/>
              <a:t>Role of Internal Communication:</a:t>
            </a:r>
          </a:p>
          <a:p>
            <a:pPr>
              <a:buFont typeface="Arial" panose="020B0604020202020204" pitchFamily="34" charset="0"/>
              <a:buChar char="•"/>
            </a:pPr>
            <a:r>
              <a:rPr lang="en-GB" sz="1200" b="1" dirty="0"/>
              <a:t>Team Building</a:t>
            </a:r>
            <a:r>
              <a:rPr lang="en-GB" sz="1200" dirty="0"/>
              <a:t>: Educates employees and enhances cooperation.</a:t>
            </a:r>
          </a:p>
          <a:p>
            <a:pPr>
              <a:buFont typeface="Arial" panose="020B0604020202020204" pitchFamily="34" charset="0"/>
              <a:buChar char="•"/>
            </a:pPr>
            <a:r>
              <a:rPr lang="en-GB" sz="1200" b="1" dirty="0"/>
              <a:t>Damage Control</a:t>
            </a:r>
            <a:r>
              <a:rPr lang="en-GB" sz="1200" dirty="0"/>
              <a:t>: Prevents miscommunication, suppresses bad news, and counters pessimism.</a:t>
            </a:r>
          </a:p>
          <a:p>
            <a:pPr>
              <a:buFont typeface="Arial" panose="020B0604020202020204" pitchFamily="34" charset="0"/>
              <a:buChar char="•"/>
            </a:pPr>
            <a:r>
              <a:rPr lang="en-GB" sz="1200" b="1" dirty="0"/>
              <a:t>Morale Building</a:t>
            </a:r>
            <a:r>
              <a:rPr lang="en-GB" sz="1200" dirty="0"/>
              <a:t>: Boosts confidence and motivation.</a:t>
            </a:r>
          </a:p>
          <a:p>
            <a:pPr>
              <a:buFont typeface="Arial" panose="020B0604020202020204" pitchFamily="34" charset="0"/>
              <a:buChar char="•"/>
            </a:pPr>
            <a:r>
              <a:rPr lang="en-GB" sz="1200" b="1" dirty="0"/>
              <a:t>Employee Involvement</a:t>
            </a:r>
            <a:r>
              <a:rPr lang="en-GB" sz="1200" dirty="0"/>
              <a:t>: Encourages employee voice and problem-sharing.</a:t>
            </a:r>
          </a:p>
          <a:p>
            <a:pPr>
              <a:buFont typeface="Arial" panose="020B0604020202020204" pitchFamily="34" charset="0"/>
              <a:buChar char="•"/>
            </a:pPr>
            <a:r>
              <a:rPr lang="en-GB" sz="1200" b="1" dirty="0"/>
              <a:t>Change Management</a:t>
            </a:r>
            <a:r>
              <a:rPr lang="en-GB" sz="1200" dirty="0"/>
              <a:t>: Helps employees adapt to change and test new ideas.</a:t>
            </a:r>
          </a:p>
          <a:p>
            <a:pPr>
              <a:buFont typeface="Arial" panose="020B0604020202020204" pitchFamily="34" charset="0"/>
              <a:buChar char="•"/>
            </a:pPr>
            <a:r>
              <a:rPr lang="en-GB" sz="1200" b="1" dirty="0"/>
              <a:t>Goal Setting</a:t>
            </a:r>
            <a:r>
              <a:rPr lang="en-GB" sz="1200" dirty="0"/>
              <a:t>: Aligns employees with corporate objectives and policies.</a:t>
            </a:r>
          </a:p>
          <a:p>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17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Example:</a:t>
            </a:r>
          </a:p>
          <a:p>
            <a:r>
              <a:rPr lang="en-GB" sz="1200" dirty="0"/>
              <a:t>A luxury hotel like </a:t>
            </a:r>
            <a:r>
              <a:rPr lang="en-GB" sz="1200" b="1" dirty="0"/>
              <a:t>Four Seasons</a:t>
            </a:r>
            <a:r>
              <a:rPr lang="en-GB" sz="1200" dirty="0"/>
              <a:t> carefully selects employees with a passion for service and trains them in </a:t>
            </a:r>
            <a:r>
              <a:rPr lang="en-GB" sz="1200" b="1" dirty="0"/>
              <a:t>customer interaction skills</a:t>
            </a:r>
            <a:r>
              <a:rPr lang="en-GB" sz="1200" dirty="0"/>
              <a:t>. Every new employee undergoes a </a:t>
            </a:r>
            <a:r>
              <a:rPr lang="en-GB" sz="1200" b="1" dirty="0"/>
              <a:t>four-week customer-loyalty training program</a:t>
            </a:r>
            <a:r>
              <a:rPr lang="en-GB" sz="1200" dirty="0"/>
              <a:t> to ensure they can engage with customers effectively and meet their needs.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9602691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sz="4400" b="1" dirty="0">
                <a:solidFill>
                  <a:schemeClr val="tx1"/>
                </a:solidFill>
              </a:rPr>
            </a:br>
            <a:r>
              <a:rPr lang="en-GB" altLang="en-US" b="1" dirty="0"/>
              <a:t>LCMB7024</a:t>
            </a:r>
            <a:br>
              <a:rPr lang="en-GB" altLang="en-US" b="1" dirty="0"/>
            </a:br>
            <a:r>
              <a:rPr lang="en-GB" altLang="en-US" b="1" dirty="0"/>
              <a:t>Service Marketing and </a:t>
            </a:r>
            <a:br>
              <a:rPr lang="en-GB" altLang="en-US" b="1" dirty="0"/>
            </a:br>
            <a:r>
              <a:rPr lang="en-GB" altLang="en-US" b="1" dirty="0"/>
              <a:t>Internal Marketing</a:t>
            </a:r>
            <a:br>
              <a:rPr lang="en-GB" altLang="en-US" b="1" dirty="0"/>
            </a:b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8 – Session 1 </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C259A-0B10-B115-B041-3CFB7937D94C}"/>
              </a:ext>
            </a:extLst>
          </p:cNvPr>
          <p:cNvSpPr>
            <a:spLocks noGrp="1"/>
          </p:cNvSpPr>
          <p:nvPr>
            <p:ph type="title"/>
          </p:nvPr>
        </p:nvSpPr>
        <p:spPr/>
        <p:txBody>
          <a:bodyPr/>
          <a:lstStyle/>
          <a:p>
            <a:r>
              <a:rPr lang="en-GB" sz="3600" b="1" dirty="0"/>
              <a:t>Content of the Sessions</a:t>
            </a:r>
            <a:endParaRPr lang="en-GB" sz="3600" dirty="0"/>
          </a:p>
        </p:txBody>
      </p:sp>
      <p:sp>
        <p:nvSpPr>
          <p:cNvPr id="3" name="Content Placeholder 2">
            <a:extLst>
              <a:ext uri="{FF2B5EF4-FFF2-40B4-BE49-F238E27FC236}">
                <a16:creationId xmlns:a16="http://schemas.microsoft.com/office/drawing/2014/main" id="{B5B4CB54-1B71-C564-2574-878499A08428}"/>
              </a:ext>
            </a:extLst>
          </p:cNvPr>
          <p:cNvSpPr>
            <a:spLocks noGrp="1"/>
          </p:cNvSpPr>
          <p:nvPr>
            <p:ph sz="half" idx="1"/>
          </p:nvPr>
        </p:nvSpPr>
        <p:spPr/>
        <p:txBody>
          <a:bodyPr/>
          <a:lstStyle/>
          <a:p>
            <a:pPr marL="457200" indent="-457200">
              <a:buFont typeface="+mj-lt"/>
              <a:buAutoNum type="arabicPeriod"/>
            </a:pPr>
            <a:r>
              <a:rPr lang="en-GB" sz="2400" dirty="0"/>
              <a:t>Service Marketing </a:t>
            </a:r>
          </a:p>
          <a:p>
            <a:pPr marL="457200" indent="-457200">
              <a:buFont typeface="+mj-lt"/>
              <a:buAutoNum type="arabicPeriod"/>
            </a:pPr>
            <a:r>
              <a:rPr lang="en-GB" sz="2400" dirty="0"/>
              <a:t>Service </a:t>
            </a:r>
          </a:p>
          <a:p>
            <a:pPr marL="457200" indent="-457200">
              <a:buFont typeface="+mj-lt"/>
              <a:buAutoNum type="arabicPeriod"/>
            </a:pPr>
            <a:r>
              <a:rPr lang="en-GB" sz="2400" dirty="0"/>
              <a:t>Characteristics of Service </a:t>
            </a:r>
          </a:p>
          <a:p>
            <a:pPr marL="457200" indent="-457200">
              <a:buFont typeface="+mj-lt"/>
              <a:buAutoNum type="arabicPeriod"/>
            </a:pPr>
            <a:r>
              <a:rPr lang="en-GB" sz="2400" dirty="0"/>
              <a:t>SERQUAL</a:t>
            </a:r>
          </a:p>
          <a:p>
            <a:pPr marL="457200" indent="-457200">
              <a:buFont typeface="+mj-lt"/>
              <a:buAutoNum type="arabicPeriod"/>
            </a:pPr>
            <a:r>
              <a:rPr lang="en-GB" sz="2400" dirty="0"/>
              <a:t>SERQUAL 5 Dimensions</a:t>
            </a:r>
          </a:p>
          <a:p>
            <a:pPr marL="457200" indent="-457200">
              <a:buFont typeface="+mj-lt"/>
              <a:buAutoNum type="arabicPeriod"/>
            </a:pPr>
            <a:r>
              <a:rPr lang="en-GB" sz="2400" dirty="0"/>
              <a:t>Marketing Strategies for Service</a:t>
            </a:r>
          </a:p>
          <a:p>
            <a:pPr marL="457200" indent="-457200">
              <a:buFont typeface="+mj-lt"/>
              <a:buAutoNum type="arabicPeriod"/>
            </a:pPr>
            <a:r>
              <a:rPr lang="en-GB" sz="2400" dirty="0"/>
              <a:t>Types of Service Marketing </a:t>
            </a:r>
          </a:p>
          <a:p>
            <a:endParaRPr lang="en-GB" dirty="0"/>
          </a:p>
        </p:txBody>
      </p:sp>
      <p:sp>
        <p:nvSpPr>
          <p:cNvPr id="4" name="Content Placeholder 3">
            <a:extLst>
              <a:ext uri="{FF2B5EF4-FFF2-40B4-BE49-F238E27FC236}">
                <a16:creationId xmlns:a16="http://schemas.microsoft.com/office/drawing/2014/main" id="{869AAAAE-1021-F29C-59A2-297AA6B66817}"/>
              </a:ext>
            </a:extLst>
          </p:cNvPr>
          <p:cNvSpPr>
            <a:spLocks noGrp="1"/>
          </p:cNvSpPr>
          <p:nvPr>
            <p:ph sz="half" idx="2"/>
          </p:nvPr>
        </p:nvSpPr>
        <p:spPr/>
        <p:txBody>
          <a:bodyPr/>
          <a:lstStyle/>
          <a:p>
            <a:pPr marL="457200" indent="-457200">
              <a:buFont typeface="+mj-lt"/>
              <a:buAutoNum type="arabicPeriod" startAt="8"/>
            </a:pPr>
            <a:r>
              <a:rPr lang="en-GB" sz="2400" dirty="0"/>
              <a:t>Internal Marketing </a:t>
            </a:r>
          </a:p>
          <a:p>
            <a:pPr marL="457200" indent="-457200">
              <a:buFont typeface="+mj-lt"/>
              <a:buAutoNum type="arabicPeriod" startAt="8"/>
            </a:pPr>
            <a:r>
              <a:rPr lang="en-GB" sz="2400" dirty="0"/>
              <a:t>Internal Marketing and Service Quality</a:t>
            </a:r>
          </a:p>
          <a:p>
            <a:pPr marL="457200" indent="-457200">
              <a:buFont typeface="+mj-lt"/>
              <a:buAutoNum type="arabicPeriod" startAt="8"/>
            </a:pPr>
            <a:r>
              <a:rPr lang="en-GB" sz="2400" dirty="0"/>
              <a:t>Internal Marketing and communication</a:t>
            </a:r>
          </a:p>
          <a:p>
            <a:pPr marL="457200" indent="-457200">
              <a:buFont typeface="+mj-lt"/>
              <a:buAutoNum type="arabicPeriod" startAt="8"/>
            </a:pPr>
            <a:r>
              <a:rPr lang="en-GB" sz="2400" dirty="0"/>
              <a:t>Interactive Marketing</a:t>
            </a:r>
          </a:p>
          <a:p>
            <a:pPr marL="457200" indent="-457200">
              <a:buFont typeface="+mj-lt"/>
              <a:buAutoNum type="arabicPeriod" startAt="8"/>
            </a:pPr>
            <a:r>
              <a:rPr lang="en-GB" sz="2400" dirty="0"/>
              <a:t>Summary </a:t>
            </a:r>
          </a:p>
          <a:p>
            <a:pPr marL="457200" indent="-457200">
              <a:buFont typeface="+mj-lt"/>
              <a:buAutoNum type="arabicPeriod" startAt="8"/>
            </a:pPr>
            <a:r>
              <a:rPr lang="en-GB" sz="2400" dirty="0"/>
              <a:t>Case Study</a:t>
            </a:r>
          </a:p>
          <a:p>
            <a:endParaRPr lang="en-GB" dirty="0"/>
          </a:p>
        </p:txBody>
      </p:sp>
      <p:sp>
        <p:nvSpPr>
          <p:cNvPr id="5" name="Date Placeholder 4">
            <a:extLst>
              <a:ext uri="{FF2B5EF4-FFF2-40B4-BE49-F238E27FC236}">
                <a16:creationId xmlns:a16="http://schemas.microsoft.com/office/drawing/2014/main" id="{B1026886-B701-8063-5401-7A4647334861}"/>
              </a:ext>
            </a:extLst>
          </p:cNvPr>
          <p:cNvSpPr>
            <a:spLocks noGrp="1"/>
          </p:cNvSpPr>
          <p:nvPr>
            <p:ph type="dt" sz="half" idx="10"/>
          </p:nvPr>
        </p:nvSpPr>
        <p:spPr/>
        <p:txBody>
          <a:bodyPr/>
          <a:lstStyle/>
          <a:p>
            <a:pPr>
              <a:defRPr/>
            </a:pPr>
            <a:fld id="{F7614AD2-EBEE-4B9C-B8EB-7B45076136C4}" type="datetime1">
              <a:rPr lang="en-GB" altLang="en-US" smtClean="0"/>
              <a:pPr>
                <a:defRPr/>
              </a:pPr>
              <a:t>30/03/2025</a:t>
            </a:fld>
            <a:endParaRPr lang="en-GB" altLang="en-US"/>
          </a:p>
        </p:txBody>
      </p:sp>
      <p:sp>
        <p:nvSpPr>
          <p:cNvPr id="6" name="Slide Number Placeholder 5">
            <a:extLst>
              <a:ext uri="{FF2B5EF4-FFF2-40B4-BE49-F238E27FC236}">
                <a16:creationId xmlns:a16="http://schemas.microsoft.com/office/drawing/2014/main" id="{3B10BB5B-69EB-232C-73DD-2D7AC5B3F417}"/>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1528874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B3C93-F7C3-4BD5-B037-DBA744411FEB}"/>
              </a:ext>
            </a:extLst>
          </p:cNvPr>
          <p:cNvSpPr>
            <a:spLocks noGrp="1"/>
          </p:cNvSpPr>
          <p:nvPr>
            <p:ph type="title"/>
          </p:nvPr>
        </p:nvSpPr>
        <p:spPr/>
        <p:txBody>
          <a:bodyPr/>
          <a:lstStyle/>
          <a:p>
            <a:r>
              <a:rPr lang="en-GB" sz="3600" b="1"/>
              <a:t>Service Marketing</a:t>
            </a:r>
            <a:endParaRPr lang="en-GB" sz="3600" b="1" dirty="0"/>
          </a:p>
        </p:txBody>
      </p:sp>
      <p:sp>
        <p:nvSpPr>
          <p:cNvPr id="3" name="Content Placeholder 2">
            <a:extLst>
              <a:ext uri="{FF2B5EF4-FFF2-40B4-BE49-F238E27FC236}">
                <a16:creationId xmlns:a16="http://schemas.microsoft.com/office/drawing/2014/main" id="{7E1A8055-D3C9-6255-10BA-32E0EA1C704F}"/>
              </a:ext>
            </a:extLst>
          </p:cNvPr>
          <p:cNvSpPr>
            <a:spLocks noGrp="1"/>
          </p:cNvSpPr>
          <p:nvPr>
            <p:ph idx="1"/>
          </p:nvPr>
        </p:nvSpPr>
        <p:spPr/>
        <p:txBody>
          <a:bodyPr/>
          <a:lstStyle/>
          <a:p>
            <a:r>
              <a:rPr lang="en-GB" sz="2800" dirty="0"/>
              <a:t>A service is an </a:t>
            </a:r>
            <a:r>
              <a:rPr lang="en-GB" sz="2800" b="1" dirty="0"/>
              <a:t>intangible activity </a:t>
            </a:r>
            <a:r>
              <a:rPr lang="en-GB" sz="2800" dirty="0"/>
              <a:t>or benefit provided by one party to another, which does not result in the ownership of anything. </a:t>
            </a:r>
          </a:p>
          <a:p>
            <a:r>
              <a:rPr lang="en-GB" sz="2800" dirty="0"/>
              <a:t>It may or may not be associated with a physical product, and its purpose is to serve, help, or benefit the recipient (Kotler </a:t>
            </a:r>
            <a:r>
              <a:rPr lang="en-GB" sz="2800" i="1" dirty="0"/>
              <a:t>et al</a:t>
            </a:r>
            <a:r>
              <a:rPr lang="en-GB" sz="2800" dirty="0"/>
              <a:t>., 2018).</a:t>
            </a:r>
          </a:p>
          <a:p>
            <a:pPr marL="0" indent="0">
              <a:buNone/>
            </a:pPr>
            <a:endParaRPr lang="en-GB" sz="2800" dirty="0"/>
          </a:p>
        </p:txBody>
      </p:sp>
      <p:sp>
        <p:nvSpPr>
          <p:cNvPr id="4" name="Date Placeholder 3">
            <a:extLst>
              <a:ext uri="{FF2B5EF4-FFF2-40B4-BE49-F238E27FC236}">
                <a16:creationId xmlns:a16="http://schemas.microsoft.com/office/drawing/2014/main" id="{8BB74B63-6533-EE05-B7BF-B78E5B7BCD2B}"/>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2D7438B5-0A7F-6AC7-F471-E5BE767900AD}"/>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Picture 2" descr="What is Service Marketing? Definition ...">
            <a:extLst>
              <a:ext uri="{FF2B5EF4-FFF2-40B4-BE49-F238E27FC236}">
                <a16:creationId xmlns:a16="http://schemas.microsoft.com/office/drawing/2014/main" id="{9C0511D4-EB4D-69EE-1939-85E9DC5FAA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2046" y="4362437"/>
            <a:ext cx="2724754" cy="1185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3383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5F4B495-297F-93BE-71AB-2D541F7025C2}"/>
              </a:ext>
            </a:extLst>
          </p:cNvPr>
          <p:cNvSpPr>
            <a:spLocks noGrp="1"/>
          </p:cNvSpPr>
          <p:nvPr>
            <p:ph type="title"/>
          </p:nvPr>
        </p:nvSpPr>
        <p:spPr>
          <a:xfrm>
            <a:off x="457200" y="274638"/>
            <a:ext cx="8229600" cy="1143000"/>
          </a:xfrm>
        </p:spPr>
        <p:txBody>
          <a:bodyPr/>
          <a:lstStyle/>
          <a:p>
            <a:r>
              <a:rPr lang="en-US" sz="3600" b="1" dirty="0"/>
              <a:t>Service </a:t>
            </a:r>
          </a:p>
        </p:txBody>
      </p:sp>
      <p:sp>
        <p:nvSpPr>
          <p:cNvPr id="3" name="Content Placeholder 2">
            <a:extLst>
              <a:ext uri="{FF2B5EF4-FFF2-40B4-BE49-F238E27FC236}">
                <a16:creationId xmlns:a16="http://schemas.microsoft.com/office/drawing/2014/main" id="{88A772F9-B100-C236-87E3-36E9ECE90E7A}"/>
              </a:ext>
            </a:extLst>
          </p:cNvPr>
          <p:cNvSpPr>
            <a:spLocks noGrp="1"/>
          </p:cNvSpPr>
          <p:nvPr>
            <p:ph sz="half" idx="1"/>
          </p:nvPr>
        </p:nvSpPr>
        <p:spPr>
          <a:xfrm>
            <a:off x="457200" y="1600201"/>
            <a:ext cx="4038600" cy="3989040"/>
          </a:xfrm>
        </p:spPr>
        <p:txBody>
          <a:bodyPr wrap="square" anchor="t">
            <a:normAutofit/>
          </a:bodyPr>
          <a:lstStyle/>
          <a:p>
            <a:r>
              <a:rPr lang="en-GB" sz="2600" dirty="0"/>
              <a:t>In the European Union (EU), the service sector is the largest economic activity, accounting for around 70% of GDP and employment, with a wide range of sectors including finance, transport, and tourism. </a:t>
            </a:r>
          </a:p>
          <a:p>
            <a:endParaRPr lang="en-GB" sz="2600" dirty="0"/>
          </a:p>
        </p:txBody>
      </p:sp>
      <p:pic>
        <p:nvPicPr>
          <p:cNvPr id="6" name="Picture 5" descr="A graph showing the growth of the european union&#10;&#10;Description automatically generated">
            <a:extLst>
              <a:ext uri="{FF2B5EF4-FFF2-40B4-BE49-F238E27FC236}">
                <a16:creationId xmlns:a16="http://schemas.microsoft.com/office/drawing/2014/main" id="{BADDEFD3-35FC-C020-5A22-71F276A23768}"/>
              </a:ext>
            </a:extLst>
          </p:cNvPr>
          <p:cNvPicPr>
            <a:picLocks noChangeAspect="1"/>
          </p:cNvPicPr>
          <p:nvPr/>
        </p:nvPicPr>
        <p:blipFill>
          <a:blip r:embed="rId3">
            <a:extLst>
              <a:ext uri="{28A0092B-C50C-407E-A947-70E740481C1C}">
                <a14:useLocalDpi xmlns:a14="http://schemas.microsoft.com/office/drawing/2010/main" val="0"/>
              </a:ext>
            </a:extLst>
          </a:blip>
          <a:srcRect r="9392" b="4"/>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3746624D-9612-BECD-745A-C704461D98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30/03/2025</a:t>
            </a:fld>
            <a:endParaRPr lang="en-GB" altLang="en-US" sz="900"/>
          </a:p>
        </p:txBody>
      </p:sp>
      <p:sp>
        <p:nvSpPr>
          <p:cNvPr id="5" name="Slide Number Placeholder 4">
            <a:extLst>
              <a:ext uri="{FF2B5EF4-FFF2-40B4-BE49-F238E27FC236}">
                <a16:creationId xmlns:a16="http://schemas.microsoft.com/office/drawing/2014/main" id="{4FAAF3D2-A691-2C7F-216D-244D0555D2B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781801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A480-D2F4-88A5-4D77-7CAF77C80C0C}"/>
              </a:ext>
            </a:extLst>
          </p:cNvPr>
          <p:cNvSpPr>
            <a:spLocks noGrp="1"/>
          </p:cNvSpPr>
          <p:nvPr>
            <p:ph type="title"/>
          </p:nvPr>
        </p:nvSpPr>
        <p:spPr/>
        <p:txBody>
          <a:bodyPr/>
          <a:lstStyle/>
          <a:p>
            <a:r>
              <a:rPr lang="en-GB" sz="3600" b="1" dirty="0"/>
              <a:t>Characteristics of a Service</a:t>
            </a:r>
          </a:p>
        </p:txBody>
      </p:sp>
      <p:pic>
        <p:nvPicPr>
          <p:cNvPr id="7" name="Content Placeholder 6" descr="A diagram of services and variables&#10;&#10;Description automatically generated with medium confidence">
            <a:extLst>
              <a:ext uri="{FF2B5EF4-FFF2-40B4-BE49-F238E27FC236}">
                <a16:creationId xmlns:a16="http://schemas.microsoft.com/office/drawing/2014/main" id="{7996A0B8-B866-3680-AB60-D8EB28504D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295344"/>
            <a:ext cx="8229600" cy="2526074"/>
          </a:xfrm>
        </p:spPr>
      </p:pic>
      <p:sp>
        <p:nvSpPr>
          <p:cNvPr id="4" name="Date Placeholder 3">
            <a:extLst>
              <a:ext uri="{FF2B5EF4-FFF2-40B4-BE49-F238E27FC236}">
                <a16:creationId xmlns:a16="http://schemas.microsoft.com/office/drawing/2014/main" id="{D534412C-BB5F-95F2-0309-28E71E148E26}"/>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2A85FF21-2737-9097-3860-D6DBA7761FE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3" name="TextBox 2">
            <a:extLst>
              <a:ext uri="{FF2B5EF4-FFF2-40B4-BE49-F238E27FC236}">
                <a16:creationId xmlns:a16="http://schemas.microsoft.com/office/drawing/2014/main" id="{88F413B0-FF5A-BAB5-9536-D443A7ED24D7}"/>
              </a:ext>
            </a:extLst>
          </p:cNvPr>
          <p:cNvSpPr txBox="1"/>
          <p:nvPr/>
        </p:nvSpPr>
        <p:spPr>
          <a:xfrm>
            <a:off x="3995936" y="5301208"/>
            <a:ext cx="2085956" cy="338554"/>
          </a:xfrm>
          <a:prstGeom prst="rect">
            <a:avLst/>
          </a:prstGeom>
          <a:noFill/>
        </p:spPr>
        <p:txBody>
          <a:bodyPr wrap="none" rtlCol="0">
            <a:spAutoFit/>
          </a:bodyPr>
          <a:lstStyle/>
          <a:p>
            <a:r>
              <a:rPr lang="en-GB" sz="1600" b="0" i="0" u="none" strike="noStrike" dirty="0">
                <a:solidFill>
                  <a:srgbClr val="3A3A3A"/>
                </a:solidFill>
                <a:effectLst/>
                <a:latin typeface="+mn-lt"/>
              </a:rPr>
              <a:t>(Kotler, P.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a:t>
            </a:r>
            <a:endParaRPr lang="en-GB" sz="1600" dirty="0">
              <a:latin typeface="+mn-lt"/>
            </a:endParaRPr>
          </a:p>
        </p:txBody>
      </p:sp>
    </p:spTree>
    <p:extLst>
      <p:ext uri="{BB962C8B-B14F-4D97-AF65-F5344CB8AC3E}">
        <p14:creationId xmlns:p14="http://schemas.microsoft.com/office/powerpoint/2010/main" val="2204009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C3A6D-EC3F-7F6B-E613-9047A671217E}"/>
              </a:ext>
            </a:extLst>
          </p:cNvPr>
          <p:cNvSpPr>
            <a:spLocks noGrp="1"/>
          </p:cNvSpPr>
          <p:nvPr>
            <p:ph type="title"/>
          </p:nvPr>
        </p:nvSpPr>
        <p:spPr/>
        <p:txBody>
          <a:bodyPr/>
          <a:lstStyle/>
          <a:p>
            <a:r>
              <a:rPr lang="en-GB" sz="3600" b="1" dirty="0"/>
              <a:t>Service Intangibility</a:t>
            </a:r>
          </a:p>
        </p:txBody>
      </p:sp>
      <p:sp>
        <p:nvSpPr>
          <p:cNvPr id="3" name="Content Placeholder 2">
            <a:extLst>
              <a:ext uri="{FF2B5EF4-FFF2-40B4-BE49-F238E27FC236}">
                <a16:creationId xmlns:a16="http://schemas.microsoft.com/office/drawing/2014/main" id="{C9297C4D-8D32-9FA3-6CA5-D70049A39C29}"/>
              </a:ext>
            </a:extLst>
          </p:cNvPr>
          <p:cNvSpPr>
            <a:spLocks noGrp="1"/>
          </p:cNvSpPr>
          <p:nvPr>
            <p:ph idx="1"/>
          </p:nvPr>
        </p:nvSpPr>
        <p:spPr/>
        <p:txBody>
          <a:bodyPr/>
          <a:lstStyle/>
          <a:p>
            <a:r>
              <a:rPr lang="en-GB" sz="2800" b="1" i="0" u="none" strike="noStrike" dirty="0">
                <a:solidFill>
                  <a:srgbClr val="000000"/>
                </a:solidFill>
                <a:effectLst/>
              </a:rPr>
              <a:t>Services intangibility </a:t>
            </a:r>
            <a:r>
              <a:rPr lang="en-GB" sz="2800" b="0" i="0" u="none" strike="noStrike" dirty="0">
                <a:solidFill>
                  <a:srgbClr val="000000"/>
                </a:solidFill>
                <a:effectLst/>
              </a:rPr>
              <a:t>means the services are intangible, meaning they can't be perceived before purchase (e.g., cosmetic surgery results). </a:t>
            </a:r>
          </a:p>
          <a:p>
            <a:r>
              <a:rPr lang="en-GB" sz="2800" b="0" i="0" u="none" strike="noStrike" dirty="0">
                <a:solidFill>
                  <a:srgbClr val="000000"/>
                </a:solidFill>
                <a:effectLst/>
              </a:rPr>
              <a:t>To ease uncertainty, buyers seek quality indicators.</a:t>
            </a:r>
          </a:p>
          <a:p>
            <a:r>
              <a:rPr lang="en-GB" sz="2800" dirty="0">
                <a:solidFill>
                  <a:srgbClr val="000000"/>
                </a:solidFill>
              </a:rPr>
              <a:t>For example, when you book a hotel room, you can’t physically touch the service until you actually experience it. You can see pictures or reviews, but the actual experience is intangible.</a:t>
            </a:r>
            <a:endParaRPr lang="en-GB" sz="2800" dirty="0"/>
          </a:p>
        </p:txBody>
      </p:sp>
      <p:sp>
        <p:nvSpPr>
          <p:cNvPr id="4" name="Date Placeholder 3">
            <a:extLst>
              <a:ext uri="{FF2B5EF4-FFF2-40B4-BE49-F238E27FC236}">
                <a16:creationId xmlns:a16="http://schemas.microsoft.com/office/drawing/2014/main" id="{3620E853-A6F6-C7B7-2EE5-75AF5DAB6077}"/>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04B0DA35-EE3B-5B20-0878-C27213AA560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227391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09E51-D524-E42E-6B76-EA6167A79977}"/>
              </a:ext>
            </a:extLst>
          </p:cNvPr>
          <p:cNvSpPr>
            <a:spLocks noGrp="1"/>
          </p:cNvSpPr>
          <p:nvPr>
            <p:ph type="title"/>
          </p:nvPr>
        </p:nvSpPr>
        <p:spPr/>
        <p:txBody>
          <a:bodyPr/>
          <a:lstStyle/>
          <a:p>
            <a:r>
              <a:rPr lang="en-GB" sz="3600" b="1" dirty="0"/>
              <a:t>Service Inseparability</a:t>
            </a:r>
          </a:p>
        </p:txBody>
      </p:sp>
      <p:sp>
        <p:nvSpPr>
          <p:cNvPr id="3" name="Content Placeholder 2">
            <a:extLst>
              <a:ext uri="{FF2B5EF4-FFF2-40B4-BE49-F238E27FC236}">
                <a16:creationId xmlns:a16="http://schemas.microsoft.com/office/drawing/2014/main" id="{D98802B5-9357-26DC-A319-681EF8F23D5B}"/>
              </a:ext>
            </a:extLst>
          </p:cNvPr>
          <p:cNvSpPr>
            <a:spLocks noGrp="1"/>
          </p:cNvSpPr>
          <p:nvPr>
            <p:ph idx="1"/>
          </p:nvPr>
        </p:nvSpPr>
        <p:spPr/>
        <p:txBody>
          <a:bodyPr/>
          <a:lstStyle/>
          <a:p>
            <a:r>
              <a:rPr lang="en-GB" sz="2800" b="1" i="0" u="none" strike="noStrike" dirty="0">
                <a:solidFill>
                  <a:srgbClr val="000000"/>
                </a:solidFill>
                <a:effectLst/>
              </a:rPr>
              <a:t>Service inseparability</a:t>
            </a:r>
            <a:r>
              <a:rPr lang="en-GB" sz="2800" b="0" i="0" u="none" strike="noStrike" dirty="0">
                <a:solidFill>
                  <a:srgbClr val="000000"/>
                </a:solidFill>
                <a:effectLst/>
              </a:rPr>
              <a:t> means services are directly tied to their providers, whether human or machine. </a:t>
            </a:r>
          </a:p>
          <a:p>
            <a:r>
              <a:rPr lang="en-GB" sz="2800" dirty="0">
                <a:solidFill>
                  <a:srgbClr val="000000"/>
                </a:solidFill>
              </a:rPr>
              <a:t>C</a:t>
            </a:r>
            <a:r>
              <a:rPr lang="en-GB" sz="2800" b="0" i="0" u="none" strike="noStrike" dirty="0">
                <a:solidFill>
                  <a:srgbClr val="000000"/>
                </a:solidFill>
                <a:effectLst/>
              </a:rPr>
              <a:t>ustomers don’t just purchase a service - they actively participate in its delivery.</a:t>
            </a:r>
          </a:p>
          <a:p>
            <a:r>
              <a:rPr lang="en-GB" sz="2800" b="0" u="none" strike="noStrike" dirty="0">
                <a:solidFill>
                  <a:srgbClr val="000000"/>
                </a:solidFill>
                <a:effectLst/>
              </a:rPr>
              <a:t>For example</a:t>
            </a:r>
            <a:r>
              <a:rPr lang="en-GB" sz="2800" dirty="0">
                <a:solidFill>
                  <a:srgbClr val="000000"/>
                </a:solidFill>
              </a:rPr>
              <a:t>,</a:t>
            </a:r>
            <a:r>
              <a:rPr lang="en-GB" sz="2800" b="0" u="none" strike="noStrike" dirty="0">
                <a:solidFill>
                  <a:srgbClr val="000000"/>
                </a:solidFill>
                <a:effectLst/>
              </a:rPr>
              <a:t> </a:t>
            </a:r>
            <a:r>
              <a:rPr lang="en-GB" sz="2800" dirty="0">
                <a:solidFill>
                  <a:srgbClr val="000000"/>
                </a:solidFill>
              </a:rPr>
              <a:t>a</a:t>
            </a:r>
            <a:r>
              <a:rPr lang="en-GB" sz="2800" b="0" u="none" strike="noStrike" dirty="0">
                <a:solidFill>
                  <a:srgbClr val="000000"/>
                </a:solidFill>
                <a:effectLst/>
              </a:rPr>
              <a:t> haircut is an example of inseparability. The barber or stylist provides the service while you, as the customer, are directly involved in receiving it. </a:t>
            </a:r>
            <a:br>
              <a:rPr lang="en-GB" sz="2800" b="0" i="0" u="none" strike="noStrike" dirty="0">
                <a:solidFill>
                  <a:srgbClr val="000000"/>
                </a:solidFill>
                <a:effectLst/>
              </a:rPr>
            </a:br>
            <a:endParaRPr lang="en-GB" sz="2800" b="0" i="0" u="none" strike="noStrike" dirty="0">
              <a:solidFill>
                <a:srgbClr val="000000"/>
              </a:solidFill>
              <a:effectLst/>
            </a:endParaRPr>
          </a:p>
          <a:p>
            <a:endParaRPr lang="en-GB" sz="2800" dirty="0"/>
          </a:p>
        </p:txBody>
      </p:sp>
      <p:sp>
        <p:nvSpPr>
          <p:cNvPr id="4" name="Date Placeholder 3">
            <a:extLst>
              <a:ext uri="{FF2B5EF4-FFF2-40B4-BE49-F238E27FC236}">
                <a16:creationId xmlns:a16="http://schemas.microsoft.com/office/drawing/2014/main" id="{F3232AFD-3AB7-EDFD-B515-7E70DABE4938}"/>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864C88DD-FE16-9A11-9F2A-FFC18EE3D81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629130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73C63-CD3B-5383-2B75-05B7D186E517}"/>
              </a:ext>
            </a:extLst>
          </p:cNvPr>
          <p:cNvSpPr>
            <a:spLocks noGrp="1"/>
          </p:cNvSpPr>
          <p:nvPr>
            <p:ph type="title"/>
          </p:nvPr>
        </p:nvSpPr>
        <p:spPr/>
        <p:txBody>
          <a:bodyPr/>
          <a:lstStyle/>
          <a:p>
            <a:r>
              <a:rPr lang="en-GB" sz="3600" b="1" dirty="0"/>
              <a:t>Service Variability</a:t>
            </a:r>
          </a:p>
        </p:txBody>
      </p:sp>
      <p:sp>
        <p:nvSpPr>
          <p:cNvPr id="3" name="Content Placeholder 2">
            <a:extLst>
              <a:ext uri="{FF2B5EF4-FFF2-40B4-BE49-F238E27FC236}">
                <a16:creationId xmlns:a16="http://schemas.microsoft.com/office/drawing/2014/main" id="{7B98D9DA-9196-C3C6-1898-62C0E2952184}"/>
              </a:ext>
            </a:extLst>
          </p:cNvPr>
          <p:cNvSpPr>
            <a:spLocks noGrp="1"/>
          </p:cNvSpPr>
          <p:nvPr>
            <p:ph idx="1"/>
          </p:nvPr>
        </p:nvSpPr>
        <p:spPr/>
        <p:txBody>
          <a:bodyPr/>
          <a:lstStyle/>
          <a:p>
            <a:r>
              <a:rPr lang="en-GB" sz="2800" b="1" dirty="0"/>
              <a:t>Service variability</a:t>
            </a:r>
            <a:r>
              <a:rPr lang="en-GB" sz="2800" dirty="0"/>
              <a:t> means service quality depends on the provider, location, and delivery method.</a:t>
            </a:r>
          </a:p>
          <a:p>
            <a:r>
              <a:rPr lang="en-GB" sz="2800" dirty="0"/>
              <a:t>For example, hotels like </a:t>
            </a:r>
            <a:r>
              <a:rPr lang="en-GB" sz="2800" b="1" dirty="0"/>
              <a:t>Marriott</a:t>
            </a:r>
            <a:r>
              <a:rPr lang="en-GB" sz="2800" dirty="0"/>
              <a:t> are known for offering more consistent and higher-quality service than others.</a:t>
            </a:r>
          </a:p>
        </p:txBody>
      </p:sp>
      <p:sp>
        <p:nvSpPr>
          <p:cNvPr id="4" name="Date Placeholder 3">
            <a:extLst>
              <a:ext uri="{FF2B5EF4-FFF2-40B4-BE49-F238E27FC236}">
                <a16:creationId xmlns:a16="http://schemas.microsoft.com/office/drawing/2014/main" id="{5BC48788-1813-A942-A359-F443288CCCAF}"/>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404D008C-5D4E-CEC3-40AD-BF62C88F789F}"/>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79221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A8E63-8935-A635-4462-DC16202CD4F0}"/>
              </a:ext>
            </a:extLst>
          </p:cNvPr>
          <p:cNvSpPr>
            <a:spLocks noGrp="1"/>
          </p:cNvSpPr>
          <p:nvPr>
            <p:ph type="title"/>
          </p:nvPr>
        </p:nvSpPr>
        <p:spPr/>
        <p:txBody>
          <a:bodyPr/>
          <a:lstStyle/>
          <a:p>
            <a:r>
              <a:rPr lang="en-GB" sz="3600" b="1" dirty="0"/>
              <a:t>Perishability</a:t>
            </a:r>
          </a:p>
        </p:txBody>
      </p:sp>
      <p:sp>
        <p:nvSpPr>
          <p:cNvPr id="3" name="Content Placeholder 2">
            <a:extLst>
              <a:ext uri="{FF2B5EF4-FFF2-40B4-BE49-F238E27FC236}">
                <a16:creationId xmlns:a16="http://schemas.microsoft.com/office/drawing/2014/main" id="{14352059-FEDF-920A-56AA-BED0417B86BA}"/>
              </a:ext>
            </a:extLst>
          </p:cNvPr>
          <p:cNvSpPr>
            <a:spLocks noGrp="1"/>
          </p:cNvSpPr>
          <p:nvPr>
            <p:ph idx="1"/>
          </p:nvPr>
        </p:nvSpPr>
        <p:spPr/>
        <p:txBody>
          <a:bodyPr/>
          <a:lstStyle/>
          <a:p>
            <a:r>
              <a:rPr lang="en-GB" sz="2800" b="1" dirty="0"/>
              <a:t>Service perishability </a:t>
            </a:r>
            <a:r>
              <a:rPr lang="en-GB" sz="2800" dirty="0"/>
              <a:t>means services cannot be stored for later use or sale. Once a service opportunity passes, it is gone.</a:t>
            </a:r>
          </a:p>
          <a:p>
            <a:r>
              <a:rPr lang="en-GB" sz="2800" dirty="0"/>
              <a:t>For example, private </a:t>
            </a:r>
            <a:r>
              <a:rPr lang="en-GB" sz="2800" b="1" dirty="0"/>
              <a:t>doctors</a:t>
            </a:r>
            <a:r>
              <a:rPr lang="en-GB" sz="2800" dirty="0"/>
              <a:t> and </a:t>
            </a:r>
            <a:r>
              <a:rPr lang="en-GB" sz="2800" b="1" dirty="0"/>
              <a:t>dentists</a:t>
            </a:r>
            <a:r>
              <a:rPr lang="en-GB" sz="2800" dirty="0"/>
              <a:t> may charge for missed appointments since the service value disappears when the patient does not show up.</a:t>
            </a:r>
          </a:p>
        </p:txBody>
      </p:sp>
      <p:sp>
        <p:nvSpPr>
          <p:cNvPr id="4" name="Date Placeholder 3">
            <a:extLst>
              <a:ext uri="{FF2B5EF4-FFF2-40B4-BE49-F238E27FC236}">
                <a16:creationId xmlns:a16="http://schemas.microsoft.com/office/drawing/2014/main" id="{1FD1174A-9111-6773-883B-59E01A787FB4}"/>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A4B0A334-FCFC-231A-8B9D-A4B308E9452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02188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4B7C7-3209-04FB-A067-EA7EDE482064}"/>
              </a:ext>
            </a:extLst>
          </p:cNvPr>
          <p:cNvSpPr>
            <a:spLocks noGrp="1"/>
          </p:cNvSpPr>
          <p:nvPr>
            <p:ph type="title"/>
          </p:nvPr>
        </p:nvSpPr>
        <p:spPr/>
        <p:txBody>
          <a:bodyPr/>
          <a:lstStyle/>
          <a:p>
            <a:r>
              <a:rPr lang="en-GB" sz="3600" b="1" dirty="0"/>
              <a:t>SERVQUAL</a:t>
            </a:r>
          </a:p>
        </p:txBody>
      </p:sp>
      <p:sp>
        <p:nvSpPr>
          <p:cNvPr id="3" name="Content Placeholder 2">
            <a:extLst>
              <a:ext uri="{FF2B5EF4-FFF2-40B4-BE49-F238E27FC236}">
                <a16:creationId xmlns:a16="http://schemas.microsoft.com/office/drawing/2014/main" id="{A8815F9E-7056-8CEB-92B5-5802D6950FD9}"/>
              </a:ext>
            </a:extLst>
          </p:cNvPr>
          <p:cNvSpPr>
            <a:spLocks noGrp="1"/>
          </p:cNvSpPr>
          <p:nvPr>
            <p:ph idx="1"/>
          </p:nvPr>
        </p:nvSpPr>
        <p:spPr/>
        <p:txBody>
          <a:bodyPr/>
          <a:lstStyle/>
          <a:p>
            <a:pPr algn="l"/>
            <a:r>
              <a:rPr lang="en-GB" sz="2800" b="1" i="0" u="none" strike="noStrike" dirty="0">
                <a:solidFill>
                  <a:srgbClr val="000000"/>
                </a:solidFill>
                <a:effectLst/>
              </a:rPr>
              <a:t>SERVQUAL</a:t>
            </a:r>
            <a:r>
              <a:rPr lang="en-GB" sz="2800" b="0" i="0" u="none" strike="noStrike" dirty="0">
                <a:solidFill>
                  <a:srgbClr val="000000"/>
                </a:solidFill>
                <a:effectLst/>
              </a:rPr>
              <a:t> is a service quality framework developed by Parasuraman, Zeithaml, and Berry in the 1980s. </a:t>
            </a:r>
          </a:p>
          <a:p>
            <a:pPr algn="l"/>
            <a:r>
              <a:rPr lang="en-GB" sz="2800" b="0" i="0" u="none" strike="noStrike" dirty="0">
                <a:solidFill>
                  <a:srgbClr val="000000"/>
                </a:solidFill>
                <a:effectLst/>
              </a:rPr>
              <a:t>It is used to measure the quality of service based on customer perceptions and expectations. </a:t>
            </a:r>
          </a:p>
          <a:p>
            <a:pPr algn="l"/>
            <a:r>
              <a:rPr lang="en-GB" sz="2800" b="0" i="0" u="none" strike="noStrike" dirty="0">
                <a:solidFill>
                  <a:srgbClr val="000000"/>
                </a:solidFill>
                <a:effectLst/>
              </a:rPr>
              <a:t>The SERVQUAL model uses a survey method where customers rate their expectations and perceptions of the service across these five dimensions. </a:t>
            </a:r>
            <a:endParaRPr lang="en-GB" dirty="0"/>
          </a:p>
        </p:txBody>
      </p:sp>
      <p:sp>
        <p:nvSpPr>
          <p:cNvPr id="4" name="Date Placeholder 3">
            <a:extLst>
              <a:ext uri="{FF2B5EF4-FFF2-40B4-BE49-F238E27FC236}">
                <a16:creationId xmlns:a16="http://schemas.microsoft.com/office/drawing/2014/main" id="{7343FAE6-E4CB-92D3-EA4B-29D6DFFBBDFA}"/>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521B1D4D-8F9F-2D57-A8E0-E8823EB7CF9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006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E013-6F37-B66D-9F42-0AA4712DD425}"/>
              </a:ext>
            </a:extLst>
          </p:cNvPr>
          <p:cNvSpPr>
            <a:spLocks noGrp="1"/>
          </p:cNvSpPr>
          <p:nvPr>
            <p:ph type="title"/>
          </p:nvPr>
        </p:nvSpPr>
        <p:spPr/>
        <p:txBody>
          <a:bodyPr/>
          <a:lstStyle/>
          <a:p>
            <a:r>
              <a:rPr lang="en-GB" sz="3600" b="1" dirty="0"/>
              <a:t>SERVQUAL </a:t>
            </a:r>
            <a:br>
              <a:rPr lang="en-GB" sz="3600" b="1" dirty="0"/>
            </a:br>
            <a:r>
              <a:rPr lang="en-GB" sz="3600" b="1" dirty="0"/>
              <a:t>5 Dimensions</a:t>
            </a:r>
          </a:p>
        </p:txBody>
      </p:sp>
      <p:sp>
        <p:nvSpPr>
          <p:cNvPr id="3" name="Content Placeholder 2">
            <a:extLst>
              <a:ext uri="{FF2B5EF4-FFF2-40B4-BE49-F238E27FC236}">
                <a16:creationId xmlns:a16="http://schemas.microsoft.com/office/drawing/2014/main" id="{CE85D19E-F665-6D24-6E77-F789D0B18F8D}"/>
              </a:ext>
            </a:extLst>
          </p:cNvPr>
          <p:cNvSpPr>
            <a:spLocks noGrp="1"/>
          </p:cNvSpPr>
          <p:nvPr>
            <p:ph idx="1"/>
          </p:nvPr>
        </p:nvSpPr>
        <p:spPr/>
        <p:txBody>
          <a:bodyPr/>
          <a:lstStyle/>
          <a:p>
            <a:pPr algn="l">
              <a:buFont typeface="+mj-lt"/>
              <a:buAutoNum type="arabicPeriod"/>
            </a:pPr>
            <a:r>
              <a:rPr lang="en-GB" sz="2400" b="1" i="0" u="none" strike="noStrike" dirty="0">
                <a:solidFill>
                  <a:srgbClr val="000000"/>
                </a:solidFill>
                <a:effectLst/>
              </a:rPr>
              <a:t>Tangibles</a:t>
            </a:r>
            <a:r>
              <a:rPr lang="en-GB" sz="2400" b="0" i="0" u="none" strike="noStrike" dirty="0">
                <a:solidFill>
                  <a:srgbClr val="000000"/>
                </a:solidFill>
                <a:effectLst/>
              </a:rPr>
              <a:t>: The physical appearance of facilities, equipment, personnel, and communication materials.</a:t>
            </a:r>
          </a:p>
          <a:p>
            <a:pPr algn="l">
              <a:buFont typeface="+mj-lt"/>
              <a:buAutoNum type="arabicPeriod"/>
            </a:pPr>
            <a:r>
              <a:rPr lang="en-GB" sz="2400" b="1" i="0" u="none" strike="noStrike" dirty="0">
                <a:solidFill>
                  <a:srgbClr val="000000"/>
                </a:solidFill>
                <a:effectLst/>
              </a:rPr>
              <a:t>Reliability</a:t>
            </a:r>
            <a:r>
              <a:rPr lang="en-GB" sz="2400" b="0" i="0" u="none" strike="noStrike" dirty="0">
                <a:solidFill>
                  <a:srgbClr val="000000"/>
                </a:solidFill>
                <a:effectLst/>
              </a:rPr>
              <a:t>: The ability to consistently perform the promised service dependably and accurately.</a:t>
            </a:r>
          </a:p>
          <a:p>
            <a:pPr algn="l">
              <a:buFont typeface="+mj-lt"/>
              <a:buAutoNum type="arabicPeriod"/>
            </a:pPr>
            <a:r>
              <a:rPr lang="en-GB" sz="2400" b="1" i="0" u="none" strike="noStrike" dirty="0">
                <a:solidFill>
                  <a:srgbClr val="000000"/>
                </a:solidFill>
                <a:effectLst/>
              </a:rPr>
              <a:t>Responsiveness</a:t>
            </a:r>
            <a:r>
              <a:rPr lang="en-GB" sz="2400" b="0" i="0" u="none" strike="noStrike" dirty="0">
                <a:solidFill>
                  <a:srgbClr val="000000"/>
                </a:solidFill>
                <a:effectLst/>
              </a:rPr>
              <a:t>: The willingness and ability to help customers promptly when needed.</a:t>
            </a:r>
          </a:p>
          <a:p>
            <a:pPr algn="l">
              <a:buFont typeface="+mj-lt"/>
              <a:buAutoNum type="arabicPeriod"/>
            </a:pPr>
            <a:r>
              <a:rPr lang="en-GB" sz="2400" b="1" i="0" u="none" strike="noStrike" dirty="0">
                <a:solidFill>
                  <a:srgbClr val="000000"/>
                </a:solidFill>
                <a:effectLst/>
              </a:rPr>
              <a:t>Assurance</a:t>
            </a:r>
            <a:r>
              <a:rPr lang="en-GB" sz="2400" b="0" i="0" u="none" strike="noStrike" dirty="0">
                <a:solidFill>
                  <a:srgbClr val="000000"/>
                </a:solidFill>
                <a:effectLst/>
              </a:rPr>
              <a:t>: The knowledge, courtesy, and ability of employees to </a:t>
            </a:r>
            <a:r>
              <a:rPr lang="en-GB" sz="2400" b="0" i="0" u="none" strike="noStrike" dirty="0" err="1">
                <a:solidFill>
                  <a:srgbClr val="000000"/>
                </a:solidFill>
                <a:effectLst/>
              </a:rPr>
              <a:t>instill</a:t>
            </a:r>
            <a:r>
              <a:rPr lang="en-GB" sz="2400" b="0" i="0" u="none" strike="noStrike" dirty="0">
                <a:solidFill>
                  <a:srgbClr val="000000"/>
                </a:solidFill>
                <a:effectLst/>
              </a:rPr>
              <a:t> confidence in customers.</a:t>
            </a:r>
          </a:p>
          <a:p>
            <a:pPr algn="l">
              <a:buFont typeface="+mj-lt"/>
              <a:buAutoNum type="arabicPeriod"/>
            </a:pPr>
            <a:r>
              <a:rPr lang="en-GB" sz="2400" b="1" i="0" u="none" strike="noStrike" dirty="0">
                <a:solidFill>
                  <a:srgbClr val="000000"/>
                </a:solidFill>
                <a:effectLst/>
              </a:rPr>
              <a:t>Empathy</a:t>
            </a:r>
            <a:r>
              <a:rPr lang="en-GB" sz="2400" b="0" i="0" u="none" strike="noStrike" dirty="0">
                <a:solidFill>
                  <a:srgbClr val="000000"/>
                </a:solidFill>
                <a:effectLst/>
              </a:rPr>
              <a:t>: The ability to provide caring, individualized attention to customers.</a:t>
            </a:r>
          </a:p>
          <a:p>
            <a:endParaRPr lang="en-GB" dirty="0"/>
          </a:p>
        </p:txBody>
      </p:sp>
      <p:sp>
        <p:nvSpPr>
          <p:cNvPr id="4" name="Date Placeholder 3">
            <a:extLst>
              <a:ext uri="{FF2B5EF4-FFF2-40B4-BE49-F238E27FC236}">
                <a16:creationId xmlns:a16="http://schemas.microsoft.com/office/drawing/2014/main" id="{DBC78F94-1802-2FB7-ABBF-BBD36E0AEBFC}"/>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AE1CF3E0-B820-133E-B215-A630EBD0C131}"/>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570804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DF0C-9DFA-EE49-F232-23D3DD66EEDF}"/>
              </a:ext>
            </a:extLst>
          </p:cNvPr>
          <p:cNvSpPr>
            <a:spLocks noGrp="1"/>
          </p:cNvSpPr>
          <p:nvPr>
            <p:ph type="title"/>
          </p:nvPr>
        </p:nvSpPr>
        <p:spPr/>
        <p:txBody>
          <a:bodyPr/>
          <a:lstStyle/>
          <a:p>
            <a:r>
              <a:rPr lang="en-GB" sz="3600" b="1" dirty="0"/>
              <a:t>Marketing strategies for Service </a:t>
            </a:r>
          </a:p>
        </p:txBody>
      </p:sp>
      <p:sp>
        <p:nvSpPr>
          <p:cNvPr id="3" name="Content Placeholder 2">
            <a:extLst>
              <a:ext uri="{FF2B5EF4-FFF2-40B4-BE49-F238E27FC236}">
                <a16:creationId xmlns:a16="http://schemas.microsoft.com/office/drawing/2014/main" id="{4974A3B6-729F-0E48-692A-5DD5EAD4FA15}"/>
              </a:ext>
            </a:extLst>
          </p:cNvPr>
          <p:cNvSpPr>
            <a:spLocks noGrp="1"/>
          </p:cNvSpPr>
          <p:nvPr>
            <p:ph idx="1"/>
          </p:nvPr>
        </p:nvSpPr>
        <p:spPr/>
        <p:txBody>
          <a:bodyPr/>
          <a:lstStyle/>
          <a:p>
            <a:r>
              <a:rPr lang="en-GB" sz="2800" b="0" i="0" u="none" strike="noStrike" dirty="0">
                <a:solidFill>
                  <a:srgbClr val="000000"/>
                </a:solidFill>
                <a:effectLst/>
              </a:rPr>
              <a:t>Similar to manufacturing businesses, successful service firms use marketing to establish a strong presence in their selected target markets. </a:t>
            </a:r>
          </a:p>
          <a:p>
            <a:r>
              <a:rPr lang="en-GB" sz="2800" b="0" i="0" u="none" strike="noStrike" dirty="0">
                <a:solidFill>
                  <a:srgbClr val="000000"/>
                </a:solidFill>
                <a:effectLst/>
              </a:rPr>
              <a:t>They achieve this through traditional marketing mix strategies. </a:t>
            </a:r>
          </a:p>
          <a:p>
            <a:r>
              <a:rPr lang="en-GB" sz="2800" b="0" i="0" u="none" strike="noStrike" dirty="0">
                <a:solidFill>
                  <a:srgbClr val="000000"/>
                </a:solidFill>
                <a:effectLst/>
              </a:rPr>
              <a:t>However, because services are intangible, they often need additional marketing strategies to effectively position themselves such as </a:t>
            </a:r>
            <a:r>
              <a:rPr lang="en-GB" sz="2800" b="1" i="1" u="none" strike="noStrike" dirty="0">
                <a:solidFill>
                  <a:srgbClr val="000000"/>
                </a:solidFill>
                <a:effectLst/>
              </a:rPr>
              <a:t>Internal Marketing</a:t>
            </a:r>
            <a:r>
              <a:rPr lang="en-GB" sz="2800" b="0" i="0" u="none" strike="noStrike" dirty="0">
                <a:solidFill>
                  <a:srgbClr val="000000"/>
                </a:solidFill>
                <a:effectLst/>
              </a:rPr>
              <a:t> and </a:t>
            </a:r>
            <a:r>
              <a:rPr lang="en-GB" sz="2800" b="1" i="1" u="none" strike="noStrike" dirty="0">
                <a:solidFill>
                  <a:srgbClr val="000000"/>
                </a:solidFill>
                <a:effectLst/>
              </a:rPr>
              <a:t>interactive marketing</a:t>
            </a:r>
            <a:r>
              <a:rPr lang="en-GB" sz="2800" b="0" i="0" u="none" strike="noStrike" dirty="0">
                <a:solidFill>
                  <a:srgbClr val="000000"/>
                </a:solidFill>
                <a:effectLst/>
              </a:rPr>
              <a:t>.</a:t>
            </a:r>
            <a:endParaRPr lang="en-GB" dirty="0"/>
          </a:p>
        </p:txBody>
      </p:sp>
      <p:sp>
        <p:nvSpPr>
          <p:cNvPr id="4" name="Date Placeholder 3">
            <a:extLst>
              <a:ext uri="{FF2B5EF4-FFF2-40B4-BE49-F238E27FC236}">
                <a16:creationId xmlns:a16="http://schemas.microsoft.com/office/drawing/2014/main" id="{2E979FF5-7EB3-4D7F-4E44-4C018712C38A}"/>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4343D53A-9175-642D-54AF-EABB312C2A2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056040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E495DCF-4BA6-83E0-20CA-7CA29499293A}"/>
              </a:ext>
            </a:extLst>
          </p:cNvPr>
          <p:cNvSpPr>
            <a:spLocks noGrp="1"/>
          </p:cNvSpPr>
          <p:nvPr>
            <p:ph type="title"/>
          </p:nvPr>
        </p:nvSpPr>
        <p:spPr>
          <a:xfrm>
            <a:off x="457200" y="274638"/>
            <a:ext cx="8229600" cy="1143000"/>
          </a:xfrm>
        </p:spPr>
        <p:txBody>
          <a:bodyPr/>
          <a:lstStyle/>
          <a:p>
            <a:r>
              <a:rPr lang="en-US" sz="3600" b="1" dirty="0"/>
              <a:t>Types of Services Marketing</a:t>
            </a:r>
          </a:p>
        </p:txBody>
      </p:sp>
      <p:sp>
        <p:nvSpPr>
          <p:cNvPr id="4" name="Date Placeholder 3">
            <a:extLst>
              <a:ext uri="{FF2B5EF4-FFF2-40B4-BE49-F238E27FC236}">
                <a16:creationId xmlns:a16="http://schemas.microsoft.com/office/drawing/2014/main" id="{CF432160-A581-90AC-F107-5C69A375EC6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30/03/2025</a:t>
            </a:fld>
            <a:endParaRPr lang="en-GB" altLang="en-US" sz="900"/>
          </a:p>
        </p:txBody>
      </p:sp>
      <p:sp>
        <p:nvSpPr>
          <p:cNvPr id="5" name="Slide Number Placeholder 4">
            <a:extLst>
              <a:ext uri="{FF2B5EF4-FFF2-40B4-BE49-F238E27FC236}">
                <a16:creationId xmlns:a16="http://schemas.microsoft.com/office/drawing/2014/main" id="{D77422D9-535B-749E-1E06-7C1BE1E44C1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pic>
        <p:nvPicPr>
          <p:cNvPr id="9" name="Content Placeholder 8" descr="A diagram of a company&#10;&#10;Description automatically generated">
            <a:extLst>
              <a:ext uri="{FF2B5EF4-FFF2-40B4-BE49-F238E27FC236}">
                <a16:creationId xmlns:a16="http://schemas.microsoft.com/office/drawing/2014/main" id="{3C7BB21C-DE47-1CE4-3AFF-FBEA8820F7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44824"/>
            <a:ext cx="8229600" cy="3600400"/>
          </a:xfrm>
        </p:spPr>
      </p:pic>
    </p:spTree>
    <p:extLst>
      <p:ext uri="{BB962C8B-B14F-4D97-AF65-F5344CB8AC3E}">
        <p14:creationId xmlns:p14="http://schemas.microsoft.com/office/powerpoint/2010/main" val="372550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C257-FA4B-C328-456E-770F9370237F}"/>
              </a:ext>
            </a:extLst>
          </p:cNvPr>
          <p:cNvSpPr>
            <a:spLocks noGrp="1"/>
          </p:cNvSpPr>
          <p:nvPr>
            <p:ph type="title"/>
          </p:nvPr>
        </p:nvSpPr>
        <p:spPr/>
        <p:txBody>
          <a:bodyPr/>
          <a:lstStyle/>
          <a:p>
            <a:r>
              <a:rPr lang="en-GB" sz="3600" b="1" dirty="0"/>
              <a:t>Internal Marketplace</a:t>
            </a:r>
          </a:p>
        </p:txBody>
      </p:sp>
      <p:sp>
        <p:nvSpPr>
          <p:cNvPr id="3" name="Content Placeholder 2">
            <a:extLst>
              <a:ext uri="{FF2B5EF4-FFF2-40B4-BE49-F238E27FC236}">
                <a16:creationId xmlns:a16="http://schemas.microsoft.com/office/drawing/2014/main" id="{CC4E0CF6-B34C-CA8F-1856-8BE99A3BF3B4}"/>
              </a:ext>
            </a:extLst>
          </p:cNvPr>
          <p:cNvSpPr>
            <a:spLocks noGrp="1"/>
          </p:cNvSpPr>
          <p:nvPr>
            <p:ph idx="1"/>
          </p:nvPr>
        </p:nvSpPr>
        <p:spPr/>
        <p:txBody>
          <a:bodyPr/>
          <a:lstStyle/>
          <a:p>
            <a:r>
              <a:rPr lang="en-GB" sz="2800" dirty="0"/>
              <a:t>The internal marketplace consists of a company's people, culture, systems, procedures, structures, and ongoing developments. </a:t>
            </a:r>
          </a:p>
          <a:p>
            <a:r>
              <a:rPr lang="en-GB" sz="2800" dirty="0"/>
              <a:t>Successful marketing strategy implementation relies on skills, resources, engagement, support, and commitment within this internal environment.</a:t>
            </a:r>
          </a:p>
        </p:txBody>
      </p:sp>
      <p:sp>
        <p:nvSpPr>
          <p:cNvPr id="4" name="Date Placeholder 3">
            <a:extLst>
              <a:ext uri="{FF2B5EF4-FFF2-40B4-BE49-F238E27FC236}">
                <a16:creationId xmlns:a16="http://schemas.microsoft.com/office/drawing/2014/main" id="{8E3A342B-384C-E0EA-7E0A-A274A73756DE}"/>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8CD4B9AB-CAC8-A332-8627-864E80CCDF0A}"/>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94842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515C-15FA-4ED6-56FE-2481DC06B0E5}"/>
              </a:ext>
            </a:extLst>
          </p:cNvPr>
          <p:cNvSpPr>
            <a:spLocks noGrp="1"/>
          </p:cNvSpPr>
          <p:nvPr>
            <p:ph type="title"/>
          </p:nvPr>
        </p:nvSpPr>
        <p:spPr/>
        <p:txBody>
          <a:bodyPr/>
          <a:lstStyle/>
          <a:p>
            <a:r>
              <a:rPr lang="en-GB" sz="3600" b="1" dirty="0"/>
              <a:t>Internal Marketing</a:t>
            </a:r>
          </a:p>
        </p:txBody>
      </p:sp>
      <p:sp>
        <p:nvSpPr>
          <p:cNvPr id="3" name="Content Placeholder 2">
            <a:extLst>
              <a:ext uri="{FF2B5EF4-FFF2-40B4-BE49-F238E27FC236}">
                <a16:creationId xmlns:a16="http://schemas.microsoft.com/office/drawing/2014/main" id="{0C3ADE32-6DBD-FFC3-1392-E567B37264A8}"/>
              </a:ext>
            </a:extLst>
          </p:cNvPr>
          <p:cNvSpPr>
            <a:spLocks noGrp="1"/>
          </p:cNvSpPr>
          <p:nvPr>
            <p:ph idx="1"/>
          </p:nvPr>
        </p:nvSpPr>
        <p:spPr/>
        <p:txBody>
          <a:bodyPr/>
          <a:lstStyle/>
          <a:p>
            <a:r>
              <a:rPr lang="en-GB" sz="2800" dirty="0"/>
              <a:t>Internal marketing involves aligning a company’s employees with its brand values, marketing strategy, and service quality to ensure effective external marketing execution.</a:t>
            </a:r>
          </a:p>
          <a:p>
            <a:r>
              <a:rPr lang="en-GB" sz="2800" dirty="0"/>
              <a:t>Internal marketing supports relationship marketing, strategic alliances, and competitive differentiation. </a:t>
            </a:r>
          </a:p>
          <a:p>
            <a:r>
              <a:rPr lang="en-GB" sz="2800" dirty="0"/>
              <a:t>Many companies struggle due to lack of investment in internal marketing.</a:t>
            </a:r>
          </a:p>
          <a:p>
            <a:endParaRPr lang="en-GB" dirty="0"/>
          </a:p>
        </p:txBody>
      </p:sp>
      <p:sp>
        <p:nvSpPr>
          <p:cNvPr id="4" name="Date Placeholder 3">
            <a:extLst>
              <a:ext uri="{FF2B5EF4-FFF2-40B4-BE49-F238E27FC236}">
                <a16:creationId xmlns:a16="http://schemas.microsoft.com/office/drawing/2014/main" id="{4432818D-C1D5-5057-BF40-2D8F77E8BB06}"/>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D5C57B2B-529E-0491-5F7E-4060B30835B0}"/>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03670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3421C-D2C7-A77F-0374-3C959233DA9F}"/>
              </a:ext>
            </a:extLst>
          </p:cNvPr>
          <p:cNvSpPr>
            <a:spLocks noGrp="1"/>
          </p:cNvSpPr>
          <p:nvPr>
            <p:ph type="title"/>
          </p:nvPr>
        </p:nvSpPr>
        <p:spPr/>
        <p:txBody>
          <a:bodyPr/>
          <a:lstStyle/>
          <a:p>
            <a:r>
              <a:rPr lang="en-GB" sz="3600" b="1" i="0" u="none" strike="noStrike" dirty="0">
                <a:solidFill>
                  <a:srgbClr val="000000"/>
                </a:solidFill>
                <a:effectLst/>
              </a:rPr>
              <a:t>Considerations for Internal Marketing</a:t>
            </a:r>
            <a:endParaRPr lang="en-GB" sz="3600" dirty="0"/>
          </a:p>
        </p:txBody>
      </p:sp>
      <p:sp>
        <p:nvSpPr>
          <p:cNvPr id="3" name="Content Placeholder 2">
            <a:extLst>
              <a:ext uri="{FF2B5EF4-FFF2-40B4-BE49-F238E27FC236}">
                <a16:creationId xmlns:a16="http://schemas.microsoft.com/office/drawing/2014/main" id="{696E2F29-F58C-23EB-A309-7598C2D57873}"/>
              </a:ext>
            </a:extLst>
          </p:cNvPr>
          <p:cNvSpPr>
            <a:spLocks noGrp="1"/>
          </p:cNvSpPr>
          <p:nvPr>
            <p:ph idx="1"/>
          </p:nvPr>
        </p:nvSpPr>
        <p:spPr>
          <a:xfrm>
            <a:off x="457200" y="1484784"/>
            <a:ext cx="8363272" cy="3917032"/>
          </a:xfrm>
        </p:spPr>
        <p:txBody>
          <a:bodyPr/>
          <a:lstStyle/>
          <a:p>
            <a:pPr marL="0" indent="0" algn="l">
              <a:buNone/>
            </a:pPr>
            <a:r>
              <a:rPr lang="en-GB" sz="2800" i="0" u="none" strike="noStrike" dirty="0">
                <a:solidFill>
                  <a:srgbClr val="000000"/>
                </a:solidFill>
                <a:effectLst/>
              </a:rPr>
              <a:t>Key Aspects to Evaluate in internal marketing:</a:t>
            </a:r>
          </a:p>
          <a:p>
            <a:pPr marL="0" indent="0">
              <a:buNone/>
            </a:pPr>
            <a:r>
              <a:rPr lang="en-GB" sz="2800" i="0" u="none" strike="noStrike" dirty="0">
                <a:solidFill>
                  <a:srgbClr val="000000"/>
                </a:solidFill>
                <a:effectLst/>
              </a:rPr>
              <a:t>- Types of internal marketing practices within organizations.</a:t>
            </a:r>
          </a:p>
          <a:p>
            <a:pPr marL="0" indent="0">
              <a:buNone/>
            </a:pPr>
            <a:r>
              <a:rPr lang="en-GB" sz="2800" i="0" u="none" strike="noStrike" dirty="0">
                <a:solidFill>
                  <a:srgbClr val="000000"/>
                </a:solidFill>
                <a:effectLst/>
              </a:rPr>
              <a:t>- Integration of internal marketing into competitive strategy.</a:t>
            </a:r>
          </a:p>
          <a:p>
            <a:pPr marL="0" indent="0">
              <a:buNone/>
            </a:pPr>
            <a:r>
              <a:rPr lang="en-GB" sz="2800" i="0" u="none" strike="noStrike" dirty="0">
                <a:solidFill>
                  <a:srgbClr val="000000"/>
                </a:solidFill>
                <a:effectLst/>
              </a:rPr>
              <a:t>- Role of marketing and HR partnerships in execution.</a:t>
            </a:r>
          </a:p>
          <a:p>
            <a:pPr marL="0" indent="0">
              <a:buNone/>
            </a:pPr>
            <a:r>
              <a:rPr lang="en-GB" sz="2800" i="0" u="none" strike="noStrike" dirty="0">
                <a:solidFill>
                  <a:srgbClr val="000000"/>
                </a:solidFill>
                <a:effectLst/>
              </a:rPr>
              <a:t>- Building long-term marketing implementation capabilities.</a:t>
            </a:r>
          </a:p>
          <a:p>
            <a:endParaRPr lang="en-GB" dirty="0"/>
          </a:p>
        </p:txBody>
      </p:sp>
      <p:sp>
        <p:nvSpPr>
          <p:cNvPr id="4" name="Date Placeholder 3">
            <a:extLst>
              <a:ext uri="{FF2B5EF4-FFF2-40B4-BE49-F238E27FC236}">
                <a16:creationId xmlns:a16="http://schemas.microsoft.com/office/drawing/2014/main" id="{955B3CE8-4F7B-4E1B-41DF-B2773F549566}"/>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14777103-1380-ED43-E9F7-E0506BE4BB5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46898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table of marketing plans&#10;&#10;Description automatically generated with medium confidence">
            <a:extLst>
              <a:ext uri="{FF2B5EF4-FFF2-40B4-BE49-F238E27FC236}">
                <a16:creationId xmlns:a16="http://schemas.microsoft.com/office/drawing/2014/main" id="{35D19396-77E1-9238-9A55-CFB42C87B17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3568" y="191278"/>
            <a:ext cx="7931224" cy="5469970"/>
          </a:xfrm>
        </p:spPr>
      </p:pic>
      <p:sp>
        <p:nvSpPr>
          <p:cNvPr id="4" name="Date Placeholder 3">
            <a:extLst>
              <a:ext uri="{FF2B5EF4-FFF2-40B4-BE49-F238E27FC236}">
                <a16:creationId xmlns:a16="http://schemas.microsoft.com/office/drawing/2014/main" id="{D443A09E-6FCB-93D6-4287-6456A5BCA7D2}"/>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660191F1-5750-D35C-11B4-C926DF5F446C}"/>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37592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E0BD9-7AB3-F010-BD01-47EFC676BF72}"/>
              </a:ext>
            </a:extLst>
          </p:cNvPr>
          <p:cNvSpPr>
            <a:spLocks noGrp="1"/>
          </p:cNvSpPr>
          <p:nvPr>
            <p:ph type="title"/>
          </p:nvPr>
        </p:nvSpPr>
        <p:spPr/>
        <p:txBody>
          <a:bodyPr/>
          <a:lstStyle/>
          <a:p>
            <a:r>
              <a:rPr lang="en-GB" sz="3600" b="1" dirty="0"/>
              <a:t>Challenges of Internal Marketing </a:t>
            </a:r>
          </a:p>
        </p:txBody>
      </p:sp>
      <p:pic>
        <p:nvPicPr>
          <p:cNvPr id="7" name="Content Placeholder 6" descr="A diagram of a process of planning&#10;&#10;Description automatically generated">
            <a:extLst>
              <a:ext uri="{FF2B5EF4-FFF2-40B4-BE49-F238E27FC236}">
                <a16:creationId xmlns:a16="http://schemas.microsoft.com/office/drawing/2014/main" id="{CF6ABF1D-E1A9-6AA4-12F8-201EACC6A32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35807" y="1600200"/>
            <a:ext cx="7872385" cy="3916363"/>
          </a:xfrm>
        </p:spPr>
      </p:pic>
      <p:sp>
        <p:nvSpPr>
          <p:cNvPr id="4" name="Date Placeholder 3">
            <a:extLst>
              <a:ext uri="{FF2B5EF4-FFF2-40B4-BE49-F238E27FC236}">
                <a16:creationId xmlns:a16="http://schemas.microsoft.com/office/drawing/2014/main" id="{5D189D44-D853-B16E-C375-6115445E59DD}"/>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E7EBEC61-67B6-2F2A-99D2-55D36BE0AE3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89410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EA462-5E10-FC2B-1608-B612267A3060}"/>
              </a:ext>
            </a:extLst>
          </p:cNvPr>
          <p:cNvSpPr>
            <a:spLocks noGrp="1"/>
          </p:cNvSpPr>
          <p:nvPr>
            <p:ph type="title"/>
          </p:nvPr>
        </p:nvSpPr>
        <p:spPr/>
        <p:txBody>
          <a:bodyPr/>
          <a:lstStyle/>
          <a:p>
            <a:r>
              <a:rPr lang="en-GB" sz="3600" b="1" dirty="0"/>
              <a:t>Internal Marketing and</a:t>
            </a:r>
            <a:br>
              <a:rPr lang="en-GB" sz="3600" b="1" dirty="0"/>
            </a:br>
            <a:r>
              <a:rPr lang="en-GB" sz="3600" b="1" dirty="0"/>
              <a:t> Service Quality</a:t>
            </a:r>
          </a:p>
        </p:txBody>
      </p:sp>
      <p:sp>
        <p:nvSpPr>
          <p:cNvPr id="3" name="Content Placeholder 2">
            <a:extLst>
              <a:ext uri="{FF2B5EF4-FFF2-40B4-BE49-F238E27FC236}">
                <a16:creationId xmlns:a16="http://schemas.microsoft.com/office/drawing/2014/main" id="{DC665474-3BB9-BAAB-0A3D-7C11B58ED77E}"/>
              </a:ext>
            </a:extLst>
          </p:cNvPr>
          <p:cNvSpPr>
            <a:spLocks noGrp="1"/>
          </p:cNvSpPr>
          <p:nvPr>
            <p:ph idx="1"/>
          </p:nvPr>
        </p:nvSpPr>
        <p:spPr/>
        <p:txBody>
          <a:bodyPr/>
          <a:lstStyle/>
          <a:p>
            <a:r>
              <a:rPr lang="en-GB" sz="2400" b="1" dirty="0"/>
              <a:t>Service Quality &amp; Retention:</a:t>
            </a:r>
            <a:r>
              <a:rPr lang="en-GB" sz="2400" dirty="0"/>
              <a:t> High service quality differentiates firms, but it’s harder to measure than product quality; customer retention is a key indicator.</a:t>
            </a:r>
          </a:p>
          <a:p>
            <a:r>
              <a:rPr lang="en-GB" sz="2400" b="1" dirty="0"/>
              <a:t>Service Recovery:</a:t>
            </a:r>
            <a:r>
              <a:rPr lang="en-GB" sz="2400" dirty="0"/>
              <a:t> Quick, effective issue resolution (e.g., apologies, compensation) can turn dissatisfied customers into loyal ones, as seen with Southwest Airlines.</a:t>
            </a:r>
          </a:p>
          <a:p>
            <a:r>
              <a:rPr lang="en-GB" sz="2400" b="1" dirty="0"/>
              <a:t>Role of Social Media:</a:t>
            </a:r>
            <a:r>
              <a:rPr lang="en-GB" sz="2400" dirty="0"/>
              <a:t> Companies use social media to monitor and address customer complaints in real time, improving service recovery and customer trust.</a:t>
            </a:r>
          </a:p>
          <a:p>
            <a:endParaRPr lang="en-GB" dirty="0"/>
          </a:p>
        </p:txBody>
      </p:sp>
      <p:sp>
        <p:nvSpPr>
          <p:cNvPr id="4" name="Date Placeholder 3">
            <a:extLst>
              <a:ext uri="{FF2B5EF4-FFF2-40B4-BE49-F238E27FC236}">
                <a16:creationId xmlns:a16="http://schemas.microsoft.com/office/drawing/2014/main" id="{55C3B68F-56D5-9A22-5C93-C85F8ED638E5}"/>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8B11D229-ECCF-D9D1-0CC3-F3EEE2ACBE53}"/>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046547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F7F8E-D335-2E19-64B5-9013DD8545C9}"/>
              </a:ext>
            </a:extLst>
          </p:cNvPr>
          <p:cNvSpPr>
            <a:spLocks noGrp="1"/>
          </p:cNvSpPr>
          <p:nvPr>
            <p:ph type="title"/>
          </p:nvPr>
        </p:nvSpPr>
        <p:spPr/>
        <p:txBody>
          <a:bodyPr/>
          <a:lstStyle/>
          <a:p>
            <a:r>
              <a:rPr lang="en-GB" sz="3600" b="1" dirty="0"/>
              <a:t>Internal Marketing and </a:t>
            </a:r>
            <a:br>
              <a:rPr lang="en-GB" sz="3600" b="1" dirty="0"/>
            </a:br>
            <a:r>
              <a:rPr lang="en-GB" sz="3600" b="1" dirty="0"/>
              <a:t>Internal Communications </a:t>
            </a:r>
            <a:endParaRPr lang="en-GB" sz="3600" dirty="0"/>
          </a:p>
        </p:txBody>
      </p:sp>
      <p:sp>
        <p:nvSpPr>
          <p:cNvPr id="3" name="Content Placeholder 2">
            <a:extLst>
              <a:ext uri="{FF2B5EF4-FFF2-40B4-BE49-F238E27FC236}">
                <a16:creationId xmlns:a16="http://schemas.microsoft.com/office/drawing/2014/main" id="{E6589969-C3D1-9ECC-AE3A-E0D15FD67A85}"/>
              </a:ext>
            </a:extLst>
          </p:cNvPr>
          <p:cNvSpPr>
            <a:spLocks noGrp="1"/>
          </p:cNvSpPr>
          <p:nvPr>
            <p:ph idx="1"/>
          </p:nvPr>
        </p:nvSpPr>
        <p:spPr/>
        <p:txBody>
          <a:bodyPr/>
          <a:lstStyle/>
          <a:p>
            <a:pPr>
              <a:buFont typeface="Arial" panose="020B0604020202020204" pitchFamily="34" charset="0"/>
              <a:buChar char="•"/>
            </a:pPr>
            <a:r>
              <a:rPr lang="en-GB" sz="2800" dirty="0"/>
              <a:t>Team Building</a:t>
            </a:r>
          </a:p>
          <a:p>
            <a:pPr>
              <a:buFont typeface="Arial" panose="020B0604020202020204" pitchFamily="34" charset="0"/>
              <a:buChar char="•"/>
            </a:pPr>
            <a:r>
              <a:rPr lang="en-GB" sz="2800" dirty="0"/>
              <a:t>Damage Control</a:t>
            </a:r>
          </a:p>
          <a:p>
            <a:pPr>
              <a:buFont typeface="Arial" panose="020B0604020202020204" pitchFamily="34" charset="0"/>
              <a:buChar char="•"/>
            </a:pPr>
            <a:r>
              <a:rPr lang="en-GB" sz="2800" dirty="0"/>
              <a:t>Morale Building</a:t>
            </a:r>
          </a:p>
          <a:p>
            <a:pPr>
              <a:buFont typeface="Arial" panose="020B0604020202020204" pitchFamily="34" charset="0"/>
              <a:buChar char="•"/>
            </a:pPr>
            <a:r>
              <a:rPr lang="en-GB" sz="2800" dirty="0"/>
              <a:t>Employee Involvement</a:t>
            </a:r>
          </a:p>
          <a:p>
            <a:pPr>
              <a:buFont typeface="Arial" panose="020B0604020202020204" pitchFamily="34" charset="0"/>
              <a:buChar char="•"/>
            </a:pPr>
            <a:r>
              <a:rPr lang="en-GB" sz="2800" dirty="0"/>
              <a:t>Change Management</a:t>
            </a:r>
          </a:p>
          <a:p>
            <a:pPr>
              <a:buFont typeface="Arial" panose="020B0604020202020204" pitchFamily="34" charset="0"/>
              <a:buChar char="•"/>
            </a:pPr>
            <a:r>
              <a:rPr lang="en-GB" sz="2800" dirty="0"/>
              <a:t>Goal Setting</a:t>
            </a:r>
          </a:p>
        </p:txBody>
      </p:sp>
      <p:sp>
        <p:nvSpPr>
          <p:cNvPr id="4" name="Date Placeholder 3">
            <a:extLst>
              <a:ext uri="{FF2B5EF4-FFF2-40B4-BE49-F238E27FC236}">
                <a16:creationId xmlns:a16="http://schemas.microsoft.com/office/drawing/2014/main" id="{24D0CCD9-332B-9AC3-75C2-8C7C220A1CA1}"/>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B70CB13F-7511-AED4-5E24-074C5790BB54}"/>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873043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BCBAF-B9B8-54A7-C6C7-8E777A84E9FA}"/>
              </a:ext>
            </a:extLst>
          </p:cNvPr>
          <p:cNvSpPr>
            <a:spLocks noGrp="1"/>
          </p:cNvSpPr>
          <p:nvPr>
            <p:ph type="title"/>
          </p:nvPr>
        </p:nvSpPr>
        <p:spPr/>
        <p:txBody>
          <a:bodyPr/>
          <a:lstStyle/>
          <a:p>
            <a:r>
              <a:rPr lang="en-GB" sz="3600" b="1" dirty="0"/>
              <a:t>Interactive Marketing</a:t>
            </a:r>
          </a:p>
        </p:txBody>
      </p:sp>
      <p:sp>
        <p:nvSpPr>
          <p:cNvPr id="3" name="Content Placeholder 2">
            <a:extLst>
              <a:ext uri="{FF2B5EF4-FFF2-40B4-BE49-F238E27FC236}">
                <a16:creationId xmlns:a16="http://schemas.microsoft.com/office/drawing/2014/main" id="{3C343B6B-37FB-2C3B-D3D8-FE9A76BB6DD0}"/>
              </a:ext>
            </a:extLst>
          </p:cNvPr>
          <p:cNvSpPr>
            <a:spLocks noGrp="1"/>
          </p:cNvSpPr>
          <p:nvPr>
            <p:ph idx="1"/>
          </p:nvPr>
        </p:nvSpPr>
        <p:spPr/>
        <p:txBody>
          <a:bodyPr/>
          <a:lstStyle/>
          <a:p>
            <a:r>
              <a:rPr lang="en-GB" sz="2800" b="1" dirty="0"/>
              <a:t>Interactive marketing</a:t>
            </a:r>
            <a:r>
              <a:rPr lang="en-GB" sz="2800" dirty="0"/>
              <a:t> refers to the focus on the quality of interactions between service employees and customers during a service encounter. </a:t>
            </a:r>
          </a:p>
          <a:p>
            <a:r>
              <a:rPr lang="en-GB" sz="2800" dirty="0"/>
              <a:t>Unlike product marketing, where quality is determined by the product itself, service quality depends on both the </a:t>
            </a:r>
            <a:r>
              <a:rPr lang="en-GB" sz="2800" b="1" dirty="0"/>
              <a:t>service provider's behaviour</a:t>
            </a:r>
            <a:r>
              <a:rPr lang="en-GB" sz="2800" dirty="0"/>
              <a:t> and the </a:t>
            </a:r>
            <a:r>
              <a:rPr lang="en-GB" sz="2800" b="1" dirty="0"/>
              <a:t>delivery process</a:t>
            </a:r>
            <a:r>
              <a:rPr lang="en-GB" sz="2800" dirty="0"/>
              <a:t>.</a:t>
            </a:r>
          </a:p>
          <a:p>
            <a:endParaRPr lang="en-GB" dirty="0"/>
          </a:p>
        </p:txBody>
      </p:sp>
      <p:sp>
        <p:nvSpPr>
          <p:cNvPr id="4" name="Date Placeholder 3">
            <a:extLst>
              <a:ext uri="{FF2B5EF4-FFF2-40B4-BE49-F238E27FC236}">
                <a16:creationId xmlns:a16="http://schemas.microsoft.com/office/drawing/2014/main" id="{EEFE19BC-B738-59CE-5AAA-EACCC4694D78}"/>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9A2D685B-F6A7-BB8B-6052-B83A9DD89A98}"/>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004215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AA5A-A5BE-15A6-6A5F-8A10B6E5EC2F}"/>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82238EF6-06BD-730E-B299-FA0522028D39}"/>
              </a:ext>
            </a:extLst>
          </p:cNvPr>
          <p:cNvSpPr>
            <a:spLocks noGrp="1"/>
          </p:cNvSpPr>
          <p:nvPr>
            <p:ph idx="1"/>
          </p:nvPr>
        </p:nvSpPr>
        <p:spPr>
          <a:xfrm>
            <a:off x="457200" y="1484784"/>
            <a:ext cx="8229600" cy="3917032"/>
          </a:xfrm>
        </p:spPr>
        <p:txBody>
          <a:bodyPr/>
          <a:lstStyle/>
          <a:p>
            <a:r>
              <a:rPr lang="en-GB" sz="2000" b="1" dirty="0"/>
              <a:t>Service Marketing &amp; Characteristics:</a:t>
            </a:r>
            <a:r>
              <a:rPr lang="en-GB" sz="2000" dirty="0"/>
              <a:t> Services are intangible, inseparable, variable, and perishable. The SERVQUAL model measures service quality. </a:t>
            </a:r>
          </a:p>
          <a:p>
            <a:r>
              <a:rPr lang="en-GB" sz="2000" b="1" dirty="0"/>
              <a:t>Internal Marketing: </a:t>
            </a:r>
            <a:r>
              <a:rPr lang="en-GB" sz="2000" dirty="0"/>
              <a:t>Aligns employees with brand values and service quality, ensuring effective external marketing. It involves HR collaboration, internal communication, and strategic alignment.</a:t>
            </a:r>
          </a:p>
          <a:p>
            <a:r>
              <a:rPr lang="en-GB" sz="2000" b="1" dirty="0"/>
              <a:t>Interactive Marketing:</a:t>
            </a:r>
            <a:r>
              <a:rPr lang="en-GB" sz="2000" dirty="0"/>
              <a:t> Focuses on the interaction between service employees and customers, emphasizing service quality during customer encounters.</a:t>
            </a:r>
          </a:p>
          <a:p>
            <a:r>
              <a:rPr lang="en-GB" sz="2000" b="1" dirty="0"/>
              <a:t>Service Quality &amp; Customer Retention:</a:t>
            </a:r>
            <a:r>
              <a:rPr lang="en-GB" sz="2000" dirty="0"/>
              <a:t> High service quality differentiates businesses and improves customer retention. Service recovery and social media play key roles in managing customer satisfaction.</a:t>
            </a:r>
          </a:p>
          <a:p>
            <a:endParaRPr lang="en-GB" dirty="0"/>
          </a:p>
        </p:txBody>
      </p:sp>
      <p:sp>
        <p:nvSpPr>
          <p:cNvPr id="4" name="Date Placeholder 3">
            <a:extLst>
              <a:ext uri="{FF2B5EF4-FFF2-40B4-BE49-F238E27FC236}">
                <a16:creationId xmlns:a16="http://schemas.microsoft.com/office/drawing/2014/main" id="{B814769D-DEC7-16AE-B641-F3E114B787F0}"/>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92E86AA2-C8F0-D271-B7C6-4D85B782E53E}"/>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732834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13967-FA26-263B-BA5E-23AF348F15BC}"/>
              </a:ext>
            </a:extLst>
          </p:cNvPr>
          <p:cNvSpPr>
            <a:spLocks noGrp="1"/>
          </p:cNvSpPr>
          <p:nvPr>
            <p:ph type="title"/>
          </p:nvPr>
        </p:nvSpPr>
        <p:spPr>
          <a:solidFill>
            <a:schemeClr val="accent2"/>
          </a:solidFill>
        </p:spPr>
        <p:txBody>
          <a:bodyPr/>
          <a:lstStyle/>
          <a:p>
            <a:r>
              <a:rPr lang="en-GB" sz="3600" b="1" dirty="0"/>
              <a:t>Case Study Activity</a:t>
            </a:r>
          </a:p>
        </p:txBody>
      </p:sp>
      <p:sp>
        <p:nvSpPr>
          <p:cNvPr id="3" name="Content Placeholder 2">
            <a:extLst>
              <a:ext uri="{FF2B5EF4-FFF2-40B4-BE49-F238E27FC236}">
                <a16:creationId xmlns:a16="http://schemas.microsoft.com/office/drawing/2014/main" id="{EDF9E9F5-DF9F-C9A1-F142-3F75E09DAE11}"/>
              </a:ext>
            </a:extLst>
          </p:cNvPr>
          <p:cNvSpPr>
            <a:spLocks noGrp="1"/>
          </p:cNvSpPr>
          <p:nvPr>
            <p:ph idx="1"/>
          </p:nvPr>
        </p:nvSpPr>
        <p:spPr/>
        <p:txBody>
          <a:bodyPr/>
          <a:lstStyle/>
          <a:p>
            <a:r>
              <a:rPr lang="en-GB" sz="2800" dirty="0"/>
              <a:t>Please read the case study accessible from Moodle in week 8 and answer the questions.</a:t>
            </a:r>
          </a:p>
        </p:txBody>
      </p:sp>
      <p:sp>
        <p:nvSpPr>
          <p:cNvPr id="4" name="Date Placeholder 3">
            <a:extLst>
              <a:ext uri="{FF2B5EF4-FFF2-40B4-BE49-F238E27FC236}">
                <a16:creationId xmlns:a16="http://schemas.microsoft.com/office/drawing/2014/main" id="{D97D9926-290D-A169-5747-223282E32754}"/>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3C1753A9-ED57-34B4-17F8-6139149BDC27}"/>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204070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sz="3600" b="1" u="sng" dirty="0"/>
            </a:br>
            <a:r>
              <a:rPr lang="en-GB" sz="3600" b="1" dirty="0"/>
              <a:t>References</a:t>
            </a:r>
            <a:br>
              <a:rPr lang="en-GB" sz="3600" dirty="0"/>
            </a:br>
            <a:endParaRPr lang="en-GB" sz="3600"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Hague, P (2019) </a:t>
            </a:r>
            <a:r>
              <a:rPr lang="en-GB" sz="2000" i="1" kern="100" dirty="0">
                <a:effectLst/>
                <a:ea typeface="Aptos" panose="020B0004020202020204" pitchFamily="34" charset="0"/>
                <a:cs typeface="Times New Roman" panose="02020603050405020304" pitchFamily="18" charset="0"/>
              </a:rPr>
              <a:t>The Business Models Handbook: Templates, Theory and Case Studies</a:t>
            </a:r>
            <a:r>
              <a:rPr lang="en-GB" sz="2000" kern="100" dirty="0">
                <a:effectLst/>
                <a:ea typeface="Aptos" panose="020B0004020202020204" pitchFamily="34" charset="0"/>
                <a:cs typeface="Times New Roman" panose="02020603050405020304" pitchFamily="18" charset="0"/>
              </a:rPr>
              <a:t>. London, United Kingdom; New York, Ny, Kogan Page Limited.</a:t>
            </a:r>
          </a:p>
          <a:p>
            <a:pPr>
              <a:tabLst>
                <a:tab pos="457200" algn="l"/>
              </a:tabLst>
            </a:pPr>
            <a:r>
              <a:rPr lang="en-GB" sz="2000" kern="100" dirty="0">
                <a:effectLst/>
                <a:ea typeface="Aptos" panose="020B0004020202020204" pitchFamily="34" charset="0"/>
                <a:cs typeface="Times New Roman" panose="02020603050405020304" pitchFamily="18" charset="0"/>
              </a:rPr>
              <a:t>Hooley, G.J. et al. (2020) Marketing strategy and competitive positioning. Seventh edition. Harlow, England ; Pearson.</a:t>
            </a:r>
          </a:p>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342900" lvl="0" indent="-342900">
              <a:buFont typeface="Arial" panose="020B0604020202020204" pitchFamily="34" charset="0"/>
              <a:buChar char="•"/>
              <a:tabLst>
                <a:tab pos="457200" algn="l"/>
              </a:tabLst>
            </a:pPr>
            <a:r>
              <a:rPr lang="en-GB" sz="2000" dirty="0">
                <a:effectLst/>
                <a:cs typeface="Arial" panose="020B0604020202020204" pitchFamily="34" charset="0"/>
              </a:rPr>
              <a:t>Kotler, P., Keller, K. and </a:t>
            </a:r>
            <a:r>
              <a:rPr lang="en-GB" sz="2000" dirty="0" err="1">
                <a:effectLst/>
                <a:cs typeface="Arial" panose="020B0604020202020204" pitchFamily="34" charset="0"/>
              </a:rPr>
              <a:t>Chernev</a:t>
            </a:r>
            <a:r>
              <a:rPr lang="en-GB" sz="2000" dirty="0">
                <a:effectLst/>
                <a:cs typeface="Arial" panose="020B0604020202020204" pitchFamily="34" charset="0"/>
              </a:rPr>
              <a:t>, A. (2021) </a:t>
            </a:r>
            <a:r>
              <a:rPr lang="en-GB" sz="2000" i="1" dirty="0">
                <a:effectLst/>
                <a:cs typeface="Arial" panose="020B0604020202020204" pitchFamily="34" charset="0"/>
              </a:rPr>
              <a:t>Marketing management</a:t>
            </a:r>
            <a:r>
              <a:rPr lang="en-GB" sz="2000" dirty="0">
                <a:effectLst/>
                <a:cs typeface="Arial" panose="020B0604020202020204" pitchFamily="34" charset="0"/>
              </a:rPr>
              <a:t>. 16th ed.</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30/03/2025</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146782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6433</TotalTime>
  <Words>2276</Words>
  <Application>Microsoft Macintosh PowerPoint</Application>
  <PresentationFormat>On-screen Show (4:3)</PresentationFormat>
  <Paragraphs>212</Paragraphs>
  <Slides>24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-webkit-standard</vt:lpstr>
      <vt:lpstr>Aptos</vt:lpstr>
      <vt:lpstr>Arial</vt:lpstr>
      <vt:lpstr>Myriad Pro</vt:lpstr>
      <vt:lpstr>Verdana</vt:lpstr>
      <vt:lpstr>20140311PresentationUWTSDTemplate</vt:lpstr>
      <vt:lpstr> LCMB7024 Service Marketing and  Internal Marketing               Week 8 – Session 1  </vt:lpstr>
      <vt:lpstr>Content of the Sessions</vt:lpstr>
      <vt:lpstr>Service Marketing</vt:lpstr>
      <vt:lpstr>Service </vt:lpstr>
      <vt:lpstr>Characteristics of a Service</vt:lpstr>
      <vt:lpstr>Service Intangibility</vt:lpstr>
      <vt:lpstr>Service Inseparability</vt:lpstr>
      <vt:lpstr>Service Variability</vt:lpstr>
      <vt:lpstr>Perishability</vt:lpstr>
      <vt:lpstr>SERVQUAL</vt:lpstr>
      <vt:lpstr>SERVQUAL  5 Dimensions</vt:lpstr>
      <vt:lpstr>Marketing strategies for Service </vt:lpstr>
      <vt:lpstr>Types of Services Marketing</vt:lpstr>
      <vt:lpstr>Internal Marketplace</vt:lpstr>
      <vt:lpstr>Internal Marketing</vt:lpstr>
      <vt:lpstr>Considerations for Internal Marketing</vt:lpstr>
      <vt:lpstr>PowerPoint Presentation</vt:lpstr>
      <vt:lpstr>Challenges of Internal Marketing </vt:lpstr>
      <vt:lpstr>Internal Marketing and  Service Quality</vt:lpstr>
      <vt:lpstr>Internal Marketing and  Internal Communications </vt:lpstr>
      <vt:lpstr>Interactive Marketing</vt:lpstr>
      <vt:lpstr>Summary</vt:lpstr>
      <vt:lpstr>Case Study Activity</vt:lpstr>
      <vt:lpstr> 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199</cp:revision>
  <cp:lastPrinted>2018-07-09T15:27:01Z</cp:lastPrinted>
  <dcterms:created xsi:type="dcterms:W3CDTF">2002-10-07T19:43:58Z</dcterms:created>
  <dcterms:modified xsi:type="dcterms:W3CDTF">2025-03-30T21:58:21Z</dcterms:modified>
</cp:coreProperties>
</file>