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notesMasterIdLst>
    <p:notesMasterId r:id="rId44"/>
  </p:notesMasterIdLst>
  <p:sldIdLst>
    <p:sldId id="256" r:id="rId2"/>
    <p:sldId id="301" r:id="rId3"/>
    <p:sldId id="294" r:id="rId4"/>
    <p:sldId id="483" r:id="rId5"/>
    <p:sldId id="499" r:id="rId6"/>
    <p:sldId id="484" r:id="rId7"/>
    <p:sldId id="498" r:id="rId8"/>
    <p:sldId id="485" r:id="rId9"/>
    <p:sldId id="331" r:id="rId10"/>
    <p:sldId id="267" r:id="rId11"/>
    <p:sldId id="487" r:id="rId12"/>
    <p:sldId id="488" r:id="rId13"/>
    <p:sldId id="493" r:id="rId14"/>
    <p:sldId id="489" r:id="rId15"/>
    <p:sldId id="490" r:id="rId16"/>
    <p:sldId id="503" r:id="rId17"/>
    <p:sldId id="505" r:id="rId18"/>
    <p:sldId id="502" r:id="rId19"/>
    <p:sldId id="506" r:id="rId20"/>
    <p:sldId id="454" r:id="rId21"/>
    <p:sldId id="456" r:id="rId22"/>
    <p:sldId id="455" r:id="rId23"/>
    <p:sldId id="494" r:id="rId24"/>
    <p:sldId id="467" r:id="rId25"/>
    <p:sldId id="471" r:id="rId26"/>
    <p:sldId id="472" r:id="rId27"/>
    <p:sldId id="473" r:id="rId28"/>
    <p:sldId id="475" r:id="rId29"/>
    <p:sldId id="507" r:id="rId30"/>
    <p:sldId id="500" r:id="rId31"/>
    <p:sldId id="508" r:id="rId32"/>
    <p:sldId id="486" r:id="rId33"/>
    <p:sldId id="509" r:id="rId34"/>
    <p:sldId id="510" r:id="rId35"/>
    <p:sldId id="511" r:id="rId36"/>
    <p:sldId id="495" r:id="rId37"/>
    <p:sldId id="524" r:id="rId38"/>
    <p:sldId id="526" r:id="rId39"/>
    <p:sldId id="497" r:id="rId40"/>
    <p:sldId id="531" r:id="rId41"/>
    <p:sldId id="532" r:id="rId42"/>
    <p:sldId id="360"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9CCFF1-4129-4A54-85D7-AE940FAF5D8A}" v="1" dt="2022-04-19T07:39:15.8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2" autoAdjust="0"/>
    <p:restoredTop sz="96005" autoAdjust="0"/>
  </p:normalViewPr>
  <p:slideViewPr>
    <p:cSldViewPr>
      <p:cViewPr varScale="1">
        <p:scale>
          <a:sx n="122" d="100"/>
          <a:sy n="122" d="100"/>
        </p:scale>
        <p:origin x="56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BC9CCFF1-4129-4A54-85D7-AE940FAF5D8A}"/>
    <pc:docChg chg="undo custSel modSld">
      <pc:chgData name="Angus Slater" userId="b69ffda3-48ee-49d2-a2aa-2cc3c049f833" providerId="ADAL" clId="{BC9CCFF1-4129-4A54-85D7-AE940FAF5D8A}" dt="2022-04-19T07:39:26.354" v="18" actId="26606"/>
      <pc:docMkLst>
        <pc:docMk/>
      </pc:docMkLst>
      <pc:sldChg chg="addSp delSp modSp mod setBg">
        <pc:chgData name="Angus Slater" userId="b69ffda3-48ee-49d2-a2aa-2cc3c049f833" providerId="ADAL" clId="{BC9CCFF1-4129-4A54-85D7-AE940FAF5D8A}" dt="2022-04-19T07:38:49.124" v="9" actId="26606"/>
        <pc:sldMkLst>
          <pc:docMk/>
          <pc:sldMk cId="3445656052" sldId="486"/>
        </pc:sldMkLst>
        <pc:spChg chg="mod">
          <ac:chgData name="Angus Slater" userId="b69ffda3-48ee-49d2-a2aa-2cc3c049f833" providerId="ADAL" clId="{BC9CCFF1-4129-4A54-85D7-AE940FAF5D8A}" dt="2022-04-19T07:38:49.124" v="9" actId="26606"/>
          <ac:spMkLst>
            <pc:docMk/>
            <pc:sldMk cId="3445656052" sldId="486"/>
            <ac:spMk id="2" creationId="{22A469B3-291C-49F0-B79E-C9B56D8CDB79}"/>
          </ac:spMkLst>
        </pc:spChg>
        <pc:spChg chg="mod ord">
          <ac:chgData name="Angus Slater" userId="b69ffda3-48ee-49d2-a2aa-2cc3c049f833" providerId="ADAL" clId="{BC9CCFF1-4129-4A54-85D7-AE940FAF5D8A}" dt="2022-04-19T07:38:49.124" v="9" actId="26606"/>
          <ac:spMkLst>
            <pc:docMk/>
            <pc:sldMk cId="3445656052" sldId="486"/>
            <ac:spMk id="3" creationId="{721A8DB8-C854-42B7-A842-EEA6777377BD}"/>
          </ac:spMkLst>
        </pc:spChg>
        <pc:spChg chg="add del">
          <ac:chgData name="Angus Slater" userId="b69ffda3-48ee-49d2-a2aa-2cc3c049f833" providerId="ADAL" clId="{BC9CCFF1-4129-4A54-85D7-AE940FAF5D8A}" dt="2022-04-19T07:38:47.214" v="2" actId="26606"/>
          <ac:spMkLst>
            <pc:docMk/>
            <pc:sldMk cId="3445656052" sldId="486"/>
            <ac:spMk id="17" creationId="{C1A9B9E1-AE3D-4F69-9670-71C92ED1BCEE}"/>
          </ac:spMkLst>
        </pc:spChg>
        <pc:spChg chg="add">
          <ac:chgData name="Angus Slater" userId="b69ffda3-48ee-49d2-a2aa-2cc3c049f833" providerId="ADAL" clId="{BC9CCFF1-4129-4A54-85D7-AE940FAF5D8A}" dt="2022-04-19T07:38:49.124" v="9" actId="26606"/>
          <ac:spMkLst>
            <pc:docMk/>
            <pc:sldMk cId="3445656052" sldId="486"/>
            <ac:spMk id="28" creationId="{4FAE1107-CEC3-4041-8BAA-CDB6F6759B35}"/>
          </ac:spMkLst>
        </pc:spChg>
        <pc:picChg chg="mod">
          <ac:chgData name="Angus Slater" userId="b69ffda3-48ee-49d2-a2aa-2cc3c049f833" providerId="ADAL" clId="{BC9CCFF1-4129-4A54-85D7-AE940FAF5D8A}" dt="2022-04-19T07:38:49.124" v="9" actId="26606"/>
          <ac:picMkLst>
            <pc:docMk/>
            <pc:sldMk cId="3445656052" sldId="486"/>
            <ac:picMk id="10" creationId="{EF16D1A3-DB03-4864-82FC-8141D097F3A8}"/>
          </ac:picMkLst>
        </pc:picChg>
        <pc:cxnChg chg="add del">
          <ac:chgData name="Angus Slater" userId="b69ffda3-48ee-49d2-a2aa-2cc3c049f833" providerId="ADAL" clId="{BC9CCFF1-4129-4A54-85D7-AE940FAF5D8A}" dt="2022-04-19T07:38:47.214" v="2" actId="26606"/>
          <ac:cxnSpMkLst>
            <pc:docMk/>
            <pc:sldMk cId="3445656052" sldId="486"/>
            <ac:cxnSpMk id="15" creationId="{15F1CC53-719A-4763-BF30-5E25A63CEF3C}"/>
          </ac:cxnSpMkLst>
        </pc:cxnChg>
        <pc:cxnChg chg="add del">
          <ac:chgData name="Angus Slater" userId="b69ffda3-48ee-49d2-a2aa-2cc3c049f833" providerId="ADAL" clId="{BC9CCFF1-4129-4A54-85D7-AE940FAF5D8A}" dt="2022-04-19T07:38:47.214" v="2" actId="26606"/>
          <ac:cxnSpMkLst>
            <pc:docMk/>
            <pc:sldMk cId="3445656052" sldId="486"/>
            <ac:cxnSpMk id="19" creationId="{3234ED8A-BEE3-4F34-B45B-731E1E292E3C}"/>
          </ac:cxnSpMkLst>
        </pc:cxnChg>
        <pc:cxnChg chg="add del">
          <ac:chgData name="Angus Slater" userId="b69ffda3-48ee-49d2-a2aa-2cc3c049f833" providerId="ADAL" clId="{BC9CCFF1-4129-4A54-85D7-AE940FAF5D8A}" dt="2022-04-19T07:38:47.775" v="4" actId="26606"/>
          <ac:cxnSpMkLst>
            <pc:docMk/>
            <pc:sldMk cId="3445656052" sldId="486"/>
            <ac:cxnSpMk id="21" creationId="{9200C8B5-FB5A-4F8B-A9BD-693C051418A3}"/>
          </ac:cxnSpMkLst>
        </pc:cxnChg>
        <pc:cxnChg chg="add del">
          <ac:chgData name="Angus Slater" userId="b69ffda3-48ee-49d2-a2aa-2cc3c049f833" providerId="ADAL" clId="{BC9CCFF1-4129-4A54-85D7-AE940FAF5D8A}" dt="2022-04-19T07:38:48.160" v="6" actId="26606"/>
          <ac:cxnSpMkLst>
            <pc:docMk/>
            <pc:sldMk cId="3445656052" sldId="486"/>
            <ac:cxnSpMk id="23" creationId="{9200C8B5-FB5A-4F8B-A9BD-693C051418A3}"/>
          </ac:cxnSpMkLst>
        </pc:cxnChg>
        <pc:cxnChg chg="add del">
          <ac:chgData name="Angus Slater" userId="b69ffda3-48ee-49d2-a2aa-2cc3c049f833" providerId="ADAL" clId="{BC9CCFF1-4129-4A54-85D7-AE940FAF5D8A}" dt="2022-04-19T07:38:49.108" v="8" actId="26606"/>
          <ac:cxnSpMkLst>
            <pc:docMk/>
            <pc:sldMk cId="3445656052" sldId="486"/>
            <ac:cxnSpMk id="25" creationId="{9200C8B5-FB5A-4F8B-A9BD-693C051418A3}"/>
          </ac:cxnSpMkLst>
        </pc:cxnChg>
        <pc:cxnChg chg="add">
          <ac:chgData name="Angus Slater" userId="b69ffda3-48ee-49d2-a2aa-2cc3c049f833" providerId="ADAL" clId="{BC9CCFF1-4129-4A54-85D7-AE940FAF5D8A}" dt="2022-04-19T07:38:49.124" v="9" actId="26606"/>
          <ac:cxnSpMkLst>
            <pc:docMk/>
            <pc:sldMk cId="3445656052" sldId="486"/>
            <ac:cxnSpMk id="27" creationId="{9200C8B5-FB5A-4F8B-A9BD-693C051418A3}"/>
          </ac:cxnSpMkLst>
        </pc:cxnChg>
        <pc:cxnChg chg="add">
          <ac:chgData name="Angus Slater" userId="b69ffda3-48ee-49d2-a2aa-2cc3c049f833" providerId="ADAL" clId="{BC9CCFF1-4129-4A54-85D7-AE940FAF5D8A}" dt="2022-04-19T07:38:49.124" v="9" actId="26606"/>
          <ac:cxnSpMkLst>
            <pc:docMk/>
            <pc:sldMk cId="3445656052" sldId="486"/>
            <ac:cxnSpMk id="29" creationId="{1AEA88FB-F5DD-45CE-AAE1-7B33D0ABDD25}"/>
          </ac:cxnSpMkLst>
        </pc:cxnChg>
      </pc:sldChg>
      <pc:sldChg chg="addSp delSp modSp mod setBg">
        <pc:chgData name="Angus Slater" userId="b69ffda3-48ee-49d2-a2aa-2cc3c049f833" providerId="ADAL" clId="{BC9CCFF1-4129-4A54-85D7-AE940FAF5D8A}" dt="2022-04-19T07:39:20.298" v="17" actId="26606"/>
        <pc:sldMkLst>
          <pc:docMk/>
          <pc:sldMk cId="1004453286" sldId="495"/>
        </pc:sldMkLst>
        <pc:spChg chg="mod">
          <ac:chgData name="Angus Slater" userId="b69ffda3-48ee-49d2-a2aa-2cc3c049f833" providerId="ADAL" clId="{BC9CCFF1-4129-4A54-85D7-AE940FAF5D8A}" dt="2022-04-19T07:39:20.298" v="17" actId="26606"/>
          <ac:spMkLst>
            <pc:docMk/>
            <pc:sldMk cId="1004453286" sldId="495"/>
            <ac:spMk id="2" creationId="{E2296CA5-3AC1-478B-A0F4-A723B01B6E7D}"/>
          </ac:spMkLst>
        </pc:spChg>
        <pc:spChg chg="mod">
          <ac:chgData name="Angus Slater" userId="b69ffda3-48ee-49d2-a2aa-2cc3c049f833" providerId="ADAL" clId="{BC9CCFF1-4129-4A54-85D7-AE940FAF5D8A}" dt="2022-04-19T07:39:20.298" v="17" actId="26606"/>
          <ac:spMkLst>
            <pc:docMk/>
            <pc:sldMk cId="1004453286" sldId="495"/>
            <ac:spMk id="3" creationId="{36F140BB-E9AF-4D04-9C1E-AD9502B32BC1}"/>
          </ac:spMkLst>
        </pc:spChg>
        <pc:spChg chg="del">
          <ac:chgData name="Angus Slater" userId="b69ffda3-48ee-49d2-a2aa-2cc3c049f833" providerId="ADAL" clId="{BC9CCFF1-4129-4A54-85D7-AE940FAF5D8A}" dt="2022-04-19T07:39:15.873" v="14" actId="931"/>
          <ac:spMkLst>
            <pc:docMk/>
            <pc:sldMk cId="1004453286" sldId="495"/>
            <ac:spMk id="4" creationId="{9BD4151A-C2FF-44C9-848D-9276145AEDA9}"/>
          </ac:spMkLst>
        </pc:spChg>
        <pc:picChg chg="add mod">
          <ac:chgData name="Angus Slater" userId="b69ffda3-48ee-49d2-a2aa-2cc3c049f833" providerId="ADAL" clId="{BC9CCFF1-4129-4A54-85D7-AE940FAF5D8A}" dt="2022-04-19T07:39:20.298" v="17" actId="26606"/>
          <ac:picMkLst>
            <pc:docMk/>
            <pc:sldMk cId="1004453286" sldId="495"/>
            <ac:picMk id="6" creationId="{28BA9EF3-E8FC-4429-8C0E-D21D8645A98A}"/>
          </ac:picMkLst>
        </pc:picChg>
        <pc:cxnChg chg="add">
          <ac:chgData name="Angus Slater" userId="b69ffda3-48ee-49d2-a2aa-2cc3c049f833" providerId="ADAL" clId="{BC9CCFF1-4129-4A54-85D7-AE940FAF5D8A}" dt="2022-04-19T07:39:20.298" v="17" actId="26606"/>
          <ac:cxnSpMkLst>
            <pc:docMk/>
            <pc:sldMk cId="1004453286" sldId="495"/>
            <ac:cxnSpMk id="11" creationId="{15F1CC53-719A-4763-BF30-5E25A63CEF3C}"/>
          </ac:cxnSpMkLst>
        </pc:cxnChg>
      </pc:sldChg>
      <pc:sldChg chg="addSp modSp mod setBg">
        <pc:chgData name="Angus Slater" userId="b69ffda3-48ee-49d2-a2aa-2cc3c049f833" providerId="ADAL" clId="{BC9CCFF1-4129-4A54-85D7-AE940FAF5D8A}" dt="2022-04-19T07:39:26.354" v="18" actId="26606"/>
        <pc:sldMkLst>
          <pc:docMk/>
          <pc:sldMk cId="3477335940" sldId="497"/>
        </pc:sldMkLst>
        <pc:spChg chg="mod">
          <ac:chgData name="Angus Slater" userId="b69ffda3-48ee-49d2-a2aa-2cc3c049f833" providerId="ADAL" clId="{BC9CCFF1-4129-4A54-85D7-AE940FAF5D8A}" dt="2022-04-19T07:39:26.354" v="18" actId="26606"/>
          <ac:spMkLst>
            <pc:docMk/>
            <pc:sldMk cId="3477335940" sldId="497"/>
            <ac:spMk id="3" creationId="{CBEEA76A-9F58-455E-8BAC-123036BB7310}"/>
          </ac:spMkLst>
        </pc:spChg>
        <pc:spChg chg="add">
          <ac:chgData name="Angus Slater" userId="b69ffda3-48ee-49d2-a2aa-2cc3c049f833" providerId="ADAL" clId="{BC9CCFF1-4129-4A54-85D7-AE940FAF5D8A}" dt="2022-04-19T07:39:26.354" v="18" actId="26606"/>
          <ac:spMkLst>
            <pc:docMk/>
            <pc:sldMk cId="3477335940" sldId="497"/>
            <ac:spMk id="13" creationId="{4038CB10-1F5C-4D54-9DF7-12586DE5B007}"/>
          </ac:spMkLst>
        </pc:spChg>
        <pc:spChg chg="add">
          <ac:chgData name="Angus Slater" userId="b69ffda3-48ee-49d2-a2aa-2cc3c049f833" providerId="ADAL" clId="{BC9CCFF1-4129-4A54-85D7-AE940FAF5D8A}" dt="2022-04-19T07:39:26.354" v="18" actId="26606"/>
          <ac:spMkLst>
            <pc:docMk/>
            <pc:sldMk cId="3477335940" sldId="497"/>
            <ac:spMk id="15" creationId="{73ED6512-6858-4552-B699-9A97FE9A4EA2}"/>
          </ac:spMkLst>
        </pc:spChg>
        <pc:picChg chg="mod">
          <ac:chgData name="Angus Slater" userId="b69ffda3-48ee-49d2-a2aa-2cc3c049f833" providerId="ADAL" clId="{BC9CCFF1-4129-4A54-85D7-AE940FAF5D8A}" dt="2022-04-19T07:39:26.354" v="18" actId="26606"/>
          <ac:picMkLst>
            <pc:docMk/>
            <pc:sldMk cId="3477335940" sldId="497"/>
            <ac:picMk id="6" creationId="{401A033E-1C29-4D46-A830-7CC9020B989F}"/>
          </ac:picMkLst>
        </pc:picChg>
        <pc:cxnChg chg="add">
          <ac:chgData name="Angus Slater" userId="b69ffda3-48ee-49d2-a2aa-2cc3c049f833" providerId="ADAL" clId="{BC9CCFF1-4129-4A54-85D7-AE940FAF5D8A}" dt="2022-04-19T07:39:26.354" v="18" actId="26606"/>
          <ac:cxnSpMkLst>
            <pc:docMk/>
            <pc:sldMk cId="3477335940" sldId="497"/>
            <ac:cxnSpMk id="11" creationId="{15F1CC53-719A-4763-BF30-5E25A63CEF3C}"/>
          </ac:cxnSpMkLst>
        </pc:cxnChg>
      </pc:sldChg>
      <pc:sldChg chg="addSp mod setBg">
        <pc:chgData name="Angus Slater" userId="b69ffda3-48ee-49d2-a2aa-2cc3c049f833" providerId="ADAL" clId="{BC9CCFF1-4129-4A54-85D7-AE940FAF5D8A}" dt="2022-04-19T07:38:37.239" v="0" actId="26606"/>
        <pc:sldMkLst>
          <pc:docMk/>
          <pc:sldMk cId="673478015" sldId="508"/>
        </pc:sldMkLst>
        <pc:spChg chg="add">
          <ac:chgData name="Angus Slater" userId="b69ffda3-48ee-49d2-a2aa-2cc3c049f833" providerId="ADAL" clId="{BC9CCFF1-4129-4A54-85D7-AE940FAF5D8A}" dt="2022-04-19T07:38:37.239" v="0" actId="26606"/>
          <ac:spMkLst>
            <pc:docMk/>
            <pc:sldMk cId="673478015" sldId="508"/>
            <ac:spMk id="8" creationId="{BE194971-2F2D-44B0-8AE6-FF2DCCEE0A96}"/>
          </ac:spMkLst>
        </pc:spChg>
        <pc:spChg chg="add">
          <ac:chgData name="Angus Slater" userId="b69ffda3-48ee-49d2-a2aa-2cc3c049f833" providerId="ADAL" clId="{BC9CCFF1-4129-4A54-85D7-AE940FAF5D8A}" dt="2022-04-19T07:38:37.239" v="0" actId="26606"/>
          <ac:spMkLst>
            <pc:docMk/>
            <pc:sldMk cId="673478015" sldId="508"/>
            <ac:spMk id="10" creationId="{1FF9A61E-EB11-4C46-82E1-3E00A3B4B4D6}"/>
          </ac:spMkLst>
        </pc:spChg>
        <pc:spChg chg="add">
          <ac:chgData name="Angus Slater" userId="b69ffda3-48ee-49d2-a2aa-2cc3c049f833" providerId="ADAL" clId="{BC9CCFF1-4129-4A54-85D7-AE940FAF5D8A}" dt="2022-04-19T07:38:37.239" v="0" actId="26606"/>
          <ac:spMkLst>
            <pc:docMk/>
            <pc:sldMk cId="673478015" sldId="508"/>
            <ac:spMk id="14" creationId="{0BA28970-3E8F-46CD-A302-42EE83668B0A}"/>
          </ac:spMkLst>
        </pc:spChg>
        <pc:cxnChg chg="add">
          <ac:chgData name="Angus Slater" userId="b69ffda3-48ee-49d2-a2aa-2cc3c049f833" providerId="ADAL" clId="{BC9CCFF1-4129-4A54-85D7-AE940FAF5D8A}" dt="2022-04-19T07:38:37.239" v="0" actId="26606"/>
          <ac:cxnSpMkLst>
            <pc:docMk/>
            <pc:sldMk cId="673478015" sldId="508"/>
            <ac:cxnSpMk id="12" creationId="{5E564EB3-35F2-4EFF-87DC-642DC020526D}"/>
          </ac:cxnSpMkLst>
        </pc:cxnChg>
        <pc:cxnChg chg="add">
          <ac:chgData name="Angus Slater" userId="b69ffda3-48ee-49d2-a2aa-2cc3c049f833" providerId="ADAL" clId="{BC9CCFF1-4129-4A54-85D7-AE940FAF5D8A}" dt="2022-04-19T07:38:37.239" v="0" actId="26606"/>
          <ac:cxnSpMkLst>
            <pc:docMk/>
            <pc:sldMk cId="673478015" sldId="508"/>
            <ac:cxnSpMk id="16" creationId="{47AE7893-212D-45CB-A5B0-AE377389AB3F}"/>
          </ac:cxnSpMkLst>
        </pc:cxnChg>
      </pc:sldChg>
      <pc:sldChg chg="addSp delSp modSp mod setBg">
        <pc:chgData name="Angus Slater" userId="b69ffda3-48ee-49d2-a2aa-2cc3c049f833" providerId="ADAL" clId="{BC9CCFF1-4129-4A54-85D7-AE940FAF5D8A}" dt="2022-04-19T07:38:55.929" v="12" actId="26606"/>
        <pc:sldMkLst>
          <pc:docMk/>
          <pc:sldMk cId="3745863967" sldId="509"/>
        </pc:sldMkLst>
        <pc:spChg chg="mod">
          <ac:chgData name="Angus Slater" userId="b69ffda3-48ee-49d2-a2aa-2cc3c049f833" providerId="ADAL" clId="{BC9CCFF1-4129-4A54-85D7-AE940FAF5D8A}" dt="2022-04-19T07:38:55.929" v="12" actId="26606"/>
          <ac:spMkLst>
            <pc:docMk/>
            <pc:sldMk cId="3745863967" sldId="509"/>
            <ac:spMk id="2" creationId="{BA5A3021-2B01-40A9-8D89-D26511C70FEB}"/>
          </ac:spMkLst>
        </pc:spChg>
        <pc:spChg chg="mod">
          <ac:chgData name="Angus Slater" userId="b69ffda3-48ee-49d2-a2aa-2cc3c049f833" providerId="ADAL" clId="{BC9CCFF1-4129-4A54-85D7-AE940FAF5D8A}" dt="2022-04-19T07:38:55.929" v="12" actId="26606"/>
          <ac:spMkLst>
            <pc:docMk/>
            <pc:sldMk cId="3745863967" sldId="509"/>
            <ac:spMk id="3" creationId="{0D27A3A9-5A18-419C-B2C3-CB3FF187CB4D}"/>
          </ac:spMkLst>
        </pc:spChg>
        <pc:spChg chg="add del">
          <ac:chgData name="Angus Slater" userId="b69ffda3-48ee-49d2-a2aa-2cc3c049f833" providerId="ADAL" clId="{BC9CCFF1-4129-4A54-85D7-AE940FAF5D8A}" dt="2022-04-19T07:38:55.929" v="11" actId="26606"/>
          <ac:spMkLst>
            <pc:docMk/>
            <pc:sldMk cId="3745863967" sldId="509"/>
            <ac:spMk id="13" creationId="{4FAE1107-CEC3-4041-8BAA-CDB6F6759B35}"/>
          </ac:spMkLst>
        </pc:spChg>
        <pc:spChg chg="add">
          <ac:chgData name="Angus Slater" userId="b69ffda3-48ee-49d2-a2aa-2cc3c049f833" providerId="ADAL" clId="{BC9CCFF1-4129-4A54-85D7-AE940FAF5D8A}" dt="2022-04-19T07:38:55.929" v="12" actId="26606"/>
          <ac:spMkLst>
            <pc:docMk/>
            <pc:sldMk cId="3745863967" sldId="509"/>
            <ac:spMk id="18" creationId="{6109556B-EAE9-4435-B409-0519F2CBDB14}"/>
          </ac:spMkLst>
        </pc:spChg>
        <pc:picChg chg="mod">
          <ac:chgData name="Angus Slater" userId="b69ffda3-48ee-49d2-a2aa-2cc3c049f833" providerId="ADAL" clId="{BC9CCFF1-4129-4A54-85D7-AE940FAF5D8A}" dt="2022-04-19T07:38:55.929" v="12" actId="26606"/>
          <ac:picMkLst>
            <pc:docMk/>
            <pc:sldMk cId="3745863967" sldId="509"/>
            <ac:picMk id="6" creationId="{30FA0923-62AA-4DF0-AFEE-293D969A6423}"/>
          </ac:picMkLst>
        </pc:picChg>
        <pc:cxnChg chg="add del">
          <ac:chgData name="Angus Slater" userId="b69ffda3-48ee-49d2-a2aa-2cc3c049f833" providerId="ADAL" clId="{BC9CCFF1-4129-4A54-85D7-AE940FAF5D8A}" dt="2022-04-19T07:38:55.929" v="11" actId="26606"/>
          <ac:cxnSpMkLst>
            <pc:docMk/>
            <pc:sldMk cId="3745863967" sldId="509"/>
            <ac:cxnSpMk id="11" creationId="{9200C8B5-FB5A-4F8B-A9BD-693C051418A3}"/>
          </ac:cxnSpMkLst>
        </pc:cxnChg>
        <pc:cxnChg chg="add del">
          <ac:chgData name="Angus Slater" userId="b69ffda3-48ee-49d2-a2aa-2cc3c049f833" providerId="ADAL" clId="{BC9CCFF1-4129-4A54-85D7-AE940FAF5D8A}" dt="2022-04-19T07:38:55.929" v="11" actId="26606"/>
          <ac:cxnSpMkLst>
            <pc:docMk/>
            <pc:sldMk cId="3745863967" sldId="509"/>
            <ac:cxnSpMk id="15" creationId="{1AEA88FB-F5DD-45CE-AAE1-7B33D0ABDD25}"/>
          </ac:cxnSpMkLst>
        </pc:cxnChg>
        <pc:cxnChg chg="add">
          <ac:chgData name="Angus Slater" userId="b69ffda3-48ee-49d2-a2aa-2cc3c049f833" providerId="ADAL" clId="{BC9CCFF1-4129-4A54-85D7-AE940FAF5D8A}" dt="2022-04-19T07:38:55.929" v="12" actId="26606"/>
          <ac:cxnSpMkLst>
            <pc:docMk/>
            <pc:sldMk cId="3745863967" sldId="509"/>
            <ac:cxnSpMk id="17" creationId="{15F1CC53-719A-4763-BF30-5E25A63CEF3C}"/>
          </ac:cxnSpMkLst>
        </pc:cxnChg>
        <pc:cxnChg chg="add">
          <ac:chgData name="Angus Slater" userId="b69ffda3-48ee-49d2-a2aa-2cc3c049f833" providerId="ADAL" clId="{BC9CCFF1-4129-4A54-85D7-AE940FAF5D8A}" dt="2022-04-19T07:38:55.929" v="12" actId="26606"/>
          <ac:cxnSpMkLst>
            <pc:docMk/>
            <pc:sldMk cId="3745863967" sldId="509"/>
            <ac:cxnSpMk id="19" creationId="{5814CCBE-423E-41B2-A9F3-82679F490EF4}"/>
          </ac:cxnSpMkLst>
        </pc:cxnChg>
      </pc:sldChg>
      <pc:sldChg chg="addSp modSp mod setBg">
        <pc:chgData name="Angus Slater" userId="b69ffda3-48ee-49d2-a2aa-2cc3c049f833" providerId="ADAL" clId="{BC9CCFF1-4129-4A54-85D7-AE940FAF5D8A}" dt="2022-04-19T07:39:01.168" v="13" actId="26606"/>
        <pc:sldMkLst>
          <pc:docMk/>
          <pc:sldMk cId="1746271884" sldId="511"/>
        </pc:sldMkLst>
        <pc:spChg chg="mod">
          <ac:chgData name="Angus Slater" userId="b69ffda3-48ee-49d2-a2aa-2cc3c049f833" providerId="ADAL" clId="{BC9CCFF1-4129-4A54-85D7-AE940FAF5D8A}" dt="2022-04-19T07:39:01.168" v="13" actId="26606"/>
          <ac:spMkLst>
            <pc:docMk/>
            <pc:sldMk cId="1746271884" sldId="511"/>
            <ac:spMk id="2" creationId="{2C8526EF-86B7-45A3-A5FD-524AD4F0BBE1}"/>
          </ac:spMkLst>
        </pc:spChg>
        <pc:spChg chg="mod ord">
          <ac:chgData name="Angus Slater" userId="b69ffda3-48ee-49d2-a2aa-2cc3c049f833" providerId="ADAL" clId="{BC9CCFF1-4129-4A54-85D7-AE940FAF5D8A}" dt="2022-04-19T07:39:01.168" v="13" actId="26606"/>
          <ac:spMkLst>
            <pc:docMk/>
            <pc:sldMk cId="1746271884" sldId="511"/>
            <ac:spMk id="3" creationId="{95A366B4-4BCA-4820-AE8D-7B5A3844D86C}"/>
          </ac:spMkLst>
        </pc:spChg>
        <pc:spChg chg="add">
          <ac:chgData name="Angus Slater" userId="b69ffda3-48ee-49d2-a2aa-2cc3c049f833" providerId="ADAL" clId="{BC9CCFF1-4129-4A54-85D7-AE940FAF5D8A}" dt="2022-04-19T07:39:01.168" v="13" actId="26606"/>
          <ac:spMkLst>
            <pc:docMk/>
            <pc:sldMk cId="1746271884" sldId="511"/>
            <ac:spMk id="13" creationId="{27B7C6F6-4579-4D42-9857-ED1B2EE07B99}"/>
          </ac:spMkLst>
        </pc:spChg>
        <pc:spChg chg="add">
          <ac:chgData name="Angus Slater" userId="b69ffda3-48ee-49d2-a2aa-2cc3c049f833" providerId="ADAL" clId="{BC9CCFF1-4129-4A54-85D7-AE940FAF5D8A}" dt="2022-04-19T07:39:01.168" v="13" actId="26606"/>
          <ac:spMkLst>
            <pc:docMk/>
            <pc:sldMk cId="1746271884" sldId="511"/>
            <ac:spMk id="15" creationId="{7E6D8249-E901-4E71-B15A-A7F5D7F7B0E1}"/>
          </ac:spMkLst>
        </pc:spChg>
        <pc:picChg chg="mod">
          <ac:chgData name="Angus Slater" userId="b69ffda3-48ee-49d2-a2aa-2cc3c049f833" providerId="ADAL" clId="{BC9CCFF1-4129-4A54-85D7-AE940FAF5D8A}" dt="2022-04-19T07:39:01.168" v="13" actId="26606"/>
          <ac:picMkLst>
            <pc:docMk/>
            <pc:sldMk cId="1746271884" sldId="511"/>
            <ac:picMk id="6" creationId="{F74B23A4-FCF9-4287-9F66-8D5C1AC6D728}"/>
          </ac:picMkLst>
        </pc:picChg>
        <pc:cxnChg chg="add">
          <ac:chgData name="Angus Slater" userId="b69ffda3-48ee-49d2-a2aa-2cc3c049f833" providerId="ADAL" clId="{BC9CCFF1-4129-4A54-85D7-AE940FAF5D8A}" dt="2022-04-19T07:39:01.168" v="13" actId="26606"/>
          <ac:cxnSpMkLst>
            <pc:docMk/>
            <pc:sldMk cId="1746271884" sldId="511"/>
            <ac:cxnSpMk id="11" creationId="{15F1CC53-719A-4763-BF30-5E25A63CEF3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19/04/2022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a:t>
            </a:fld>
            <a:endParaRPr lang="en-GB"/>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12</a:t>
            </a:fld>
            <a:endParaRPr lang="en-GB"/>
          </a:p>
        </p:txBody>
      </p:sp>
    </p:spTree>
    <p:extLst>
      <p:ext uri="{BB962C8B-B14F-4D97-AF65-F5344CB8AC3E}">
        <p14:creationId xmlns:p14="http://schemas.microsoft.com/office/powerpoint/2010/main" val="1122347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14</a:t>
            </a:fld>
            <a:endParaRPr lang="en-GB"/>
          </a:p>
        </p:txBody>
      </p:sp>
    </p:spTree>
    <p:extLst>
      <p:ext uri="{BB962C8B-B14F-4D97-AF65-F5344CB8AC3E}">
        <p14:creationId xmlns:p14="http://schemas.microsoft.com/office/powerpoint/2010/main" val="569686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extLst>
      <p:ext uri="{BB962C8B-B14F-4D97-AF65-F5344CB8AC3E}">
        <p14:creationId xmlns:p14="http://schemas.microsoft.com/office/powerpoint/2010/main" val="876311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260115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808593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428303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2440923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62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35377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71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3597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19/04/2022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70625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19/04/2022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64299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19/04/2022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776379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55144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101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27410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6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19/04/2022</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5194446"/>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5.xml.rels><?xml version="1.0" encoding="UTF-8" standalone="yes"?>
<Relationships xmlns="http://schemas.openxmlformats.org/package/2006/relationships"><Relationship Id="rId2" Type="http://schemas.openxmlformats.org/officeDocument/2006/relationships/image" Target="../media/image23.jfif"/><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9.xml.rels><?xml version="1.0" encoding="UTF-8" standalone="yes"?>
<Relationships xmlns="http://schemas.openxmlformats.org/package/2006/relationships"><Relationship Id="rId2" Type="http://schemas.openxmlformats.org/officeDocument/2006/relationships/image" Target="../media/image25.jfif"/><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4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0" y="643467"/>
            <a:ext cx="5373505" cy="5571066"/>
          </a:xfrm>
        </p:spPr>
        <p:txBody>
          <a:bodyPr>
            <a:normAutofit/>
          </a:bodyPr>
          <a:lstStyle/>
          <a:p>
            <a:r>
              <a:rPr lang="en-GB" sz="5700" b="1">
                <a:solidFill>
                  <a:schemeClr val="tx1">
                    <a:alpha val="80000"/>
                  </a:schemeClr>
                </a:solidFill>
              </a:rPr>
              <a:t>HPHP4014 Gender, Sex, and Sexuality</a:t>
            </a:r>
            <a:endParaRPr lang="en-GB" sz="5700">
              <a:solidFill>
                <a:schemeClr val="tx1">
                  <a:alpha val="80000"/>
                </a:schemeClr>
              </a:solidFill>
            </a:endParaRPr>
          </a:p>
        </p:txBody>
      </p:sp>
      <p:sp>
        <p:nvSpPr>
          <p:cNvPr id="3" name="Subtitle 2"/>
          <p:cNvSpPr>
            <a:spLocks noGrp="1"/>
          </p:cNvSpPr>
          <p:nvPr>
            <p:ph type="subTitle" idx="1"/>
          </p:nvPr>
        </p:nvSpPr>
        <p:spPr>
          <a:xfrm>
            <a:off x="6338706" y="643467"/>
            <a:ext cx="2322694" cy="5571066"/>
          </a:xfrm>
        </p:spPr>
        <p:txBody>
          <a:bodyPr>
            <a:normAutofit/>
          </a:bodyPr>
          <a:lstStyle/>
          <a:p>
            <a:r>
              <a:rPr lang="en-GB" sz="1700"/>
              <a:t>Dr Angus M Slater</a:t>
            </a:r>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A73BA6DD-9474-4665-9972-4E2BAAB6F69E}"/>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6195" r="-1" b="13355"/>
          <a:stretch/>
        </p:blipFill>
        <p:spPr>
          <a:xfrm>
            <a:off x="20" y="-1"/>
            <a:ext cx="9141694" cy="6858000"/>
          </a:xfrm>
          <a:prstGeom prst="rect">
            <a:avLst/>
          </a:prstGeom>
        </p:spPr>
      </p:pic>
      <p:sp>
        <p:nvSpPr>
          <p:cNvPr id="2" name="Title 1">
            <a:extLst>
              <a:ext uri="{FF2B5EF4-FFF2-40B4-BE49-F238E27FC236}">
                <a16:creationId xmlns:a16="http://schemas.microsoft.com/office/drawing/2014/main" id="{37DC2FF3-F75E-403A-99B5-6811325FE9A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300" dirty="0"/>
              <a:t>Introduction	</a:t>
            </a:r>
          </a:p>
        </p:txBody>
      </p:sp>
      <p:cxnSp>
        <p:nvCxnSpPr>
          <p:cNvPr id="41" name="Straight Connector 4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3B236B-EFFB-4138-8C5F-3C53254BD27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In this section we begin by looking at the notion of heteronormativity, or the cultural and social power of heterosexuality as the default form of sexuality in society. </a:t>
            </a:r>
          </a:p>
          <a:p>
            <a:r>
              <a:rPr lang="en-US" dirty="0"/>
              <a:t>From this we then move to examining different performances of gender that knowingly or unknowingly heighten expected gender norms, producing hyper- forms of them. </a:t>
            </a:r>
          </a:p>
          <a:p>
            <a:r>
              <a:rPr lang="en-US" dirty="0"/>
              <a:t>In this case, we examine the role of hyper-femininity. </a:t>
            </a:r>
          </a:p>
        </p:txBody>
      </p:sp>
    </p:spTree>
    <p:extLst>
      <p:ext uri="{BB962C8B-B14F-4D97-AF65-F5344CB8AC3E}">
        <p14:creationId xmlns:p14="http://schemas.microsoft.com/office/powerpoint/2010/main" val="14317146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643467"/>
            <a:ext cx="5373505" cy="5571066"/>
          </a:xfrm>
        </p:spPr>
        <p:txBody>
          <a:bodyPr vert="horz" lIns="91440" tIns="45720" rIns="91440" bIns="45720" rtlCol="0" anchor="ctr">
            <a:normAutofit/>
          </a:bodyPr>
          <a:lstStyle/>
          <a:p>
            <a:r>
              <a:rPr lang="en-US" altLang="en-US" sz="6000" dirty="0">
                <a:ea typeface="ＭＳ Ｐゴシック" panose="020B0600070205080204" pitchFamily="34" charset="-128"/>
              </a:rPr>
              <a:t>Heteronormativity</a:t>
            </a:r>
            <a:endParaRPr lang="en-US" sz="5700" dirty="0">
              <a:solidFill>
                <a:schemeClr val="tx1">
                  <a:alpha val="80000"/>
                </a:schemeClr>
              </a:solidFill>
            </a:endParaRPr>
          </a:p>
        </p:txBody>
      </p:sp>
      <p:sp>
        <p:nvSpPr>
          <p:cNvPr id="3" name="Text Placeholder 2"/>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28" name="Straight Connector 27">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1A30BD-9318-4E0A-80B4-FED01732E20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HEteroNormativity</a:t>
            </a:r>
          </a:p>
        </p:txBody>
      </p:sp>
      <p:sp>
        <p:nvSpPr>
          <p:cNvPr id="3" name="Content Placeholder 2">
            <a:extLst>
              <a:ext uri="{FF2B5EF4-FFF2-40B4-BE49-F238E27FC236}">
                <a16:creationId xmlns:a16="http://schemas.microsoft.com/office/drawing/2014/main" id="{B95DF85B-7646-49C8-BE04-86FDEDC8815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As Gayle Rubin, a key theorist in gender and sexuality studies, states, the way in which gender, sex, and sexuality inter-relate and are seen to inter-relate in society always have political consequences – whether in the form of social privileging, exclusion, or physical violence. </a:t>
            </a:r>
          </a:p>
          <a:p>
            <a:r>
              <a:rPr lang="en-US" dirty="0"/>
              <a:t>We begin this session by examining some of the ways in which the association of sexuality, with norms of gender and sex, develop in this way. </a:t>
            </a:r>
          </a:p>
        </p:txBody>
      </p:sp>
      <p:pic>
        <p:nvPicPr>
          <p:cNvPr id="6" name="Content Placeholder 5" descr="A picture containing text, person, wall&#10;&#10;Description automatically generated">
            <a:extLst>
              <a:ext uri="{FF2B5EF4-FFF2-40B4-BE49-F238E27FC236}">
                <a16:creationId xmlns:a16="http://schemas.microsoft.com/office/drawing/2014/main" id="{59893586-D28E-494B-BC5D-B4DD72C59F8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682" t="-334" r="9384" b="332"/>
          <a:stretch/>
        </p:blipFill>
        <p:spPr>
          <a:xfrm>
            <a:off x="5664199" y="10"/>
            <a:ext cx="3479800" cy="6857990"/>
          </a:xfrm>
          <a:prstGeom prst="rect">
            <a:avLst/>
          </a:prstGeom>
        </p:spPr>
      </p:pic>
    </p:spTree>
    <p:extLst>
      <p:ext uri="{BB962C8B-B14F-4D97-AF65-F5344CB8AC3E}">
        <p14:creationId xmlns:p14="http://schemas.microsoft.com/office/powerpoint/2010/main" val="109304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CD20F-72B9-4EE7-8ADF-C3A3B2010D72}"/>
              </a:ext>
            </a:extLst>
          </p:cNvPr>
          <p:cNvSpPr>
            <a:spLocks noGrp="1"/>
          </p:cNvSpPr>
          <p:nvPr>
            <p:ph type="title"/>
          </p:nvPr>
        </p:nvSpPr>
        <p:spPr/>
        <p:txBody>
          <a:bodyPr/>
          <a:lstStyle/>
          <a:p>
            <a:r>
              <a:rPr lang="en-GB" dirty="0" err="1"/>
              <a:t>HEteroNormativity</a:t>
            </a:r>
            <a:endParaRPr lang="en-GB" dirty="0"/>
          </a:p>
        </p:txBody>
      </p:sp>
      <p:sp>
        <p:nvSpPr>
          <p:cNvPr id="3" name="Content Placeholder 2">
            <a:extLst>
              <a:ext uri="{FF2B5EF4-FFF2-40B4-BE49-F238E27FC236}">
                <a16:creationId xmlns:a16="http://schemas.microsoft.com/office/drawing/2014/main" id="{43503778-C873-42A6-BF8A-C45DF182DC7C}"/>
              </a:ext>
            </a:extLst>
          </p:cNvPr>
          <p:cNvSpPr>
            <a:spLocks noGrp="1"/>
          </p:cNvSpPr>
          <p:nvPr>
            <p:ph idx="1"/>
          </p:nvPr>
        </p:nvSpPr>
        <p:spPr/>
        <p:txBody>
          <a:bodyPr/>
          <a:lstStyle/>
          <a:p>
            <a:pPr marL="0" indent="0">
              <a:buNone/>
            </a:pPr>
            <a:r>
              <a:rPr lang="en-AU" altLang="en-US" sz="3600" i="1" dirty="0"/>
              <a:t>Like gender, sexuality is political. </a:t>
            </a:r>
            <a:br>
              <a:rPr lang="en-AU" altLang="en-US" sz="3600" i="1" dirty="0"/>
            </a:br>
            <a:br>
              <a:rPr lang="en-AU" altLang="en-US" sz="3600" i="1" dirty="0"/>
            </a:br>
            <a:r>
              <a:rPr lang="en-AU" altLang="en-US" sz="3600" i="1" dirty="0"/>
              <a:t>It is organised into systems of power, which reward and encourage some individuals and activities, while punishing and suppressing others</a:t>
            </a:r>
            <a:br>
              <a:rPr lang="en-AU" altLang="en-US" sz="3600" i="1" dirty="0"/>
            </a:br>
            <a:br>
              <a:rPr lang="en-AU" altLang="en-US" dirty="0"/>
            </a:br>
            <a:br>
              <a:rPr lang="en-AU" altLang="en-US" dirty="0"/>
            </a:br>
            <a:r>
              <a:rPr lang="en-AU" altLang="en-US" sz="1600" dirty="0"/>
              <a:t>Gayle Rubin (1984: 309)</a:t>
            </a:r>
            <a:endParaRPr lang="en-GB" sz="1600" dirty="0"/>
          </a:p>
          <a:p>
            <a:endParaRPr lang="en-GB" dirty="0"/>
          </a:p>
        </p:txBody>
      </p:sp>
    </p:spTree>
    <p:extLst>
      <p:ext uri="{BB962C8B-B14F-4D97-AF65-F5344CB8AC3E}">
        <p14:creationId xmlns:p14="http://schemas.microsoft.com/office/powerpoint/2010/main" val="1870079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C4F925-F3A5-4811-BD39-12251613C4BE}"/>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altLang="en-US" sz="3500"/>
              <a:t>Heteronormativity</a:t>
            </a:r>
            <a:endParaRPr lang="en-US" sz="3500"/>
          </a:p>
        </p:txBody>
      </p:sp>
      <p:sp>
        <p:nvSpPr>
          <p:cNvPr id="3" name="Content Placeholder 2">
            <a:extLst>
              <a:ext uri="{FF2B5EF4-FFF2-40B4-BE49-F238E27FC236}">
                <a16:creationId xmlns:a16="http://schemas.microsoft.com/office/drawing/2014/main" id="{32792EE1-1016-43DE-BAE7-F5FCEF375EDA}"/>
              </a:ext>
            </a:extLst>
          </p:cNvPr>
          <p:cNvSpPr>
            <a:spLocks noGrp="1"/>
          </p:cNvSpPr>
          <p:nvPr>
            <p:ph sz="half" idx="1"/>
          </p:nvPr>
        </p:nvSpPr>
        <p:spPr>
          <a:xfrm>
            <a:off x="768096" y="2286000"/>
            <a:ext cx="3322211" cy="3931920"/>
          </a:xfrm>
        </p:spPr>
        <p:txBody>
          <a:bodyPr vert="horz" lIns="45720" tIns="45720" rIns="45720" bIns="45720" rtlCol="0">
            <a:normAutofit/>
          </a:bodyPr>
          <a:lstStyle/>
          <a:p>
            <a:pPr marL="0" indent="0">
              <a:buNone/>
            </a:pPr>
            <a:r>
              <a:rPr lang="en-US" altLang="en-US" sz="1400"/>
              <a:t>One of the easiest ways of examining the way that society connects issues of sex, sexuality, and gender is through the concept of heteronormativity. </a:t>
            </a:r>
          </a:p>
          <a:p>
            <a:pPr marL="0" indent="0">
              <a:buNone/>
            </a:pPr>
            <a:r>
              <a:rPr lang="en-US" altLang="en-US" sz="1400"/>
              <a:t>This is because the concept of heteronormativity can assist us in understanding the political nature of the inter-relationship between these things and how this inter-relationship is upheld by social patterns which are regulated in a meaningful way. </a:t>
            </a:r>
          </a:p>
          <a:p>
            <a:pPr marL="0" indent="0">
              <a:buNone/>
            </a:pPr>
            <a:r>
              <a:rPr lang="en-US" altLang="en-US" sz="1400"/>
              <a:t>Heteronormativity describes the assumption in most cultures that heterosexuality is normal, </a:t>
            </a:r>
            <a:r>
              <a:rPr lang="en-US" altLang="en-US" sz="1400" b="1"/>
              <a:t>socially or biologically</a:t>
            </a:r>
            <a:r>
              <a:rPr lang="en-US" altLang="en-US" sz="1400"/>
              <a:t>, in a manner that is</a:t>
            </a:r>
            <a:r>
              <a:rPr lang="en-US" altLang="en-US" sz="1400" i="1"/>
              <a:t> </a:t>
            </a:r>
            <a:r>
              <a:rPr lang="en-US" altLang="en-US" sz="1400" b="1"/>
              <a:t>taken for granted or needs no explanation</a:t>
            </a:r>
            <a:r>
              <a:rPr lang="en-US" altLang="en-US" sz="1400"/>
              <a:t>.</a:t>
            </a:r>
            <a:r>
              <a:rPr lang="en-US" altLang="en-US" sz="1400" b="1"/>
              <a:t> </a:t>
            </a:r>
            <a:endParaRPr lang="en-US" sz="1400"/>
          </a:p>
        </p:txBody>
      </p:sp>
      <p:pic>
        <p:nvPicPr>
          <p:cNvPr id="6" name="Content Placeholder 5" descr="Diagram&#10;&#10;Description automatically generated">
            <a:extLst>
              <a:ext uri="{FF2B5EF4-FFF2-40B4-BE49-F238E27FC236}">
                <a16:creationId xmlns:a16="http://schemas.microsoft.com/office/drawing/2014/main" id="{10CB81C2-2A3F-4A1E-8A46-7EED9BF0CEC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311" r="8492" b="-1"/>
          <a:stretch/>
        </p:blipFill>
        <p:spPr>
          <a:xfrm>
            <a:off x="4572000" y="1841535"/>
            <a:ext cx="4091940" cy="3174929"/>
          </a:xfrm>
          <a:prstGeom prst="rect">
            <a:avLst/>
          </a:prstGeom>
        </p:spPr>
      </p:pic>
    </p:spTree>
    <p:extLst>
      <p:ext uri="{BB962C8B-B14F-4D97-AF65-F5344CB8AC3E}">
        <p14:creationId xmlns:p14="http://schemas.microsoft.com/office/powerpoint/2010/main" val="2078582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AC13-FAB4-41D2-BA5D-9C28A05AEA33}"/>
              </a:ext>
            </a:extLst>
          </p:cNvPr>
          <p:cNvSpPr>
            <a:spLocks noGrp="1"/>
          </p:cNvSpPr>
          <p:nvPr>
            <p:ph type="title"/>
          </p:nvPr>
        </p:nvSpPr>
        <p:spPr/>
        <p:txBody>
          <a:bodyPr/>
          <a:lstStyle/>
          <a:p>
            <a:r>
              <a:rPr lang="en-GB" dirty="0" err="1"/>
              <a:t>HEteroNormativity</a:t>
            </a:r>
            <a:endParaRPr lang="en-GB" b="1" dirty="0"/>
          </a:p>
        </p:txBody>
      </p:sp>
      <p:sp>
        <p:nvSpPr>
          <p:cNvPr id="3" name="Content Placeholder 2">
            <a:extLst>
              <a:ext uri="{FF2B5EF4-FFF2-40B4-BE49-F238E27FC236}">
                <a16:creationId xmlns:a16="http://schemas.microsoft.com/office/drawing/2014/main" id="{D9839A1A-DA3A-4ED1-9C1C-8B410253D0CC}"/>
              </a:ext>
            </a:extLst>
          </p:cNvPr>
          <p:cNvSpPr>
            <a:spLocks noGrp="1"/>
          </p:cNvSpPr>
          <p:nvPr>
            <p:ph idx="1"/>
          </p:nvPr>
        </p:nvSpPr>
        <p:spPr/>
        <p:txBody>
          <a:bodyPr/>
          <a:lstStyle/>
          <a:p>
            <a:pPr marL="0" indent="0">
              <a:buNone/>
            </a:pPr>
            <a:r>
              <a:rPr lang="en-US" altLang="en-US" sz="3600" i="1" dirty="0">
                <a:ea typeface="ＭＳ Ｐゴシック" panose="020B0600070205080204" pitchFamily="34" charset="-128"/>
              </a:rPr>
              <a:t>Heteronormativity is …the institutions, structures of understanding and practical orientations that make heterosexuality seem not only coherent - that is, organized as a sexuality - but also privileged</a:t>
            </a:r>
          </a:p>
          <a:p>
            <a:pPr marL="0" indent="0">
              <a:buNone/>
            </a:pPr>
            <a:endParaRPr lang="en-US" altLang="en-US" dirty="0">
              <a:ea typeface="ＭＳ Ｐゴシック" panose="020B0600070205080204" pitchFamily="34" charset="-128"/>
            </a:endParaRPr>
          </a:p>
          <a:p>
            <a:pPr marL="0" indent="0">
              <a:buNone/>
            </a:pPr>
            <a:r>
              <a:rPr lang="en-US" altLang="en-US" sz="1600" dirty="0">
                <a:ea typeface="ＭＳ Ｐゴシック" panose="020B0600070205080204" pitchFamily="34" charset="-128"/>
              </a:rPr>
              <a:t>(Berlant and Warner 2000: 312)</a:t>
            </a:r>
          </a:p>
          <a:p>
            <a:endParaRPr lang="en-GB" dirty="0"/>
          </a:p>
        </p:txBody>
      </p:sp>
    </p:spTree>
    <p:extLst>
      <p:ext uri="{BB962C8B-B14F-4D97-AF65-F5344CB8AC3E}">
        <p14:creationId xmlns:p14="http://schemas.microsoft.com/office/powerpoint/2010/main" val="2441912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5CD4A2-ADE6-458C-B9BF-80F7A7782F8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altLang="en-US" sz="5000"/>
              <a:t>Heteronormativity</a:t>
            </a:r>
            <a:endParaRPr lang="en-US" sz="5000"/>
          </a:p>
        </p:txBody>
      </p:sp>
      <p:sp>
        <p:nvSpPr>
          <p:cNvPr id="3" name="Content Placeholder 2">
            <a:extLst>
              <a:ext uri="{FF2B5EF4-FFF2-40B4-BE49-F238E27FC236}">
                <a16:creationId xmlns:a16="http://schemas.microsoft.com/office/drawing/2014/main" id="{C40B6293-E03E-4545-AFAD-98D13B7AF73C}"/>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altLang="en-US" sz="1600"/>
              <a:t>The concept of heteronormativity identifies and names a wide range of social process which work to tie aspects of gender, sex, and sexuality together in a way that constitutes heterosexuality as both normal and natural – implicitly or explicitly constructing non-heterosexual forms of sexuality as both abnormal and unnatural. </a:t>
            </a:r>
          </a:p>
          <a:p>
            <a:r>
              <a:rPr lang="en-US" altLang="en-US" sz="1600"/>
              <a:t>Where do we see these social processes operating?</a:t>
            </a:r>
          </a:p>
          <a:p>
            <a:r>
              <a:rPr lang="en-US" altLang="en-US" sz="1600"/>
              <a:t>They often occur in forms of social institutions or community settings, such as through the media, in education, the law, or religious organisations. </a:t>
            </a:r>
          </a:p>
          <a:p>
            <a:r>
              <a:rPr lang="en-US" altLang="en-US" sz="1600"/>
              <a:t>This exclusion and marginalisation of non-heterosexual sexualities, often results in overt conflict and violence, but can also often take the form of social and cultural alienation. </a:t>
            </a:r>
          </a:p>
          <a:p>
            <a:endParaRPr lang="en-US" altLang="en-US" sz="1600"/>
          </a:p>
          <a:p>
            <a:endParaRPr lang="en-US" sz="1600"/>
          </a:p>
        </p:txBody>
      </p:sp>
      <p:pic>
        <p:nvPicPr>
          <p:cNvPr id="6" name="Content Placeholder 5" descr="A picture containing plastic, pink, drinking water&#10;&#10;Description automatically generated">
            <a:extLst>
              <a:ext uri="{FF2B5EF4-FFF2-40B4-BE49-F238E27FC236}">
                <a16:creationId xmlns:a16="http://schemas.microsoft.com/office/drawing/2014/main" id="{48981757-E961-410D-B684-A82A0A29918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711" r="51419" b="-1"/>
          <a:stretch/>
        </p:blipFill>
        <p:spPr>
          <a:xfrm>
            <a:off x="5664199" y="10"/>
            <a:ext cx="3479800" cy="6857990"/>
          </a:xfrm>
          <a:prstGeom prst="rect">
            <a:avLst/>
          </a:prstGeom>
        </p:spPr>
      </p:pic>
    </p:spTree>
    <p:extLst>
      <p:ext uri="{BB962C8B-B14F-4D97-AF65-F5344CB8AC3E}">
        <p14:creationId xmlns:p14="http://schemas.microsoft.com/office/powerpoint/2010/main" val="1718917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768096" y="585216"/>
            <a:ext cx="4426545" cy="1499616"/>
          </a:xfrm>
        </p:spPr>
        <p:txBody>
          <a:bodyPr vert="horz" lIns="91440" tIns="45720" rIns="91440" bIns="45720" rtlCol="0" anchor="ctr">
            <a:normAutofit/>
          </a:bodyPr>
          <a:lstStyle/>
          <a:p>
            <a:r>
              <a:rPr lang="en-US" altLang="en-US" sz="5000"/>
              <a:t>Group work</a:t>
            </a:r>
          </a:p>
        </p:txBody>
      </p: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768096" y="2286000"/>
            <a:ext cx="4426545" cy="3931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400">
                <a:latin typeface="+mn-lt"/>
                <a:ea typeface="+mn-ea"/>
              </a:rPr>
              <a:t>Divide into two groups</a:t>
            </a:r>
            <a:br>
              <a:rPr lang="en-US" altLang="en-US" sz="2400">
                <a:latin typeface="+mn-lt"/>
                <a:ea typeface="+mn-ea"/>
              </a:rPr>
            </a:br>
            <a:endParaRPr lang="en-US" altLang="en-US" sz="2400">
              <a:latin typeface="+mn-lt"/>
              <a:ea typeface="+mn-ea"/>
            </a:endParaRPr>
          </a:p>
          <a:p>
            <a:pPr marL="0" indent="0" defTabSz="914400">
              <a:lnSpc>
                <a:spcPct val="90000"/>
              </a:lnSpc>
              <a:spcBef>
                <a:spcPct val="20000"/>
              </a:spcBef>
              <a:buClr>
                <a:schemeClr val="accent1"/>
              </a:buClr>
              <a:buNone/>
            </a:pPr>
            <a:r>
              <a:rPr lang="en-US" altLang="en-US" sz="2400" b="1">
                <a:latin typeface="+mn-lt"/>
                <a:ea typeface="+mn-ea"/>
              </a:rPr>
              <a:t>Group 1 – </a:t>
            </a:r>
            <a:r>
              <a:rPr lang="en-US" altLang="en-US" sz="2400">
                <a:latin typeface="+mn-lt"/>
                <a:ea typeface="+mn-ea"/>
              </a:rPr>
              <a:t>Identify some of the social processes by which our understandings of femininity are regulated</a:t>
            </a:r>
            <a:br>
              <a:rPr lang="en-US" altLang="en-US" sz="2400">
                <a:latin typeface="+mn-lt"/>
                <a:ea typeface="+mn-ea"/>
              </a:rPr>
            </a:br>
            <a:r>
              <a:rPr lang="en-US" altLang="en-US" sz="2400">
                <a:latin typeface="+mn-lt"/>
                <a:ea typeface="+mn-ea"/>
              </a:rPr>
              <a:t>                                                           </a:t>
            </a:r>
          </a:p>
          <a:p>
            <a:pPr marL="0" indent="0" defTabSz="914400">
              <a:lnSpc>
                <a:spcPct val="90000"/>
              </a:lnSpc>
              <a:spcBef>
                <a:spcPct val="20000"/>
              </a:spcBef>
              <a:buClr>
                <a:schemeClr val="accent1"/>
              </a:buClr>
              <a:buNone/>
            </a:pPr>
            <a:r>
              <a:rPr lang="en-US" altLang="en-US" sz="2400" b="1">
                <a:latin typeface="+mn-lt"/>
                <a:ea typeface="+mn-ea"/>
              </a:rPr>
              <a:t>Group 2 - </a:t>
            </a:r>
            <a:r>
              <a:rPr lang="en-US" altLang="en-US" sz="2400">
                <a:latin typeface="+mn-lt"/>
                <a:ea typeface="+mn-ea"/>
              </a:rPr>
              <a:t>Identify some of the social processes by which our understandings of masculinity are regulated</a:t>
            </a:r>
            <a:endParaRPr lang="en-US" altLang="en-US" sz="2400" b="1">
              <a:latin typeface="+mn-lt"/>
              <a:ea typeface="+mn-ea"/>
            </a:endParaRPr>
          </a:p>
        </p:txBody>
      </p:sp>
      <p:pic>
        <p:nvPicPr>
          <p:cNvPr id="136" name="Graphic 135" descr="Group">
            <a:extLst>
              <a:ext uri="{FF2B5EF4-FFF2-40B4-BE49-F238E27FC236}">
                <a16:creationId xmlns:a16="http://schemas.microsoft.com/office/drawing/2014/main" id="{64FACE60-DCFB-4938-98F2-90D37A62D3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4426545"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4426545" cy="3931920"/>
          </a:xfrm>
        </p:spPr>
        <p:txBody>
          <a:bodyPr vert="horz" lIns="45720" tIns="45720" rIns="45720" bIns="45720" rtlCol="0">
            <a:normAutofit/>
          </a:bodyPr>
          <a:lstStyle/>
          <a:p>
            <a:r>
              <a:rPr lang="en-US" altLang="en-US"/>
              <a:t>All participants to consider together: </a:t>
            </a:r>
          </a:p>
          <a:p>
            <a:r>
              <a:rPr lang="en-US" altLang="en-US"/>
              <a:t>What do these process of regulation have to do with heterosexuality?</a:t>
            </a:r>
            <a:br>
              <a:rPr lang="en-US" altLang="en-US"/>
            </a:br>
            <a:endParaRPr lang="en-US" altLang="en-US"/>
          </a:p>
          <a:p>
            <a:r>
              <a:rPr lang="en-US" altLang="en-US"/>
              <a:t>To what extent do these assumptions about gender / sex, have an impact on our understanding of sexuality?</a:t>
            </a:r>
          </a:p>
          <a:p>
            <a:endParaRPr lang="en-US" altLang="en-US"/>
          </a:p>
          <a:p>
            <a:pPr marL="0" indent="0">
              <a:buNone/>
            </a:pPr>
            <a:r>
              <a:rPr lang="en-US" altLang="en-US"/>
              <a:t>What are examples of heteronormative assumptions in our contemporary society?</a:t>
            </a:r>
          </a:p>
          <a:p>
            <a:pPr>
              <a:buFontTx/>
              <a:buNone/>
            </a:pPr>
            <a:endParaRPr lang="en-US" altLang="en-US"/>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7762E06-3F59-4B82-B324-CFBDA3552789}"/>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altLang="en-US" sz="3500"/>
              <a:t>Heteronormativity</a:t>
            </a:r>
            <a:endParaRPr lang="en-US" sz="3500"/>
          </a:p>
        </p:txBody>
      </p:sp>
      <p:sp>
        <p:nvSpPr>
          <p:cNvPr id="3" name="Content Placeholder 2">
            <a:extLst>
              <a:ext uri="{FF2B5EF4-FFF2-40B4-BE49-F238E27FC236}">
                <a16:creationId xmlns:a16="http://schemas.microsoft.com/office/drawing/2014/main" id="{3FB39039-A4D4-4D85-8BAF-7C73842844D6}"/>
              </a:ext>
            </a:extLst>
          </p:cNvPr>
          <p:cNvSpPr>
            <a:spLocks noGrp="1"/>
          </p:cNvSpPr>
          <p:nvPr>
            <p:ph sz="half" idx="1"/>
          </p:nvPr>
        </p:nvSpPr>
        <p:spPr>
          <a:xfrm>
            <a:off x="571500" y="1988530"/>
            <a:ext cx="3712466" cy="4608821"/>
          </a:xfrm>
        </p:spPr>
        <p:txBody>
          <a:bodyPr vert="horz" lIns="45720" tIns="45720" rIns="45720" bIns="45720" rtlCol="0">
            <a:normAutofit lnSpcReduction="10000"/>
          </a:bodyPr>
          <a:lstStyle/>
          <a:p>
            <a:pPr marL="0" indent="0">
              <a:buNone/>
            </a:pPr>
            <a:r>
              <a:rPr lang="en-US" altLang="en-US" sz="1400" dirty="0"/>
              <a:t>Heteronormativity operates as the ‘fixed point’ or ‘default’ against which sex, gender, and sexuality are understood and </a:t>
            </a:r>
            <a:r>
              <a:rPr lang="en-US" altLang="en-US" sz="1400" dirty="0" err="1"/>
              <a:t>organised</a:t>
            </a:r>
            <a:r>
              <a:rPr lang="en-US" altLang="en-US" sz="1400" dirty="0"/>
              <a:t>. This builds on the associations between sex and gender, and gender and social performance, you will have become familiar with throughout this module. </a:t>
            </a:r>
          </a:p>
          <a:p>
            <a:pPr marL="0" indent="0">
              <a:buNone/>
            </a:pPr>
            <a:r>
              <a:rPr lang="en-US" altLang="en-US" sz="1400" dirty="0"/>
              <a:t>These associations, while perhaps functioning relatively well for the majority of people, become increasingly difficult to navigate for many who do not fit into their strictures as they become ever more closely identified with eh only acceptable forms of expression. This operates not only on those outside of them (homosexuals for example) but also for those inside them (heterosexuals dealing with expectations). </a:t>
            </a:r>
          </a:p>
          <a:p>
            <a:pPr marL="0" indent="0">
              <a:buNone/>
            </a:pPr>
            <a:r>
              <a:rPr lang="en-US" altLang="en-US" sz="1400" dirty="0"/>
              <a:t>Gayle Rubin (before) and Adrienne Rich (next) in their work showcase the way that heterosexuality operates as a social discourse and institution – and therefore as something that could be </a:t>
            </a:r>
            <a:r>
              <a:rPr lang="en-US" altLang="en-US" sz="1400" dirty="0" err="1"/>
              <a:t>organised</a:t>
            </a:r>
            <a:r>
              <a:rPr lang="en-US" altLang="en-US" sz="1400" dirty="0"/>
              <a:t> differently given different circumstances. </a:t>
            </a:r>
          </a:p>
          <a:p>
            <a:pPr marL="0" indent="0">
              <a:buNone/>
            </a:pPr>
            <a:r>
              <a:rPr lang="en-US" altLang="en-US" sz="1400" dirty="0"/>
              <a:t>This is quite a departure from thinking about heterosexuality as a natural or biologically determined ‘drive’.</a:t>
            </a:r>
          </a:p>
          <a:p>
            <a:endParaRPr lang="en-US" sz="1000" dirty="0"/>
          </a:p>
        </p:txBody>
      </p:sp>
      <p:pic>
        <p:nvPicPr>
          <p:cNvPr id="6" name="Content Placeholder 5" descr="Text&#10;&#10;Description automatically generated">
            <a:extLst>
              <a:ext uri="{FF2B5EF4-FFF2-40B4-BE49-F238E27FC236}">
                <a16:creationId xmlns:a16="http://schemas.microsoft.com/office/drawing/2014/main" id="{FF3A8074-CD80-4889-8824-9B66C8BA7C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2000" y="1330569"/>
            <a:ext cx="4091940" cy="4196861"/>
          </a:xfrm>
          <a:prstGeom prst="rect">
            <a:avLst/>
          </a:prstGeom>
        </p:spPr>
      </p:pic>
    </p:spTree>
    <p:extLst>
      <p:ext uri="{BB962C8B-B14F-4D97-AF65-F5344CB8AC3E}">
        <p14:creationId xmlns:p14="http://schemas.microsoft.com/office/powerpoint/2010/main" val="1448855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5612868-9C16-4112-B8A9-1C755079E29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altLang="en-US" sz="5000"/>
              <a:t>Heteronormativity</a:t>
            </a:r>
            <a:endParaRPr lang="en-US" sz="5000"/>
          </a:p>
        </p:txBody>
      </p:sp>
      <p:sp>
        <p:nvSpPr>
          <p:cNvPr id="3" name="Content Placeholder 2">
            <a:extLst>
              <a:ext uri="{FF2B5EF4-FFF2-40B4-BE49-F238E27FC236}">
                <a16:creationId xmlns:a16="http://schemas.microsoft.com/office/drawing/2014/main" id="{BAE3F2FE-EBD0-4B54-A654-7B9027948FBA}"/>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ltLang="en-US" sz="1400" dirty="0"/>
              <a:t>One of the ways we can think this through is in the context of Rich’s theory of ‘compulsory heterosexuality’, which attempts to unpick the ways in which heteronormativity leads to sexual inequality for women. </a:t>
            </a:r>
          </a:p>
          <a:p>
            <a:pPr marL="0" indent="0">
              <a:buNone/>
            </a:pPr>
            <a:r>
              <a:rPr lang="en-US" altLang="en-US" sz="1400" dirty="0"/>
              <a:t>Rich does this in her essay entitled ‘Compulsory Heterosexuality and Lesbian Existence’ (1980) – Rich describes compulsory heterosexuality as an oppressive social system that assumes that everyone is, and should be, heterosexual and that all other forms of sexuality and sexual expression are unnatural. </a:t>
            </a:r>
          </a:p>
          <a:p>
            <a:pPr marL="0" indent="0">
              <a:buNone/>
            </a:pPr>
            <a:r>
              <a:rPr lang="en-US" altLang="en-US" sz="1400" dirty="0"/>
              <a:t>This understanding of nature, for Rich, is a political strategy that allows for the privileging of heterosexual over non-heterosexual forms of sexuality. Further than this, it allows for the stratification of social rewards and punishments even within the performance of heterosexuality. </a:t>
            </a:r>
          </a:p>
        </p:txBody>
      </p:sp>
      <p:pic>
        <p:nvPicPr>
          <p:cNvPr id="6" name="Content Placeholder 5">
            <a:extLst>
              <a:ext uri="{FF2B5EF4-FFF2-40B4-BE49-F238E27FC236}">
                <a16:creationId xmlns:a16="http://schemas.microsoft.com/office/drawing/2014/main" id="{7B4BADC6-B6AB-4874-A50F-A72876E8BEF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1275" r="12709"/>
          <a:stretch/>
        </p:blipFill>
        <p:spPr>
          <a:xfrm>
            <a:off x="5664199" y="10"/>
            <a:ext cx="3479801" cy="6857990"/>
          </a:xfrm>
          <a:prstGeom prst="rect">
            <a:avLst/>
          </a:prstGeom>
        </p:spPr>
      </p:pic>
    </p:spTree>
    <p:extLst>
      <p:ext uri="{BB962C8B-B14F-4D97-AF65-F5344CB8AC3E}">
        <p14:creationId xmlns:p14="http://schemas.microsoft.com/office/powerpoint/2010/main" val="790434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6F43941-8C64-4110-A67C-37594F228BF9}"/>
              </a:ext>
            </a:extLst>
          </p:cNvPr>
          <p:cNvGraphicFramePr>
            <a:graphicFrameLocks noGrp="1"/>
          </p:cNvGraphicFramePr>
          <p:nvPr>
            <p:extLst>
              <p:ext uri="{D42A27DB-BD31-4B8C-83A1-F6EECF244321}">
                <p14:modId xmlns:p14="http://schemas.microsoft.com/office/powerpoint/2010/main" val="3002007875"/>
              </p:ext>
            </p:extLst>
          </p:nvPr>
        </p:nvGraphicFramePr>
        <p:xfrm>
          <a:off x="482600" y="978216"/>
          <a:ext cx="8178800" cy="4901569"/>
        </p:xfrm>
        <a:graphic>
          <a:graphicData uri="http://schemas.openxmlformats.org/drawingml/2006/table">
            <a:tbl>
              <a:tblPr/>
              <a:tblGrid>
                <a:gridCol w="1291774">
                  <a:extLst>
                    <a:ext uri="{9D8B030D-6E8A-4147-A177-3AD203B41FA5}">
                      <a16:colId xmlns:a16="http://schemas.microsoft.com/office/drawing/2014/main" val="3462528052"/>
                    </a:ext>
                  </a:extLst>
                </a:gridCol>
                <a:gridCol w="6887026">
                  <a:extLst>
                    <a:ext uri="{9D8B030D-6E8A-4147-A177-3AD203B41FA5}">
                      <a16:colId xmlns:a16="http://schemas.microsoft.com/office/drawing/2014/main" val="3382901889"/>
                    </a:ext>
                  </a:extLst>
                </a:gridCol>
              </a:tblGrid>
              <a:tr h="1633856">
                <a:tc rowSpan="2">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Inducements</a:t>
                      </a:r>
                    </a:p>
                  </a:txBody>
                  <a:tcPr marL="93900" marR="93900" marT="46950" marB="469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600" b="1"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Material</a:t>
                      </a:r>
                      <a:endPar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The marriage contract (legalised sexual subordination of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Financial and material support (husband)</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Sphere of influence (the domestic)</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Stay-at home child allowance for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Reduced earning capacity for women compared with their male partners</a:t>
                      </a:r>
                    </a:p>
                  </a:txBody>
                  <a:tcPr marL="93900" marR="93900" marT="46950" marB="469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80679462"/>
                  </a:ext>
                </a:extLst>
              </a:tr>
              <a:tr h="1383457">
                <a:tc vMerge="1">
                  <a:txBody>
                    <a:bodyPr/>
                    <a:lstStyle/>
                    <a:p>
                      <a:endParaRPr lang="en-GB"/>
                    </a:p>
                  </a:txBody>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600" b="1"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Symbolic </a:t>
                      </a:r>
                      <a:r>
                        <a:rPr kumimoji="0" lang="en-AU" altLang="en-US" sz="1600" b="0" i="1"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or</a:t>
                      </a: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t>
                      </a:r>
                      <a:r>
                        <a:rPr kumimoji="0" lang="en-AU" altLang="en-US" sz="1600" b="1"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ideological</a:t>
                      </a:r>
                      <a:endPar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Romance and love – made complete with a man (</a:t>
                      </a:r>
                      <a:r>
                        <a:rPr kumimoji="0" lang="en-AU" altLang="en-US" sz="1600" b="0" i="0" u="none" strike="noStrike" cap="none" normalizeH="0" baseline="0" dirty="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heterocoupling</a:t>
                      </a: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Female beauty as an ideal of female worth </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Motherhood within marriage as female self-fulfilment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valued only insofar as they are valuable to men</a:t>
                      </a:r>
                    </a:p>
                  </a:txBody>
                  <a:tcPr marL="93900" marR="93900" marT="46950" marB="469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4381677"/>
                  </a:ext>
                </a:extLst>
              </a:tr>
              <a:tr h="1884256">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600" b="0" i="0" u="none" strike="noStrike" cap="none"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Punishments</a:t>
                      </a:r>
                    </a:p>
                  </a:txBody>
                  <a:tcPr marL="93900" marR="93900" marT="46950" marB="469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0" fontAlgn="base" latinLnBrk="0" hangingPunct="0">
                        <a:lnSpc>
                          <a:spcPct val="100000"/>
                        </a:lnSpc>
                        <a:spcBef>
                          <a:spcPct val="0"/>
                        </a:spcBef>
                        <a:spcAft>
                          <a:spcPct val="0"/>
                        </a:spcAft>
                        <a:buClr>
                          <a:srgbClr val="76617D"/>
                        </a:buClr>
                        <a:buSzTx/>
                        <a:buFontTx/>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Social ostracism for unmarried mothers, women who leave their husbands and financially independent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who are sexually independent labelled as ‘loose,’ ‘</a:t>
                      </a:r>
                      <a:r>
                        <a:rPr kumimoji="0" lang="en-AU" altLang="en-US" sz="1600" b="0" i="0" u="none" strike="noStrike" cap="none" normalizeH="0" baseline="0" dirty="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skettels</a:t>
                      </a: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sluts’</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Criminalisation, </a:t>
                      </a:r>
                      <a:r>
                        <a:rPr kumimoji="0" lang="en-AU" altLang="en-US" sz="1600" b="0" i="0" u="none" strike="noStrike" cap="none" normalizeH="0" baseline="0" dirty="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pathologisation</a:t>
                      </a: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and abuse of lesbians and women who are not exclusively heterosexual</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600" b="0" i="0" u="none" strike="noStrike" cap="none" normalizeH="0" baseline="0" dirty="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 system of gendered sexual violence that keeps women (and their sexuality) in its proper place</a:t>
                      </a:r>
                    </a:p>
                  </a:txBody>
                  <a:tcPr marL="93900" marR="93900" marT="46950" marB="469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709920777"/>
                  </a:ext>
                </a:extLst>
              </a:tr>
            </a:tbl>
          </a:graphicData>
        </a:graphic>
      </p:graphicFrame>
    </p:spTree>
    <p:extLst>
      <p:ext uri="{BB962C8B-B14F-4D97-AF65-F5344CB8AC3E}">
        <p14:creationId xmlns:p14="http://schemas.microsoft.com/office/powerpoint/2010/main" val="2029437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CF59F93-A30B-4EC4-9374-D3C997EB34A3}"/>
              </a:ext>
            </a:extLst>
          </p:cNvPr>
          <p:cNvPicPr>
            <a:picLocks noGrp="1" noChangeAspect="1"/>
          </p:cNvPicPr>
          <p:nvPr>
            <p:ph sz="half" idx="2"/>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l="8242" r="3114"/>
          <a:stretch/>
        </p:blipFill>
        <p:spPr>
          <a:xfrm>
            <a:off x="20" y="-1"/>
            <a:ext cx="9141694" cy="6858000"/>
          </a:xfrm>
          <a:prstGeom prst="rect">
            <a:avLst/>
          </a:prstGeom>
        </p:spPr>
      </p:pic>
      <p:sp>
        <p:nvSpPr>
          <p:cNvPr id="2" name="Title 1">
            <a:extLst>
              <a:ext uri="{FF2B5EF4-FFF2-40B4-BE49-F238E27FC236}">
                <a16:creationId xmlns:a16="http://schemas.microsoft.com/office/drawing/2014/main" id="{9D3C6B24-1BFE-4D29-8BA0-8C9713283694}"/>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altLang="en-US" sz="2800"/>
              <a:t>Heteronormativity</a:t>
            </a:r>
            <a:endParaRPr lang="en-US" sz="2800"/>
          </a:p>
        </p:txBody>
      </p:sp>
      <p:cxnSp>
        <p:nvCxnSpPr>
          <p:cNvPr id="24" name="Straight Connector 2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E76C73-8A5A-40E4-A93D-2948D73180BE}"/>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ltLang="en-US"/>
              <a:t>Rubin extends and expands this notion in a famous essay entitled ‘Thinking Sex’ (1984) which argues that in our societies heteronormativity operates to produce a hierarchy of sexual acts, gender performances, and expressions of sexuality.</a:t>
            </a:r>
          </a:p>
          <a:p>
            <a:r>
              <a:rPr lang="en-US" altLang="en-US"/>
              <a:t>Rubin argues that those aspects which are higher up the hierarchy are rewarded and privileged in society, while those that fall low in the hierarchy are socially punished or excluded. </a:t>
            </a:r>
          </a:p>
          <a:p>
            <a:r>
              <a:rPr lang="en-US" altLang="en-US"/>
              <a:t>The sexual practices that Rubin argues are most valued and highly rewarded include a limited repertoire of sexual acts, </a:t>
            </a:r>
            <a:r>
              <a:rPr lang="en-US" altLang="en-US" b="1"/>
              <a:t>reproductive in intent</a:t>
            </a:r>
            <a:r>
              <a:rPr lang="en-US" altLang="en-US"/>
              <a:t>, undertaken by a </a:t>
            </a:r>
            <a:r>
              <a:rPr lang="en-US" altLang="en-US" b="1"/>
              <a:t>monogamous</a:t>
            </a:r>
            <a:r>
              <a:rPr lang="en-US" altLang="en-US"/>
              <a:t>, </a:t>
            </a:r>
            <a:r>
              <a:rPr lang="en-US" altLang="en-US" b="1"/>
              <a:t>adult</a:t>
            </a:r>
            <a:r>
              <a:rPr lang="en-US" altLang="en-US"/>
              <a:t>, </a:t>
            </a:r>
            <a:r>
              <a:rPr lang="en-US" altLang="en-US" b="1"/>
              <a:t>heterosexual couple</a:t>
            </a:r>
            <a:r>
              <a:rPr lang="en-US" altLang="en-US"/>
              <a:t> within the confines of the </a:t>
            </a:r>
            <a:r>
              <a:rPr lang="en-US" altLang="en-US" b="1"/>
              <a:t>family home</a:t>
            </a:r>
            <a:r>
              <a:rPr lang="en-US" altLang="en-US"/>
              <a:t> and sanctioned by the </a:t>
            </a:r>
            <a:r>
              <a:rPr lang="en-US" altLang="en-US" b="1"/>
              <a:t>state</a:t>
            </a:r>
            <a:r>
              <a:rPr lang="en-US" altLang="en-US"/>
              <a:t>, or </a:t>
            </a:r>
            <a:r>
              <a:rPr lang="en-US" altLang="en-US" b="1"/>
              <a:t>religion</a:t>
            </a:r>
            <a:r>
              <a:rPr lang="en-US" altLang="en-US"/>
              <a:t>, or both, through </a:t>
            </a:r>
            <a:r>
              <a:rPr lang="en-US" altLang="en-US" b="1"/>
              <a:t>marriage</a:t>
            </a:r>
            <a:r>
              <a:rPr lang="en-US" altLang="en-US"/>
              <a:t>. </a:t>
            </a:r>
          </a:p>
          <a:p>
            <a:endParaRPr lang="en-US"/>
          </a:p>
        </p:txBody>
      </p:sp>
    </p:spTree>
    <p:extLst>
      <p:ext uri="{BB962C8B-B14F-4D97-AF65-F5344CB8AC3E}">
        <p14:creationId xmlns:p14="http://schemas.microsoft.com/office/powerpoint/2010/main" val="284015604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9C9D7A6-6445-45A5-9388-343749CB2512}"/>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altLang="en-US" sz="5000"/>
              <a:t>Heteronormativity</a:t>
            </a:r>
            <a:endParaRPr lang="en-US" sz="5000"/>
          </a:p>
        </p:txBody>
      </p:sp>
      <p:sp>
        <p:nvSpPr>
          <p:cNvPr id="3" name="Content Placeholder 2">
            <a:extLst>
              <a:ext uri="{FF2B5EF4-FFF2-40B4-BE49-F238E27FC236}">
                <a16:creationId xmlns:a16="http://schemas.microsoft.com/office/drawing/2014/main" id="{8FD61D80-0418-4CD1-94F1-1ED5CAB16918}"/>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altLang="en-US" sz="1700"/>
              <a:t>Rubin’s point is that those whose identity, practice or behaviour falls in ‘the outer limits’ rather than in the ‘charmed circle’ often receive treatment that can be viewed as morally reprehensible, but is justified on the basis of their location outside the bounds of acceptable and natural heterosexuality. </a:t>
            </a:r>
          </a:p>
          <a:p>
            <a:endParaRPr lang="en-US" altLang="en-US" sz="1700"/>
          </a:p>
          <a:p>
            <a:r>
              <a:rPr lang="en-US" altLang="en-US" sz="1700"/>
              <a:t>This is not a call by Rubin for a total liberation of any forms of sexual practice, without limit. Rather, her point is the following question: what would a truly democratic and sexually moral society look like, if heteronormativity did not dictate the prevailing sexual morality?</a:t>
            </a:r>
          </a:p>
          <a:p>
            <a:endParaRPr lang="en-US" altLang="en-US" sz="1700"/>
          </a:p>
        </p:txBody>
      </p:sp>
      <p:pic>
        <p:nvPicPr>
          <p:cNvPr id="10" name="Content Placeholder 9" descr="A picture containing chain&#10;&#10;Description automatically generated">
            <a:extLst>
              <a:ext uri="{FF2B5EF4-FFF2-40B4-BE49-F238E27FC236}">
                <a16:creationId xmlns:a16="http://schemas.microsoft.com/office/drawing/2014/main" id="{C3360FD7-D64B-4158-86D3-F0FC05B49F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477" r="18273" b="-1"/>
          <a:stretch/>
        </p:blipFill>
        <p:spPr>
          <a:xfrm>
            <a:off x="5664199" y="10"/>
            <a:ext cx="3479800" cy="6857990"/>
          </a:xfrm>
          <a:prstGeom prst="rect">
            <a:avLst/>
          </a:prstGeom>
        </p:spPr>
      </p:pic>
    </p:spTree>
    <p:extLst>
      <p:ext uri="{BB962C8B-B14F-4D97-AF65-F5344CB8AC3E}">
        <p14:creationId xmlns:p14="http://schemas.microsoft.com/office/powerpoint/2010/main" val="1795921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768096" y="585216"/>
            <a:ext cx="4426545" cy="1499616"/>
          </a:xfrm>
        </p:spPr>
        <p:txBody>
          <a:bodyPr vert="horz" lIns="91440" tIns="45720" rIns="91440" bIns="45720" rtlCol="0" anchor="ctr">
            <a:normAutofit/>
          </a:bodyPr>
          <a:lstStyle/>
          <a:p>
            <a:r>
              <a:rPr lang="en-US" altLang="en-US" sz="5000"/>
              <a:t>Group work</a:t>
            </a:r>
          </a:p>
        </p:txBody>
      </p: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768096" y="2286000"/>
            <a:ext cx="4426545" cy="3931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fontScale="92500" lnSpcReduction="20000"/>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400" dirty="0">
                <a:latin typeface="+mn-lt"/>
                <a:ea typeface="+mn-ea"/>
              </a:rPr>
              <a:t>Divide into two groups</a:t>
            </a:r>
            <a:br>
              <a:rPr lang="en-US" altLang="en-US" sz="2400" dirty="0">
                <a:latin typeface="+mn-lt"/>
                <a:ea typeface="+mn-ea"/>
              </a:rPr>
            </a:br>
            <a:endParaRPr lang="en-US" altLang="en-US" sz="2400" dirty="0">
              <a:latin typeface="+mn-lt"/>
              <a:ea typeface="+mn-ea"/>
            </a:endParaRPr>
          </a:p>
          <a:p>
            <a:pPr marL="0" indent="0" defTabSz="914400">
              <a:lnSpc>
                <a:spcPct val="90000"/>
              </a:lnSpc>
              <a:spcBef>
                <a:spcPct val="20000"/>
              </a:spcBef>
              <a:buClr>
                <a:schemeClr val="accent1"/>
              </a:buClr>
              <a:buNone/>
            </a:pPr>
            <a:r>
              <a:rPr lang="en-US" altLang="en-US" sz="2400" b="1" dirty="0">
                <a:latin typeface="+mn-lt"/>
                <a:ea typeface="+mn-ea"/>
              </a:rPr>
              <a:t>Group 1 – </a:t>
            </a:r>
            <a:r>
              <a:rPr lang="en-US" altLang="en-US" sz="2400" dirty="0">
                <a:latin typeface="+mn-lt"/>
                <a:ea typeface="+mn-ea"/>
              </a:rPr>
              <a:t>Attempt to answer Rubin’s question in the context of heterosexuality</a:t>
            </a:r>
            <a:br>
              <a:rPr lang="en-US" altLang="en-US" sz="2400" dirty="0">
                <a:latin typeface="+mn-lt"/>
                <a:ea typeface="+mn-ea"/>
              </a:rPr>
            </a:br>
            <a:r>
              <a:rPr lang="en-US" altLang="en-US" sz="2400" dirty="0">
                <a:latin typeface="+mn-lt"/>
                <a:ea typeface="+mn-ea"/>
              </a:rPr>
              <a:t>                                                           </a:t>
            </a:r>
          </a:p>
          <a:p>
            <a:pPr marL="0" indent="0" defTabSz="914400">
              <a:lnSpc>
                <a:spcPct val="90000"/>
              </a:lnSpc>
              <a:spcBef>
                <a:spcPct val="20000"/>
              </a:spcBef>
              <a:buClr>
                <a:schemeClr val="accent1"/>
              </a:buClr>
              <a:buNone/>
            </a:pPr>
            <a:r>
              <a:rPr lang="en-US" altLang="en-US" sz="2400" b="1" dirty="0">
                <a:latin typeface="+mn-lt"/>
                <a:ea typeface="+mn-ea"/>
              </a:rPr>
              <a:t>Group 2 - </a:t>
            </a:r>
            <a:r>
              <a:rPr lang="en-US" altLang="en-US" sz="2400" dirty="0">
                <a:latin typeface="+mn-lt"/>
              </a:rPr>
              <a:t>Attempt to answer Rubin’s question in the context of homosexuality</a:t>
            </a:r>
            <a:br>
              <a:rPr lang="en-US" altLang="en-US" sz="2400" dirty="0">
                <a:latin typeface="+mn-lt"/>
              </a:rPr>
            </a:br>
            <a:br>
              <a:rPr lang="en-US" altLang="en-US" sz="2400" dirty="0">
                <a:latin typeface="+mn-lt"/>
              </a:rPr>
            </a:br>
            <a:br>
              <a:rPr lang="en-US" altLang="en-US" sz="2400" dirty="0">
                <a:latin typeface="+mn-lt"/>
              </a:rPr>
            </a:br>
            <a:r>
              <a:rPr lang="en-US" altLang="en-US" sz="2400" i="1" dirty="0">
                <a:latin typeface="+mn-lt"/>
              </a:rPr>
              <a:t>What would a truly democratic and sexually moral society look like, if heteronormativity did not dictate the prevailing sexual morality?</a:t>
            </a:r>
          </a:p>
          <a:p>
            <a:pPr marL="0" indent="0" defTabSz="914400">
              <a:lnSpc>
                <a:spcPct val="90000"/>
              </a:lnSpc>
              <a:spcBef>
                <a:spcPct val="20000"/>
              </a:spcBef>
              <a:buClr>
                <a:schemeClr val="accent1"/>
              </a:buClr>
              <a:buNone/>
            </a:pPr>
            <a:endParaRPr lang="en-US" altLang="en-US" sz="2400" dirty="0">
              <a:latin typeface="+mn-lt"/>
              <a:ea typeface="+mn-ea"/>
            </a:endParaRPr>
          </a:p>
        </p:txBody>
      </p:sp>
      <p:pic>
        <p:nvPicPr>
          <p:cNvPr id="136" name="Graphic 135" descr="Group">
            <a:extLst>
              <a:ext uri="{FF2B5EF4-FFF2-40B4-BE49-F238E27FC236}">
                <a16:creationId xmlns:a16="http://schemas.microsoft.com/office/drawing/2014/main" id="{64FACE60-DCFB-4938-98F2-90D37A62D3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Tree>
    <p:extLst>
      <p:ext uri="{BB962C8B-B14F-4D97-AF65-F5344CB8AC3E}">
        <p14:creationId xmlns:p14="http://schemas.microsoft.com/office/powerpoint/2010/main" val="2782950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4426545"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4426545" cy="3931920"/>
          </a:xfrm>
        </p:spPr>
        <p:txBody>
          <a:bodyPr vert="horz" lIns="45720" tIns="45720" rIns="45720" bIns="45720" rtlCol="0">
            <a:normAutofit/>
          </a:bodyPr>
          <a:lstStyle/>
          <a:p>
            <a:pPr marL="0" indent="0">
              <a:buNone/>
            </a:pPr>
            <a:r>
              <a:rPr lang="en-US" altLang="en-US" dirty="0"/>
              <a:t>All participants to consider together: </a:t>
            </a:r>
          </a:p>
          <a:p>
            <a:pPr marL="0" indent="0">
              <a:buNone/>
            </a:pPr>
            <a:r>
              <a:rPr lang="en-US" altLang="en-US" dirty="0"/>
              <a:t>What definitions or principles did you come up with?</a:t>
            </a:r>
          </a:p>
          <a:p>
            <a:pPr marL="0" indent="0">
              <a:buNone/>
            </a:pPr>
            <a:r>
              <a:rPr lang="en-US" altLang="en-US" dirty="0"/>
              <a:t>Do they differ between groups?</a:t>
            </a:r>
          </a:p>
          <a:p>
            <a:pPr marL="0" indent="0">
              <a:buNone/>
            </a:pPr>
            <a:endParaRPr lang="en-US" altLang="en-US" dirty="0"/>
          </a:p>
          <a:p>
            <a:pPr marL="0" indent="0">
              <a:buNone/>
            </a:pPr>
            <a:r>
              <a:rPr lang="en-US" altLang="en-US" dirty="0"/>
              <a:t>Are you familiar with notions of consent, risk-aware sexual practices, and personal autonomy?</a:t>
            </a: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Tree>
    <p:extLst>
      <p:ext uri="{BB962C8B-B14F-4D97-AF65-F5344CB8AC3E}">
        <p14:creationId xmlns:p14="http://schemas.microsoft.com/office/powerpoint/2010/main" val="3672456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5" descr="Chart&#10;&#10;Description automatically generated">
            <a:extLst>
              <a:ext uri="{FF2B5EF4-FFF2-40B4-BE49-F238E27FC236}">
                <a16:creationId xmlns:a16="http://schemas.microsoft.com/office/drawing/2014/main" id="{337991EB-D1CC-4CE5-9240-CCA398F8C1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5188" y="643467"/>
            <a:ext cx="4693622" cy="5571066"/>
          </a:xfrm>
          <a:prstGeom prst="rect">
            <a:avLst/>
          </a:prstGeom>
        </p:spPr>
      </p:pic>
    </p:spTree>
    <p:extLst>
      <p:ext uri="{BB962C8B-B14F-4D97-AF65-F5344CB8AC3E}">
        <p14:creationId xmlns:p14="http://schemas.microsoft.com/office/powerpoint/2010/main" val="1999890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4426545"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4426545" cy="3931920"/>
          </a:xfrm>
        </p:spPr>
        <p:txBody>
          <a:bodyPr vert="horz" lIns="45720" tIns="45720" rIns="45720" bIns="45720" rtlCol="0">
            <a:normAutofit/>
          </a:bodyPr>
          <a:lstStyle/>
          <a:p>
            <a:pPr marL="0" indent="0">
              <a:buNone/>
            </a:pPr>
            <a:r>
              <a:rPr lang="en-US" altLang="en-US" dirty="0"/>
              <a:t>Examine and explore Rubin’s ‘charmed’ circle of gender / sex / sexuality expressions. </a:t>
            </a:r>
          </a:p>
          <a:p>
            <a:pPr marL="0" indent="0">
              <a:buNone/>
            </a:pPr>
            <a:endParaRPr lang="en-US" altLang="en-US" dirty="0"/>
          </a:p>
          <a:p>
            <a:pPr marL="0" indent="0">
              <a:buNone/>
            </a:pPr>
            <a:r>
              <a:rPr lang="en-US" altLang="en-US" dirty="0"/>
              <a:t>Consider:</a:t>
            </a:r>
          </a:p>
          <a:p>
            <a:pPr marL="0" indent="0">
              <a:buNone/>
            </a:pPr>
            <a:r>
              <a:rPr lang="en-US" altLang="en-US" dirty="0"/>
              <a:t>What informs the differentiations / distinctions made between acceptable and unacceptable forms?</a:t>
            </a:r>
          </a:p>
          <a:p>
            <a:pPr marL="0" indent="0">
              <a:buNone/>
            </a:pPr>
            <a:r>
              <a:rPr lang="en-US" altLang="en-US" dirty="0"/>
              <a:t>Does the ‘charmed circle’ describe the reality of (heterosexual) sex?</a:t>
            </a: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Tree>
    <p:extLst>
      <p:ext uri="{BB962C8B-B14F-4D97-AF65-F5344CB8AC3E}">
        <p14:creationId xmlns:p14="http://schemas.microsoft.com/office/powerpoint/2010/main" val="681331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F83CA-B927-4BD0-8657-736196639954}"/>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dirty="0">
                <a:solidFill>
                  <a:schemeClr val="tx1">
                    <a:alpha val="80000"/>
                  </a:schemeClr>
                </a:solidFill>
              </a:rPr>
              <a:t>Hyper-Femininity</a:t>
            </a:r>
          </a:p>
        </p:txBody>
      </p:sp>
      <p:sp>
        <p:nvSpPr>
          <p:cNvPr id="3" name="Text Placeholder 2">
            <a:extLst>
              <a:ext uri="{FF2B5EF4-FFF2-40B4-BE49-F238E27FC236}">
                <a16:creationId xmlns:a16="http://schemas.microsoft.com/office/drawing/2014/main" id="{44BB60F2-E902-4218-827B-81682DD83C5A}"/>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028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hairpiece&#10;&#10;Description automatically generated">
            <a:extLst>
              <a:ext uri="{FF2B5EF4-FFF2-40B4-BE49-F238E27FC236}">
                <a16:creationId xmlns:a16="http://schemas.microsoft.com/office/drawing/2014/main" id="{7CA55B1C-3166-42B3-9D8F-847F55386BEB}"/>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9804" b="16054"/>
          <a:stretch/>
        </p:blipFill>
        <p:spPr>
          <a:xfrm>
            <a:off x="20" y="-1"/>
            <a:ext cx="9141694" cy="6858000"/>
          </a:xfrm>
          <a:prstGeom prst="rect">
            <a:avLst/>
          </a:prstGeom>
        </p:spPr>
      </p:pic>
      <p:sp>
        <p:nvSpPr>
          <p:cNvPr id="2" name="Title 1">
            <a:extLst>
              <a:ext uri="{FF2B5EF4-FFF2-40B4-BE49-F238E27FC236}">
                <a16:creationId xmlns:a16="http://schemas.microsoft.com/office/drawing/2014/main" id="{B0541A6B-61D9-41AC-A161-9808CD506AB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dirty="0"/>
              <a:t>Hyper-femininity</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5F450A-1249-478B-BA6C-C121D3D853DC}"/>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Hyper-femininity is the idea that there are certain forms of gender performance which play, knowingly or unknowingly, with taking the expected norms of that gender to the extreme.</a:t>
            </a:r>
            <a:br>
              <a:rPr lang="en-US" dirty="0"/>
            </a:br>
            <a:br>
              <a:rPr lang="en-US" dirty="0"/>
            </a:br>
            <a:r>
              <a:rPr lang="en-US" dirty="0"/>
              <a:t>Hyper-femininity is therefore those gendered performances which exaggerate the expected feminine qualities of those who are female. </a:t>
            </a:r>
            <a:br>
              <a:rPr lang="en-US" dirty="0"/>
            </a:br>
            <a:br>
              <a:rPr lang="en-US" dirty="0"/>
            </a:br>
            <a:r>
              <a:rPr lang="en-US" dirty="0"/>
              <a:t>The specifics vary – but what qualities does society associate with femaleness?</a:t>
            </a:r>
          </a:p>
          <a:p>
            <a:r>
              <a:rPr lang="en-US" dirty="0"/>
              <a:t>We are going to have a look at this in the context of child beauty pageants. </a:t>
            </a:r>
            <a:br>
              <a:rPr lang="en-US" dirty="0"/>
            </a:br>
            <a:endParaRPr lang="en-US" dirty="0"/>
          </a:p>
        </p:txBody>
      </p:sp>
    </p:spTree>
    <p:extLst>
      <p:ext uri="{BB962C8B-B14F-4D97-AF65-F5344CB8AC3E}">
        <p14:creationId xmlns:p14="http://schemas.microsoft.com/office/powerpoint/2010/main" val="314579741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that is sitting in the water&#10;&#10;Description automatically generated">
            <a:extLst>
              <a:ext uri="{FF2B5EF4-FFF2-40B4-BE49-F238E27FC236}">
                <a16:creationId xmlns:a16="http://schemas.microsoft.com/office/drawing/2014/main" id="{87AACE1A-A208-416E-A790-87F6D0EEDF6E}"/>
              </a:ext>
            </a:extLst>
          </p:cNvPr>
          <p:cNvPicPr>
            <a:picLocks noChangeAspect="1"/>
          </p:cNvPicPr>
          <p:nvPr/>
        </p:nvPicPr>
        <p:blipFill rotWithShape="1">
          <a:blip r:embed="rId2"/>
          <a:srcRect t="12500" b="12500"/>
          <a:stretch/>
        </p:blipFill>
        <p:spPr>
          <a:xfrm>
            <a:off x="20" y="10"/>
            <a:ext cx="9143980" cy="6857990"/>
          </a:xfrm>
          <a:prstGeom prst="rect">
            <a:avLst/>
          </a:prstGeom>
        </p:spPr>
      </p:pic>
    </p:spTree>
    <p:extLst>
      <p:ext uri="{BB962C8B-B14F-4D97-AF65-F5344CB8AC3E}">
        <p14:creationId xmlns:p14="http://schemas.microsoft.com/office/powerpoint/2010/main" val="3163591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444A-647D-41C5-A1C7-3D97DEEEAC7B}"/>
              </a:ext>
            </a:extLst>
          </p:cNvPr>
          <p:cNvSpPr>
            <a:spLocks noGrp="1"/>
          </p:cNvSpPr>
          <p:nvPr>
            <p:ph type="title"/>
          </p:nvPr>
        </p:nvSpPr>
        <p:spPr/>
        <p:txBody>
          <a:bodyPr/>
          <a:lstStyle/>
          <a:p>
            <a:r>
              <a:rPr lang="en-US" dirty="0">
                <a:solidFill>
                  <a:schemeClr val="tx1">
                    <a:alpha val="80000"/>
                  </a:schemeClr>
                </a:solidFill>
              </a:rPr>
              <a:t>Hyper-Femininity</a:t>
            </a:r>
            <a:endParaRPr lang="en-GB" dirty="0"/>
          </a:p>
        </p:txBody>
      </p:sp>
      <p:sp>
        <p:nvSpPr>
          <p:cNvPr id="3" name="Content Placeholder 2">
            <a:extLst>
              <a:ext uri="{FF2B5EF4-FFF2-40B4-BE49-F238E27FC236}">
                <a16:creationId xmlns:a16="http://schemas.microsoft.com/office/drawing/2014/main" id="{F50DD7B9-9A98-40AC-A46B-41659296B9F4}"/>
              </a:ext>
            </a:extLst>
          </p:cNvPr>
          <p:cNvSpPr>
            <a:spLocks noGrp="1"/>
          </p:cNvSpPr>
          <p:nvPr>
            <p:ph sz="half" idx="1"/>
          </p:nvPr>
        </p:nvSpPr>
        <p:spPr/>
        <p:txBody>
          <a:bodyPr/>
          <a:lstStyle/>
          <a:p>
            <a:r>
              <a:rPr lang="en-GB" dirty="0"/>
              <a:t>https://www.youtube.com/watch?v=L1HQtUqpR-g</a:t>
            </a:r>
          </a:p>
          <a:p>
            <a:r>
              <a:rPr lang="en-GB" dirty="0"/>
              <a:t>https://www.youtube.com/watch?v=cpAhciFyJh0</a:t>
            </a:r>
          </a:p>
          <a:p>
            <a:endParaRPr lang="en-GB" dirty="0"/>
          </a:p>
          <a:p>
            <a:endParaRPr lang="en-GB" dirty="0"/>
          </a:p>
        </p:txBody>
      </p:sp>
      <p:sp>
        <p:nvSpPr>
          <p:cNvPr id="4" name="Content Placeholder 3">
            <a:extLst>
              <a:ext uri="{FF2B5EF4-FFF2-40B4-BE49-F238E27FC236}">
                <a16:creationId xmlns:a16="http://schemas.microsoft.com/office/drawing/2014/main" id="{F8DA1ADB-B50C-4F17-B3D4-B6748EC7F32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53491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DA4DEC3-91C7-48CE-9AB0-A3DE358DD1B8}"/>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sz="5000"/>
              <a:t>Beauty Pageants</a:t>
            </a:r>
          </a:p>
        </p:txBody>
      </p:sp>
      <p:sp>
        <p:nvSpPr>
          <p:cNvPr id="3" name="Content Placeholder 2">
            <a:extLst>
              <a:ext uri="{FF2B5EF4-FFF2-40B4-BE49-F238E27FC236}">
                <a16:creationId xmlns:a16="http://schemas.microsoft.com/office/drawing/2014/main" id="{9FB05B9F-0162-4038-9E45-2B298130FBC1}"/>
              </a:ext>
            </a:extLst>
          </p:cNvPr>
          <p:cNvSpPr>
            <a:spLocks noGrp="1"/>
          </p:cNvSpPr>
          <p:nvPr>
            <p:ph sz="half" idx="1"/>
          </p:nvPr>
        </p:nvSpPr>
        <p:spPr>
          <a:xfrm>
            <a:off x="768096" y="2286000"/>
            <a:ext cx="3322211" cy="3931920"/>
          </a:xfrm>
        </p:spPr>
        <p:txBody>
          <a:bodyPr vert="horz" lIns="45720" tIns="45720" rIns="45720" bIns="45720" rtlCol="0">
            <a:normAutofit/>
          </a:bodyPr>
          <a:lstStyle/>
          <a:p>
            <a:r>
              <a:rPr lang="en-US" sz="1400" dirty="0" err="1"/>
              <a:t>Hpyer</a:t>
            </a:r>
            <a:r>
              <a:rPr lang="en-US" sz="1400" dirty="0"/>
              <a:t>- forms of gendered expression rely on the projection and </a:t>
            </a:r>
            <a:r>
              <a:rPr lang="en-US" sz="1400" dirty="0" err="1"/>
              <a:t>idealisation</a:t>
            </a:r>
            <a:r>
              <a:rPr lang="en-US" sz="1400" dirty="0"/>
              <a:t> of gender performances associated with different sexes of people.</a:t>
            </a:r>
          </a:p>
          <a:p>
            <a:r>
              <a:rPr lang="en-US" sz="1400" dirty="0"/>
              <a:t>One of the ways in which we see the </a:t>
            </a:r>
            <a:r>
              <a:rPr lang="en-US" sz="1400" dirty="0" err="1"/>
              <a:t>idealisation</a:t>
            </a:r>
            <a:r>
              <a:rPr lang="en-US" sz="1400" dirty="0"/>
              <a:t> of gender roles is in the projection of </a:t>
            </a:r>
            <a:r>
              <a:rPr lang="en-US" sz="1400" dirty="0" err="1"/>
              <a:t>idealised</a:t>
            </a:r>
            <a:r>
              <a:rPr lang="en-US" sz="1400" dirty="0"/>
              <a:t> gender roles onto others within our communities. </a:t>
            </a:r>
          </a:p>
          <a:p>
            <a:r>
              <a:rPr lang="en-US" sz="1400" dirty="0"/>
              <a:t>We encourage and elevate performances which re-inscribe group identity, and </a:t>
            </a:r>
            <a:r>
              <a:rPr lang="en-US" sz="1400" dirty="0" err="1"/>
              <a:t>marginalise</a:t>
            </a:r>
            <a:r>
              <a:rPr lang="en-US" sz="1400" dirty="0"/>
              <a:t> or exclude those which challenge it.</a:t>
            </a:r>
            <a:br>
              <a:rPr lang="en-US" sz="1400" dirty="0"/>
            </a:br>
            <a:br>
              <a:rPr lang="en-US" sz="1400" dirty="0"/>
            </a:br>
            <a:r>
              <a:rPr lang="en-US" sz="1400" dirty="0"/>
              <a:t>Over time, these recurring performances take on the status of unthinking and unchallengeable nature – as identified in the work of Butler and Rubin. </a:t>
            </a:r>
          </a:p>
        </p:txBody>
      </p:sp>
      <p:pic>
        <p:nvPicPr>
          <p:cNvPr id="6" name="Content Placeholder 5" descr="A person sitting on a bed&#10;&#10;Description automatically generated">
            <a:extLst>
              <a:ext uri="{FF2B5EF4-FFF2-40B4-BE49-F238E27FC236}">
                <a16:creationId xmlns:a16="http://schemas.microsoft.com/office/drawing/2014/main" id="{3D80DFE6-7ED7-4D56-896A-B21E63F91A20}"/>
              </a:ext>
            </a:extLst>
          </p:cNvPr>
          <p:cNvPicPr>
            <a:picLocks noGrp="1" noChangeAspect="1"/>
          </p:cNvPicPr>
          <p:nvPr>
            <p:ph sz="half" idx="2"/>
          </p:nvPr>
        </p:nvPicPr>
        <p:blipFill rotWithShape="1">
          <a:blip r:embed="rId2"/>
          <a:srcRect l="26639" r="3" b="3"/>
          <a:stretch/>
        </p:blipFill>
        <p:spPr>
          <a:xfrm>
            <a:off x="4572000" y="640080"/>
            <a:ext cx="4091940" cy="5577840"/>
          </a:xfrm>
          <a:prstGeom prst="rect">
            <a:avLst/>
          </a:prstGeom>
        </p:spPr>
      </p:pic>
    </p:spTree>
    <p:extLst>
      <p:ext uri="{BB962C8B-B14F-4D97-AF65-F5344CB8AC3E}">
        <p14:creationId xmlns:p14="http://schemas.microsoft.com/office/powerpoint/2010/main" val="3546453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 name="Rectangle 26">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905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68627-D85F-41CF-BE54-3793EB30586C}"/>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Discussion</a:t>
            </a:r>
          </a:p>
        </p:txBody>
      </p:sp>
      <p:cxnSp>
        <p:nvCxnSpPr>
          <p:cNvPr id="29" name="Straight Connector 28">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80AD2B-0612-47A8-85DA-05AC420973F4}"/>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a:solidFill>
                  <a:srgbClr val="FFFFFF"/>
                </a:solidFill>
              </a:rPr>
              <a:t>How do pageants choose to present gender?</a:t>
            </a:r>
            <a:br>
              <a:rPr lang="en-US">
                <a:solidFill>
                  <a:srgbClr val="FFFFFF"/>
                </a:solidFill>
              </a:rPr>
            </a:br>
            <a:br>
              <a:rPr lang="en-US">
                <a:solidFill>
                  <a:srgbClr val="FFFFFF"/>
                </a:solidFill>
              </a:rPr>
            </a:br>
            <a:r>
              <a:rPr lang="en-US">
                <a:solidFill>
                  <a:srgbClr val="FFFFFF"/>
                </a:solidFill>
              </a:rPr>
              <a:t>What is it about ‘child’ pageants that makes us react more strongly?</a:t>
            </a:r>
            <a:br>
              <a:rPr lang="en-US">
                <a:solidFill>
                  <a:srgbClr val="FFFFFF"/>
                </a:solidFill>
              </a:rPr>
            </a:br>
            <a:br>
              <a:rPr lang="en-US">
                <a:solidFill>
                  <a:srgbClr val="FFFFFF"/>
                </a:solidFill>
              </a:rPr>
            </a:br>
            <a:r>
              <a:rPr lang="en-US">
                <a:solidFill>
                  <a:srgbClr val="FFFFFF"/>
                </a:solidFill>
              </a:rPr>
              <a:t>What role does competition play in pageants?</a:t>
            </a:r>
            <a:br>
              <a:rPr lang="en-US">
                <a:solidFill>
                  <a:srgbClr val="FFFFFF"/>
                </a:solidFill>
              </a:rPr>
            </a:br>
            <a:br>
              <a:rPr lang="en-US">
                <a:solidFill>
                  <a:srgbClr val="FFFFFF"/>
                </a:solidFill>
              </a:rPr>
            </a:br>
            <a:r>
              <a:rPr lang="en-US">
                <a:solidFill>
                  <a:srgbClr val="FFFFFF"/>
                </a:solidFill>
              </a:rPr>
              <a:t>What role does competition play in gender? </a:t>
            </a:r>
          </a:p>
        </p:txBody>
      </p:sp>
      <p:pic>
        <p:nvPicPr>
          <p:cNvPr id="6" name="Content Placeholder 5" descr="A person in a red dress standing in front of a body of water&#10;&#10;Description automatically generated">
            <a:extLst>
              <a:ext uri="{FF2B5EF4-FFF2-40B4-BE49-F238E27FC236}">
                <a16:creationId xmlns:a16="http://schemas.microsoft.com/office/drawing/2014/main" id="{B8ADAA59-6826-4B98-8159-16E9D15C19A7}"/>
              </a:ext>
            </a:extLst>
          </p:cNvPr>
          <p:cNvPicPr>
            <a:picLocks noGrp="1" noChangeAspect="1"/>
          </p:cNvPicPr>
          <p:nvPr>
            <p:ph sz="half" idx="2"/>
          </p:nvPr>
        </p:nvPicPr>
        <p:blipFill rotWithShape="1">
          <a:blip r:embed="rId2"/>
          <a:srcRect l="13694" r="12947" b="3"/>
          <a:stretch/>
        </p:blipFill>
        <p:spPr>
          <a:xfrm>
            <a:off x="4572000" y="640080"/>
            <a:ext cx="4091940" cy="5577840"/>
          </a:xfrm>
          <a:prstGeom prst="rect">
            <a:avLst/>
          </a:prstGeom>
        </p:spPr>
      </p:pic>
    </p:spTree>
    <p:extLst>
      <p:ext uri="{BB962C8B-B14F-4D97-AF65-F5344CB8AC3E}">
        <p14:creationId xmlns:p14="http://schemas.microsoft.com/office/powerpoint/2010/main" val="2578077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C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E256-C883-4CC3-B7AD-331BBBD1835F}"/>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Beauty Pageants</a:t>
            </a:r>
          </a:p>
        </p:txBody>
      </p:sp>
      <p:pic>
        <p:nvPicPr>
          <p:cNvPr id="6" name="Content Placeholder 5" descr="A person talking on a cell phone&#10;&#10;Description automatically generated">
            <a:extLst>
              <a:ext uri="{FF2B5EF4-FFF2-40B4-BE49-F238E27FC236}">
                <a16:creationId xmlns:a16="http://schemas.microsoft.com/office/drawing/2014/main" id="{824C7973-36D4-4D88-B887-AA53C4AEFB4B}"/>
              </a:ext>
            </a:extLst>
          </p:cNvPr>
          <p:cNvPicPr>
            <a:picLocks noGrp="1" noChangeAspect="1"/>
          </p:cNvPicPr>
          <p:nvPr>
            <p:ph sz="half" idx="2"/>
          </p:nvPr>
        </p:nvPicPr>
        <p:blipFill rotWithShape="1">
          <a:blip r:embed="rId2"/>
          <a:srcRect l="6138" r="7830" b="-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FFF5C0-337F-44FA-B4DF-4097F8EEC2CF}"/>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Much gender theory seeks to address the way that the expected gender roles we have served to sustain the current system of power as identified by Rubin. </a:t>
            </a:r>
          </a:p>
          <a:p>
            <a:endParaRPr lang="en-US" sz="1700" dirty="0">
              <a:solidFill>
                <a:srgbClr val="FFFFFF"/>
              </a:solidFill>
            </a:endParaRPr>
          </a:p>
          <a:p>
            <a:r>
              <a:rPr lang="en-US" sz="1700" dirty="0">
                <a:solidFill>
                  <a:srgbClr val="FFFFFF"/>
                </a:solidFill>
              </a:rPr>
              <a:t>How do our societies function to exclude those who do not, or cannot, conform to gendered expectations?</a:t>
            </a:r>
            <a:br>
              <a:rPr lang="en-US" sz="1700" dirty="0">
                <a:solidFill>
                  <a:srgbClr val="FFFFFF"/>
                </a:solidFill>
              </a:rPr>
            </a:br>
            <a:br>
              <a:rPr lang="en-US" sz="1700" dirty="0">
                <a:solidFill>
                  <a:srgbClr val="FFFFFF"/>
                </a:solidFill>
              </a:rPr>
            </a:br>
            <a:r>
              <a:rPr lang="en-US" sz="1700" dirty="0">
                <a:solidFill>
                  <a:srgbClr val="FFFFFF"/>
                </a:solidFill>
              </a:rPr>
              <a:t>How do these systems overcome solidarity between men and / or women?</a:t>
            </a:r>
          </a:p>
        </p:txBody>
      </p:sp>
    </p:spTree>
    <p:extLst>
      <p:ext uri="{BB962C8B-B14F-4D97-AF65-F5344CB8AC3E}">
        <p14:creationId xmlns:p14="http://schemas.microsoft.com/office/powerpoint/2010/main" val="848779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2D48B8-F514-4C9B-B0C7-D1F34A9D4AD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Beauty Pageants</a:t>
            </a:r>
          </a:p>
        </p:txBody>
      </p:sp>
      <p:sp>
        <p:nvSpPr>
          <p:cNvPr id="3" name="Content Placeholder 2">
            <a:extLst>
              <a:ext uri="{FF2B5EF4-FFF2-40B4-BE49-F238E27FC236}">
                <a16:creationId xmlns:a16="http://schemas.microsoft.com/office/drawing/2014/main" id="{CB09C39A-42D1-4F40-A036-A5B5DA0503D2}"/>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a:t>Anthropologists (Fisher &amp; Cox, 2011) have tackled the various ways this works and divided responses into two different forms:</a:t>
            </a:r>
            <a:br>
              <a:rPr lang="en-US"/>
            </a:br>
            <a:br>
              <a:rPr lang="en-US"/>
            </a:br>
            <a:r>
              <a:rPr lang="en-US"/>
              <a:t>Self-promotion tactics </a:t>
            </a:r>
            <a:br>
              <a:rPr lang="en-US"/>
            </a:br>
            <a:br>
              <a:rPr lang="en-US"/>
            </a:br>
            <a:r>
              <a:rPr lang="en-US"/>
              <a:t>Competitor derogation tactics</a:t>
            </a:r>
            <a:br>
              <a:rPr lang="en-US"/>
            </a:br>
            <a:br>
              <a:rPr lang="en-US"/>
            </a:br>
            <a:br>
              <a:rPr lang="en-US"/>
            </a:br>
            <a:r>
              <a:rPr lang="en-US"/>
              <a:t>These are the ways by which expected gender roles function to control the expression of individuals – either by rewarding those who conform in some way, or punishing those who do not.</a:t>
            </a:r>
          </a:p>
        </p:txBody>
      </p:sp>
      <p:pic>
        <p:nvPicPr>
          <p:cNvPr id="6" name="Content Placeholder 5">
            <a:extLst>
              <a:ext uri="{FF2B5EF4-FFF2-40B4-BE49-F238E27FC236}">
                <a16:creationId xmlns:a16="http://schemas.microsoft.com/office/drawing/2014/main" id="{2E21AB67-02CC-4906-B732-E298B6972CB1}"/>
              </a:ext>
            </a:extLst>
          </p:cNvPr>
          <p:cNvPicPr>
            <a:picLocks noGrp="1" noChangeAspect="1"/>
          </p:cNvPicPr>
          <p:nvPr>
            <p:ph sz="half" idx="2"/>
          </p:nvPr>
        </p:nvPicPr>
        <p:blipFill rotWithShape="1">
          <a:blip r:embed="rId2"/>
          <a:srcRect l="40768" t="-1" r="25362" b="-1"/>
          <a:stretch/>
        </p:blipFill>
        <p:spPr>
          <a:xfrm>
            <a:off x="5664199" y="10"/>
            <a:ext cx="3479800" cy="6857990"/>
          </a:xfrm>
          <a:prstGeom prst="rect">
            <a:avLst/>
          </a:prstGeom>
        </p:spPr>
      </p:pic>
    </p:spTree>
    <p:extLst>
      <p:ext uri="{BB962C8B-B14F-4D97-AF65-F5344CB8AC3E}">
        <p14:creationId xmlns:p14="http://schemas.microsoft.com/office/powerpoint/2010/main" val="3151232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3513-A910-4069-B12B-1ECAF0707477}"/>
              </a:ext>
            </a:extLst>
          </p:cNvPr>
          <p:cNvSpPr>
            <a:spLocks noGrp="1"/>
          </p:cNvSpPr>
          <p:nvPr>
            <p:ph type="title"/>
          </p:nvPr>
        </p:nvSpPr>
        <p:spPr/>
        <p:txBody>
          <a:bodyPr/>
          <a:lstStyle/>
          <a:p>
            <a:r>
              <a:rPr lang="en-GB" dirty="0"/>
              <a:t>Beauty Pageants</a:t>
            </a:r>
          </a:p>
        </p:txBody>
      </p:sp>
      <p:sp>
        <p:nvSpPr>
          <p:cNvPr id="3" name="Text Placeholder 2">
            <a:extLst>
              <a:ext uri="{FF2B5EF4-FFF2-40B4-BE49-F238E27FC236}">
                <a16:creationId xmlns:a16="http://schemas.microsoft.com/office/drawing/2014/main" id="{9ED3E7A2-5551-4DEA-9BAB-2F362172FB0C}"/>
              </a:ext>
            </a:extLst>
          </p:cNvPr>
          <p:cNvSpPr>
            <a:spLocks noGrp="1"/>
          </p:cNvSpPr>
          <p:nvPr>
            <p:ph type="body" idx="1"/>
          </p:nvPr>
        </p:nvSpPr>
        <p:spPr>
          <a:solidFill>
            <a:schemeClr val="accent2">
              <a:lumMod val="20000"/>
              <a:lumOff val="80000"/>
            </a:schemeClr>
          </a:solidFill>
        </p:spPr>
        <p:txBody>
          <a:bodyPr/>
          <a:lstStyle/>
          <a:p>
            <a:r>
              <a:rPr lang="en-US" dirty="0">
                <a:solidFill>
                  <a:schemeClr val="tx1"/>
                </a:solidFill>
              </a:rPr>
              <a:t>Self-promotion tactics</a:t>
            </a:r>
            <a:endParaRPr lang="en-GB" dirty="0">
              <a:solidFill>
                <a:schemeClr val="tx1"/>
              </a:solidFill>
            </a:endParaRPr>
          </a:p>
        </p:txBody>
      </p:sp>
      <p:sp>
        <p:nvSpPr>
          <p:cNvPr id="4" name="Content Placeholder 3">
            <a:extLst>
              <a:ext uri="{FF2B5EF4-FFF2-40B4-BE49-F238E27FC236}">
                <a16:creationId xmlns:a16="http://schemas.microsoft.com/office/drawing/2014/main" id="{805B08B5-351B-4FC8-B6C0-82DC2F08B094}"/>
              </a:ext>
            </a:extLst>
          </p:cNvPr>
          <p:cNvSpPr>
            <a:spLocks noGrp="1"/>
          </p:cNvSpPr>
          <p:nvPr>
            <p:ph sz="half" idx="2"/>
          </p:nvPr>
        </p:nvSpPr>
        <p:spPr/>
        <p:txBody>
          <a:bodyPr>
            <a:normAutofit fontScale="92500" lnSpcReduction="10000"/>
          </a:bodyPr>
          <a:lstStyle/>
          <a:p>
            <a:endParaRPr lang="en-GB" dirty="0"/>
          </a:p>
          <a:p>
            <a:r>
              <a:rPr lang="en-GB" dirty="0"/>
              <a:t>Luxury Consumption – in order to complete within expected gender roles, outward presentation of status becomes important, usually physically, to better match a gender ideal</a:t>
            </a:r>
            <a:br>
              <a:rPr lang="en-GB" dirty="0"/>
            </a:br>
            <a:br>
              <a:rPr lang="en-GB" dirty="0"/>
            </a:br>
            <a:r>
              <a:rPr lang="en-GB" dirty="0"/>
              <a:t>Cosmetic Surgery – this desire to match a gender ideal can extend to physical manipulation, the crafting of an outward model of perfection</a:t>
            </a:r>
          </a:p>
        </p:txBody>
      </p:sp>
      <p:sp>
        <p:nvSpPr>
          <p:cNvPr id="5" name="Text Placeholder 4">
            <a:extLst>
              <a:ext uri="{FF2B5EF4-FFF2-40B4-BE49-F238E27FC236}">
                <a16:creationId xmlns:a16="http://schemas.microsoft.com/office/drawing/2014/main" id="{5E6B4866-D614-453C-A9D7-563C83631E6F}"/>
              </a:ext>
            </a:extLst>
          </p:cNvPr>
          <p:cNvSpPr>
            <a:spLocks noGrp="1"/>
          </p:cNvSpPr>
          <p:nvPr>
            <p:ph type="body" sz="quarter" idx="3"/>
          </p:nvPr>
        </p:nvSpPr>
        <p:spPr>
          <a:solidFill>
            <a:schemeClr val="accent2">
              <a:lumMod val="20000"/>
              <a:lumOff val="80000"/>
            </a:schemeClr>
          </a:solidFill>
        </p:spPr>
        <p:txBody>
          <a:bodyPr/>
          <a:lstStyle/>
          <a:p>
            <a:r>
              <a:rPr lang="en-US" dirty="0">
                <a:solidFill>
                  <a:schemeClr val="tx1"/>
                </a:solidFill>
              </a:rPr>
              <a:t>Competitor derogation tactics</a:t>
            </a:r>
            <a:endParaRPr lang="en-GB" dirty="0">
              <a:solidFill>
                <a:schemeClr val="tx1"/>
              </a:solidFill>
            </a:endParaRPr>
          </a:p>
        </p:txBody>
      </p:sp>
      <p:sp>
        <p:nvSpPr>
          <p:cNvPr id="6" name="Content Placeholder 5">
            <a:extLst>
              <a:ext uri="{FF2B5EF4-FFF2-40B4-BE49-F238E27FC236}">
                <a16:creationId xmlns:a16="http://schemas.microsoft.com/office/drawing/2014/main" id="{8E7C494E-6B22-4F62-8D49-5C11985E1ED3}"/>
              </a:ext>
            </a:extLst>
          </p:cNvPr>
          <p:cNvSpPr>
            <a:spLocks noGrp="1"/>
          </p:cNvSpPr>
          <p:nvPr>
            <p:ph sz="quarter" idx="4"/>
          </p:nvPr>
        </p:nvSpPr>
        <p:spPr/>
        <p:txBody>
          <a:bodyPr>
            <a:normAutofit fontScale="92500" lnSpcReduction="10000"/>
          </a:bodyPr>
          <a:lstStyle/>
          <a:p>
            <a:endParaRPr lang="en-GB" dirty="0"/>
          </a:p>
          <a:p>
            <a:r>
              <a:rPr lang="en-GB" dirty="0"/>
              <a:t>Female derogation – in order to promote their own conformance to a gender ideal, this behaviour is about highlighting the ways in which competition does not conform</a:t>
            </a:r>
            <a:br>
              <a:rPr lang="en-GB" dirty="0"/>
            </a:br>
            <a:br>
              <a:rPr lang="en-GB" dirty="0"/>
            </a:br>
            <a:r>
              <a:rPr lang="en-GB" dirty="0"/>
              <a:t>Slut-shaming – an example of this is slut-shaming, where sexual activity is used as a symbol of non-femininity, and re-inscribes male desires for femaleness. </a:t>
            </a:r>
          </a:p>
        </p:txBody>
      </p:sp>
    </p:spTree>
    <p:extLst>
      <p:ext uri="{BB962C8B-B14F-4D97-AF65-F5344CB8AC3E}">
        <p14:creationId xmlns:p14="http://schemas.microsoft.com/office/powerpoint/2010/main" val="283219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4EEA8-8EB5-4368-BEFC-B781F79315F4}"/>
              </a:ext>
            </a:extLst>
          </p:cNvPr>
          <p:cNvSpPr>
            <a:spLocks noGrp="1"/>
          </p:cNvSpPr>
          <p:nvPr>
            <p:ph type="title"/>
          </p:nvPr>
        </p:nvSpPr>
        <p:spPr/>
        <p:txBody>
          <a:bodyPr/>
          <a:lstStyle/>
          <a:p>
            <a:r>
              <a:rPr lang="en-US" dirty="0">
                <a:solidFill>
                  <a:schemeClr val="tx1">
                    <a:alpha val="80000"/>
                  </a:schemeClr>
                </a:solidFill>
              </a:rPr>
              <a:t>Hyper-Femininity</a:t>
            </a:r>
            <a:endParaRPr lang="en-GB" dirty="0"/>
          </a:p>
        </p:txBody>
      </p:sp>
      <p:sp>
        <p:nvSpPr>
          <p:cNvPr id="3" name="Content Placeholder 2">
            <a:extLst>
              <a:ext uri="{FF2B5EF4-FFF2-40B4-BE49-F238E27FC236}">
                <a16:creationId xmlns:a16="http://schemas.microsoft.com/office/drawing/2014/main" id="{C4F53A02-4945-4CFF-A233-7AF5950F6B13}"/>
              </a:ext>
            </a:extLst>
          </p:cNvPr>
          <p:cNvSpPr>
            <a:spLocks noGrp="1"/>
          </p:cNvSpPr>
          <p:nvPr>
            <p:ph idx="1"/>
          </p:nvPr>
        </p:nvSpPr>
        <p:spPr/>
        <p:txBody>
          <a:bodyPr/>
          <a:lstStyle/>
          <a:p>
            <a:r>
              <a:rPr lang="en-GB" dirty="0"/>
              <a:t>https://www.youtube.com/watch?v=j5B70NEq_fY</a:t>
            </a:r>
          </a:p>
        </p:txBody>
      </p:sp>
    </p:spTree>
    <p:extLst>
      <p:ext uri="{BB962C8B-B14F-4D97-AF65-F5344CB8AC3E}">
        <p14:creationId xmlns:p14="http://schemas.microsoft.com/office/powerpoint/2010/main" val="361763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8A166-F34A-4AFB-871A-53CEFDAE3A4B}"/>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Discussion</a:t>
            </a:r>
          </a:p>
        </p:txBody>
      </p:sp>
      <p:cxnSp>
        <p:nvCxnSpPr>
          <p:cNvPr id="14" name="Straight Connector 13">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7FCBAE-C97A-4BA4-A42C-339E75573B41}"/>
              </a:ext>
            </a:extLst>
          </p:cNvPr>
          <p:cNvSpPr>
            <a:spLocks noGrp="1"/>
          </p:cNvSpPr>
          <p:nvPr>
            <p:ph sz="half" idx="1"/>
          </p:nvPr>
        </p:nvSpPr>
        <p:spPr>
          <a:xfrm>
            <a:off x="768096" y="2286000"/>
            <a:ext cx="2843784" cy="3931920"/>
          </a:xfrm>
        </p:spPr>
        <p:txBody>
          <a:bodyPr vert="horz" lIns="45720" tIns="45720" rIns="45720" bIns="45720" rtlCol="0">
            <a:normAutofit lnSpcReduction="10000"/>
          </a:bodyPr>
          <a:lstStyle/>
          <a:p>
            <a:r>
              <a:rPr lang="en-US" sz="1700" dirty="0">
                <a:solidFill>
                  <a:srgbClr val="FFFFFF"/>
                </a:solidFill>
              </a:rPr>
              <a:t>The performance of hyper-femininity as expressed in beauty pageants is often a hyperbolic representation of femininity, taking the traditional vision of femininity to an extreme, and then representing that competitively. </a:t>
            </a:r>
          </a:p>
          <a:p>
            <a:r>
              <a:rPr lang="en-US" sz="1700" dirty="0">
                <a:solidFill>
                  <a:srgbClr val="FFFFFF"/>
                </a:solidFill>
              </a:rPr>
              <a:t>How do these performances of gender in beauty pageants connect to aspects of sex / sexuality?</a:t>
            </a:r>
          </a:p>
          <a:p>
            <a:r>
              <a:rPr lang="en-US" sz="1700" dirty="0">
                <a:solidFill>
                  <a:srgbClr val="FFFFFF"/>
                </a:solidFill>
              </a:rPr>
              <a:t>How do they operate to uphold female norms / male norms?</a:t>
            </a:r>
          </a:p>
        </p:txBody>
      </p:sp>
      <p:pic>
        <p:nvPicPr>
          <p:cNvPr id="5" name="Content Placeholder 4" descr="Meeting">
            <a:extLst>
              <a:ext uri="{FF2B5EF4-FFF2-40B4-BE49-F238E27FC236}">
                <a16:creationId xmlns:a16="http://schemas.microsoft.com/office/drawing/2014/main" id="{567D35D6-EA64-4E55-8BE4-D58925398722}"/>
              </a:ext>
            </a:extLst>
          </p:cNvPr>
          <p:cNvPicPr>
            <a:picLocks noGrp="1" noChangeAspect="1"/>
          </p:cNvPicPr>
          <p:nvPr>
            <p:ph sz="half" idx="2"/>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383030"/>
            <a:ext cx="4091940" cy="4091940"/>
          </a:xfrm>
          <a:prstGeom prst="rect">
            <a:avLst/>
          </a:prstGeom>
        </p:spPr>
      </p:pic>
    </p:spTree>
    <p:extLst>
      <p:ext uri="{BB962C8B-B14F-4D97-AF65-F5344CB8AC3E}">
        <p14:creationId xmlns:p14="http://schemas.microsoft.com/office/powerpoint/2010/main" val="3701630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1E62F-B4DE-4653-9035-FD69E8AB65A6}"/>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a:solidFill>
                  <a:schemeClr val="tx1">
                    <a:alpha val="80000"/>
                  </a:schemeClr>
                </a:solidFill>
              </a:rPr>
              <a:t>Hyper-Masculinity</a:t>
            </a:r>
          </a:p>
        </p:txBody>
      </p:sp>
      <p:sp>
        <p:nvSpPr>
          <p:cNvPr id="3" name="Text Placeholder 2">
            <a:extLst>
              <a:ext uri="{FF2B5EF4-FFF2-40B4-BE49-F238E27FC236}">
                <a16:creationId xmlns:a16="http://schemas.microsoft.com/office/drawing/2014/main" id="{08C94D3D-71D5-4AC9-92F8-5DC132EB7AEB}"/>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4780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14">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Rectangle 16">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469B3-291C-49F0-B79E-C9B56D8CDB79}"/>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Hyper-Masculinity</a:t>
            </a:r>
          </a:p>
        </p:txBody>
      </p:sp>
      <p:cxnSp>
        <p:nvCxnSpPr>
          <p:cNvPr id="29" name="Straight Connector 18">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1A8DB8-C854-42B7-A842-EEA6777377BD}"/>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sz="1400">
                <a:solidFill>
                  <a:srgbClr val="FFFFFF"/>
                </a:solidFill>
              </a:rPr>
              <a:t>In the last session we looked at the way in which performances of hyper-femininity serve to complicate and illuminate our understandings of gender – the heightened gender expression of certain forms often illuminates those aspects of gender performance we take for granted.</a:t>
            </a:r>
          </a:p>
          <a:p>
            <a:endParaRPr lang="en-US" sz="1400">
              <a:solidFill>
                <a:srgbClr val="FFFFFF"/>
              </a:solidFill>
            </a:endParaRPr>
          </a:p>
          <a:p>
            <a:r>
              <a:rPr lang="en-US" sz="1400">
                <a:solidFill>
                  <a:srgbClr val="FFFFFF"/>
                </a:solidFill>
              </a:rPr>
              <a:t>Today, I want us to approach the same issues through the prism of performances of hyper-masculinity – those performances which, deliberately or unwittingly, exaggerate and accentuate characteristics associated with masculinity and manliness. </a:t>
            </a:r>
          </a:p>
        </p:txBody>
      </p:sp>
      <p:pic>
        <p:nvPicPr>
          <p:cNvPr id="10" name="Content Placeholder 9" descr="A close up of a logo&#10;&#10;Description automatically generated">
            <a:extLst>
              <a:ext uri="{FF2B5EF4-FFF2-40B4-BE49-F238E27FC236}">
                <a16:creationId xmlns:a16="http://schemas.microsoft.com/office/drawing/2014/main" id="{EF16D1A3-DB03-4864-82FC-8141D097F3A8}"/>
              </a:ext>
            </a:extLst>
          </p:cNvPr>
          <p:cNvPicPr>
            <a:picLocks noGrp="1" noChangeAspect="1"/>
          </p:cNvPicPr>
          <p:nvPr>
            <p:ph sz="half" idx="2"/>
          </p:nvPr>
        </p:nvPicPr>
        <p:blipFill rotWithShape="1">
          <a:blip r:embed="rId2"/>
          <a:srcRect l="-1" r="-695" b="-2"/>
          <a:stretch/>
        </p:blipFill>
        <p:spPr>
          <a:xfrm>
            <a:off x="4572000" y="1397131"/>
            <a:ext cx="4091940" cy="4063738"/>
          </a:xfrm>
          <a:prstGeom prst="rect">
            <a:avLst/>
          </a:prstGeom>
        </p:spPr>
      </p:pic>
    </p:spTree>
    <p:extLst>
      <p:ext uri="{BB962C8B-B14F-4D97-AF65-F5344CB8AC3E}">
        <p14:creationId xmlns:p14="http://schemas.microsoft.com/office/powerpoint/2010/main" val="3445656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AF9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A3021-2B01-40A9-8D89-D26511C70FE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Hyper-MAsculinity</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27A3A9-5A18-419C-B2C3-CB3FF187CB4D}"/>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This is not usually just a case of opposition – hyper-masculinity being opposed to hyper-femininity – but operates differently in the different circumstances. </a:t>
            </a:r>
          </a:p>
          <a:p>
            <a:r>
              <a:rPr lang="en-US" sz="1400">
                <a:solidFill>
                  <a:srgbClr val="FFFFFF"/>
                </a:solidFill>
              </a:rPr>
              <a:t>One of the interesting differences we often see between hyper-femininity and hyper-masculinity is the extent to which their characteristics are related to the other gender, rather than drawing solely on characteristics associated with their own. </a:t>
            </a:r>
            <a:br>
              <a:rPr lang="en-US" sz="1400">
                <a:solidFill>
                  <a:srgbClr val="FFFFFF"/>
                </a:solidFill>
              </a:rPr>
            </a:br>
            <a:br>
              <a:rPr lang="en-US" sz="1400">
                <a:solidFill>
                  <a:srgbClr val="FFFFFF"/>
                </a:solidFill>
              </a:rPr>
            </a:br>
            <a:r>
              <a:rPr lang="en-US" sz="1400">
                <a:solidFill>
                  <a:srgbClr val="FFFFFF"/>
                </a:solidFill>
              </a:rPr>
              <a:t>Hyper-femininity tends to draw more strongly on feminine identified traits, seeking to heighten characteristics constructed as already part of womanness, while hyper-masculinity often draws on being a contrast to femininity, seeking contrast through differentiation. </a:t>
            </a:r>
            <a:br>
              <a:rPr lang="en-US" sz="1400">
                <a:solidFill>
                  <a:srgbClr val="FFFFFF"/>
                </a:solidFill>
              </a:rPr>
            </a:br>
            <a:br>
              <a:rPr lang="en-US" sz="1400">
                <a:solidFill>
                  <a:srgbClr val="FFFFFF"/>
                </a:solidFill>
              </a:rPr>
            </a:br>
            <a:r>
              <a:rPr lang="en-US" sz="1400">
                <a:solidFill>
                  <a:srgbClr val="FFFFFF"/>
                </a:solidFill>
              </a:rPr>
              <a:t>We can see this in the way that one becomes extra-masc by being very un-femme – whether this occurs in heterosexual or homosexual contexts. </a:t>
            </a:r>
          </a:p>
        </p:txBody>
      </p:sp>
      <p:pic>
        <p:nvPicPr>
          <p:cNvPr id="6" name="Content Placeholder 5" descr="A picture containing person, text, book, man&#10;&#10;Description automatically generated">
            <a:extLst>
              <a:ext uri="{FF2B5EF4-FFF2-40B4-BE49-F238E27FC236}">
                <a16:creationId xmlns:a16="http://schemas.microsoft.com/office/drawing/2014/main" id="{30FA0923-62AA-4DF0-AFEE-293D969A6423}"/>
              </a:ext>
            </a:extLst>
          </p:cNvPr>
          <p:cNvPicPr>
            <a:picLocks noGrp="1" noChangeAspect="1"/>
          </p:cNvPicPr>
          <p:nvPr>
            <p:ph sz="half" idx="2"/>
          </p:nvPr>
        </p:nvPicPr>
        <p:blipFill rotWithShape="1">
          <a:blip r:embed="rId2"/>
          <a:srcRect l="28825" r="4630"/>
          <a:stretch/>
        </p:blipFill>
        <p:spPr>
          <a:xfrm>
            <a:off x="5664199" y="10"/>
            <a:ext cx="3479801" cy="6857990"/>
          </a:xfrm>
          <a:prstGeom prst="rect">
            <a:avLst/>
          </a:prstGeom>
        </p:spPr>
      </p:pic>
    </p:spTree>
    <p:extLst>
      <p:ext uri="{BB962C8B-B14F-4D97-AF65-F5344CB8AC3E}">
        <p14:creationId xmlns:p14="http://schemas.microsoft.com/office/powerpoint/2010/main" val="3745863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3323844"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3322211" cy="3931920"/>
          </a:xfrm>
        </p:spPr>
        <p:txBody>
          <a:bodyPr vert="horz" lIns="45720" tIns="45720" rIns="45720" bIns="45720" rtlCol="0">
            <a:normAutofit/>
          </a:bodyPr>
          <a:lstStyle/>
          <a:p>
            <a:pPr marL="0" indent="0">
              <a:buNone/>
            </a:pPr>
            <a:r>
              <a:rPr lang="en-US" altLang="en-US" sz="1700"/>
              <a:t>All participants to consider together: </a:t>
            </a:r>
          </a:p>
          <a:p>
            <a:pPr marL="0" indent="0">
              <a:buNone/>
            </a:pPr>
            <a:r>
              <a:rPr lang="en-US" altLang="en-US" sz="1700"/>
              <a:t>Identify some of the key characteristics associated with femininity and masculinity in contemporary society – where do these characteristics emerge from?</a:t>
            </a:r>
          </a:p>
          <a:p>
            <a:pPr marL="0" indent="0">
              <a:buNone/>
            </a:pPr>
            <a:r>
              <a:rPr lang="en-US" altLang="en-US" sz="1700"/>
              <a:t>What are some examples of oppositional characteristics?</a:t>
            </a:r>
          </a:p>
          <a:p>
            <a:pPr marL="0" indent="0">
              <a:buNone/>
            </a:pPr>
            <a:r>
              <a:rPr lang="en-US" altLang="en-US" sz="1700"/>
              <a:t>What are some examples of non-oppositional characteristics?</a:t>
            </a:r>
          </a:p>
          <a:p>
            <a:pPr marL="0" indent="0">
              <a:buNone/>
            </a:pPr>
            <a:r>
              <a:rPr lang="en-US" altLang="en-US" sz="1700"/>
              <a:t>What does this tell us about who is impacted by these notions of gender / sex expressions?</a:t>
            </a: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0" y="1383030"/>
            <a:ext cx="4091940" cy="409194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526EF-86B7-45A3-A5FD-524AD4F0BBE1}"/>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3800">
                <a:solidFill>
                  <a:srgbClr val="FFFFFF"/>
                </a:solidFill>
              </a:rPr>
              <a:t>Hyper-Masculinity</a:t>
            </a:r>
          </a:p>
        </p:txBody>
      </p:sp>
      <p:pic>
        <p:nvPicPr>
          <p:cNvPr id="6" name="Content Placeholder 5" descr="A close up of a logo&#10;&#10;Description automatically generated">
            <a:extLst>
              <a:ext uri="{FF2B5EF4-FFF2-40B4-BE49-F238E27FC236}">
                <a16:creationId xmlns:a16="http://schemas.microsoft.com/office/drawing/2014/main" id="{F74B23A4-FCF9-4287-9F66-8D5C1AC6D728}"/>
              </a:ext>
            </a:extLst>
          </p:cNvPr>
          <p:cNvPicPr>
            <a:picLocks noGrp="1" noChangeAspect="1"/>
          </p:cNvPicPr>
          <p:nvPr>
            <p:ph sz="half" idx="2"/>
          </p:nvPr>
        </p:nvPicPr>
        <p:blipFill rotWithShape="1">
          <a:blip r:embed="rId2"/>
          <a:srcRect l="5228" r="5232" b="2"/>
          <a:stretch/>
        </p:blipFill>
        <p:spPr>
          <a:xfrm>
            <a:off x="245660" y="321733"/>
            <a:ext cx="4266015"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5147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A366B4-4BCA-4820-AE8D-7B5A3844D86C}"/>
              </a:ext>
            </a:extLst>
          </p:cNvPr>
          <p:cNvSpPr>
            <a:spLocks noGrp="1"/>
          </p:cNvSpPr>
          <p:nvPr>
            <p:ph sz="half" idx="1"/>
          </p:nvPr>
        </p:nvSpPr>
        <p:spPr>
          <a:xfrm>
            <a:off x="4995798" y="974875"/>
            <a:ext cx="3543430" cy="4852362"/>
          </a:xfrm>
        </p:spPr>
        <p:txBody>
          <a:bodyPr vert="horz" lIns="45720" tIns="45720" rIns="45720" bIns="45720" rtlCol="0" anchor="ctr">
            <a:normAutofit/>
          </a:bodyPr>
          <a:lstStyle/>
          <a:p>
            <a:pPr marL="0" indent="0">
              <a:buNone/>
            </a:pPr>
            <a:r>
              <a:rPr lang="en-US" sz="1400">
                <a:solidFill>
                  <a:srgbClr val="FFFFFF"/>
                </a:solidFill>
              </a:rPr>
              <a:t>Another thematic difference to note  between the social constructions of hyper-femininity and hyper-masculinity is in the internal variety present and acceptable within it (remember the notion of Rich’s charmed circle?).</a:t>
            </a:r>
          </a:p>
          <a:p>
            <a:pPr marL="0" indent="0">
              <a:buNone/>
            </a:pPr>
            <a:r>
              <a:rPr lang="en-US" sz="1400">
                <a:solidFill>
                  <a:srgbClr val="FFFFFF"/>
                </a:solidFill>
              </a:rPr>
              <a:t>Typically hyper-feminine roles have tended to be either maternal or virginal roles, either the maiden or the mother, with little possibility for feminine expression outside of these two. </a:t>
            </a:r>
          </a:p>
          <a:p>
            <a:pPr marL="0" indent="0">
              <a:buNone/>
            </a:pPr>
            <a:r>
              <a:rPr lang="en-US" sz="1400">
                <a:solidFill>
                  <a:srgbClr val="FFFFFF"/>
                </a:solidFill>
              </a:rPr>
              <a:t>In contrast, masculine roles has tended to have greater potential variance in our culture:</a:t>
            </a:r>
            <a:br>
              <a:rPr lang="en-US" sz="1400">
                <a:solidFill>
                  <a:srgbClr val="FFFFFF"/>
                </a:solidFill>
              </a:rPr>
            </a:br>
            <a:br>
              <a:rPr lang="en-US" sz="1400">
                <a:solidFill>
                  <a:srgbClr val="FFFFFF"/>
                </a:solidFill>
              </a:rPr>
            </a:br>
            <a:r>
              <a:rPr lang="en-US" sz="1400">
                <a:solidFill>
                  <a:srgbClr val="FFFFFF"/>
                </a:solidFill>
              </a:rPr>
              <a:t>Warrior</a:t>
            </a:r>
          </a:p>
          <a:p>
            <a:pPr marL="0" indent="0">
              <a:buNone/>
            </a:pPr>
            <a:r>
              <a:rPr lang="en-US" sz="1400">
                <a:solidFill>
                  <a:srgbClr val="FFFFFF"/>
                </a:solidFill>
              </a:rPr>
              <a:t>Father</a:t>
            </a:r>
          </a:p>
          <a:p>
            <a:pPr marL="0" indent="0">
              <a:buNone/>
            </a:pPr>
            <a:r>
              <a:rPr lang="en-US" sz="1400">
                <a:solidFill>
                  <a:srgbClr val="FFFFFF"/>
                </a:solidFill>
              </a:rPr>
              <a:t>Leader</a:t>
            </a:r>
            <a:br>
              <a:rPr lang="en-US" sz="1400">
                <a:solidFill>
                  <a:srgbClr val="FFFFFF"/>
                </a:solidFill>
              </a:rPr>
            </a:br>
            <a:br>
              <a:rPr lang="en-US" sz="1400">
                <a:solidFill>
                  <a:srgbClr val="FFFFFF"/>
                </a:solidFill>
              </a:rPr>
            </a:br>
            <a:br>
              <a:rPr lang="en-US" sz="1400">
                <a:solidFill>
                  <a:srgbClr val="FFFFFF"/>
                </a:solidFill>
              </a:rPr>
            </a:br>
            <a:r>
              <a:rPr lang="en-US" sz="1400">
                <a:solidFill>
                  <a:srgbClr val="FFFFFF"/>
                </a:solidFill>
              </a:rPr>
              <a:t>Different roles identified as masculine draw on different characteristics associated with masculinity</a:t>
            </a:r>
          </a:p>
          <a:p>
            <a:endParaRPr lang="en-US" sz="1400">
              <a:solidFill>
                <a:srgbClr val="FFFFFF"/>
              </a:solidFill>
            </a:endParaRPr>
          </a:p>
        </p:txBody>
      </p:sp>
    </p:spTree>
    <p:extLst>
      <p:ext uri="{BB962C8B-B14F-4D97-AF65-F5344CB8AC3E}">
        <p14:creationId xmlns:p14="http://schemas.microsoft.com/office/powerpoint/2010/main" val="17462718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2296CA5-3AC1-478B-A0F4-A723B01B6E7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Hyper-Masculinity and Homosexuality	</a:t>
            </a:r>
          </a:p>
        </p:txBody>
      </p:sp>
      <p:sp>
        <p:nvSpPr>
          <p:cNvPr id="3" name="Content Placeholder 2">
            <a:extLst>
              <a:ext uri="{FF2B5EF4-FFF2-40B4-BE49-F238E27FC236}">
                <a16:creationId xmlns:a16="http://schemas.microsoft.com/office/drawing/2014/main" id="{36F140BB-E9AF-4D04-9C1E-AD9502B32BC1}"/>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a:t>One of the most interesting areas to get a handle on matters of hyper-masculinity is in its relationship with homosexuality, as these two are often socially viewed as in opposition to one another – the acceptable heterosexual masculine vs. the unacceptable homosexual masculine.</a:t>
            </a:r>
          </a:p>
          <a:p>
            <a:r>
              <a:rPr lang="en-US" sz="1700"/>
              <a:t>This is complicated by some innately masculine qualities of male homosexuality (it involves lots of dudes…) and the varied way in which homosexuality seeks to reclaim or reject socially normative forms of masculinity.</a:t>
            </a:r>
            <a:br>
              <a:rPr lang="en-US" sz="1700"/>
            </a:br>
            <a:br>
              <a:rPr lang="en-US" sz="1700"/>
            </a:br>
            <a:r>
              <a:rPr lang="en-US" sz="1700"/>
              <a:t>Male homosexuality is both terribly masculine (lots of dudes), and terribly unmasculine (lots of dudes having sex with each other)…</a:t>
            </a:r>
          </a:p>
          <a:p>
            <a:pPr marL="0" indent="0">
              <a:buNone/>
            </a:pPr>
            <a:endParaRPr lang="en-US" sz="1700"/>
          </a:p>
        </p:txBody>
      </p:sp>
      <p:pic>
        <p:nvPicPr>
          <p:cNvPr id="6" name="Content Placeholder 5" descr="A picture containing businesscard, stationary, envelope&#10;&#10;Description automatically generated">
            <a:extLst>
              <a:ext uri="{FF2B5EF4-FFF2-40B4-BE49-F238E27FC236}">
                <a16:creationId xmlns:a16="http://schemas.microsoft.com/office/drawing/2014/main" id="{28BA9EF3-E8FC-4429-8C0E-D21D8645A98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736" r="18140"/>
          <a:stretch/>
        </p:blipFill>
        <p:spPr>
          <a:xfrm>
            <a:off x="5664199" y="10"/>
            <a:ext cx="3479800" cy="6857990"/>
          </a:xfrm>
          <a:prstGeom prst="rect">
            <a:avLst/>
          </a:prstGeom>
        </p:spPr>
      </p:pic>
    </p:spTree>
    <p:extLst>
      <p:ext uri="{BB962C8B-B14F-4D97-AF65-F5344CB8AC3E}">
        <p14:creationId xmlns:p14="http://schemas.microsoft.com/office/powerpoint/2010/main" val="10044532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C29DB-B8EE-4EF4-ABA4-D4AC2DD688AB}"/>
              </a:ext>
            </a:extLst>
          </p:cNvPr>
          <p:cNvSpPr>
            <a:spLocks noGrp="1"/>
          </p:cNvSpPr>
          <p:nvPr>
            <p:ph type="title"/>
          </p:nvPr>
        </p:nvSpPr>
        <p:spPr/>
        <p:txBody>
          <a:bodyPr/>
          <a:lstStyle/>
          <a:p>
            <a:r>
              <a:rPr lang="en-GB" dirty="0"/>
              <a:t>Hyper-Masculinity and Homosexuality</a:t>
            </a:r>
          </a:p>
        </p:txBody>
      </p:sp>
      <p:sp>
        <p:nvSpPr>
          <p:cNvPr id="3" name="Content Placeholder 2">
            <a:extLst>
              <a:ext uri="{FF2B5EF4-FFF2-40B4-BE49-F238E27FC236}">
                <a16:creationId xmlns:a16="http://schemas.microsoft.com/office/drawing/2014/main" id="{2FEA64EA-6D84-4515-AC24-077BFE593A07}"/>
              </a:ext>
            </a:extLst>
          </p:cNvPr>
          <p:cNvSpPr>
            <a:spLocks noGrp="1"/>
          </p:cNvSpPr>
          <p:nvPr>
            <p:ph idx="1"/>
          </p:nvPr>
        </p:nvSpPr>
        <p:spPr/>
        <p:txBody>
          <a:bodyPr>
            <a:normAutofit/>
          </a:bodyPr>
          <a:lstStyle/>
          <a:p>
            <a:r>
              <a:rPr lang="en-GB" sz="3600" i="1" dirty="0"/>
              <a:t>Greek historian Plutarch recounts that Periander, the tyrant of Ambracia, asked his ‘boy’, "Aren't you pregnant yet?" in the presence of other people, causing the boy to kill him in revenge for being treated as if effeminate or a woman </a:t>
            </a:r>
            <a:br>
              <a:rPr lang="en-GB" sz="3600" i="1" dirty="0"/>
            </a:br>
            <a:r>
              <a:rPr lang="en-GB" sz="1800" i="1" dirty="0"/>
              <a:t>(</a:t>
            </a:r>
            <a:r>
              <a:rPr lang="en-GB" sz="1800" i="1" dirty="0" err="1"/>
              <a:t>Amatorius</a:t>
            </a:r>
            <a:r>
              <a:rPr lang="en-GB" sz="1800" i="1" dirty="0"/>
              <a:t> 768F).</a:t>
            </a:r>
          </a:p>
          <a:p>
            <a:endParaRPr lang="en-GB" dirty="0"/>
          </a:p>
        </p:txBody>
      </p:sp>
    </p:spTree>
    <p:extLst>
      <p:ext uri="{BB962C8B-B14F-4D97-AF65-F5344CB8AC3E}">
        <p14:creationId xmlns:p14="http://schemas.microsoft.com/office/powerpoint/2010/main" val="38584961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3323844"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3322211" cy="3931920"/>
          </a:xfrm>
        </p:spPr>
        <p:txBody>
          <a:bodyPr vert="horz" lIns="45720" tIns="45720" rIns="45720" bIns="45720" rtlCol="0">
            <a:normAutofit/>
          </a:bodyPr>
          <a:lstStyle/>
          <a:p>
            <a:pPr marL="0" indent="0">
              <a:buNone/>
            </a:pPr>
            <a:r>
              <a:rPr lang="en-US" altLang="en-US" sz="1700" dirty="0"/>
              <a:t>All participants to consider together: </a:t>
            </a:r>
          </a:p>
          <a:p>
            <a:pPr marL="0" indent="0">
              <a:buNone/>
            </a:pPr>
            <a:r>
              <a:rPr lang="en-GB" sz="1800" dirty="0"/>
              <a:t>Given that homosexuality is often seen to be oppositional to masculinity, how and why is masculinity then deployed?</a:t>
            </a:r>
            <a:br>
              <a:rPr lang="en-GB" sz="1800" dirty="0"/>
            </a:br>
            <a:br>
              <a:rPr lang="en-GB" sz="1800" dirty="0"/>
            </a:br>
            <a:r>
              <a:rPr lang="en-GB" sz="1800" dirty="0"/>
              <a:t>With what aspects does male homosexuality challenge within contemporary forms of masculinity?</a:t>
            </a:r>
          </a:p>
          <a:p>
            <a:pPr marL="0" indent="0">
              <a:buNone/>
            </a:pPr>
            <a:r>
              <a:rPr lang="en-GB" sz="1800" dirty="0"/>
              <a:t>Why is the sex bit of homosexuality such a difficult step here for masculinity?</a:t>
            </a: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0" y="1383030"/>
            <a:ext cx="4091940" cy="4091940"/>
          </a:xfrm>
          <a:prstGeom prst="rect">
            <a:avLst/>
          </a:prstGeom>
        </p:spPr>
      </p:pic>
    </p:spTree>
    <p:extLst>
      <p:ext uri="{BB962C8B-B14F-4D97-AF65-F5344CB8AC3E}">
        <p14:creationId xmlns:p14="http://schemas.microsoft.com/office/powerpoint/2010/main" val="5006341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53F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88BDA-22D9-4A7F-97AA-FBA69BC1322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Hyper-Masculinity and Homosexuality	</a:t>
            </a:r>
          </a:p>
        </p:txBody>
      </p:sp>
      <p:pic>
        <p:nvPicPr>
          <p:cNvPr id="6" name="Content Placeholder 5" descr="A group of people around each other&#10;&#10;Description automatically generated">
            <a:extLst>
              <a:ext uri="{FF2B5EF4-FFF2-40B4-BE49-F238E27FC236}">
                <a16:creationId xmlns:a16="http://schemas.microsoft.com/office/drawing/2014/main" id="{401A033E-1C29-4D46-A830-7CC9020B989F}"/>
              </a:ext>
            </a:extLst>
          </p:cNvPr>
          <p:cNvPicPr>
            <a:picLocks noGrp="1" noChangeAspect="1"/>
          </p:cNvPicPr>
          <p:nvPr>
            <p:ph sz="half" idx="2"/>
          </p:nvPr>
        </p:nvPicPr>
        <p:blipFill rotWithShape="1">
          <a:blip r:embed="rId2"/>
          <a:srcRect l="8586" r="5649" b="1"/>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EEA76A-9F58-455E-8BAC-123036BB7310}"/>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There are a whole variety of ways in which the identity and performances of homosexuality are impacted by the notion of masculinity – either as an opposition, a reclamation, or as a queering. </a:t>
            </a:r>
            <a:br>
              <a:rPr lang="en-US" sz="1700" dirty="0">
                <a:solidFill>
                  <a:srgbClr val="FFFFFF"/>
                </a:solidFill>
              </a:rPr>
            </a:br>
            <a:br>
              <a:rPr lang="en-US" sz="1700" dirty="0">
                <a:solidFill>
                  <a:srgbClr val="FFFFFF"/>
                </a:solidFill>
              </a:rPr>
            </a:br>
            <a:r>
              <a:rPr lang="en-US" sz="1700" dirty="0">
                <a:solidFill>
                  <a:srgbClr val="FFFFFF"/>
                </a:solidFill>
              </a:rPr>
              <a:t>In this way, gay males often choose to play with masculinity, either </a:t>
            </a:r>
            <a:r>
              <a:rPr lang="en-US" sz="1700">
                <a:solidFill>
                  <a:srgbClr val="FFFFFF"/>
                </a:solidFill>
              </a:rPr>
              <a:t>amping</a:t>
            </a:r>
            <a:r>
              <a:rPr lang="en-US" sz="1700" dirty="0">
                <a:solidFill>
                  <a:srgbClr val="FFFFFF"/>
                </a:solidFill>
              </a:rPr>
              <a:t> up the divergence from gender norms, assimilating into established gender norms, or seeking to undercut the essential meaning of gender norms. </a:t>
            </a:r>
          </a:p>
        </p:txBody>
      </p:sp>
    </p:spTree>
    <p:extLst>
      <p:ext uri="{BB962C8B-B14F-4D97-AF65-F5344CB8AC3E}">
        <p14:creationId xmlns:p14="http://schemas.microsoft.com/office/powerpoint/2010/main" val="34773359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earing costumes&#10;&#10;Description automatically generated">
            <a:extLst>
              <a:ext uri="{FF2B5EF4-FFF2-40B4-BE49-F238E27FC236}">
                <a16:creationId xmlns:a16="http://schemas.microsoft.com/office/drawing/2014/main" id="{63F7CAC6-8E73-431E-A0B7-A9836137C3A8}"/>
              </a:ext>
            </a:extLst>
          </p:cNvPr>
          <p:cNvPicPr>
            <a:picLocks noChangeAspect="1"/>
          </p:cNvPicPr>
          <p:nvPr/>
        </p:nvPicPr>
        <p:blipFill rotWithShape="1">
          <a:blip r:embed="rId2">
            <a:extLst>
              <a:ext uri="{28A0092B-C50C-407E-A947-70E740481C1C}">
                <a14:useLocalDpi xmlns:a14="http://schemas.microsoft.com/office/drawing/2010/main" val="0"/>
              </a:ext>
            </a:extLst>
          </a:blip>
          <a:srcRect l="15019" r="15648"/>
          <a:stretch/>
        </p:blipFill>
        <p:spPr>
          <a:xfrm>
            <a:off x="20" y="10"/>
            <a:ext cx="9143980" cy="6857990"/>
          </a:xfrm>
          <a:prstGeom prst="rect">
            <a:avLst/>
          </a:prstGeom>
        </p:spPr>
      </p:pic>
    </p:spTree>
    <p:extLst>
      <p:ext uri="{BB962C8B-B14F-4D97-AF65-F5344CB8AC3E}">
        <p14:creationId xmlns:p14="http://schemas.microsoft.com/office/powerpoint/2010/main" val="38265050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3323844" cy="1499616"/>
          </a:xfrm>
        </p:spPr>
        <p:txBody>
          <a:bodyPr vert="horz" lIns="91440" tIns="45720" rIns="91440" bIns="45720" rtlCol="0" anchor="ctr">
            <a:normAutofit/>
          </a:bodyPr>
          <a:lstStyle/>
          <a:p>
            <a:r>
              <a:rPr lang="en-US" altLang="en-US" sz="5000"/>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3322211" cy="3931920"/>
          </a:xfrm>
        </p:spPr>
        <p:txBody>
          <a:bodyPr vert="horz" lIns="45720" tIns="45720" rIns="45720" bIns="45720" rtlCol="0">
            <a:normAutofit/>
          </a:bodyPr>
          <a:lstStyle/>
          <a:p>
            <a:pPr marL="0" indent="0">
              <a:buNone/>
            </a:pPr>
            <a:r>
              <a:rPr lang="en-US" altLang="en-US" sz="1800" dirty="0"/>
              <a:t>All participants to consider together: </a:t>
            </a:r>
          </a:p>
          <a:p>
            <a:pPr marL="0" indent="0">
              <a:buNone/>
            </a:pPr>
            <a:r>
              <a:rPr lang="en-GB" sz="1800" dirty="0"/>
              <a:t>Does anyone know who the preceding group are and what they do?</a:t>
            </a:r>
          </a:p>
          <a:p>
            <a:pPr marL="0" indent="0">
              <a:buNone/>
            </a:pPr>
            <a:r>
              <a:rPr lang="en-GB" sz="1800" dirty="0"/>
              <a:t>What ways are they playing with gender?</a:t>
            </a:r>
          </a:p>
          <a:p>
            <a:pPr marL="0" indent="0">
              <a:buNone/>
            </a:pPr>
            <a:r>
              <a:rPr lang="en-GB" sz="1800" dirty="0"/>
              <a:t>What ways are they playing with sexuality?</a:t>
            </a:r>
          </a:p>
          <a:p>
            <a:pPr marL="0" indent="0">
              <a:buNone/>
            </a:pPr>
            <a:r>
              <a:rPr lang="en-GB" sz="1800" dirty="0"/>
              <a:t>What is the operation of their performance?</a:t>
            </a: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72000" y="1383030"/>
            <a:ext cx="4091940" cy="4091940"/>
          </a:xfrm>
          <a:prstGeom prst="rect">
            <a:avLst/>
          </a:prstGeom>
        </p:spPr>
      </p:pic>
    </p:spTree>
    <p:extLst>
      <p:ext uri="{BB962C8B-B14F-4D97-AF65-F5344CB8AC3E}">
        <p14:creationId xmlns:p14="http://schemas.microsoft.com/office/powerpoint/2010/main" val="30493648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097A51D-1ECC-4AE3-A52B-1287D9E88C8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Summary &amp; Reading</a:t>
            </a:r>
          </a:p>
        </p:txBody>
      </p:sp>
      <p:sp>
        <p:nvSpPr>
          <p:cNvPr id="3" name="Content Placeholder 2">
            <a:extLst>
              <a:ext uri="{FF2B5EF4-FFF2-40B4-BE49-F238E27FC236}">
                <a16:creationId xmlns:a16="http://schemas.microsoft.com/office/drawing/2014/main" id="{E0000AE0-06F2-4F1E-9280-85BA7D50FF16}"/>
              </a:ext>
            </a:extLst>
          </p:cNvPr>
          <p:cNvSpPr>
            <a:spLocks noGrp="1"/>
          </p:cNvSpPr>
          <p:nvPr>
            <p:ph sz="half" idx="1"/>
          </p:nvPr>
        </p:nvSpPr>
        <p:spPr>
          <a:xfrm>
            <a:off x="768096" y="2286000"/>
            <a:ext cx="4550113" cy="4023360"/>
          </a:xfrm>
        </p:spPr>
        <p:txBody>
          <a:bodyPr vert="horz" lIns="45720" tIns="45720" rIns="45720" bIns="45720" rtlCol="0">
            <a:normAutofit fontScale="92500" lnSpcReduction="20000"/>
          </a:bodyPr>
          <a:lstStyle/>
          <a:p>
            <a:r>
              <a:rPr lang="en-US" dirty="0"/>
              <a:t>In this session, we have examined the concept of heteronormativity and the way that sex, gender, and sexuality are often intimately connected by society. </a:t>
            </a:r>
          </a:p>
          <a:p>
            <a:r>
              <a:rPr lang="en-US" dirty="0"/>
              <a:t>In doing so, we have also explored the political dimension of these connections, the way they have an impact on the way we choose to express ourself.</a:t>
            </a:r>
          </a:p>
          <a:p>
            <a:r>
              <a:rPr lang="en-US" dirty="0"/>
              <a:t>These choices of expression are to understanding the nature of hyper-femininity and the different ways it operates in heterosexual and homosexual, male and female contexts.</a:t>
            </a:r>
          </a:p>
          <a:p>
            <a:r>
              <a:rPr lang="en-US" dirty="0"/>
              <a:t>Your reading today is </a:t>
            </a:r>
            <a:r>
              <a:rPr lang="en-US"/>
              <a:t>“Thinking Sex” by Gayle Rubin. </a:t>
            </a:r>
            <a:endParaRPr lang="en-US" dirty="0"/>
          </a:p>
        </p:txBody>
      </p:sp>
      <p:pic>
        <p:nvPicPr>
          <p:cNvPr id="6" name="Content Placeholder 5">
            <a:extLst>
              <a:ext uri="{FF2B5EF4-FFF2-40B4-BE49-F238E27FC236}">
                <a16:creationId xmlns:a16="http://schemas.microsoft.com/office/drawing/2014/main" id="{89A828DB-B1C1-42F0-A2E4-BA74770B4E8D}"/>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3240" t="-651" r="41601" b="651"/>
          <a:stretch/>
        </p:blipFill>
        <p:spPr>
          <a:xfrm>
            <a:off x="5664200" y="-28560"/>
            <a:ext cx="3479800" cy="6886560"/>
          </a:xfrm>
          <a:prstGeom prst="rect">
            <a:avLst/>
          </a:prstGeom>
        </p:spPr>
      </p:pic>
    </p:spTree>
    <p:extLst>
      <p:ext uri="{BB962C8B-B14F-4D97-AF65-F5344CB8AC3E}">
        <p14:creationId xmlns:p14="http://schemas.microsoft.com/office/powerpoint/2010/main" val="2440142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2810</Words>
  <Application>Microsoft Office PowerPoint</Application>
  <PresentationFormat>On-screen Show (4:3)</PresentationFormat>
  <Paragraphs>163</Paragraphs>
  <Slides>42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Arial Narrow</vt:lpstr>
      <vt:lpstr>Calibri</vt:lpstr>
      <vt:lpstr>Symbol</vt:lpstr>
      <vt:lpstr>Tw Cen MT</vt:lpstr>
      <vt:lpstr>Tw Cen MT Condensed</vt:lpstr>
      <vt:lpstr>Wingdings 3</vt:lpstr>
      <vt:lpstr>Integral</vt:lpstr>
      <vt:lpstr>HPHP4014 Gender, Sex, and Sexuality</vt:lpstr>
      <vt:lpstr>Introduction </vt:lpstr>
      <vt:lpstr>Heteronormativity</vt:lpstr>
      <vt:lpstr>HEteroNormativity</vt:lpstr>
      <vt:lpstr>HEteroNormativity</vt:lpstr>
      <vt:lpstr>Heteronormativity</vt:lpstr>
      <vt:lpstr>HEteroNormativity</vt:lpstr>
      <vt:lpstr>Heteronormativity</vt:lpstr>
      <vt:lpstr>Group work</vt:lpstr>
      <vt:lpstr>Discussion</vt:lpstr>
      <vt:lpstr>Heteronormativity</vt:lpstr>
      <vt:lpstr>Heteronormativity</vt:lpstr>
      <vt:lpstr>PowerPoint Presentation</vt:lpstr>
      <vt:lpstr>Heteronormativity</vt:lpstr>
      <vt:lpstr>Heteronormativity</vt:lpstr>
      <vt:lpstr>Group work</vt:lpstr>
      <vt:lpstr>Discussion</vt:lpstr>
      <vt:lpstr>PowerPoint Presentation</vt:lpstr>
      <vt:lpstr>Discussion</vt:lpstr>
      <vt:lpstr>Hyper-Femininity</vt:lpstr>
      <vt:lpstr>Hyper-femininity</vt:lpstr>
      <vt:lpstr>PowerPoint Presentation</vt:lpstr>
      <vt:lpstr>Hyper-Femininity</vt:lpstr>
      <vt:lpstr>Beauty Pageants</vt:lpstr>
      <vt:lpstr>Discussion</vt:lpstr>
      <vt:lpstr>Beauty Pageants</vt:lpstr>
      <vt:lpstr>Beauty Pageants</vt:lpstr>
      <vt:lpstr>Beauty Pageants</vt:lpstr>
      <vt:lpstr>Hyper-Femininity</vt:lpstr>
      <vt:lpstr>Discussion</vt:lpstr>
      <vt:lpstr>Hyper-Masculinity</vt:lpstr>
      <vt:lpstr>Hyper-Masculinity</vt:lpstr>
      <vt:lpstr>Hyper-MAsculinity</vt:lpstr>
      <vt:lpstr>Discussion</vt:lpstr>
      <vt:lpstr>Hyper-Masculinity</vt:lpstr>
      <vt:lpstr>Hyper-Masculinity and Homosexuality </vt:lpstr>
      <vt:lpstr>Hyper-Masculinity and Homosexuality</vt:lpstr>
      <vt:lpstr>Discussion</vt:lpstr>
      <vt:lpstr>Hyper-Masculinity and Homosexuality </vt:lpstr>
      <vt:lpstr>PowerPoint Presentation</vt:lpstr>
      <vt:lpstr>Discussion</vt:lpstr>
      <vt:lpstr>Summary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HPHP4014 Gender, Sex, and Sexuality</dc:title>
  <dc:creator>John Smith</dc:creator>
  <cp:lastModifiedBy>Angus Slater</cp:lastModifiedBy>
  <cp:revision>3</cp:revision>
  <dcterms:created xsi:type="dcterms:W3CDTF">2020-11-11T16:25:23Z</dcterms:created>
  <dcterms:modified xsi:type="dcterms:W3CDTF">2022-04-19T07:39:31Z</dcterms:modified>
</cp:coreProperties>
</file>