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5" r:id="rId3"/>
    <p:sldId id="257" r:id="rId4"/>
    <p:sldId id="272" r:id="rId5"/>
    <p:sldId id="258" r:id="rId6"/>
    <p:sldId id="266" r:id="rId7"/>
    <p:sldId id="259" r:id="rId8"/>
    <p:sldId id="260" r:id="rId9"/>
    <p:sldId id="261" r:id="rId10"/>
    <p:sldId id="262" r:id="rId11"/>
    <p:sldId id="264" r:id="rId12"/>
    <p:sldId id="267" r:id="rId13"/>
    <p:sldId id="269" r:id="rId14"/>
    <p:sldId id="268" r:id="rId15"/>
    <p:sldId id="271" r:id="rId16"/>
    <p:sldId id="270" r:id="rId17"/>
    <p:sldId id="273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56"/>
  </p:normalViewPr>
  <p:slideViewPr>
    <p:cSldViewPr>
      <p:cViewPr varScale="1">
        <p:scale>
          <a:sx n="107" d="100"/>
          <a:sy n="107" d="100"/>
        </p:scale>
        <p:origin x="1760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8BFFCABE-0CAE-44FA-8BC7-C5231B5FA1DF}" type="datetimeFigureOut">
              <a:rPr lang="en-US" smtClean="0"/>
              <a:t>11/20/24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CABE-0CAE-44FA-8BC7-C5231B5FA1DF}" type="datetimeFigureOut">
              <a:rPr lang="en-US" smtClean="0"/>
              <a:t>11/20/24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CABE-0CAE-44FA-8BC7-C5231B5FA1DF}" type="datetimeFigureOut">
              <a:rPr lang="en-US" smtClean="0"/>
              <a:t>11/20/24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CABE-0CAE-44FA-8BC7-C5231B5FA1DF}" type="datetimeFigureOut">
              <a:rPr lang="en-US" smtClean="0"/>
              <a:t>11/20/24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CABE-0CAE-44FA-8BC7-C5231B5FA1DF}" type="datetimeFigureOut">
              <a:rPr lang="en-US" smtClean="0"/>
              <a:t>11/20/24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CABE-0CAE-44FA-8BC7-C5231B5FA1DF}" type="datetimeFigureOut">
              <a:rPr lang="en-US" smtClean="0"/>
              <a:t>11/20/24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CABE-0CAE-44FA-8BC7-C5231B5FA1DF}" type="datetimeFigureOut">
              <a:rPr lang="en-US" smtClean="0"/>
              <a:t>11/20/24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8BFFCABE-0CAE-44FA-8BC7-C5231B5FA1DF}" type="datetimeFigureOut">
              <a:rPr lang="en-US" smtClean="0"/>
              <a:t>11/20/24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8BFFCABE-0CAE-44FA-8BC7-C5231B5FA1DF}" type="datetimeFigureOut">
              <a:rPr lang="en-US" smtClean="0"/>
              <a:t>11/20/24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CABE-0CAE-44FA-8BC7-C5231B5FA1DF}" type="datetimeFigureOut">
              <a:rPr lang="en-US" smtClean="0"/>
              <a:t>11/20/24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CABE-0CAE-44FA-8BC7-C5231B5FA1DF}" type="datetimeFigureOut">
              <a:rPr lang="en-US" smtClean="0"/>
              <a:t>11/20/24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BFFCABE-0CAE-44FA-8BC7-C5231B5FA1DF}" type="datetimeFigureOut">
              <a:rPr lang="en-US" smtClean="0"/>
              <a:t>11/20/24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F089BCE-4A9A-42CD-8804-7D382D0DE5D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Common mistakes </a:t>
            </a:r>
            <a:r>
              <a:rPr lang="en-GB"/>
              <a:t>to avoid!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Assignment 1 – BREQ3 report</a:t>
            </a:r>
          </a:p>
          <a:p>
            <a:r>
              <a:rPr lang="en-GB" dirty="0"/>
              <a:t>Week 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018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devote time to this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For each of these minor errors that you correct you can add at least 1% to your mark…</a:t>
            </a:r>
          </a:p>
          <a:p>
            <a:r>
              <a:rPr lang="en-GB" dirty="0"/>
              <a:t>How is an additional 5% per assignment going to help you over the next two years?</a:t>
            </a:r>
          </a:p>
          <a:p>
            <a:r>
              <a:rPr lang="en-GB" dirty="0"/>
              <a:t>By making some of these common mistakes (e.g. referencing correctly) you may inadvertently be preventing yourselves from producing work that would otherwise gain a 1</a:t>
            </a:r>
            <a:r>
              <a:rPr lang="en-GB" baseline="30000" dirty="0"/>
              <a:t>st</a:t>
            </a:r>
            <a:r>
              <a:rPr lang="en-GB" dirty="0"/>
              <a:t> class mark.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47584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No forenames in references within the text </a:t>
            </a:r>
          </a:p>
          <a:p>
            <a:pPr lvl="1"/>
            <a:r>
              <a:rPr lang="en-GB" dirty="0"/>
              <a:t>NOT (Jones David L, 2017) (David L Jones, 2017) (David Jones, 2017)</a:t>
            </a:r>
          </a:p>
          <a:p>
            <a:pPr lvl="1"/>
            <a:r>
              <a:rPr lang="en-GB" dirty="0"/>
              <a:t>Should be (Jones, 2017)</a:t>
            </a:r>
          </a:p>
          <a:p>
            <a:r>
              <a:rPr lang="en-GB" dirty="0"/>
              <a:t>No initials in references within the text </a:t>
            </a:r>
          </a:p>
          <a:p>
            <a:pPr lvl="1"/>
            <a:r>
              <a:rPr lang="en-GB" dirty="0"/>
              <a:t>NOT (Jones, D.L 2017) or (D Jones, 2017)</a:t>
            </a:r>
          </a:p>
          <a:p>
            <a:pPr lvl="1"/>
            <a:r>
              <a:rPr lang="en-GB" dirty="0"/>
              <a:t>Should be (Jones, 2017)</a:t>
            </a:r>
          </a:p>
          <a:p>
            <a:r>
              <a:rPr lang="en-GB" dirty="0"/>
              <a:t>Reference should be at the end of the sentence not as a separate one…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99398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Continued…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….as suggested by the research evidence</a:t>
            </a:r>
            <a:r>
              <a:rPr lang="en-GB" sz="3900" dirty="0">
                <a:solidFill>
                  <a:srgbClr val="FF0000"/>
                </a:solidFill>
              </a:rPr>
              <a:t>.</a:t>
            </a:r>
            <a:r>
              <a:rPr lang="en-GB" dirty="0"/>
              <a:t> (Williams, 2017)</a:t>
            </a:r>
            <a:r>
              <a:rPr lang="en-GB" sz="3900" dirty="0">
                <a:solidFill>
                  <a:srgbClr val="FF0000"/>
                </a:solidFill>
              </a:rPr>
              <a:t>.</a:t>
            </a:r>
            <a:r>
              <a:rPr lang="en-GB" dirty="0"/>
              <a:t> In summary, the population…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</a:rPr>
              <a:t>Should be</a:t>
            </a:r>
          </a:p>
          <a:p>
            <a:r>
              <a:rPr lang="en-GB" dirty="0"/>
              <a:t>…as suggested by the research evidence (Williams, 2017)</a:t>
            </a:r>
            <a:r>
              <a:rPr lang="en-GB" sz="3900" dirty="0">
                <a:solidFill>
                  <a:srgbClr val="FF0000"/>
                </a:solidFill>
              </a:rPr>
              <a:t>. </a:t>
            </a:r>
            <a:r>
              <a:rPr lang="en-GB" dirty="0"/>
              <a:t>In summary, the population…</a:t>
            </a:r>
          </a:p>
          <a:p>
            <a:endParaRPr lang="en-GB" dirty="0"/>
          </a:p>
          <a:p>
            <a:r>
              <a:rPr lang="en-GB" dirty="0"/>
              <a:t>et al.  </a:t>
            </a:r>
            <a:r>
              <a:rPr lang="en-GB" dirty="0">
                <a:solidFill>
                  <a:srgbClr val="FF0000"/>
                </a:solidFill>
              </a:rPr>
              <a:t>NOT</a:t>
            </a:r>
            <a:r>
              <a:rPr lang="en-GB" dirty="0"/>
              <a:t> et al</a:t>
            </a:r>
          </a:p>
          <a:p>
            <a:r>
              <a:rPr lang="en-GB" dirty="0"/>
              <a:t>In brackets (Ford et al., 2017) </a:t>
            </a:r>
            <a:r>
              <a:rPr lang="en-GB" dirty="0">
                <a:solidFill>
                  <a:srgbClr val="FF0000"/>
                </a:solidFill>
              </a:rPr>
              <a:t>NOT</a:t>
            </a:r>
            <a:r>
              <a:rPr lang="en-GB" dirty="0"/>
              <a:t> (Ford et al 2017)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19954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Bracket use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1"/>
            <a:r>
              <a:rPr lang="en-GB" dirty="0"/>
              <a:t>However, (Strong, 2015) stated that… NO!</a:t>
            </a:r>
          </a:p>
          <a:p>
            <a:pPr lvl="1"/>
            <a:r>
              <a:rPr lang="en-GB" dirty="0"/>
              <a:t>Read this aloud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Should be:</a:t>
            </a:r>
          </a:p>
          <a:p>
            <a:endParaRPr lang="en-GB" dirty="0"/>
          </a:p>
          <a:p>
            <a:pPr lvl="1"/>
            <a:r>
              <a:rPr lang="en-GB" dirty="0"/>
              <a:t>However, Strong (2015) stated that…</a:t>
            </a:r>
          </a:p>
          <a:p>
            <a:endParaRPr lang="en-GB" dirty="0"/>
          </a:p>
          <a:p>
            <a:r>
              <a:rPr lang="en-GB" dirty="0"/>
              <a:t>Also:</a:t>
            </a:r>
          </a:p>
          <a:p>
            <a:pPr lvl="1"/>
            <a:r>
              <a:rPr lang="en-GB" dirty="0"/>
              <a:t>Avoid relying on one reference for large sections of the work.</a:t>
            </a:r>
          </a:p>
          <a:p>
            <a:pPr lvl="1"/>
            <a:r>
              <a:rPr lang="en-GB" dirty="0"/>
              <a:t>Avoid referring to research that has been quoted by newspapers – go to the source behind the article.</a:t>
            </a:r>
          </a:p>
        </p:txBody>
      </p:sp>
    </p:spTree>
    <p:extLst>
      <p:ext uri="{BB962C8B-B14F-4D97-AF65-F5344CB8AC3E}">
        <p14:creationId xmlns:p14="http://schemas.microsoft.com/office/powerpoint/2010/main" val="17844251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 your referencing…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9146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Long sentences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Several long sentences one after another…Vary the length of sentences and writing style.</a:t>
            </a:r>
          </a:p>
          <a:p>
            <a:r>
              <a:rPr lang="en-GB" dirty="0"/>
              <a:t>Read your work aloud. </a:t>
            </a:r>
          </a:p>
          <a:p>
            <a:r>
              <a:rPr lang="en-GB" dirty="0"/>
              <a:t>Can you get through a sentence without  passing out (even with punctuation)?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458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Paragraphs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040" y="2119256"/>
            <a:ext cx="6196405" cy="397674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Short paragraphs…</a:t>
            </a:r>
          </a:p>
          <a:p>
            <a:r>
              <a:rPr lang="en-GB" dirty="0"/>
              <a:t>2 lines – link to previous or next section</a:t>
            </a:r>
          </a:p>
          <a:p>
            <a:r>
              <a:rPr lang="en-GB" dirty="0"/>
              <a:t>Too long paragraphs</a:t>
            </a:r>
          </a:p>
          <a:p>
            <a:endParaRPr lang="en-GB" dirty="0"/>
          </a:p>
          <a:p>
            <a:r>
              <a:rPr lang="en-GB" dirty="0"/>
              <a:t>Paragraph statement (what is the focus of the section?</a:t>
            </a:r>
          </a:p>
          <a:p>
            <a:r>
              <a:rPr lang="en-GB" dirty="0"/>
              <a:t>Evidence 1</a:t>
            </a:r>
          </a:p>
          <a:p>
            <a:r>
              <a:rPr lang="en-GB" dirty="0"/>
              <a:t>Evidence 2</a:t>
            </a:r>
          </a:p>
          <a:p>
            <a:r>
              <a:rPr lang="en-GB" dirty="0"/>
              <a:t>Evidence 3</a:t>
            </a:r>
          </a:p>
          <a:p>
            <a:r>
              <a:rPr lang="en-GB" dirty="0"/>
              <a:t>Link to next paragraph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4320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Supporting claims made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Support provided for the first statement and not for the rest.</a:t>
            </a:r>
          </a:p>
          <a:p>
            <a:r>
              <a:rPr lang="en-GB" dirty="0"/>
              <a:t>The reference relates to the exact sentence it is in, unless otherwise stated (e.g. Hardy in 2016 suggested the following three lines of evidence to support….)</a:t>
            </a:r>
          </a:p>
          <a:p>
            <a:endParaRPr lang="en-GB" dirty="0"/>
          </a:p>
          <a:p>
            <a:r>
              <a:rPr lang="en-GB" dirty="0"/>
              <a:t>Not addressing the assignment question – answer the question asked. Behavioural regulation for exercise for three groups (Low / Moderate and Highly Active)!!!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981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Introduction:</a:t>
            </a:r>
          </a:p>
          <a:p>
            <a:r>
              <a:rPr lang="en-GB" dirty="0"/>
              <a:t>General – specific </a:t>
            </a:r>
          </a:p>
          <a:p>
            <a:r>
              <a:rPr lang="en-GB" dirty="0"/>
              <a:t>Ending with the aims of the study</a:t>
            </a:r>
          </a:p>
          <a:p>
            <a:r>
              <a:rPr lang="en-GB" dirty="0"/>
              <a:t>Where was your aim? Start, middle, end?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Research relating to the research question</a:t>
            </a:r>
          </a:p>
          <a:p>
            <a:pPr marL="0" indent="0">
              <a:buNone/>
            </a:pPr>
            <a:r>
              <a:rPr lang="en-GB" dirty="0"/>
              <a:t>BREQ3 measures behavioural regulation (motivation) to exercise</a:t>
            </a:r>
          </a:p>
          <a:p>
            <a:pPr marL="0" indent="0">
              <a:buNone/>
            </a:pPr>
            <a:r>
              <a:rPr lang="en-GB" dirty="0"/>
              <a:t>Needed to include examples of research that had looked at something similar – rather than motivation in general</a:t>
            </a:r>
          </a:p>
        </p:txBody>
      </p:sp>
    </p:spTree>
    <p:extLst>
      <p:ext uri="{BB962C8B-B14F-4D97-AF65-F5344CB8AC3E}">
        <p14:creationId xmlns:p14="http://schemas.microsoft.com/office/powerpoint/2010/main" val="23850638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Starting with a table / figure – introduce these with text</a:t>
            </a:r>
          </a:p>
          <a:p>
            <a:r>
              <a:rPr lang="en-GB" dirty="0"/>
              <a:t>No text to accompany tables or graphs.</a:t>
            </a:r>
          </a:p>
          <a:p>
            <a:r>
              <a:rPr lang="en-GB" dirty="0"/>
              <a:t>Highlight key points for the reader. </a:t>
            </a:r>
          </a:p>
          <a:p>
            <a:r>
              <a:rPr lang="en-GB" dirty="0"/>
              <a:t>Graphs (Figures):</a:t>
            </a:r>
          </a:p>
          <a:p>
            <a:pPr lvl="1"/>
            <a:r>
              <a:rPr lang="en-GB" dirty="0"/>
              <a:t>Not labelled / numbered correctly </a:t>
            </a:r>
          </a:p>
          <a:p>
            <a:pPr lvl="1"/>
            <a:r>
              <a:rPr lang="en-GB" dirty="0"/>
              <a:t>Too large</a:t>
            </a:r>
          </a:p>
          <a:p>
            <a:pPr lvl="1"/>
            <a:r>
              <a:rPr lang="en-GB" dirty="0"/>
              <a:t>Too small</a:t>
            </a:r>
          </a:p>
          <a:p>
            <a:pPr lvl="1"/>
            <a:r>
              <a:rPr lang="en-GB" dirty="0"/>
              <a:t>Units should be to 2 decimal places (e.g. 3.26 rather than 3.265671)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53190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Providing explanations for the results – leave this for the discussion</a:t>
            </a:r>
          </a:p>
          <a:p>
            <a:r>
              <a:rPr lang="en-GB" dirty="0"/>
              <a:t>Referring to research in this section</a:t>
            </a:r>
          </a:p>
          <a:p>
            <a:r>
              <a:rPr lang="en-GB" dirty="0"/>
              <a:t>Explain WHAT you found and not WHY</a:t>
            </a:r>
          </a:p>
          <a:p>
            <a:r>
              <a:rPr lang="en-GB" dirty="0"/>
              <a:t>Not focussing on answering the question!</a:t>
            </a:r>
          </a:p>
          <a:p>
            <a:r>
              <a:rPr lang="en-GB" dirty="0"/>
              <a:t>What were we looking at? Differences in behavioural regulation between groups 1, 2 and 3.</a:t>
            </a:r>
          </a:p>
          <a:p>
            <a:r>
              <a:rPr lang="en-GB" dirty="0"/>
              <a:t>Main focus should be on this difference and the different subscales (e.g. amotivation). </a:t>
            </a:r>
          </a:p>
          <a:p>
            <a:r>
              <a:rPr lang="en-GB" dirty="0"/>
              <a:t>OTHER findings should be discussed AFTER the main questions have been answered.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50315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Mean scores presented without SD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SD should be presented in brackets next to the mean score</a:t>
            </a:r>
          </a:p>
          <a:p>
            <a:r>
              <a:rPr lang="en-GB" dirty="0"/>
              <a:t>E.g. The mean age of the group was 34.56 (SD 2.14) years. </a:t>
            </a:r>
          </a:p>
          <a:p>
            <a:r>
              <a:rPr lang="en-GB" dirty="0"/>
              <a:t>We haven’t asked for ages however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96953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Structure – specific to general</a:t>
            </a:r>
          </a:p>
          <a:p>
            <a:pPr marL="0" indent="0">
              <a:buNone/>
            </a:pPr>
            <a:r>
              <a:rPr lang="en-GB" dirty="0"/>
              <a:t>Problems:</a:t>
            </a:r>
          </a:p>
          <a:p>
            <a:r>
              <a:rPr lang="en-GB" dirty="0"/>
              <a:t>Not answering the research question in the first paragraph – what did you find?</a:t>
            </a:r>
          </a:p>
          <a:p>
            <a:r>
              <a:rPr lang="en-GB" dirty="0"/>
              <a:t>Repeating the full results section</a:t>
            </a:r>
          </a:p>
          <a:p>
            <a:r>
              <a:rPr lang="en-GB" dirty="0"/>
              <a:t>Not relating to previous research studies that have looked at behavioural regulation to exercise in students and activity level.</a:t>
            </a:r>
          </a:p>
          <a:p>
            <a:r>
              <a:rPr lang="en-GB" dirty="0"/>
              <a:t>Not relating to links between more intrinsic motivation and adherence to exercise</a:t>
            </a:r>
          </a:p>
          <a:p>
            <a:r>
              <a:rPr lang="en-GB" dirty="0"/>
              <a:t>Not considering practical applications</a:t>
            </a:r>
          </a:p>
          <a:p>
            <a:r>
              <a:rPr lang="en-GB" dirty="0"/>
              <a:t>Not identifying strengths and limitations of the work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42057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Referencing issues as identified previously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Writing style</a:t>
            </a:r>
          </a:p>
          <a:p>
            <a:r>
              <a:rPr lang="en-GB" dirty="0"/>
              <a:t>Writing in the 1</a:t>
            </a:r>
            <a:r>
              <a:rPr lang="en-GB" baseline="30000" dirty="0"/>
              <a:t>st</a:t>
            </a:r>
            <a:r>
              <a:rPr lang="en-GB" dirty="0"/>
              <a:t> person, present tense</a:t>
            </a:r>
          </a:p>
          <a:p>
            <a:r>
              <a:rPr lang="en-GB" dirty="0"/>
              <a:t>I, you, we </a:t>
            </a:r>
          </a:p>
          <a:p>
            <a:r>
              <a:rPr lang="en-GB" dirty="0"/>
              <a:t>We will be gathering data (introduction)</a:t>
            </a:r>
          </a:p>
          <a:p>
            <a:r>
              <a:rPr lang="en-GB" dirty="0"/>
              <a:t>Colloquial style – keep this formal.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5301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Strange font / different fonts / unusual layout</a:t>
            </a:r>
          </a:p>
          <a:p>
            <a:r>
              <a:rPr lang="en-GB" dirty="0"/>
              <a:t>Single spaced – use 1.5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Margins / reviewing pane evident – clear this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64593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Not in alphabetical order</a:t>
            </a:r>
          </a:p>
          <a:p>
            <a:r>
              <a:rPr lang="en-GB" dirty="0"/>
              <a:t>Fonts – cut and paste without editing </a:t>
            </a:r>
          </a:p>
          <a:p>
            <a:r>
              <a:rPr lang="en-GB" dirty="0"/>
              <a:t>Journals not written in full</a:t>
            </a:r>
          </a:p>
          <a:p>
            <a:r>
              <a:rPr lang="en-GB" dirty="0"/>
              <a:t>Forenames written in full – use initials</a:t>
            </a:r>
          </a:p>
          <a:p>
            <a:r>
              <a:rPr lang="en-GB" dirty="0"/>
              <a:t>Page numbers / journal volume etc.</a:t>
            </a:r>
          </a:p>
          <a:p>
            <a:r>
              <a:rPr lang="en-GB" dirty="0"/>
              <a:t>Web site referenced as a web address!</a:t>
            </a:r>
          </a:p>
          <a:p>
            <a:r>
              <a:rPr lang="en-GB" dirty="0"/>
              <a:t>Sections written in capitals / italics</a:t>
            </a:r>
          </a:p>
          <a:p>
            <a:endParaRPr lang="en-GB" dirty="0"/>
          </a:p>
          <a:p>
            <a:r>
              <a:rPr lang="en-GB" dirty="0"/>
              <a:t>Readers often skip to the references first (before marking) to see what range of resources have been used in the assignment. </a:t>
            </a:r>
          </a:p>
          <a:p>
            <a:r>
              <a:rPr lang="en-GB" dirty="0"/>
              <a:t>Consider this if the reference list is a bit of an after thought!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42129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ushpin">
  <a:themeElements>
    <a:clrScheme name="Pushpin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Pushpin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552</TotalTime>
  <Words>896</Words>
  <Application>Microsoft Macintosh PowerPoint</Application>
  <PresentationFormat>On-screen Show (4:3)</PresentationFormat>
  <Paragraphs>117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Brush Script MT</vt:lpstr>
      <vt:lpstr>Constantia</vt:lpstr>
      <vt:lpstr>Franklin Gothic Book</vt:lpstr>
      <vt:lpstr>Rage Italic</vt:lpstr>
      <vt:lpstr>Pushpin</vt:lpstr>
      <vt:lpstr>Common mistakes to avoid! </vt:lpstr>
      <vt:lpstr>Why devote time to this</vt:lpstr>
      <vt:lpstr>Referencing</vt:lpstr>
      <vt:lpstr>Continued…</vt:lpstr>
      <vt:lpstr>Bracket use</vt:lpstr>
      <vt:lpstr>Check your referencing…</vt:lpstr>
      <vt:lpstr>Long sentences</vt:lpstr>
      <vt:lpstr>Paragraphs</vt:lpstr>
      <vt:lpstr>Supporting claims made</vt:lpstr>
      <vt:lpstr>Structure </vt:lpstr>
      <vt:lpstr>Results:</vt:lpstr>
      <vt:lpstr>Results</vt:lpstr>
      <vt:lpstr>Mean scores presented without SD </vt:lpstr>
      <vt:lpstr>Discussion</vt:lpstr>
      <vt:lpstr>Discussion:</vt:lpstr>
      <vt:lpstr>General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Alison Connaughton</cp:lastModifiedBy>
  <cp:revision>17</cp:revision>
  <dcterms:created xsi:type="dcterms:W3CDTF">2017-04-25T10:18:24Z</dcterms:created>
  <dcterms:modified xsi:type="dcterms:W3CDTF">2024-11-20T17:56:35Z</dcterms:modified>
</cp:coreProperties>
</file>