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363" r:id="rId2"/>
    <p:sldId id="331" r:id="rId3"/>
    <p:sldId id="423" r:id="rId4"/>
    <p:sldId id="484" r:id="rId5"/>
    <p:sldId id="485" r:id="rId6"/>
    <p:sldId id="492" r:id="rId7"/>
    <p:sldId id="495" r:id="rId8"/>
    <p:sldId id="496" r:id="rId9"/>
    <p:sldId id="493" r:id="rId10"/>
    <p:sldId id="494" r:id="rId11"/>
    <p:sldId id="497" r:id="rId12"/>
    <p:sldId id="498" r:id="rId13"/>
    <p:sldId id="499" r:id="rId14"/>
    <p:sldId id="500" r:id="rId15"/>
    <p:sldId id="478" r:id="rId16"/>
    <p:sldId id="501" r:id="rId17"/>
    <p:sldId id="441" r:id="rId18"/>
    <p:sldId id="369" r:id="rId1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2384" autoAdjust="0"/>
  </p:normalViewPr>
  <p:slideViewPr>
    <p:cSldViewPr>
      <p:cViewPr varScale="1">
        <p:scale>
          <a:sx n="72" d="100"/>
          <a:sy n="72" d="100"/>
        </p:scale>
        <p:origin x="1890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610994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Engage in ethical leadership:</a:t>
            </a:r>
            <a:r>
              <a:rPr lang="en-US" baseline="0" dirty="0"/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assumption we are making is that if you understand the nature of ethical leadership, you will be better equipped to engage in ethical leadership.</a:t>
            </a:r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 influence of a moral person who moves others to do the right thing in the right way for the right reasons.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Accomplishing a common good</a:t>
            </a:r>
            <a:r>
              <a:rPr lang="en-US" dirty="0"/>
              <a:t>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is a process by which a good person rightly influences others to accomplish a common good: to make the world better, fairer, and more humane.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Desirable values and morals</a:t>
            </a:r>
            <a:r>
              <a:rPr lang="en-US" dirty="0"/>
              <a:t>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Ethics is concerned with the kind of values and morals an individual or society finds desirable or appropriate.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Ethics decide use of power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en-US" sz="1200" b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 often have control, power, and influence over others; their leadership affects other individuals and organizations. Hence, the leader’s ethics establish</a:t>
            </a:r>
            <a:r>
              <a:rPr lang="en-US" sz="1200" b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ethical climate for an organization.</a:t>
            </a:r>
            <a:endParaRPr lang="en-US" b="0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3200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0402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character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leader is a fundamental aspect of ethical leadership.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leader’s character refers to the qualities, disposition, and core values of the leader.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Instruction around six dimensions of character: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trustworthiness, respect, responsibility, fairness, caring,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citizenship.</a:t>
            </a:r>
            <a:endParaRPr lang="en-US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692411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76615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18253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457741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b="1" dirty="0"/>
              <a:t>Actions </a:t>
            </a:r>
            <a:r>
              <a:rPr lang="en-US" dirty="0"/>
              <a:t>refer to the ways a leader goes about</a:t>
            </a:r>
            <a:r>
              <a:rPr lang="en-US" baseline="0" dirty="0"/>
              <a:t> accomplishing goals.</a:t>
            </a:r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Ways to accomplish goals ethically</a:t>
            </a:r>
            <a:r>
              <a:rPr lang="en-US" dirty="0"/>
              <a:t>: A leader can act in many different ways to accomplish goals; each of these actions has ethical implications.</a:t>
            </a:r>
          </a:p>
          <a:p>
            <a:endParaRPr lang="en-IN" dirty="0"/>
          </a:p>
          <a:p>
            <a:r>
              <a:rPr lang="en-US" b="1" dirty="0"/>
              <a:t>Showing respect</a:t>
            </a:r>
            <a:r>
              <a:rPr lang="en-US" dirty="0"/>
              <a:t>: To show respect means to treat others as unique human beings and never as means to an end.</a:t>
            </a:r>
            <a:endParaRPr lang="en-IN" dirty="0"/>
          </a:p>
          <a:p>
            <a:endParaRPr lang="en-IN" dirty="0"/>
          </a:p>
          <a:p>
            <a:r>
              <a:rPr lang="en-US" b="1" dirty="0"/>
              <a:t>Serving others</a:t>
            </a:r>
            <a:r>
              <a:rPr lang="en-US" dirty="0"/>
              <a:t>:  Clearly, serving others is an example of altruism, an approach that suggests that actions are ethical if their primary purpose is to promote the best interest of others.</a:t>
            </a:r>
            <a:endParaRPr lang="en-IN" dirty="0"/>
          </a:p>
          <a:p>
            <a:endParaRPr lang="en-IN" dirty="0"/>
          </a:p>
          <a:p>
            <a:r>
              <a:rPr lang="en-US" b="1" dirty="0"/>
              <a:t>Showing justice</a:t>
            </a:r>
            <a:r>
              <a:rPr lang="en-US" dirty="0"/>
              <a:t>: Ethical leaders make it a top priority to treat all of their followers in an equal manner. Justice demands that a leader place the issue of fairness at the center of decision making.</a:t>
            </a:r>
            <a:endParaRPr lang="en-IN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90108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Using goals to influence others: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a leader uses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goals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influence others says a lot about the leader’s ethics.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Identifying and pursuing just and worthy goals are the most important steps an ethical leader will undertake.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Establish goals agreeable to all: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ethical leader tries to establish goals on which all parties can mutually agree. An ethical leader with ethical goals will not impose his or her will on others.</a:t>
            </a:r>
            <a:endParaRPr lang="en-US" b="0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035059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Synonymous with being ethical: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 want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honesty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their leaders. Being honest is synonymous with being ethical.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Dishonesty creates distrust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Dishonesty is a form of lying, a way of misrepresenting reality. Dishonesty may bring with it many negative outcomes, the foremost of which is that it creates distrust.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Negative effect on a leader’s interpersonal relationships: It puts a strain on how the leader and followers are connected to each other. 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Honest leadership involves a wide set of behaviors, which includes being truthful in appropriate ways.</a:t>
            </a:r>
            <a:endParaRPr lang="en-US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96860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the capacity to influence or affect others. A leader has power because he or she has the ability to affect others’ beliefs, attitudes, and courses of action.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Power</a:t>
            </a:r>
            <a:r>
              <a:rPr lang="en-US" dirty="0"/>
              <a:t>: Used positively and negatively: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power can be used in positive ways to benefit others or in destructive ways to hurt others, a leader needs to be aware of and sensitive to how he or she uses power.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Fair and caring in leadership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the smallest to the largest forms of influence, a leader needs to try to be fair and caring in his or her leadership.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Be constantly vigilant and aware</a:t>
            </a:r>
            <a:r>
              <a:rPr lang="en-US" dirty="0"/>
              <a:t>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key to not misusing power is to be constantly vigilant and aware of the way one’s leadership affects others.</a:t>
            </a:r>
            <a:endParaRPr lang="en-US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581201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the ideas, beliefs, and modes of action that people find worthwhile or desirable.</a:t>
            </a: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similar to the notion of character discussed earlier in this chapter. 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Modal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concerned with the means or actions a leader takes.</a:t>
            </a:r>
            <a:endParaRPr lang="en-IN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End values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describe the outcomes or goals a leader seeks to achieve.</a:t>
            </a:r>
            <a:endParaRPr lang="en-US" b="0" dirty="0"/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292868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Different rules of conduct: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 cultures have different rules of conduct, and as a result, leadership behaviors that one culture deems ethical may not be viewed the same way by another culture.</a:t>
            </a:r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95829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34241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11351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751827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14/02/2022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msl1xVx7Ec?feature=oembed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www.youtube.com/watch?v=Nmsl1xVx7Ec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cJZxLoX14U?feature=oembed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v=icJZxLoX14U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BMSW6101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839416" y="3717032"/>
            <a:ext cx="10513168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Week 9</a:t>
            </a:r>
          </a:p>
          <a:p>
            <a:pPr eaLnBrk="1" hangingPunct="1"/>
            <a:r>
              <a:rPr lang="en-GB" altLang="en-US" sz="4800" dirty="0">
                <a:solidFill>
                  <a:srgbClr val="FFFF00"/>
                </a:solidFill>
              </a:rPr>
              <a:t>  Ethics in Leadership</a:t>
            </a:r>
            <a:endParaRPr lang="en-GB" altLang="en-US" sz="40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Emergent Leadership Skills 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268760"/>
            <a:ext cx="10729191" cy="4464496"/>
          </a:xfrm>
        </p:spPr>
        <p:txBody>
          <a:bodyPr/>
          <a:lstStyle/>
          <a:p>
            <a:pPr algn="just"/>
            <a:r>
              <a:rPr lang="en-US" altLang="en-US" sz="3200" dirty="0"/>
              <a:t>Leadership has a moral dimension because leaders influence the lives of others.</a:t>
            </a:r>
          </a:p>
          <a:p>
            <a:pPr algn="just"/>
            <a:r>
              <a:rPr lang="en-US" altLang="en-US" sz="3200" dirty="0"/>
              <a:t>There is an obligation to work for the common good.</a:t>
            </a:r>
          </a:p>
          <a:p>
            <a:pPr algn="just"/>
            <a:r>
              <a:rPr lang="en-US" altLang="en-US" sz="3200" dirty="0"/>
              <a:t>Despite this there have been a number of leadership scandals in the business and the public sectors.</a:t>
            </a:r>
          </a:p>
          <a:p>
            <a:pPr algn="just"/>
            <a:endParaRPr lang="en-US" altLang="en-US" sz="2000" dirty="0"/>
          </a:p>
          <a:p>
            <a:pPr marL="0" indent="0" algn="just">
              <a:buNone/>
            </a:pPr>
            <a:r>
              <a:rPr lang="en-US" altLang="en-US" sz="2800" b="1" i="1" dirty="0">
                <a:highlight>
                  <a:srgbClr val="FFFF00"/>
                </a:highlight>
              </a:rPr>
              <a:t>Ethical leadership</a:t>
            </a:r>
            <a:r>
              <a:rPr lang="en-US" altLang="en-US" sz="2800" b="1" i="1" dirty="0"/>
              <a:t> </a:t>
            </a:r>
            <a:r>
              <a:rPr lang="en-US" altLang="en-US" sz="2800" dirty="0"/>
              <a:t>is the influence of a moral person who moves others to do the right thing in the right way for the right reasons (</a:t>
            </a:r>
            <a:r>
              <a:rPr lang="en-US" altLang="en-US" sz="2800" dirty="0" err="1"/>
              <a:t>Ciulla</a:t>
            </a:r>
            <a:r>
              <a:rPr lang="en-US" altLang="en-US" sz="2800" dirty="0"/>
              <a:t>, 2003).</a:t>
            </a:r>
            <a:endParaRPr lang="en-US" sz="28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Explained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844824"/>
            <a:ext cx="10531171" cy="377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/>
              <a:t>Ethical leadership: influence of a moral person.</a:t>
            </a:r>
          </a:p>
          <a:p>
            <a:r>
              <a:rPr lang="en-US" sz="3600" dirty="0"/>
              <a:t>Accomplishing a common good.</a:t>
            </a:r>
          </a:p>
          <a:p>
            <a:r>
              <a:rPr lang="en-US" sz="3600" dirty="0"/>
              <a:t>Desirable values and morals.</a:t>
            </a:r>
          </a:p>
          <a:p>
            <a:r>
              <a:rPr lang="en-US" sz="3600" dirty="0"/>
              <a:t>Ethics decide use of power.</a:t>
            </a:r>
          </a:p>
          <a:p>
            <a:pPr>
              <a:buClr>
                <a:schemeClr val="tx1"/>
              </a:buClr>
            </a:pP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endParaRPr lang="en-US" sz="36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84146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(1 of 7)</a:t>
            </a:r>
          </a:p>
        </p:txBody>
      </p:sp>
      <p:pic>
        <p:nvPicPr>
          <p:cNvPr id="4" name="Picture 3" descr="The diagram visualizes the factors related to ethical leadership.&#10;&#10;The diagram contains a central circle, labeled Ethical Leadership, surrounded by a ring of 6 further circles. The outer circles are each connected to the central circle by arrows pointing to the central circle. The 6 outer circles are labeled, clockwise, as follows:&#10;&#10;1. The character of the leader.&#10;2. The actions of the leader.&#10;3. The goals of the leader.&#10;4. The honesty of the leader.&#10;5. The power of the leader.&#10;6. The values of the leader.&#10;" title="Figure 12.1 Factors Related to Ethical Leadership">
            <a:extLst>
              <a:ext uri="{FF2B5EF4-FFF2-40B4-BE49-F238E27FC236}">
                <a16:creationId xmlns:a16="http://schemas.microsoft.com/office/drawing/2014/main" id="{A217CD05-B11B-4B80-9070-1C5342369A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7" t="7862" r="1087" b="1229"/>
          <a:stretch/>
        </p:blipFill>
        <p:spPr>
          <a:xfrm>
            <a:off x="4611218" y="1061863"/>
            <a:ext cx="6858000" cy="4572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91FD9D7-9102-4B70-84CE-23FB10850847}"/>
              </a:ext>
            </a:extLst>
          </p:cNvPr>
          <p:cNvSpPr/>
          <p:nvPr/>
        </p:nvSpPr>
        <p:spPr>
          <a:xfrm>
            <a:off x="407368" y="2870810"/>
            <a:ext cx="37444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Factors related to ethical leadership</a:t>
            </a:r>
          </a:p>
        </p:txBody>
      </p:sp>
    </p:spTree>
    <p:extLst>
      <p:ext uri="{BB962C8B-B14F-4D97-AF65-F5344CB8AC3E}">
        <p14:creationId xmlns:p14="http://schemas.microsoft.com/office/powerpoint/2010/main" val="56845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(2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340768"/>
            <a:ext cx="10531171" cy="427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Character of the Leader</a:t>
            </a:r>
          </a:p>
          <a:p>
            <a:r>
              <a:rPr lang="en-US" sz="3600" dirty="0"/>
              <a:t>Fundamental aspect.</a:t>
            </a:r>
          </a:p>
          <a:p>
            <a:r>
              <a:rPr lang="en-US" sz="3600" dirty="0"/>
              <a:t>Qualities, disposition, and core values.</a:t>
            </a:r>
          </a:p>
          <a:p>
            <a:r>
              <a:rPr lang="en-US" sz="3600" dirty="0"/>
              <a:t>Six dimensions of character: trustworthiness, respect, responsibility, fairness, caring, and citizenship. 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2800" dirty="0"/>
          </a:p>
          <a:p>
            <a:pPr>
              <a:buClr>
                <a:schemeClr val="tx1"/>
              </a:buClr>
            </a:pP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endParaRPr lang="en-US" sz="36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9552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Six Dimensions of the Character of the Leader (1)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DDC778-E0E2-43BC-9F37-228498B44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660" y="1141445"/>
            <a:ext cx="10070680" cy="4501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8665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Six Dimensions of the Character of the Leader (2)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493A0F7D-7C78-4F24-BC73-5003426FF6F7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420" y="1143000"/>
            <a:ext cx="10441160" cy="444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6991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Six Dimensions of the Character of the Leader (3)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A5C16F8-1F55-4420-8392-B810DED6DB99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8" y="1052736"/>
            <a:ext cx="1065718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267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(3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340768"/>
            <a:ext cx="10531171" cy="427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Actions of the Leader</a:t>
            </a:r>
          </a:p>
          <a:p>
            <a:r>
              <a:rPr lang="en-US" sz="3600" dirty="0"/>
              <a:t>Ways to accomplish goals ethically.</a:t>
            </a:r>
          </a:p>
          <a:p>
            <a:r>
              <a:rPr lang="en-US" sz="3600" dirty="0"/>
              <a:t>Principles guiding actions of leaders:</a:t>
            </a:r>
          </a:p>
          <a:p>
            <a:pPr lvl="1"/>
            <a:r>
              <a:rPr lang="en-US" sz="3200" dirty="0"/>
              <a:t>Showing respect.</a:t>
            </a:r>
          </a:p>
          <a:p>
            <a:pPr lvl="1"/>
            <a:r>
              <a:rPr lang="en-US" sz="3200" dirty="0"/>
              <a:t>Serving others.</a:t>
            </a:r>
          </a:p>
          <a:p>
            <a:pPr lvl="1"/>
            <a:r>
              <a:rPr lang="en-US" sz="3200" dirty="0"/>
              <a:t>Showing justice.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3200" dirty="0"/>
          </a:p>
          <a:p>
            <a:pPr>
              <a:buClr>
                <a:schemeClr val="tx1"/>
              </a:buClr>
            </a:pPr>
            <a:endParaRPr lang="en-GB" sz="4400" dirty="0"/>
          </a:p>
          <a:p>
            <a:pPr algn="just"/>
            <a:endParaRPr lang="en-GB" sz="4400" dirty="0"/>
          </a:p>
          <a:p>
            <a:pPr algn="just"/>
            <a:endParaRPr lang="en-GB" sz="4400" dirty="0"/>
          </a:p>
          <a:p>
            <a:endParaRPr lang="en-US" sz="4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057659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(4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772816"/>
            <a:ext cx="10531171" cy="384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Goals of the Leader</a:t>
            </a:r>
          </a:p>
          <a:p>
            <a:r>
              <a:rPr lang="en-US" sz="3600" dirty="0"/>
              <a:t>Using goals to influence others.</a:t>
            </a:r>
          </a:p>
          <a:p>
            <a:r>
              <a:rPr lang="en-US" sz="3600" dirty="0"/>
              <a:t>Identifying and pursuing worthy goals.</a:t>
            </a:r>
          </a:p>
          <a:p>
            <a:r>
              <a:rPr lang="en-US" sz="3600" dirty="0"/>
              <a:t>Establish goals agreeable to all.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2800" dirty="0"/>
          </a:p>
          <a:p>
            <a:pPr>
              <a:buClr>
                <a:schemeClr val="tx1"/>
              </a:buClr>
            </a:pP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endParaRPr lang="en-US" sz="36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45645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(5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772816"/>
            <a:ext cx="10531171" cy="384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Honesty of the Leader</a:t>
            </a:r>
          </a:p>
          <a:p>
            <a:r>
              <a:rPr lang="en-US" dirty="0"/>
              <a:t>Synonymous with being ethical.</a:t>
            </a:r>
          </a:p>
          <a:p>
            <a:r>
              <a:rPr lang="en-US" dirty="0"/>
              <a:t>Dishonesty creates distrust.</a:t>
            </a:r>
          </a:p>
          <a:p>
            <a:pPr lvl="1"/>
            <a:r>
              <a:rPr lang="en-US" dirty="0"/>
              <a:t>Negative effect on interpersonal relationships.</a:t>
            </a:r>
          </a:p>
          <a:p>
            <a:r>
              <a:rPr lang="en-US" dirty="0"/>
              <a:t>Challenge of being truthful in appropriate ways.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2800" dirty="0"/>
          </a:p>
          <a:p>
            <a:pPr>
              <a:buClr>
                <a:schemeClr val="tx1"/>
              </a:buClr>
            </a:pP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endParaRPr lang="en-US" sz="36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52345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(6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772816"/>
            <a:ext cx="10531171" cy="384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Power of the Leader</a:t>
            </a:r>
          </a:p>
          <a:p>
            <a:r>
              <a:rPr lang="en-US" sz="3600" dirty="0"/>
              <a:t>Capacity to influence or affect others.</a:t>
            </a:r>
          </a:p>
          <a:p>
            <a:r>
              <a:rPr lang="en-US" sz="3600" dirty="0"/>
              <a:t>Power: Used positively and negatively.</a:t>
            </a:r>
          </a:p>
          <a:p>
            <a:r>
              <a:rPr lang="en-US" sz="3600" dirty="0"/>
              <a:t>Fair and caring in leadership.</a:t>
            </a:r>
          </a:p>
          <a:p>
            <a:r>
              <a:rPr lang="en-US" sz="3600" dirty="0"/>
              <a:t>Be constantly vigilant and aware.</a:t>
            </a:r>
            <a:endParaRPr lang="en-IN" sz="2800" dirty="0"/>
          </a:p>
          <a:p>
            <a:pPr>
              <a:buClr>
                <a:schemeClr val="tx1"/>
              </a:buClr>
            </a:pP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endParaRPr lang="en-US" sz="36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23037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Leadership Ethics in Practice (7 of 7)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0414" y="1772816"/>
            <a:ext cx="10531171" cy="384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600" i="1" u="sng" dirty="0"/>
              <a:t>The Values of the Leader</a:t>
            </a:r>
          </a:p>
          <a:p>
            <a:r>
              <a:rPr lang="en-US" sz="3600" dirty="0"/>
              <a:t>Three kinds of leadership values:</a:t>
            </a:r>
          </a:p>
          <a:p>
            <a:pPr lvl="1"/>
            <a:r>
              <a:rPr lang="en-US" sz="3200" dirty="0"/>
              <a:t>Ethical values.</a:t>
            </a:r>
          </a:p>
          <a:p>
            <a:pPr lvl="1"/>
            <a:r>
              <a:rPr lang="en-US" sz="3200" dirty="0"/>
              <a:t>Modal values.</a:t>
            </a:r>
          </a:p>
          <a:p>
            <a:pPr lvl="1"/>
            <a:r>
              <a:rPr lang="en-US" sz="3200" dirty="0"/>
              <a:t>End values.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3200" dirty="0"/>
          </a:p>
          <a:p>
            <a:pPr>
              <a:buClr>
                <a:schemeClr val="tx1"/>
              </a:buClr>
            </a:pPr>
            <a:endParaRPr lang="en-GB" sz="4400" dirty="0"/>
          </a:p>
          <a:p>
            <a:pPr algn="just"/>
            <a:endParaRPr lang="en-GB" sz="4400" dirty="0"/>
          </a:p>
          <a:p>
            <a:pPr algn="just"/>
            <a:endParaRPr lang="en-GB" sz="4400" dirty="0"/>
          </a:p>
          <a:p>
            <a:endParaRPr lang="en-US" sz="4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409875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Culture and Leadership Ethics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0899" y="980728"/>
            <a:ext cx="10810202" cy="44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en-US" sz="2800" dirty="0"/>
              <a:t>Globalization makes it more likely that people will work with others from different cultures.</a:t>
            </a:r>
          </a:p>
          <a:p>
            <a:pPr algn="just"/>
            <a:r>
              <a:rPr lang="en-US" altLang="en-US" sz="2800" dirty="0"/>
              <a:t>Cultures differ in their rules of conduct and ethical views.</a:t>
            </a:r>
          </a:p>
          <a:p>
            <a:pPr algn="just"/>
            <a:endParaRPr lang="en-US" altLang="en-US" sz="2800" dirty="0"/>
          </a:p>
          <a:p>
            <a:pPr algn="just"/>
            <a:r>
              <a:rPr lang="en-US" sz="2800" i="1" dirty="0" err="1"/>
              <a:t>Resick</a:t>
            </a:r>
            <a:r>
              <a:rPr lang="en-US" sz="2800" i="1" dirty="0"/>
              <a:t>, </a:t>
            </a:r>
            <a:r>
              <a:rPr lang="en-US" sz="2800" i="1" dirty="0" err="1"/>
              <a:t>Hanges</a:t>
            </a:r>
            <a:r>
              <a:rPr lang="en-US" sz="2800" i="1" dirty="0"/>
              <a:t>, Dickson, and </a:t>
            </a:r>
            <a:r>
              <a:rPr lang="en-US" sz="2800" i="1" dirty="0" err="1"/>
              <a:t>Mitchelson</a:t>
            </a:r>
            <a:r>
              <a:rPr lang="en-US" sz="2800" i="1" dirty="0"/>
              <a:t> (2006)</a:t>
            </a:r>
            <a:r>
              <a:rPr lang="en-US" sz="2800" dirty="0"/>
              <a:t> found that Nordic European cultures such as Denmark and Sweden place more importance on a leader’s character and integrity defined as a leader behaving in a manner that is just, honest, sincere, and trustworthy than Middle Eastern cultures such as those in Egypt, Turkey, and Qatar.</a:t>
            </a:r>
          </a:p>
          <a:p>
            <a:pPr marL="1695450" lvl="3" indent="-438150">
              <a:buFont typeface="Wingdings" panose="05000000000000000000" pitchFamily="2" charset="2"/>
              <a:buChar char="§"/>
            </a:pPr>
            <a:endParaRPr lang="en-IN" sz="3200" dirty="0"/>
          </a:p>
          <a:p>
            <a:pPr>
              <a:buClr>
                <a:schemeClr val="tx1"/>
              </a:buClr>
            </a:pPr>
            <a:endParaRPr lang="en-GB" sz="4400" dirty="0"/>
          </a:p>
          <a:p>
            <a:pPr algn="just"/>
            <a:endParaRPr lang="en-GB" sz="4400" dirty="0"/>
          </a:p>
          <a:p>
            <a:pPr algn="just"/>
            <a:endParaRPr lang="en-GB" sz="4400" dirty="0"/>
          </a:p>
          <a:p>
            <a:endParaRPr lang="en-US" sz="4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006665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Ethical Leadership, Part 1: Perilous at the Top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B26EE-C988-483E-8B8E-A56F03013FA7}"/>
              </a:ext>
            </a:extLst>
          </p:cNvPr>
          <p:cNvSpPr txBox="1"/>
          <p:nvPr/>
        </p:nvSpPr>
        <p:spPr>
          <a:xfrm>
            <a:off x="3046971" y="5468550"/>
            <a:ext cx="60980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hlinkClick r:id="rId4"/>
              </a:rPr>
              <a:t>https://www.youtube.com/watch?v=Nmsl1xVx7Ec</a:t>
            </a:r>
            <a:r>
              <a:rPr lang="en-GB" sz="1200" dirty="0"/>
              <a:t> </a:t>
            </a:r>
          </a:p>
        </p:txBody>
      </p:sp>
      <p:pic>
        <p:nvPicPr>
          <p:cNvPr id="2" name="Online Media 1" title="Ethical Leadership, Part 1: Perilous at the Top | Concepts Unwrapped">
            <a:hlinkClick r:id="" action="ppaction://media"/>
            <a:extLst>
              <a:ext uri="{FF2B5EF4-FFF2-40B4-BE49-F238E27FC236}">
                <a16:creationId xmlns:a16="http://schemas.microsoft.com/office/drawing/2014/main" id="{ABA4DCE4-025E-4523-A549-E7E81807C6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64556" y="1008024"/>
            <a:ext cx="9262888" cy="446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4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Ethical Leadership, Part 2: Best Practices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B26EE-C988-483E-8B8E-A56F03013FA7}"/>
              </a:ext>
            </a:extLst>
          </p:cNvPr>
          <p:cNvSpPr txBox="1"/>
          <p:nvPr/>
        </p:nvSpPr>
        <p:spPr>
          <a:xfrm>
            <a:off x="3046971" y="5468550"/>
            <a:ext cx="60980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hlinkClick r:id="rId4"/>
              </a:rPr>
              <a:t>https://www.youtube.com/watch?v=icJZxLoX14U</a:t>
            </a:r>
            <a:r>
              <a:rPr lang="en-GB" sz="1200" dirty="0"/>
              <a:t> </a:t>
            </a:r>
          </a:p>
        </p:txBody>
      </p:sp>
      <p:pic>
        <p:nvPicPr>
          <p:cNvPr id="3" name="Online Media 2" title="Ethical Leadership, Part 2: Best Practices | Concepts Unwrapped">
            <a:hlinkClick r:id="" action="ppaction://media"/>
            <a:extLst>
              <a:ext uri="{FF2B5EF4-FFF2-40B4-BE49-F238E27FC236}">
                <a16:creationId xmlns:a16="http://schemas.microsoft.com/office/drawing/2014/main" id="{98F8B929-7963-464C-A8CD-9F10E230EE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548030" y="916089"/>
            <a:ext cx="9095940" cy="4561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0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Class Activity 1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196752"/>
            <a:ext cx="10765195" cy="4536504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Ethical Leadership Style Questionnaire</a:t>
            </a:r>
          </a:p>
          <a:p>
            <a:pPr marL="0" indent="0" algn="ctr">
              <a:buNone/>
            </a:pPr>
            <a:endParaRPr lang="en-GB" sz="1400" dirty="0"/>
          </a:p>
          <a:p>
            <a:pPr marL="0" indent="0" algn="just">
              <a:buNone/>
            </a:pPr>
            <a:r>
              <a:rPr lang="en-GB" dirty="0"/>
              <a:t>Purpose</a:t>
            </a:r>
          </a:p>
          <a:p>
            <a:pPr marL="914400" lvl="1" indent="-514350" algn="just">
              <a:buFont typeface="+mj-lt"/>
              <a:buAutoNum type="arabicPeriod"/>
            </a:pPr>
            <a:r>
              <a:rPr lang="en-GB" dirty="0"/>
              <a:t>To develop an understanding of your ethical leadership style</a:t>
            </a:r>
          </a:p>
          <a:p>
            <a:pPr marL="914400" lvl="1" indent="-514350" algn="just">
              <a:buFont typeface="+mj-lt"/>
              <a:buAutoNum type="arabicPeriod"/>
            </a:pPr>
            <a:r>
              <a:rPr lang="en-GB"/>
              <a:t>To </a:t>
            </a:r>
            <a:r>
              <a:rPr lang="en-GB" dirty="0"/>
              <a:t>understand how your preferred ethical leadership style relates to </a:t>
            </a:r>
            <a:r>
              <a:rPr lang="en-GB"/>
              <a:t>other ethical leadership styles</a:t>
            </a:r>
          </a:p>
          <a:p>
            <a:pPr marL="400050" lvl="1" indent="0" algn="just">
              <a:buNone/>
            </a:pPr>
            <a:endParaRPr lang="en-GB" sz="4400" dirty="0"/>
          </a:p>
          <a:p>
            <a:pPr marL="400050" lvl="1" indent="0" algn="ctr">
              <a:buNone/>
            </a:pPr>
            <a:r>
              <a:rPr lang="en-GB" sz="2000" dirty="0"/>
              <a:t>Please find the related information on the module page </a:t>
            </a:r>
          </a:p>
          <a:p>
            <a:pPr marL="914400" lvl="1" indent="-514350" algn="just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09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3506</TotalTime>
  <Words>1320</Words>
  <Application>Microsoft Office PowerPoint</Application>
  <PresentationFormat>Widescreen</PresentationFormat>
  <Paragraphs>173</Paragraphs>
  <Slides>18</Slides>
  <Notes>18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Aharoni</vt:lpstr>
      <vt:lpstr>Arial</vt:lpstr>
      <vt:lpstr>Calibri</vt:lpstr>
      <vt:lpstr>Candara</vt:lpstr>
      <vt:lpstr>Myriad Pro</vt:lpstr>
      <vt:lpstr>Symbol</vt:lpstr>
      <vt:lpstr>Verdana</vt:lpstr>
      <vt:lpstr>Wingdings</vt:lpstr>
      <vt:lpstr>20140311PresentationUWTSDTemplate</vt:lpstr>
      <vt:lpstr>BMSW6101 </vt:lpstr>
      <vt:lpstr>Introduction</vt:lpstr>
      <vt:lpstr>Leadership Ethics Explained</vt:lpstr>
      <vt:lpstr>Leadership Ethics in Practice (1 of 7)</vt:lpstr>
      <vt:lpstr>Leadership Ethics in Practice (2 of 7)</vt:lpstr>
      <vt:lpstr>Six Dimensions of the Character of the Leader (1)</vt:lpstr>
      <vt:lpstr>Six Dimensions of the Character of the Leader (2)</vt:lpstr>
      <vt:lpstr>Six Dimensions of the Character of the Leader (3)</vt:lpstr>
      <vt:lpstr>Leadership Ethics in Practice (3 of 7)</vt:lpstr>
      <vt:lpstr>Leadership Ethics in Practice (4 of 7)</vt:lpstr>
      <vt:lpstr>Leadership Ethics in Practice (5 of 7)</vt:lpstr>
      <vt:lpstr>Leadership Ethics in Practice (6 of 7)</vt:lpstr>
      <vt:lpstr>Leadership Ethics in Practice (7 of 7)</vt:lpstr>
      <vt:lpstr>Culture and Leadership Ethics</vt:lpstr>
      <vt:lpstr>Ethical Leadership, Part 1: Perilous at the Top</vt:lpstr>
      <vt:lpstr>Ethical Leadership, Part 2: Best Practices</vt:lpstr>
      <vt:lpstr>Class Activity 1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313</cp:revision>
  <cp:lastPrinted>2018-07-09T15:27:01Z</cp:lastPrinted>
  <dcterms:created xsi:type="dcterms:W3CDTF">2002-10-07T19:43:58Z</dcterms:created>
  <dcterms:modified xsi:type="dcterms:W3CDTF">2022-02-14T01:45:22Z</dcterms:modified>
</cp:coreProperties>
</file>