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6" r:id="rId2"/>
    <p:sldId id="257" r:id="rId3"/>
    <p:sldId id="258" r:id="rId4"/>
    <p:sldId id="264" r:id="rId5"/>
    <p:sldId id="271" r:id="rId6"/>
    <p:sldId id="265" r:id="rId7"/>
    <p:sldId id="276" r:id="rId8"/>
    <p:sldId id="267" r:id="rId9"/>
    <p:sldId id="272" r:id="rId10"/>
    <p:sldId id="274" r:id="rId11"/>
    <p:sldId id="275" r:id="rId12"/>
    <p:sldId id="266" r:id="rId13"/>
    <p:sldId id="277" r:id="rId14"/>
    <p:sldId id="278" r:id="rId15"/>
    <p:sldId id="279" r:id="rId16"/>
    <p:sldId id="268" r:id="rId17"/>
    <p:sldId id="270" r:id="rId18"/>
    <p:sldId id="280" r:id="rId19"/>
    <p:sldId id="259"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5" d="100"/>
          <a:sy n="45" d="100"/>
        </p:scale>
        <p:origin x="-168"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5CE8236-0418-455D-95D8-A02341909584}" type="datetimeFigureOut">
              <a:rPr lang="en-GB" smtClean="0"/>
              <a:t>18/06/2012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1AB65C-FD2D-4F59-8E51-AD329C9E9A4C}" type="slidenum">
              <a:rPr lang="en-GB" smtClean="0"/>
              <a:t>‹#›</a:t>
            </a:fld>
            <a:endParaRPr lang="en-GB"/>
          </a:p>
        </p:txBody>
      </p:sp>
    </p:spTree>
    <p:extLst>
      <p:ext uri="{BB962C8B-B14F-4D97-AF65-F5344CB8AC3E}">
        <p14:creationId xmlns:p14="http://schemas.microsoft.com/office/powerpoint/2010/main" val="1110209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5CE8236-0418-455D-95D8-A02341909584}" type="datetimeFigureOut">
              <a:rPr lang="en-GB" smtClean="0"/>
              <a:t>18/06/2012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1AB65C-FD2D-4F59-8E51-AD329C9E9A4C}" type="slidenum">
              <a:rPr lang="en-GB" smtClean="0"/>
              <a:t>‹#›</a:t>
            </a:fld>
            <a:endParaRPr lang="en-GB"/>
          </a:p>
        </p:txBody>
      </p:sp>
    </p:spTree>
    <p:extLst>
      <p:ext uri="{BB962C8B-B14F-4D97-AF65-F5344CB8AC3E}">
        <p14:creationId xmlns:p14="http://schemas.microsoft.com/office/powerpoint/2010/main" val="1488526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CE8236-0418-455D-95D8-A02341909584}" type="datetimeFigureOut">
              <a:rPr lang="en-GB" smtClean="0"/>
              <a:t>18/06/2012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1AB65C-FD2D-4F59-8E51-AD329C9E9A4C}" type="slidenum">
              <a:rPr lang="en-GB" smtClean="0"/>
              <a:t>‹#›</a:t>
            </a:fld>
            <a:endParaRPr lang="en-GB"/>
          </a:p>
        </p:txBody>
      </p:sp>
    </p:spTree>
    <p:extLst>
      <p:ext uri="{BB962C8B-B14F-4D97-AF65-F5344CB8AC3E}">
        <p14:creationId xmlns:p14="http://schemas.microsoft.com/office/powerpoint/2010/main" val="3523836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5CE8236-0418-455D-95D8-A02341909584}" type="datetimeFigureOut">
              <a:rPr lang="en-GB" smtClean="0"/>
              <a:t>18/06/2012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1AB65C-FD2D-4F59-8E51-AD329C9E9A4C}" type="slidenum">
              <a:rPr lang="en-GB" smtClean="0"/>
              <a:t>‹#›</a:t>
            </a:fld>
            <a:endParaRPr lang="en-GB"/>
          </a:p>
        </p:txBody>
      </p:sp>
    </p:spTree>
    <p:extLst>
      <p:ext uri="{BB962C8B-B14F-4D97-AF65-F5344CB8AC3E}">
        <p14:creationId xmlns:p14="http://schemas.microsoft.com/office/powerpoint/2010/main" val="1478367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5CE8236-0418-455D-95D8-A02341909584}" type="datetimeFigureOut">
              <a:rPr lang="en-GB" smtClean="0"/>
              <a:t>18/06/2012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1AB65C-FD2D-4F59-8E51-AD329C9E9A4C}" type="slidenum">
              <a:rPr lang="en-GB" smtClean="0"/>
              <a:t>‹#›</a:t>
            </a:fld>
            <a:endParaRPr lang="en-GB"/>
          </a:p>
        </p:txBody>
      </p:sp>
    </p:spTree>
    <p:extLst>
      <p:ext uri="{BB962C8B-B14F-4D97-AF65-F5344CB8AC3E}">
        <p14:creationId xmlns:p14="http://schemas.microsoft.com/office/powerpoint/2010/main" val="3821415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5CE8236-0418-455D-95D8-A02341909584}" type="datetimeFigureOut">
              <a:rPr lang="en-GB" smtClean="0"/>
              <a:t>18/06/2012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1AB65C-FD2D-4F59-8E51-AD329C9E9A4C}" type="slidenum">
              <a:rPr lang="en-GB" smtClean="0"/>
              <a:t>‹#›</a:t>
            </a:fld>
            <a:endParaRPr lang="en-GB"/>
          </a:p>
        </p:txBody>
      </p:sp>
    </p:spTree>
    <p:extLst>
      <p:ext uri="{BB962C8B-B14F-4D97-AF65-F5344CB8AC3E}">
        <p14:creationId xmlns:p14="http://schemas.microsoft.com/office/powerpoint/2010/main" val="4243427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CE8236-0418-455D-95D8-A02341909584}" type="datetimeFigureOut">
              <a:rPr lang="en-GB" smtClean="0"/>
              <a:t>18/06/2012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1AB65C-FD2D-4F59-8E51-AD329C9E9A4C}" type="slidenum">
              <a:rPr lang="en-GB" smtClean="0"/>
              <a:t>‹#›</a:t>
            </a:fld>
            <a:endParaRPr lang="en-GB"/>
          </a:p>
        </p:txBody>
      </p:sp>
    </p:spTree>
    <p:extLst>
      <p:ext uri="{BB962C8B-B14F-4D97-AF65-F5344CB8AC3E}">
        <p14:creationId xmlns:p14="http://schemas.microsoft.com/office/powerpoint/2010/main" val="3906853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5CE8236-0418-455D-95D8-A02341909584}" type="datetimeFigureOut">
              <a:rPr lang="en-GB" smtClean="0"/>
              <a:t>18/06/2012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1AB65C-FD2D-4F59-8E51-AD329C9E9A4C}" type="slidenum">
              <a:rPr lang="en-GB" smtClean="0"/>
              <a:t>‹#›</a:t>
            </a:fld>
            <a:endParaRPr lang="en-GB"/>
          </a:p>
        </p:txBody>
      </p:sp>
    </p:spTree>
    <p:extLst>
      <p:ext uri="{BB962C8B-B14F-4D97-AF65-F5344CB8AC3E}">
        <p14:creationId xmlns:p14="http://schemas.microsoft.com/office/powerpoint/2010/main" val="4124187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5CE8236-0418-455D-95D8-A02341909584}" type="datetimeFigureOut">
              <a:rPr lang="en-GB" smtClean="0"/>
              <a:t>18/06/2012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1AB65C-FD2D-4F59-8E51-AD329C9E9A4C}" type="slidenum">
              <a:rPr lang="en-GB" smtClean="0"/>
              <a:t>‹#›</a:t>
            </a:fld>
            <a:endParaRPr lang="en-GB"/>
          </a:p>
        </p:txBody>
      </p:sp>
    </p:spTree>
    <p:extLst>
      <p:ext uri="{BB962C8B-B14F-4D97-AF65-F5344CB8AC3E}">
        <p14:creationId xmlns:p14="http://schemas.microsoft.com/office/powerpoint/2010/main" val="33379811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5CE8236-0418-455D-95D8-A02341909584}" type="datetimeFigureOut">
              <a:rPr lang="en-GB" smtClean="0"/>
              <a:t>18/06/2012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1AB65C-FD2D-4F59-8E51-AD329C9E9A4C}" type="slidenum">
              <a:rPr lang="en-GB" smtClean="0"/>
              <a:t>‹#›</a:t>
            </a:fld>
            <a:endParaRPr lang="en-GB"/>
          </a:p>
        </p:txBody>
      </p:sp>
    </p:spTree>
    <p:extLst>
      <p:ext uri="{BB962C8B-B14F-4D97-AF65-F5344CB8AC3E}">
        <p14:creationId xmlns:p14="http://schemas.microsoft.com/office/powerpoint/2010/main" val="677048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5CE8236-0418-455D-95D8-A02341909584}" type="datetimeFigureOut">
              <a:rPr lang="en-GB" smtClean="0"/>
              <a:t>18/06/2012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1AB65C-FD2D-4F59-8E51-AD329C9E9A4C}" type="slidenum">
              <a:rPr lang="en-GB" smtClean="0"/>
              <a:t>‹#›</a:t>
            </a:fld>
            <a:endParaRPr lang="en-GB"/>
          </a:p>
        </p:txBody>
      </p:sp>
    </p:spTree>
    <p:extLst>
      <p:ext uri="{BB962C8B-B14F-4D97-AF65-F5344CB8AC3E}">
        <p14:creationId xmlns:p14="http://schemas.microsoft.com/office/powerpoint/2010/main" val="1025828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CE8236-0418-455D-95D8-A02341909584}" type="datetimeFigureOut">
              <a:rPr lang="en-GB" smtClean="0"/>
              <a:t>18/06/2012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1AB65C-FD2D-4F59-8E51-AD329C9E9A4C}" type="slidenum">
              <a:rPr lang="en-GB" smtClean="0"/>
              <a:t>‹#›</a:t>
            </a:fld>
            <a:endParaRPr lang="en-GB"/>
          </a:p>
        </p:txBody>
      </p:sp>
    </p:spTree>
    <p:extLst>
      <p:ext uri="{BB962C8B-B14F-4D97-AF65-F5344CB8AC3E}">
        <p14:creationId xmlns:p14="http://schemas.microsoft.com/office/powerpoint/2010/main" val="7842632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930" y="108658"/>
            <a:ext cx="3816424" cy="1109986"/>
          </a:xfrm>
          <a:noFill/>
        </p:spPr>
        <p:txBody>
          <a:bodyPr>
            <a:normAutofit/>
          </a:bodyPr>
          <a:lstStyle/>
          <a:p>
            <a:r>
              <a:rPr lang="en-GB" sz="4800" i="1" dirty="0" err="1" smtClean="0">
                <a:solidFill>
                  <a:schemeClr val="bg1"/>
                </a:solidFill>
              </a:rPr>
              <a:t>Sumpatheia</a:t>
            </a:r>
            <a:endParaRPr lang="en-GB" sz="4800" dirty="0">
              <a:solidFill>
                <a:schemeClr val="bg1"/>
              </a:solidFill>
            </a:endParaRPr>
          </a:p>
        </p:txBody>
      </p:sp>
      <p:sp>
        <p:nvSpPr>
          <p:cNvPr id="3" name="Subtitle 2"/>
          <p:cNvSpPr>
            <a:spLocks noGrp="1"/>
          </p:cNvSpPr>
          <p:nvPr>
            <p:ph type="subTitle" idx="1"/>
          </p:nvPr>
        </p:nvSpPr>
        <p:spPr>
          <a:xfrm>
            <a:off x="3491880" y="5774089"/>
            <a:ext cx="5652120" cy="1129680"/>
          </a:xfrm>
          <a:noFill/>
        </p:spPr>
        <p:txBody>
          <a:bodyPr>
            <a:noAutofit/>
          </a:bodyPr>
          <a:lstStyle/>
          <a:p>
            <a:r>
              <a:rPr lang="en-GB" sz="2400" dirty="0" smtClean="0">
                <a:solidFill>
                  <a:schemeClr val="bg1"/>
                </a:solidFill>
              </a:rPr>
              <a:t>Bernadette Brady</a:t>
            </a:r>
          </a:p>
          <a:p>
            <a:r>
              <a:rPr lang="en-GB" sz="2400" dirty="0" smtClean="0">
                <a:solidFill>
                  <a:schemeClr val="bg1"/>
                </a:solidFill>
              </a:rPr>
              <a:t>University of Wales Trinity Saint David</a:t>
            </a:r>
            <a:endParaRPr lang="en-GB" sz="2400" dirty="0">
              <a:solidFill>
                <a:schemeClr val="bg1"/>
              </a:solidFill>
            </a:endParaRPr>
          </a:p>
        </p:txBody>
      </p:sp>
      <p:pic>
        <p:nvPicPr>
          <p:cNvPr id="6" name="Picture 6" descr="http://eppursimuov3.files.wordpress.com/2010/01/avatar-movie.jpg?w=500&amp;h=32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1196752"/>
            <a:ext cx="6782684" cy="4463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13951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8459" y="1287244"/>
            <a:ext cx="8424936" cy="4893647"/>
          </a:xfrm>
          <a:prstGeom prst="rect">
            <a:avLst/>
          </a:prstGeom>
          <a:noFill/>
        </p:spPr>
        <p:txBody>
          <a:bodyPr wrap="square" rtlCol="0">
            <a:spAutoFit/>
          </a:bodyPr>
          <a:lstStyle/>
          <a:p>
            <a:r>
              <a:rPr lang="en-GB" sz="2800" dirty="0"/>
              <a:t>Classical cosmology contained the notion of </a:t>
            </a:r>
            <a:r>
              <a:rPr lang="en-GB" sz="2800" i="1" dirty="0" err="1"/>
              <a:t>sumpatheia</a:t>
            </a:r>
            <a:r>
              <a:rPr lang="en-GB" sz="2800" dirty="0"/>
              <a:t>, a sympathetic cosmos. </a:t>
            </a:r>
            <a:endParaRPr lang="en-GB" sz="2800" dirty="0" smtClean="0"/>
          </a:p>
          <a:p>
            <a:endParaRPr lang="en-GB" sz="2800" dirty="0" smtClean="0"/>
          </a:p>
          <a:p>
            <a:endParaRPr lang="en-GB" sz="2800" dirty="0"/>
          </a:p>
          <a:p>
            <a:r>
              <a:rPr lang="en-GB" sz="2800" dirty="0" smtClean="0"/>
              <a:t>Susanne </a:t>
            </a:r>
            <a:r>
              <a:rPr lang="en-GB" sz="2800" dirty="0"/>
              <a:t>Bobzien defines </a:t>
            </a:r>
            <a:r>
              <a:rPr lang="en-GB" sz="2800" dirty="0" err="1" smtClean="0"/>
              <a:t>sumpatheia</a:t>
            </a:r>
            <a:r>
              <a:rPr lang="en-GB" sz="2800" dirty="0" smtClean="0"/>
              <a:t> as </a:t>
            </a:r>
            <a:r>
              <a:rPr lang="en-GB" sz="2800" dirty="0"/>
              <a:t>the idea that ‘in some sense everything in the universe emits some physical influence on everything else.’ </a:t>
            </a:r>
            <a:endParaRPr lang="en-GB" sz="2800" dirty="0" smtClean="0"/>
          </a:p>
          <a:p>
            <a:endParaRPr lang="en-GB" sz="2800" dirty="0" smtClean="0"/>
          </a:p>
          <a:p>
            <a:endParaRPr lang="en-GB" sz="2800" dirty="0"/>
          </a:p>
          <a:p>
            <a:endParaRPr lang="en-GB" sz="2800" dirty="0"/>
          </a:p>
          <a:p>
            <a:r>
              <a:rPr lang="nl-BE" sz="1600" dirty="0" smtClean="0"/>
              <a:t>Susanne </a:t>
            </a:r>
            <a:r>
              <a:rPr lang="nl-BE" sz="1600" dirty="0"/>
              <a:t>Bobzien, </a:t>
            </a:r>
            <a:r>
              <a:rPr lang="nl-BE" sz="1600" i="1" dirty="0"/>
              <a:t>Determinism and Freedom in Stoic Philosophy</a:t>
            </a:r>
            <a:r>
              <a:rPr lang="nl-BE" sz="1600" dirty="0"/>
              <a:t> (Oxford: Clarendon Press, [1998] 2005), p.169</a:t>
            </a:r>
            <a:r>
              <a:rPr lang="nl-BE" sz="1600" dirty="0" smtClean="0"/>
              <a:t>.</a:t>
            </a:r>
            <a:endParaRPr lang="en-GB" sz="1600" dirty="0"/>
          </a:p>
        </p:txBody>
      </p:sp>
      <p:sp>
        <p:nvSpPr>
          <p:cNvPr id="3" name="TextBox 2"/>
          <p:cNvSpPr txBox="1"/>
          <p:nvPr/>
        </p:nvSpPr>
        <p:spPr>
          <a:xfrm>
            <a:off x="378459" y="332655"/>
            <a:ext cx="8424936" cy="584775"/>
          </a:xfrm>
          <a:prstGeom prst="rect">
            <a:avLst/>
          </a:prstGeom>
          <a:solidFill>
            <a:schemeClr val="tx2">
              <a:lumMod val="75000"/>
            </a:schemeClr>
          </a:solidFill>
        </p:spPr>
        <p:txBody>
          <a:bodyPr wrap="square" rtlCol="0">
            <a:spAutoFit/>
          </a:bodyPr>
          <a:lstStyle/>
          <a:p>
            <a:r>
              <a:rPr lang="en-GB" sz="3200" i="1" dirty="0" err="1">
                <a:solidFill>
                  <a:schemeClr val="bg1"/>
                </a:solidFill>
              </a:rPr>
              <a:t>S</a:t>
            </a:r>
            <a:r>
              <a:rPr lang="en-GB" sz="3200" i="1" dirty="0" err="1" smtClean="0">
                <a:solidFill>
                  <a:schemeClr val="bg1"/>
                </a:solidFill>
              </a:rPr>
              <a:t>umpatheia</a:t>
            </a:r>
            <a:endParaRPr lang="en-GB" sz="3200" dirty="0">
              <a:solidFill>
                <a:schemeClr val="bg1"/>
              </a:solidFill>
            </a:endParaRPr>
          </a:p>
        </p:txBody>
      </p:sp>
    </p:spTree>
    <p:extLst>
      <p:ext uri="{BB962C8B-B14F-4D97-AF65-F5344CB8AC3E}">
        <p14:creationId xmlns:p14="http://schemas.microsoft.com/office/powerpoint/2010/main" val="37840472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78459" y="332655"/>
            <a:ext cx="8424936" cy="584775"/>
          </a:xfrm>
          <a:prstGeom prst="rect">
            <a:avLst/>
          </a:prstGeom>
          <a:solidFill>
            <a:schemeClr val="tx2">
              <a:lumMod val="75000"/>
            </a:schemeClr>
          </a:solidFill>
        </p:spPr>
        <p:txBody>
          <a:bodyPr wrap="square" rtlCol="0">
            <a:spAutoFit/>
          </a:bodyPr>
          <a:lstStyle/>
          <a:p>
            <a:r>
              <a:rPr lang="en-GB" sz="3200" b="1" dirty="0">
                <a:solidFill>
                  <a:schemeClr val="bg1"/>
                </a:solidFill>
              </a:rPr>
              <a:t>Stoic </a:t>
            </a:r>
            <a:r>
              <a:rPr lang="en-GB" sz="3200" b="1" dirty="0" smtClean="0">
                <a:solidFill>
                  <a:schemeClr val="bg1"/>
                </a:solidFill>
              </a:rPr>
              <a:t>Sympathy</a:t>
            </a:r>
            <a:endParaRPr lang="en-GB" sz="3200" dirty="0">
              <a:solidFill>
                <a:schemeClr val="bg1"/>
              </a:solidFill>
            </a:endParaRPr>
          </a:p>
        </p:txBody>
      </p:sp>
      <p:sp>
        <p:nvSpPr>
          <p:cNvPr id="6" name="TextBox 5"/>
          <p:cNvSpPr txBox="1"/>
          <p:nvPr/>
        </p:nvSpPr>
        <p:spPr>
          <a:xfrm>
            <a:off x="378459" y="1124744"/>
            <a:ext cx="7776864" cy="5509200"/>
          </a:xfrm>
          <a:prstGeom prst="rect">
            <a:avLst/>
          </a:prstGeom>
          <a:noFill/>
        </p:spPr>
        <p:txBody>
          <a:bodyPr wrap="square" rtlCol="0">
            <a:spAutoFit/>
          </a:bodyPr>
          <a:lstStyle/>
          <a:p>
            <a:r>
              <a:rPr lang="en-GB" sz="2400" dirty="0" smtClean="0"/>
              <a:t>Zeno </a:t>
            </a:r>
            <a:r>
              <a:rPr lang="en-GB" sz="2400" dirty="0"/>
              <a:t>of Citium (</a:t>
            </a:r>
            <a:r>
              <a:rPr lang="en-GB" sz="2400" i="1" dirty="0"/>
              <a:t>d</a:t>
            </a:r>
            <a:r>
              <a:rPr lang="en-GB" sz="2400" dirty="0"/>
              <a:t>. 263 B.C.E</a:t>
            </a:r>
            <a:r>
              <a:rPr lang="en-GB" sz="2400" dirty="0" smtClean="0"/>
              <a:t>.) the founder of the </a:t>
            </a:r>
            <a:r>
              <a:rPr lang="en-GB" sz="2400" dirty="0" err="1" smtClean="0"/>
              <a:t>Stoa</a:t>
            </a:r>
            <a:r>
              <a:rPr lang="en-GB" sz="2400" dirty="0" smtClean="0"/>
              <a:t>:</a:t>
            </a:r>
            <a:br>
              <a:rPr lang="en-GB" sz="2400" dirty="0" smtClean="0"/>
            </a:br>
            <a:endParaRPr lang="en-GB" sz="2400" dirty="0" smtClean="0"/>
          </a:p>
          <a:p>
            <a:pPr lvl="1"/>
            <a:r>
              <a:rPr lang="en-GB" sz="2800" dirty="0" smtClean="0"/>
              <a:t>‘The </a:t>
            </a:r>
            <a:r>
              <a:rPr lang="en-GB" sz="2800" dirty="0"/>
              <a:t>substance of </a:t>
            </a:r>
            <a:r>
              <a:rPr lang="en-GB" sz="2800" dirty="0" smtClean="0"/>
              <a:t>god </a:t>
            </a:r>
            <a:r>
              <a:rPr lang="en-GB" sz="2800" dirty="0"/>
              <a:t>is the whole world </a:t>
            </a:r>
            <a:r>
              <a:rPr lang="en-GB" sz="2800" dirty="0" smtClean="0"/>
              <a:t/>
            </a:r>
            <a:br>
              <a:rPr lang="en-GB" sz="2800" dirty="0" smtClean="0"/>
            </a:br>
            <a:r>
              <a:rPr lang="en-GB" sz="2800" dirty="0" smtClean="0"/>
              <a:t>and </a:t>
            </a:r>
            <a:r>
              <a:rPr lang="en-GB" sz="2800" dirty="0"/>
              <a:t>the heaven.’ </a:t>
            </a:r>
            <a:endParaRPr lang="en-GB" sz="2800" dirty="0" smtClean="0"/>
          </a:p>
          <a:p>
            <a:endParaRPr lang="en-GB" sz="2400" dirty="0"/>
          </a:p>
          <a:p>
            <a:r>
              <a:rPr lang="en-GB" sz="2400" dirty="0" smtClean="0"/>
              <a:t>Chrysippus </a:t>
            </a:r>
            <a:r>
              <a:rPr lang="en-GB" sz="2400" dirty="0"/>
              <a:t>(279 – 206 B.C.E.) the third head of the </a:t>
            </a:r>
            <a:r>
              <a:rPr lang="en-GB" sz="2400" dirty="0" err="1"/>
              <a:t>Stoa</a:t>
            </a:r>
            <a:r>
              <a:rPr lang="en-GB" sz="2400" dirty="0"/>
              <a:t> </a:t>
            </a:r>
            <a:r>
              <a:rPr lang="en-GB" sz="2400" dirty="0" smtClean="0"/>
              <a:t>wrote:</a:t>
            </a:r>
            <a:br>
              <a:rPr lang="en-GB" sz="2400" dirty="0" smtClean="0"/>
            </a:br>
            <a:endParaRPr lang="en-GB" sz="2400" dirty="0"/>
          </a:p>
          <a:p>
            <a:pPr lvl="3"/>
            <a:r>
              <a:rPr lang="en-GB" sz="2800" dirty="0" smtClean="0"/>
              <a:t>‘for </a:t>
            </a:r>
            <a:r>
              <a:rPr lang="en-GB" sz="2800" dirty="0"/>
              <a:t>our individual natures are part of the nature of the whole universe.’ </a:t>
            </a:r>
            <a:endParaRPr lang="en-GB" sz="2800" dirty="0" smtClean="0"/>
          </a:p>
          <a:p>
            <a:endParaRPr lang="en-GB" sz="2400" dirty="0" smtClean="0"/>
          </a:p>
          <a:p>
            <a:endParaRPr lang="en-GB" sz="2400" dirty="0" smtClean="0"/>
          </a:p>
          <a:p>
            <a:r>
              <a:rPr lang="nl-BE" sz="1600" dirty="0" smtClean="0"/>
              <a:t>Diogenes </a:t>
            </a:r>
            <a:r>
              <a:rPr lang="nl-BE" sz="1600" dirty="0"/>
              <a:t>Laertius, </a:t>
            </a:r>
            <a:r>
              <a:rPr lang="nl-BE" sz="1600" i="1" dirty="0"/>
              <a:t>Lives of Eminent Philosophers</a:t>
            </a:r>
            <a:r>
              <a:rPr lang="nl-BE" sz="1600" dirty="0"/>
              <a:t>, trans. R.D. Hicks, vol. II, Loeb Classical Library (Cambridge, MA Harvard University Press, [1925] 2005), 7.148.</a:t>
            </a:r>
            <a:endParaRPr lang="en-GB" sz="1600" dirty="0"/>
          </a:p>
          <a:p>
            <a:r>
              <a:rPr lang="en-GB" sz="1600" dirty="0"/>
              <a:t>Diogenes </a:t>
            </a:r>
            <a:r>
              <a:rPr lang="en-GB" sz="1600" dirty="0" err="1"/>
              <a:t>Laertius</a:t>
            </a:r>
            <a:r>
              <a:rPr lang="en-GB" sz="1600" dirty="0"/>
              <a:t>, </a:t>
            </a:r>
            <a:r>
              <a:rPr lang="en-GB" sz="1600" i="1" dirty="0"/>
              <a:t>Lives of Eminent Philosophers</a:t>
            </a:r>
            <a:r>
              <a:rPr lang="en-GB" sz="1600" dirty="0"/>
              <a:t>, II: 7.88</a:t>
            </a:r>
            <a:r>
              <a:rPr lang="en-GB" sz="1600" dirty="0" smtClean="0"/>
              <a:t>.</a:t>
            </a:r>
            <a:endParaRPr lang="en-GB" sz="2400" dirty="0"/>
          </a:p>
        </p:txBody>
      </p:sp>
      <p:pic>
        <p:nvPicPr>
          <p:cNvPr id="1032" name="Picture 8" descr="http://milesmathis.com/zeno.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34976" y="1090287"/>
            <a:ext cx="1545506" cy="202987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ttp://www.mlahanas.de/Greeks/Portraits/Chrysippu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386" y="4005064"/>
            <a:ext cx="1404090" cy="1705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842049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6776" y="79624"/>
            <a:ext cx="8424936" cy="584775"/>
          </a:xfrm>
          <a:prstGeom prst="rect">
            <a:avLst/>
          </a:prstGeom>
          <a:solidFill>
            <a:schemeClr val="tx2">
              <a:lumMod val="75000"/>
            </a:schemeClr>
          </a:solidFill>
        </p:spPr>
        <p:txBody>
          <a:bodyPr wrap="square" rtlCol="0">
            <a:spAutoFit/>
          </a:bodyPr>
          <a:lstStyle/>
          <a:p>
            <a:r>
              <a:rPr lang="en-GB" sz="3200" b="1" dirty="0" smtClean="0">
                <a:solidFill>
                  <a:schemeClr val="bg1"/>
                </a:solidFill>
              </a:rPr>
              <a:t>Versions of Sympathy</a:t>
            </a:r>
            <a:endParaRPr lang="en-GB" sz="3200" dirty="0">
              <a:solidFill>
                <a:schemeClr val="bg1"/>
              </a:solidFill>
            </a:endParaRPr>
          </a:p>
        </p:txBody>
      </p:sp>
      <p:sp>
        <p:nvSpPr>
          <p:cNvPr id="3" name="TextBox 2"/>
          <p:cNvSpPr txBox="1"/>
          <p:nvPr/>
        </p:nvSpPr>
        <p:spPr>
          <a:xfrm>
            <a:off x="364116" y="781017"/>
            <a:ext cx="8600372" cy="1384995"/>
          </a:xfrm>
          <a:prstGeom prst="rect">
            <a:avLst/>
          </a:prstGeom>
          <a:noFill/>
        </p:spPr>
        <p:txBody>
          <a:bodyPr wrap="square" rtlCol="0">
            <a:spAutoFit/>
          </a:bodyPr>
          <a:lstStyle/>
          <a:p>
            <a:r>
              <a:rPr lang="en-GB" sz="2800" dirty="0" smtClean="0"/>
              <a:t>With sympathy accepted as the working of the cosmos, then different </a:t>
            </a:r>
            <a:r>
              <a:rPr lang="en-GB" sz="2800" dirty="0" smtClean="0"/>
              <a:t>classical philosophers </a:t>
            </a:r>
            <a:r>
              <a:rPr lang="en-GB" sz="2800" dirty="0" smtClean="0"/>
              <a:t>proposed different forms of sympathy. </a:t>
            </a:r>
          </a:p>
        </p:txBody>
      </p:sp>
      <p:sp>
        <p:nvSpPr>
          <p:cNvPr id="4" name="Rectangle 3"/>
          <p:cNvSpPr/>
          <p:nvPr/>
        </p:nvSpPr>
        <p:spPr>
          <a:xfrm>
            <a:off x="364116" y="2196746"/>
            <a:ext cx="8096316" cy="461665"/>
          </a:xfrm>
          <a:prstGeom prst="rect">
            <a:avLst/>
          </a:prstGeom>
          <a:solidFill>
            <a:schemeClr val="bg1">
              <a:lumMod val="75000"/>
            </a:schemeClr>
          </a:solidFill>
        </p:spPr>
        <p:txBody>
          <a:bodyPr wrap="square">
            <a:spAutoFit/>
          </a:bodyPr>
          <a:lstStyle/>
          <a:p>
            <a:pPr algn="ctr"/>
            <a:r>
              <a:rPr lang="en-GB" sz="2400" b="1" dirty="0" smtClean="0"/>
              <a:t>Plato  </a:t>
            </a:r>
            <a:r>
              <a:rPr lang="en-GB" sz="2400" b="1" dirty="0"/>
              <a:t>and Sympathy</a:t>
            </a:r>
          </a:p>
        </p:txBody>
      </p:sp>
      <p:sp>
        <p:nvSpPr>
          <p:cNvPr id="5" name="TextBox 4"/>
          <p:cNvSpPr txBox="1"/>
          <p:nvPr/>
        </p:nvSpPr>
        <p:spPr>
          <a:xfrm>
            <a:off x="257448" y="2813885"/>
            <a:ext cx="8707040" cy="3970318"/>
          </a:xfrm>
          <a:prstGeom prst="rect">
            <a:avLst/>
          </a:prstGeom>
          <a:noFill/>
        </p:spPr>
        <p:txBody>
          <a:bodyPr wrap="square" rtlCol="0">
            <a:spAutoFit/>
          </a:bodyPr>
          <a:lstStyle/>
          <a:p>
            <a:r>
              <a:rPr lang="en-GB" sz="2800" dirty="0"/>
              <a:t>Plato’s sympathetic cosmos was divinely ordered, benefic and biased towards good</a:t>
            </a:r>
            <a:r>
              <a:rPr lang="en-GB" sz="2800" dirty="0" smtClean="0"/>
              <a:t>. </a:t>
            </a:r>
          </a:p>
          <a:p>
            <a:endParaRPr lang="en-GB" sz="2800" dirty="0"/>
          </a:p>
          <a:p>
            <a:r>
              <a:rPr lang="en-GB" sz="2800" dirty="0" smtClean="0"/>
              <a:t>It differed from Stoic sympathy primarily in that it  </a:t>
            </a:r>
            <a:r>
              <a:rPr lang="en-GB" sz="2800" dirty="0" smtClean="0"/>
              <a:t>promoted individualisation by allocating rewards to the individual rather than to the collective:  </a:t>
            </a:r>
            <a:endParaRPr lang="en-GB" sz="2800" dirty="0"/>
          </a:p>
          <a:p>
            <a:pPr marL="457200" indent="-457200">
              <a:buFont typeface="Arial" pitchFamily="34" charset="0"/>
              <a:buChar char="•"/>
            </a:pPr>
            <a:r>
              <a:rPr lang="en-GB" sz="2800" dirty="0" smtClean="0"/>
              <a:t>Plato’s doctrine of reincarnation and </a:t>
            </a:r>
          </a:p>
          <a:p>
            <a:pPr marL="457200" indent="-457200">
              <a:buFont typeface="Arial" pitchFamily="34" charset="0"/>
              <a:buChar char="•"/>
            </a:pPr>
            <a:r>
              <a:rPr lang="en-GB" sz="2800" dirty="0" smtClean="0"/>
              <a:t>the idea of one eventually joining with a pre-existing deity.                                                               </a:t>
            </a:r>
            <a:r>
              <a:rPr lang="en-GB" dirty="0" smtClean="0"/>
              <a:t>Plato</a:t>
            </a:r>
            <a:r>
              <a:rPr lang="en-GB" dirty="0"/>
              <a:t>, </a:t>
            </a:r>
            <a:r>
              <a:rPr lang="en-GB" i="1" dirty="0"/>
              <a:t>Timaeus</a:t>
            </a:r>
            <a:r>
              <a:rPr lang="en-GB" dirty="0"/>
              <a:t>, </a:t>
            </a:r>
            <a:r>
              <a:rPr lang="en-GB" dirty="0" smtClean="0"/>
              <a:t>30b-c</a:t>
            </a:r>
            <a:r>
              <a:rPr lang="en-GB" dirty="0"/>
              <a:t>.</a:t>
            </a:r>
          </a:p>
        </p:txBody>
      </p:sp>
    </p:spTree>
    <p:extLst>
      <p:ext uri="{BB962C8B-B14F-4D97-AF65-F5344CB8AC3E}">
        <p14:creationId xmlns:p14="http://schemas.microsoft.com/office/powerpoint/2010/main" val="19526438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60032" y="2657516"/>
            <a:ext cx="3167790" cy="461665"/>
          </a:xfrm>
          <a:prstGeom prst="rect">
            <a:avLst/>
          </a:prstGeom>
          <a:solidFill>
            <a:schemeClr val="bg1">
              <a:lumMod val="75000"/>
            </a:schemeClr>
          </a:solidFill>
        </p:spPr>
        <p:txBody>
          <a:bodyPr wrap="none">
            <a:spAutoFit/>
          </a:bodyPr>
          <a:lstStyle/>
          <a:p>
            <a:r>
              <a:rPr lang="en-GB" sz="2400" b="1" dirty="0"/>
              <a:t>Aristotle and Sympathy</a:t>
            </a:r>
          </a:p>
        </p:txBody>
      </p:sp>
      <p:sp>
        <p:nvSpPr>
          <p:cNvPr id="5" name="TextBox 4"/>
          <p:cNvSpPr txBox="1"/>
          <p:nvPr/>
        </p:nvSpPr>
        <p:spPr>
          <a:xfrm>
            <a:off x="279565" y="3101245"/>
            <a:ext cx="8301683" cy="1815882"/>
          </a:xfrm>
          <a:prstGeom prst="rect">
            <a:avLst/>
          </a:prstGeom>
          <a:noFill/>
        </p:spPr>
        <p:txBody>
          <a:bodyPr wrap="square" rtlCol="0">
            <a:spAutoFit/>
          </a:bodyPr>
          <a:lstStyle/>
          <a:p>
            <a:r>
              <a:rPr lang="en-GB" sz="2800" dirty="0" smtClean="0"/>
              <a:t>Aristotle’s cosmology was based on movement – all movement comes from the Unmoved Mover motivated by love. The cosmos, time and movement are eternal and never broken. </a:t>
            </a:r>
            <a:endParaRPr lang="en-GB" sz="2800" dirty="0"/>
          </a:p>
        </p:txBody>
      </p:sp>
      <p:sp>
        <p:nvSpPr>
          <p:cNvPr id="6" name="Rectangle 5"/>
          <p:cNvSpPr/>
          <p:nvPr/>
        </p:nvSpPr>
        <p:spPr>
          <a:xfrm>
            <a:off x="257711" y="57826"/>
            <a:ext cx="2392835" cy="461665"/>
          </a:xfrm>
          <a:prstGeom prst="rect">
            <a:avLst/>
          </a:prstGeom>
          <a:solidFill>
            <a:schemeClr val="bg1">
              <a:lumMod val="75000"/>
            </a:schemeClr>
          </a:solidFill>
        </p:spPr>
        <p:txBody>
          <a:bodyPr wrap="none">
            <a:spAutoFit/>
          </a:bodyPr>
          <a:lstStyle/>
          <a:p>
            <a:r>
              <a:rPr lang="en-GB" sz="2400" b="1" dirty="0" smtClean="0"/>
              <a:t>Plato </a:t>
            </a:r>
            <a:r>
              <a:rPr lang="en-GB" sz="2400" b="1" dirty="0" smtClean="0"/>
              <a:t>and Reason</a:t>
            </a:r>
            <a:endParaRPr lang="en-GB" sz="2400" b="1" dirty="0"/>
          </a:p>
        </p:txBody>
      </p:sp>
      <p:sp>
        <p:nvSpPr>
          <p:cNvPr id="10" name="TextBox 9"/>
          <p:cNvSpPr txBox="1"/>
          <p:nvPr/>
        </p:nvSpPr>
        <p:spPr>
          <a:xfrm>
            <a:off x="317810" y="509887"/>
            <a:ext cx="8424936" cy="2123658"/>
          </a:xfrm>
          <a:prstGeom prst="rect">
            <a:avLst/>
          </a:prstGeom>
          <a:noFill/>
        </p:spPr>
        <p:txBody>
          <a:bodyPr wrap="square" rtlCol="0">
            <a:spAutoFit/>
          </a:bodyPr>
          <a:lstStyle/>
          <a:p>
            <a:r>
              <a:rPr lang="en-GB" sz="2800" dirty="0"/>
              <a:t>In the </a:t>
            </a:r>
            <a:r>
              <a:rPr lang="en-GB" sz="2800" i="1" dirty="0"/>
              <a:t>Timaeus</a:t>
            </a:r>
            <a:r>
              <a:rPr lang="en-GB" sz="2800" dirty="0"/>
              <a:t> Plato </a:t>
            </a:r>
            <a:r>
              <a:rPr lang="en-GB" sz="2800" dirty="0" smtClean="0"/>
              <a:t>postulated </a:t>
            </a:r>
            <a:r>
              <a:rPr lang="en-GB" sz="2800" dirty="0"/>
              <a:t>that the cosmos was governed by the World Soul whose essence was </a:t>
            </a:r>
            <a:r>
              <a:rPr lang="en-GB" sz="2800" b="1" dirty="0"/>
              <a:t>reason</a:t>
            </a:r>
            <a:r>
              <a:rPr lang="en-GB" sz="2800" dirty="0" smtClean="0"/>
              <a:t>. Reason became the </a:t>
            </a:r>
            <a:r>
              <a:rPr lang="en-GB" sz="2800" dirty="0" smtClean="0"/>
              <a:t>attribute of the soul which it could use to return to the divine source. </a:t>
            </a:r>
            <a:r>
              <a:rPr lang="en-GB" sz="2800" dirty="0" smtClean="0"/>
              <a:t> </a:t>
            </a:r>
            <a:endParaRPr lang="en-GB" sz="2000" dirty="0" smtClean="0"/>
          </a:p>
          <a:p>
            <a:r>
              <a:rPr lang="en-GB" sz="2000" dirty="0" smtClean="0"/>
              <a:t>Plato</a:t>
            </a:r>
            <a:r>
              <a:rPr lang="en-GB" sz="2000" dirty="0"/>
              <a:t>, </a:t>
            </a:r>
            <a:r>
              <a:rPr lang="en-GB" sz="2000" i="1" dirty="0"/>
              <a:t>Timaeus</a:t>
            </a:r>
            <a:r>
              <a:rPr lang="en-GB" sz="2000" dirty="0"/>
              <a:t>: 30a-c</a:t>
            </a:r>
            <a:r>
              <a:rPr lang="en-GB" sz="2000" dirty="0" smtClean="0"/>
              <a:t>. </a:t>
            </a:r>
            <a:endParaRPr lang="en-GB" sz="2800" dirty="0"/>
          </a:p>
        </p:txBody>
      </p:sp>
      <p:sp>
        <p:nvSpPr>
          <p:cNvPr id="2" name="TextBox 1"/>
          <p:cNvSpPr txBox="1"/>
          <p:nvPr/>
        </p:nvSpPr>
        <p:spPr>
          <a:xfrm>
            <a:off x="317810" y="4943277"/>
            <a:ext cx="8646678" cy="1815882"/>
          </a:xfrm>
          <a:prstGeom prst="rect">
            <a:avLst/>
          </a:prstGeom>
          <a:solidFill>
            <a:schemeClr val="tx2">
              <a:lumMod val="75000"/>
            </a:schemeClr>
          </a:solidFill>
        </p:spPr>
        <p:txBody>
          <a:bodyPr wrap="square" rtlCol="0">
            <a:spAutoFit/>
          </a:bodyPr>
          <a:lstStyle/>
          <a:p>
            <a:pPr marL="0" lvl="1"/>
            <a:r>
              <a:rPr lang="en-GB" sz="2800" dirty="0">
                <a:solidFill>
                  <a:schemeClr val="bg1"/>
                </a:solidFill>
              </a:rPr>
              <a:t> ‘this world necessarily has a certain continuity with the upper motions; consequently all its power is derived from them. (For the originating principle of all motion must be deemed the first cause.)’ </a:t>
            </a:r>
            <a:r>
              <a:rPr lang="nl-BE" sz="1600" dirty="0">
                <a:solidFill>
                  <a:schemeClr val="bg1"/>
                </a:solidFill>
              </a:rPr>
              <a:t>Aristotle, </a:t>
            </a:r>
            <a:r>
              <a:rPr lang="nl-BE" sz="1600" i="1" dirty="0">
                <a:solidFill>
                  <a:schemeClr val="bg1"/>
                </a:solidFill>
              </a:rPr>
              <a:t>Meteorology</a:t>
            </a:r>
            <a:r>
              <a:rPr lang="nl-BE" sz="1600" dirty="0">
                <a:solidFill>
                  <a:schemeClr val="bg1"/>
                </a:solidFill>
              </a:rPr>
              <a:t>: 339a  19-24</a:t>
            </a:r>
            <a:r>
              <a:rPr lang="nl-BE" sz="2800" dirty="0" smtClean="0">
                <a:solidFill>
                  <a:schemeClr val="bg1"/>
                </a:solidFill>
              </a:rPr>
              <a:t>.</a:t>
            </a:r>
            <a:endParaRPr lang="en-GB" sz="2800" dirty="0">
              <a:solidFill>
                <a:schemeClr val="bg1"/>
              </a:solidFill>
            </a:endParaRPr>
          </a:p>
        </p:txBody>
      </p:sp>
    </p:spTree>
    <p:extLst>
      <p:ext uri="{BB962C8B-B14F-4D97-AF65-F5344CB8AC3E}">
        <p14:creationId xmlns:p14="http://schemas.microsoft.com/office/powerpoint/2010/main" val="14902430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1520" y="42874"/>
            <a:ext cx="8892480" cy="3354765"/>
          </a:xfrm>
          <a:prstGeom prst="rect">
            <a:avLst/>
          </a:prstGeom>
          <a:noFill/>
        </p:spPr>
        <p:txBody>
          <a:bodyPr wrap="square" rtlCol="0">
            <a:spAutoFit/>
          </a:bodyPr>
          <a:lstStyle/>
          <a:p>
            <a:r>
              <a:rPr lang="en-GB" sz="2800" dirty="0" smtClean="0"/>
              <a:t>This </a:t>
            </a:r>
            <a:r>
              <a:rPr lang="en-GB" sz="2800" dirty="0"/>
              <a:t>movement lead to changes and these changes were sympathetically reflected in the qualities of </a:t>
            </a:r>
            <a:r>
              <a:rPr lang="en-GB" sz="2800" b="1" dirty="0" smtClean="0"/>
              <a:t>hot, cold, wet, </a:t>
            </a:r>
            <a:r>
              <a:rPr lang="en-GB" sz="2800" dirty="0"/>
              <a:t>and </a:t>
            </a:r>
            <a:r>
              <a:rPr lang="en-GB" sz="2800" b="1" dirty="0"/>
              <a:t>dry</a:t>
            </a:r>
            <a:r>
              <a:rPr lang="en-GB" sz="2800" dirty="0"/>
              <a:t> in all things. Aristotle spoke of these changes </a:t>
            </a:r>
            <a:r>
              <a:rPr lang="en-GB" sz="2800" dirty="0" smtClean="0"/>
              <a:t>as:</a:t>
            </a:r>
          </a:p>
          <a:p>
            <a:pPr lvl="1"/>
            <a:endParaRPr lang="en-GB" sz="2800" dirty="0" smtClean="0"/>
          </a:p>
          <a:p>
            <a:pPr lvl="1"/>
            <a:r>
              <a:rPr lang="en-GB" sz="2800" dirty="0" smtClean="0"/>
              <a:t> </a:t>
            </a:r>
            <a:r>
              <a:rPr lang="en-GB" sz="2800" dirty="0"/>
              <a:t>‘An individual man, for example, being one and the same, becomes now pale and now dark, now hot and now cold, </a:t>
            </a:r>
            <a:r>
              <a:rPr lang="en-GB" sz="2800" dirty="0" smtClean="0"/>
              <a:t>now </a:t>
            </a:r>
            <a:r>
              <a:rPr lang="en-GB" sz="2800" dirty="0"/>
              <a:t>bad and now good.’ </a:t>
            </a:r>
          </a:p>
          <a:p>
            <a:r>
              <a:rPr lang="nl-BE" sz="1600" dirty="0" smtClean="0"/>
              <a:t>Aristotle</a:t>
            </a:r>
            <a:r>
              <a:rPr lang="nl-BE" sz="1600" dirty="0"/>
              <a:t>, </a:t>
            </a:r>
            <a:r>
              <a:rPr lang="nl-BE" sz="1600" i="1" dirty="0"/>
              <a:t>Categories</a:t>
            </a:r>
            <a:r>
              <a:rPr lang="nl-BE" sz="1600" dirty="0"/>
              <a:t>: 4a 17-20</a:t>
            </a:r>
            <a:r>
              <a:rPr lang="nl-BE" sz="1600" dirty="0" smtClean="0"/>
              <a:t>.</a:t>
            </a:r>
            <a:endParaRPr lang="en-GB" sz="1600" dirty="0"/>
          </a:p>
        </p:txBody>
      </p:sp>
      <p:sp>
        <p:nvSpPr>
          <p:cNvPr id="4" name="TextBox 3"/>
          <p:cNvSpPr txBox="1"/>
          <p:nvPr/>
        </p:nvSpPr>
        <p:spPr>
          <a:xfrm>
            <a:off x="193417" y="3622665"/>
            <a:ext cx="8742273" cy="3231654"/>
          </a:xfrm>
          <a:prstGeom prst="rect">
            <a:avLst/>
          </a:prstGeom>
          <a:solidFill>
            <a:schemeClr val="tx2">
              <a:lumMod val="50000"/>
            </a:schemeClr>
          </a:solidFill>
        </p:spPr>
        <p:txBody>
          <a:bodyPr wrap="square" rtlCol="0">
            <a:spAutoFit/>
          </a:bodyPr>
          <a:lstStyle/>
          <a:p>
            <a:r>
              <a:rPr lang="en-GB" sz="2800" dirty="0" err="1" smtClean="0">
                <a:solidFill>
                  <a:schemeClr val="bg1"/>
                </a:solidFill>
              </a:rPr>
              <a:t>Daryn</a:t>
            </a:r>
            <a:r>
              <a:rPr lang="en-GB" sz="2800" dirty="0" smtClean="0">
                <a:solidFill>
                  <a:schemeClr val="bg1"/>
                </a:solidFill>
              </a:rPr>
              <a:t> </a:t>
            </a:r>
            <a:r>
              <a:rPr lang="en-GB" sz="2800" dirty="0" err="1">
                <a:solidFill>
                  <a:schemeClr val="bg1"/>
                </a:solidFill>
              </a:rPr>
              <a:t>Lehoux</a:t>
            </a:r>
            <a:r>
              <a:rPr lang="en-GB" sz="2800" dirty="0">
                <a:solidFill>
                  <a:schemeClr val="bg1"/>
                </a:solidFill>
              </a:rPr>
              <a:t> </a:t>
            </a:r>
            <a:r>
              <a:rPr lang="en-GB" sz="2800" dirty="0" smtClean="0">
                <a:solidFill>
                  <a:schemeClr val="bg1"/>
                </a:solidFill>
              </a:rPr>
              <a:t> </a:t>
            </a:r>
            <a:endParaRPr lang="en-GB" sz="2800" dirty="0">
              <a:solidFill>
                <a:schemeClr val="bg1"/>
              </a:solidFill>
            </a:endParaRPr>
          </a:p>
          <a:p>
            <a:pPr lvl="1"/>
            <a:r>
              <a:rPr lang="en-GB" sz="2800" dirty="0" smtClean="0">
                <a:solidFill>
                  <a:schemeClr val="bg1"/>
                </a:solidFill>
              </a:rPr>
              <a:t> </a:t>
            </a:r>
            <a:r>
              <a:rPr lang="en-GB" sz="2800" dirty="0">
                <a:solidFill>
                  <a:schemeClr val="bg1"/>
                </a:solidFill>
              </a:rPr>
              <a:t>‘Rivers, plants, and animals co-wax and co-wane with the </a:t>
            </a:r>
            <a:r>
              <a:rPr lang="en-GB" sz="2800" dirty="0" smtClean="0">
                <a:solidFill>
                  <a:schemeClr val="bg1"/>
                </a:solidFill>
              </a:rPr>
              <a:t>moon  </a:t>
            </a:r>
            <a:r>
              <a:rPr lang="en-GB" sz="2800" dirty="0">
                <a:solidFill>
                  <a:schemeClr val="bg1"/>
                </a:solidFill>
              </a:rPr>
              <a:t>and the qualities of the stars and planets moved or influenced the similar qualities of hot, cold, wet and dry on earth.’ </a:t>
            </a:r>
            <a:endParaRPr lang="en-GB" sz="2800" dirty="0" smtClean="0">
              <a:solidFill>
                <a:schemeClr val="bg1"/>
              </a:solidFill>
            </a:endParaRPr>
          </a:p>
          <a:p>
            <a:r>
              <a:rPr lang="en-GB" sz="2800" dirty="0" smtClean="0">
                <a:solidFill>
                  <a:schemeClr val="bg1"/>
                </a:solidFill>
              </a:rPr>
              <a:t/>
            </a:r>
            <a:br>
              <a:rPr lang="en-GB" sz="2800" dirty="0" smtClean="0">
                <a:solidFill>
                  <a:schemeClr val="bg1"/>
                </a:solidFill>
              </a:rPr>
            </a:br>
            <a:r>
              <a:rPr lang="en-GB" dirty="0" err="1" smtClean="0">
                <a:solidFill>
                  <a:schemeClr val="bg1"/>
                </a:solidFill>
              </a:rPr>
              <a:t>Daryn</a:t>
            </a:r>
            <a:r>
              <a:rPr lang="en-GB" dirty="0" smtClean="0">
                <a:solidFill>
                  <a:schemeClr val="bg1"/>
                </a:solidFill>
              </a:rPr>
              <a:t> </a:t>
            </a:r>
            <a:r>
              <a:rPr lang="en-GB" dirty="0" err="1">
                <a:solidFill>
                  <a:schemeClr val="bg1"/>
                </a:solidFill>
              </a:rPr>
              <a:t>Lehoux</a:t>
            </a:r>
            <a:r>
              <a:rPr lang="en-GB" dirty="0">
                <a:solidFill>
                  <a:schemeClr val="bg1"/>
                </a:solidFill>
              </a:rPr>
              <a:t>, "Tomorrow's News Today: Astrology, Fate, and the Way Out," </a:t>
            </a:r>
            <a:r>
              <a:rPr lang="en-GB" i="1" dirty="0">
                <a:solidFill>
                  <a:schemeClr val="bg1"/>
                </a:solidFill>
              </a:rPr>
              <a:t>Representations</a:t>
            </a:r>
            <a:r>
              <a:rPr lang="en-GB" dirty="0">
                <a:solidFill>
                  <a:schemeClr val="bg1"/>
                </a:solidFill>
              </a:rPr>
              <a:t> Summer (2006): p.108</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9369810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100" y="2564904"/>
            <a:ext cx="8424936" cy="3847207"/>
          </a:xfrm>
          <a:prstGeom prst="rect">
            <a:avLst/>
          </a:prstGeom>
          <a:noFill/>
        </p:spPr>
        <p:txBody>
          <a:bodyPr wrap="square" rtlCol="0">
            <a:spAutoFit/>
          </a:bodyPr>
          <a:lstStyle/>
          <a:p>
            <a:endParaRPr lang="en-GB" sz="2800" dirty="0"/>
          </a:p>
          <a:p>
            <a:r>
              <a:rPr lang="en-GB" sz="2800" dirty="0" smtClean="0"/>
              <a:t>For Aristotle a thing existed as a seed potential and it would seek, through the notion of teleological, its own perfection in this life time. It exist as a potential before it is actual.  </a:t>
            </a:r>
            <a:r>
              <a:rPr lang="nl-BE" sz="2000" dirty="0" smtClean="0"/>
              <a:t>(Aristotle</a:t>
            </a:r>
            <a:r>
              <a:rPr lang="nl-BE" sz="2000" dirty="0"/>
              <a:t>, </a:t>
            </a:r>
            <a:r>
              <a:rPr lang="nl-BE" sz="2000" i="1" dirty="0" smtClean="0"/>
              <a:t>Metahysics 1049b 18 -22)</a:t>
            </a:r>
          </a:p>
          <a:p>
            <a:endParaRPr lang="nl-BE" sz="2000" i="1" dirty="0" smtClean="0"/>
          </a:p>
          <a:p>
            <a:endParaRPr lang="nl-BE" sz="2800" i="1" dirty="0" smtClean="0"/>
          </a:p>
          <a:p>
            <a:r>
              <a:rPr lang="nl-BE" sz="2800" dirty="0" smtClean="0"/>
              <a:t>This leads to his final cause of telos – </a:t>
            </a:r>
            <a:r>
              <a:rPr lang="en-GB" sz="2800" dirty="0" smtClean="0"/>
              <a:t> not to be confused with theological telos. </a:t>
            </a:r>
            <a:endParaRPr lang="en-GB" sz="2800" dirty="0"/>
          </a:p>
        </p:txBody>
      </p:sp>
      <p:sp>
        <p:nvSpPr>
          <p:cNvPr id="4" name="Rectangle 3"/>
          <p:cNvSpPr/>
          <p:nvPr/>
        </p:nvSpPr>
        <p:spPr>
          <a:xfrm>
            <a:off x="286776" y="260648"/>
            <a:ext cx="4211346" cy="461665"/>
          </a:xfrm>
          <a:prstGeom prst="rect">
            <a:avLst/>
          </a:prstGeom>
          <a:solidFill>
            <a:schemeClr val="bg1">
              <a:lumMod val="75000"/>
            </a:schemeClr>
          </a:solidFill>
        </p:spPr>
        <p:txBody>
          <a:bodyPr wrap="none">
            <a:spAutoFit/>
          </a:bodyPr>
          <a:lstStyle/>
          <a:p>
            <a:r>
              <a:rPr lang="en-GB" sz="2400" b="1" dirty="0"/>
              <a:t>Aristotle </a:t>
            </a:r>
            <a:r>
              <a:rPr lang="en-GB" sz="2400" b="1" dirty="0" smtClean="0"/>
              <a:t>Sympathy and ‘Seeds’ </a:t>
            </a:r>
            <a:endParaRPr lang="en-GB" sz="2400" b="1" dirty="0"/>
          </a:p>
        </p:txBody>
      </p:sp>
      <p:pic>
        <p:nvPicPr>
          <p:cNvPr id="4098" name="Picture 2" descr="http://upload.wikimedia.org/wikipedia/commons/thumb/9/98/Sanzio_01_Plato_Aristotle.jpg/220px-Sanzio_01_Plato_Aristotl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2545" y="105625"/>
            <a:ext cx="2095500" cy="27432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86776" y="1032944"/>
            <a:ext cx="6085424" cy="1815882"/>
          </a:xfrm>
          <a:prstGeom prst="rect">
            <a:avLst/>
          </a:prstGeom>
          <a:noFill/>
        </p:spPr>
        <p:txBody>
          <a:bodyPr wrap="square" rtlCol="0">
            <a:spAutoFit/>
          </a:bodyPr>
          <a:lstStyle/>
          <a:p>
            <a:r>
              <a:rPr lang="en-GB" sz="2800" dirty="0"/>
              <a:t>Aristotle differed from Plato in that he considered that perfection could be obtained on earth. </a:t>
            </a:r>
          </a:p>
          <a:p>
            <a:endParaRPr lang="en-GB" sz="2800" dirty="0"/>
          </a:p>
        </p:txBody>
      </p:sp>
    </p:spTree>
    <p:extLst>
      <p:ext uri="{BB962C8B-B14F-4D97-AF65-F5344CB8AC3E}">
        <p14:creationId xmlns:p14="http://schemas.microsoft.com/office/powerpoint/2010/main" val="38057965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www.sciencephoto.com/image/227508/350wm/H4160023-Engraving_of_Ptolemy,_an_Egyptian_astronomer-SP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1776" y="491479"/>
            <a:ext cx="2382634" cy="281730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64740" y="260647"/>
            <a:ext cx="4638834" cy="461665"/>
          </a:xfrm>
          <a:prstGeom prst="rect">
            <a:avLst/>
          </a:prstGeom>
          <a:solidFill>
            <a:schemeClr val="bg1">
              <a:lumMod val="75000"/>
            </a:schemeClr>
          </a:solidFill>
        </p:spPr>
        <p:txBody>
          <a:bodyPr wrap="none">
            <a:spAutoFit/>
          </a:bodyPr>
          <a:lstStyle/>
          <a:p>
            <a:r>
              <a:rPr lang="en-GB" sz="2400" b="1" dirty="0" smtClean="0"/>
              <a:t>Aristotle’s Sympathy and Astrology</a:t>
            </a:r>
            <a:endParaRPr lang="en-GB" sz="2400" b="1" dirty="0"/>
          </a:p>
        </p:txBody>
      </p:sp>
      <p:sp>
        <p:nvSpPr>
          <p:cNvPr id="2" name="TextBox 1"/>
          <p:cNvSpPr txBox="1"/>
          <p:nvPr/>
        </p:nvSpPr>
        <p:spPr>
          <a:xfrm>
            <a:off x="310739" y="881082"/>
            <a:ext cx="6049085" cy="1384995"/>
          </a:xfrm>
          <a:prstGeom prst="rect">
            <a:avLst/>
          </a:prstGeom>
          <a:noFill/>
        </p:spPr>
        <p:txBody>
          <a:bodyPr wrap="square" rtlCol="0">
            <a:spAutoFit/>
          </a:bodyPr>
          <a:lstStyle/>
          <a:p>
            <a:r>
              <a:rPr lang="en-GB" sz="2800" dirty="0" smtClean="0"/>
              <a:t>Ptolemy in the first century CE reformed astrology and placed Aristotelian sympathy into it. </a:t>
            </a:r>
            <a:endParaRPr lang="en-GB" sz="2800" dirty="0"/>
          </a:p>
        </p:txBody>
      </p:sp>
      <p:sp>
        <p:nvSpPr>
          <p:cNvPr id="4" name="TextBox 3"/>
          <p:cNvSpPr txBox="1"/>
          <p:nvPr/>
        </p:nvSpPr>
        <p:spPr>
          <a:xfrm>
            <a:off x="310739" y="2420888"/>
            <a:ext cx="6120680" cy="2246769"/>
          </a:xfrm>
          <a:prstGeom prst="rect">
            <a:avLst/>
          </a:prstGeom>
          <a:noFill/>
        </p:spPr>
        <p:txBody>
          <a:bodyPr wrap="square" rtlCol="0">
            <a:spAutoFit/>
          </a:bodyPr>
          <a:lstStyle/>
          <a:p>
            <a:r>
              <a:rPr lang="en-GB" sz="2800" dirty="0" smtClean="0"/>
              <a:t>He argued, like Aristotle, that the movement of the spheres produced the mixing of the qualities of hot, cold, wet, and dry in the realm below the Moon – the sub-lunar realm.</a:t>
            </a:r>
            <a:endParaRPr lang="en-GB" sz="2800" dirty="0"/>
          </a:p>
        </p:txBody>
      </p:sp>
      <p:sp>
        <p:nvSpPr>
          <p:cNvPr id="8" name="TextBox 7"/>
          <p:cNvSpPr txBox="1"/>
          <p:nvPr/>
        </p:nvSpPr>
        <p:spPr>
          <a:xfrm>
            <a:off x="299592" y="4835244"/>
            <a:ext cx="8544818" cy="1815882"/>
          </a:xfrm>
          <a:prstGeom prst="rect">
            <a:avLst/>
          </a:prstGeom>
          <a:noFill/>
        </p:spPr>
        <p:txBody>
          <a:bodyPr wrap="square" rtlCol="0">
            <a:spAutoFit/>
          </a:bodyPr>
          <a:lstStyle/>
          <a:p>
            <a:r>
              <a:rPr lang="en-GB" sz="2800" dirty="0" smtClean="0"/>
              <a:t>Ptolemy consider that  ALL (external) events were  the result of the co -</a:t>
            </a:r>
            <a:r>
              <a:rPr lang="en-GB" sz="2800" dirty="0" err="1" smtClean="0"/>
              <a:t>minglings</a:t>
            </a:r>
            <a:r>
              <a:rPr lang="en-GB" sz="2800" dirty="0" smtClean="0"/>
              <a:t> which were complex and generally too difficult to unpack.  Only one’s mental attitude was free of these co-</a:t>
            </a:r>
            <a:r>
              <a:rPr lang="en-GB" sz="2800" dirty="0" err="1" smtClean="0"/>
              <a:t>minglings</a:t>
            </a:r>
            <a:r>
              <a:rPr lang="en-GB" sz="2800" dirty="0" smtClean="0"/>
              <a:t>. </a:t>
            </a:r>
            <a:endParaRPr lang="en-GB" sz="2800" dirty="0"/>
          </a:p>
        </p:txBody>
      </p:sp>
    </p:spTree>
    <p:extLst>
      <p:ext uri="{BB962C8B-B14F-4D97-AF65-F5344CB8AC3E}">
        <p14:creationId xmlns:p14="http://schemas.microsoft.com/office/powerpoint/2010/main" val="3168991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3460" y="158032"/>
            <a:ext cx="4760021" cy="461665"/>
          </a:xfrm>
          <a:prstGeom prst="rect">
            <a:avLst/>
          </a:prstGeom>
          <a:solidFill>
            <a:schemeClr val="bg1">
              <a:lumMod val="75000"/>
            </a:schemeClr>
          </a:solidFill>
        </p:spPr>
        <p:txBody>
          <a:bodyPr wrap="none">
            <a:spAutoFit/>
          </a:bodyPr>
          <a:lstStyle/>
          <a:p>
            <a:r>
              <a:rPr lang="en-GB" sz="2400" b="1" dirty="0" smtClean="0"/>
              <a:t>Necessitarianism and Contingencies</a:t>
            </a:r>
            <a:endParaRPr lang="en-GB" sz="2400" b="1" dirty="0"/>
          </a:p>
        </p:txBody>
      </p:sp>
      <p:sp>
        <p:nvSpPr>
          <p:cNvPr id="6" name="TextBox 5"/>
          <p:cNvSpPr txBox="1"/>
          <p:nvPr/>
        </p:nvSpPr>
        <p:spPr>
          <a:xfrm>
            <a:off x="253460" y="836712"/>
            <a:ext cx="8711028" cy="5693866"/>
          </a:xfrm>
          <a:prstGeom prst="rect">
            <a:avLst/>
          </a:prstGeom>
          <a:noFill/>
        </p:spPr>
        <p:txBody>
          <a:bodyPr wrap="square" rtlCol="0">
            <a:spAutoFit/>
          </a:bodyPr>
          <a:lstStyle/>
          <a:p>
            <a:pPr marL="342900" indent="-342900">
              <a:buFont typeface="Arial" pitchFamily="34" charset="0"/>
              <a:buChar char="•"/>
            </a:pPr>
            <a:r>
              <a:rPr lang="en-GB" sz="2800" dirty="0" smtClean="0"/>
              <a:t>Calcidius (4</a:t>
            </a:r>
            <a:r>
              <a:rPr lang="en-GB" sz="2800" baseline="30000" dirty="0" smtClean="0"/>
              <a:t>th</a:t>
            </a:r>
            <a:r>
              <a:rPr lang="en-GB" sz="2800" dirty="0" smtClean="0"/>
              <a:t> century CE)  argued that God did not know contingencies only necessity.  </a:t>
            </a:r>
            <a:br>
              <a:rPr lang="en-GB" sz="2800" dirty="0" smtClean="0"/>
            </a:br>
            <a:endParaRPr lang="en-GB" sz="2800" dirty="0"/>
          </a:p>
          <a:p>
            <a:pPr marL="342900" indent="-342900">
              <a:buFont typeface="Arial" pitchFamily="34" charset="0"/>
              <a:buChar char="•"/>
            </a:pPr>
            <a:r>
              <a:rPr lang="en-GB" sz="2800" dirty="0" smtClean="0"/>
              <a:t>Abu </a:t>
            </a:r>
            <a:r>
              <a:rPr lang="en-GB" sz="2800" dirty="0"/>
              <a:t>Hamid al-</a:t>
            </a:r>
            <a:r>
              <a:rPr lang="en-GB" sz="2800" dirty="0" err="1"/>
              <a:t>Ghazālī</a:t>
            </a:r>
            <a:r>
              <a:rPr lang="en-GB" sz="2800" dirty="0"/>
              <a:t> (1058-1111</a:t>
            </a:r>
            <a:r>
              <a:rPr lang="en-GB" sz="2800" dirty="0" smtClean="0"/>
              <a:t>) challenged the Greek notion of necessity and contingency (chance) and argued that God’s providence was universal and that there was no such thing as a ‘contingency’</a:t>
            </a:r>
            <a:br>
              <a:rPr lang="en-GB" sz="2800" dirty="0" smtClean="0"/>
            </a:br>
            <a:endParaRPr lang="en-GB" sz="2800" dirty="0"/>
          </a:p>
          <a:p>
            <a:pPr marL="342900" indent="-342900">
              <a:buFont typeface="Arial" pitchFamily="34" charset="0"/>
              <a:buChar char="•"/>
            </a:pPr>
            <a:r>
              <a:rPr lang="en-GB" sz="2800" dirty="0" smtClean="0"/>
              <a:t>Saint Thomas Aquinas (1225-1274) in placing the Aristotelian cosmology into Christianity ruled that God’s knowledge </a:t>
            </a:r>
            <a:r>
              <a:rPr lang="en-GB" sz="2800" i="1" dirty="0" smtClean="0"/>
              <a:t>was</a:t>
            </a:r>
            <a:r>
              <a:rPr lang="en-GB" sz="2800" dirty="0" smtClean="0"/>
              <a:t> universal but the horoscope only contained the body and not the soul – (Plato’s dualist position) . </a:t>
            </a:r>
            <a:endParaRPr lang="en-GB" sz="2800" dirty="0"/>
          </a:p>
        </p:txBody>
      </p:sp>
    </p:spTree>
    <p:extLst>
      <p:ext uri="{BB962C8B-B14F-4D97-AF65-F5344CB8AC3E}">
        <p14:creationId xmlns:p14="http://schemas.microsoft.com/office/powerpoint/2010/main" val="30409969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3460" y="158032"/>
            <a:ext cx="6058582" cy="461665"/>
          </a:xfrm>
          <a:prstGeom prst="rect">
            <a:avLst/>
          </a:prstGeom>
          <a:solidFill>
            <a:schemeClr val="bg1">
              <a:lumMod val="75000"/>
            </a:schemeClr>
          </a:solidFill>
        </p:spPr>
        <p:txBody>
          <a:bodyPr wrap="none">
            <a:spAutoFit/>
          </a:bodyPr>
          <a:lstStyle/>
          <a:p>
            <a:r>
              <a:rPr lang="en-GB" sz="2400" b="1" dirty="0" smtClean="0"/>
              <a:t>Sympathy and the attributes of the horoscope</a:t>
            </a:r>
            <a:endParaRPr lang="en-GB" sz="2400" b="1" dirty="0"/>
          </a:p>
        </p:txBody>
      </p:sp>
      <p:sp>
        <p:nvSpPr>
          <p:cNvPr id="7" name="TextBox 6"/>
          <p:cNvSpPr txBox="1"/>
          <p:nvPr/>
        </p:nvSpPr>
        <p:spPr>
          <a:xfrm>
            <a:off x="413585" y="648474"/>
            <a:ext cx="7956790" cy="523220"/>
          </a:xfrm>
          <a:prstGeom prst="rect">
            <a:avLst/>
          </a:prstGeom>
          <a:noFill/>
        </p:spPr>
        <p:txBody>
          <a:bodyPr wrap="square" rtlCol="0">
            <a:spAutoFit/>
          </a:bodyPr>
          <a:lstStyle/>
          <a:p>
            <a:r>
              <a:rPr lang="en-GB" sz="2800" dirty="0" smtClean="0"/>
              <a:t> </a:t>
            </a:r>
            <a:endParaRPr lang="en-GB" sz="2800" dirty="0"/>
          </a:p>
        </p:txBody>
      </p:sp>
      <p:sp>
        <p:nvSpPr>
          <p:cNvPr id="2" name="TextBox 1"/>
          <p:cNvSpPr txBox="1"/>
          <p:nvPr/>
        </p:nvSpPr>
        <p:spPr>
          <a:xfrm>
            <a:off x="407428" y="1171694"/>
            <a:ext cx="4655259" cy="3970318"/>
          </a:xfrm>
          <a:prstGeom prst="rect">
            <a:avLst/>
          </a:prstGeom>
          <a:noFill/>
        </p:spPr>
        <p:txBody>
          <a:bodyPr wrap="square" rtlCol="0">
            <a:spAutoFit/>
          </a:bodyPr>
          <a:lstStyle/>
          <a:p>
            <a:r>
              <a:rPr lang="en-GB" sz="2800" dirty="0" smtClean="0"/>
              <a:t>Reading a horoscope by Guido Bonatti (d. 1296-1300) therefore one has to be aware that he would have viewed all things linked by Aristotelian correspondences while considering the soul (the human mind, will or spirit) to be free.  </a:t>
            </a:r>
            <a:endParaRPr lang="en-GB" sz="2800" dirty="0"/>
          </a:p>
        </p:txBody>
      </p:sp>
      <p:pic>
        <p:nvPicPr>
          <p:cNvPr id="1026" name="Picture 2" descr="An Astrological Chart from Guido Bonatti's Treatise, in a Collection of Astronomical Treatises and Tab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66984" y="888856"/>
            <a:ext cx="3877016" cy="5445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72148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3460" y="158032"/>
            <a:ext cx="7039876" cy="523220"/>
          </a:xfrm>
          <a:prstGeom prst="rect">
            <a:avLst/>
          </a:prstGeom>
          <a:solidFill>
            <a:schemeClr val="bg1">
              <a:lumMod val="75000"/>
            </a:schemeClr>
          </a:solidFill>
        </p:spPr>
        <p:txBody>
          <a:bodyPr wrap="none">
            <a:spAutoFit/>
          </a:bodyPr>
          <a:lstStyle/>
          <a:p>
            <a:r>
              <a:rPr lang="en-GB" sz="2800" b="1" dirty="0" smtClean="0"/>
              <a:t>Sympathy and the attributes of the horoscope</a:t>
            </a:r>
            <a:endParaRPr lang="en-GB" sz="2800" b="1" dirty="0"/>
          </a:p>
        </p:txBody>
      </p:sp>
      <p:sp>
        <p:nvSpPr>
          <p:cNvPr id="7" name="TextBox 6"/>
          <p:cNvSpPr txBox="1"/>
          <p:nvPr/>
        </p:nvSpPr>
        <p:spPr>
          <a:xfrm>
            <a:off x="413585" y="648474"/>
            <a:ext cx="7956790" cy="523220"/>
          </a:xfrm>
          <a:prstGeom prst="rect">
            <a:avLst/>
          </a:prstGeom>
          <a:noFill/>
        </p:spPr>
        <p:txBody>
          <a:bodyPr wrap="square" rtlCol="0">
            <a:spAutoFit/>
          </a:bodyPr>
          <a:lstStyle/>
          <a:p>
            <a:r>
              <a:rPr lang="en-GB" sz="2800" dirty="0" smtClean="0"/>
              <a:t> </a:t>
            </a:r>
            <a:endParaRPr lang="en-GB" sz="2800" dirty="0"/>
          </a:p>
        </p:txBody>
      </p:sp>
      <p:sp>
        <p:nvSpPr>
          <p:cNvPr id="4" name="TextBox 3"/>
          <p:cNvSpPr txBox="1"/>
          <p:nvPr/>
        </p:nvSpPr>
        <p:spPr>
          <a:xfrm>
            <a:off x="413585" y="1340768"/>
            <a:ext cx="8091876" cy="4832092"/>
          </a:xfrm>
          <a:prstGeom prst="rect">
            <a:avLst/>
          </a:prstGeom>
          <a:noFill/>
        </p:spPr>
        <p:txBody>
          <a:bodyPr wrap="square" rtlCol="0">
            <a:spAutoFit/>
          </a:bodyPr>
          <a:lstStyle/>
          <a:p>
            <a:r>
              <a:rPr lang="en-GB" sz="2800" dirty="0" smtClean="0"/>
              <a:t>Whereas examining the astrology of, any pre Aquinas  non-Christian astrologer  e.g. :</a:t>
            </a:r>
          </a:p>
          <a:p>
            <a:endParaRPr lang="en-GB" sz="2800" dirty="0" smtClean="0"/>
          </a:p>
          <a:p>
            <a:r>
              <a:rPr lang="en-GB" sz="2800" dirty="0" smtClean="0"/>
              <a:t>al-</a:t>
            </a:r>
            <a:r>
              <a:rPr lang="en-GB" sz="2800" dirty="0" err="1" smtClean="0"/>
              <a:t>Bīrūnī</a:t>
            </a:r>
            <a:r>
              <a:rPr lang="en-GB" sz="2800" baseline="30000" dirty="0" smtClean="0"/>
              <a:t> </a:t>
            </a:r>
            <a:r>
              <a:rPr lang="en-GB" sz="2800" dirty="0" smtClean="0"/>
              <a:t> (973 -  1048 ) or  </a:t>
            </a:r>
            <a:r>
              <a:rPr lang="en-GB" sz="2800" dirty="0"/>
              <a:t>Al-</a:t>
            </a:r>
            <a:r>
              <a:rPr lang="en-GB" sz="2800" dirty="0" err="1"/>
              <a:t>Qabīsī</a:t>
            </a:r>
            <a:r>
              <a:rPr lang="en-GB" sz="2800" dirty="0"/>
              <a:t>  </a:t>
            </a:r>
            <a:r>
              <a:rPr lang="en-GB" sz="2800" dirty="0" smtClean="0"/>
              <a:t> (10</a:t>
            </a:r>
            <a:r>
              <a:rPr lang="en-GB" sz="2800" baseline="30000" dirty="0" smtClean="0"/>
              <a:t>th</a:t>
            </a:r>
            <a:r>
              <a:rPr lang="en-GB" sz="2800" dirty="0" smtClean="0"/>
              <a:t> century)</a:t>
            </a:r>
          </a:p>
          <a:p>
            <a:endParaRPr lang="en-GB" sz="2800" dirty="0"/>
          </a:p>
          <a:p>
            <a:r>
              <a:rPr lang="en-GB" sz="2800" dirty="0" smtClean="0"/>
              <a:t>One would need to not only be aware of their acceptance of an Aristotelian sympathetic cosmology but also you would need to at least try to discover their views on the balance between necessity and contingencies.</a:t>
            </a:r>
            <a:endParaRPr lang="en-GB" sz="2800" dirty="0"/>
          </a:p>
          <a:p>
            <a:endParaRPr lang="en-GB" sz="2800" dirty="0"/>
          </a:p>
        </p:txBody>
      </p:sp>
    </p:spTree>
    <p:extLst>
      <p:ext uri="{BB962C8B-B14F-4D97-AF65-F5344CB8AC3E}">
        <p14:creationId xmlns:p14="http://schemas.microsoft.com/office/powerpoint/2010/main" val="26510273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21614"/>
            <a:ext cx="8640960" cy="1815882"/>
          </a:xfrm>
          <a:prstGeom prst="rect">
            <a:avLst/>
          </a:prstGeom>
          <a:noFill/>
        </p:spPr>
        <p:txBody>
          <a:bodyPr wrap="square" rtlCol="0">
            <a:spAutoFit/>
          </a:bodyPr>
          <a:lstStyle/>
          <a:p>
            <a:r>
              <a:rPr lang="en-GB" sz="2800" dirty="0" smtClean="0"/>
              <a:t>This post-Aquinas Aristotelian cosmological view in astrology was not restricted to the medieval period. It did in fact prevail until the end of the first half of the 20</a:t>
            </a:r>
            <a:r>
              <a:rPr lang="en-GB" sz="2800" baseline="30000" dirty="0" smtClean="0"/>
              <a:t>th</a:t>
            </a:r>
            <a:r>
              <a:rPr lang="en-GB" sz="2800" dirty="0" smtClean="0"/>
              <a:t> century.</a:t>
            </a:r>
          </a:p>
        </p:txBody>
      </p:sp>
      <p:sp>
        <p:nvSpPr>
          <p:cNvPr id="7" name="TextBox 6"/>
          <p:cNvSpPr txBox="1"/>
          <p:nvPr/>
        </p:nvSpPr>
        <p:spPr>
          <a:xfrm>
            <a:off x="179512" y="3858523"/>
            <a:ext cx="8937794" cy="2985433"/>
          </a:xfrm>
          <a:prstGeom prst="rect">
            <a:avLst/>
          </a:prstGeom>
          <a:solidFill>
            <a:schemeClr val="tx2">
              <a:lumMod val="50000"/>
            </a:schemeClr>
          </a:solidFill>
        </p:spPr>
        <p:txBody>
          <a:bodyPr wrap="square" rtlCol="0">
            <a:spAutoFit/>
          </a:bodyPr>
          <a:lstStyle/>
          <a:p>
            <a:r>
              <a:rPr lang="en-GB" sz="2800" dirty="0" smtClean="0">
                <a:solidFill>
                  <a:schemeClr val="bg1"/>
                </a:solidFill>
              </a:rPr>
              <a:t>‘</a:t>
            </a:r>
            <a:r>
              <a:rPr lang="en-GB" sz="2800" dirty="0">
                <a:solidFill>
                  <a:schemeClr val="bg1"/>
                </a:solidFill>
              </a:rPr>
              <a:t>As within, so without. I know that many astrologers detest what they consider to be mystical; but I see no other rational explanation of facts.’ </a:t>
            </a:r>
            <a:r>
              <a:rPr lang="en-GB" sz="2800" dirty="0" smtClean="0">
                <a:solidFill>
                  <a:schemeClr val="bg1"/>
                </a:solidFill>
              </a:rPr>
              <a:t>….. for </a:t>
            </a:r>
            <a:r>
              <a:rPr lang="en-GB" sz="2800" dirty="0">
                <a:solidFill>
                  <a:schemeClr val="bg1"/>
                </a:solidFill>
              </a:rPr>
              <a:t>it is impossible to believe that man is so constituted that he can only flourish whilst cherishing a false belief in a non-existent freedom.’ </a:t>
            </a:r>
            <a:endParaRPr lang="en-GB" sz="2400" dirty="0">
              <a:solidFill>
                <a:schemeClr val="bg1"/>
              </a:solidFill>
            </a:endParaRPr>
          </a:p>
          <a:p>
            <a:r>
              <a:rPr lang="en-GB" sz="2400" dirty="0" smtClean="0">
                <a:solidFill>
                  <a:schemeClr val="bg1"/>
                </a:solidFill>
              </a:rPr>
              <a:t>Carter</a:t>
            </a:r>
            <a:r>
              <a:rPr lang="en-GB" sz="2400" dirty="0">
                <a:solidFill>
                  <a:schemeClr val="bg1"/>
                </a:solidFill>
              </a:rPr>
              <a:t>, </a:t>
            </a:r>
            <a:r>
              <a:rPr lang="en-GB" sz="2400" i="1" dirty="0">
                <a:solidFill>
                  <a:schemeClr val="bg1"/>
                </a:solidFill>
              </a:rPr>
              <a:t>The Astrological Aspects</a:t>
            </a:r>
            <a:r>
              <a:rPr lang="en-GB" sz="2400" dirty="0">
                <a:solidFill>
                  <a:schemeClr val="bg1"/>
                </a:solidFill>
              </a:rPr>
              <a:t>: p.14.</a:t>
            </a:r>
          </a:p>
          <a:p>
            <a:r>
              <a:rPr lang="en-GB" sz="2400" dirty="0">
                <a:solidFill>
                  <a:schemeClr val="bg1"/>
                </a:solidFill>
              </a:rPr>
              <a:t>Carter, </a:t>
            </a:r>
            <a:r>
              <a:rPr lang="en-GB" sz="2400" i="1" dirty="0">
                <a:solidFill>
                  <a:schemeClr val="bg1"/>
                </a:solidFill>
              </a:rPr>
              <a:t>The Astrological Aspects</a:t>
            </a:r>
            <a:r>
              <a:rPr lang="en-GB" sz="2400" dirty="0">
                <a:solidFill>
                  <a:schemeClr val="bg1"/>
                </a:solidFill>
              </a:rPr>
              <a:t>: pp.17-18</a:t>
            </a:r>
            <a:r>
              <a:rPr lang="en-GB" sz="2400" dirty="0" smtClean="0">
                <a:solidFill>
                  <a:schemeClr val="bg1"/>
                </a:solidFill>
              </a:rPr>
              <a:t>.</a:t>
            </a:r>
            <a:endParaRPr lang="en-GB" sz="2400" dirty="0">
              <a:solidFill>
                <a:schemeClr val="bg1"/>
              </a:solidFill>
            </a:endParaRPr>
          </a:p>
        </p:txBody>
      </p:sp>
      <p:sp>
        <p:nvSpPr>
          <p:cNvPr id="8" name="TextBox 7"/>
          <p:cNvSpPr txBox="1"/>
          <p:nvPr/>
        </p:nvSpPr>
        <p:spPr>
          <a:xfrm>
            <a:off x="250354" y="1975824"/>
            <a:ext cx="8714134" cy="2246769"/>
          </a:xfrm>
          <a:prstGeom prst="rect">
            <a:avLst/>
          </a:prstGeom>
          <a:noFill/>
        </p:spPr>
        <p:txBody>
          <a:bodyPr wrap="square" rtlCol="0">
            <a:spAutoFit/>
          </a:bodyPr>
          <a:lstStyle/>
          <a:p>
            <a:r>
              <a:rPr lang="en-GB" sz="2800" b="1" dirty="0"/>
              <a:t>Charles E.O. Carter (1895–1985). </a:t>
            </a:r>
            <a:r>
              <a:rPr lang="en-GB" sz="2800" dirty="0"/>
              <a:t/>
            </a:r>
            <a:br>
              <a:rPr lang="en-GB" sz="2800" dirty="0"/>
            </a:br>
            <a:r>
              <a:rPr lang="en-GB" sz="2800" dirty="0"/>
              <a:t>In 1924 Carter wrote a small book title  </a:t>
            </a:r>
            <a:r>
              <a:rPr lang="en-GB" sz="2800" i="1" dirty="0"/>
              <a:t>An Encyclopaedia of Psychological Astrology</a:t>
            </a:r>
            <a:r>
              <a:rPr lang="en-GB" sz="2800" dirty="0"/>
              <a:t> which was based in Aristotelian correspondences. </a:t>
            </a:r>
          </a:p>
          <a:p>
            <a:endParaRPr lang="en-GB" sz="2800" dirty="0"/>
          </a:p>
        </p:txBody>
      </p:sp>
    </p:spTree>
    <p:extLst>
      <p:ext uri="{BB962C8B-B14F-4D97-AF65-F5344CB8AC3E}">
        <p14:creationId xmlns:p14="http://schemas.microsoft.com/office/powerpoint/2010/main" val="4222802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836712"/>
            <a:ext cx="8784976" cy="954107"/>
          </a:xfrm>
          <a:prstGeom prst="rect">
            <a:avLst/>
          </a:prstGeom>
          <a:noFill/>
        </p:spPr>
        <p:txBody>
          <a:bodyPr wrap="square" rtlCol="0">
            <a:spAutoFit/>
          </a:bodyPr>
          <a:lstStyle/>
          <a:p>
            <a:r>
              <a:rPr lang="en-GB" sz="2800" dirty="0" smtClean="0"/>
              <a:t>Rudhyar accepted Aquinas’  idea of a limited horoscope but he also modify Aristotle’s sympathetic cosmology.  </a:t>
            </a:r>
            <a:endParaRPr lang="en-GB" sz="2800" dirty="0"/>
          </a:p>
        </p:txBody>
      </p:sp>
      <p:sp>
        <p:nvSpPr>
          <p:cNvPr id="6" name="TextBox 5"/>
          <p:cNvSpPr txBox="1"/>
          <p:nvPr/>
        </p:nvSpPr>
        <p:spPr>
          <a:xfrm>
            <a:off x="176289" y="2282167"/>
            <a:ext cx="8480368" cy="4462760"/>
          </a:xfrm>
          <a:prstGeom prst="rect">
            <a:avLst/>
          </a:prstGeom>
          <a:noFill/>
        </p:spPr>
        <p:txBody>
          <a:bodyPr wrap="square" rtlCol="0">
            <a:spAutoFit/>
          </a:bodyPr>
          <a:lstStyle/>
          <a:p>
            <a:r>
              <a:rPr lang="en-GB" sz="2800" dirty="0" smtClean="0"/>
              <a:t>Rudhyar, like Aristotle used the notion </a:t>
            </a:r>
            <a:r>
              <a:rPr lang="en-GB" sz="2800" dirty="0"/>
              <a:t>of a seed and wrote: </a:t>
            </a:r>
            <a:endParaRPr lang="en-GB" sz="2800" dirty="0" smtClean="0"/>
          </a:p>
          <a:p>
            <a:pPr algn="ctr"/>
            <a:r>
              <a:rPr lang="en-GB" sz="2800" b="1" dirty="0" smtClean="0"/>
              <a:t>‘</a:t>
            </a:r>
            <a:r>
              <a:rPr lang="en-GB" sz="2800" b="1" dirty="0"/>
              <a:t>The birth potential remains what it is; this the permanent factor in us, the seed form, the “fundamental tone” of our individual being and destiny</a:t>
            </a:r>
            <a:r>
              <a:rPr lang="en-GB" sz="2800" b="1" dirty="0" smtClean="0"/>
              <a:t>.’</a:t>
            </a:r>
            <a:br>
              <a:rPr lang="en-GB" sz="2800" b="1" dirty="0" smtClean="0"/>
            </a:br>
            <a:endParaRPr lang="en-GB" sz="2800" b="1" dirty="0" smtClean="0"/>
          </a:p>
          <a:p>
            <a:r>
              <a:rPr lang="en-GB" sz="2800" dirty="0" smtClean="0"/>
              <a:t>Rudhyar also borrowed Aristotle's metaphor </a:t>
            </a:r>
            <a:r>
              <a:rPr lang="en-GB" sz="2800" dirty="0"/>
              <a:t>of an acorn growing into an oak tree to capture this concept. </a:t>
            </a:r>
            <a:r>
              <a:rPr lang="en-GB" sz="2800" dirty="0" smtClean="0"/>
              <a:t> </a:t>
            </a:r>
          </a:p>
          <a:p>
            <a:r>
              <a:rPr lang="en-GB" sz="1600" dirty="0" smtClean="0"/>
              <a:t>Dane </a:t>
            </a:r>
            <a:r>
              <a:rPr lang="en-GB" sz="1600" dirty="0"/>
              <a:t>Rudhyar, "The Astrology of Transformation," (1980), http://rudhyar.com/aoft/aoft_c8_s1_p1.shtml. Accessed 3 March, 2008</a:t>
            </a:r>
            <a:r>
              <a:rPr lang="en-GB" sz="1600" dirty="0" smtClean="0"/>
              <a:t>.</a:t>
            </a:r>
            <a:endParaRPr lang="en-GB" dirty="0"/>
          </a:p>
        </p:txBody>
      </p:sp>
      <p:sp>
        <p:nvSpPr>
          <p:cNvPr id="2" name="TextBox 1"/>
          <p:cNvSpPr txBox="1"/>
          <p:nvPr/>
        </p:nvSpPr>
        <p:spPr>
          <a:xfrm>
            <a:off x="176289" y="188640"/>
            <a:ext cx="6627959" cy="461665"/>
          </a:xfrm>
          <a:prstGeom prst="rect">
            <a:avLst/>
          </a:prstGeom>
          <a:solidFill>
            <a:schemeClr val="tx2">
              <a:lumMod val="75000"/>
            </a:schemeClr>
          </a:solidFill>
        </p:spPr>
        <p:txBody>
          <a:bodyPr wrap="square" rtlCol="0">
            <a:spAutoFit/>
          </a:bodyPr>
          <a:lstStyle/>
          <a:p>
            <a:r>
              <a:rPr lang="en-GB" sz="2400" b="1" dirty="0">
                <a:solidFill>
                  <a:schemeClr val="bg1"/>
                </a:solidFill>
              </a:rPr>
              <a:t>Dane Rudhyar’s (1895–1985)</a:t>
            </a:r>
          </a:p>
        </p:txBody>
      </p:sp>
    </p:spTree>
    <p:extLst>
      <p:ext uri="{BB962C8B-B14F-4D97-AF65-F5344CB8AC3E}">
        <p14:creationId xmlns:p14="http://schemas.microsoft.com/office/powerpoint/2010/main" val="1794409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3898" y="260648"/>
            <a:ext cx="5040560" cy="461665"/>
          </a:xfrm>
          <a:prstGeom prst="rect">
            <a:avLst/>
          </a:prstGeom>
          <a:solidFill>
            <a:schemeClr val="tx2">
              <a:lumMod val="75000"/>
            </a:schemeClr>
          </a:solidFill>
        </p:spPr>
        <p:txBody>
          <a:bodyPr wrap="square" rtlCol="0">
            <a:spAutoFit/>
          </a:bodyPr>
          <a:lstStyle/>
          <a:p>
            <a:r>
              <a:rPr lang="en-GB" sz="2400" b="1" dirty="0" smtClean="0">
                <a:solidFill>
                  <a:schemeClr val="bg1"/>
                </a:solidFill>
              </a:rPr>
              <a:t>Margaret </a:t>
            </a:r>
            <a:r>
              <a:rPr lang="en-GB" sz="2400" b="1" dirty="0">
                <a:solidFill>
                  <a:schemeClr val="bg1"/>
                </a:solidFill>
              </a:rPr>
              <a:t>Hone </a:t>
            </a:r>
            <a:r>
              <a:rPr lang="en-GB" sz="2400" dirty="0">
                <a:solidFill>
                  <a:schemeClr val="bg1"/>
                </a:solidFill>
              </a:rPr>
              <a:t>(1892–1969</a:t>
            </a:r>
            <a:r>
              <a:rPr lang="en-GB" sz="2400" dirty="0" smtClean="0">
                <a:solidFill>
                  <a:schemeClr val="bg1"/>
                </a:solidFill>
              </a:rPr>
              <a:t>) </a:t>
            </a:r>
            <a:endParaRPr lang="en-GB" sz="2400" dirty="0">
              <a:solidFill>
                <a:schemeClr val="bg1"/>
              </a:solidFill>
            </a:endParaRPr>
          </a:p>
        </p:txBody>
      </p:sp>
      <p:sp>
        <p:nvSpPr>
          <p:cNvPr id="4" name="TextBox 3"/>
          <p:cNvSpPr txBox="1"/>
          <p:nvPr/>
        </p:nvSpPr>
        <p:spPr>
          <a:xfrm>
            <a:off x="317860" y="978248"/>
            <a:ext cx="6342372" cy="954107"/>
          </a:xfrm>
          <a:prstGeom prst="rect">
            <a:avLst/>
          </a:prstGeom>
          <a:noFill/>
        </p:spPr>
        <p:txBody>
          <a:bodyPr wrap="square" rtlCol="0">
            <a:spAutoFit/>
          </a:bodyPr>
          <a:lstStyle/>
          <a:p>
            <a:r>
              <a:rPr lang="en-GB" sz="2800" dirty="0" smtClean="0"/>
              <a:t>Hone did not accept Aquinas’ solution to resolving the issue of free will and fate.</a:t>
            </a:r>
            <a:endParaRPr lang="en-GB" sz="2800" dirty="0"/>
          </a:p>
        </p:txBody>
      </p:sp>
      <p:sp>
        <p:nvSpPr>
          <p:cNvPr id="5" name="TextBox 4"/>
          <p:cNvSpPr txBox="1"/>
          <p:nvPr/>
        </p:nvSpPr>
        <p:spPr>
          <a:xfrm>
            <a:off x="398869" y="2276872"/>
            <a:ext cx="8687253" cy="3785652"/>
          </a:xfrm>
          <a:prstGeom prst="rect">
            <a:avLst/>
          </a:prstGeom>
          <a:noFill/>
        </p:spPr>
        <p:txBody>
          <a:bodyPr wrap="square" rtlCol="0">
            <a:spAutoFit/>
          </a:bodyPr>
          <a:lstStyle/>
          <a:p>
            <a:r>
              <a:rPr lang="en-GB" sz="2800" dirty="0"/>
              <a:t>Hone </a:t>
            </a:r>
            <a:r>
              <a:rPr lang="en-GB" sz="2800" dirty="0" smtClean="0"/>
              <a:t>defined the term </a:t>
            </a:r>
            <a:r>
              <a:rPr lang="en-GB" sz="2800" dirty="0"/>
              <a:t>‘psyche’, </a:t>
            </a:r>
            <a:r>
              <a:rPr lang="en-GB" sz="2800" dirty="0" smtClean="0"/>
              <a:t/>
            </a:r>
            <a:br>
              <a:rPr lang="en-GB" sz="2800" dirty="0" smtClean="0"/>
            </a:br>
            <a:r>
              <a:rPr lang="en-GB" sz="2800" dirty="0" smtClean="0"/>
              <a:t>which </a:t>
            </a:r>
            <a:r>
              <a:rPr lang="en-GB" sz="2800" dirty="0"/>
              <a:t>she defined as body, mind, </a:t>
            </a:r>
            <a:endParaRPr lang="en-GB" sz="2800" dirty="0" smtClean="0"/>
          </a:p>
          <a:p>
            <a:r>
              <a:rPr lang="en-GB" sz="2800" dirty="0" smtClean="0"/>
              <a:t>spirit</a:t>
            </a:r>
            <a:r>
              <a:rPr lang="en-GB" sz="2800" dirty="0"/>
              <a:t>, soul, personality, individuality and the will, and argued that ‘the entire psyche of a person cannot be dissected into such divisions, but that all combine to form the whole. The art of Astro-analysis is in blending the indications given by these pointers [horoscopic points].’</a:t>
            </a:r>
            <a:r>
              <a:rPr lang="en-GB" sz="2800" dirty="0"/>
              <a:t> </a:t>
            </a:r>
            <a:endParaRPr lang="en-GB" sz="2800" dirty="0" smtClean="0"/>
          </a:p>
          <a:p>
            <a:endParaRPr lang="en-GB" sz="2800" dirty="0"/>
          </a:p>
          <a:p>
            <a:r>
              <a:rPr lang="en-GB" sz="1600" dirty="0" smtClean="0"/>
              <a:t>Hone</a:t>
            </a:r>
            <a:r>
              <a:rPr lang="en-GB" sz="1600" dirty="0"/>
              <a:t>, </a:t>
            </a:r>
            <a:r>
              <a:rPr lang="en-GB" sz="1600" i="1" dirty="0"/>
              <a:t>The Modern Text-Book of Astrology</a:t>
            </a:r>
            <a:r>
              <a:rPr lang="en-GB" sz="1600" dirty="0"/>
              <a:t>: p.151</a:t>
            </a:r>
            <a:r>
              <a:rPr lang="en-GB" sz="1600" dirty="0" smtClean="0"/>
              <a:t>.</a:t>
            </a:r>
            <a:endParaRPr lang="en-GB" sz="1600" dirty="0"/>
          </a:p>
        </p:txBody>
      </p:sp>
      <p:pic>
        <p:nvPicPr>
          <p:cNvPr id="2050" name="Picture 2" descr="http://www.specialistauctions.com/makethumb.php?pic=uplimg/mb125745_d5649bcc52627d610149f0f51d539854_mainpic.jpg&amp;w=500&amp;sq=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63221" y="10156"/>
            <a:ext cx="2890292" cy="2890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108696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3898" y="260648"/>
            <a:ext cx="5040560" cy="523220"/>
          </a:xfrm>
          <a:prstGeom prst="rect">
            <a:avLst/>
          </a:prstGeom>
          <a:solidFill>
            <a:schemeClr val="tx2">
              <a:lumMod val="75000"/>
            </a:schemeClr>
          </a:solidFill>
        </p:spPr>
        <p:txBody>
          <a:bodyPr wrap="square" rtlCol="0">
            <a:spAutoFit/>
          </a:bodyPr>
          <a:lstStyle/>
          <a:p>
            <a:r>
              <a:rPr lang="en-GB" sz="2800" b="1" dirty="0" smtClean="0">
                <a:solidFill>
                  <a:schemeClr val="bg1"/>
                </a:solidFill>
              </a:rPr>
              <a:t>Hone’s Reform of Astrology </a:t>
            </a:r>
            <a:r>
              <a:rPr lang="en-GB" sz="2800" dirty="0" smtClean="0">
                <a:solidFill>
                  <a:schemeClr val="bg1"/>
                </a:solidFill>
              </a:rPr>
              <a:t> </a:t>
            </a:r>
            <a:endParaRPr lang="en-GB" sz="2800" dirty="0">
              <a:solidFill>
                <a:schemeClr val="bg1"/>
              </a:solidFill>
            </a:endParaRPr>
          </a:p>
        </p:txBody>
      </p:sp>
      <p:sp>
        <p:nvSpPr>
          <p:cNvPr id="4" name="TextBox 3"/>
          <p:cNvSpPr txBox="1"/>
          <p:nvPr/>
        </p:nvSpPr>
        <p:spPr>
          <a:xfrm>
            <a:off x="313898" y="1052736"/>
            <a:ext cx="7154258" cy="3539430"/>
          </a:xfrm>
          <a:prstGeom prst="rect">
            <a:avLst/>
          </a:prstGeom>
          <a:noFill/>
        </p:spPr>
        <p:txBody>
          <a:bodyPr wrap="square" rtlCol="0">
            <a:spAutoFit/>
          </a:bodyPr>
          <a:lstStyle/>
          <a:p>
            <a:r>
              <a:rPr lang="en-GB" sz="2800" dirty="0" smtClean="0"/>
              <a:t>Having placed the ‘will, soul, spirit, </a:t>
            </a:r>
            <a:br>
              <a:rPr lang="en-GB" sz="2800" dirty="0" smtClean="0"/>
            </a:br>
            <a:r>
              <a:rPr lang="en-GB" sz="2800" dirty="0" smtClean="0"/>
              <a:t>mind, character or personality’ as an</a:t>
            </a:r>
            <a:br>
              <a:rPr lang="en-GB" sz="2800" dirty="0" smtClean="0"/>
            </a:br>
            <a:r>
              <a:rPr lang="en-GB" sz="2800" dirty="0" smtClean="0"/>
              <a:t> attribute of the horoscope Hone maintained the freedom of the will, which Carter had been unable to reconcile with the horoscope,  by not modifying but by removing Aristotle’s sympathetic cosmology from the practice of astrology.   </a:t>
            </a:r>
            <a:endParaRPr lang="en-GB" sz="2800" dirty="0"/>
          </a:p>
        </p:txBody>
      </p:sp>
      <p:pic>
        <p:nvPicPr>
          <p:cNvPr id="2050" name="Picture 2" descr="http://www.specialistauctions.com/makethumb.php?pic=uplimg/mb125745_d5649bcc52627d610149f0f51d539854_mainpic.jpg&amp;w=500&amp;sq=Y"/>
          <p:cNvPicPr>
            <a:picLocks noChangeAspect="1" noChangeArrowheads="1"/>
          </p:cNvPicPr>
          <p:nvPr/>
        </p:nvPicPr>
        <p:blipFill rotWithShape="1">
          <a:blip r:embed="rId2">
            <a:extLst>
              <a:ext uri="{28A0092B-C50C-407E-A947-70E740481C1C}">
                <a14:useLocalDpi xmlns:a14="http://schemas.microsoft.com/office/drawing/2010/main" val="0"/>
              </a:ext>
            </a:extLst>
          </a:blip>
          <a:srcRect l="11595" r="9024"/>
          <a:stretch/>
        </p:blipFill>
        <p:spPr bwMode="auto">
          <a:xfrm>
            <a:off x="7292476" y="10156"/>
            <a:ext cx="1890379" cy="238140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69030" y="4906864"/>
            <a:ext cx="7787666" cy="954107"/>
          </a:xfrm>
          <a:prstGeom prst="rect">
            <a:avLst/>
          </a:prstGeom>
          <a:noFill/>
        </p:spPr>
        <p:txBody>
          <a:bodyPr wrap="square" rtlCol="0">
            <a:spAutoFit/>
          </a:bodyPr>
          <a:lstStyle/>
          <a:p>
            <a:pPr algn="ctr"/>
            <a:r>
              <a:rPr lang="en-GB" sz="2800" dirty="0" smtClean="0"/>
              <a:t>Hone instead adopted a Plotinian form of sympathy – that linked by symbols. </a:t>
            </a:r>
            <a:endParaRPr lang="en-GB" sz="2800" dirty="0"/>
          </a:p>
        </p:txBody>
      </p:sp>
    </p:spTree>
    <p:extLst>
      <p:ext uri="{BB962C8B-B14F-4D97-AF65-F5344CB8AC3E}">
        <p14:creationId xmlns:p14="http://schemas.microsoft.com/office/powerpoint/2010/main" val="3966126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64740" y="260647"/>
            <a:ext cx="3180679" cy="461665"/>
          </a:xfrm>
          <a:prstGeom prst="rect">
            <a:avLst/>
          </a:prstGeom>
          <a:solidFill>
            <a:schemeClr val="bg1">
              <a:lumMod val="75000"/>
            </a:schemeClr>
          </a:solidFill>
        </p:spPr>
        <p:txBody>
          <a:bodyPr wrap="none">
            <a:spAutoFit/>
          </a:bodyPr>
          <a:lstStyle/>
          <a:p>
            <a:r>
              <a:rPr lang="en-GB" sz="2400" b="1" dirty="0" smtClean="0"/>
              <a:t>Plotinus and </a:t>
            </a:r>
            <a:r>
              <a:rPr lang="en-GB" sz="2400" b="1" dirty="0"/>
              <a:t>Sympathy</a:t>
            </a:r>
          </a:p>
        </p:txBody>
      </p:sp>
      <p:pic>
        <p:nvPicPr>
          <p:cNvPr id="11266" name="Picture 2" descr="http://www.davemckay.co.uk/philosophy/plotinus/plotinu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867" y="0"/>
            <a:ext cx="2066557" cy="324036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93090" y="722312"/>
            <a:ext cx="6667777" cy="5539978"/>
          </a:xfrm>
          <a:prstGeom prst="rect">
            <a:avLst/>
          </a:prstGeom>
          <a:noFill/>
        </p:spPr>
        <p:txBody>
          <a:bodyPr wrap="square" rtlCol="0">
            <a:spAutoFit/>
          </a:bodyPr>
          <a:lstStyle/>
          <a:p>
            <a:r>
              <a:rPr lang="en-GB" sz="2800" dirty="0"/>
              <a:t>Plotinus </a:t>
            </a:r>
            <a:r>
              <a:rPr lang="en-GB" sz="2800" dirty="0" smtClean="0"/>
              <a:t>(</a:t>
            </a:r>
            <a:r>
              <a:rPr lang="en-GB" sz="2800" dirty="0"/>
              <a:t>204/5–270  </a:t>
            </a:r>
            <a:r>
              <a:rPr lang="en-GB" sz="2800" dirty="0" smtClean="0"/>
              <a:t>CE) talked </a:t>
            </a:r>
            <a:r>
              <a:rPr lang="en-GB" sz="2800" dirty="0"/>
              <a:t>not of causes but instead of </a:t>
            </a:r>
            <a:r>
              <a:rPr lang="en-GB" sz="2800" dirty="0" smtClean="0"/>
              <a:t>how,</a:t>
            </a:r>
          </a:p>
          <a:p>
            <a:endParaRPr lang="en-GB" sz="2800" dirty="0"/>
          </a:p>
          <a:p>
            <a:pPr lvl="1"/>
            <a:r>
              <a:rPr lang="en-GB" sz="2800" dirty="0" smtClean="0"/>
              <a:t>‘</a:t>
            </a:r>
            <a:r>
              <a:rPr lang="en-GB" sz="2800" dirty="0"/>
              <a:t>all things must be enchained; and the sympathy and correspondence obtaining in any one closely knit organism must exist, first, and most intensely, in the All.’  </a:t>
            </a:r>
            <a:endParaRPr lang="en-GB" sz="2800" dirty="0" smtClean="0"/>
          </a:p>
          <a:p>
            <a:endParaRPr lang="en-GB" sz="2800" dirty="0"/>
          </a:p>
          <a:p>
            <a:r>
              <a:rPr lang="en-GB" sz="2800" dirty="0" smtClean="0"/>
              <a:t>Plotinus </a:t>
            </a:r>
            <a:r>
              <a:rPr lang="en-GB" sz="2800" dirty="0" smtClean="0"/>
              <a:t>argued </a:t>
            </a:r>
            <a:r>
              <a:rPr lang="en-GB" sz="2800" dirty="0"/>
              <a:t>for a sympathetic cosmos not linked by Stoic or Aristotelian causes but by </a:t>
            </a:r>
            <a:r>
              <a:rPr lang="en-GB" sz="2800" dirty="0" smtClean="0"/>
              <a:t>signs or symbols. </a:t>
            </a:r>
          </a:p>
          <a:p>
            <a:endParaRPr lang="en-GB" sz="2800" dirty="0"/>
          </a:p>
          <a:p>
            <a:r>
              <a:rPr lang="en-GB" dirty="0" smtClean="0"/>
              <a:t>Plotinus</a:t>
            </a:r>
            <a:r>
              <a:rPr lang="en-GB" dirty="0"/>
              <a:t>, </a:t>
            </a:r>
            <a:r>
              <a:rPr lang="en-GB" i="1" dirty="0"/>
              <a:t>The Enneads</a:t>
            </a:r>
            <a:r>
              <a:rPr lang="en-GB" dirty="0"/>
              <a:t>: II.3.7</a:t>
            </a:r>
            <a:r>
              <a:rPr lang="en-GB" dirty="0" smtClean="0"/>
              <a:t>.</a:t>
            </a:r>
            <a:endParaRPr lang="en-GB" sz="2800" dirty="0"/>
          </a:p>
        </p:txBody>
      </p:sp>
    </p:spTree>
    <p:extLst>
      <p:ext uri="{BB962C8B-B14F-4D97-AF65-F5344CB8AC3E}">
        <p14:creationId xmlns:p14="http://schemas.microsoft.com/office/powerpoint/2010/main" val="291756841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4740" y="260647"/>
            <a:ext cx="4083747" cy="461665"/>
          </a:xfrm>
          <a:prstGeom prst="rect">
            <a:avLst/>
          </a:prstGeom>
          <a:solidFill>
            <a:schemeClr val="bg1">
              <a:lumMod val="75000"/>
            </a:schemeClr>
          </a:solidFill>
        </p:spPr>
        <p:txBody>
          <a:bodyPr wrap="none">
            <a:spAutoFit/>
          </a:bodyPr>
          <a:lstStyle/>
          <a:p>
            <a:r>
              <a:rPr lang="en-GB" sz="2400" b="1" dirty="0" smtClean="0"/>
              <a:t>Hone and Plotinus’ </a:t>
            </a:r>
            <a:r>
              <a:rPr lang="en-GB" sz="2400" b="1" dirty="0"/>
              <a:t>Sympathy</a:t>
            </a:r>
          </a:p>
        </p:txBody>
      </p:sp>
      <p:sp>
        <p:nvSpPr>
          <p:cNvPr id="7" name="TextBox 6"/>
          <p:cNvSpPr txBox="1"/>
          <p:nvPr/>
        </p:nvSpPr>
        <p:spPr>
          <a:xfrm>
            <a:off x="323528" y="1372315"/>
            <a:ext cx="6552728" cy="4278094"/>
          </a:xfrm>
          <a:prstGeom prst="rect">
            <a:avLst/>
          </a:prstGeom>
          <a:noFill/>
        </p:spPr>
        <p:txBody>
          <a:bodyPr wrap="square" rtlCol="0">
            <a:spAutoFit/>
          </a:bodyPr>
          <a:lstStyle/>
          <a:p>
            <a:r>
              <a:rPr lang="en-GB" sz="2400" dirty="0" smtClean="0"/>
              <a:t>Hone </a:t>
            </a:r>
            <a:r>
              <a:rPr lang="en-GB" sz="2400" dirty="0" smtClean="0"/>
              <a:t>reflected this in 1951 when she wrote:</a:t>
            </a:r>
            <a:r>
              <a:rPr lang="en-GB" sz="2400" dirty="0" smtClean="0"/>
              <a:t/>
            </a:r>
            <a:br>
              <a:rPr lang="en-GB" sz="2400" dirty="0" smtClean="0"/>
            </a:br>
            <a:endParaRPr lang="en-GB" sz="2400" dirty="0"/>
          </a:p>
          <a:p>
            <a:pPr lvl="1"/>
            <a:r>
              <a:rPr lang="en-GB" sz="2800" dirty="0" smtClean="0"/>
              <a:t>The </a:t>
            </a:r>
            <a:r>
              <a:rPr lang="en-GB" sz="2800" dirty="0"/>
              <a:t>‘results’ of astrology are often not ‘the same’ in outwardly assessable meaning, but to one used to its symbolism, are ‘the same’ in their nature</a:t>
            </a:r>
            <a:r>
              <a:rPr lang="en-GB" sz="2800" dirty="0" smtClean="0"/>
              <a:t>.</a:t>
            </a:r>
          </a:p>
          <a:p>
            <a:pPr lvl="1"/>
            <a:endParaRPr lang="en-GB" sz="2400" dirty="0"/>
          </a:p>
          <a:p>
            <a:pPr lvl="1"/>
            <a:endParaRPr lang="en-GB" sz="2400" dirty="0" smtClean="0"/>
          </a:p>
          <a:p>
            <a:r>
              <a:rPr lang="en-GB" dirty="0" smtClean="0"/>
              <a:t>Hone, M. E. [1951] 1973. </a:t>
            </a:r>
            <a:r>
              <a:rPr lang="en-GB" i="1" dirty="0" smtClean="0"/>
              <a:t>The Modern Text-Book of Astrology, </a:t>
            </a:r>
            <a:r>
              <a:rPr lang="en-GB" i="0" dirty="0" smtClean="0"/>
              <a:t>London, L N Fowler &amp; Co. Ltd. </a:t>
            </a:r>
            <a:r>
              <a:rPr lang="en-GB" dirty="0"/>
              <a:t>p</a:t>
            </a:r>
            <a:r>
              <a:rPr lang="en-GB" i="0" dirty="0" smtClean="0"/>
              <a:t>.16.</a:t>
            </a:r>
            <a:endParaRPr lang="en-GB" sz="2400" dirty="0"/>
          </a:p>
        </p:txBody>
      </p:sp>
      <p:pic>
        <p:nvPicPr>
          <p:cNvPr id="8" name="Picture 2" descr="http://www.specialistauctions.com/makethumb.php?pic=uplimg/mb125745_d5649bcc52627d610149f0f51d539854_mainpic.jpg&amp;w=500&amp;sq=Y"/>
          <p:cNvPicPr>
            <a:picLocks noChangeAspect="1" noChangeArrowheads="1"/>
          </p:cNvPicPr>
          <p:nvPr/>
        </p:nvPicPr>
        <p:blipFill rotWithShape="1">
          <a:blip r:embed="rId2">
            <a:extLst>
              <a:ext uri="{28A0092B-C50C-407E-A947-70E740481C1C}">
                <a14:useLocalDpi xmlns:a14="http://schemas.microsoft.com/office/drawing/2010/main" val="0"/>
              </a:ext>
            </a:extLst>
          </a:blip>
          <a:srcRect l="11595" r="9024"/>
          <a:stretch/>
        </p:blipFill>
        <p:spPr bwMode="auto">
          <a:xfrm>
            <a:off x="7020272" y="10156"/>
            <a:ext cx="2162584" cy="2724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036170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3898" y="260648"/>
            <a:ext cx="5040560" cy="523220"/>
          </a:xfrm>
          <a:prstGeom prst="rect">
            <a:avLst/>
          </a:prstGeom>
          <a:solidFill>
            <a:schemeClr val="tx2">
              <a:lumMod val="75000"/>
            </a:schemeClr>
          </a:solidFill>
        </p:spPr>
        <p:txBody>
          <a:bodyPr wrap="square" rtlCol="0">
            <a:spAutoFit/>
          </a:bodyPr>
          <a:lstStyle/>
          <a:p>
            <a:r>
              <a:rPr lang="en-GB" sz="2800" b="1" dirty="0" smtClean="0">
                <a:solidFill>
                  <a:schemeClr val="bg1"/>
                </a:solidFill>
              </a:rPr>
              <a:t>Hone’s Reform of Astrology </a:t>
            </a:r>
            <a:r>
              <a:rPr lang="en-GB" sz="2800" dirty="0" smtClean="0">
                <a:solidFill>
                  <a:schemeClr val="bg1"/>
                </a:solidFill>
              </a:rPr>
              <a:t> </a:t>
            </a:r>
            <a:endParaRPr lang="en-GB" sz="2800" dirty="0">
              <a:solidFill>
                <a:schemeClr val="bg1"/>
              </a:solidFill>
            </a:endParaRPr>
          </a:p>
        </p:txBody>
      </p:sp>
      <p:pic>
        <p:nvPicPr>
          <p:cNvPr id="2050" name="Picture 2" descr="http://www.specialistauctions.com/makethumb.php?pic=uplimg/mb125745_d5649bcc52627d610149f0f51d539854_mainpic.jpg&amp;w=500&amp;sq=Y"/>
          <p:cNvPicPr>
            <a:picLocks noChangeAspect="1" noChangeArrowheads="1"/>
          </p:cNvPicPr>
          <p:nvPr/>
        </p:nvPicPr>
        <p:blipFill rotWithShape="1">
          <a:blip r:embed="rId2">
            <a:extLst>
              <a:ext uri="{28A0092B-C50C-407E-A947-70E740481C1C}">
                <a14:useLocalDpi xmlns:a14="http://schemas.microsoft.com/office/drawing/2010/main" val="0"/>
              </a:ext>
            </a:extLst>
          </a:blip>
          <a:srcRect l="11595" r="9024"/>
          <a:stretch/>
        </p:blipFill>
        <p:spPr bwMode="auto">
          <a:xfrm>
            <a:off x="6643807" y="34205"/>
            <a:ext cx="2519841" cy="317437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13898" y="1239761"/>
            <a:ext cx="6329909" cy="2677656"/>
          </a:xfrm>
          <a:prstGeom prst="rect">
            <a:avLst/>
          </a:prstGeom>
          <a:noFill/>
        </p:spPr>
        <p:txBody>
          <a:bodyPr wrap="square" rtlCol="0">
            <a:spAutoFit/>
          </a:bodyPr>
          <a:lstStyle/>
          <a:p>
            <a:r>
              <a:rPr lang="en-GB" sz="2800" dirty="0" smtClean="0"/>
              <a:t>Hone’s </a:t>
            </a:r>
            <a:r>
              <a:rPr lang="en-GB" sz="2800" i="1" dirty="0" smtClean="0"/>
              <a:t>Modern Text Book of Astrology </a:t>
            </a:r>
            <a:r>
              <a:rPr lang="en-GB" sz="2800" dirty="0" smtClean="0"/>
              <a:t>offered astrologers a major reform of astrology. It replaced Aristotle’s version of sympathy, with Plotinus’ version based in symbols .</a:t>
            </a:r>
          </a:p>
          <a:p>
            <a:endParaRPr lang="en-GB" sz="2800" dirty="0"/>
          </a:p>
        </p:txBody>
      </p:sp>
      <p:sp>
        <p:nvSpPr>
          <p:cNvPr id="11" name="TextBox 10"/>
          <p:cNvSpPr txBox="1"/>
          <p:nvPr/>
        </p:nvSpPr>
        <p:spPr>
          <a:xfrm>
            <a:off x="304657" y="4221088"/>
            <a:ext cx="8830102" cy="1815882"/>
          </a:xfrm>
          <a:prstGeom prst="rect">
            <a:avLst/>
          </a:prstGeom>
          <a:noFill/>
        </p:spPr>
        <p:txBody>
          <a:bodyPr wrap="square" rtlCol="0">
            <a:spAutoFit/>
          </a:bodyPr>
          <a:lstStyle/>
          <a:p>
            <a:r>
              <a:rPr lang="en-GB" sz="2800" dirty="0"/>
              <a:t>With </a:t>
            </a:r>
            <a:r>
              <a:rPr lang="en-GB" sz="2800" dirty="0" smtClean="0"/>
              <a:t>a sympathetic </a:t>
            </a:r>
            <a:r>
              <a:rPr lang="en-GB" sz="2800" dirty="0"/>
              <a:t>cosmology linked by symbols</a:t>
            </a:r>
          </a:p>
          <a:p>
            <a:r>
              <a:rPr lang="en-GB" sz="2800" dirty="0"/>
              <a:t>Hone located the will’s </a:t>
            </a:r>
            <a:r>
              <a:rPr lang="en-GB" sz="2800" dirty="0" smtClean="0"/>
              <a:t> ability </a:t>
            </a:r>
            <a:r>
              <a:rPr lang="en-GB" sz="2800" dirty="0"/>
              <a:t>to be </a:t>
            </a:r>
            <a:r>
              <a:rPr lang="en-GB" sz="2800" dirty="0" smtClean="0"/>
              <a:t>free, or find freedom, within </a:t>
            </a:r>
            <a:r>
              <a:rPr lang="en-GB" sz="2800" dirty="0"/>
              <a:t>the ambiguity of </a:t>
            </a:r>
            <a:r>
              <a:rPr lang="en-GB" sz="2800" dirty="0" smtClean="0"/>
              <a:t>the expression of a symbol.</a:t>
            </a:r>
            <a:endParaRPr lang="en-GB" sz="2800" dirty="0"/>
          </a:p>
          <a:p>
            <a:endParaRPr lang="en-GB" sz="2800" dirty="0"/>
          </a:p>
        </p:txBody>
      </p:sp>
    </p:spTree>
    <p:extLst>
      <p:ext uri="{BB962C8B-B14F-4D97-AF65-F5344CB8AC3E}">
        <p14:creationId xmlns:p14="http://schemas.microsoft.com/office/powerpoint/2010/main" val="14668031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77233" y="90237"/>
            <a:ext cx="8033191" cy="584775"/>
          </a:xfrm>
          <a:prstGeom prst="rect">
            <a:avLst/>
          </a:prstGeom>
          <a:solidFill>
            <a:schemeClr val="tx2">
              <a:lumMod val="75000"/>
            </a:schemeClr>
          </a:solidFill>
        </p:spPr>
        <p:txBody>
          <a:bodyPr wrap="square" rtlCol="0">
            <a:spAutoFit/>
          </a:bodyPr>
          <a:lstStyle/>
          <a:p>
            <a:r>
              <a:rPr lang="en-GB" sz="3200" b="1" dirty="0" smtClean="0">
                <a:solidFill>
                  <a:schemeClr val="bg1"/>
                </a:solidFill>
              </a:rPr>
              <a:t>Conclusion  </a:t>
            </a:r>
            <a:endParaRPr lang="en-GB" sz="3200" dirty="0">
              <a:solidFill>
                <a:schemeClr val="bg1"/>
              </a:solidFill>
            </a:endParaRPr>
          </a:p>
        </p:txBody>
      </p:sp>
      <p:sp>
        <p:nvSpPr>
          <p:cNvPr id="7" name="TextBox 6"/>
          <p:cNvSpPr txBox="1"/>
          <p:nvPr/>
        </p:nvSpPr>
        <p:spPr>
          <a:xfrm>
            <a:off x="278262" y="980727"/>
            <a:ext cx="8195223" cy="1384995"/>
          </a:xfrm>
          <a:prstGeom prst="rect">
            <a:avLst/>
          </a:prstGeom>
          <a:noFill/>
        </p:spPr>
        <p:txBody>
          <a:bodyPr wrap="square" rtlCol="0">
            <a:spAutoFit/>
          </a:bodyPr>
          <a:lstStyle/>
          <a:p>
            <a:r>
              <a:rPr lang="en-GB" sz="2800" dirty="0" smtClean="0"/>
              <a:t>In studying the prognoses drawn from a horoscope the literature of the day needs to be read with an </a:t>
            </a:r>
            <a:r>
              <a:rPr lang="en-GB" sz="2800" dirty="0" err="1" smtClean="0"/>
              <a:t>awarness</a:t>
            </a:r>
            <a:r>
              <a:rPr lang="en-GB" sz="2800" dirty="0" smtClean="0"/>
              <a:t> of:</a:t>
            </a:r>
            <a:endParaRPr lang="en-GB" sz="2800" dirty="0"/>
          </a:p>
        </p:txBody>
      </p:sp>
      <p:sp>
        <p:nvSpPr>
          <p:cNvPr id="8" name="TextBox 7"/>
          <p:cNvSpPr txBox="1"/>
          <p:nvPr/>
        </p:nvSpPr>
        <p:spPr>
          <a:xfrm>
            <a:off x="281196" y="2411490"/>
            <a:ext cx="8290452" cy="1231106"/>
          </a:xfrm>
          <a:prstGeom prst="rect">
            <a:avLst/>
          </a:prstGeom>
          <a:noFill/>
        </p:spPr>
        <p:txBody>
          <a:bodyPr wrap="square" rtlCol="0">
            <a:spAutoFit/>
          </a:bodyPr>
          <a:lstStyle/>
          <a:p>
            <a:r>
              <a:rPr lang="en-GB" sz="2800" dirty="0"/>
              <a:t>The nature of the sympathetic </a:t>
            </a:r>
            <a:r>
              <a:rPr lang="en-GB" sz="2800" dirty="0" smtClean="0"/>
              <a:t>cosmology used by the astrologer</a:t>
            </a:r>
            <a:endParaRPr lang="en-GB" sz="2800" dirty="0"/>
          </a:p>
          <a:p>
            <a:r>
              <a:rPr lang="en-GB" dirty="0" smtClean="0"/>
              <a:t> </a:t>
            </a:r>
            <a:endParaRPr lang="en-GB" dirty="0"/>
          </a:p>
        </p:txBody>
      </p:sp>
      <p:sp>
        <p:nvSpPr>
          <p:cNvPr id="9" name="TextBox 8"/>
          <p:cNvSpPr txBox="1"/>
          <p:nvPr/>
        </p:nvSpPr>
        <p:spPr>
          <a:xfrm>
            <a:off x="286625" y="5840051"/>
            <a:ext cx="8290452" cy="954107"/>
          </a:xfrm>
          <a:prstGeom prst="rect">
            <a:avLst/>
          </a:prstGeom>
          <a:noFill/>
        </p:spPr>
        <p:txBody>
          <a:bodyPr wrap="square" rtlCol="0">
            <a:spAutoFit/>
          </a:bodyPr>
          <a:lstStyle/>
          <a:p>
            <a:r>
              <a:rPr lang="en-GB" sz="2800" dirty="0"/>
              <a:t>The nature of </a:t>
            </a:r>
            <a:r>
              <a:rPr lang="en-GB" sz="2800" dirty="0" smtClean="0"/>
              <a:t>their relationships to Aquinas ‘ solution to the  attributes of the horoscope. </a:t>
            </a:r>
            <a:endParaRPr lang="en-GB" sz="2800" dirty="0"/>
          </a:p>
        </p:txBody>
      </p:sp>
      <p:sp>
        <p:nvSpPr>
          <p:cNvPr id="10" name="TextBox 9"/>
          <p:cNvSpPr txBox="1"/>
          <p:nvPr/>
        </p:nvSpPr>
        <p:spPr>
          <a:xfrm>
            <a:off x="1188477" y="3630267"/>
            <a:ext cx="7121948" cy="830997"/>
          </a:xfrm>
          <a:prstGeom prst="rect">
            <a:avLst/>
          </a:prstGeom>
          <a:noFill/>
        </p:spPr>
        <p:txBody>
          <a:bodyPr wrap="square" rtlCol="0">
            <a:spAutoFit/>
          </a:bodyPr>
          <a:lstStyle/>
          <a:p>
            <a:r>
              <a:rPr lang="en-GB" sz="2400" dirty="0" smtClean="0"/>
              <a:t>Platonist, Aristotelian, Stoic, Plotinus, or even emergent (</a:t>
            </a:r>
            <a:r>
              <a:rPr lang="en-GB" sz="2400" dirty="0" err="1" smtClean="0"/>
              <a:t>Heraclitian</a:t>
            </a:r>
            <a:r>
              <a:rPr lang="en-GB" sz="2400" dirty="0" smtClean="0"/>
              <a:t>).</a:t>
            </a:r>
            <a:endParaRPr lang="en-GB" sz="2400" dirty="0"/>
          </a:p>
        </p:txBody>
      </p:sp>
      <p:sp>
        <p:nvSpPr>
          <p:cNvPr id="11" name="TextBox 10"/>
          <p:cNvSpPr txBox="1"/>
          <p:nvPr/>
        </p:nvSpPr>
        <p:spPr>
          <a:xfrm>
            <a:off x="281196" y="4565219"/>
            <a:ext cx="8290452" cy="954107"/>
          </a:xfrm>
          <a:prstGeom prst="rect">
            <a:avLst/>
          </a:prstGeom>
          <a:noFill/>
        </p:spPr>
        <p:txBody>
          <a:bodyPr wrap="square" rtlCol="0">
            <a:spAutoFit/>
          </a:bodyPr>
          <a:lstStyle/>
          <a:p>
            <a:r>
              <a:rPr lang="en-GB" sz="2800" dirty="0" smtClean="0"/>
              <a:t>Their views on the balance between necessitarianism and contingency  (part of their theory of fate). </a:t>
            </a:r>
            <a:endParaRPr lang="en-GB" sz="2800" dirty="0"/>
          </a:p>
        </p:txBody>
      </p:sp>
    </p:spTree>
    <p:extLst>
      <p:ext uri="{BB962C8B-B14F-4D97-AF65-F5344CB8AC3E}">
        <p14:creationId xmlns:p14="http://schemas.microsoft.com/office/powerpoint/2010/main" val="342027867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547</TotalTime>
  <Words>1152</Words>
  <Application>Microsoft Office PowerPoint</Application>
  <PresentationFormat>On-screen Show (4:3)</PresentationFormat>
  <Paragraphs>113</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Sumpatheia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DELLNBX</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Sympathy</dc:title>
  <dc:creator>Bernadette Brady</dc:creator>
  <cp:lastModifiedBy>Bernadette Brady</cp:lastModifiedBy>
  <cp:revision>43</cp:revision>
  <dcterms:created xsi:type="dcterms:W3CDTF">2012-02-27T10:13:16Z</dcterms:created>
  <dcterms:modified xsi:type="dcterms:W3CDTF">2012-06-18T12:29:05Z</dcterms:modified>
</cp:coreProperties>
</file>