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embeddedFontLst>
    <p:embeddedFont>
      <p:font typeface="Times New Roman Bold" panose="02020803070505020304" pitchFamily="18" charset="0"/>
      <p:regular r:id="rId3"/>
      <p:bold r:id="rId4"/>
    </p:embeddedFont>
    <p:embeddedFont>
      <p:font typeface="Times New Roman Bold Italics" panose="020B0604020202020204" charset="0"/>
      <p:regular r:id="rId5"/>
    </p:embeddedFont>
    <p:embeddedFont>
      <p:font typeface="Times New Roman Italics" panose="020B0604020202020204" charset="0"/>
      <p:regular r:id="rId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86" d="100"/>
          <a:sy n="86" d="100"/>
        </p:scale>
        <p:origin x="732" y="-52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font" Target="fonts/font1.fntdata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5" Type="http://schemas.openxmlformats.org/officeDocument/2006/relationships/font" Target="fonts/font3.fntdata"/><Relationship Id="rId10" Type="http://schemas.openxmlformats.org/officeDocument/2006/relationships/tableStyles" Target="tableStyles.xml"/><Relationship Id="rId4" Type="http://schemas.openxmlformats.org/officeDocument/2006/relationships/font" Target="fonts/font2.fntdata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186/s12891-025-09313-4" TargetMode="External"/><Relationship Id="rId13" Type="http://schemas.openxmlformats.org/officeDocument/2006/relationships/hyperlink" Target="https://doi.org/10.3390/jcm14020525" TargetMode="External"/><Relationship Id="rId3" Type="http://schemas.openxmlformats.org/officeDocument/2006/relationships/hyperlink" Target="https://doi.org/10.3390/geriatrics10010012" TargetMode="External"/><Relationship Id="rId7" Type="http://schemas.openxmlformats.org/officeDocument/2006/relationships/hyperlink" Target="https://www.jospt.org/doi/abs/10.2519/jospt.2024.12241" TargetMode="External"/><Relationship Id="rId12" Type="http://schemas.openxmlformats.org/officeDocument/2006/relationships/hyperlink" Target="https://link.springer.com/article/10.1186/s12891-024-07585-w" TargetMode="External"/><Relationship Id="rId17" Type="http://schemas.openxmlformats.org/officeDocument/2006/relationships/hyperlink" Target="https://rmdopen.bmj.com/content/9/3/e003298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s://www.bmj.com/content/391/bmj-2025-085242.abstrac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helancet.com/journals/lanrhe/article/PIIS2665-9913(23)00122-4/fulltext" TargetMode="External"/><Relationship Id="rId11" Type="http://schemas.openxmlformats.org/officeDocument/2006/relationships/hyperlink" Target="https://doi.org/10.3390/jcm14197095" TargetMode="External"/><Relationship Id="rId5" Type="http://schemas.openxmlformats.org/officeDocument/2006/relationships/hyperlink" Target="https://bmjopen.bmj.com/content/15/12/e102887.abstract" TargetMode="External"/><Relationship Id="rId15" Type="http://schemas.openxmlformats.org/officeDocument/2006/relationships/hyperlink" Target="https://www.cureus.com/articles/205240-physiotherapeutic-intervention-techniques-for-knee-osteoarthritis-a-systematic-review.pdf" TargetMode="External"/><Relationship Id="rId10" Type="http://schemas.openxmlformats.org/officeDocument/2006/relationships/hyperlink" Target="https://bmjopen.bmj.com/content/13/11/e073096.abstract" TargetMode="External"/><Relationship Id="rId4" Type="http://schemas.openxmlformats.org/officeDocument/2006/relationships/hyperlink" Target="https://ckphysio.co.uk/blog/physiotherapy-treatment-osteoarthritis-patients" TargetMode="External"/><Relationship Id="rId9" Type="http://schemas.openxmlformats.org/officeDocument/2006/relationships/hyperlink" Target="https://onlinelibrary.wiley.com/doi/abs/10.1002/msc.1917" TargetMode="External"/><Relationship Id="rId14" Type="http://schemas.openxmlformats.org/officeDocument/2006/relationships/hyperlink" Target="https://link.springer.com/article/10.1186/s12891-023-06712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2D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52727" y="7552348"/>
            <a:ext cx="14636848" cy="0"/>
          </a:xfrm>
          <a:prstGeom prst="line">
            <a:avLst/>
          </a:prstGeom>
          <a:ln w="66675" cap="rnd">
            <a:solidFill>
              <a:srgbClr val="75647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3" name="AutoShape 3"/>
          <p:cNvSpPr/>
          <p:nvPr/>
        </p:nvSpPr>
        <p:spPr>
          <a:xfrm flipV="1">
            <a:off x="0" y="11810990"/>
            <a:ext cx="14967273" cy="0"/>
          </a:xfrm>
          <a:prstGeom prst="line">
            <a:avLst/>
          </a:prstGeom>
          <a:ln w="66675" cap="rnd">
            <a:solidFill>
              <a:srgbClr val="75647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4" name="AutoShape 4"/>
          <p:cNvSpPr/>
          <p:nvPr/>
        </p:nvSpPr>
        <p:spPr>
          <a:xfrm>
            <a:off x="152727" y="2212885"/>
            <a:ext cx="14515218" cy="0"/>
          </a:xfrm>
          <a:prstGeom prst="line">
            <a:avLst/>
          </a:prstGeom>
          <a:ln w="57150" cap="rnd">
            <a:solidFill>
              <a:srgbClr val="75647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grpSp>
        <p:nvGrpSpPr>
          <p:cNvPr id="5" name="Group 5"/>
          <p:cNvGrpSpPr/>
          <p:nvPr/>
        </p:nvGrpSpPr>
        <p:grpSpPr>
          <a:xfrm>
            <a:off x="1644928" y="2260646"/>
            <a:ext cx="4349281" cy="742012"/>
            <a:chOff x="0" y="0"/>
            <a:chExt cx="779342" cy="13296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79342" cy="132960"/>
            </a:xfrm>
            <a:custGeom>
              <a:avLst/>
              <a:gdLst/>
              <a:ahLst/>
              <a:cxnLst/>
              <a:rect l="l" t="t" r="r" b="b"/>
              <a:pathLst>
                <a:path w="779342" h="132960">
                  <a:moveTo>
                    <a:pt x="0" y="0"/>
                  </a:moveTo>
                  <a:lnTo>
                    <a:pt x="779342" y="0"/>
                  </a:lnTo>
                  <a:lnTo>
                    <a:pt x="779342" y="132960"/>
                  </a:lnTo>
                  <a:lnTo>
                    <a:pt x="0" y="132960"/>
                  </a:lnTo>
                  <a:close/>
                </a:path>
              </a:pathLst>
            </a:custGeom>
            <a:solidFill>
              <a:srgbClr val="0CC0DF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779342" cy="209160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4199"/>
                </a:lnSpc>
                <a:spcBef>
                  <a:spcPct val="0"/>
                </a:spcBef>
              </a:pPr>
              <a:r>
                <a:rPr lang="en-US" sz="2999" b="1">
                  <a:solidFill>
                    <a:srgbClr val="000000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Prevalence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839986" y="11938292"/>
            <a:ext cx="4349281" cy="993734"/>
            <a:chOff x="0" y="0"/>
            <a:chExt cx="779342" cy="17806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79342" cy="178066"/>
            </a:xfrm>
            <a:custGeom>
              <a:avLst/>
              <a:gdLst/>
              <a:ahLst/>
              <a:cxnLst/>
              <a:rect l="l" t="t" r="r" b="b"/>
              <a:pathLst>
                <a:path w="779342" h="178066">
                  <a:moveTo>
                    <a:pt x="0" y="0"/>
                  </a:moveTo>
                  <a:lnTo>
                    <a:pt x="779342" y="0"/>
                  </a:lnTo>
                  <a:lnTo>
                    <a:pt x="779342" y="178066"/>
                  </a:lnTo>
                  <a:lnTo>
                    <a:pt x="0" y="178066"/>
                  </a:lnTo>
                  <a:close/>
                </a:path>
              </a:pathLst>
            </a:custGeom>
            <a:solidFill>
              <a:srgbClr val="0CC0DF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66675"/>
              <a:ext cx="779342" cy="244741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3986"/>
                </a:lnSpc>
                <a:spcBef>
                  <a:spcPct val="0"/>
                </a:spcBef>
              </a:pPr>
              <a:r>
                <a:rPr lang="en-US" sz="2847" b="1">
                  <a:solidFill>
                    <a:srgbClr val="000000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Research Impact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772621" y="2310798"/>
            <a:ext cx="3035013" cy="660147"/>
            <a:chOff x="0" y="0"/>
            <a:chExt cx="543840" cy="118291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43840" cy="118291"/>
            </a:xfrm>
            <a:custGeom>
              <a:avLst/>
              <a:gdLst/>
              <a:ahLst/>
              <a:cxnLst/>
              <a:rect l="l" t="t" r="r" b="b"/>
              <a:pathLst>
                <a:path w="543840" h="118291">
                  <a:moveTo>
                    <a:pt x="0" y="0"/>
                  </a:moveTo>
                  <a:lnTo>
                    <a:pt x="543840" y="0"/>
                  </a:lnTo>
                  <a:lnTo>
                    <a:pt x="543840" y="118291"/>
                  </a:lnTo>
                  <a:lnTo>
                    <a:pt x="0" y="118291"/>
                  </a:lnTo>
                  <a:close/>
                </a:path>
              </a:pathLst>
            </a:custGeom>
            <a:solidFill>
              <a:srgbClr val="0CC0DF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66675"/>
              <a:ext cx="543840" cy="184966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3986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324215" y="-271718"/>
            <a:ext cx="12572307" cy="2487258"/>
            <a:chOff x="-9268" y="-59393"/>
            <a:chExt cx="2252816" cy="445689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243548" cy="359964"/>
            </a:xfrm>
            <a:custGeom>
              <a:avLst/>
              <a:gdLst/>
              <a:ahLst/>
              <a:cxnLst/>
              <a:rect l="l" t="t" r="r" b="b"/>
              <a:pathLst>
                <a:path w="2243548" h="359964">
                  <a:moveTo>
                    <a:pt x="0" y="0"/>
                  </a:moveTo>
                  <a:lnTo>
                    <a:pt x="2243548" y="0"/>
                  </a:lnTo>
                  <a:lnTo>
                    <a:pt x="2243548" y="359964"/>
                  </a:lnTo>
                  <a:lnTo>
                    <a:pt x="0" y="359964"/>
                  </a:lnTo>
                  <a:close/>
                </a:path>
              </a:pathLst>
            </a:custGeom>
            <a:gradFill rotWithShape="1">
              <a:gsLst>
                <a:gs pos="0">
                  <a:srgbClr val="FFF7AD">
                    <a:alpha val="100000"/>
                  </a:srgbClr>
                </a:gs>
                <a:gs pos="100000">
                  <a:srgbClr val="FFA9F9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IN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-9268" y="-59393"/>
              <a:ext cx="2243548" cy="445689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4899"/>
                </a:lnSpc>
              </a:pPr>
              <a:r>
                <a:rPr lang="en-US" sz="3499" b="1" i="1" dirty="0">
                  <a:solidFill>
                    <a:srgbClr val="000000"/>
                  </a:solidFill>
                  <a:latin typeface="Times New Roman Bold Italics"/>
                  <a:ea typeface="Times New Roman Bold Italics"/>
                  <a:cs typeface="Times New Roman Bold Italics"/>
                  <a:sym typeface="Times New Roman Bold Italics"/>
                </a:rPr>
                <a:t>Evaluating the effectiveness of exercise-based physiotherapy in managing osteoarthritis among other 60 years older in the UK: a systematic review</a:t>
              </a:r>
            </a:p>
          </p:txBody>
        </p:sp>
      </p:grpSp>
      <p:sp>
        <p:nvSpPr>
          <p:cNvPr id="17" name="AutoShape 17"/>
          <p:cNvSpPr/>
          <p:nvPr/>
        </p:nvSpPr>
        <p:spPr>
          <a:xfrm flipV="1">
            <a:off x="7466683" y="2212885"/>
            <a:ext cx="0" cy="5339462"/>
          </a:xfrm>
          <a:prstGeom prst="line">
            <a:avLst/>
          </a:prstGeom>
          <a:ln w="66675" cap="rnd">
            <a:solidFill>
              <a:srgbClr val="756479"/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grpSp>
        <p:nvGrpSpPr>
          <p:cNvPr id="18" name="Group 18"/>
          <p:cNvGrpSpPr/>
          <p:nvPr/>
        </p:nvGrpSpPr>
        <p:grpSpPr>
          <a:xfrm>
            <a:off x="4521735" y="7552348"/>
            <a:ext cx="6585571" cy="663712"/>
            <a:chOff x="0" y="0"/>
            <a:chExt cx="1180060" cy="11893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180060" cy="118930"/>
            </a:xfrm>
            <a:custGeom>
              <a:avLst/>
              <a:gdLst/>
              <a:ahLst/>
              <a:cxnLst/>
              <a:rect l="l" t="t" r="r" b="b"/>
              <a:pathLst>
                <a:path w="1180060" h="118930">
                  <a:moveTo>
                    <a:pt x="0" y="0"/>
                  </a:moveTo>
                  <a:lnTo>
                    <a:pt x="1180060" y="0"/>
                  </a:lnTo>
                  <a:lnTo>
                    <a:pt x="1180060" y="118930"/>
                  </a:lnTo>
                  <a:lnTo>
                    <a:pt x="0" y="118930"/>
                  </a:lnTo>
                  <a:close/>
                </a:path>
              </a:pathLst>
            </a:custGeom>
            <a:solidFill>
              <a:srgbClr val="0CC0DF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76200"/>
              <a:ext cx="1180060" cy="195130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4199"/>
                </a:lnSpc>
                <a:spcBef>
                  <a:spcPct val="0"/>
                </a:spcBef>
              </a:pPr>
              <a:r>
                <a:rPr lang="en-US" sz="2999" b="1">
                  <a:solidFill>
                    <a:srgbClr val="000000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Research Question, Aim &amp; Objectives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194669" y="16906845"/>
            <a:ext cx="4349281" cy="762615"/>
            <a:chOff x="0" y="0"/>
            <a:chExt cx="779342" cy="136652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779342" cy="136652"/>
            </a:xfrm>
            <a:custGeom>
              <a:avLst/>
              <a:gdLst/>
              <a:ahLst/>
              <a:cxnLst/>
              <a:rect l="l" t="t" r="r" b="b"/>
              <a:pathLst>
                <a:path w="779342" h="136652">
                  <a:moveTo>
                    <a:pt x="0" y="0"/>
                  </a:moveTo>
                  <a:lnTo>
                    <a:pt x="779342" y="0"/>
                  </a:lnTo>
                  <a:lnTo>
                    <a:pt x="779342" y="136652"/>
                  </a:lnTo>
                  <a:lnTo>
                    <a:pt x="0" y="136652"/>
                  </a:lnTo>
                  <a:close/>
                </a:path>
              </a:pathLst>
            </a:custGeom>
            <a:solidFill>
              <a:srgbClr val="0CC0DF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66675"/>
              <a:ext cx="779342" cy="203327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3986"/>
                </a:lnSpc>
                <a:spcBef>
                  <a:spcPct val="0"/>
                </a:spcBef>
              </a:pPr>
              <a:r>
                <a:rPr lang="en-US" sz="2847" b="1" dirty="0">
                  <a:solidFill>
                    <a:srgbClr val="000000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References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8866091" y="12187228"/>
            <a:ext cx="5853324" cy="4343380"/>
          </a:xfrm>
          <a:custGeom>
            <a:avLst/>
            <a:gdLst/>
            <a:ahLst/>
            <a:cxnLst/>
            <a:rect l="l" t="t" r="r" b="b"/>
            <a:pathLst>
              <a:path w="5853324" h="4343380">
                <a:moveTo>
                  <a:pt x="0" y="0"/>
                </a:moveTo>
                <a:lnTo>
                  <a:pt x="5853324" y="0"/>
                </a:lnTo>
                <a:lnTo>
                  <a:pt x="5853324" y="4343379"/>
                </a:lnTo>
                <a:lnTo>
                  <a:pt x="0" y="43433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8091" t="-2417" r="-3259"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25" name="TextBox 25"/>
          <p:cNvSpPr txBox="1"/>
          <p:nvPr/>
        </p:nvSpPr>
        <p:spPr>
          <a:xfrm>
            <a:off x="10460757" y="2368388"/>
            <a:ext cx="2833687" cy="526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30"/>
              </a:lnSpc>
            </a:pPr>
            <a:r>
              <a:rPr lang="en-US" sz="3417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Rationale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4966" y="3247462"/>
            <a:ext cx="7094344" cy="415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38" lvl="1" indent="-172719">
              <a:lnSpc>
                <a:spcPts val="18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Characterized by pain and stiffness in the joints, as well as limited functional impairment that gradually increases with age in older. </a:t>
            </a:r>
          </a:p>
          <a:p>
            <a:pPr marL="345438" lvl="1" indent="-172719">
              <a:lnSpc>
                <a:spcPts val="18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population estimated to have OA is 8.7 million in the UK, with a higher number of people ( 45 and above years), but prevalence is rising in relation to the ageing population and rising cases of obesity (Yu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 et al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., 2023).</a:t>
            </a:r>
          </a:p>
          <a:p>
            <a:pPr marL="345438" lvl="1" indent="-172719">
              <a:lnSpc>
                <a:spcPts val="18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Epidemiological statistics show that the prevalence of OA rises significantly as age advances: the prevalence rates of chronic pain because of OA are higher in aged people (age 65 and above)  (Lohan 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et al.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2023). </a:t>
            </a:r>
          </a:p>
          <a:p>
            <a:pPr marL="345438" lvl="1" indent="-172719">
              <a:lnSpc>
                <a:spcPts val="18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Knee and hip osteoarthritis are the major causes of mobility, disability, and increased educational expenses in the elderly (Lalande 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et al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., 2024).</a:t>
            </a:r>
          </a:p>
          <a:p>
            <a:pPr marL="345438" lvl="1" indent="-172719">
              <a:lnSpc>
                <a:spcPts val="18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The most recent systematic reviews indicate that there is an increasing pressure to implement effective non-pharmacological treatment, especially exercise-based physiotherapy, to treat pain, disability, and poor joint function in this ageing population (Mao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 et al.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2024; Holden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 et al.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2023). </a:t>
            </a:r>
          </a:p>
          <a:p>
            <a:pPr marL="345438" lvl="1" indent="-172719">
              <a:lnSpc>
                <a:spcPts val="18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burden increase highlights the pressing societal health concern of evidence-based interventions to address older aged 60 years and above in the UK (Cheung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 et al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., 2025).</a:t>
            </a:r>
          </a:p>
          <a:p>
            <a:pPr marL="345438" lvl="1" indent="-172719" algn="l">
              <a:lnSpc>
                <a:spcPts val="18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steoarthritis (OA) is a very common chronic musculoskeletal disorder that is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560000" y="2926373"/>
            <a:ext cx="7229576" cy="4591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38" lvl="1" indent="-172719" algn="l">
              <a:lnSpc>
                <a:spcPts val="18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Exercise-based interventions are recommended as the central non-circumcision treatment of OA in the current UK clinical guidelines focused on custom-made exercise to alleviate pain and enhance their functionality (BryanKelly, 2021).</a:t>
            </a:r>
          </a:p>
          <a:p>
            <a:pPr marL="345438" lvl="1" indent="-172719" algn="l">
              <a:lnSpc>
                <a:spcPts val="18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 spite of these recommendations’ differentiations, inconsistency and variations in nature, intensity, and application of programs of physiotherapy exercise still occur within the area of primary care, and compliance and long-term intervention remain uneven (Hurley-Wallace 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et al.,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2025; Lalande 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et al.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2024). </a:t>
            </a:r>
          </a:p>
          <a:p>
            <a:pPr marL="345438" lvl="1" indent="-172719" algn="l">
              <a:lnSpc>
                <a:spcPts val="18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recent systematic reviews prove that home-based, supervised, aquatic, digital, and multimodal exercise interventions are significant to enhance pain and disability among knee and hip osteoarthritis (Mapinduzi et al., 2025; Ayyan-Pérez et al., 2025). </a:t>
            </a:r>
          </a:p>
          <a:p>
            <a:pPr marL="345438" lvl="1" indent="-172719" algn="l">
              <a:lnSpc>
                <a:spcPts val="18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Moreover, personal participants' meta-analysis shows that the effectiveness of exercise can be moderated by patient issues (Holden 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et al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., 2023). </a:t>
            </a:r>
          </a:p>
          <a:p>
            <a:pPr marL="345438" lvl="1" indent="-172719" algn="l">
              <a:lnSpc>
                <a:spcPts val="18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Although there has been a rise in international evidence, little synthesis exists with particular attention being based on the UK with respect to older who are 60 years old and above (Huang 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et al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., 2024).</a:t>
            </a:r>
          </a:p>
          <a:p>
            <a:pPr marL="345438" lvl="1" indent="-172719" algn="l">
              <a:lnSpc>
                <a:spcPts val="18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Such a systematic review is required in order to critically assess existing evidence, find the best modes of exercise, and guide evidence-based physiotherapy practice in older adults above 60 in the UK (Yan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 et al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., 2025).</a:t>
            </a:r>
          </a:p>
          <a:p>
            <a:pPr marL="345438" lvl="1" indent="-172719" algn="l">
              <a:lnSpc>
                <a:spcPts val="1839"/>
              </a:lnSpc>
              <a:buFont typeface="Arial"/>
              <a:buChar char="•"/>
            </a:pPr>
            <a:endParaRPr lang="en-US" sz="1599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69254" y="10356840"/>
            <a:ext cx="7090746" cy="1250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9"/>
              </a:lnSpc>
              <a:spcBef>
                <a:spcPct val="0"/>
              </a:spcBef>
            </a:pPr>
            <a:r>
              <a:rPr lang="en-US" sz="2199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Research Question</a:t>
            </a:r>
          </a:p>
          <a:p>
            <a:pPr algn="just">
              <a:lnSpc>
                <a:spcPts val="18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 effective are exercise-based physiotherapy interventions in reducing pain and improving functional mobility among older (60+) individuals with osteoarthritis in the United Kingdom?</a:t>
            </a:r>
          </a:p>
          <a:p>
            <a:pPr algn="just">
              <a:lnSpc>
                <a:spcPts val="1839"/>
              </a:lnSpc>
              <a:spcBef>
                <a:spcPct val="0"/>
              </a:spcBef>
            </a:pPr>
            <a:endParaRPr lang="en-US" sz="1599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7814520" y="10290483"/>
            <a:ext cx="6951216" cy="1250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9"/>
              </a:lnSpc>
              <a:spcBef>
                <a:spcPct val="0"/>
              </a:spcBef>
            </a:pPr>
            <a:r>
              <a:rPr lang="en-US" sz="2199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Aim</a:t>
            </a:r>
          </a:p>
          <a:p>
            <a:pPr algn="just">
              <a:lnSpc>
                <a:spcPts val="18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evaluate the effectiveness of exercise-based physiotherapy interventions in reducing pain and improving functional mobility among older (60+) individuals diagnosed with osteoarthritis in the UK, to raise awareness of potential research that impacts clinical practice and may enhance older  quality of life.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71091" y="8286603"/>
            <a:ext cx="10391184" cy="17179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9"/>
              </a:lnSpc>
              <a:spcBef>
                <a:spcPct val="0"/>
              </a:spcBef>
            </a:pPr>
            <a:r>
              <a:rPr lang="en-US" sz="2199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Objectives</a:t>
            </a:r>
          </a:p>
          <a:p>
            <a:pPr marL="410208" lvl="1" indent="-205104" algn="just">
              <a:lnSpc>
                <a:spcPts val="2184"/>
              </a:lnSpc>
              <a:spcBef>
                <a:spcPct val="0"/>
              </a:spcBef>
              <a:buFont typeface="Arial"/>
              <a:buChar char="•"/>
            </a:pPr>
            <a:r>
              <a:rPr lang="en-US" sz="1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critically review current literature on exercise-based physiotherapy for osteoarthritis management.</a:t>
            </a:r>
          </a:p>
          <a:p>
            <a:pPr marL="410208" lvl="1" indent="-205104" algn="just">
              <a:lnSpc>
                <a:spcPts val="2184"/>
              </a:lnSpc>
              <a:spcBef>
                <a:spcPct val="0"/>
              </a:spcBef>
              <a:buFont typeface="Arial"/>
              <a:buChar char="•"/>
            </a:pPr>
            <a:r>
              <a:rPr lang="en-US" sz="1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assess the impact of exercise interventions on pain reduction in older aged 60+.</a:t>
            </a:r>
          </a:p>
          <a:p>
            <a:pPr marL="410208" lvl="1" indent="-205104" algn="just">
              <a:lnSpc>
                <a:spcPts val="2184"/>
              </a:lnSpc>
              <a:spcBef>
                <a:spcPct val="0"/>
              </a:spcBef>
              <a:buFont typeface="Arial"/>
              <a:buChar char="•"/>
            </a:pPr>
            <a:r>
              <a:rPr lang="en-US" sz="1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evaluate improvements in functional mobility following physiotherapy-led exercise programs.</a:t>
            </a:r>
          </a:p>
          <a:p>
            <a:pPr marL="410208" lvl="1" indent="-205104" algn="just">
              <a:lnSpc>
                <a:spcPts val="2184"/>
              </a:lnSpc>
              <a:spcBef>
                <a:spcPct val="0"/>
              </a:spcBef>
              <a:buFont typeface="Arial"/>
              <a:buChar char="•"/>
            </a:pPr>
            <a:r>
              <a:rPr lang="en-US" sz="1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compare the effectiveness of aerobic, strengthening, flexibility, and balance exercises.</a:t>
            </a:r>
          </a:p>
          <a:p>
            <a:pPr marL="410208" lvl="1" indent="-205104" algn="just">
              <a:lnSpc>
                <a:spcPts val="2184"/>
              </a:lnSpc>
              <a:buFont typeface="Arial"/>
              <a:buChar char="•"/>
            </a:pPr>
            <a:r>
              <a:rPr lang="en-US" sz="1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identify gaps in evidence and provide recommendations for UK clinical practice.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75937" y="13022232"/>
            <a:ext cx="7710477" cy="39273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38" lvl="1" indent="-172719" algn="just">
              <a:lnSpc>
                <a:spcPts val="22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research will give unambiguous, evidence-based recommendations for the most efficient exercise-based physiotherapy initiatives to minimize pain and enhance functional mobility among elderly individuals aged 60 years and above with osteoarthritis in the UK. </a:t>
            </a:r>
          </a:p>
          <a:p>
            <a:pPr marL="345438" lvl="1" indent="-172719" algn="just">
              <a:lnSpc>
                <a:spcPts val="22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By synthesising high-quality systematic reviews, the findings will support alignment of UK clinical practice with current evidence demonstrating clinically meaningful benefits of aerobic and strengthening exercises (Yan 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et al.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2025; Somaiya 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et al.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2024). </a:t>
            </a:r>
          </a:p>
          <a:p>
            <a:pPr marL="345438" lvl="1" indent="-172719" algn="just">
              <a:lnSpc>
                <a:spcPts val="22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Local strengthening (19.0) and flexibility/range of movement exercise (14.70) were the most frequently prescribed exercises by physical therapists, and the least frequently prescribed exercises included proprioception or balance (7.80) (Mal 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et al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., 2025; Sheikhhoseini </a:t>
            </a:r>
            <a:r>
              <a:rPr lang="en-US" sz="1599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et al</a:t>
            </a: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., 2023). </a:t>
            </a:r>
          </a:p>
          <a:p>
            <a:pPr marL="345438" lvl="1" indent="-172719" algn="just">
              <a:lnSpc>
                <a:spcPts val="2239"/>
              </a:lnSpc>
              <a:buFont typeface="Arial"/>
              <a:buChar char="•"/>
            </a:pPr>
            <a:r>
              <a:rPr lang="en-US" sz="1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identification of these gaps can inform service change, positively influence intervention planning, and increase the levels of independence, autonomy, and the general quality of life of the older (60+) with osteoarthritis.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74966" y="17859007"/>
            <a:ext cx="14514609" cy="3368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045"/>
              </a:lnSpc>
            </a:pP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Ayán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-Pérez, C., González-Devesa, D., Montero-García, B. and Varela, S. (2025). Effects of aquatic exercise in older people with osteoarthritis: Systematic review of randomized controlled trials. Geriatrics, 10(1), p.12.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 tooltip="https://doi.org/10.3390/geriatrics10010012"/>
              </a:rPr>
              <a:t>https://doi.org/10.3390/geriatrics10010012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BryanKelly. (2021). Physiotherapy Treatment of Osteoarthritis Patients. [online] Ckphysio.co.uk. Available at: 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 tooltip="https://ckphysio.co.uk/blog/physiotherapy-treatment-osteoarthritis-patients"/>
              </a:rPr>
              <a:t>https://ckphysio.co.uk/blog/physiotherapy-treatment-osteoarthritis-patients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Cheung, T.H.R., Elliott, M.T., Stephens, G. and Mansfield, M. (2025). Effectiveness of digital physiotherapy interventions in patients with knee osteoarthritis: a systematic review and meta-analysis of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randomised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controlled trials. BMJ open, 15(12), p.e102887.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 tooltip="https://bmjopen.bmj.com/content/15/12/e102887.abstract"/>
              </a:rPr>
              <a:t>https://bmjopen.bmj.com/content/15/12/e102887.abstract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Holden, M.A.,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Hattle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M.,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Runhaar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J., Riley, R.D., Healey, E.L., Quicke, J., van der Windt, D.A., Dziedzic, K., van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Middelkoop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M., Burke, D. and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Legha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A. (2023). Moderators of the effect of therapeutic exercise for knee and hip osteoarthritis: a systematic review and individual participant data meta-analysis. The Lancet Rheumatology, 5(7), pp.e386-e400.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 tooltip="https://www.thelancet.com/journals/lanrhe/article/PIIS2665-9913(23)00122-4/fulltext"/>
              </a:rPr>
              <a:t>https://www.thelancet.com/journals/lanrhe/article/PIIS2665-9913(23)00122-4/fulltext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Huang, L., Zhang, Z.Y., Gao, M., Wang, X.Q., Duan, X.Q. and Liu, Z.L. (2024). The effectiveness of exercise-based rehabilitation in people with hand osteoarthritis: a systematic review with meta-analysis. Journal of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Orthopaedic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&amp; Sports Physical Therapy, 54(7), pp.457-467.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 tooltip="https://www.jospt.org/doi/abs/10.2519/jospt.2024.12241"/>
              </a:rPr>
              <a:t>https://www.jospt.org/doi/abs/10.2519/jospt.2024.12241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Hurley-Wallace, A.L., Cheng, V., Bertram, W., Jameson, C., Wylde, V. and Whale, K. (2025). Pain science education and exercise interventions for people with knee or hip osteoarthritis: a systematic review, content and meta-analysis. BMC Musculoskeletal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Disorders.</a:t>
            </a:r>
            <a:r>
              <a:rPr lang="en-US" sz="1100" u="sng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 tooltip="https://link.springer.com/article/10.1186/s12891-025-09313-4"/>
              </a:rPr>
              <a:t>https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 tooltip="https://link.springer.com/article/10.1186/s12891-025-09313-4"/>
              </a:rPr>
              <a:t>://link.springer.com/article/10.1186/s12891-025-09313-4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Lalande, S., Moffatt, M. and Littlewood, C., 2024. Shoulder osteoarthritis: A survey of current (2024) UK physiotherapy practice. Musculoskeletal Care, 22(3), p.e1917.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 tooltip="https://onlinelibrary.wiley.com/doi/abs/10.1002/msc.1917"/>
              </a:rPr>
              <a:t>https://onlinelibrary.wiley.com/</a:t>
            </a:r>
            <a:r>
              <a:rPr lang="en-US" sz="1100" u="sng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 tooltip="https://onlinelibrary.wiley.com/doi/abs/10.1002/msc.1917"/>
              </a:rPr>
              <a:t>doi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 tooltip="https://onlinelibrary.wiley.com/doi/abs/10.1002/msc.1917"/>
              </a:rPr>
              <a:t>/abs/10.1002/msc.1917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Lohan, C., Coates, G., Clewes, P., Stevenson, H., Wood, R., Tritton, T., Massey, L., Knaggs, R., Dickson, A.J. and Walsh, D. (2023). Estimating the cost and epidemiology of mild to severe chronic pain associated with osteoarthritis in England: a retrospective analysis of linked primary and secondary care data. BMJ open, 13(11), p.e073096.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0" tooltip="https://bmjopen.bmj.com/content/13/11/e073096.abstract"/>
              </a:rPr>
              <a:t>https://bmjopen.bmj.com/content/13/11/e073096.abstract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Mal, R., Pappas, E. and Alzahrani, H. (2025). Physical Therapists’ Attitudes and Beliefs Regarding Treatment for Knee Osteoarthritis. Journal of Clinical Medicine, 14(19), p.7095.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1" tooltip="https://doi.org/10.3390/jcm14197095"/>
              </a:rPr>
              <a:t>https://doi.org/10.3390/jcm14197095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Mao, Y., Qiu, B., Wang, W., Zhou, P. and Ou, Z. (2024). Efficacy of home-based exercise in the treatment of pain and disability at the hip and knee in patients with osteoarthritis: a systematic review and meta-analysis. BMC Musculoskeletal Disorders, 25(1), p.499.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2" tooltip="https://link.springer.com/article/10.1186/s12891-024-07585-w"/>
              </a:rPr>
              <a:t>https://link.springer.com/article/10.1186/s12891-024-07585-w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Mapinduzi, J.,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Ndacayisaba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G.,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Mitchaϊ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P.M., Kossi, O. and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Bonnechère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B. (2025). Supervised or Home-Based? Exploring the Best Exercise Approach for Knee Osteoarthritis Management: A Systematic Review and Meta-Analysis. Journal of Clinical Medicine, 14(2), p.525.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3" tooltip="https://doi.org/10.3390/jcm14020525"/>
              </a:rPr>
              <a:t>https://doi.org/10.3390/jcm14020525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Sheikhhoseini, R., Dadfar, M., Shahrbanian, S., Piri, H. and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Salsali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M. (2023). The effects of exercise training on knee repositioning sense in people with knee osteoarthritis: a systematic review and meta-analysis of clinical trials. BMC Musculoskeletal Disorders, 24(1), p.592.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4" tooltip="https://link.springer.com/article/10.1186/s12891-023-06712-3"/>
              </a:rPr>
              <a:t>https://link.springer.com/article/10.1186/s12891-023-06712-3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Somaiya, K.J., Samal, S. and Boob, M.A. (2024). Physiotherapeutic intervention techniques for knee osteoarthritis: a systematic review.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Cureus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16(3).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5" tooltip="https://www.cureus.com/articles/205240-physiotherapeutic-intervention-techniques-for-knee-osteoarthritis-a-systematic-review.pdf"/>
              </a:rPr>
              <a:t>https://www.cureus.com/articles/205240-physiotherapeutic-intervention-techniques-for-knee-osteoarthritis-a-systematic-review.pdf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Yan, L., Li, D., Xing, D., Fan, Z., Du, G., Jiu, J., Li, X., Estill, J., Wang, Q., Belal, A.A. and Tian, C. (2025). Comparative efficacy and safety of exercise modalities in knee osteoarthritis: systematic review and network meta-analysis.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bmj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391.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6" tooltip="https://www.bmj.com/content/391/bmj-2025-085242.abstract"/>
              </a:rPr>
              <a:t>https://www.bmj.com/content/391/bmj-2025-085242.abstract</a:t>
            </a:r>
          </a:p>
          <a:p>
            <a:pPr algn="just">
              <a:lnSpc>
                <a:spcPts val="1045"/>
              </a:lnSpc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Yu, D., Huang, X., Mamas, M.A. and Wilkie, R. (2023). Persistent high prevalence of modifiable cardiovascular risk factors among patients with osteoarthritis in the UK in 1992–2017. RMD open, 9(3).</a:t>
            </a:r>
            <a:r>
              <a:rPr lang="en-US" sz="110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7" tooltip="https://rmdopen.bmj.com/content/9/3/e003298"/>
              </a:rPr>
              <a:t>https://rmdopen.bmj.com/content/9/3/e003298</a:t>
            </a:r>
          </a:p>
          <a:p>
            <a:pPr algn="just">
              <a:lnSpc>
                <a:spcPts val="1045"/>
              </a:lnSpc>
            </a:pPr>
            <a:endParaRPr lang="en-US" sz="1100" u="sng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  <a:hlinkClick r:id="rId17" tooltip="https://rmdopen.bmj.com/content/9/3/e003298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360094" y="16574730"/>
            <a:ext cx="3247906" cy="636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79"/>
              </a:lnSpc>
              <a:spcBef>
                <a:spcPct val="0"/>
              </a:spcBef>
            </a:pPr>
            <a:endParaRPr/>
          </a:p>
          <a:p>
            <a:pPr algn="ctr">
              <a:lnSpc>
                <a:spcPts val="1679"/>
              </a:lnSpc>
              <a:spcBef>
                <a:spcPct val="0"/>
              </a:spcBef>
            </a:pPr>
            <a:r>
              <a:rPr lang="en-US" sz="12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Figure 1.Therapist Perspectives on Osteoarthritis</a:t>
            </a:r>
          </a:p>
          <a:p>
            <a:pPr algn="ctr">
              <a:lnSpc>
                <a:spcPts val="1679"/>
              </a:lnSpc>
              <a:spcBef>
                <a:spcPct val="0"/>
              </a:spcBef>
            </a:pPr>
            <a:r>
              <a:rPr lang="en-US" sz="12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Source (Mal et al., 2025)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2881971" y="144876"/>
            <a:ext cx="2085302" cy="1953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65"/>
              </a:lnSpc>
            </a:pPr>
            <a:r>
              <a:rPr lang="en-US" sz="1832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Name</a:t>
            </a:r>
            <a:r>
              <a:rPr lang="en-US" sz="1832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:Vaishalikumari Vihar Patel </a:t>
            </a:r>
          </a:p>
          <a:p>
            <a:pPr algn="ctr">
              <a:lnSpc>
                <a:spcPts val="2565"/>
              </a:lnSpc>
            </a:pPr>
            <a:r>
              <a:rPr lang="en-US" sz="1832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Student id </a:t>
            </a:r>
            <a:r>
              <a:rPr lang="en-US" sz="1832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2436885</a:t>
            </a:r>
          </a:p>
          <a:p>
            <a:pPr algn="ctr">
              <a:lnSpc>
                <a:spcPts val="2565"/>
              </a:lnSpc>
              <a:spcBef>
                <a:spcPct val="0"/>
              </a:spcBef>
            </a:pPr>
            <a:r>
              <a:rPr lang="en-US" sz="1832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Supervisor name: </a:t>
            </a:r>
            <a:r>
              <a:rPr lang="en-US" sz="1832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Shepherd Ziko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1860</Words>
  <Application>Microsoft Office PowerPoint</Application>
  <PresentationFormat>Custom</PresentationFormat>
  <Paragraphs>54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Times New Roman Bold</vt:lpstr>
      <vt:lpstr>Times New Roman</vt:lpstr>
      <vt:lpstr>Times New Roman Italics</vt:lpstr>
      <vt:lpstr>Times New Roman Bold Italics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Vaishali updatwed poster.,</dc:title>
  <cp:lastModifiedBy>Vihar Patel</cp:lastModifiedBy>
  <cp:revision>5</cp:revision>
  <dcterms:created xsi:type="dcterms:W3CDTF">2006-08-16T00:00:00Z</dcterms:created>
  <dcterms:modified xsi:type="dcterms:W3CDTF">2026-03-07T22:34:19Z</dcterms:modified>
  <dc:identifier>DAHCmOGY6Z0</dc:identifier>
</cp:coreProperties>
</file>