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681" autoAdjust="0"/>
  </p:normalViewPr>
  <p:slideViewPr>
    <p:cSldViewPr>
      <p:cViewPr>
        <p:scale>
          <a:sx n="87" d="100"/>
          <a:sy n="87" d="100"/>
        </p:scale>
        <p:origin x="-1330" y="-3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0CA116-04C1-47FC-ADB5-80366DD3DFB6}" type="datetimeFigureOut">
              <a:rPr lang="en-US" smtClean="0"/>
              <a:pPr/>
              <a:t>12/6/2019</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6DD471-B660-4478-84B7-C0C1C25408E9}" type="slidenum">
              <a:rPr lang="en-IN" smtClean="0"/>
              <a:pPr/>
              <a:t>‹#›</a:t>
            </a:fld>
            <a:endParaRPr lang="en-IN"/>
          </a:p>
        </p:txBody>
      </p:sp>
    </p:spTree>
    <p:extLst>
      <p:ext uri="{BB962C8B-B14F-4D97-AF65-F5344CB8AC3E}">
        <p14:creationId xmlns:p14="http://schemas.microsoft.com/office/powerpoint/2010/main" val="2775317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kern="1200" dirty="0" smtClean="0">
                <a:solidFill>
                  <a:schemeClr val="tx1"/>
                </a:solidFill>
                <a:latin typeface="Times New Roman" pitchFamily="18" charset="0"/>
                <a:ea typeface="+mn-ea"/>
                <a:cs typeface="Times New Roman" pitchFamily="18" charset="0"/>
              </a:rPr>
              <a:t>Existing system</a:t>
            </a:r>
            <a:endParaRPr lang="en-IN"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As per the case, </a:t>
            </a:r>
            <a:r>
              <a:rPr lang="en-GB" sz="1200" kern="1200" dirty="0" err="1" smtClean="0">
                <a:solidFill>
                  <a:schemeClr val="tx1"/>
                </a:solidFill>
                <a:latin typeface="Times New Roman" pitchFamily="18" charset="0"/>
                <a:ea typeface="+mn-ea"/>
                <a:cs typeface="Times New Roman" pitchFamily="18" charset="0"/>
              </a:rPr>
              <a:t>Japher</a:t>
            </a:r>
            <a:r>
              <a:rPr lang="en-GB" sz="1200" kern="1200" dirty="0" smtClean="0">
                <a:solidFill>
                  <a:schemeClr val="tx1"/>
                </a:solidFill>
                <a:latin typeface="Times New Roman" pitchFamily="18" charset="0"/>
                <a:ea typeface="+mn-ea"/>
                <a:cs typeface="Times New Roman" pitchFamily="18" charset="0"/>
              </a:rPr>
              <a:t> Motors </a:t>
            </a:r>
            <a:r>
              <a:rPr lang="en-US" sz="1200" kern="1200" dirty="0" smtClean="0">
                <a:solidFill>
                  <a:schemeClr val="tx1"/>
                </a:solidFill>
                <a:latin typeface="Times New Roman" pitchFamily="18" charset="0"/>
                <a:ea typeface="+mn-ea"/>
                <a:cs typeface="Times New Roman" pitchFamily="18" charset="0"/>
              </a:rPr>
              <a:t>information system includes two major processes that include payment system and booking system. </a:t>
            </a:r>
            <a:endParaRPr lang="en-IN"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Key Problems</a:t>
            </a: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smtClean="0">
                <a:solidFill>
                  <a:schemeClr val="tx1"/>
                </a:solidFill>
                <a:latin typeface="Times New Roman" pitchFamily="18" charset="0"/>
                <a:ea typeface="+mn-ea"/>
                <a:cs typeface="Times New Roman" pitchFamily="18" charset="0"/>
              </a:rPr>
              <a:t>Outdated System: The existing system or business process of </a:t>
            </a:r>
            <a:r>
              <a:rPr lang="en-GB" sz="1200" kern="1200" dirty="0" err="1" smtClean="0">
                <a:solidFill>
                  <a:schemeClr val="tx1"/>
                </a:solidFill>
                <a:latin typeface="Times New Roman" pitchFamily="18" charset="0"/>
                <a:ea typeface="+mn-ea"/>
                <a:cs typeface="Times New Roman" pitchFamily="18" charset="0"/>
              </a:rPr>
              <a:t>Japher</a:t>
            </a:r>
            <a:r>
              <a:rPr lang="en-GB" sz="1200" kern="1200" dirty="0" smtClean="0">
                <a:solidFill>
                  <a:schemeClr val="tx1"/>
                </a:solidFill>
                <a:latin typeface="Times New Roman" pitchFamily="18" charset="0"/>
                <a:ea typeface="+mn-ea"/>
                <a:cs typeface="Times New Roman" pitchFamily="18" charset="0"/>
              </a:rPr>
              <a:t> Motors</a:t>
            </a:r>
            <a:r>
              <a:rPr lang="en-US" sz="1200" kern="1200" dirty="0" smtClean="0">
                <a:solidFill>
                  <a:schemeClr val="tx1"/>
                </a:solidFill>
                <a:latin typeface="Times New Roman" pitchFamily="18" charset="0"/>
                <a:ea typeface="+mn-ea"/>
                <a:cs typeface="Times New Roman" pitchFamily="18" charset="0"/>
              </a:rPr>
              <a:t> is 20 years old thus. It has reduced overall business efficiency because it does not support contemporary operations to deliver best services to customers. </a:t>
            </a: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Manual System: The whole booking process is managed through manual process by keeping all data and information about the current quarries in diary through pen, calendar diary and client's record system. </a:t>
            </a: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Manual Payment and Record Management System: Organization has adopted a manual process for recording wide range of financial and accounting transactions in the form of account book; deposit paid; cash vouchers for recording the information about the date of the advance payment, date final payment made and balance due. </a:t>
            </a:r>
            <a:endParaRPr lang="en-IN" sz="1200" kern="1200" dirty="0" smtClean="0">
              <a:solidFill>
                <a:schemeClr val="tx1"/>
              </a:solidFill>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Increase in efficiency of business operations: A computer-based integrated system will support automobile firm in managing the work flow in the form of assessment of customer quarries, scheduling of work operation, and assessment of payment schedule. </a:t>
            </a:r>
            <a:endParaRPr lang="en-IN" sz="1200" kern="1200" dirty="0" smtClean="0">
              <a:solidFill>
                <a:schemeClr val="tx1"/>
              </a:solidFill>
              <a:latin typeface="Times New Roman" pitchFamily="18" charset="0"/>
              <a:ea typeface="+mn-ea"/>
              <a:cs typeface="Times New Roman" pitchFamily="18" charset="0"/>
            </a:endParaRPr>
          </a:p>
          <a:p>
            <a:pPr lvl="0"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Timely delivery of cars: A network-based system will support business entity in timely delivery of cars after completion of their services</a:t>
            </a:r>
            <a:endParaRPr lang="en-IN" sz="1200" kern="1200" dirty="0" smtClean="0">
              <a:solidFill>
                <a:schemeClr val="tx1"/>
              </a:solidFill>
              <a:latin typeface="Times New Roman" pitchFamily="18" charset="0"/>
              <a:ea typeface="+mn-ea"/>
              <a:cs typeface="Times New Roman" pitchFamily="18" charset="0"/>
            </a:endParaRPr>
          </a:p>
          <a:p>
            <a:pPr lvl="0"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Service quality management: A highly efficient work-flow improves the efficiency of organizational operations that could result improvement in service quality. </a:t>
            </a:r>
            <a:endParaRPr lang="en-IN" sz="1200" kern="1200" dirty="0" smtClean="0">
              <a:solidFill>
                <a:schemeClr val="tx1"/>
              </a:solidFill>
              <a:latin typeface="Times New Roman" pitchFamily="18" charset="0"/>
              <a:ea typeface="+mn-ea"/>
              <a:cs typeface="Times New Roman" pitchFamily="18" charset="0"/>
            </a:endParaRPr>
          </a:p>
          <a:p>
            <a:pPr lvl="0" algn="just">
              <a:buFont typeface="Arial" pitchFamily="34" charset="0"/>
              <a:buChar char="•"/>
            </a:pPr>
            <a:r>
              <a:rPr lang="en-US" sz="1200" kern="1200" dirty="0" smtClean="0">
                <a:solidFill>
                  <a:schemeClr val="tx1"/>
                </a:solidFill>
                <a:latin typeface="Times New Roman" pitchFamily="18" charset="0"/>
                <a:ea typeface="+mn-ea"/>
                <a:cs typeface="Times New Roman" pitchFamily="18" charset="0"/>
              </a:rPr>
              <a:t>Managing market competition: By using an integrated system, an organization can improve the service quality and satisfaction level of customers. It would support firm in managing the competition.  </a:t>
            </a: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Times New Roman" pitchFamily="18" charset="0"/>
                <a:ea typeface="+mn-ea"/>
                <a:cs typeface="Times New Roman" pitchFamily="18" charset="0"/>
              </a:rPr>
              <a:t>Three process elements: The new integrated system will manage business operations in three parts such as booking, payment management and selling of spare parts. </a:t>
            </a:r>
            <a:endParaRPr lang="en-IN"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Assure about optimum delivery of services: </a:t>
            </a:r>
            <a:r>
              <a:rPr lang="en-US" sz="1200" kern="1200" dirty="0" smtClean="0">
                <a:solidFill>
                  <a:schemeClr val="tx1"/>
                </a:solidFill>
                <a:latin typeface="Times New Roman" pitchFamily="18" charset="0"/>
                <a:ea typeface="+mn-ea"/>
                <a:cs typeface="Times New Roman" pitchFamily="18" charset="0"/>
              </a:rPr>
              <a:t>The new integrated IT system helps company to integrate the existing process in delivery of high quality of services. </a:t>
            </a:r>
            <a:endParaRPr lang="en-IN" sz="1200" kern="1200" dirty="0" smtClean="0">
              <a:solidFill>
                <a:schemeClr val="tx1"/>
              </a:solidFill>
              <a:latin typeface="Times New Roman" pitchFamily="18" charset="0"/>
              <a:ea typeface="+mn-ea"/>
              <a:cs typeface="Times New Roman" pitchFamily="18" charset="0"/>
            </a:endParaRPr>
          </a:p>
          <a:p>
            <a:pPr algn="just"/>
            <a:r>
              <a:rPr lang="en-US" sz="1200" kern="1200" dirty="0" smtClean="0">
                <a:solidFill>
                  <a:schemeClr val="tx1"/>
                </a:solidFill>
                <a:latin typeface="Times New Roman" pitchFamily="18" charset="0"/>
                <a:ea typeface="+mn-ea"/>
                <a:cs typeface="Times New Roman" pitchFamily="18" charset="0"/>
              </a:rPr>
              <a:t>Information Management: IT based system can support </a:t>
            </a:r>
            <a:r>
              <a:rPr lang="en-GB" sz="1200" kern="1200" dirty="0" err="1" smtClean="0">
                <a:solidFill>
                  <a:schemeClr val="tx1"/>
                </a:solidFill>
                <a:latin typeface="Times New Roman" pitchFamily="18" charset="0"/>
                <a:ea typeface="+mn-ea"/>
                <a:cs typeface="Times New Roman" pitchFamily="18" charset="0"/>
              </a:rPr>
              <a:t>Japher</a:t>
            </a:r>
            <a:r>
              <a:rPr lang="en-GB" sz="1200" kern="1200" dirty="0" smtClean="0">
                <a:solidFill>
                  <a:schemeClr val="tx1"/>
                </a:solidFill>
                <a:latin typeface="Times New Roman" pitchFamily="18" charset="0"/>
                <a:ea typeface="+mn-ea"/>
                <a:cs typeface="Times New Roman" pitchFamily="18" charset="0"/>
              </a:rPr>
              <a:t> Motors in handling of wide range of information such as customer details, delivery schedule, cost of services and delivery dates. </a:t>
            </a:r>
            <a:endParaRPr lang="en-IN" sz="1200" kern="1200" dirty="0" smtClean="0">
              <a:solidFill>
                <a:schemeClr val="tx1"/>
              </a:solidFill>
              <a:latin typeface="Times New Roman" pitchFamily="18" charset="0"/>
              <a:ea typeface="+mn-ea"/>
              <a:cs typeface="Times New Roman" pitchFamily="18" charset="0"/>
            </a:endParaRPr>
          </a:p>
          <a:p>
            <a:pPr algn="just"/>
            <a:r>
              <a:rPr lang="en-IN" sz="1200" kern="1200" dirty="0" smtClean="0">
                <a:solidFill>
                  <a:schemeClr val="tx1"/>
                </a:solidFill>
                <a:latin typeface="Times New Roman" pitchFamily="18" charset="0"/>
                <a:ea typeface="+mn-ea"/>
                <a:cs typeface="Times New Roman" pitchFamily="18" charset="0"/>
              </a:rPr>
              <a:t>Quick system: The new integrated system offers quick detail about the delivery date and cost of services with reference to distinct needs of customers.</a:t>
            </a:r>
          </a:p>
          <a:p>
            <a:pPr algn="just"/>
            <a:endParaRPr lang="en-IN"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IN" sz="1200" kern="1200" dirty="0" smtClean="0">
                <a:solidFill>
                  <a:schemeClr val="tx1"/>
                </a:solidFill>
                <a:latin typeface="Times New Roman" pitchFamily="18" charset="0"/>
                <a:ea typeface="+mn-ea"/>
                <a:cs typeface="Times New Roman" pitchFamily="18" charset="0"/>
              </a:rPr>
              <a:t>Customer Login: This part of proposed integrated system comprises the application of initial details and requirements of clients in IT-based system. It will be carried out through </a:t>
            </a:r>
            <a:r>
              <a:rPr lang="en-US" sz="1200" kern="1200" dirty="0" smtClean="0">
                <a:solidFill>
                  <a:schemeClr val="tx1"/>
                </a:solidFill>
                <a:latin typeface="Times New Roman" pitchFamily="18" charset="0"/>
                <a:ea typeface="+mn-ea"/>
                <a:cs typeface="Times New Roman" pitchFamily="18" charset="0"/>
              </a:rPr>
              <a:t>sign in and login part with the help of username and passwords.</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IN" sz="1200" kern="1200" dirty="0" smtClean="0">
                <a:solidFill>
                  <a:schemeClr val="tx1"/>
                </a:solidFill>
                <a:latin typeface="Times New Roman" pitchFamily="18" charset="0"/>
                <a:ea typeface="+mn-ea"/>
                <a:cs typeface="Times New Roman" pitchFamily="18" charset="0"/>
              </a:rPr>
              <a:t>Inventory Details: This section contains the key data about the </a:t>
            </a:r>
            <a:r>
              <a:rPr lang="en-US" sz="1200" kern="1200" dirty="0" smtClean="0">
                <a:solidFill>
                  <a:schemeClr val="tx1"/>
                </a:solidFill>
                <a:latin typeface="Times New Roman" pitchFamily="18" charset="0"/>
                <a:ea typeface="+mn-ea"/>
                <a:cs typeface="Times New Roman" pitchFamily="18" charset="0"/>
              </a:rPr>
              <a:t>names, prices and selection of the spare parts with reference to special service requirements. </a:t>
            </a:r>
            <a:endParaRPr lang="en-IN" sz="1200" kern="1200" dirty="0" smtClean="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Booking: This part of integrated system contains information about key aspects of services, booking schedule and total cost of repairing. </a:t>
            </a:r>
          </a:p>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Payment system: This new system comes with an appropriate system of data recording and analysis. It includes storage of information about the client’s requirement, generating booking and payment receipt. </a:t>
            </a:r>
          </a:p>
          <a:p>
            <a:pPr algn="just">
              <a:buFont typeface="Arial" pitchFamily="34" charset="0"/>
              <a:buChar cha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dirty="0" smtClean="0">
                <a:latin typeface="Times New Roman" pitchFamily="18" charset="0"/>
                <a:cs typeface="Times New Roman" pitchFamily="18" charset="0"/>
              </a:rPr>
              <a:t>Business</a:t>
            </a:r>
            <a:r>
              <a:rPr lang="en-IN" baseline="0" dirty="0" smtClean="0">
                <a:latin typeface="Times New Roman" pitchFamily="18" charset="0"/>
                <a:cs typeface="Times New Roman" pitchFamily="18" charset="0"/>
              </a:rPr>
              <a:t> entity will consider multiple communication tactics for managing the conversation with different individuals and members of project team for ensuring optimum flow of information. It includes face-to-face meeting, conference, email messaging, group discussion, and phone calls. All these tools lead positive impact on effectiveness of communication plan.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9</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Internal Stakeholders: It includes those individuals whose have direct interest in the proposed integrated system for business operations. This is because new system will directly influence daily activities of internal stakeholders. It includes employees, project manager, service team and top management. </a:t>
            </a:r>
          </a:p>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External Stakeholders: It includes all stakeholders that are not directly involved in different business operations. However, business entity or project manager has to consider the interest of external stakeholder while developing the project plan for new integrated system for </a:t>
            </a:r>
            <a:r>
              <a:rPr lang="en-GB" sz="1200" kern="1200" dirty="0" err="1" smtClean="0">
                <a:solidFill>
                  <a:schemeClr val="tx1"/>
                </a:solidFill>
                <a:latin typeface="Times New Roman" pitchFamily="18" charset="0"/>
                <a:ea typeface="+mn-ea"/>
                <a:cs typeface="Times New Roman" pitchFamily="18" charset="0"/>
              </a:rPr>
              <a:t>Japher</a:t>
            </a:r>
            <a:r>
              <a:rPr lang="en-GB" sz="1200" kern="1200" dirty="0" smtClean="0">
                <a:solidFill>
                  <a:schemeClr val="tx1"/>
                </a:solidFill>
                <a:latin typeface="Times New Roman" pitchFamily="18" charset="0"/>
                <a:ea typeface="+mn-ea"/>
                <a:cs typeface="Times New Roman" pitchFamily="18" charset="0"/>
              </a:rPr>
              <a:t> Motors. In the context of present case, key stakeholders includes government agencies (regulates business operations), customers (encourages service delivery process), and investors (ensures availability of finance).  </a:t>
            </a:r>
            <a:endParaRPr lang="en-IN"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10</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dirty="0" smtClean="0">
                <a:latin typeface="Times New Roman" pitchFamily="18" charset="0"/>
                <a:cs typeface="Times New Roman" pitchFamily="18" charset="0"/>
              </a:rPr>
              <a:t>In</a:t>
            </a:r>
            <a:r>
              <a:rPr lang="en-IN" baseline="0" dirty="0" smtClean="0">
                <a:latin typeface="Times New Roman" pitchFamily="18" charset="0"/>
                <a:cs typeface="Times New Roman" pitchFamily="18" charset="0"/>
              </a:rPr>
              <a:t> the stakeholder management, company considers different strategies and tactics to manage the interest of different stakeholders during the planning of proposed integrated system. It includes meetings, annual reports, approvals, weekly reports and other that could be considered by firm as engagement strategy.</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11</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sz="1200" kern="1200" dirty="0" smtClean="0">
                <a:solidFill>
                  <a:schemeClr val="tx1"/>
                </a:solidFill>
                <a:latin typeface="Times New Roman" pitchFamily="18" charset="0"/>
                <a:ea typeface="+mn-ea"/>
                <a:cs typeface="Times New Roman" pitchFamily="18" charset="0"/>
              </a:rPr>
              <a:t>For increasing the understanding of new integrated system, project manager considers two type of training approaches to increase the skills of employees. These tactics are listed below: </a:t>
            </a:r>
          </a:p>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On-the-Job: In this approach, employees will be provided regular support during the application of new system so as they can learn themselves in the form of self-learning and continuous development. In addition to that project manager will take regular meeting and provide guidance to staff members with reference to different quarries of employees about the new system. </a:t>
            </a:r>
          </a:p>
          <a:p>
            <a:pPr algn="just">
              <a:buFont typeface="Arial" pitchFamily="34" charset="0"/>
              <a:buChar char="•"/>
            </a:pPr>
            <a:r>
              <a:rPr lang="en-IN" sz="1200" kern="1200" dirty="0" smtClean="0">
                <a:solidFill>
                  <a:schemeClr val="tx1"/>
                </a:solidFill>
                <a:latin typeface="Times New Roman" pitchFamily="18" charset="0"/>
                <a:ea typeface="+mn-ea"/>
                <a:cs typeface="Times New Roman" pitchFamily="18" charset="0"/>
              </a:rPr>
              <a:t>Off-the-Job: This method will be used by project manager before introducing the new system. In this process, project manager and developers of new system will take classroom sessions for all employees about the usage of new IT-based integrated in different working conditions.</a:t>
            </a:r>
          </a:p>
        </p:txBody>
      </p:sp>
      <p:sp>
        <p:nvSpPr>
          <p:cNvPr id="4" name="Slide Number Placeholder 3"/>
          <p:cNvSpPr>
            <a:spLocks noGrp="1"/>
          </p:cNvSpPr>
          <p:nvPr>
            <p:ph type="sldNum" sz="quarter" idx="10"/>
          </p:nvPr>
        </p:nvSpPr>
        <p:spPr/>
        <p:txBody>
          <a:bodyPr/>
          <a:lstStyle/>
          <a:p>
            <a:fld id="{5D6DD471-B660-4478-84B7-C0C1C25408E9}" type="slidenum">
              <a:rPr lang="en-IN" smtClean="0"/>
              <a:pPr/>
              <a:t>12</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As</a:t>
            </a:r>
            <a:r>
              <a:rPr lang="en-IN" baseline="0" dirty="0" smtClean="0"/>
              <a:t> per the schedule of activities of proposed project, the management of </a:t>
            </a:r>
            <a:r>
              <a:rPr lang="en-GB" sz="1200" dirty="0" err="1" smtClean="0"/>
              <a:t>Japher</a:t>
            </a:r>
            <a:r>
              <a:rPr lang="en-GB" sz="1200" dirty="0" smtClean="0"/>
              <a:t> Motors can</a:t>
            </a:r>
            <a:r>
              <a:rPr lang="en-GB" sz="1200" baseline="0" dirty="0" smtClean="0"/>
              <a:t> manage the project plan between 5</a:t>
            </a:r>
            <a:r>
              <a:rPr lang="en-GB" sz="1200" baseline="30000" dirty="0" smtClean="0"/>
              <a:t>th</a:t>
            </a:r>
            <a:r>
              <a:rPr lang="en-GB" sz="1200" baseline="0" dirty="0" smtClean="0"/>
              <a:t> Dec. 2019. to 5</a:t>
            </a:r>
            <a:r>
              <a:rPr lang="en-GB" sz="1200" baseline="30000" dirty="0" smtClean="0"/>
              <a:t>th</a:t>
            </a:r>
            <a:r>
              <a:rPr lang="en-GB" sz="1200" baseline="0" dirty="0" smtClean="0"/>
              <a:t> Feb. 2020. However, the project will be operational within origination from 6</a:t>
            </a:r>
            <a:r>
              <a:rPr lang="en-GB" sz="1200" baseline="30000" dirty="0" smtClean="0"/>
              <a:t>th</a:t>
            </a:r>
            <a:r>
              <a:rPr lang="en-GB" sz="1200" baseline="0" dirty="0" smtClean="0"/>
              <a:t> Feb. 2019. </a:t>
            </a:r>
            <a:endParaRPr lang="en-IN" dirty="0"/>
          </a:p>
        </p:txBody>
      </p:sp>
      <p:sp>
        <p:nvSpPr>
          <p:cNvPr id="4" name="Slide Number Placeholder 3"/>
          <p:cNvSpPr>
            <a:spLocks noGrp="1"/>
          </p:cNvSpPr>
          <p:nvPr>
            <p:ph type="sldNum" sz="quarter" idx="10"/>
          </p:nvPr>
        </p:nvSpPr>
        <p:spPr/>
        <p:txBody>
          <a:bodyPr/>
          <a:lstStyle/>
          <a:p>
            <a:fld id="{5D6DD471-B660-4478-84B7-C0C1C25408E9}" type="slidenum">
              <a:rPr lang="en-IN" smtClean="0"/>
              <a:pPr/>
              <a:t>14</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Times New Roman" pitchFamily="18" charset="0"/>
                <a:ea typeface="+mn-ea"/>
                <a:cs typeface="Times New Roman" pitchFamily="18" charset="0"/>
              </a:rPr>
              <a:t>As per the above risk assessment plan, the project manager would </a:t>
            </a:r>
            <a:r>
              <a:rPr lang="en-US" sz="1200" kern="1200" dirty="0" smtClean="0">
                <a:solidFill>
                  <a:schemeClr val="tx1"/>
                </a:solidFill>
                <a:latin typeface="Times New Roman" pitchFamily="18" charset="0"/>
                <a:ea typeface="+mn-ea"/>
                <a:cs typeface="Times New Roman" pitchFamily="18" charset="0"/>
              </a:rPr>
              <a:t>the technical, financial and scope creep as most critical risk factors that could hamper overall efficiency of whole project plan. Therefore, business entity needs to consider an appropriate risk management strategy for lowering the negative impact of key risk factors. </a:t>
            </a:r>
            <a:endParaRPr lang="en-IN" sz="1200" kern="1200" dirty="0" smtClean="0">
              <a:solidFill>
                <a:schemeClr val="tx1"/>
              </a:solidFill>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DD471-B660-4478-84B7-C0C1C25408E9}" type="slidenum">
              <a:rPr lang="en-IN" smtClean="0"/>
              <a:pPr/>
              <a:t>15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12/6/2019</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B6F15528-21DE-4FAA-801E-634DDDAF4B2B}" type="slidenum">
              <a:rPr lang="en-US" smtClean="0"/>
              <a:pPr/>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1D8BD707-D9CF-40AE-B4C6-C98DA3205C09}" type="datetimeFigureOut">
              <a:rPr lang="en-US" smtClean="0"/>
              <a:pPr/>
              <a:t>12/6/2019</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New integrated system for </a:t>
            </a:r>
            <a:r>
              <a:rPr lang="en-US" dirty="0" err="1" smtClean="0"/>
              <a:t>Japher</a:t>
            </a:r>
            <a:r>
              <a:rPr lang="en-US" dirty="0" smtClean="0"/>
              <a:t> Motors </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About the Company </a:t>
            </a:r>
            <a:endParaRPr lang="en-IN" sz="3600" dirty="0"/>
          </a:p>
        </p:txBody>
      </p:sp>
      <p:sp>
        <p:nvSpPr>
          <p:cNvPr id="3" name="Content Placeholder 2"/>
          <p:cNvSpPr>
            <a:spLocks noGrp="1"/>
          </p:cNvSpPr>
          <p:nvPr>
            <p:ph idx="1"/>
          </p:nvPr>
        </p:nvSpPr>
        <p:spPr/>
        <p:txBody>
          <a:bodyPr>
            <a:noAutofit/>
          </a:bodyPr>
          <a:lstStyle/>
          <a:p>
            <a:pPr algn="just"/>
            <a:r>
              <a:rPr lang="en-GB" sz="2400" dirty="0" err="1" smtClean="0"/>
              <a:t>Japher</a:t>
            </a:r>
            <a:r>
              <a:rPr lang="en-GB" sz="2400" dirty="0" smtClean="0"/>
              <a:t> Motors is a small auto mobile service organisation that is offering wide range of services. Organisation has only five staff including owners for rendering wide range of repair </a:t>
            </a:r>
            <a:r>
              <a:rPr lang="en-GB" sz="2400" dirty="0" err="1" smtClean="0"/>
              <a:t>serivces</a:t>
            </a:r>
            <a:r>
              <a:rPr lang="en-GB" sz="2400" dirty="0" smtClean="0"/>
              <a:t>. </a:t>
            </a:r>
          </a:p>
          <a:p>
            <a:pPr algn="just"/>
            <a:endParaRPr lang="en-GB" sz="2400" dirty="0" smtClean="0"/>
          </a:p>
          <a:p>
            <a:pPr algn="just"/>
            <a:r>
              <a:rPr lang="en-GB" sz="2400" b="1" i="1" dirty="0" smtClean="0"/>
              <a:t>Key services of </a:t>
            </a:r>
            <a:r>
              <a:rPr lang="en-GB" sz="2400" b="1" i="1" dirty="0" err="1" smtClean="0"/>
              <a:t>Japher</a:t>
            </a:r>
            <a:r>
              <a:rPr lang="en-GB" sz="2400" b="1" i="1" dirty="0" smtClean="0"/>
              <a:t> Motors are listed below: </a:t>
            </a:r>
            <a:endParaRPr lang="en-IN" sz="2400" b="1" i="1" dirty="0" smtClean="0"/>
          </a:p>
          <a:p>
            <a:pPr lvl="1" algn="just"/>
            <a:r>
              <a:rPr lang="en-GB" sz="2000" dirty="0" smtClean="0"/>
              <a:t>Company offers car repairing services for both types cars that are having Automatic and Manual transmission. </a:t>
            </a:r>
            <a:endParaRPr lang="en-IN" sz="2000" dirty="0" smtClean="0"/>
          </a:p>
          <a:p>
            <a:pPr lvl="1" algn="just"/>
            <a:r>
              <a:rPr lang="en-GB" sz="2000" dirty="0" err="1" smtClean="0"/>
              <a:t>Japher</a:t>
            </a:r>
            <a:r>
              <a:rPr lang="en-GB" sz="2000" dirty="0" smtClean="0"/>
              <a:t> Motors has gained significant specialisation in service and repairs of German manufactured car.</a:t>
            </a:r>
            <a:endParaRPr lang="en-IN" sz="2000" dirty="0" smtClean="0"/>
          </a:p>
          <a:p>
            <a:pPr lvl="1" algn="just"/>
            <a:r>
              <a:rPr lang="en-GB" sz="2000" dirty="0" smtClean="0"/>
              <a:t>Business entity is also having a retail store within business premises for managing the sales of wide range of spare parts. </a:t>
            </a:r>
            <a:endParaRPr lang="en-IN" sz="2000" dirty="0" smtClean="0"/>
          </a:p>
          <a:p>
            <a:pPr algn="just"/>
            <a:endParaRPr lang="en-IN"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Current System and Problems of Company</a:t>
            </a:r>
            <a:endParaRPr lang="en-IN" sz="3600" dirty="0"/>
          </a:p>
        </p:txBody>
      </p:sp>
      <p:sp>
        <p:nvSpPr>
          <p:cNvPr id="3" name="Content Placeholder 2"/>
          <p:cNvSpPr>
            <a:spLocks noGrp="1"/>
          </p:cNvSpPr>
          <p:nvPr>
            <p:ph idx="1"/>
          </p:nvPr>
        </p:nvSpPr>
        <p:spPr/>
        <p:txBody>
          <a:bodyPr/>
          <a:lstStyle/>
          <a:p>
            <a:pPr algn="just"/>
            <a:r>
              <a:rPr lang="en-GB" sz="2400" b="1" i="1" dirty="0" smtClean="0">
                <a:latin typeface="Times New Roman" pitchFamily="18" charset="0"/>
                <a:cs typeface="Times New Roman" pitchFamily="18" charset="0"/>
              </a:rPr>
              <a:t>Existing system</a:t>
            </a:r>
            <a:endParaRPr lang="en-IN" sz="2400" i="1" dirty="0" smtClean="0">
              <a:latin typeface="Times New Roman" pitchFamily="18" charset="0"/>
              <a:cs typeface="Times New Roman" pitchFamily="18" charset="0"/>
            </a:endParaRPr>
          </a:p>
          <a:p>
            <a:pPr lvl="1" algn="just"/>
            <a:r>
              <a:rPr lang="en-GB" sz="2000" dirty="0" smtClean="0">
                <a:latin typeface="Times New Roman" pitchFamily="18" charset="0"/>
                <a:cs typeface="Times New Roman" pitchFamily="18" charset="0"/>
              </a:rPr>
              <a:t>A two stage process: Booking and Payment System</a:t>
            </a:r>
          </a:p>
          <a:p>
            <a:pPr algn="just"/>
            <a:endParaRPr lang="en-GB" sz="2400" b="1" dirty="0" smtClean="0">
              <a:latin typeface="Times New Roman" pitchFamily="18" charset="0"/>
              <a:cs typeface="Times New Roman" pitchFamily="18" charset="0"/>
            </a:endParaRPr>
          </a:p>
          <a:p>
            <a:pPr algn="just"/>
            <a:r>
              <a:rPr lang="en-GB" sz="2400" b="1" i="1" dirty="0" smtClean="0">
                <a:latin typeface="Times New Roman" pitchFamily="18" charset="0"/>
                <a:cs typeface="Times New Roman" pitchFamily="18" charset="0"/>
              </a:rPr>
              <a:t>Key Problems</a:t>
            </a:r>
            <a:endParaRPr lang="en-IN" sz="2400" i="1" dirty="0" smtClean="0">
              <a:latin typeface="Times New Roman" pitchFamily="18" charset="0"/>
              <a:cs typeface="Times New Roman" pitchFamily="18" charset="0"/>
            </a:endParaRPr>
          </a:p>
          <a:p>
            <a:pPr lvl="1"/>
            <a:r>
              <a:rPr lang="en-GB" sz="2000" dirty="0" smtClean="0">
                <a:latin typeface="Times New Roman" pitchFamily="18" charset="0"/>
                <a:cs typeface="Times New Roman" pitchFamily="18" charset="0"/>
              </a:rPr>
              <a:t>Outdated System</a:t>
            </a:r>
          </a:p>
          <a:p>
            <a:pPr lvl="1"/>
            <a:r>
              <a:rPr lang="en-US" sz="2000" dirty="0" smtClean="0">
                <a:latin typeface="Times New Roman" pitchFamily="18" charset="0"/>
                <a:cs typeface="Times New Roman" pitchFamily="18" charset="0"/>
              </a:rPr>
              <a:t>Manual Operation al System</a:t>
            </a:r>
          </a:p>
          <a:p>
            <a:pPr lvl="1"/>
            <a:r>
              <a:rPr lang="en-US" sz="2000" dirty="0" smtClean="0">
                <a:latin typeface="Times New Roman" pitchFamily="18" charset="0"/>
                <a:cs typeface="Times New Roman" pitchFamily="18" charset="0"/>
              </a:rPr>
              <a:t>Manual Payment and Record Management System</a:t>
            </a:r>
            <a:endParaRPr lang="en-IN" sz="2000" dirty="0" smtClean="0">
              <a:latin typeface="Times New Roman" pitchFamily="18" charset="0"/>
              <a:cs typeface="Times New Roman" pitchFamily="18" charset="0"/>
            </a:endParaRPr>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Need of an Integrated Computer System</a:t>
            </a:r>
            <a:endParaRPr lang="en-IN" sz="3600" dirty="0"/>
          </a:p>
        </p:txBody>
      </p:sp>
      <p:sp>
        <p:nvSpPr>
          <p:cNvPr id="3" name="Content Placeholder 2"/>
          <p:cNvSpPr>
            <a:spLocks noGrp="1"/>
          </p:cNvSpPr>
          <p:nvPr>
            <p:ph idx="1"/>
          </p:nvPr>
        </p:nvSpPr>
        <p:spPr/>
        <p:txBody>
          <a:bodyPr>
            <a:normAutofit/>
          </a:bodyPr>
          <a:lstStyle/>
          <a:p>
            <a:endParaRPr lang="en-US" sz="2400" dirty="0" smtClean="0">
              <a:latin typeface="Times New Roman" pitchFamily="18" charset="0"/>
              <a:cs typeface="Times New Roman" pitchFamily="18" charset="0"/>
            </a:endParaRPr>
          </a:p>
          <a:p>
            <a:r>
              <a:rPr lang="en-US" sz="2400" dirty="0" smtClean="0">
                <a:latin typeface="Times New Roman" pitchFamily="18" charset="0"/>
                <a:cs typeface="Times New Roman" pitchFamily="18" charset="0"/>
              </a:rPr>
              <a:t>Increase in efficiency of business operations</a:t>
            </a:r>
          </a:p>
          <a:p>
            <a:endParaRPr lang="en-US" sz="2400" dirty="0" smtClean="0">
              <a:latin typeface="Times New Roman" pitchFamily="18" charset="0"/>
              <a:cs typeface="Times New Roman" pitchFamily="18" charset="0"/>
            </a:endParaRPr>
          </a:p>
          <a:p>
            <a:r>
              <a:rPr lang="en-US" sz="2400" dirty="0" smtClean="0">
                <a:latin typeface="Times New Roman" pitchFamily="18" charset="0"/>
                <a:cs typeface="Times New Roman" pitchFamily="18" charset="0"/>
              </a:rPr>
              <a:t>Timely delivery of cars</a:t>
            </a:r>
          </a:p>
          <a:p>
            <a:endParaRPr lang="en-US" sz="2400" dirty="0" smtClean="0">
              <a:latin typeface="Times New Roman" pitchFamily="18" charset="0"/>
              <a:cs typeface="Times New Roman" pitchFamily="18" charset="0"/>
            </a:endParaRPr>
          </a:p>
          <a:p>
            <a:r>
              <a:rPr lang="en-US" sz="2400" dirty="0" smtClean="0">
                <a:latin typeface="Times New Roman" pitchFamily="18" charset="0"/>
                <a:cs typeface="Times New Roman" pitchFamily="18" charset="0"/>
              </a:rPr>
              <a:t>Service quality management</a:t>
            </a:r>
          </a:p>
          <a:p>
            <a:endParaRPr lang="en-US" sz="2400" dirty="0" smtClean="0">
              <a:latin typeface="Times New Roman" pitchFamily="18" charset="0"/>
              <a:cs typeface="Times New Roman" pitchFamily="18" charset="0"/>
            </a:endParaRPr>
          </a:p>
          <a:p>
            <a:r>
              <a:rPr lang="en-US" sz="2400" dirty="0" smtClean="0">
                <a:latin typeface="Times New Roman" pitchFamily="18" charset="0"/>
                <a:cs typeface="Times New Roman" pitchFamily="18" charset="0"/>
              </a:rPr>
              <a:t>Managing market competition</a:t>
            </a:r>
            <a:endParaRPr lang="en-IN"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t>Key Feature of Proposed Integrated System of </a:t>
            </a:r>
            <a:r>
              <a:rPr lang="en-GB" sz="3600" dirty="0" err="1" smtClean="0"/>
              <a:t>Japher</a:t>
            </a:r>
            <a:r>
              <a:rPr lang="en-GB" sz="3600" dirty="0" smtClean="0"/>
              <a:t> Motors</a:t>
            </a:r>
            <a:endParaRPr lang="en-IN" sz="3600" dirty="0"/>
          </a:p>
        </p:txBody>
      </p:sp>
      <p:sp>
        <p:nvSpPr>
          <p:cNvPr id="3" name="Content Placeholder 2"/>
          <p:cNvSpPr>
            <a:spLocks noGrp="1"/>
          </p:cNvSpPr>
          <p:nvPr>
            <p:ph idx="1"/>
          </p:nvPr>
        </p:nvSpPr>
        <p:spPr/>
        <p:txBody>
          <a:bodyPr>
            <a:normAutofit/>
          </a:bodyPr>
          <a:lstStyle/>
          <a:p>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Three process elements</a:t>
            </a:r>
          </a:p>
          <a:p>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Assure about optimum delivery of services</a:t>
            </a:r>
          </a:p>
          <a:p>
            <a:endParaRPr lang="en-US" sz="2400" dirty="0" smtClean="0">
              <a:latin typeface="Times New Roman" pitchFamily="18" charset="0"/>
              <a:cs typeface="Times New Roman" pitchFamily="18" charset="0"/>
            </a:endParaRPr>
          </a:p>
          <a:p>
            <a:r>
              <a:rPr lang="en-US" sz="2400" dirty="0" smtClean="0">
                <a:latin typeface="Times New Roman" pitchFamily="18" charset="0"/>
                <a:cs typeface="Times New Roman" pitchFamily="18" charset="0"/>
              </a:rPr>
              <a:t>Information Management</a:t>
            </a:r>
          </a:p>
          <a:p>
            <a:endParaRPr lang="en-IN" sz="2400" dirty="0" smtClean="0">
              <a:latin typeface="Times New Roman" pitchFamily="18" charset="0"/>
              <a:cs typeface="Times New Roman" pitchFamily="18" charset="0"/>
            </a:endParaRPr>
          </a:p>
          <a:p>
            <a:r>
              <a:rPr lang="en-IN" sz="2400" dirty="0" smtClean="0">
                <a:latin typeface="Times New Roman" pitchFamily="18" charset="0"/>
                <a:cs typeface="Times New Roman" pitchFamily="18" charset="0"/>
              </a:rPr>
              <a:t>Quick system</a:t>
            </a:r>
            <a:endParaRPr lang="en-IN"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Work Breakdown Structure  </a:t>
            </a:r>
            <a:endParaRPr lang="en-IN" sz="3600" dirty="0"/>
          </a:p>
        </p:txBody>
      </p:sp>
      <p:pic>
        <p:nvPicPr>
          <p:cNvPr id="4" name="Picture 2"/>
          <p:cNvPicPr>
            <a:picLocks noGrp="1" noChangeAspect="1" noChangeArrowheads="1"/>
          </p:cNvPicPr>
          <p:nvPr>
            <p:ph idx="1"/>
          </p:nvPr>
        </p:nvPicPr>
        <p:blipFill>
          <a:blip r:embed="rId2" cstate="print"/>
          <a:stretch>
            <a:fillRect/>
          </a:stretch>
        </p:blipFill>
        <p:spPr bwMode="auto">
          <a:xfrm>
            <a:off x="1562100" y="1687830"/>
            <a:ext cx="5410200" cy="462534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Work Breakdown Structure  </a:t>
            </a:r>
            <a:endParaRPr lang="en-IN" sz="3600" dirty="0"/>
          </a:p>
        </p:txBody>
      </p:sp>
      <p:sp>
        <p:nvSpPr>
          <p:cNvPr id="3" name="Content Placeholder 2"/>
          <p:cNvSpPr>
            <a:spLocks noGrp="1"/>
          </p:cNvSpPr>
          <p:nvPr>
            <p:ph idx="1"/>
          </p:nvPr>
        </p:nvSpPr>
        <p:spPr/>
        <p:txBody>
          <a:bodyPr/>
          <a:lstStyle/>
          <a:p>
            <a:endParaRPr lang="en-IN" sz="2400" b="1" i="1" dirty="0" smtClean="0"/>
          </a:p>
          <a:p>
            <a:r>
              <a:rPr lang="en-IN" sz="2400" b="1" i="1" dirty="0" smtClean="0"/>
              <a:t>Customer Login</a:t>
            </a:r>
          </a:p>
          <a:p>
            <a:pPr lvl="1"/>
            <a:r>
              <a:rPr lang="en-US" sz="2000" dirty="0" smtClean="0"/>
              <a:t>Customer details</a:t>
            </a:r>
            <a:endParaRPr lang="en-IN" sz="2000" dirty="0" smtClean="0"/>
          </a:p>
          <a:p>
            <a:pPr lvl="1"/>
            <a:r>
              <a:rPr lang="en-US" sz="2000" dirty="0" smtClean="0"/>
              <a:t>Username and Passwords</a:t>
            </a:r>
          </a:p>
          <a:p>
            <a:endParaRPr lang="en-IN" sz="2400" b="1" i="1" dirty="0" smtClean="0"/>
          </a:p>
          <a:p>
            <a:r>
              <a:rPr lang="en-IN" sz="2400" b="1" i="1" dirty="0" smtClean="0"/>
              <a:t>Inventory Details</a:t>
            </a:r>
          </a:p>
          <a:p>
            <a:pPr lvl="1"/>
            <a:r>
              <a:rPr lang="en-IN" sz="2000" dirty="0" smtClean="0"/>
              <a:t>Price</a:t>
            </a:r>
          </a:p>
          <a:p>
            <a:pPr lvl="1"/>
            <a:r>
              <a:rPr lang="en-IN" sz="2000" dirty="0" smtClean="0"/>
              <a:t>Features </a:t>
            </a:r>
          </a:p>
          <a:p>
            <a:pPr lvl="0"/>
            <a:endParaRPr lang="en-IN" dirty="0" smtClean="0"/>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Work Breakdown Structure  </a:t>
            </a:r>
            <a:endParaRPr lang="en-IN" sz="3600" dirty="0"/>
          </a:p>
        </p:txBody>
      </p:sp>
      <p:sp>
        <p:nvSpPr>
          <p:cNvPr id="3" name="Content Placeholder 2"/>
          <p:cNvSpPr>
            <a:spLocks noGrp="1"/>
          </p:cNvSpPr>
          <p:nvPr>
            <p:ph idx="1"/>
          </p:nvPr>
        </p:nvSpPr>
        <p:spPr/>
        <p:txBody>
          <a:bodyPr/>
          <a:lstStyle/>
          <a:p>
            <a:endParaRPr lang="en-GB" sz="2400" b="1" i="1" dirty="0" smtClean="0"/>
          </a:p>
          <a:p>
            <a:r>
              <a:rPr lang="en-GB" sz="2400" b="1" i="1" dirty="0" smtClean="0"/>
              <a:t>Booking</a:t>
            </a:r>
            <a:endParaRPr lang="en-IN" sz="2400" b="1" i="1" dirty="0" smtClean="0"/>
          </a:p>
          <a:p>
            <a:pPr lvl="1"/>
            <a:r>
              <a:rPr lang="en-IN" sz="2000" dirty="0" smtClean="0"/>
              <a:t>Booking details</a:t>
            </a:r>
          </a:p>
          <a:p>
            <a:pPr lvl="1"/>
            <a:r>
              <a:rPr lang="en-IN" sz="2000" dirty="0" smtClean="0"/>
              <a:t>Cost of services</a:t>
            </a:r>
          </a:p>
          <a:p>
            <a:endParaRPr lang="en-GB" sz="2400" b="1" i="1" dirty="0" smtClean="0"/>
          </a:p>
          <a:p>
            <a:r>
              <a:rPr lang="en-GB" sz="2400" b="1" i="1" dirty="0" smtClean="0"/>
              <a:t>Payment system</a:t>
            </a:r>
            <a:endParaRPr lang="en-IN" sz="2400" b="1" i="1" dirty="0" smtClean="0"/>
          </a:p>
          <a:p>
            <a:pPr lvl="1"/>
            <a:r>
              <a:rPr lang="en-IN" sz="2000" dirty="0" smtClean="0"/>
              <a:t>Estimation of payment</a:t>
            </a:r>
          </a:p>
          <a:p>
            <a:pPr lvl="1"/>
            <a:r>
              <a:rPr lang="en-IN" sz="2000" dirty="0" smtClean="0"/>
              <a:t>Payment confirmation</a:t>
            </a:r>
          </a:p>
          <a:p>
            <a:pPr lvl="1"/>
            <a:r>
              <a:rPr lang="en-IN" sz="2000" dirty="0" smtClean="0"/>
              <a:t>Payment receipt</a:t>
            </a:r>
          </a:p>
          <a:p>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Communication Plan</a:t>
            </a:r>
            <a:endParaRPr lang="en-IN" sz="3600" dirty="0"/>
          </a:p>
        </p:txBody>
      </p:sp>
      <p:graphicFrame>
        <p:nvGraphicFramePr>
          <p:cNvPr id="4" name="Content Placeholder 3"/>
          <p:cNvGraphicFramePr>
            <a:graphicFrameLocks noGrp="1"/>
          </p:cNvGraphicFramePr>
          <p:nvPr>
            <p:ph idx="1"/>
          </p:nvPr>
        </p:nvGraphicFramePr>
        <p:xfrm>
          <a:off x="457200" y="1600200"/>
          <a:ext cx="7620000" cy="5212080"/>
        </p:xfrm>
        <a:graphic>
          <a:graphicData uri="http://schemas.openxmlformats.org/drawingml/2006/table">
            <a:tbl>
              <a:tblPr firstRow="1" bandRow="1">
                <a:tableStyleId>{5C22544A-7EE6-4342-B048-85BDC9FD1C3A}</a:tableStyleId>
              </a:tblPr>
              <a:tblGrid>
                <a:gridCol w="1524000"/>
                <a:gridCol w="1524000"/>
                <a:gridCol w="1524000"/>
                <a:gridCol w="1524000"/>
                <a:gridCol w="1524000"/>
              </a:tblGrid>
              <a:tr h="711200">
                <a:tc>
                  <a:txBody>
                    <a:bodyPr/>
                    <a:lstStyle/>
                    <a:p>
                      <a:pPr algn="ctr">
                        <a:lnSpc>
                          <a:spcPct val="100000"/>
                        </a:lnSpc>
                        <a:spcAft>
                          <a:spcPts val="0"/>
                        </a:spcAft>
                      </a:pPr>
                      <a:r>
                        <a:rPr lang="en-IN" sz="1800" b="1" dirty="0">
                          <a:latin typeface="Times New Roman"/>
                          <a:ea typeface="Times New Roman"/>
                          <a:cs typeface="Times New Roman"/>
                        </a:rPr>
                        <a:t>Method of Communication</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b="1">
                          <a:latin typeface="Times New Roman"/>
                          <a:ea typeface="Times New Roman"/>
                          <a:cs typeface="Times New Roman"/>
                        </a:rPr>
                        <a:t>Purpose</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b="1">
                          <a:latin typeface="Times New Roman"/>
                          <a:ea typeface="Times New Roman"/>
                          <a:cs typeface="Times New Roman"/>
                        </a:rPr>
                        <a:t>Medium</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b="1">
                          <a:latin typeface="Times New Roman"/>
                          <a:ea typeface="Times New Roman"/>
                          <a:cs typeface="Times New Roman"/>
                        </a:rPr>
                        <a:t> Frequency </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b="1">
                          <a:latin typeface="Times New Roman"/>
                          <a:ea typeface="Times New Roman"/>
                          <a:cs typeface="Times New Roman"/>
                        </a:rPr>
                        <a:t>Audience</a:t>
                      </a:r>
                      <a:endParaRPr lang="en-IN" sz="1800">
                        <a:latin typeface="Times New Roman"/>
                        <a:ea typeface="Times New Roman"/>
                        <a:cs typeface="Times New Roman"/>
                      </a:endParaRPr>
                    </a:p>
                  </a:txBody>
                  <a:tcPr marL="63500" marR="63500" marT="0" marB="0"/>
                </a:tc>
              </a:tr>
              <a:tr h="711200">
                <a:tc>
                  <a:txBody>
                    <a:bodyPr/>
                    <a:lstStyle/>
                    <a:p>
                      <a:pPr algn="ctr">
                        <a:lnSpc>
                          <a:spcPct val="100000"/>
                        </a:lnSpc>
                        <a:spcAft>
                          <a:spcPts val="0"/>
                        </a:spcAft>
                      </a:pPr>
                      <a:r>
                        <a:rPr lang="en-IN" sz="1800">
                          <a:latin typeface="Times New Roman"/>
                          <a:ea typeface="Times New Roman"/>
                          <a:cs typeface="Times New Roman"/>
                        </a:rPr>
                        <a:t>Start Up Meeting</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Introduction About the Project</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Face to Face</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One </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Owner, Project team, Key stakeholders</a:t>
                      </a:r>
                    </a:p>
                  </a:txBody>
                  <a:tcPr marL="63500" marR="63500" marT="0" marB="0"/>
                </a:tc>
              </a:tr>
              <a:tr h="711200">
                <a:tc>
                  <a:txBody>
                    <a:bodyPr/>
                    <a:lstStyle/>
                    <a:p>
                      <a:pPr algn="ctr">
                        <a:lnSpc>
                          <a:spcPct val="100000"/>
                        </a:lnSpc>
                        <a:spcAft>
                          <a:spcPts val="0"/>
                        </a:spcAft>
                      </a:pPr>
                      <a:r>
                        <a:rPr lang="en-IN" sz="1800">
                          <a:latin typeface="Times New Roman"/>
                          <a:ea typeface="Times New Roman"/>
                          <a:cs typeface="Times New Roman"/>
                        </a:rPr>
                        <a:t>Project team meeting</a:t>
                      </a:r>
                    </a:p>
                  </a:txBody>
                  <a:tcPr marL="63500" marR="63500" marT="0" marB="0"/>
                </a:tc>
                <a:tc>
                  <a:txBody>
                    <a:bodyPr/>
                    <a:lstStyle/>
                    <a:p>
                      <a:pPr algn="ctr">
                        <a:lnSpc>
                          <a:spcPct val="100000"/>
                        </a:lnSpc>
                        <a:spcAft>
                          <a:spcPts val="0"/>
                        </a:spcAft>
                      </a:pPr>
                      <a:r>
                        <a:rPr lang="en-IN" sz="1800" dirty="0">
                          <a:latin typeface="Times New Roman"/>
                          <a:ea typeface="Times New Roman"/>
                          <a:cs typeface="Times New Roman"/>
                        </a:rPr>
                        <a:t>Review of project</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Face-to-Face and Group Discussion </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Weekly</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Project team </a:t>
                      </a:r>
                    </a:p>
                  </a:txBody>
                  <a:tcPr marL="63500" marR="63500" marT="0" marB="0"/>
                </a:tc>
              </a:tr>
              <a:tr h="1066800">
                <a:tc>
                  <a:txBody>
                    <a:bodyPr/>
                    <a:lstStyle/>
                    <a:p>
                      <a:pPr algn="ctr">
                        <a:lnSpc>
                          <a:spcPct val="100000"/>
                        </a:lnSpc>
                        <a:spcAft>
                          <a:spcPts val="0"/>
                        </a:spcAft>
                      </a:pPr>
                      <a:r>
                        <a:rPr lang="en-IN" sz="1800">
                          <a:latin typeface="Times New Roman"/>
                          <a:ea typeface="Times New Roman"/>
                          <a:cs typeface="Times New Roman"/>
                        </a:rPr>
                        <a:t>Weekly Review </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Detail report to project manager and owner of business</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Email</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Weekly</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Project Manager and Top Management </a:t>
                      </a:r>
                    </a:p>
                  </a:txBody>
                  <a:tcPr marL="63500" marR="63500" marT="0" marB="0"/>
                </a:tc>
              </a:tr>
              <a:tr h="1066800">
                <a:tc>
                  <a:txBody>
                    <a:bodyPr/>
                    <a:lstStyle/>
                    <a:p>
                      <a:pPr algn="ctr">
                        <a:lnSpc>
                          <a:spcPct val="100000"/>
                        </a:lnSpc>
                        <a:spcAft>
                          <a:spcPts val="0"/>
                        </a:spcAft>
                      </a:pPr>
                      <a:r>
                        <a:rPr lang="en-IN" sz="1800">
                          <a:latin typeface="Times New Roman"/>
                          <a:ea typeface="Times New Roman"/>
                          <a:cs typeface="Times New Roman"/>
                        </a:rPr>
                        <a:t>Clarification of Instructions </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Conversation about modification </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Phone calls</a:t>
                      </a:r>
                    </a:p>
                  </a:txBody>
                  <a:tcPr marL="63500" marR="63500" marT="0" marB="0"/>
                </a:tc>
                <a:tc>
                  <a:txBody>
                    <a:bodyPr/>
                    <a:lstStyle/>
                    <a:p>
                      <a:pPr algn="ctr">
                        <a:lnSpc>
                          <a:spcPct val="100000"/>
                        </a:lnSpc>
                        <a:spcAft>
                          <a:spcPts val="0"/>
                        </a:spcAft>
                      </a:pPr>
                      <a:r>
                        <a:rPr lang="en-IN" sz="1800">
                          <a:latin typeface="Times New Roman"/>
                          <a:ea typeface="Times New Roman"/>
                          <a:cs typeface="Times New Roman"/>
                        </a:rPr>
                        <a:t>As needed</a:t>
                      </a:r>
                    </a:p>
                  </a:txBody>
                  <a:tcPr marL="63500" marR="63500" marT="0" marB="0"/>
                </a:tc>
                <a:tc>
                  <a:txBody>
                    <a:bodyPr/>
                    <a:lstStyle/>
                    <a:p>
                      <a:pPr algn="ctr">
                        <a:lnSpc>
                          <a:spcPct val="100000"/>
                        </a:lnSpc>
                        <a:spcAft>
                          <a:spcPts val="0"/>
                        </a:spcAft>
                      </a:pPr>
                      <a:r>
                        <a:rPr lang="en-IN" sz="1800" dirty="0">
                          <a:latin typeface="Times New Roman"/>
                          <a:ea typeface="Times New Roman"/>
                          <a:cs typeface="Times New Roman"/>
                        </a:rPr>
                        <a:t>Project Managers,</a:t>
                      </a:r>
                    </a:p>
                    <a:p>
                      <a:pPr algn="ctr">
                        <a:lnSpc>
                          <a:spcPct val="100000"/>
                        </a:lnSpc>
                        <a:spcAft>
                          <a:spcPts val="0"/>
                        </a:spcAft>
                      </a:pPr>
                      <a:r>
                        <a:rPr lang="en-IN" sz="1800" dirty="0">
                          <a:latin typeface="Times New Roman"/>
                          <a:ea typeface="Times New Roman"/>
                          <a:cs typeface="Times New Roman"/>
                        </a:rPr>
                        <a:t>Project Team, Top Management</a:t>
                      </a:r>
                    </a:p>
                  </a:txBody>
                  <a:tcPr marL="63500" marR="63500" marT="0" marB="0"/>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Key Stakeholders of Company</a:t>
            </a:r>
            <a:endParaRPr lang="en-IN" sz="3600" dirty="0"/>
          </a:p>
        </p:txBody>
      </p:sp>
      <p:sp>
        <p:nvSpPr>
          <p:cNvPr id="3" name="Content Placeholder 2"/>
          <p:cNvSpPr>
            <a:spLocks noGrp="1"/>
          </p:cNvSpPr>
          <p:nvPr>
            <p:ph idx="1"/>
          </p:nvPr>
        </p:nvSpPr>
        <p:spPr/>
        <p:txBody>
          <a:bodyPr>
            <a:normAutofit/>
          </a:bodyPr>
          <a:lstStyle/>
          <a:p>
            <a:r>
              <a:rPr lang="en-IN" sz="2400" b="1" i="1" dirty="0" smtClean="0"/>
              <a:t>Internal Stakeholders</a:t>
            </a:r>
          </a:p>
          <a:p>
            <a:pPr lvl="1"/>
            <a:r>
              <a:rPr lang="en-IN" sz="2000" dirty="0" smtClean="0"/>
              <a:t>Employees</a:t>
            </a:r>
          </a:p>
          <a:p>
            <a:pPr lvl="1"/>
            <a:r>
              <a:rPr lang="en-IN" sz="2000" dirty="0" smtClean="0"/>
              <a:t>Project Manager</a:t>
            </a:r>
          </a:p>
          <a:p>
            <a:pPr lvl="1"/>
            <a:r>
              <a:rPr lang="en-IN" sz="2000" dirty="0" smtClean="0"/>
              <a:t>Service Team</a:t>
            </a:r>
          </a:p>
          <a:p>
            <a:pPr lvl="1"/>
            <a:r>
              <a:rPr lang="en-IN" sz="2000" dirty="0" smtClean="0"/>
              <a:t>Top Management</a:t>
            </a:r>
          </a:p>
          <a:p>
            <a:endParaRPr lang="en-IN" sz="2400" b="1" i="1" dirty="0" smtClean="0"/>
          </a:p>
          <a:p>
            <a:r>
              <a:rPr lang="en-IN" sz="2400" b="1" i="1" dirty="0" smtClean="0"/>
              <a:t>External Stakeholders</a:t>
            </a:r>
          </a:p>
          <a:p>
            <a:pPr lvl="1"/>
            <a:r>
              <a:rPr lang="en-IN" sz="2000" dirty="0" smtClean="0"/>
              <a:t>Government</a:t>
            </a:r>
          </a:p>
          <a:p>
            <a:pPr lvl="1"/>
            <a:r>
              <a:rPr lang="en-IN" sz="2000" dirty="0" smtClean="0"/>
              <a:t>Customers</a:t>
            </a:r>
          </a:p>
          <a:p>
            <a:pPr lvl="1"/>
            <a:r>
              <a:rPr lang="en-IN" sz="2000" dirty="0" smtClean="0"/>
              <a:t>Investors  </a:t>
            </a:r>
          </a:p>
          <a:p>
            <a:endParaRPr lang="en-IN"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Stakeholder Management Plan </a:t>
            </a:r>
            <a:endParaRPr lang="en-IN" sz="3600" dirty="0"/>
          </a:p>
        </p:txBody>
      </p:sp>
      <p:graphicFrame>
        <p:nvGraphicFramePr>
          <p:cNvPr id="4" name="Content Placeholder 3"/>
          <p:cNvGraphicFramePr>
            <a:graphicFrameLocks noGrp="1"/>
          </p:cNvGraphicFramePr>
          <p:nvPr>
            <p:ph idx="1"/>
          </p:nvPr>
        </p:nvGraphicFramePr>
        <p:xfrm>
          <a:off x="457200" y="1600200"/>
          <a:ext cx="7620000" cy="4937760"/>
        </p:xfrm>
        <a:graphic>
          <a:graphicData uri="http://schemas.openxmlformats.org/drawingml/2006/table">
            <a:tbl>
              <a:tblPr firstRow="1" bandRow="1">
                <a:tableStyleId>{00A15C55-8517-42AA-B614-E9B94910E393}</a:tableStyleId>
              </a:tblPr>
              <a:tblGrid>
                <a:gridCol w="1622778"/>
                <a:gridCol w="1552223"/>
                <a:gridCol w="2328333"/>
                <a:gridCol w="2116666"/>
              </a:tblGrid>
              <a:tr h="370840">
                <a:tc>
                  <a:txBody>
                    <a:bodyPr/>
                    <a:lstStyle/>
                    <a:p>
                      <a:pPr algn="ctr">
                        <a:lnSpc>
                          <a:spcPct val="100000"/>
                        </a:lnSpc>
                        <a:spcAft>
                          <a:spcPts val="0"/>
                        </a:spcAft>
                      </a:pPr>
                      <a:r>
                        <a:rPr lang="en-IN" sz="1800" dirty="0"/>
                        <a:t>Stakeholder</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Power </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Interest</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Engagement Strategy</a:t>
                      </a:r>
                      <a:endParaRPr lang="en-IN" sz="180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dirty="0"/>
                        <a:t>Employees</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Low</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Increase in efficiency of process</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Emails and Face-to-face conversation</a:t>
                      </a:r>
                      <a:endParaRPr lang="en-IN" sz="180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dirty="0"/>
                        <a:t>Project Manager</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High</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Timely Completion of Project </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Meetings and Conferences</a:t>
                      </a:r>
                      <a:endParaRPr lang="en-IN" sz="180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dirty="0"/>
                        <a:t>Service Team</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Medium</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Improvement in service rendering process</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General discussion</a:t>
                      </a:r>
                      <a:endParaRPr lang="en-IN" sz="180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a:t>Top Management</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High</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Advancement in business operations</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Weekly reports and Face-to-face presentation</a:t>
                      </a:r>
                      <a:endParaRPr lang="en-IN" sz="1800" dirty="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a:t>Government</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High </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Application of legal norms</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Annual reports and Approvals</a:t>
                      </a:r>
                      <a:endParaRPr lang="en-IN" sz="1800" dirty="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a:t>Customers</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Low</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High quality services </a:t>
                      </a:r>
                      <a:endParaRPr lang="en-IN" sz="1800" dirty="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Personal Communication and marketing</a:t>
                      </a:r>
                      <a:endParaRPr lang="en-IN" sz="1800" dirty="0">
                        <a:latin typeface="Times New Roman"/>
                        <a:ea typeface="Times New Roman"/>
                        <a:cs typeface="Times New Roman"/>
                      </a:endParaRPr>
                    </a:p>
                  </a:txBody>
                  <a:tcPr marL="63500" marR="63500" marT="0" marB="0"/>
                </a:tc>
              </a:tr>
              <a:tr h="370840">
                <a:tc>
                  <a:txBody>
                    <a:bodyPr/>
                    <a:lstStyle/>
                    <a:p>
                      <a:pPr algn="ctr">
                        <a:lnSpc>
                          <a:spcPct val="100000"/>
                        </a:lnSpc>
                        <a:spcAft>
                          <a:spcPts val="0"/>
                        </a:spcAft>
                      </a:pPr>
                      <a:r>
                        <a:rPr lang="en-IN" sz="1800"/>
                        <a:t>Investors  </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Medium</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a:t>Safety of Investment</a:t>
                      </a:r>
                      <a:endParaRPr lang="en-IN" sz="1800">
                        <a:latin typeface="Times New Roman"/>
                        <a:ea typeface="Times New Roman"/>
                        <a:cs typeface="Times New Roman"/>
                      </a:endParaRPr>
                    </a:p>
                  </a:txBody>
                  <a:tcPr marL="63500" marR="63500" marT="0" marB="0"/>
                </a:tc>
                <a:tc>
                  <a:txBody>
                    <a:bodyPr/>
                    <a:lstStyle/>
                    <a:p>
                      <a:pPr algn="ctr">
                        <a:lnSpc>
                          <a:spcPct val="100000"/>
                        </a:lnSpc>
                        <a:spcAft>
                          <a:spcPts val="0"/>
                        </a:spcAft>
                      </a:pPr>
                      <a:r>
                        <a:rPr lang="en-IN" sz="1800" dirty="0"/>
                        <a:t>Annual report and Meetings</a:t>
                      </a:r>
                      <a:endParaRPr lang="en-IN" sz="1800" dirty="0">
                        <a:latin typeface="Times New Roman"/>
                        <a:ea typeface="Times New Roman"/>
                        <a:cs typeface="Times New Roman"/>
                      </a:endParaRPr>
                    </a:p>
                  </a:txBody>
                  <a:tcPr marL="63500" marR="63500" marT="0" marB="0"/>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Training Methods</a:t>
            </a:r>
            <a:endParaRPr lang="en-IN" sz="3600" dirty="0"/>
          </a:p>
        </p:txBody>
      </p:sp>
      <p:sp>
        <p:nvSpPr>
          <p:cNvPr id="3" name="Content Placeholder 2"/>
          <p:cNvSpPr>
            <a:spLocks noGrp="1"/>
          </p:cNvSpPr>
          <p:nvPr>
            <p:ph idx="1"/>
          </p:nvPr>
        </p:nvSpPr>
        <p:spPr/>
        <p:txBody>
          <a:bodyPr>
            <a:normAutofit/>
          </a:bodyPr>
          <a:lstStyle/>
          <a:p>
            <a:r>
              <a:rPr lang="en-IN" sz="2400" b="1" i="1" dirty="0" smtClean="0"/>
              <a:t>On-the-Job</a:t>
            </a:r>
            <a:endParaRPr lang="en-IN" sz="2400" i="1" dirty="0" smtClean="0"/>
          </a:p>
          <a:p>
            <a:pPr lvl="1"/>
            <a:r>
              <a:rPr lang="en-IN" sz="2000" dirty="0" smtClean="0"/>
              <a:t>Self-learning</a:t>
            </a:r>
          </a:p>
          <a:p>
            <a:pPr lvl="1"/>
            <a:r>
              <a:rPr lang="en-IN" sz="2000" dirty="0" smtClean="0"/>
              <a:t>Continuous Development</a:t>
            </a:r>
          </a:p>
          <a:p>
            <a:pPr lvl="1"/>
            <a:r>
              <a:rPr lang="en-IN" sz="2000" dirty="0" smtClean="0"/>
              <a:t>Meetings and Guidance</a:t>
            </a:r>
          </a:p>
          <a:p>
            <a:endParaRPr lang="en-IN" sz="2400" b="1" dirty="0" smtClean="0"/>
          </a:p>
          <a:p>
            <a:r>
              <a:rPr lang="en-IN" sz="2400" b="1" i="1" dirty="0" smtClean="0"/>
              <a:t>Off-the-Job</a:t>
            </a:r>
            <a:endParaRPr lang="en-IN" sz="2400" i="1" dirty="0" smtClean="0"/>
          </a:p>
          <a:p>
            <a:pPr lvl="1"/>
            <a:r>
              <a:rPr lang="en-IN" sz="2000" dirty="0" smtClean="0"/>
              <a:t>Class-room learning</a:t>
            </a:r>
          </a:p>
          <a:p>
            <a:pPr lvl="1"/>
            <a:r>
              <a:rPr lang="en-IN" sz="2000" dirty="0" smtClean="0"/>
              <a:t>Educational Institution</a:t>
            </a:r>
          </a:p>
          <a:p>
            <a:endParaRPr lang="en-IN"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3600" dirty="0" smtClean="0"/>
              <a:t>Project Time Frame or Schedule of Activities</a:t>
            </a:r>
            <a:endParaRPr lang="en-IN" sz="3600" dirty="0"/>
          </a:p>
        </p:txBody>
      </p:sp>
      <p:pic>
        <p:nvPicPr>
          <p:cNvPr id="7" name="Content Placeholder 5"/>
          <p:cNvPicPr>
            <a:picLocks noGrp="1"/>
          </p:cNvPicPr>
          <p:nvPr>
            <p:ph idx="1"/>
          </p:nvPr>
        </p:nvPicPr>
        <p:blipFill>
          <a:blip r:embed="rId2"/>
          <a:stretch>
            <a:fillRect/>
          </a:stretch>
        </p:blipFill>
        <p:spPr>
          <a:xfrm>
            <a:off x="685800" y="1219200"/>
            <a:ext cx="6858000" cy="4953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Gantt Chart and System Introduction</a:t>
            </a:r>
            <a:endParaRPr lang="en-IN" sz="3600" dirty="0"/>
          </a:p>
        </p:txBody>
      </p:sp>
      <p:pic>
        <p:nvPicPr>
          <p:cNvPr id="7" name="Content Placeholder 6"/>
          <p:cNvPicPr>
            <a:picLocks noGrp="1"/>
          </p:cNvPicPr>
          <p:nvPr>
            <p:ph sz="half" idx="2"/>
          </p:nvPr>
        </p:nvPicPr>
        <p:blipFill>
          <a:blip r:embed="rId3"/>
          <a:stretch>
            <a:fillRect/>
          </a:stretch>
        </p:blipFill>
        <p:spPr>
          <a:xfrm>
            <a:off x="533400" y="1600200"/>
            <a:ext cx="7162800" cy="43434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Risk Assessment Plan</a:t>
            </a:r>
            <a:endParaRPr lang="en-IN" sz="3600" dirty="0"/>
          </a:p>
        </p:txBody>
      </p:sp>
      <p:graphicFrame>
        <p:nvGraphicFramePr>
          <p:cNvPr id="4" name="Content Placeholder 3"/>
          <p:cNvGraphicFramePr>
            <a:graphicFrameLocks noGrp="1"/>
          </p:cNvGraphicFramePr>
          <p:nvPr>
            <p:ph idx="1"/>
          </p:nvPr>
        </p:nvGraphicFramePr>
        <p:xfrm>
          <a:off x="457200" y="1371600"/>
          <a:ext cx="8229599" cy="5349240"/>
        </p:xfrm>
        <a:graphic>
          <a:graphicData uri="http://schemas.openxmlformats.org/drawingml/2006/table">
            <a:tbl>
              <a:tblPr firstRow="1" bandRow="1">
                <a:tableStyleId>{073A0DAA-6AF3-43AB-8588-CEC1D06C72B9}</a:tableStyleId>
              </a:tblPr>
              <a:tblGrid>
                <a:gridCol w="1175657"/>
                <a:gridCol w="1175657"/>
                <a:gridCol w="1175657"/>
                <a:gridCol w="740229"/>
                <a:gridCol w="990600"/>
                <a:gridCol w="990600"/>
                <a:gridCol w="1981199"/>
              </a:tblGrid>
              <a:tr h="1447800">
                <a:tc>
                  <a:txBody>
                    <a:bodyPr/>
                    <a:lstStyle/>
                    <a:p>
                      <a:pPr algn="ctr">
                        <a:lnSpc>
                          <a:spcPct val="100000"/>
                        </a:lnSpc>
                        <a:spcAft>
                          <a:spcPts val="0"/>
                        </a:spcAft>
                      </a:pPr>
                      <a:r>
                        <a:rPr lang="en-US" sz="1600" b="1" dirty="0">
                          <a:latin typeface="Times New Roman"/>
                          <a:ea typeface="Times New Roman"/>
                          <a:cs typeface="Times New Roman"/>
                        </a:rPr>
                        <a:t>Description of Risk</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dirty="0">
                          <a:latin typeface="Times New Roman"/>
                          <a:ea typeface="Times New Roman"/>
                          <a:cs typeface="Times New Roman"/>
                        </a:rPr>
                        <a:t>Likelihood (1 for Lowest-5 for Highest)</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a:latin typeface="Times New Roman"/>
                          <a:ea typeface="Times New Roman"/>
                          <a:cs typeface="Times New Roman"/>
                        </a:rPr>
                        <a:t>Consequences (1 for No effect-5 for Very High effect)</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a:latin typeface="Times New Roman"/>
                          <a:ea typeface="Times New Roman"/>
                          <a:cs typeface="Times New Roman"/>
                        </a:rPr>
                        <a:t>Score </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a:latin typeface="Times New Roman"/>
                          <a:ea typeface="Times New Roman"/>
                          <a:cs typeface="Times New Roman"/>
                        </a:rPr>
                        <a:t>Rating</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a:latin typeface="Times New Roman"/>
                          <a:ea typeface="Times New Roman"/>
                          <a:cs typeface="Times New Roman"/>
                        </a:rPr>
                        <a:t>Impact</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b="1">
                          <a:latin typeface="Times New Roman"/>
                          <a:ea typeface="Times New Roman"/>
                          <a:cs typeface="Times New Roman"/>
                        </a:rPr>
                        <a:t>Proposed action</a:t>
                      </a:r>
                      <a:endParaRPr lang="en-IN" sz="1600">
                        <a:latin typeface="Times New Roman"/>
                        <a:ea typeface="Times New Roman"/>
                        <a:cs typeface="Times New Roman"/>
                      </a:endParaRPr>
                    </a:p>
                  </a:txBody>
                  <a:tcPr marL="68580" marR="68580" marT="0" marB="0"/>
                </a:tc>
              </a:tr>
              <a:tr h="370840">
                <a:tc>
                  <a:txBody>
                    <a:bodyPr/>
                    <a:lstStyle/>
                    <a:p>
                      <a:pPr algn="ctr">
                        <a:lnSpc>
                          <a:spcPct val="100000"/>
                        </a:lnSpc>
                        <a:spcAft>
                          <a:spcPts val="0"/>
                        </a:spcAft>
                      </a:pPr>
                      <a:r>
                        <a:rPr lang="en-US" sz="1600">
                          <a:latin typeface="Times New Roman"/>
                          <a:ea typeface="Times New Roman"/>
                          <a:cs typeface="Times New Roman"/>
                        </a:rPr>
                        <a:t>Technical risk</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4</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4</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16</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1</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High</a:t>
                      </a:r>
                      <a:endParaRPr lang="en-IN" sz="1600">
                        <a:latin typeface="Times New Roman"/>
                        <a:ea typeface="Times New Roman"/>
                        <a:cs typeface="Times New Roman"/>
                      </a:endParaRPr>
                    </a:p>
                  </a:txBody>
                  <a:tcPr marL="68580" marR="68580" marT="0" marB="0"/>
                </a:tc>
                <a:tc>
                  <a:txBody>
                    <a:bodyPr/>
                    <a:lstStyle/>
                    <a:p>
                      <a:pPr algn="just">
                        <a:lnSpc>
                          <a:spcPct val="100000"/>
                        </a:lnSpc>
                        <a:spcAft>
                          <a:spcPts val="0"/>
                        </a:spcAft>
                      </a:pPr>
                      <a:r>
                        <a:rPr lang="en-US" sz="1600">
                          <a:latin typeface="Times New Roman"/>
                          <a:ea typeface="Times New Roman"/>
                          <a:cs typeface="Times New Roman"/>
                        </a:rPr>
                        <a:t>Implementation of advanced technology with the expertise</a:t>
                      </a:r>
                      <a:endParaRPr lang="en-IN" sz="1600">
                        <a:latin typeface="Times New Roman"/>
                        <a:ea typeface="Times New Roman"/>
                        <a:cs typeface="Times New Roman"/>
                      </a:endParaRPr>
                    </a:p>
                  </a:txBody>
                  <a:tcPr marL="68580" marR="68580" marT="0" marB="0"/>
                </a:tc>
              </a:tr>
              <a:tr h="370840">
                <a:tc>
                  <a:txBody>
                    <a:bodyPr/>
                    <a:lstStyle/>
                    <a:p>
                      <a:pPr algn="ctr">
                        <a:lnSpc>
                          <a:spcPct val="100000"/>
                        </a:lnSpc>
                        <a:spcAft>
                          <a:spcPts val="0"/>
                        </a:spcAft>
                      </a:pPr>
                      <a:r>
                        <a:rPr lang="en-US" sz="1600">
                          <a:latin typeface="Times New Roman"/>
                          <a:ea typeface="Times New Roman"/>
                          <a:cs typeface="Times New Roman"/>
                        </a:rPr>
                        <a:t>Scheduling risk</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3</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2</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6</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4</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Moderate</a:t>
                      </a:r>
                      <a:endParaRPr lang="en-IN" sz="1600" dirty="0">
                        <a:latin typeface="Times New Roman"/>
                        <a:ea typeface="Times New Roman"/>
                        <a:cs typeface="Times New Roman"/>
                      </a:endParaRPr>
                    </a:p>
                  </a:txBody>
                  <a:tcPr marL="68580" marR="68580" marT="0" marB="0"/>
                </a:tc>
                <a:tc>
                  <a:txBody>
                    <a:bodyPr/>
                    <a:lstStyle/>
                    <a:p>
                      <a:pPr algn="just">
                        <a:lnSpc>
                          <a:spcPct val="100000"/>
                        </a:lnSpc>
                        <a:spcAft>
                          <a:spcPts val="0"/>
                        </a:spcAft>
                      </a:pPr>
                      <a:r>
                        <a:rPr lang="en-US" sz="1600">
                          <a:latin typeface="Times New Roman"/>
                          <a:ea typeface="Times New Roman"/>
                          <a:cs typeface="Times New Roman"/>
                        </a:rPr>
                        <a:t>Regular monitoring of each activity </a:t>
                      </a:r>
                      <a:endParaRPr lang="en-IN" sz="1600">
                        <a:latin typeface="Times New Roman"/>
                        <a:ea typeface="Times New Roman"/>
                        <a:cs typeface="Times New Roman"/>
                      </a:endParaRPr>
                    </a:p>
                  </a:txBody>
                  <a:tcPr marL="68580" marR="68580" marT="0" marB="0"/>
                </a:tc>
              </a:tr>
              <a:tr h="370840">
                <a:tc>
                  <a:txBody>
                    <a:bodyPr/>
                    <a:lstStyle/>
                    <a:p>
                      <a:pPr algn="ctr">
                        <a:lnSpc>
                          <a:spcPct val="100000"/>
                        </a:lnSpc>
                        <a:spcAft>
                          <a:spcPts val="0"/>
                        </a:spcAft>
                      </a:pPr>
                      <a:r>
                        <a:rPr lang="en-US" sz="1600">
                          <a:latin typeface="Times New Roman"/>
                          <a:ea typeface="Times New Roman"/>
                          <a:cs typeface="Times New Roman"/>
                        </a:rPr>
                        <a:t>Risk reacted to human resources</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2</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2</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4</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5</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Low</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Provide training to enhance the competencies </a:t>
                      </a:r>
                      <a:endParaRPr lang="en-IN" sz="1600">
                        <a:latin typeface="Times New Roman"/>
                        <a:ea typeface="Times New Roman"/>
                        <a:cs typeface="Times New Roman"/>
                      </a:endParaRPr>
                    </a:p>
                  </a:txBody>
                  <a:tcPr marL="68580" marR="68580" marT="0" marB="0"/>
                </a:tc>
              </a:tr>
              <a:tr h="370840">
                <a:tc>
                  <a:txBody>
                    <a:bodyPr/>
                    <a:lstStyle/>
                    <a:p>
                      <a:pPr algn="ctr">
                        <a:lnSpc>
                          <a:spcPct val="100000"/>
                        </a:lnSpc>
                        <a:spcAft>
                          <a:spcPts val="0"/>
                        </a:spcAft>
                      </a:pPr>
                      <a:r>
                        <a:rPr lang="en-US" sz="1600" dirty="0">
                          <a:latin typeface="Times New Roman"/>
                          <a:ea typeface="Times New Roman"/>
                          <a:cs typeface="Times New Roman"/>
                        </a:rPr>
                        <a:t>Financial risk</a:t>
                      </a:r>
                      <a:endParaRPr lang="en-IN" sz="1600" dirty="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2</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5</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10</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3</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High</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Use those techniques that which complete the project activity in cost effective manner </a:t>
                      </a:r>
                      <a:endParaRPr lang="en-IN" sz="1600" dirty="0">
                        <a:latin typeface="Times New Roman"/>
                        <a:ea typeface="Times New Roman"/>
                        <a:cs typeface="Times New Roman"/>
                      </a:endParaRPr>
                    </a:p>
                  </a:txBody>
                  <a:tcPr marL="68580" marR="68580" marT="0" marB="0"/>
                </a:tc>
              </a:tr>
              <a:tr h="370840">
                <a:tc>
                  <a:txBody>
                    <a:bodyPr/>
                    <a:lstStyle/>
                    <a:p>
                      <a:pPr algn="ctr">
                        <a:lnSpc>
                          <a:spcPct val="100000"/>
                        </a:lnSpc>
                        <a:spcAft>
                          <a:spcPts val="0"/>
                        </a:spcAft>
                      </a:pPr>
                      <a:r>
                        <a:rPr lang="en-US" sz="1600">
                          <a:latin typeface="Times New Roman"/>
                          <a:ea typeface="Times New Roman"/>
                          <a:cs typeface="Times New Roman"/>
                        </a:rPr>
                        <a:t>Scope creep </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3</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5</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15</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2</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a:latin typeface="Times New Roman"/>
                          <a:ea typeface="Times New Roman"/>
                          <a:cs typeface="Times New Roman"/>
                        </a:rPr>
                        <a:t>High </a:t>
                      </a:r>
                      <a:endParaRPr lang="en-IN" sz="1600">
                        <a:latin typeface="Times New Roman"/>
                        <a:ea typeface="Times New Roman"/>
                        <a:cs typeface="Times New Roman"/>
                      </a:endParaRPr>
                    </a:p>
                  </a:txBody>
                  <a:tcPr marL="68580" marR="68580" marT="0" marB="0"/>
                </a:tc>
                <a:tc>
                  <a:txBody>
                    <a:bodyPr/>
                    <a:lstStyle/>
                    <a:p>
                      <a:pPr algn="ctr">
                        <a:lnSpc>
                          <a:spcPct val="100000"/>
                        </a:lnSpc>
                        <a:spcAft>
                          <a:spcPts val="0"/>
                        </a:spcAft>
                      </a:pPr>
                      <a:r>
                        <a:rPr lang="en-US" sz="1600" dirty="0">
                          <a:latin typeface="Times New Roman"/>
                          <a:ea typeface="Times New Roman"/>
                          <a:cs typeface="Times New Roman"/>
                        </a:rPr>
                        <a:t>Motivates and develop the project team to meet the new requirements </a:t>
                      </a:r>
                      <a:endParaRPr lang="en-IN" sz="1600" dirty="0">
                        <a:latin typeface="Times New Roman"/>
                        <a:ea typeface="Times New Roman"/>
                        <a:cs typeface="Times New Roman"/>
                      </a:endParaRPr>
                    </a:p>
                  </a:txBody>
                  <a:tcPr marL="68580" marR="68580" marT="0" marB="0"/>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smtClean="0"/>
              <a:t>Conclusion</a:t>
            </a:r>
            <a:endParaRPr lang="en-IN" sz="3600" dirty="0"/>
          </a:p>
        </p:txBody>
      </p:sp>
      <p:sp>
        <p:nvSpPr>
          <p:cNvPr id="3" name="Content Placeholder 2"/>
          <p:cNvSpPr>
            <a:spLocks noGrp="1"/>
          </p:cNvSpPr>
          <p:nvPr>
            <p:ph idx="1"/>
          </p:nvPr>
        </p:nvSpPr>
        <p:spPr/>
        <p:txBody>
          <a:bodyPr>
            <a:normAutofit/>
          </a:bodyPr>
          <a:lstStyle/>
          <a:p>
            <a:pPr algn="just"/>
            <a:r>
              <a:rPr lang="en-IN" sz="2400" dirty="0" smtClean="0"/>
              <a:t>The proposed system integration project of </a:t>
            </a:r>
            <a:r>
              <a:rPr lang="en-GB" sz="2400" dirty="0" err="1" smtClean="0"/>
              <a:t>Japher</a:t>
            </a:r>
            <a:r>
              <a:rPr lang="en-GB" sz="2400" dirty="0" smtClean="0"/>
              <a:t> Motors will support organisation in improving its overall efficiency</a:t>
            </a:r>
            <a:endParaRPr lang="en-IN" sz="2400" dirty="0" smtClean="0"/>
          </a:p>
          <a:p>
            <a:pPr algn="just"/>
            <a:r>
              <a:rPr lang="en-GB" sz="2400" dirty="0" smtClean="0"/>
              <a:t>It includes quick service delivery, increase in customer’s satisfaction and competitive edge over other firms. </a:t>
            </a:r>
            <a:endParaRPr lang="en-IN" sz="2400" dirty="0" smtClean="0"/>
          </a:p>
          <a:p>
            <a:pPr algn="just"/>
            <a:r>
              <a:rPr lang="en-GB" sz="2400" dirty="0" smtClean="0"/>
              <a:t>The estimated cost of new system is </a:t>
            </a:r>
            <a:r>
              <a:rPr lang="en-US" sz="2400" dirty="0" smtClean="0"/>
              <a:t>£50,000. </a:t>
            </a:r>
          </a:p>
          <a:p>
            <a:pPr algn="just"/>
            <a:r>
              <a:rPr lang="en-US" sz="2400" dirty="0" smtClean="0"/>
              <a:t>The project will become operational from 6</a:t>
            </a:r>
            <a:r>
              <a:rPr lang="en-US" sz="2400" baseline="30000" dirty="0" smtClean="0"/>
              <a:t>th</a:t>
            </a:r>
            <a:r>
              <a:rPr lang="en-US" sz="2400" dirty="0" smtClean="0"/>
              <a:t> Feb. 2020 if company starts the project from 5</a:t>
            </a:r>
            <a:r>
              <a:rPr lang="en-US" sz="2400" baseline="30000" dirty="0" smtClean="0"/>
              <a:t>th</a:t>
            </a:r>
            <a:r>
              <a:rPr lang="en-US" sz="2400" dirty="0" smtClean="0"/>
              <a:t> Dec. 2019.</a:t>
            </a:r>
            <a:endParaRPr lang="en-IN" sz="2400" dirty="0" smtClean="0"/>
          </a:p>
          <a:p>
            <a:pPr algn="just"/>
            <a:endParaRPr lang="en-IN"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t>Reference</a:t>
            </a:r>
            <a:endParaRPr lang="en-IN" sz="3600" dirty="0"/>
          </a:p>
        </p:txBody>
      </p:sp>
      <p:sp>
        <p:nvSpPr>
          <p:cNvPr id="3" name="Content Placeholder 2"/>
          <p:cNvSpPr>
            <a:spLocks noGrp="1"/>
          </p:cNvSpPr>
          <p:nvPr>
            <p:ph idx="1"/>
          </p:nvPr>
        </p:nvSpPr>
        <p:spPr/>
        <p:txBody>
          <a:bodyPr>
            <a:normAutofit lnSpcReduction="10000"/>
          </a:bodyPr>
          <a:lstStyle/>
          <a:p>
            <a:pPr algn="just"/>
            <a:r>
              <a:rPr lang="en-IN" sz="2000" dirty="0" err="1" smtClean="0"/>
              <a:t>Burghate</a:t>
            </a:r>
            <a:r>
              <a:rPr lang="en-IN" sz="2000" dirty="0" smtClean="0"/>
              <a:t>, M., 2018. Work Breakdown Structure: Simplifying Project Management. </a:t>
            </a:r>
            <a:r>
              <a:rPr lang="en-IN" sz="2000" i="1" dirty="0" smtClean="0"/>
              <a:t>International Journal of Commerce and Management</a:t>
            </a:r>
            <a:r>
              <a:rPr lang="en-IN" sz="2000" dirty="0" smtClean="0"/>
              <a:t>, </a:t>
            </a:r>
            <a:r>
              <a:rPr lang="en-IN" sz="2000" i="1" dirty="0" smtClean="0"/>
              <a:t>3</a:t>
            </a:r>
            <a:r>
              <a:rPr lang="en-IN" sz="2000" dirty="0" smtClean="0"/>
              <a:t>(2).</a:t>
            </a:r>
          </a:p>
          <a:p>
            <a:pPr algn="just"/>
            <a:r>
              <a:rPr lang="en-IN" sz="2000" dirty="0" err="1" smtClean="0"/>
              <a:t>Eskerod</a:t>
            </a:r>
            <a:r>
              <a:rPr lang="en-IN" sz="2000" dirty="0" smtClean="0"/>
              <a:t>, P. and </a:t>
            </a:r>
            <a:r>
              <a:rPr lang="en-IN" sz="2000" dirty="0" err="1" smtClean="0"/>
              <a:t>Jepsen</a:t>
            </a:r>
            <a:r>
              <a:rPr lang="en-IN" sz="2000" dirty="0" smtClean="0"/>
              <a:t>, A.L., 2016. </a:t>
            </a:r>
            <a:r>
              <a:rPr lang="en-IN" sz="2000" i="1" dirty="0" smtClean="0"/>
              <a:t>Project stakeholder management</a:t>
            </a:r>
            <a:r>
              <a:rPr lang="en-IN" sz="2000" dirty="0" smtClean="0"/>
              <a:t>. </a:t>
            </a:r>
            <a:r>
              <a:rPr lang="en-IN" sz="2000" dirty="0" err="1" smtClean="0"/>
              <a:t>Routledge</a:t>
            </a:r>
            <a:r>
              <a:rPr lang="en-IN" sz="2000" dirty="0" smtClean="0"/>
              <a:t>.</a:t>
            </a:r>
          </a:p>
          <a:p>
            <a:pPr algn="just"/>
            <a:r>
              <a:rPr lang="en-IN" sz="2000" dirty="0" err="1" smtClean="0"/>
              <a:t>Heinonen</a:t>
            </a:r>
            <a:r>
              <a:rPr lang="en-IN" sz="2000" dirty="0" smtClean="0"/>
              <a:t>, K., </a:t>
            </a:r>
            <a:r>
              <a:rPr lang="en-IN" sz="2000" dirty="0" err="1" smtClean="0"/>
              <a:t>Strandvik</a:t>
            </a:r>
            <a:r>
              <a:rPr lang="en-IN" sz="2000" dirty="0" smtClean="0"/>
              <a:t>, T. and </a:t>
            </a:r>
            <a:r>
              <a:rPr lang="en-IN" sz="2000" dirty="0" err="1" smtClean="0"/>
              <a:t>Voima</a:t>
            </a:r>
            <a:r>
              <a:rPr lang="en-IN" sz="2000" dirty="0" smtClean="0"/>
              <a:t>, P., 2013. Customer dominant value formation in service. </a:t>
            </a:r>
            <a:r>
              <a:rPr lang="en-IN" sz="2000" i="1" dirty="0" smtClean="0"/>
              <a:t>European business review</a:t>
            </a:r>
            <a:r>
              <a:rPr lang="en-IN" sz="2000" dirty="0" smtClean="0"/>
              <a:t>, </a:t>
            </a:r>
            <a:r>
              <a:rPr lang="en-IN" sz="2000" i="1" dirty="0" smtClean="0"/>
              <a:t>25</a:t>
            </a:r>
            <a:r>
              <a:rPr lang="en-IN" sz="2000" dirty="0" smtClean="0"/>
              <a:t>(2), pp.104-123.</a:t>
            </a:r>
          </a:p>
          <a:p>
            <a:pPr algn="just"/>
            <a:r>
              <a:rPr lang="en-IN" sz="2000" dirty="0" smtClean="0"/>
              <a:t>Khan, M. and Khan, M.A., 2009. How technological innovations extend services outreach to customers: The changing shape of hospitality services taxonomy. </a:t>
            </a:r>
            <a:r>
              <a:rPr lang="en-IN" sz="2000" i="1" dirty="0" smtClean="0"/>
              <a:t>International Journal of Contemporary Hospitality Management</a:t>
            </a:r>
            <a:r>
              <a:rPr lang="en-IN" sz="2000" dirty="0" smtClean="0"/>
              <a:t>, </a:t>
            </a:r>
            <a:r>
              <a:rPr lang="en-IN" sz="2000" i="1" dirty="0" smtClean="0"/>
              <a:t>21</a:t>
            </a:r>
            <a:r>
              <a:rPr lang="en-IN" sz="2000" dirty="0" smtClean="0"/>
              <a:t>(5), pp.509-522.</a:t>
            </a:r>
          </a:p>
          <a:p>
            <a:pPr algn="just"/>
            <a:r>
              <a:rPr lang="en-IN" sz="2000" dirty="0" smtClean="0"/>
              <a:t>Lee, S. and Yong, H.S., 2010. Distributed agile: project management in a global environment. </a:t>
            </a:r>
            <a:r>
              <a:rPr lang="en-IN" sz="2000" i="1" dirty="0" smtClean="0"/>
              <a:t>Empirical Software Engineering</a:t>
            </a:r>
            <a:r>
              <a:rPr lang="en-IN" sz="2000" dirty="0" smtClean="0"/>
              <a:t>, </a:t>
            </a:r>
            <a:r>
              <a:rPr lang="en-IN" sz="2000" i="1" dirty="0" smtClean="0"/>
              <a:t>15</a:t>
            </a:r>
            <a:r>
              <a:rPr lang="en-IN" sz="2000" dirty="0" smtClean="0"/>
              <a:t>(2), pp.204-217.</a:t>
            </a:r>
          </a:p>
          <a:p>
            <a:pPr algn="just"/>
            <a:endParaRPr lang="en-IN"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200" y="609600"/>
            <a:ext cx="5562600" cy="1981200"/>
          </a:xfrm>
        </p:spPr>
        <p:txBody>
          <a:bodyPr/>
          <a:lstStyle/>
          <a:p>
            <a:r>
              <a:rPr lang="en-IN" dirty="0" smtClean="0"/>
              <a:t>Thank You</a:t>
            </a:r>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387</TotalTime>
  <Words>1589</Words>
  <Application>Microsoft Office PowerPoint</Application>
  <PresentationFormat>On-screen Show (4:3)</PresentationFormat>
  <Paragraphs>229</Paragraphs>
  <Slides>18</Slides>
  <Notes>11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Adjacency</vt:lpstr>
      <vt:lpstr>New integrated system for Japher Motors </vt:lpstr>
      <vt:lpstr>About the Company </vt:lpstr>
      <vt:lpstr>Current System and Problems of Company</vt:lpstr>
      <vt:lpstr>Need of an Integrated Computer System</vt:lpstr>
      <vt:lpstr>Key Feature of Proposed Integrated System of Japher Motors</vt:lpstr>
      <vt:lpstr>Work Breakdown Structure  </vt:lpstr>
      <vt:lpstr>Work Breakdown Structure  </vt:lpstr>
      <vt:lpstr>Work Breakdown Structure  </vt:lpstr>
      <vt:lpstr>Communication Plan</vt:lpstr>
      <vt:lpstr>Key Stakeholders of Company</vt:lpstr>
      <vt:lpstr>Stakeholder Management Plan </vt:lpstr>
      <vt:lpstr>Training Methods</vt:lpstr>
      <vt:lpstr>Project Time Frame or Schedule of Activities</vt:lpstr>
      <vt:lpstr>Gantt Chart and System Introduction</vt:lpstr>
      <vt:lpstr>Risk Assessment Plan</vt:lpstr>
      <vt:lpstr>Conclusion</vt:lpstr>
      <vt:lpstr>Reference</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integrated system for Japher Motors</dc:title>
  <dc:creator>BHARAT DAK</dc:creator>
  <cp:lastModifiedBy>DEELL</cp:lastModifiedBy>
  <cp:revision>17</cp:revision>
  <dcterms:created xsi:type="dcterms:W3CDTF">2006-08-16T00:00:00Z</dcterms:created>
  <dcterms:modified xsi:type="dcterms:W3CDTF">2019-12-06T08:42:24Z</dcterms:modified>
</cp:coreProperties>
</file>