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48" r:id="rId4"/>
    <p:sldMasterId id="2147483660" r:id="rId5"/>
    <p:sldMasterId id="2147483671" r:id="rId6"/>
  </p:sldMasterIdLst>
  <p:notesMasterIdLst>
    <p:notesMasterId r:id="rId78"/>
  </p:notesMasterIdLst>
  <p:sldIdLst>
    <p:sldId id="258" r:id="rId7"/>
    <p:sldId id="443" r:id="rId8"/>
    <p:sldId id="266" r:id="rId9"/>
    <p:sldId id="278" r:id="rId10"/>
    <p:sldId id="436" r:id="rId11"/>
    <p:sldId id="437" r:id="rId12"/>
    <p:sldId id="438" r:id="rId13"/>
    <p:sldId id="397" r:id="rId14"/>
    <p:sldId id="399" r:id="rId15"/>
    <p:sldId id="405" r:id="rId16"/>
    <p:sldId id="406" r:id="rId17"/>
    <p:sldId id="2184" r:id="rId18"/>
    <p:sldId id="444" r:id="rId19"/>
    <p:sldId id="281" r:id="rId20"/>
    <p:sldId id="275" r:id="rId21"/>
    <p:sldId id="267" r:id="rId22"/>
    <p:sldId id="268" r:id="rId23"/>
    <p:sldId id="270" r:id="rId24"/>
    <p:sldId id="271" r:id="rId25"/>
    <p:sldId id="273" r:id="rId26"/>
    <p:sldId id="404" r:id="rId27"/>
    <p:sldId id="274" r:id="rId28"/>
    <p:sldId id="2196" r:id="rId29"/>
    <p:sldId id="2197" r:id="rId30"/>
    <p:sldId id="388" r:id="rId31"/>
    <p:sldId id="335" r:id="rId32"/>
    <p:sldId id="338" r:id="rId33"/>
    <p:sldId id="382" r:id="rId34"/>
    <p:sldId id="383" r:id="rId35"/>
    <p:sldId id="2186" r:id="rId36"/>
    <p:sldId id="385" r:id="rId37"/>
    <p:sldId id="2183" r:id="rId38"/>
    <p:sldId id="2199" r:id="rId39"/>
    <p:sldId id="2189" r:id="rId40"/>
    <p:sldId id="325" r:id="rId41"/>
    <p:sldId id="435" r:id="rId42"/>
    <p:sldId id="293" r:id="rId43"/>
    <p:sldId id="294" r:id="rId44"/>
    <p:sldId id="295" r:id="rId45"/>
    <p:sldId id="296" r:id="rId46"/>
    <p:sldId id="440" r:id="rId47"/>
    <p:sldId id="299" r:id="rId48"/>
    <p:sldId id="2190" r:id="rId49"/>
    <p:sldId id="441" r:id="rId50"/>
    <p:sldId id="336" r:id="rId51"/>
    <p:sldId id="334" r:id="rId52"/>
    <p:sldId id="2187" r:id="rId53"/>
    <p:sldId id="2188" r:id="rId54"/>
    <p:sldId id="2191" r:id="rId55"/>
    <p:sldId id="277" r:id="rId56"/>
    <p:sldId id="280" r:id="rId57"/>
    <p:sldId id="289" r:id="rId58"/>
    <p:sldId id="290" r:id="rId59"/>
    <p:sldId id="291" r:id="rId60"/>
    <p:sldId id="323" r:id="rId61"/>
    <p:sldId id="324" r:id="rId62"/>
    <p:sldId id="2193" r:id="rId63"/>
    <p:sldId id="292" r:id="rId64"/>
    <p:sldId id="2192" r:id="rId65"/>
    <p:sldId id="2195" r:id="rId66"/>
    <p:sldId id="297" r:id="rId67"/>
    <p:sldId id="298" r:id="rId68"/>
    <p:sldId id="300" r:id="rId69"/>
    <p:sldId id="398" r:id="rId70"/>
    <p:sldId id="327" r:id="rId71"/>
    <p:sldId id="276" r:id="rId72"/>
    <p:sldId id="2185" r:id="rId73"/>
    <p:sldId id="442" r:id="rId74"/>
    <p:sldId id="381" r:id="rId75"/>
    <p:sldId id="269" r:id="rId76"/>
    <p:sldId id="272" r:id="rId77"/>
  </p:sldIdLst>
  <p:sldSz cx="9144000" cy="6858000" type="screen4x3"/>
  <p:notesSz cx="6858000" cy="1257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C9A43A-3227-461B-9E73-6A4CB2C6A43C}" v="5" dt="2019-04-05T12:23:27.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49" autoAdjust="0"/>
  </p:normalViewPr>
  <p:slideViewPr>
    <p:cSldViewPr snapToGrid="0">
      <p:cViewPr varScale="1">
        <p:scale>
          <a:sx n="72" d="100"/>
          <a:sy n="72" d="100"/>
        </p:scale>
        <p:origin x="132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microsoft.com/office/2015/10/relationships/revisionInfo" Target="revisionInfo.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5.xml"/><Relationship Id="rId82"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y Hagendyk" userId="c9c5a065-5b0a-4f97-8bad-c82f05340c42" providerId="ADAL" clId="{01B502C6-720A-4B0F-BA87-25F9EC4CC251}"/>
    <pc:docChg chg="modSld">
      <pc:chgData name="Nicky Hagendyk" userId="c9c5a065-5b0a-4f97-8bad-c82f05340c42" providerId="ADAL" clId="{01B502C6-720A-4B0F-BA87-25F9EC4CC251}" dt="2019-04-05T12:23:38.874" v="17" actId="6549"/>
      <pc:docMkLst>
        <pc:docMk/>
      </pc:docMkLst>
      <pc:sldChg chg="modSp">
        <pc:chgData name="Nicky Hagendyk" userId="c9c5a065-5b0a-4f97-8bad-c82f05340c42" providerId="ADAL" clId="{01B502C6-720A-4B0F-BA87-25F9EC4CC251}" dt="2019-04-05T12:23:38.874" v="17" actId="6549"/>
        <pc:sldMkLst>
          <pc:docMk/>
          <pc:sldMk cId="1134114195" sldId="381"/>
        </pc:sldMkLst>
        <pc:spChg chg="mod">
          <ac:chgData name="Nicky Hagendyk" userId="c9c5a065-5b0a-4f97-8bad-c82f05340c42" providerId="ADAL" clId="{01B502C6-720A-4B0F-BA87-25F9EC4CC251}" dt="2019-04-05T12:23:38.874" v="17" actId="6549"/>
          <ac:spMkLst>
            <pc:docMk/>
            <pc:sldMk cId="1134114195" sldId="381"/>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043A0A-C9D3-4C09-84BB-F8C0ADFF9296}" type="doc">
      <dgm:prSet loTypeId="urn:microsoft.com/office/officeart/2005/8/layout/venn1" loCatId="relationship" qsTypeId="urn:microsoft.com/office/officeart/2005/8/quickstyle/simple1" qsCatId="simple" csTypeId="urn:microsoft.com/office/officeart/2005/8/colors/accent3_5" csCatId="accent3" phldr="1"/>
      <dgm:spPr/>
    </dgm:pt>
    <dgm:pt modelId="{4C489A6A-DD0D-42D8-80C3-DAB11A712D0B}">
      <dgm:prSet phldrT="[Text]" custT="1"/>
      <dgm:spPr/>
      <dgm:t>
        <a:bodyPr/>
        <a:lstStyle/>
        <a:p>
          <a:r>
            <a:rPr lang="en-GB" sz="1800">
              <a:solidFill>
                <a:schemeClr val="tx2"/>
              </a:solidFill>
            </a:rPr>
            <a:t>Content</a:t>
          </a:r>
        </a:p>
        <a:p>
          <a:r>
            <a:rPr lang="en-GB" sz="1800">
              <a:solidFill>
                <a:schemeClr val="tx2"/>
              </a:solidFill>
            </a:rPr>
            <a:t>(knowledge</a:t>
          </a:r>
          <a:r>
            <a:rPr lang="en-GB" sz="1200">
              <a:solidFill>
                <a:schemeClr val="tx2"/>
              </a:solidFill>
            </a:rPr>
            <a:t>)</a:t>
          </a:r>
        </a:p>
      </dgm:t>
    </dgm:pt>
    <dgm:pt modelId="{BA497C17-6946-46C0-9C8D-00012BE0926C}" type="parTrans" cxnId="{D4FCB587-2CDC-47D4-8018-4EE7A28C5A29}">
      <dgm:prSet/>
      <dgm:spPr/>
      <dgm:t>
        <a:bodyPr/>
        <a:lstStyle/>
        <a:p>
          <a:endParaRPr lang="en-GB"/>
        </a:p>
      </dgm:t>
    </dgm:pt>
    <dgm:pt modelId="{12BD5A7C-E77F-4943-A300-2F778984859E}" type="sibTrans" cxnId="{D4FCB587-2CDC-47D4-8018-4EE7A28C5A29}">
      <dgm:prSet/>
      <dgm:spPr/>
      <dgm:t>
        <a:bodyPr/>
        <a:lstStyle/>
        <a:p>
          <a:endParaRPr lang="en-GB"/>
        </a:p>
      </dgm:t>
    </dgm:pt>
    <dgm:pt modelId="{973F947A-8A0D-4322-9D65-1035558625D8}">
      <dgm:prSet phldrT="[Text]" custT="1"/>
      <dgm:spPr/>
      <dgm:t>
        <a:bodyPr/>
        <a:lstStyle/>
        <a:p>
          <a:r>
            <a:rPr lang="en-GB" sz="1600">
              <a:solidFill>
                <a:schemeClr val="tx2"/>
              </a:solidFill>
            </a:rPr>
            <a:t>Provision /infrastructure</a:t>
          </a:r>
          <a:endParaRPr lang="en-GB" sz="2000">
            <a:solidFill>
              <a:schemeClr val="tx2"/>
            </a:solidFill>
          </a:endParaRPr>
        </a:p>
      </dgm:t>
    </dgm:pt>
    <dgm:pt modelId="{072FC24E-2232-4D86-978B-5559028E60DA}" type="parTrans" cxnId="{437DF976-37D3-4E0B-BD5A-81117590CD98}">
      <dgm:prSet/>
      <dgm:spPr/>
      <dgm:t>
        <a:bodyPr/>
        <a:lstStyle/>
        <a:p>
          <a:endParaRPr lang="en-GB"/>
        </a:p>
      </dgm:t>
    </dgm:pt>
    <dgm:pt modelId="{5B29BC65-F8CD-4405-83CE-062FA5E3C13A}" type="sibTrans" cxnId="{437DF976-37D3-4E0B-BD5A-81117590CD98}">
      <dgm:prSet/>
      <dgm:spPr/>
      <dgm:t>
        <a:bodyPr/>
        <a:lstStyle/>
        <a:p>
          <a:endParaRPr lang="en-GB"/>
        </a:p>
      </dgm:t>
    </dgm:pt>
    <dgm:pt modelId="{6840DA74-031E-4A08-AB4C-52BB4BC26D6A}">
      <dgm:prSet phldrT="[Text]" custT="1"/>
      <dgm:spPr/>
      <dgm:t>
        <a:bodyPr/>
        <a:lstStyle/>
        <a:p>
          <a:r>
            <a:rPr lang="en-GB" sz="1400">
              <a:solidFill>
                <a:schemeClr val="tx2"/>
              </a:solidFill>
            </a:rPr>
            <a:t>Pedagogy</a:t>
          </a:r>
          <a:r>
            <a:rPr lang="en-GB" sz="1050"/>
            <a:t> </a:t>
          </a:r>
        </a:p>
      </dgm:t>
    </dgm:pt>
    <dgm:pt modelId="{68DA8312-81A6-44CA-AAB6-A49EA770E1A2}" type="parTrans" cxnId="{70AEAE65-6D28-46C3-86A5-0BA942C5C4EE}">
      <dgm:prSet/>
      <dgm:spPr/>
      <dgm:t>
        <a:bodyPr/>
        <a:lstStyle/>
        <a:p>
          <a:endParaRPr lang="en-GB"/>
        </a:p>
      </dgm:t>
    </dgm:pt>
    <dgm:pt modelId="{3FC248B2-88D2-4E88-9CB0-78CCC0F2CB27}" type="sibTrans" cxnId="{70AEAE65-6D28-46C3-86A5-0BA942C5C4EE}">
      <dgm:prSet/>
      <dgm:spPr/>
      <dgm:t>
        <a:bodyPr/>
        <a:lstStyle/>
        <a:p>
          <a:endParaRPr lang="en-GB"/>
        </a:p>
      </dgm:t>
    </dgm:pt>
    <dgm:pt modelId="{E1BF5FB6-BB14-4050-94B8-6A9ECEBB3131}">
      <dgm:prSet custT="1"/>
      <dgm:spPr/>
      <dgm:t>
        <a:bodyPr/>
        <a:lstStyle/>
        <a:p>
          <a:pPr algn="l"/>
          <a:r>
            <a:rPr lang="en-GB" sz="1600">
              <a:solidFill>
                <a:schemeClr val="tx2"/>
              </a:solidFill>
            </a:rPr>
            <a:t>Assessment </a:t>
          </a:r>
        </a:p>
      </dgm:t>
    </dgm:pt>
    <dgm:pt modelId="{2EB742A4-B9F9-42CA-9DDA-CC2C2B16F744}" type="parTrans" cxnId="{44A406D4-C68A-4C7D-90B1-53430E7E73D8}">
      <dgm:prSet/>
      <dgm:spPr/>
      <dgm:t>
        <a:bodyPr/>
        <a:lstStyle/>
        <a:p>
          <a:endParaRPr lang="en-GB"/>
        </a:p>
      </dgm:t>
    </dgm:pt>
    <dgm:pt modelId="{11A3D91C-E980-4E41-A881-F66043D9D556}" type="sibTrans" cxnId="{44A406D4-C68A-4C7D-90B1-53430E7E73D8}">
      <dgm:prSet/>
      <dgm:spPr/>
      <dgm:t>
        <a:bodyPr/>
        <a:lstStyle/>
        <a:p>
          <a:endParaRPr lang="en-GB"/>
        </a:p>
      </dgm:t>
    </dgm:pt>
    <dgm:pt modelId="{061D41A1-6CE3-435D-9BD7-AD302C88DC28}" type="pres">
      <dgm:prSet presAssocID="{0A043A0A-C9D3-4C09-84BB-F8C0ADFF9296}" presName="compositeShape" presStyleCnt="0">
        <dgm:presLayoutVars>
          <dgm:chMax val="7"/>
          <dgm:dir/>
          <dgm:resizeHandles val="exact"/>
        </dgm:presLayoutVars>
      </dgm:prSet>
      <dgm:spPr/>
    </dgm:pt>
    <dgm:pt modelId="{8CBE751E-7022-467E-A156-1D7BE5394DF1}" type="pres">
      <dgm:prSet presAssocID="{4C489A6A-DD0D-42D8-80C3-DAB11A712D0B}" presName="circ1" presStyleLbl="vennNode1" presStyleIdx="0" presStyleCnt="4"/>
      <dgm:spPr/>
    </dgm:pt>
    <dgm:pt modelId="{6F4B322A-E540-42A2-8352-2D63F2072B31}" type="pres">
      <dgm:prSet presAssocID="{4C489A6A-DD0D-42D8-80C3-DAB11A712D0B}" presName="circ1Tx" presStyleLbl="revTx" presStyleIdx="0" presStyleCnt="0">
        <dgm:presLayoutVars>
          <dgm:chMax val="0"/>
          <dgm:chPref val="0"/>
          <dgm:bulletEnabled val="1"/>
        </dgm:presLayoutVars>
      </dgm:prSet>
      <dgm:spPr/>
    </dgm:pt>
    <dgm:pt modelId="{2432A50B-2E03-46E2-A05B-605A15C6A423}" type="pres">
      <dgm:prSet presAssocID="{E1BF5FB6-BB14-4050-94B8-6A9ECEBB3131}" presName="circ2" presStyleLbl="vennNode1" presStyleIdx="1" presStyleCnt="4" custScaleX="106342" custLinFactNeighborY="-5691"/>
      <dgm:spPr/>
    </dgm:pt>
    <dgm:pt modelId="{5AD01DA3-7C90-4AD6-88DF-90058F7CF84F}" type="pres">
      <dgm:prSet presAssocID="{E1BF5FB6-BB14-4050-94B8-6A9ECEBB3131}" presName="circ2Tx" presStyleLbl="revTx" presStyleIdx="0" presStyleCnt="0">
        <dgm:presLayoutVars>
          <dgm:chMax val="0"/>
          <dgm:chPref val="0"/>
          <dgm:bulletEnabled val="1"/>
        </dgm:presLayoutVars>
      </dgm:prSet>
      <dgm:spPr/>
    </dgm:pt>
    <dgm:pt modelId="{04C9EA8C-DD73-4099-9966-9B4EB46209BC}" type="pres">
      <dgm:prSet presAssocID="{973F947A-8A0D-4322-9D65-1035558625D8}" presName="circ3" presStyleLbl="vennNode1" presStyleIdx="2" presStyleCnt="4" custLinFactNeighborY="-5691"/>
      <dgm:spPr/>
    </dgm:pt>
    <dgm:pt modelId="{5CA63431-7D4C-4E62-A685-273EA15E6B9E}" type="pres">
      <dgm:prSet presAssocID="{973F947A-8A0D-4322-9D65-1035558625D8}" presName="circ3Tx" presStyleLbl="revTx" presStyleIdx="0" presStyleCnt="0">
        <dgm:presLayoutVars>
          <dgm:chMax val="0"/>
          <dgm:chPref val="0"/>
          <dgm:bulletEnabled val="1"/>
        </dgm:presLayoutVars>
      </dgm:prSet>
      <dgm:spPr/>
    </dgm:pt>
    <dgm:pt modelId="{9FFD0221-0D88-4975-9029-10750D1B729C}" type="pres">
      <dgm:prSet presAssocID="{6840DA74-031E-4A08-AB4C-52BB4BC26D6A}" presName="circ4" presStyleLbl="vennNode1" presStyleIdx="3" presStyleCnt="4"/>
      <dgm:spPr/>
    </dgm:pt>
    <dgm:pt modelId="{37429077-0BF8-46D7-BE9B-EDB849415404}" type="pres">
      <dgm:prSet presAssocID="{6840DA74-031E-4A08-AB4C-52BB4BC26D6A}" presName="circ4Tx" presStyleLbl="revTx" presStyleIdx="0" presStyleCnt="0">
        <dgm:presLayoutVars>
          <dgm:chMax val="0"/>
          <dgm:chPref val="0"/>
          <dgm:bulletEnabled val="1"/>
        </dgm:presLayoutVars>
      </dgm:prSet>
      <dgm:spPr/>
    </dgm:pt>
  </dgm:ptLst>
  <dgm:cxnLst>
    <dgm:cxn modelId="{18196517-43F2-4B68-92AB-C79A13075501}" type="presOf" srcId="{4C489A6A-DD0D-42D8-80C3-DAB11A712D0B}" destId="{6F4B322A-E540-42A2-8352-2D63F2072B31}" srcOrd="1" destOrd="0" presId="urn:microsoft.com/office/officeart/2005/8/layout/venn1"/>
    <dgm:cxn modelId="{9F4CAA2B-BA48-4A8B-83E6-84C6097CD9D8}" type="presOf" srcId="{4C489A6A-DD0D-42D8-80C3-DAB11A712D0B}" destId="{8CBE751E-7022-467E-A156-1D7BE5394DF1}" srcOrd="0" destOrd="0" presId="urn:microsoft.com/office/officeart/2005/8/layout/venn1"/>
    <dgm:cxn modelId="{CFD6EB38-1EB4-42B6-822D-4947421524D6}" type="presOf" srcId="{6840DA74-031E-4A08-AB4C-52BB4BC26D6A}" destId="{9FFD0221-0D88-4975-9029-10750D1B729C}" srcOrd="0" destOrd="0" presId="urn:microsoft.com/office/officeart/2005/8/layout/venn1"/>
    <dgm:cxn modelId="{DDEA423D-162A-4A42-ABB9-BCFCE451FF80}" type="presOf" srcId="{973F947A-8A0D-4322-9D65-1035558625D8}" destId="{5CA63431-7D4C-4E62-A685-273EA15E6B9E}" srcOrd="1" destOrd="0" presId="urn:microsoft.com/office/officeart/2005/8/layout/venn1"/>
    <dgm:cxn modelId="{DC537B45-7ABB-4559-858D-A4FEDA527E41}" type="presOf" srcId="{E1BF5FB6-BB14-4050-94B8-6A9ECEBB3131}" destId="{5AD01DA3-7C90-4AD6-88DF-90058F7CF84F}" srcOrd="1" destOrd="0" presId="urn:microsoft.com/office/officeart/2005/8/layout/venn1"/>
    <dgm:cxn modelId="{70AEAE65-6D28-46C3-86A5-0BA942C5C4EE}" srcId="{0A043A0A-C9D3-4C09-84BB-F8C0ADFF9296}" destId="{6840DA74-031E-4A08-AB4C-52BB4BC26D6A}" srcOrd="3" destOrd="0" parTransId="{68DA8312-81A6-44CA-AAB6-A49EA770E1A2}" sibTransId="{3FC248B2-88D2-4E88-9CB0-78CCC0F2CB27}"/>
    <dgm:cxn modelId="{A296FA4D-1461-46B4-8AD1-C1D66C74D78C}" type="presOf" srcId="{973F947A-8A0D-4322-9D65-1035558625D8}" destId="{04C9EA8C-DD73-4099-9966-9B4EB46209BC}" srcOrd="0" destOrd="0" presId="urn:microsoft.com/office/officeart/2005/8/layout/venn1"/>
    <dgm:cxn modelId="{437DF976-37D3-4E0B-BD5A-81117590CD98}" srcId="{0A043A0A-C9D3-4C09-84BB-F8C0ADFF9296}" destId="{973F947A-8A0D-4322-9D65-1035558625D8}" srcOrd="2" destOrd="0" parTransId="{072FC24E-2232-4D86-978B-5559028E60DA}" sibTransId="{5B29BC65-F8CD-4405-83CE-062FA5E3C13A}"/>
    <dgm:cxn modelId="{D4FCB587-2CDC-47D4-8018-4EE7A28C5A29}" srcId="{0A043A0A-C9D3-4C09-84BB-F8C0ADFF9296}" destId="{4C489A6A-DD0D-42D8-80C3-DAB11A712D0B}" srcOrd="0" destOrd="0" parTransId="{BA497C17-6946-46C0-9C8D-00012BE0926C}" sibTransId="{12BD5A7C-E77F-4943-A300-2F778984859E}"/>
    <dgm:cxn modelId="{FE4E9AAA-9C42-47FF-9E0B-28908B1E5C30}" type="presOf" srcId="{0A043A0A-C9D3-4C09-84BB-F8C0ADFF9296}" destId="{061D41A1-6CE3-435D-9BD7-AD302C88DC28}" srcOrd="0" destOrd="0" presId="urn:microsoft.com/office/officeart/2005/8/layout/venn1"/>
    <dgm:cxn modelId="{44A406D4-C68A-4C7D-90B1-53430E7E73D8}" srcId="{0A043A0A-C9D3-4C09-84BB-F8C0ADFF9296}" destId="{E1BF5FB6-BB14-4050-94B8-6A9ECEBB3131}" srcOrd="1" destOrd="0" parTransId="{2EB742A4-B9F9-42CA-9DDA-CC2C2B16F744}" sibTransId="{11A3D91C-E980-4E41-A881-F66043D9D556}"/>
    <dgm:cxn modelId="{21FA07D9-7691-4DAA-A6FF-831E2A91E564}" type="presOf" srcId="{6840DA74-031E-4A08-AB4C-52BB4BC26D6A}" destId="{37429077-0BF8-46D7-BE9B-EDB849415404}" srcOrd="1" destOrd="0" presId="urn:microsoft.com/office/officeart/2005/8/layout/venn1"/>
    <dgm:cxn modelId="{4739E0E2-B642-40A3-88D9-31AFA4CE19C2}" type="presOf" srcId="{E1BF5FB6-BB14-4050-94B8-6A9ECEBB3131}" destId="{2432A50B-2E03-46E2-A05B-605A15C6A423}" srcOrd="0" destOrd="0" presId="urn:microsoft.com/office/officeart/2005/8/layout/venn1"/>
    <dgm:cxn modelId="{C68C8F7C-BE54-4DC0-890F-60C3F3A94048}" type="presParOf" srcId="{061D41A1-6CE3-435D-9BD7-AD302C88DC28}" destId="{8CBE751E-7022-467E-A156-1D7BE5394DF1}" srcOrd="0" destOrd="0" presId="urn:microsoft.com/office/officeart/2005/8/layout/venn1"/>
    <dgm:cxn modelId="{D78D80D4-A7B5-4916-985D-D7FA530681E3}" type="presParOf" srcId="{061D41A1-6CE3-435D-9BD7-AD302C88DC28}" destId="{6F4B322A-E540-42A2-8352-2D63F2072B31}" srcOrd="1" destOrd="0" presId="urn:microsoft.com/office/officeart/2005/8/layout/venn1"/>
    <dgm:cxn modelId="{A46FB044-458C-44FC-B445-E94510884B68}" type="presParOf" srcId="{061D41A1-6CE3-435D-9BD7-AD302C88DC28}" destId="{2432A50B-2E03-46E2-A05B-605A15C6A423}" srcOrd="2" destOrd="0" presId="urn:microsoft.com/office/officeart/2005/8/layout/venn1"/>
    <dgm:cxn modelId="{FE2F8AE8-F1F3-4541-940C-CC4A52284788}" type="presParOf" srcId="{061D41A1-6CE3-435D-9BD7-AD302C88DC28}" destId="{5AD01DA3-7C90-4AD6-88DF-90058F7CF84F}" srcOrd="3" destOrd="0" presId="urn:microsoft.com/office/officeart/2005/8/layout/venn1"/>
    <dgm:cxn modelId="{92551068-5CEC-40FA-B7FF-804F071838C8}" type="presParOf" srcId="{061D41A1-6CE3-435D-9BD7-AD302C88DC28}" destId="{04C9EA8C-DD73-4099-9966-9B4EB46209BC}" srcOrd="4" destOrd="0" presId="urn:microsoft.com/office/officeart/2005/8/layout/venn1"/>
    <dgm:cxn modelId="{6D303A30-BCF6-4C11-9B35-15EEA297D9FB}" type="presParOf" srcId="{061D41A1-6CE3-435D-9BD7-AD302C88DC28}" destId="{5CA63431-7D4C-4E62-A685-273EA15E6B9E}" srcOrd="5" destOrd="0" presId="urn:microsoft.com/office/officeart/2005/8/layout/venn1"/>
    <dgm:cxn modelId="{971214F7-5A51-49FF-B032-AE7E543F1B37}" type="presParOf" srcId="{061D41A1-6CE3-435D-9BD7-AD302C88DC28}" destId="{9FFD0221-0D88-4975-9029-10750D1B729C}" srcOrd="6" destOrd="0" presId="urn:microsoft.com/office/officeart/2005/8/layout/venn1"/>
    <dgm:cxn modelId="{1D89D1A9-8156-457B-8FDA-96C36EC5AF6E}" type="presParOf" srcId="{061D41A1-6CE3-435D-9BD7-AD302C88DC28}" destId="{37429077-0BF8-46D7-BE9B-EDB849415404}" srcOrd="7"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043A0A-C9D3-4C09-84BB-F8C0ADFF9296}" type="doc">
      <dgm:prSet loTypeId="urn:microsoft.com/office/officeart/2005/8/layout/venn1" loCatId="relationship" qsTypeId="urn:microsoft.com/office/officeart/2005/8/quickstyle/simple1" qsCatId="simple" csTypeId="urn:microsoft.com/office/officeart/2005/8/colors/accent3_5" csCatId="accent3" phldr="1"/>
      <dgm:spPr/>
    </dgm:pt>
    <dgm:pt modelId="{4C489A6A-DD0D-42D8-80C3-DAB11A712D0B}">
      <dgm:prSet phldrT="[Text]" custT="1"/>
      <dgm:spPr/>
      <dgm:t>
        <a:bodyPr/>
        <a:lstStyle/>
        <a:p>
          <a:r>
            <a:rPr lang="en-GB" sz="1800">
              <a:solidFill>
                <a:schemeClr val="tx2"/>
              </a:solidFill>
            </a:rPr>
            <a:t>Content</a:t>
          </a:r>
        </a:p>
        <a:p>
          <a:r>
            <a:rPr lang="en-GB" sz="1800">
              <a:solidFill>
                <a:schemeClr val="tx2"/>
              </a:solidFill>
            </a:rPr>
            <a:t>(knowledge</a:t>
          </a:r>
          <a:r>
            <a:rPr lang="en-GB" sz="1200">
              <a:solidFill>
                <a:schemeClr val="tx2"/>
              </a:solidFill>
            </a:rPr>
            <a:t>)</a:t>
          </a:r>
        </a:p>
      </dgm:t>
    </dgm:pt>
    <dgm:pt modelId="{BA497C17-6946-46C0-9C8D-00012BE0926C}" type="parTrans" cxnId="{D4FCB587-2CDC-47D4-8018-4EE7A28C5A29}">
      <dgm:prSet/>
      <dgm:spPr/>
      <dgm:t>
        <a:bodyPr/>
        <a:lstStyle/>
        <a:p>
          <a:endParaRPr lang="en-GB"/>
        </a:p>
      </dgm:t>
    </dgm:pt>
    <dgm:pt modelId="{12BD5A7C-E77F-4943-A300-2F778984859E}" type="sibTrans" cxnId="{D4FCB587-2CDC-47D4-8018-4EE7A28C5A29}">
      <dgm:prSet/>
      <dgm:spPr/>
      <dgm:t>
        <a:bodyPr/>
        <a:lstStyle/>
        <a:p>
          <a:endParaRPr lang="en-GB"/>
        </a:p>
      </dgm:t>
    </dgm:pt>
    <dgm:pt modelId="{973F947A-8A0D-4322-9D65-1035558625D8}">
      <dgm:prSet phldrT="[Text]" custT="1"/>
      <dgm:spPr/>
      <dgm:t>
        <a:bodyPr/>
        <a:lstStyle/>
        <a:p>
          <a:r>
            <a:rPr lang="en-GB" sz="1600">
              <a:solidFill>
                <a:schemeClr val="tx2"/>
              </a:solidFill>
            </a:rPr>
            <a:t>Provision /infrastructure</a:t>
          </a:r>
          <a:endParaRPr lang="en-GB" sz="2000">
            <a:solidFill>
              <a:schemeClr val="tx2"/>
            </a:solidFill>
          </a:endParaRPr>
        </a:p>
      </dgm:t>
    </dgm:pt>
    <dgm:pt modelId="{072FC24E-2232-4D86-978B-5559028E60DA}" type="parTrans" cxnId="{437DF976-37D3-4E0B-BD5A-81117590CD98}">
      <dgm:prSet/>
      <dgm:spPr/>
      <dgm:t>
        <a:bodyPr/>
        <a:lstStyle/>
        <a:p>
          <a:endParaRPr lang="en-GB"/>
        </a:p>
      </dgm:t>
    </dgm:pt>
    <dgm:pt modelId="{5B29BC65-F8CD-4405-83CE-062FA5E3C13A}" type="sibTrans" cxnId="{437DF976-37D3-4E0B-BD5A-81117590CD98}">
      <dgm:prSet/>
      <dgm:spPr/>
      <dgm:t>
        <a:bodyPr/>
        <a:lstStyle/>
        <a:p>
          <a:endParaRPr lang="en-GB"/>
        </a:p>
      </dgm:t>
    </dgm:pt>
    <dgm:pt modelId="{6840DA74-031E-4A08-AB4C-52BB4BC26D6A}">
      <dgm:prSet phldrT="[Text]" custT="1"/>
      <dgm:spPr/>
      <dgm:t>
        <a:bodyPr/>
        <a:lstStyle/>
        <a:p>
          <a:r>
            <a:rPr lang="en-GB" sz="1800">
              <a:solidFill>
                <a:schemeClr val="tx2"/>
              </a:solidFill>
            </a:rPr>
            <a:t>Pedagogy</a:t>
          </a:r>
          <a:r>
            <a:rPr lang="en-GB" sz="1200"/>
            <a:t> </a:t>
          </a:r>
        </a:p>
      </dgm:t>
    </dgm:pt>
    <dgm:pt modelId="{68DA8312-81A6-44CA-AAB6-A49EA770E1A2}" type="parTrans" cxnId="{70AEAE65-6D28-46C3-86A5-0BA942C5C4EE}">
      <dgm:prSet/>
      <dgm:spPr/>
      <dgm:t>
        <a:bodyPr/>
        <a:lstStyle/>
        <a:p>
          <a:endParaRPr lang="en-GB"/>
        </a:p>
      </dgm:t>
    </dgm:pt>
    <dgm:pt modelId="{3FC248B2-88D2-4E88-9CB0-78CCC0F2CB27}" type="sibTrans" cxnId="{70AEAE65-6D28-46C3-86A5-0BA942C5C4EE}">
      <dgm:prSet/>
      <dgm:spPr/>
      <dgm:t>
        <a:bodyPr/>
        <a:lstStyle/>
        <a:p>
          <a:endParaRPr lang="en-GB"/>
        </a:p>
      </dgm:t>
    </dgm:pt>
    <dgm:pt modelId="{E1BF5FB6-BB14-4050-94B8-6A9ECEBB3131}">
      <dgm:prSet custT="1"/>
      <dgm:spPr/>
      <dgm:t>
        <a:bodyPr/>
        <a:lstStyle/>
        <a:p>
          <a:pPr algn="l"/>
          <a:r>
            <a:rPr lang="en-GB" sz="1600">
              <a:solidFill>
                <a:schemeClr val="tx2"/>
              </a:solidFill>
            </a:rPr>
            <a:t>Assessment </a:t>
          </a:r>
        </a:p>
      </dgm:t>
    </dgm:pt>
    <dgm:pt modelId="{2EB742A4-B9F9-42CA-9DDA-CC2C2B16F744}" type="parTrans" cxnId="{44A406D4-C68A-4C7D-90B1-53430E7E73D8}">
      <dgm:prSet/>
      <dgm:spPr/>
      <dgm:t>
        <a:bodyPr/>
        <a:lstStyle/>
        <a:p>
          <a:endParaRPr lang="en-GB"/>
        </a:p>
      </dgm:t>
    </dgm:pt>
    <dgm:pt modelId="{11A3D91C-E980-4E41-A881-F66043D9D556}" type="sibTrans" cxnId="{44A406D4-C68A-4C7D-90B1-53430E7E73D8}">
      <dgm:prSet/>
      <dgm:spPr/>
      <dgm:t>
        <a:bodyPr/>
        <a:lstStyle/>
        <a:p>
          <a:endParaRPr lang="en-GB"/>
        </a:p>
      </dgm:t>
    </dgm:pt>
    <dgm:pt modelId="{061D41A1-6CE3-435D-9BD7-AD302C88DC28}" type="pres">
      <dgm:prSet presAssocID="{0A043A0A-C9D3-4C09-84BB-F8C0ADFF9296}" presName="compositeShape" presStyleCnt="0">
        <dgm:presLayoutVars>
          <dgm:chMax val="7"/>
          <dgm:dir/>
          <dgm:resizeHandles val="exact"/>
        </dgm:presLayoutVars>
      </dgm:prSet>
      <dgm:spPr/>
    </dgm:pt>
    <dgm:pt modelId="{8CBE751E-7022-467E-A156-1D7BE5394DF1}" type="pres">
      <dgm:prSet presAssocID="{4C489A6A-DD0D-42D8-80C3-DAB11A712D0B}" presName="circ1" presStyleLbl="vennNode1" presStyleIdx="0" presStyleCnt="4"/>
      <dgm:spPr/>
    </dgm:pt>
    <dgm:pt modelId="{6F4B322A-E540-42A2-8352-2D63F2072B31}" type="pres">
      <dgm:prSet presAssocID="{4C489A6A-DD0D-42D8-80C3-DAB11A712D0B}" presName="circ1Tx" presStyleLbl="revTx" presStyleIdx="0" presStyleCnt="0">
        <dgm:presLayoutVars>
          <dgm:chMax val="0"/>
          <dgm:chPref val="0"/>
          <dgm:bulletEnabled val="1"/>
        </dgm:presLayoutVars>
      </dgm:prSet>
      <dgm:spPr/>
    </dgm:pt>
    <dgm:pt modelId="{2432A50B-2E03-46E2-A05B-605A15C6A423}" type="pres">
      <dgm:prSet presAssocID="{E1BF5FB6-BB14-4050-94B8-6A9ECEBB3131}" presName="circ2" presStyleLbl="vennNode1" presStyleIdx="1" presStyleCnt="4" custScaleX="106342" custLinFactNeighborY="-5691"/>
      <dgm:spPr/>
    </dgm:pt>
    <dgm:pt modelId="{5AD01DA3-7C90-4AD6-88DF-90058F7CF84F}" type="pres">
      <dgm:prSet presAssocID="{E1BF5FB6-BB14-4050-94B8-6A9ECEBB3131}" presName="circ2Tx" presStyleLbl="revTx" presStyleIdx="0" presStyleCnt="0">
        <dgm:presLayoutVars>
          <dgm:chMax val="0"/>
          <dgm:chPref val="0"/>
          <dgm:bulletEnabled val="1"/>
        </dgm:presLayoutVars>
      </dgm:prSet>
      <dgm:spPr/>
    </dgm:pt>
    <dgm:pt modelId="{04C9EA8C-DD73-4099-9966-9B4EB46209BC}" type="pres">
      <dgm:prSet presAssocID="{973F947A-8A0D-4322-9D65-1035558625D8}" presName="circ3" presStyleLbl="vennNode1" presStyleIdx="2" presStyleCnt="4" custLinFactNeighborY="-5691"/>
      <dgm:spPr/>
    </dgm:pt>
    <dgm:pt modelId="{5CA63431-7D4C-4E62-A685-273EA15E6B9E}" type="pres">
      <dgm:prSet presAssocID="{973F947A-8A0D-4322-9D65-1035558625D8}" presName="circ3Tx" presStyleLbl="revTx" presStyleIdx="0" presStyleCnt="0">
        <dgm:presLayoutVars>
          <dgm:chMax val="0"/>
          <dgm:chPref val="0"/>
          <dgm:bulletEnabled val="1"/>
        </dgm:presLayoutVars>
      </dgm:prSet>
      <dgm:spPr/>
    </dgm:pt>
    <dgm:pt modelId="{9FFD0221-0D88-4975-9029-10750D1B729C}" type="pres">
      <dgm:prSet presAssocID="{6840DA74-031E-4A08-AB4C-52BB4BC26D6A}" presName="circ4" presStyleLbl="vennNode1" presStyleIdx="3" presStyleCnt="4"/>
      <dgm:spPr/>
    </dgm:pt>
    <dgm:pt modelId="{37429077-0BF8-46D7-BE9B-EDB849415404}" type="pres">
      <dgm:prSet presAssocID="{6840DA74-031E-4A08-AB4C-52BB4BC26D6A}" presName="circ4Tx" presStyleLbl="revTx" presStyleIdx="0" presStyleCnt="0">
        <dgm:presLayoutVars>
          <dgm:chMax val="0"/>
          <dgm:chPref val="0"/>
          <dgm:bulletEnabled val="1"/>
        </dgm:presLayoutVars>
      </dgm:prSet>
      <dgm:spPr/>
    </dgm:pt>
  </dgm:ptLst>
  <dgm:cxnLst>
    <dgm:cxn modelId="{18196517-43F2-4B68-92AB-C79A13075501}" type="presOf" srcId="{4C489A6A-DD0D-42D8-80C3-DAB11A712D0B}" destId="{6F4B322A-E540-42A2-8352-2D63F2072B31}" srcOrd="1" destOrd="0" presId="urn:microsoft.com/office/officeart/2005/8/layout/venn1"/>
    <dgm:cxn modelId="{9F4CAA2B-BA48-4A8B-83E6-84C6097CD9D8}" type="presOf" srcId="{4C489A6A-DD0D-42D8-80C3-DAB11A712D0B}" destId="{8CBE751E-7022-467E-A156-1D7BE5394DF1}" srcOrd="0" destOrd="0" presId="urn:microsoft.com/office/officeart/2005/8/layout/venn1"/>
    <dgm:cxn modelId="{CFD6EB38-1EB4-42B6-822D-4947421524D6}" type="presOf" srcId="{6840DA74-031E-4A08-AB4C-52BB4BC26D6A}" destId="{9FFD0221-0D88-4975-9029-10750D1B729C}" srcOrd="0" destOrd="0" presId="urn:microsoft.com/office/officeart/2005/8/layout/venn1"/>
    <dgm:cxn modelId="{DDEA423D-162A-4A42-ABB9-BCFCE451FF80}" type="presOf" srcId="{973F947A-8A0D-4322-9D65-1035558625D8}" destId="{5CA63431-7D4C-4E62-A685-273EA15E6B9E}" srcOrd="1" destOrd="0" presId="urn:microsoft.com/office/officeart/2005/8/layout/venn1"/>
    <dgm:cxn modelId="{DC537B45-7ABB-4559-858D-A4FEDA527E41}" type="presOf" srcId="{E1BF5FB6-BB14-4050-94B8-6A9ECEBB3131}" destId="{5AD01DA3-7C90-4AD6-88DF-90058F7CF84F}" srcOrd="1" destOrd="0" presId="urn:microsoft.com/office/officeart/2005/8/layout/venn1"/>
    <dgm:cxn modelId="{70AEAE65-6D28-46C3-86A5-0BA942C5C4EE}" srcId="{0A043A0A-C9D3-4C09-84BB-F8C0ADFF9296}" destId="{6840DA74-031E-4A08-AB4C-52BB4BC26D6A}" srcOrd="3" destOrd="0" parTransId="{68DA8312-81A6-44CA-AAB6-A49EA770E1A2}" sibTransId="{3FC248B2-88D2-4E88-9CB0-78CCC0F2CB27}"/>
    <dgm:cxn modelId="{A296FA4D-1461-46B4-8AD1-C1D66C74D78C}" type="presOf" srcId="{973F947A-8A0D-4322-9D65-1035558625D8}" destId="{04C9EA8C-DD73-4099-9966-9B4EB46209BC}" srcOrd="0" destOrd="0" presId="urn:microsoft.com/office/officeart/2005/8/layout/venn1"/>
    <dgm:cxn modelId="{437DF976-37D3-4E0B-BD5A-81117590CD98}" srcId="{0A043A0A-C9D3-4C09-84BB-F8C0ADFF9296}" destId="{973F947A-8A0D-4322-9D65-1035558625D8}" srcOrd="2" destOrd="0" parTransId="{072FC24E-2232-4D86-978B-5559028E60DA}" sibTransId="{5B29BC65-F8CD-4405-83CE-062FA5E3C13A}"/>
    <dgm:cxn modelId="{D4FCB587-2CDC-47D4-8018-4EE7A28C5A29}" srcId="{0A043A0A-C9D3-4C09-84BB-F8C0ADFF9296}" destId="{4C489A6A-DD0D-42D8-80C3-DAB11A712D0B}" srcOrd="0" destOrd="0" parTransId="{BA497C17-6946-46C0-9C8D-00012BE0926C}" sibTransId="{12BD5A7C-E77F-4943-A300-2F778984859E}"/>
    <dgm:cxn modelId="{FE4E9AAA-9C42-47FF-9E0B-28908B1E5C30}" type="presOf" srcId="{0A043A0A-C9D3-4C09-84BB-F8C0ADFF9296}" destId="{061D41A1-6CE3-435D-9BD7-AD302C88DC28}" srcOrd="0" destOrd="0" presId="urn:microsoft.com/office/officeart/2005/8/layout/venn1"/>
    <dgm:cxn modelId="{44A406D4-C68A-4C7D-90B1-53430E7E73D8}" srcId="{0A043A0A-C9D3-4C09-84BB-F8C0ADFF9296}" destId="{E1BF5FB6-BB14-4050-94B8-6A9ECEBB3131}" srcOrd="1" destOrd="0" parTransId="{2EB742A4-B9F9-42CA-9DDA-CC2C2B16F744}" sibTransId="{11A3D91C-E980-4E41-A881-F66043D9D556}"/>
    <dgm:cxn modelId="{21FA07D9-7691-4DAA-A6FF-831E2A91E564}" type="presOf" srcId="{6840DA74-031E-4A08-AB4C-52BB4BC26D6A}" destId="{37429077-0BF8-46D7-BE9B-EDB849415404}" srcOrd="1" destOrd="0" presId="urn:microsoft.com/office/officeart/2005/8/layout/venn1"/>
    <dgm:cxn modelId="{4739E0E2-B642-40A3-88D9-31AFA4CE19C2}" type="presOf" srcId="{E1BF5FB6-BB14-4050-94B8-6A9ECEBB3131}" destId="{2432A50B-2E03-46E2-A05B-605A15C6A423}" srcOrd="0" destOrd="0" presId="urn:microsoft.com/office/officeart/2005/8/layout/venn1"/>
    <dgm:cxn modelId="{C68C8F7C-BE54-4DC0-890F-60C3F3A94048}" type="presParOf" srcId="{061D41A1-6CE3-435D-9BD7-AD302C88DC28}" destId="{8CBE751E-7022-467E-A156-1D7BE5394DF1}" srcOrd="0" destOrd="0" presId="urn:microsoft.com/office/officeart/2005/8/layout/venn1"/>
    <dgm:cxn modelId="{D78D80D4-A7B5-4916-985D-D7FA530681E3}" type="presParOf" srcId="{061D41A1-6CE3-435D-9BD7-AD302C88DC28}" destId="{6F4B322A-E540-42A2-8352-2D63F2072B31}" srcOrd="1" destOrd="0" presId="urn:microsoft.com/office/officeart/2005/8/layout/venn1"/>
    <dgm:cxn modelId="{A46FB044-458C-44FC-B445-E94510884B68}" type="presParOf" srcId="{061D41A1-6CE3-435D-9BD7-AD302C88DC28}" destId="{2432A50B-2E03-46E2-A05B-605A15C6A423}" srcOrd="2" destOrd="0" presId="urn:microsoft.com/office/officeart/2005/8/layout/venn1"/>
    <dgm:cxn modelId="{FE2F8AE8-F1F3-4541-940C-CC4A52284788}" type="presParOf" srcId="{061D41A1-6CE3-435D-9BD7-AD302C88DC28}" destId="{5AD01DA3-7C90-4AD6-88DF-90058F7CF84F}" srcOrd="3" destOrd="0" presId="urn:microsoft.com/office/officeart/2005/8/layout/venn1"/>
    <dgm:cxn modelId="{92551068-5CEC-40FA-B7FF-804F071838C8}" type="presParOf" srcId="{061D41A1-6CE3-435D-9BD7-AD302C88DC28}" destId="{04C9EA8C-DD73-4099-9966-9B4EB46209BC}" srcOrd="4" destOrd="0" presId="urn:microsoft.com/office/officeart/2005/8/layout/venn1"/>
    <dgm:cxn modelId="{6D303A30-BCF6-4C11-9B35-15EEA297D9FB}" type="presParOf" srcId="{061D41A1-6CE3-435D-9BD7-AD302C88DC28}" destId="{5CA63431-7D4C-4E62-A685-273EA15E6B9E}" srcOrd="5" destOrd="0" presId="urn:microsoft.com/office/officeart/2005/8/layout/venn1"/>
    <dgm:cxn modelId="{971214F7-5A51-49FF-B032-AE7E543F1B37}" type="presParOf" srcId="{061D41A1-6CE3-435D-9BD7-AD302C88DC28}" destId="{9FFD0221-0D88-4975-9029-10750D1B729C}" srcOrd="6" destOrd="0" presId="urn:microsoft.com/office/officeart/2005/8/layout/venn1"/>
    <dgm:cxn modelId="{1D89D1A9-8156-457B-8FDA-96C36EC5AF6E}" type="presParOf" srcId="{061D41A1-6CE3-435D-9BD7-AD302C88DC28}" destId="{37429077-0BF8-46D7-BE9B-EDB849415404}" srcOrd="7"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E751E-7022-467E-A156-1D7BE5394DF1}">
      <dsp:nvSpPr>
        <dsp:cNvPr id="0" name=""/>
        <dsp:cNvSpPr/>
      </dsp:nvSpPr>
      <dsp:spPr>
        <a:xfrm>
          <a:off x="1458110" y="35221"/>
          <a:ext cx="1831511" cy="1831511"/>
        </a:xfrm>
        <a:prstGeom prst="ellipse">
          <a:avLst/>
        </a:prstGeom>
        <a:solidFill>
          <a:schemeClr val="accent3">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2"/>
              </a:solidFill>
            </a:rPr>
            <a:t>Content</a:t>
          </a:r>
        </a:p>
        <a:p>
          <a:pPr marL="0" lvl="0" indent="0" algn="ctr" defTabSz="800100">
            <a:lnSpc>
              <a:spcPct val="90000"/>
            </a:lnSpc>
            <a:spcBef>
              <a:spcPct val="0"/>
            </a:spcBef>
            <a:spcAft>
              <a:spcPct val="35000"/>
            </a:spcAft>
            <a:buNone/>
          </a:pPr>
          <a:r>
            <a:rPr lang="en-GB" sz="1800" kern="1200">
              <a:solidFill>
                <a:schemeClr val="tx2"/>
              </a:solidFill>
            </a:rPr>
            <a:t>(knowledge</a:t>
          </a:r>
          <a:r>
            <a:rPr lang="en-GB" sz="1200" kern="1200">
              <a:solidFill>
                <a:schemeClr val="tx2"/>
              </a:solidFill>
            </a:rPr>
            <a:t>)</a:t>
          </a:r>
        </a:p>
      </dsp:txBody>
      <dsp:txXfrm>
        <a:off x="1669438" y="281770"/>
        <a:ext cx="1408854" cy="581152"/>
      </dsp:txXfrm>
    </dsp:sp>
    <dsp:sp modelId="{2432A50B-2E03-46E2-A05B-605A15C6A423}">
      <dsp:nvSpPr>
        <dsp:cNvPr id="0" name=""/>
        <dsp:cNvSpPr/>
      </dsp:nvSpPr>
      <dsp:spPr>
        <a:xfrm>
          <a:off x="2210125" y="741081"/>
          <a:ext cx="1947665" cy="1831511"/>
        </a:xfrm>
        <a:prstGeom prst="ellipse">
          <a:avLst/>
        </a:prstGeom>
        <a:solidFill>
          <a:schemeClr val="accent3">
            <a:shade val="80000"/>
            <a:alpha val="50000"/>
            <a:hueOff val="1835"/>
            <a:satOff val="0"/>
            <a:lumOff val="1538"/>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2"/>
              </a:solidFill>
            </a:rPr>
            <a:t>Assessment </a:t>
          </a:r>
        </a:p>
      </dsp:txBody>
      <dsp:txXfrm>
        <a:off x="3258868" y="952409"/>
        <a:ext cx="749102" cy="1408854"/>
      </dsp:txXfrm>
    </dsp:sp>
    <dsp:sp modelId="{04C9EA8C-DD73-4099-9966-9B4EB46209BC}">
      <dsp:nvSpPr>
        <dsp:cNvPr id="0" name=""/>
        <dsp:cNvSpPr/>
      </dsp:nvSpPr>
      <dsp:spPr>
        <a:xfrm>
          <a:off x="1458110" y="1551173"/>
          <a:ext cx="1831511" cy="1831511"/>
        </a:xfrm>
        <a:prstGeom prst="ellipse">
          <a:avLst/>
        </a:prstGeom>
        <a:solidFill>
          <a:schemeClr val="accent3">
            <a:shade val="80000"/>
            <a:alpha val="50000"/>
            <a:hueOff val="3671"/>
            <a:satOff val="0"/>
            <a:lumOff val="3076"/>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tx2"/>
              </a:solidFill>
            </a:rPr>
            <a:t>Provision /infrastructure</a:t>
          </a:r>
          <a:endParaRPr lang="en-GB" sz="2000" kern="1200">
            <a:solidFill>
              <a:schemeClr val="tx2"/>
            </a:solidFill>
          </a:endParaRPr>
        </a:p>
      </dsp:txBody>
      <dsp:txXfrm>
        <a:off x="1669438" y="2554982"/>
        <a:ext cx="1408854" cy="581152"/>
      </dsp:txXfrm>
    </dsp:sp>
    <dsp:sp modelId="{9FFD0221-0D88-4975-9029-10750D1B729C}">
      <dsp:nvSpPr>
        <dsp:cNvPr id="0" name=""/>
        <dsp:cNvSpPr/>
      </dsp:nvSpPr>
      <dsp:spPr>
        <a:xfrm>
          <a:off x="648019" y="845312"/>
          <a:ext cx="1831511" cy="1831511"/>
        </a:xfrm>
        <a:prstGeom prst="ellipse">
          <a:avLst/>
        </a:prstGeom>
        <a:solidFill>
          <a:schemeClr val="accent3">
            <a:shade val="80000"/>
            <a:alpha val="50000"/>
            <a:hueOff val="5506"/>
            <a:satOff val="0"/>
            <a:lumOff val="4614"/>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tx2"/>
              </a:solidFill>
            </a:rPr>
            <a:t>Pedagogy</a:t>
          </a:r>
          <a:r>
            <a:rPr lang="en-GB" sz="1050" kern="1200"/>
            <a:t> </a:t>
          </a:r>
        </a:p>
      </dsp:txBody>
      <dsp:txXfrm>
        <a:off x="788904" y="1056641"/>
        <a:ext cx="704427" cy="14088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E751E-7022-467E-A156-1D7BE5394DF1}">
      <dsp:nvSpPr>
        <dsp:cNvPr id="0" name=""/>
        <dsp:cNvSpPr/>
      </dsp:nvSpPr>
      <dsp:spPr>
        <a:xfrm>
          <a:off x="1458110" y="35221"/>
          <a:ext cx="1831511" cy="1831511"/>
        </a:xfrm>
        <a:prstGeom prst="ellipse">
          <a:avLst/>
        </a:prstGeom>
        <a:solidFill>
          <a:schemeClr val="accent3">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2"/>
              </a:solidFill>
            </a:rPr>
            <a:t>Content</a:t>
          </a:r>
        </a:p>
        <a:p>
          <a:pPr marL="0" lvl="0" indent="0" algn="ctr" defTabSz="800100">
            <a:lnSpc>
              <a:spcPct val="90000"/>
            </a:lnSpc>
            <a:spcBef>
              <a:spcPct val="0"/>
            </a:spcBef>
            <a:spcAft>
              <a:spcPct val="35000"/>
            </a:spcAft>
            <a:buNone/>
          </a:pPr>
          <a:r>
            <a:rPr lang="en-GB" sz="1800" kern="1200">
              <a:solidFill>
                <a:schemeClr val="tx2"/>
              </a:solidFill>
            </a:rPr>
            <a:t>(knowledge</a:t>
          </a:r>
          <a:r>
            <a:rPr lang="en-GB" sz="1200" kern="1200">
              <a:solidFill>
                <a:schemeClr val="tx2"/>
              </a:solidFill>
            </a:rPr>
            <a:t>)</a:t>
          </a:r>
        </a:p>
      </dsp:txBody>
      <dsp:txXfrm>
        <a:off x="1669438" y="281770"/>
        <a:ext cx="1408854" cy="581152"/>
      </dsp:txXfrm>
    </dsp:sp>
    <dsp:sp modelId="{2432A50B-2E03-46E2-A05B-605A15C6A423}">
      <dsp:nvSpPr>
        <dsp:cNvPr id="0" name=""/>
        <dsp:cNvSpPr/>
      </dsp:nvSpPr>
      <dsp:spPr>
        <a:xfrm>
          <a:off x="2210125" y="741081"/>
          <a:ext cx="1947665" cy="1831511"/>
        </a:xfrm>
        <a:prstGeom prst="ellipse">
          <a:avLst/>
        </a:prstGeom>
        <a:solidFill>
          <a:schemeClr val="accent3">
            <a:shade val="80000"/>
            <a:alpha val="50000"/>
            <a:hueOff val="1835"/>
            <a:satOff val="0"/>
            <a:lumOff val="1538"/>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2"/>
              </a:solidFill>
            </a:rPr>
            <a:t>Assessment </a:t>
          </a:r>
        </a:p>
      </dsp:txBody>
      <dsp:txXfrm>
        <a:off x="3258868" y="952409"/>
        <a:ext cx="749102" cy="1408854"/>
      </dsp:txXfrm>
    </dsp:sp>
    <dsp:sp modelId="{04C9EA8C-DD73-4099-9966-9B4EB46209BC}">
      <dsp:nvSpPr>
        <dsp:cNvPr id="0" name=""/>
        <dsp:cNvSpPr/>
      </dsp:nvSpPr>
      <dsp:spPr>
        <a:xfrm>
          <a:off x="1458110" y="1551173"/>
          <a:ext cx="1831511" cy="1831511"/>
        </a:xfrm>
        <a:prstGeom prst="ellipse">
          <a:avLst/>
        </a:prstGeom>
        <a:solidFill>
          <a:schemeClr val="accent3">
            <a:shade val="80000"/>
            <a:alpha val="50000"/>
            <a:hueOff val="3671"/>
            <a:satOff val="0"/>
            <a:lumOff val="3076"/>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tx2"/>
              </a:solidFill>
            </a:rPr>
            <a:t>Provision /infrastructure</a:t>
          </a:r>
          <a:endParaRPr lang="en-GB" sz="2000" kern="1200">
            <a:solidFill>
              <a:schemeClr val="tx2"/>
            </a:solidFill>
          </a:endParaRPr>
        </a:p>
      </dsp:txBody>
      <dsp:txXfrm>
        <a:off x="1669438" y="2554982"/>
        <a:ext cx="1408854" cy="581152"/>
      </dsp:txXfrm>
    </dsp:sp>
    <dsp:sp modelId="{9FFD0221-0D88-4975-9029-10750D1B729C}">
      <dsp:nvSpPr>
        <dsp:cNvPr id="0" name=""/>
        <dsp:cNvSpPr/>
      </dsp:nvSpPr>
      <dsp:spPr>
        <a:xfrm>
          <a:off x="648019" y="845312"/>
          <a:ext cx="1831511" cy="1831511"/>
        </a:xfrm>
        <a:prstGeom prst="ellipse">
          <a:avLst/>
        </a:prstGeom>
        <a:solidFill>
          <a:schemeClr val="accent3">
            <a:shade val="80000"/>
            <a:alpha val="50000"/>
            <a:hueOff val="5506"/>
            <a:satOff val="0"/>
            <a:lumOff val="4614"/>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2"/>
              </a:solidFill>
            </a:rPr>
            <a:t>Pedagogy</a:t>
          </a:r>
          <a:r>
            <a:rPr lang="en-GB" sz="1200" kern="1200"/>
            <a:t> </a:t>
          </a:r>
        </a:p>
      </dsp:txBody>
      <dsp:txXfrm>
        <a:off x="788904" y="1056641"/>
        <a:ext cx="704427" cy="140885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687733" cy="2060322"/>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898976" y="0"/>
            <a:ext cx="687733" cy="2060322"/>
          </a:xfrm>
          <a:prstGeom prst="rect">
            <a:avLst/>
          </a:prstGeom>
        </p:spPr>
        <p:txBody>
          <a:bodyPr vert="horz" lIns="93177" tIns="46589" rIns="93177" bIns="46589" rtlCol="0"/>
          <a:lstStyle>
            <a:lvl1pPr algn="r">
              <a:defRPr sz="1200"/>
            </a:lvl1pPr>
          </a:lstStyle>
          <a:p>
            <a:fld id="{DFEFA967-AA2C-49E8-947D-19C6E131E459}" type="datetimeFigureOut">
              <a:rPr lang="en-US"/>
              <a:t>4/5/2019</a:t>
            </a:fld>
            <a:endParaRPr lang="en-US"/>
          </a:p>
        </p:txBody>
      </p:sp>
      <p:sp>
        <p:nvSpPr>
          <p:cNvPr id="4" name="Slide Image Placeholder 3"/>
          <p:cNvSpPr>
            <a:spLocks noGrp="1" noRot="1" noChangeAspect="1"/>
          </p:cNvSpPr>
          <p:nvPr>
            <p:ph type="sldImg" idx="2"/>
          </p:nvPr>
        </p:nvSpPr>
        <p:spPr>
          <a:xfrm>
            <a:off x="-8443913" y="5132388"/>
            <a:ext cx="18475326" cy="13857287"/>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158708" y="19761977"/>
            <a:ext cx="1269661" cy="16168894"/>
          </a:xfrm>
          <a:prstGeom prst="rect">
            <a:avLst/>
          </a:prstGeom>
        </p:spPr>
        <p:txBody>
          <a:bodyPr vert="horz" lIns="93177" tIns="46589" rIns="93177" bIns="4658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39003537"/>
            <a:ext cx="687733" cy="2060318"/>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898976" y="39003537"/>
            <a:ext cx="687733" cy="2060318"/>
          </a:xfrm>
          <a:prstGeom prst="rect">
            <a:avLst/>
          </a:prstGeom>
        </p:spPr>
        <p:txBody>
          <a:bodyPr vert="horz" lIns="93177" tIns="46589" rIns="93177" bIns="46589" rtlCol="0" anchor="b"/>
          <a:lstStyle>
            <a:lvl1pPr algn="r">
              <a:defRPr sz="1200"/>
            </a:lvl1pPr>
          </a:lstStyle>
          <a:p>
            <a:fld id="{2163150E-0E6C-4538-A479-EA12EA747824}"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163150E-0E6C-4538-A479-EA12EA747824}" type="slidenum">
              <a:rPr lang="en-US"/>
              <a:t>1</a:t>
            </a:fld>
            <a:endParaRPr lang="en-US"/>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2</a:t>
            </a:fld>
            <a:endParaRPr lang="en-US"/>
          </a:p>
        </p:txBody>
      </p:sp>
    </p:spTree>
    <p:extLst>
      <p:ext uri="{BB962C8B-B14F-4D97-AF65-F5344CB8AC3E}">
        <p14:creationId xmlns:p14="http://schemas.microsoft.com/office/powerpoint/2010/main" val="2490277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3</a:t>
            </a:fld>
            <a:endParaRPr lang="en-US"/>
          </a:p>
        </p:txBody>
      </p:sp>
    </p:spTree>
    <p:extLst>
      <p:ext uri="{BB962C8B-B14F-4D97-AF65-F5344CB8AC3E}">
        <p14:creationId xmlns:p14="http://schemas.microsoft.com/office/powerpoint/2010/main" val="3075136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4</a:t>
            </a:fld>
            <a:endParaRPr lang="en-US"/>
          </a:p>
        </p:txBody>
      </p:sp>
    </p:spTree>
    <p:extLst>
      <p:ext uri="{BB962C8B-B14F-4D97-AF65-F5344CB8AC3E}">
        <p14:creationId xmlns:p14="http://schemas.microsoft.com/office/powerpoint/2010/main" val="1544169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5</a:t>
            </a:fld>
            <a:endParaRPr lang="en-US"/>
          </a:p>
        </p:txBody>
      </p:sp>
    </p:spTree>
    <p:extLst>
      <p:ext uri="{BB962C8B-B14F-4D97-AF65-F5344CB8AC3E}">
        <p14:creationId xmlns:p14="http://schemas.microsoft.com/office/powerpoint/2010/main" val="2520977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6</a:t>
            </a:fld>
            <a:endParaRPr lang="en-US"/>
          </a:p>
        </p:txBody>
      </p:sp>
    </p:spTree>
    <p:extLst>
      <p:ext uri="{BB962C8B-B14F-4D97-AF65-F5344CB8AC3E}">
        <p14:creationId xmlns:p14="http://schemas.microsoft.com/office/powerpoint/2010/main" val="1437471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7</a:t>
            </a:fld>
            <a:endParaRPr lang="en-US"/>
          </a:p>
        </p:txBody>
      </p:sp>
    </p:spTree>
    <p:extLst>
      <p:ext uri="{BB962C8B-B14F-4D97-AF65-F5344CB8AC3E}">
        <p14:creationId xmlns:p14="http://schemas.microsoft.com/office/powerpoint/2010/main" val="535335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8</a:t>
            </a:fld>
            <a:endParaRPr lang="en-US"/>
          </a:p>
        </p:txBody>
      </p:sp>
    </p:spTree>
    <p:extLst>
      <p:ext uri="{BB962C8B-B14F-4D97-AF65-F5344CB8AC3E}">
        <p14:creationId xmlns:p14="http://schemas.microsoft.com/office/powerpoint/2010/main" val="2208013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9</a:t>
            </a:fld>
            <a:endParaRPr lang="en-US"/>
          </a:p>
        </p:txBody>
      </p:sp>
    </p:spTree>
    <p:extLst>
      <p:ext uri="{BB962C8B-B14F-4D97-AF65-F5344CB8AC3E}">
        <p14:creationId xmlns:p14="http://schemas.microsoft.com/office/powerpoint/2010/main" val="3460727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Nicky </a:t>
            </a:r>
          </a:p>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10</a:t>
            </a:fld>
            <a:endParaRPr lang="en-US"/>
          </a:p>
        </p:txBody>
      </p:sp>
    </p:spTree>
    <p:extLst>
      <p:ext uri="{BB962C8B-B14F-4D97-AF65-F5344CB8AC3E}">
        <p14:creationId xmlns:p14="http://schemas.microsoft.com/office/powerpoint/2010/main" val="3913191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11</a:t>
            </a:fld>
            <a:endParaRPr lang="en-US"/>
          </a:p>
        </p:txBody>
      </p:sp>
    </p:spTree>
    <p:extLst>
      <p:ext uri="{BB962C8B-B14F-4D97-AF65-F5344CB8AC3E}">
        <p14:creationId xmlns:p14="http://schemas.microsoft.com/office/powerpoint/2010/main" val="254386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4F884D-B5DB-47AC-9F88-388E5E1601A2}" type="slidenum">
              <a:rPr lang="en-GB" smtClean="0"/>
              <a:t>12</a:t>
            </a:fld>
            <a:endParaRPr lang="en-GB"/>
          </a:p>
        </p:txBody>
      </p:sp>
    </p:spTree>
    <p:extLst>
      <p:ext uri="{BB962C8B-B14F-4D97-AF65-F5344CB8AC3E}">
        <p14:creationId xmlns:p14="http://schemas.microsoft.com/office/powerpoint/2010/main" val="3000954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13</a:t>
            </a:fld>
            <a:endParaRPr lang="en-US"/>
          </a:p>
        </p:txBody>
      </p:sp>
    </p:spTree>
    <p:extLst>
      <p:ext uri="{BB962C8B-B14F-4D97-AF65-F5344CB8AC3E}">
        <p14:creationId xmlns:p14="http://schemas.microsoft.com/office/powerpoint/2010/main" val="2625674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14</a:t>
            </a:fld>
            <a:endParaRPr lang="en-US"/>
          </a:p>
        </p:txBody>
      </p:sp>
    </p:spTree>
    <p:extLst>
      <p:ext uri="{BB962C8B-B14F-4D97-AF65-F5344CB8AC3E}">
        <p14:creationId xmlns:p14="http://schemas.microsoft.com/office/powerpoint/2010/main" val="2863789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15</a:t>
            </a:fld>
            <a:endParaRPr lang="en-US"/>
          </a:p>
        </p:txBody>
      </p:sp>
    </p:spTree>
    <p:extLst>
      <p:ext uri="{BB962C8B-B14F-4D97-AF65-F5344CB8AC3E}">
        <p14:creationId xmlns:p14="http://schemas.microsoft.com/office/powerpoint/2010/main" val="889712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63150E-0E6C-4538-A479-EA12EA747824}" type="slidenum">
              <a:rPr lang="en-US" smtClean="0"/>
              <a:t>16</a:t>
            </a:fld>
            <a:endParaRPr lang="en-US"/>
          </a:p>
        </p:txBody>
      </p:sp>
    </p:spTree>
    <p:extLst>
      <p:ext uri="{BB962C8B-B14F-4D97-AF65-F5344CB8AC3E}">
        <p14:creationId xmlns:p14="http://schemas.microsoft.com/office/powerpoint/2010/main" val="10566430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63150E-0E6C-4538-A479-EA12EA747824}" type="slidenum">
              <a:rPr lang="en-US" smtClean="0"/>
              <a:t>17</a:t>
            </a:fld>
            <a:endParaRPr lang="en-US"/>
          </a:p>
        </p:txBody>
      </p:sp>
    </p:spTree>
    <p:extLst>
      <p:ext uri="{BB962C8B-B14F-4D97-AF65-F5344CB8AC3E}">
        <p14:creationId xmlns:p14="http://schemas.microsoft.com/office/powerpoint/2010/main" val="27594487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63150E-0E6C-4538-A479-EA12EA747824}" type="slidenum">
              <a:rPr lang="en-US" smtClean="0"/>
              <a:t>18</a:t>
            </a:fld>
            <a:endParaRPr lang="en-US"/>
          </a:p>
        </p:txBody>
      </p:sp>
    </p:spTree>
    <p:extLst>
      <p:ext uri="{BB962C8B-B14F-4D97-AF65-F5344CB8AC3E}">
        <p14:creationId xmlns:p14="http://schemas.microsoft.com/office/powerpoint/2010/main" val="15785642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63150E-0E6C-4538-A479-EA12EA747824}" type="slidenum">
              <a:rPr lang="en-US" smtClean="0"/>
              <a:t>19</a:t>
            </a:fld>
            <a:endParaRPr lang="en-US"/>
          </a:p>
        </p:txBody>
      </p:sp>
    </p:spTree>
    <p:extLst>
      <p:ext uri="{BB962C8B-B14F-4D97-AF65-F5344CB8AC3E}">
        <p14:creationId xmlns:p14="http://schemas.microsoft.com/office/powerpoint/2010/main" val="12073651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63150E-0E6C-4538-A479-EA12EA747824}" type="slidenum">
              <a:rPr lang="en-US" smtClean="0"/>
              <a:t>20</a:t>
            </a:fld>
            <a:endParaRPr lang="en-US"/>
          </a:p>
        </p:txBody>
      </p:sp>
    </p:spTree>
    <p:extLst>
      <p:ext uri="{BB962C8B-B14F-4D97-AF65-F5344CB8AC3E}">
        <p14:creationId xmlns:p14="http://schemas.microsoft.com/office/powerpoint/2010/main" val="34439341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21</a:t>
            </a:fld>
            <a:endParaRPr lang="en-US"/>
          </a:p>
        </p:txBody>
      </p:sp>
    </p:spTree>
    <p:extLst>
      <p:ext uri="{BB962C8B-B14F-4D97-AF65-F5344CB8AC3E}">
        <p14:creationId xmlns:p14="http://schemas.microsoft.com/office/powerpoint/2010/main" val="35859699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63150E-0E6C-4538-A479-EA12EA747824}" type="slidenum">
              <a:rPr lang="en-US" smtClean="0"/>
              <a:t>22</a:t>
            </a:fld>
            <a:endParaRPr lang="en-US"/>
          </a:p>
        </p:txBody>
      </p:sp>
    </p:spTree>
    <p:extLst>
      <p:ext uri="{BB962C8B-B14F-4D97-AF65-F5344CB8AC3E}">
        <p14:creationId xmlns:p14="http://schemas.microsoft.com/office/powerpoint/2010/main" val="1507649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23</a:t>
            </a:fld>
            <a:endParaRPr lang="en-US"/>
          </a:p>
        </p:txBody>
      </p:sp>
    </p:spTree>
    <p:extLst>
      <p:ext uri="{BB962C8B-B14F-4D97-AF65-F5344CB8AC3E}">
        <p14:creationId xmlns:p14="http://schemas.microsoft.com/office/powerpoint/2010/main" val="37524283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24</a:t>
            </a:fld>
            <a:endParaRPr lang="en-US"/>
          </a:p>
        </p:txBody>
      </p:sp>
    </p:spTree>
    <p:extLst>
      <p:ext uri="{BB962C8B-B14F-4D97-AF65-F5344CB8AC3E}">
        <p14:creationId xmlns:p14="http://schemas.microsoft.com/office/powerpoint/2010/main" val="11612071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25</a:t>
            </a:fld>
            <a:endParaRPr lang="en-US"/>
          </a:p>
        </p:txBody>
      </p:sp>
    </p:spTree>
    <p:extLst>
      <p:ext uri="{BB962C8B-B14F-4D97-AF65-F5344CB8AC3E}">
        <p14:creationId xmlns:p14="http://schemas.microsoft.com/office/powerpoint/2010/main" val="42346320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26</a:t>
            </a:fld>
            <a:endParaRPr lang="en-US"/>
          </a:p>
        </p:txBody>
      </p:sp>
    </p:spTree>
    <p:extLst>
      <p:ext uri="{BB962C8B-B14F-4D97-AF65-F5344CB8AC3E}">
        <p14:creationId xmlns:p14="http://schemas.microsoft.com/office/powerpoint/2010/main" val="7652573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27</a:t>
            </a:fld>
            <a:endParaRPr lang="en-US"/>
          </a:p>
        </p:txBody>
      </p:sp>
    </p:spTree>
    <p:extLst>
      <p:ext uri="{BB962C8B-B14F-4D97-AF65-F5344CB8AC3E}">
        <p14:creationId xmlns:p14="http://schemas.microsoft.com/office/powerpoint/2010/main" val="28068998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28</a:t>
            </a:fld>
            <a:endParaRPr lang="en-US"/>
          </a:p>
        </p:txBody>
      </p:sp>
    </p:spTree>
    <p:extLst>
      <p:ext uri="{BB962C8B-B14F-4D97-AF65-F5344CB8AC3E}">
        <p14:creationId xmlns:p14="http://schemas.microsoft.com/office/powerpoint/2010/main" val="59274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29</a:t>
            </a:fld>
            <a:endParaRPr lang="en-US"/>
          </a:p>
        </p:txBody>
      </p:sp>
    </p:spTree>
    <p:extLst>
      <p:ext uri="{BB962C8B-B14F-4D97-AF65-F5344CB8AC3E}">
        <p14:creationId xmlns:p14="http://schemas.microsoft.com/office/powerpoint/2010/main" val="26151818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A0A74E-2E15-48A0-B073-007007F5B25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99192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31</a:t>
            </a:fld>
            <a:endParaRPr lang="en-US"/>
          </a:p>
        </p:txBody>
      </p:sp>
    </p:spTree>
    <p:extLst>
      <p:ext uri="{BB962C8B-B14F-4D97-AF65-F5344CB8AC3E}">
        <p14:creationId xmlns:p14="http://schemas.microsoft.com/office/powerpoint/2010/main" val="36531231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31723" rtl="0" eaLnBrk="1" fontAlgn="auto" latinLnBrk="0" hangingPunct="1">
              <a:lnSpc>
                <a:spcPct val="100000"/>
              </a:lnSpc>
              <a:spcBef>
                <a:spcPts val="0"/>
              </a:spcBef>
              <a:spcAft>
                <a:spcPts val="0"/>
              </a:spcAft>
              <a:buClrTx/>
              <a:buSzTx/>
              <a:buFontTx/>
              <a:buNone/>
              <a:tabLst/>
              <a:defRPr/>
            </a:pPr>
            <a:fld id="{07A0A74E-2E15-48A0-B073-007007F5B25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31723"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86986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34</a:t>
            </a:fld>
            <a:endParaRPr lang="en-US"/>
          </a:p>
        </p:txBody>
      </p:sp>
    </p:spTree>
    <p:extLst>
      <p:ext uri="{BB962C8B-B14F-4D97-AF65-F5344CB8AC3E}">
        <p14:creationId xmlns:p14="http://schemas.microsoft.com/office/powerpoint/2010/main" val="9237214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35</a:t>
            </a:fld>
            <a:endParaRPr lang="en-US"/>
          </a:p>
        </p:txBody>
      </p:sp>
    </p:spTree>
    <p:extLst>
      <p:ext uri="{BB962C8B-B14F-4D97-AF65-F5344CB8AC3E}">
        <p14:creationId xmlns:p14="http://schemas.microsoft.com/office/powerpoint/2010/main" val="28218345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Shape 462"/>
          <p:cNvSpPr txBox="1">
            <a:spLocks noGrp="1"/>
          </p:cNvSpPr>
          <p:nvPr>
            <p:ph type="body" idx="1"/>
          </p:nvPr>
        </p:nvSpPr>
        <p:spPr>
          <a:xfrm>
            <a:off x="162235" y="20091344"/>
            <a:ext cx="1297876" cy="16438377"/>
          </a:xfrm>
          <a:prstGeom prst="rect">
            <a:avLst/>
          </a:prstGeom>
        </p:spPr>
        <p:txBody>
          <a:bodyPr wrap="square" lIns="94927" tIns="94927" rIns="94927" bIns="94927" anchor="t" anchorCtr="0">
            <a:noAutofit/>
          </a:bodyPr>
          <a:lstStyle/>
          <a:p>
            <a:endParaRPr lang="en-GB" dirty="0"/>
          </a:p>
          <a:p>
            <a:endParaRPr dirty="0"/>
          </a:p>
        </p:txBody>
      </p:sp>
      <p:sp>
        <p:nvSpPr>
          <p:cNvPr id="463" name="Shape 463"/>
          <p:cNvSpPr>
            <a:spLocks noGrp="1" noRot="1" noChangeAspect="1"/>
          </p:cNvSpPr>
          <p:nvPr>
            <p:ph type="sldImg" idx="2"/>
          </p:nvPr>
        </p:nvSpPr>
        <p:spPr>
          <a:xfrm>
            <a:off x="-8580438" y="5216525"/>
            <a:ext cx="18783301" cy="14087475"/>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61333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Shape 468"/>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lang="en-GB"/>
          </a:p>
        </p:txBody>
      </p:sp>
      <p:sp>
        <p:nvSpPr>
          <p:cNvPr id="469" name="Shape 469"/>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548979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Shape 474"/>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dirty="0"/>
          </a:p>
        </p:txBody>
      </p:sp>
      <p:sp>
        <p:nvSpPr>
          <p:cNvPr id="475" name="Shape 475"/>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336770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Shape 480"/>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lang="en-GB" dirty="0"/>
          </a:p>
        </p:txBody>
      </p:sp>
      <p:sp>
        <p:nvSpPr>
          <p:cNvPr id="481" name="Shape 481"/>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43798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Shape 486"/>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lang="en-GB"/>
          </a:p>
        </p:txBody>
      </p:sp>
      <p:sp>
        <p:nvSpPr>
          <p:cNvPr id="487" name="Shape 487"/>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35044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Shape 492"/>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lang="en-GB"/>
          </a:p>
        </p:txBody>
      </p:sp>
      <p:sp>
        <p:nvSpPr>
          <p:cNvPr id="493" name="Shape 493"/>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764325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Shape 504"/>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lang="en-GB"/>
          </a:p>
        </p:txBody>
      </p:sp>
      <p:sp>
        <p:nvSpPr>
          <p:cNvPr id="505" name="Shape 505"/>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02445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43</a:t>
            </a:fld>
            <a:endParaRPr lang="en-US"/>
          </a:p>
        </p:txBody>
      </p:sp>
    </p:spTree>
    <p:extLst>
      <p:ext uri="{BB962C8B-B14F-4D97-AF65-F5344CB8AC3E}">
        <p14:creationId xmlns:p14="http://schemas.microsoft.com/office/powerpoint/2010/main" val="363991671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7"/>
        <p:cNvGrpSpPr/>
        <p:nvPr/>
      </p:nvGrpSpPr>
      <p:grpSpPr>
        <a:xfrm>
          <a:off x="0" y="0"/>
          <a:ext cx="0" cy="0"/>
          <a:chOff x="0" y="0"/>
          <a:chExt cx="0" cy="0"/>
        </a:xfrm>
      </p:grpSpPr>
      <p:sp>
        <p:nvSpPr>
          <p:cNvPr id="498" name="Shape 498"/>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lang="en-GB"/>
          </a:p>
        </p:txBody>
      </p:sp>
      <p:sp>
        <p:nvSpPr>
          <p:cNvPr id="499" name="Shape 499"/>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2812040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45</a:t>
            </a:fld>
            <a:endParaRPr lang="en-US"/>
          </a:p>
        </p:txBody>
      </p:sp>
    </p:spTree>
    <p:extLst>
      <p:ext uri="{BB962C8B-B14F-4D97-AF65-F5344CB8AC3E}">
        <p14:creationId xmlns:p14="http://schemas.microsoft.com/office/powerpoint/2010/main" val="17492424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46</a:t>
            </a:fld>
            <a:endParaRPr lang="en-US"/>
          </a:p>
        </p:txBody>
      </p:sp>
    </p:spTree>
    <p:extLst>
      <p:ext uri="{BB962C8B-B14F-4D97-AF65-F5344CB8AC3E}">
        <p14:creationId xmlns:p14="http://schemas.microsoft.com/office/powerpoint/2010/main" val="14463350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47</a:t>
            </a:fld>
            <a:endParaRPr lang="en-US"/>
          </a:p>
        </p:txBody>
      </p:sp>
    </p:spTree>
    <p:extLst>
      <p:ext uri="{BB962C8B-B14F-4D97-AF65-F5344CB8AC3E}">
        <p14:creationId xmlns:p14="http://schemas.microsoft.com/office/powerpoint/2010/main" val="6258948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48</a:t>
            </a:fld>
            <a:endParaRPr lang="en-US"/>
          </a:p>
        </p:txBody>
      </p:sp>
    </p:spTree>
    <p:extLst>
      <p:ext uri="{BB962C8B-B14F-4D97-AF65-F5344CB8AC3E}">
        <p14:creationId xmlns:p14="http://schemas.microsoft.com/office/powerpoint/2010/main" val="53994989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49</a:t>
            </a:fld>
            <a:endParaRPr lang="en-US"/>
          </a:p>
        </p:txBody>
      </p:sp>
    </p:spTree>
    <p:extLst>
      <p:ext uri="{BB962C8B-B14F-4D97-AF65-F5344CB8AC3E}">
        <p14:creationId xmlns:p14="http://schemas.microsoft.com/office/powerpoint/2010/main" val="191643461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50</a:t>
            </a:fld>
            <a:endParaRPr lang="en-US"/>
          </a:p>
        </p:txBody>
      </p:sp>
    </p:spTree>
    <p:extLst>
      <p:ext uri="{BB962C8B-B14F-4D97-AF65-F5344CB8AC3E}">
        <p14:creationId xmlns:p14="http://schemas.microsoft.com/office/powerpoint/2010/main" val="9801303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51</a:t>
            </a:fld>
            <a:endParaRPr lang="en-US"/>
          </a:p>
        </p:txBody>
      </p:sp>
    </p:spTree>
    <p:extLst>
      <p:ext uri="{BB962C8B-B14F-4D97-AF65-F5344CB8AC3E}">
        <p14:creationId xmlns:p14="http://schemas.microsoft.com/office/powerpoint/2010/main" val="402353917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52</a:t>
            </a:fld>
            <a:endParaRPr lang="en-US"/>
          </a:p>
        </p:txBody>
      </p:sp>
    </p:spTree>
    <p:extLst>
      <p:ext uri="{BB962C8B-B14F-4D97-AF65-F5344CB8AC3E}">
        <p14:creationId xmlns:p14="http://schemas.microsoft.com/office/powerpoint/2010/main" val="123850545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53</a:t>
            </a:fld>
            <a:endParaRPr lang="en-US"/>
          </a:p>
        </p:txBody>
      </p:sp>
    </p:spTree>
    <p:extLst>
      <p:ext uri="{BB962C8B-B14F-4D97-AF65-F5344CB8AC3E}">
        <p14:creationId xmlns:p14="http://schemas.microsoft.com/office/powerpoint/2010/main" val="184833749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54</a:t>
            </a:fld>
            <a:endParaRPr lang="en-US"/>
          </a:p>
        </p:txBody>
      </p:sp>
    </p:spTree>
    <p:extLst>
      <p:ext uri="{BB962C8B-B14F-4D97-AF65-F5344CB8AC3E}">
        <p14:creationId xmlns:p14="http://schemas.microsoft.com/office/powerpoint/2010/main" val="230633602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55</a:t>
            </a:fld>
            <a:endParaRPr lang="en-US"/>
          </a:p>
        </p:txBody>
      </p:sp>
    </p:spTree>
    <p:extLst>
      <p:ext uri="{BB962C8B-B14F-4D97-AF65-F5344CB8AC3E}">
        <p14:creationId xmlns:p14="http://schemas.microsoft.com/office/powerpoint/2010/main" val="43083521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56</a:t>
            </a:fld>
            <a:endParaRPr lang="en-US"/>
          </a:p>
        </p:txBody>
      </p:sp>
    </p:spTree>
    <p:extLst>
      <p:ext uri="{BB962C8B-B14F-4D97-AF65-F5344CB8AC3E}">
        <p14:creationId xmlns:p14="http://schemas.microsoft.com/office/powerpoint/2010/main" val="21654840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57</a:t>
            </a:fld>
            <a:endParaRPr lang="en-US"/>
          </a:p>
        </p:txBody>
      </p:sp>
    </p:spTree>
    <p:extLst>
      <p:ext uri="{BB962C8B-B14F-4D97-AF65-F5344CB8AC3E}">
        <p14:creationId xmlns:p14="http://schemas.microsoft.com/office/powerpoint/2010/main" val="338285992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58</a:t>
            </a:fld>
            <a:endParaRPr lang="en-US"/>
          </a:p>
        </p:txBody>
      </p:sp>
    </p:spTree>
    <p:extLst>
      <p:ext uri="{BB962C8B-B14F-4D97-AF65-F5344CB8AC3E}">
        <p14:creationId xmlns:p14="http://schemas.microsoft.com/office/powerpoint/2010/main" val="295775428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59</a:t>
            </a:fld>
            <a:endParaRPr lang="en-US"/>
          </a:p>
        </p:txBody>
      </p:sp>
    </p:spTree>
    <p:extLst>
      <p:ext uri="{BB962C8B-B14F-4D97-AF65-F5344CB8AC3E}">
        <p14:creationId xmlns:p14="http://schemas.microsoft.com/office/powerpoint/2010/main" val="398027939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34F884D-B5DB-47AC-9F88-388E5E1601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4978983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61</a:t>
            </a:fld>
            <a:endParaRPr lang="en-US"/>
          </a:p>
        </p:txBody>
      </p:sp>
    </p:spTree>
    <p:extLst>
      <p:ext uri="{BB962C8B-B14F-4D97-AF65-F5344CB8AC3E}">
        <p14:creationId xmlns:p14="http://schemas.microsoft.com/office/powerpoint/2010/main" val="282120304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62</a:t>
            </a:fld>
            <a:endParaRPr lang="en-US"/>
          </a:p>
        </p:txBody>
      </p:sp>
    </p:spTree>
    <p:extLst>
      <p:ext uri="{BB962C8B-B14F-4D97-AF65-F5344CB8AC3E}">
        <p14:creationId xmlns:p14="http://schemas.microsoft.com/office/powerpoint/2010/main" val="387593237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63</a:t>
            </a:fld>
            <a:endParaRPr lang="en-US"/>
          </a:p>
        </p:txBody>
      </p:sp>
    </p:spTree>
    <p:extLst>
      <p:ext uri="{BB962C8B-B14F-4D97-AF65-F5344CB8AC3E}">
        <p14:creationId xmlns:p14="http://schemas.microsoft.com/office/powerpoint/2010/main" val="377636493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64</a:t>
            </a:fld>
            <a:endParaRPr lang="en-US"/>
          </a:p>
        </p:txBody>
      </p:sp>
    </p:spTree>
    <p:extLst>
      <p:ext uri="{BB962C8B-B14F-4D97-AF65-F5344CB8AC3E}">
        <p14:creationId xmlns:p14="http://schemas.microsoft.com/office/powerpoint/2010/main" val="383356920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65</a:t>
            </a:fld>
            <a:endParaRPr lang="en-US"/>
          </a:p>
        </p:txBody>
      </p:sp>
    </p:spTree>
    <p:extLst>
      <p:ext uri="{BB962C8B-B14F-4D97-AF65-F5344CB8AC3E}">
        <p14:creationId xmlns:p14="http://schemas.microsoft.com/office/powerpoint/2010/main" val="262567869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66</a:t>
            </a:fld>
            <a:endParaRPr lang="en-US"/>
          </a:p>
        </p:txBody>
      </p:sp>
    </p:spTree>
    <p:extLst>
      <p:ext uri="{BB962C8B-B14F-4D97-AF65-F5344CB8AC3E}">
        <p14:creationId xmlns:p14="http://schemas.microsoft.com/office/powerpoint/2010/main" val="30972854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67</a:t>
            </a:fld>
            <a:endParaRPr lang="en-US"/>
          </a:p>
        </p:txBody>
      </p:sp>
    </p:spTree>
    <p:extLst>
      <p:ext uri="{BB962C8B-B14F-4D97-AF65-F5344CB8AC3E}">
        <p14:creationId xmlns:p14="http://schemas.microsoft.com/office/powerpoint/2010/main" val="414856800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
        <p:cNvGrpSpPr/>
        <p:nvPr/>
      </p:nvGrpSpPr>
      <p:grpSpPr>
        <a:xfrm>
          <a:off x="0" y="0"/>
          <a:ext cx="0" cy="0"/>
          <a:chOff x="0" y="0"/>
          <a:chExt cx="0" cy="0"/>
        </a:xfrm>
      </p:grpSpPr>
      <p:sp>
        <p:nvSpPr>
          <p:cNvPr id="510" name="Shape 510"/>
          <p:cNvSpPr txBox="1">
            <a:spLocks noGrp="1"/>
          </p:cNvSpPr>
          <p:nvPr>
            <p:ph type="body" idx="1"/>
          </p:nvPr>
        </p:nvSpPr>
        <p:spPr>
          <a:xfrm>
            <a:off x="158708" y="19761977"/>
            <a:ext cx="1269661" cy="16168894"/>
          </a:xfrm>
          <a:prstGeom prst="rect">
            <a:avLst/>
          </a:prstGeom>
        </p:spPr>
        <p:txBody>
          <a:bodyPr wrap="square" lIns="93162" tIns="93162" rIns="93162" bIns="93162" anchor="t" anchorCtr="0">
            <a:noAutofit/>
          </a:bodyPr>
          <a:lstStyle/>
          <a:p>
            <a:endParaRPr lang="en-GB" dirty="0"/>
          </a:p>
        </p:txBody>
      </p:sp>
      <p:sp>
        <p:nvSpPr>
          <p:cNvPr id="511" name="Shape 511"/>
          <p:cNvSpPr>
            <a:spLocks noGrp="1" noRot="1" noChangeAspect="1"/>
          </p:cNvSpPr>
          <p:nvPr>
            <p:ph type="sldImg" idx="2"/>
          </p:nvPr>
        </p:nvSpPr>
        <p:spPr>
          <a:xfrm>
            <a:off x="-8443913" y="5132388"/>
            <a:ext cx="18475326" cy="13857287"/>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7613064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69</a:t>
            </a:fld>
            <a:endParaRPr lang="en-US"/>
          </a:p>
        </p:txBody>
      </p:sp>
    </p:spTree>
    <p:extLst>
      <p:ext uri="{BB962C8B-B14F-4D97-AF65-F5344CB8AC3E}">
        <p14:creationId xmlns:p14="http://schemas.microsoft.com/office/powerpoint/2010/main" val="250717033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70</a:t>
            </a:fld>
            <a:endParaRPr lang="en-US"/>
          </a:p>
        </p:txBody>
      </p:sp>
    </p:spTree>
    <p:extLst>
      <p:ext uri="{BB962C8B-B14F-4D97-AF65-F5344CB8AC3E}">
        <p14:creationId xmlns:p14="http://schemas.microsoft.com/office/powerpoint/2010/main" val="163715777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71</a:t>
            </a:fld>
            <a:endParaRPr lang="en-US"/>
          </a:p>
        </p:txBody>
      </p:sp>
    </p:spTree>
    <p:extLst>
      <p:ext uri="{BB962C8B-B14F-4D97-AF65-F5344CB8AC3E}">
        <p14:creationId xmlns:p14="http://schemas.microsoft.com/office/powerpoint/2010/main" val="2422150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15521" y="2718699"/>
            <a:ext cx="2675541" cy="1662642"/>
          </a:xfrm>
        </p:spPr>
        <p:txBody>
          <a:bodyPr lIns="0" tIns="0" rIns="0" bIns="0" anchor="t" anchorCtr="0">
            <a:noAutofit/>
          </a:bodyPr>
          <a:lstStyle>
            <a:lvl1pPr algn="l">
              <a:defRPr sz="2800" baseline="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6115520" y="4624116"/>
            <a:ext cx="2675542" cy="1220571"/>
          </a:xfrm>
        </p:spPr>
        <p:txBody>
          <a:bodyPr lIns="0" tIns="0" rIns="0" bIns="0">
            <a:normAutofit/>
          </a:bodyPr>
          <a:lstStyle>
            <a:lvl1pPr marL="0" indent="0" algn="l">
              <a:buNone/>
              <a:defRPr sz="200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43F856-A049-2E47-956D-5E9F5B4BE13E}" type="datetimeFigureOut">
              <a:rPr lang="en-US" smtClean="0"/>
              <a:t>4/5/2019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531BC2-9DD1-A247-957E-4797F21AE5E9}" type="slidenum">
              <a:rPr lang="en-US" smtClean="0"/>
              <a:t>‹#›</a:t>
            </a:fld>
            <a:endParaRPr lang="en-US"/>
          </a:p>
        </p:txBody>
      </p:sp>
      <p:cxnSp>
        <p:nvCxnSpPr>
          <p:cNvPr id="9" name="Straight Connector 8"/>
          <p:cNvCxnSpPr/>
          <p:nvPr userDrawn="1"/>
        </p:nvCxnSpPr>
        <p:spPr bwMode="auto">
          <a:xfrm>
            <a:off x="6115521" y="2621937"/>
            <a:ext cx="2507226" cy="0"/>
          </a:xfrm>
          <a:prstGeom prst="line">
            <a:avLst/>
          </a:prstGeom>
          <a:blipFill dpi="0" rotWithShape="0">
            <a:blip r:embed="rId2"/>
            <a:srcRect/>
            <a:tile tx="0" ty="0" sx="100000" sy="100000" flip="none" algn="tl"/>
          </a:blipFill>
          <a:ln w="6350" cap="flat" cmpd="sng" algn="ctr">
            <a:solidFill>
              <a:srgbClr val="FFFFFF"/>
            </a:solidFill>
            <a:prstDash val="sysDash"/>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597354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0"/>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4/5/2019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336806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4/5/2019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95819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4/5/2019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1055751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4/5/2019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46241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4/5/2019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97382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D42D83-403C-451F-A563-615ABCC28BE7}" type="datetimeFigureOut">
              <a:rPr lang="en-GB" smtClean="0"/>
              <a:t>05/04/2019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136F0B-9700-46A7-8E04-7B5760D96D01}" type="slidenum">
              <a:rPr lang="en-GB" smtClean="0"/>
              <a:t>‹#›</a:t>
            </a:fld>
            <a:endParaRPr lang="en-GB"/>
          </a:p>
        </p:txBody>
      </p:sp>
    </p:spTree>
    <p:extLst>
      <p:ext uri="{BB962C8B-B14F-4D97-AF65-F5344CB8AC3E}">
        <p14:creationId xmlns:p14="http://schemas.microsoft.com/office/powerpoint/2010/main" val="2674181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1"/>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4/5/2019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22582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2"/>
            <a:ext cx="4038600" cy="4525963"/>
          </a:xfrm>
          <a:prstGeom prst="rect">
            <a:avLst/>
          </a:prstGeo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2"/>
            <a:ext cx="4038600" cy="4525963"/>
          </a:xfrm>
          <a:prstGeom prst="rect">
            <a:avLst/>
          </a:prstGeo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4/5/2019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021443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4/5/2019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847575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4/5/2019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5841224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4/5/2019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759930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8"/>
        <p:cNvGrpSpPr/>
        <p:nvPr/>
      </p:nvGrpSpPr>
      <p:grpSpPr>
        <a:xfrm>
          <a:off x="0" y="0"/>
          <a:ext cx="0" cy="0"/>
          <a:chOff x="0" y="0"/>
          <a:chExt cx="0" cy="0"/>
        </a:xfrm>
      </p:grpSpPr>
      <p:sp>
        <p:nvSpPr>
          <p:cNvPr id="19" name="Shape 19"/>
          <p:cNvSpPr/>
          <p:nvPr/>
        </p:nvSpPr>
        <p:spPr>
          <a:xfrm rot="10800000" flipH="1">
            <a:off x="0" y="2248000"/>
            <a:ext cx="9144000" cy="4610000"/>
          </a:xfrm>
          <a:prstGeom prst="rect">
            <a:avLst/>
          </a:prstGeom>
          <a:solidFill>
            <a:schemeClr val="accent4"/>
          </a:solidFill>
          <a:ln>
            <a:noFill/>
          </a:ln>
        </p:spPr>
        <p:txBody>
          <a:bodyPr lIns="68569" tIns="68569" rIns="68569" bIns="68569" anchor="ctr" anchorCtr="0">
            <a:noAutofit/>
          </a:bodyPr>
          <a:lstStyle/>
          <a:p>
            <a:pPr lvl="0">
              <a:spcBef>
                <a:spcPts val="0"/>
              </a:spcBef>
              <a:buNone/>
            </a:pPr>
            <a:endParaRPr sz="1350"/>
          </a:p>
        </p:txBody>
      </p:sp>
      <p:sp>
        <p:nvSpPr>
          <p:cNvPr id="20" name="Shape 20"/>
          <p:cNvSpPr/>
          <p:nvPr/>
        </p:nvSpPr>
        <p:spPr>
          <a:xfrm>
            <a:off x="0" y="2248000"/>
            <a:ext cx="9144000" cy="1448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lIns="68569" tIns="68569" rIns="68569" bIns="68569" anchor="ctr" anchorCtr="0">
            <a:noAutofit/>
          </a:bodyPr>
          <a:lstStyle/>
          <a:p>
            <a:pPr lvl="0">
              <a:spcBef>
                <a:spcPts val="0"/>
              </a:spcBef>
              <a:buNone/>
            </a:pPr>
            <a:endParaRPr sz="1350"/>
          </a:p>
        </p:txBody>
      </p:sp>
      <p:sp>
        <p:nvSpPr>
          <p:cNvPr id="21" name="Shape 21"/>
          <p:cNvSpPr txBox="1">
            <a:spLocks noGrp="1"/>
          </p:cNvSpPr>
          <p:nvPr>
            <p:ph type="title"/>
          </p:nvPr>
        </p:nvSpPr>
        <p:spPr>
          <a:xfrm>
            <a:off x="471900" y="984967"/>
            <a:ext cx="8222100" cy="1023600"/>
          </a:xfrm>
          <a:prstGeom prst="rect">
            <a:avLst/>
          </a:prstGeom>
        </p:spPr>
        <p:txBody>
          <a:bodyPr lIns="91425" tIns="91425" rIns="91425" bIns="91425" anchor="b"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2" name="Shape 22"/>
          <p:cNvSpPr txBox="1">
            <a:spLocks noGrp="1"/>
          </p:cNvSpPr>
          <p:nvPr>
            <p:ph type="body" idx="1"/>
          </p:nvPr>
        </p:nvSpPr>
        <p:spPr>
          <a:xfrm>
            <a:off x="471900" y="2558767"/>
            <a:ext cx="8222100" cy="36136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3" name="Shape 23"/>
          <p:cNvSpPr txBox="1">
            <a:spLocks noGrp="1"/>
          </p:cNvSpPr>
          <p:nvPr>
            <p:ph type="sldNum" idx="12"/>
          </p:nvPr>
        </p:nvSpPr>
        <p:spPr>
          <a:xfrm>
            <a:off x="8523541" y="6260831"/>
            <a:ext cx="548700" cy="524800"/>
          </a:xfrm>
          <a:prstGeom prst="rect">
            <a:avLst/>
          </a:prstGeom>
        </p:spPr>
        <p:txBody>
          <a:bodyPr lIns="91425" tIns="91425" rIns="91425" bIns="91425" anchor="ctr" anchorCtr="0">
            <a:noAutofit/>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2761334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A6F06806-A632-47E9-A67C-F6F6E40AC14C}" type="datetimeFigureOut">
              <a:rPr lang="en-GB" smtClean="0"/>
              <a:t>05/04/2019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4BEB9-CB91-4109-9604-A377539DA0AC}" type="slidenum">
              <a:rPr lang="en-GB" smtClean="0"/>
              <a:t>‹#›</a:t>
            </a:fld>
            <a:endParaRPr lang="en-GB"/>
          </a:p>
        </p:txBody>
      </p:sp>
    </p:spTree>
    <p:extLst>
      <p:ext uri="{BB962C8B-B14F-4D97-AF65-F5344CB8AC3E}">
        <p14:creationId xmlns:p14="http://schemas.microsoft.com/office/powerpoint/2010/main" val="41546798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3F856-A049-2E47-956D-5E9F5B4BE13E}" type="datetimeFigureOut">
              <a:rPr lang="en-US" smtClean="0"/>
              <a:t>4/5/2019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31BC2-9DD1-A247-957E-4797F21AE5E9}" type="slidenum">
              <a:rPr lang="en-US" smtClean="0"/>
              <a:t>‹#›</a:t>
            </a:fld>
            <a:endParaRPr lang="en-US"/>
          </a:p>
        </p:txBody>
      </p:sp>
      <p:sp>
        <p:nvSpPr>
          <p:cNvPr id="8" name="Rectangle 7"/>
          <p:cNvSpPr/>
          <p:nvPr/>
        </p:nvSpPr>
        <p:spPr bwMode="auto">
          <a:xfrm>
            <a:off x="0" y="-1"/>
            <a:ext cx="9144000" cy="6980903"/>
          </a:xfrm>
          <a:prstGeom prst="rect">
            <a:avLst/>
          </a:prstGeom>
          <a:solidFill>
            <a:srgbClr val="64B546"/>
          </a:solidFill>
          <a:ln w="25400"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pic>
        <p:nvPicPr>
          <p:cNvPr id="13" name="Picture 12" descr="arrow star crop_left_rev.png"/>
          <p:cNvPicPr>
            <a:picLocks noChangeAspect="1"/>
          </p:cNvPicPr>
          <p:nvPr/>
        </p:nvPicPr>
        <p:blipFill>
          <a:blip r:embed="rId3">
            <a:alphaModFix amt="52000"/>
            <a:extLst>
              <a:ext uri="{28A0092B-C50C-407E-A947-70E740481C1C}">
                <a14:useLocalDpi xmlns:a14="http://schemas.microsoft.com/office/drawing/2010/main" val="0"/>
              </a:ext>
            </a:extLst>
          </a:blip>
          <a:stretch>
            <a:fillRect/>
          </a:stretch>
        </p:blipFill>
        <p:spPr>
          <a:xfrm>
            <a:off x="0" y="3490450"/>
            <a:ext cx="3146323" cy="3491488"/>
          </a:xfrm>
          <a:prstGeom prst="rect">
            <a:avLst/>
          </a:prstGeom>
        </p:spPr>
      </p:pic>
      <p:pic>
        <p:nvPicPr>
          <p:cNvPr id="14" name="Picture 13" descr="EAS_logo_whit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65290" y="323982"/>
            <a:ext cx="3097161" cy="1642468"/>
          </a:xfrm>
          <a:prstGeom prst="rect">
            <a:avLst/>
          </a:prstGeom>
        </p:spPr>
      </p:pic>
    </p:spTree>
    <p:extLst>
      <p:ext uri="{BB962C8B-B14F-4D97-AF65-F5344CB8AC3E}">
        <p14:creationId xmlns:p14="http://schemas.microsoft.com/office/powerpoint/2010/main" val="1223493926"/>
      </p:ext>
    </p:extLst>
  </p:cSld>
  <p:clrMap bg1="lt1" tx1="dk1" bg2="lt2" tx2="dk2" accent1="accent1" accent2="accent2" accent3="accent3" accent4="accent4" accent5="accent5" accent6="accent6" hlink="hlink" folHlink="folHlink"/>
  <p:sldLayoutIdLst>
    <p:sldLayoutId id="2147483649"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AF7FF5-605B-584D-A353-B67D7E109A0B}" type="datetimeFigureOut">
              <a:rPr lang="en-US" smtClean="0"/>
              <a:t>4/5/2019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8">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1311017377"/>
      </p:ext>
    </p:extLst>
  </p:cSld>
  <p:clrMap bg1="lt1" tx1="dk1" bg2="lt2" tx2="dk2" accent1="accent1" accent2="accent2" accent3="accent3" accent4="accent4" accent5="accent5" accent6="accent6" hlink="hlink" folHlink="folHlink"/>
  <p:sldLayoutIdLst>
    <p:sldLayoutId id="2147483662" r:id="rId1"/>
    <p:sldLayoutId id="2147483664" r:id="rId2"/>
    <p:sldLayoutId id="2147483666" r:id="rId3"/>
    <p:sldLayoutId id="2147483667" r:id="rId4"/>
    <p:sldLayoutId id="2147483669" r:id="rId5"/>
    <p:sldLayoutId id="2147483670" r:id="rId6"/>
  </p:sldLayoutIdLst>
  <p:txStyles>
    <p:titleStyle>
      <a:lvl1pPr algn="l" defTabSz="457200" rtl="0" eaLnBrk="1" latinLnBrk="0" hangingPunct="1">
        <a:spcBef>
          <a:spcPct val="0"/>
        </a:spcBef>
        <a:buNone/>
        <a:defRPr sz="2800" kern="1200" baseline="0">
          <a:solidFill>
            <a:schemeClr val="bg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a:extLst/>
        </p:spPr>
        <p:txBody>
          <a:bodyPr vert="horz" wrap="square" lIns="68580" tIns="34290" rIns="68580" bIns="34290" numCol="1" rtlCol="0" anchor="t" anchorCtr="0" compatLnSpc="1">
            <a:prstTxWarp prst="textNoShape">
              <a:avLst/>
            </a:prstTxWarp>
          </a:bodyPr>
          <a:lstStyle/>
          <a:p>
            <a:pPr marL="0" marR="0" indent="0" algn="ctr" defTabSz="685800" rtl="0" eaLnBrk="1" fontAlgn="base" latinLnBrk="0" hangingPunct="1">
              <a:lnSpc>
                <a:spcPct val="100000"/>
              </a:lnSpc>
              <a:spcBef>
                <a:spcPct val="0"/>
              </a:spcBef>
              <a:spcAft>
                <a:spcPct val="0"/>
              </a:spcAft>
              <a:buClrTx/>
              <a:buSzTx/>
              <a:buFontTx/>
              <a:buNone/>
              <a:tabLst/>
            </a:pPr>
            <a:endParaRPr kumimoji="0" lang="en-US" sz="315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1AF7FF5-605B-584D-A353-B67D7E109A0B}" type="datetimeFigureOut">
              <a:rPr lang="en-US" smtClean="0"/>
              <a:t>4/5/2019</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9">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348315381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Lst>
  <p:txStyles>
    <p:titleStyle>
      <a:lvl1pPr algn="l" defTabSz="342900" rtl="0" eaLnBrk="1" latinLnBrk="0" hangingPunct="1">
        <a:spcBef>
          <a:spcPct val="0"/>
        </a:spcBef>
        <a:buNone/>
        <a:defRPr sz="2100" kern="1200" baseline="0">
          <a:solidFill>
            <a:schemeClr val="bg1"/>
          </a:solidFill>
          <a:latin typeface="+mj-lt"/>
          <a:ea typeface="+mj-ea"/>
          <a:cs typeface="+mj-cs"/>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preaker.com/user/bengomedia/acew-podcast-2-v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parliament.uk/"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hyperlink" Target="../The%20Hadow%20Report.docx"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9.xml"/><Relationship Id="rId4" Type="http://schemas.openxmlformats.org/officeDocument/2006/relationships/image" Target="../media/image20.png"/></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hyperlink" Target="https://thinqi.easmysid.co.uk/go/rm8agt" TargetMode="External"/><Relationship Id="rId2" Type="http://schemas.openxmlformats.org/officeDocument/2006/relationships/notesSlide" Target="../notesSlides/notesSlide33.xml"/><Relationship Id="rId1" Type="http://schemas.openxmlformats.org/officeDocument/2006/relationships/slideLayout" Target="../slideLayouts/slideLayout9.xml"/><Relationship Id="rId4" Type="http://schemas.openxmlformats.org/officeDocument/2006/relationships/image" Target="../media/image23.png"/></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education.gov.scot/Documents/All-experiencesoutcomes18.pdf"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8.xml"/><Relationship Id="rId1" Type="http://schemas.openxmlformats.org/officeDocument/2006/relationships/slideLayout" Target="../slideLayouts/slideLayout3.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5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28.png"/><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6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vPhM8lxibSU" TargetMode="External"/><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pdfs.semanticscholar.org/c383/7231c5ee72b5c4c62c2cadab155565591986.pdf" TargetMode="External"/><Relationship Id="rId2" Type="http://schemas.openxmlformats.org/officeDocument/2006/relationships/notesSlide" Target="../notesSlides/notesSlide68.xml"/><Relationship Id="rId1" Type="http://schemas.openxmlformats.org/officeDocument/2006/relationships/slideLayout" Target="../slideLayouts/slideLayout3.xml"/><Relationship Id="rId5" Type="http://schemas.openxmlformats.org/officeDocument/2006/relationships/hyperlink" Target="https://dspace.stir.ac.uk/bitstream/1893/17866/1/Knowledge%20in%20Curriculum_final.pdf" TargetMode="External"/><Relationship Id="rId4" Type="http://schemas.openxmlformats.org/officeDocument/2006/relationships/hyperlink" Target="https://dspace.stir.ac.uk/bitstream/1893/11356/1/Curriculum%20for%20Excellence_SER_FINAL.pdf" TargetMode="External"/></Relationships>
</file>

<file path=ppt/slides/_rels/slide70.xml.rels><?xml version="1.0" encoding="UTF-8" standalone="yes"?>
<Relationships xmlns="http://schemas.openxmlformats.org/package/2006/relationships"><Relationship Id="rId8" Type="http://schemas.openxmlformats.org/officeDocument/2006/relationships/hyperlink" Target="http://www.educationengland.org.uk/documents/hadow1926/hadow1926.html" TargetMode="External"/><Relationship Id="rId3" Type="http://schemas.openxmlformats.org/officeDocument/2006/relationships/hyperlink" Target="http://www.parliament.uk/" TargetMode="External"/><Relationship Id="rId7" Type="http://schemas.openxmlformats.org/officeDocument/2006/relationships/hyperlink" Target="http://hansard.millbanksystems.com/commons/1918/mar/13/education-bill" TargetMode="External"/><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hyperlink" Target="http://hansard.millbanksystems.com/commons/1902/dec/02/education-england-and-wales-bill-2" TargetMode="External"/><Relationship Id="rId5" Type="http://schemas.openxmlformats.org/officeDocument/2006/relationships/hyperlink" Target="https://www.library.wales/discover/digital-gallery/printed-material/thebluebooks/" TargetMode="External"/><Relationship Id="rId4" Type="http://schemas.openxmlformats.org/officeDocument/2006/relationships/hyperlink" Target="http://hansard.millbanksystems.com/lords/1870/jul/25/elementary-education-bill#s3v0203p0_18700725_hol_21" TargetMode="External"/><Relationship Id="rId9" Type="http://schemas.openxmlformats.org/officeDocument/2006/relationships/hyperlink" Target="http://gov.wales/docs/dcells/publications/150309-teaching-tomorrows-teachers-final.pdf"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www.educationengland.org.uk/documents/spens/spens1938.html" TargetMode="Externa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hyperlink" Target="http://www.oecd.org/edu/Improving-schools-in-Wales.pdf" TargetMode="External"/><Relationship Id="rId5" Type="http://schemas.openxmlformats.org/officeDocument/2006/relationships/hyperlink" Target="http://www.legislation.gov.uk/ukpga/1988/40/pdfs/ukpga_19880040_en.pdf" TargetMode="External"/><Relationship Id="rId4" Type="http://schemas.openxmlformats.org/officeDocument/2006/relationships/hyperlink" Target="http://hansard.millbanksystems.com/commons/1944/jan/19/education-bi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2639" y="2718698"/>
            <a:ext cx="7630999" cy="1905417"/>
          </a:xfrm>
        </p:spPr>
        <p:txBody>
          <a:bodyPr/>
          <a:lstStyle/>
          <a:p>
            <a:r>
              <a:rPr lang="x-none" b="1"/>
              <a:t>PG Cert Teaching &amp; Learning</a:t>
            </a:r>
            <a:br>
              <a:rPr lang="en-US">
                <a:solidFill>
                  <a:schemeClr val="tx1"/>
                </a:solidFill>
              </a:rPr>
            </a:br>
            <a:r>
              <a:rPr lang="x-none" b="1"/>
              <a:t>“Successful Futures”</a:t>
            </a:r>
            <a:br>
              <a:rPr lang="en-US">
                <a:solidFill>
                  <a:schemeClr val="tx1"/>
                </a:solidFill>
              </a:rPr>
            </a:br>
            <a:br>
              <a:rPr lang="en-US">
                <a:solidFill>
                  <a:schemeClr val="tx1"/>
                </a:solidFill>
              </a:rPr>
            </a:br>
            <a:r>
              <a:rPr lang="x-none"/>
              <a:t>Day 1 – </a:t>
            </a:r>
            <a:r>
              <a:rPr lang="x-none">
                <a:cs typeface="Arial"/>
              </a:rPr>
              <a:t>Tuesday </a:t>
            </a:r>
            <a:r>
              <a:rPr lang="en-GB">
                <a:cs typeface="Arial"/>
              </a:rPr>
              <a:t>April 3</a:t>
            </a:r>
            <a:r>
              <a:rPr lang="en-GB" baseline="30000">
                <a:cs typeface="Arial"/>
              </a:rPr>
              <a:t>rd</a:t>
            </a:r>
            <a:r>
              <a:rPr lang="en-GB">
                <a:cs typeface="Arial"/>
              </a:rPr>
              <a:t> </a:t>
            </a:r>
            <a:r>
              <a:rPr lang="x-none">
                <a:cs typeface="Arial"/>
              </a:rPr>
              <a:t>201</a:t>
            </a:r>
            <a:r>
              <a:rPr lang="en-GB">
                <a:cs typeface="Arial"/>
              </a:rPr>
              <a:t>9</a:t>
            </a:r>
            <a:endParaRPr lang="x-none">
              <a:cs typeface="Arial"/>
            </a:endParaRPr>
          </a:p>
        </p:txBody>
      </p:sp>
      <p:sp>
        <p:nvSpPr>
          <p:cNvPr id="3" name="Subtitle 2"/>
          <p:cNvSpPr>
            <a:spLocks noGrp="1"/>
          </p:cNvSpPr>
          <p:nvPr>
            <p:ph type="subTitle" idx="1"/>
          </p:nvPr>
        </p:nvSpPr>
        <p:spPr>
          <a:xfrm>
            <a:off x="5938096" y="4624116"/>
            <a:ext cx="2675542" cy="1220571"/>
          </a:xfrm>
        </p:spPr>
        <p:txBody>
          <a:bodyPr vert="horz" lIns="0" tIns="0" rIns="0" bIns="0" rtlCol="0" anchor="t">
            <a:normAutofit/>
          </a:bodyPr>
          <a:lstStyle/>
          <a:p>
            <a:pPr algn="r"/>
            <a:r>
              <a:rPr lang="en-GB">
                <a:cs typeface="Arial"/>
              </a:rPr>
              <a:t>Tredegar Comprehensive School</a:t>
            </a:r>
            <a:endParaRPr lang="x-none">
              <a:cs typeface="Arial"/>
            </a:endParaRPr>
          </a:p>
        </p:txBody>
      </p:sp>
    </p:spTree>
    <p:extLst>
      <p:ext uri="{BB962C8B-B14F-4D97-AF65-F5344CB8AC3E}">
        <p14:creationId xmlns:p14="http://schemas.microsoft.com/office/powerpoint/2010/main" val="2399900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8FAC-7753-4167-B02A-12092941A3FD}"/>
              </a:ext>
            </a:extLst>
          </p:cNvPr>
          <p:cNvSpPr>
            <a:spLocks noGrp="1"/>
          </p:cNvSpPr>
          <p:nvPr>
            <p:ph type="title"/>
          </p:nvPr>
        </p:nvSpPr>
        <p:spPr/>
        <p:txBody>
          <a:bodyPr/>
          <a:lstStyle/>
          <a:p>
            <a:r>
              <a:rPr lang="en-GB" sz="2700"/>
              <a:t>Module 1 – Curriculum – Key dates</a:t>
            </a:r>
          </a:p>
        </p:txBody>
      </p:sp>
      <p:sp>
        <p:nvSpPr>
          <p:cNvPr id="3" name="Content Placeholder 2">
            <a:extLst>
              <a:ext uri="{FF2B5EF4-FFF2-40B4-BE49-F238E27FC236}">
                <a16:creationId xmlns:a16="http://schemas.microsoft.com/office/drawing/2014/main" id="{454499B4-CDF9-4034-A61E-FC30EA83AEE7}"/>
              </a:ext>
            </a:extLst>
          </p:cNvPr>
          <p:cNvSpPr>
            <a:spLocks noGrp="1"/>
          </p:cNvSpPr>
          <p:nvPr>
            <p:ph idx="1"/>
          </p:nvPr>
        </p:nvSpPr>
        <p:spPr>
          <a:xfrm>
            <a:off x="0" y="1206173"/>
            <a:ext cx="9127242" cy="4051757"/>
          </a:xfrm>
        </p:spPr>
        <p:txBody>
          <a:bodyPr anchor="t"/>
          <a:lstStyle/>
          <a:p>
            <a:pPr>
              <a:lnSpc>
                <a:spcPct val="150000"/>
              </a:lnSpc>
            </a:pPr>
            <a:r>
              <a:rPr lang="en-GB" sz="2400">
                <a:solidFill>
                  <a:schemeClr val="tx2"/>
                </a:solidFill>
              </a:rPr>
              <a:t>Day 1 -  3rd April – Tredegar Comprehensive – Successful Futures and critiquing change. </a:t>
            </a:r>
            <a:endParaRPr lang="en-GB" sz="2400">
              <a:solidFill>
                <a:schemeClr val="tx2"/>
              </a:solidFill>
              <a:cs typeface="Calibri"/>
            </a:endParaRPr>
          </a:p>
          <a:p>
            <a:pPr>
              <a:lnSpc>
                <a:spcPct val="150000"/>
              </a:lnSpc>
            </a:pPr>
            <a:r>
              <a:rPr lang="en-GB" sz="2400">
                <a:solidFill>
                  <a:schemeClr val="tx2"/>
                </a:solidFill>
              </a:rPr>
              <a:t>Day 2 – 8th May – Glan Usk Primary - International perspective and comparative studies. </a:t>
            </a:r>
            <a:endParaRPr lang="en-GB" sz="2400">
              <a:solidFill>
                <a:schemeClr val="tx2"/>
              </a:solidFill>
              <a:cs typeface="Calibri"/>
            </a:endParaRPr>
          </a:p>
          <a:p>
            <a:pPr>
              <a:lnSpc>
                <a:spcPct val="150000"/>
              </a:lnSpc>
            </a:pPr>
            <a:r>
              <a:rPr lang="en-GB" sz="2400">
                <a:solidFill>
                  <a:schemeClr val="tx2"/>
                </a:solidFill>
              </a:rPr>
              <a:t>Day 3 – Learning visit</a:t>
            </a:r>
            <a:endParaRPr lang="en-GB" sz="2400">
              <a:solidFill>
                <a:schemeClr val="tx2"/>
              </a:solidFill>
              <a:cs typeface="Calibri"/>
            </a:endParaRPr>
          </a:p>
          <a:p>
            <a:pPr>
              <a:lnSpc>
                <a:spcPct val="150000"/>
              </a:lnSpc>
            </a:pPr>
            <a:r>
              <a:rPr lang="en-GB" sz="2400">
                <a:solidFill>
                  <a:schemeClr val="tx2"/>
                </a:solidFill>
              </a:rPr>
              <a:t>Day 4 – 25th June - Curriculum implementation</a:t>
            </a:r>
            <a:endParaRPr lang="en-GB" sz="2400">
              <a:solidFill>
                <a:schemeClr val="tx2"/>
              </a:solidFill>
              <a:cs typeface="Calibri"/>
            </a:endParaRPr>
          </a:p>
          <a:p>
            <a:pPr>
              <a:lnSpc>
                <a:spcPct val="150000"/>
              </a:lnSpc>
            </a:pPr>
            <a:r>
              <a:rPr lang="en-GB" sz="2400">
                <a:solidFill>
                  <a:schemeClr val="tx2"/>
                </a:solidFill>
              </a:rPr>
              <a:t>Tutorial support – 11</a:t>
            </a:r>
            <a:r>
              <a:rPr lang="en-GB" sz="2400" baseline="30000">
                <a:solidFill>
                  <a:schemeClr val="tx2"/>
                </a:solidFill>
              </a:rPr>
              <a:t>th</a:t>
            </a:r>
            <a:r>
              <a:rPr lang="en-GB" sz="2400">
                <a:solidFill>
                  <a:schemeClr val="tx2"/>
                </a:solidFill>
              </a:rPr>
              <a:t> July – Llanwern High school</a:t>
            </a:r>
            <a:endParaRPr lang="en-GB" sz="2400">
              <a:solidFill>
                <a:schemeClr val="tx2"/>
              </a:solidFill>
              <a:cs typeface="Calibri"/>
            </a:endParaRPr>
          </a:p>
          <a:p>
            <a:pPr>
              <a:lnSpc>
                <a:spcPct val="150000"/>
              </a:lnSpc>
            </a:pPr>
            <a:r>
              <a:rPr lang="en-US" sz="2400" b="1">
                <a:solidFill>
                  <a:schemeClr val="tx2"/>
                </a:solidFill>
              </a:rPr>
              <a:t>Assignments should be submitted Thursday 5th September 2019.</a:t>
            </a:r>
            <a:endParaRPr lang="en-GB" sz="2400" b="1">
              <a:solidFill>
                <a:schemeClr val="tx2"/>
              </a:solidFill>
              <a:cs typeface="Calibri"/>
            </a:endParaRPr>
          </a:p>
        </p:txBody>
      </p:sp>
    </p:spTree>
    <p:extLst>
      <p:ext uri="{BB962C8B-B14F-4D97-AF65-F5344CB8AC3E}">
        <p14:creationId xmlns:p14="http://schemas.microsoft.com/office/powerpoint/2010/main" val="3768506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Today’s objectives </a:t>
            </a:r>
          </a:p>
        </p:txBody>
      </p:sp>
      <p:sp>
        <p:nvSpPr>
          <p:cNvPr id="3" name="Content Placeholder 2"/>
          <p:cNvSpPr>
            <a:spLocks noGrp="1"/>
          </p:cNvSpPr>
          <p:nvPr>
            <p:ph idx="1"/>
          </p:nvPr>
        </p:nvSpPr>
        <p:spPr>
          <a:xfrm>
            <a:off x="457200" y="1281738"/>
            <a:ext cx="8229600" cy="4525963"/>
          </a:xfrm>
        </p:spPr>
        <p:txBody>
          <a:bodyPr/>
          <a:lstStyle/>
          <a:p>
            <a:pPr>
              <a:lnSpc>
                <a:spcPct val="150000"/>
              </a:lnSpc>
            </a:pPr>
            <a:r>
              <a:rPr lang="en-GB" sz="2400">
                <a:solidFill>
                  <a:schemeClr val="tx2"/>
                </a:solidFill>
              </a:rPr>
              <a:t>Critically reflect on the purposes and rationale of a school curriculum;</a:t>
            </a:r>
          </a:p>
          <a:p>
            <a:pPr>
              <a:lnSpc>
                <a:spcPct val="150000"/>
              </a:lnSpc>
            </a:pPr>
            <a:r>
              <a:rPr lang="en-GB" sz="2400">
                <a:solidFill>
                  <a:schemeClr val="tx2"/>
                </a:solidFill>
              </a:rPr>
              <a:t>Contextualise curriculum development in Wales through historical consideration of curriculum development;</a:t>
            </a:r>
          </a:p>
          <a:p>
            <a:pPr lvl="0">
              <a:lnSpc>
                <a:spcPct val="150000"/>
              </a:lnSpc>
            </a:pPr>
            <a:r>
              <a:rPr lang="en-GB" sz="2400">
                <a:solidFill>
                  <a:schemeClr val="tx2"/>
                </a:solidFill>
              </a:rPr>
              <a:t>Consider current practice and evaluate how this could be developed to meet the expectations of the Curriculum for Wales;</a:t>
            </a:r>
          </a:p>
          <a:p>
            <a:pPr lvl="0">
              <a:lnSpc>
                <a:spcPct val="150000"/>
              </a:lnSpc>
            </a:pPr>
            <a:r>
              <a:rPr lang="en-GB" sz="2400">
                <a:solidFill>
                  <a:schemeClr val="tx2"/>
                </a:solidFill>
              </a:rPr>
              <a:t>Consider your own role in driving forward curriculum change.</a:t>
            </a:r>
          </a:p>
          <a:p>
            <a:pPr marL="0" lvl="0" indent="0">
              <a:buNone/>
            </a:pPr>
            <a:endParaRPr lang="en-GB" sz="2500">
              <a:solidFill>
                <a:schemeClr val="tx2"/>
              </a:solidFill>
            </a:endParaRPr>
          </a:p>
          <a:p>
            <a:endParaRPr lang="en-GB" sz="2500" b="1" u="sng">
              <a:solidFill>
                <a:schemeClr val="tx2"/>
              </a:solidFill>
            </a:endParaRPr>
          </a:p>
          <a:p>
            <a:endParaRPr lang="en-GB" sz="2500">
              <a:solidFill>
                <a:schemeClr val="tx2"/>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363220" cy="545288"/>
          </a:xfrm>
          <a:prstGeom prst="rect">
            <a:avLst/>
          </a:prstGeom>
        </p:spPr>
      </p:pic>
    </p:spTree>
    <p:extLst>
      <p:ext uri="{BB962C8B-B14F-4D97-AF65-F5344CB8AC3E}">
        <p14:creationId xmlns:p14="http://schemas.microsoft.com/office/powerpoint/2010/main" val="1450270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Preparatory task for Day 1</a:t>
            </a:r>
          </a:p>
        </p:txBody>
      </p:sp>
      <p:sp>
        <p:nvSpPr>
          <p:cNvPr id="3" name="Content Placeholder 2"/>
          <p:cNvSpPr>
            <a:spLocks noGrp="1"/>
          </p:cNvSpPr>
          <p:nvPr>
            <p:ph idx="1"/>
          </p:nvPr>
        </p:nvSpPr>
        <p:spPr>
          <a:xfrm>
            <a:off x="457200" y="1281738"/>
            <a:ext cx="8229600" cy="4525963"/>
          </a:xfrm>
        </p:spPr>
        <p:txBody>
          <a:bodyPr anchor="t"/>
          <a:lstStyle/>
          <a:p>
            <a:r>
              <a:rPr lang="en-US" sz="2800">
                <a:solidFill>
                  <a:schemeClr val="tx2"/>
                </a:solidFill>
              </a:rPr>
              <a:t>Re-read Successful Futures (focusing especially on chapters 1,3 and 7). Critique the document, raising critical questions and key challenges for schools in Wales. </a:t>
            </a:r>
          </a:p>
          <a:p>
            <a:endParaRPr lang="en-US" sz="2800">
              <a:solidFill>
                <a:schemeClr val="tx2"/>
              </a:solidFill>
            </a:endParaRPr>
          </a:p>
          <a:p>
            <a:r>
              <a:rPr lang="en-US" sz="2800">
                <a:solidFill>
                  <a:schemeClr val="tx2"/>
                </a:solidFill>
              </a:rPr>
              <a:t>Listen to the recent Welsh Government Podcast: </a:t>
            </a:r>
            <a:r>
              <a:rPr lang="en-US" sz="2800">
                <a:solidFill>
                  <a:schemeClr val="tx2"/>
                </a:solidFill>
                <a:hlinkClick r:id="rId3">
                  <a:extLst>
                    <a:ext uri="{A12FA001-AC4F-418D-AE19-62706E023703}">
                      <ahyp:hlinkClr xmlns:ahyp="http://schemas.microsoft.com/office/drawing/2018/hyperlinkcolor" val="tx"/>
                    </a:ext>
                  </a:extLst>
                </a:hlinkClick>
              </a:rPr>
              <a:t>https://www.spreaker.com/user/bengomedia/acew-podcast-2-v2</a:t>
            </a:r>
            <a:endParaRPr lang="en-US" sz="2800">
              <a:solidFill>
                <a:schemeClr val="tx2"/>
              </a:solidFill>
            </a:endParaRPr>
          </a:p>
          <a:p>
            <a:pPr marL="0" indent="0">
              <a:buNone/>
            </a:pPr>
            <a:endParaRPr lang="en-GB" sz="2800">
              <a:solidFill>
                <a:schemeClr val="tx2"/>
              </a:solidFill>
            </a:endParaRPr>
          </a:p>
          <a:p>
            <a:endParaRPr lang="en-GB" sz="2500" b="1" u="sng">
              <a:solidFill>
                <a:schemeClr val="tx2"/>
              </a:solidFill>
            </a:endParaRPr>
          </a:p>
          <a:p>
            <a:endParaRPr lang="en-GB" sz="2500">
              <a:solidFill>
                <a:schemeClr val="tx2"/>
              </a:solidFill>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363220" cy="545288"/>
          </a:xfrm>
          <a:prstGeom prst="rect">
            <a:avLst/>
          </a:prstGeom>
        </p:spPr>
      </p:pic>
    </p:spTree>
    <p:extLst>
      <p:ext uri="{BB962C8B-B14F-4D97-AF65-F5344CB8AC3E}">
        <p14:creationId xmlns:p14="http://schemas.microsoft.com/office/powerpoint/2010/main" val="13899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B3A5B-B48F-4C9A-8D4A-2FF7CA1719AE}"/>
              </a:ext>
            </a:extLst>
          </p:cNvPr>
          <p:cNvSpPr>
            <a:spLocks noGrp="1"/>
          </p:cNvSpPr>
          <p:nvPr>
            <p:ph type="title"/>
          </p:nvPr>
        </p:nvSpPr>
        <p:spPr/>
        <p:txBody>
          <a:bodyPr/>
          <a:lstStyle/>
          <a:p>
            <a:r>
              <a:rPr lang="en-GB"/>
              <a:t>Coaching conversation</a:t>
            </a:r>
          </a:p>
        </p:txBody>
      </p:sp>
      <p:sp>
        <p:nvSpPr>
          <p:cNvPr id="3" name="Content Placeholder 2">
            <a:extLst>
              <a:ext uri="{FF2B5EF4-FFF2-40B4-BE49-F238E27FC236}">
                <a16:creationId xmlns:a16="http://schemas.microsoft.com/office/drawing/2014/main" id="{02491F65-8A28-4F4C-8DF5-6EE1CB8315A1}"/>
              </a:ext>
            </a:extLst>
          </p:cNvPr>
          <p:cNvSpPr>
            <a:spLocks noGrp="1"/>
          </p:cNvSpPr>
          <p:nvPr>
            <p:ph idx="1"/>
          </p:nvPr>
        </p:nvSpPr>
        <p:spPr/>
        <p:txBody>
          <a:bodyPr/>
          <a:lstStyle/>
          <a:p>
            <a:r>
              <a:rPr lang="en-US" sz="2800">
                <a:solidFill>
                  <a:schemeClr val="tx2"/>
                </a:solidFill>
              </a:rPr>
              <a:t>The ‘Coaching Conversation’ has three roles; </a:t>
            </a:r>
          </a:p>
          <a:p>
            <a:endParaRPr lang="en-US" sz="2800">
              <a:solidFill>
                <a:schemeClr val="tx2"/>
              </a:solidFill>
            </a:endParaRPr>
          </a:p>
          <a:p>
            <a:r>
              <a:rPr lang="en-US" sz="2800">
                <a:solidFill>
                  <a:schemeClr val="tx2"/>
                </a:solidFill>
              </a:rPr>
              <a:t>1. Teller – In this role you have 5 minutes to talk about your personal reading and research, so what did you read and what did you think about what you have read. This is uninterrupted talk, the other two members of the group are listening and making notes/observations. </a:t>
            </a:r>
          </a:p>
          <a:p>
            <a:endParaRPr lang="en-US" sz="2400"/>
          </a:p>
        </p:txBody>
      </p:sp>
    </p:spTree>
    <p:extLst>
      <p:ext uri="{BB962C8B-B14F-4D97-AF65-F5344CB8AC3E}">
        <p14:creationId xmlns:p14="http://schemas.microsoft.com/office/powerpoint/2010/main" val="528120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70E0D-73ED-4246-9B0F-8B08EF8433A5}"/>
              </a:ext>
            </a:extLst>
          </p:cNvPr>
          <p:cNvSpPr>
            <a:spLocks noGrp="1"/>
          </p:cNvSpPr>
          <p:nvPr>
            <p:ph type="title"/>
          </p:nvPr>
        </p:nvSpPr>
        <p:spPr/>
        <p:txBody>
          <a:bodyPr/>
          <a:lstStyle/>
          <a:p>
            <a:r>
              <a:rPr lang="en-GB" sz="3200"/>
              <a:t>Coaching conversation</a:t>
            </a:r>
          </a:p>
        </p:txBody>
      </p:sp>
      <p:sp>
        <p:nvSpPr>
          <p:cNvPr id="3" name="Content Placeholder 2">
            <a:extLst>
              <a:ext uri="{FF2B5EF4-FFF2-40B4-BE49-F238E27FC236}">
                <a16:creationId xmlns:a16="http://schemas.microsoft.com/office/drawing/2014/main" id="{646E0E0F-193B-415C-B3ED-EA2A61A63CBA}"/>
              </a:ext>
            </a:extLst>
          </p:cNvPr>
          <p:cNvSpPr>
            <a:spLocks noGrp="1"/>
          </p:cNvSpPr>
          <p:nvPr>
            <p:ph idx="1"/>
          </p:nvPr>
        </p:nvSpPr>
        <p:spPr>
          <a:xfrm>
            <a:off x="457200" y="1242660"/>
            <a:ext cx="8686800" cy="4525963"/>
          </a:xfrm>
        </p:spPr>
        <p:txBody>
          <a:bodyPr/>
          <a:lstStyle/>
          <a:p>
            <a:r>
              <a:rPr lang="en-US" sz="2400">
                <a:solidFill>
                  <a:schemeClr val="tx2"/>
                </a:solidFill>
              </a:rPr>
              <a:t>2. Listener / Questioner - In the next 5 minutes the listener / questioner engages in a dialogue with the teller. The questions have grown out of what the listener heard. The questions are about deepening and broadening the conversations, the stems for those questions might include: </a:t>
            </a:r>
          </a:p>
          <a:p>
            <a:pPr lvl="1"/>
            <a:r>
              <a:rPr lang="en-US" sz="2000">
                <a:solidFill>
                  <a:schemeClr val="tx2"/>
                </a:solidFill>
              </a:rPr>
              <a:t>Can you tell me more about………Why do you feel that … is important……….. </a:t>
            </a:r>
          </a:p>
          <a:p>
            <a:pPr lvl="1"/>
            <a:r>
              <a:rPr lang="en-US" sz="2000">
                <a:solidFill>
                  <a:schemeClr val="tx2"/>
                </a:solidFill>
              </a:rPr>
              <a:t>How might you develop…………In what ways do you think………… </a:t>
            </a:r>
          </a:p>
          <a:p>
            <a:pPr lvl="1"/>
            <a:r>
              <a:rPr lang="en-US" sz="2000">
                <a:solidFill>
                  <a:schemeClr val="tx2"/>
                </a:solidFill>
              </a:rPr>
              <a:t>How would things be different if…………………. </a:t>
            </a:r>
          </a:p>
          <a:p>
            <a:pPr lvl="1"/>
            <a:r>
              <a:rPr lang="en-US" sz="2000">
                <a:solidFill>
                  <a:schemeClr val="tx2"/>
                </a:solidFill>
              </a:rPr>
              <a:t>The questioning is inquisitive, it is not about challenge it is about enabling the teller to explore their understandings. Throughout the first 5 minutes the recorder / reflector does not contribute to the conversation but makes notes about the key issues that arise.  </a:t>
            </a:r>
          </a:p>
          <a:p>
            <a:endParaRPr lang="en-GB"/>
          </a:p>
        </p:txBody>
      </p:sp>
    </p:spTree>
    <p:extLst>
      <p:ext uri="{BB962C8B-B14F-4D97-AF65-F5344CB8AC3E}">
        <p14:creationId xmlns:p14="http://schemas.microsoft.com/office/powerpoint/2010/main" val="617863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9B0B9F-8A25-4B29-8DCB-0553832EECCF}"/>
              </a:ext>
            </a:extLst>
          </p:cNvPr>
          <p:cNvSpPr>
            <a:spLocks noGrp="1"/>
          </p:cNvSpPr>
          <p:nvPr>
            <p:ph type="title"/>
          </p:nvPr>
        </p:nvSpPr>
        <p:spPr/>
        <p:txBody>
          <a:bodyPr/>
          <a:lstStyle/>
          <a:p>
            <a:r>
              <a:rPr lang="en-GB" sz="3200"/>
              <a:t>Coaching conversation</a:t>
            </a:r>
          </a:p>
        </p:txBody>
      </p:sp>
      <p:sp>
        <p:nvSpPr>
          <p:cNvPr id="6" name="Content Placeholder 5">
            <a:extLst>
              <a:ext uri="{FF2B5EF4-FFF2-40B4-BE49-F238E27FC236}">
                <a16:creationId xmlns:a16="http://schemas.microsoft.com/office/drawing/2014/main" id="{2AB48F87-2547-4281-A499-19D90F3475C6}"/>
              </a:ext>
            </a:extLst>
          </p:cNvPr>
          <p:cNvSpPr>
            <a:spLocks noGrp="1"/>
          </p:cNvSpPr>
          <p:nvPr>
            <p:ph idx="1"/>
          </p:nvPr>
        </p:nvSpPr>
        <p:spPr/>
        <p:txBody>
          <a:bodyPr/>
          <a:lstStyle/>
          <a:p>
            <a:r>
              <a:rPr lang="en-US" sz="2400">
                <a:solidFill>
                  <a:schemeClr val="tx2"/>
                </a:solidFill>
              </a:rPr>
              <a:t>3. Recorder / Reflector - In the final 5 minutes the recorder / reflector plays back the key issues that arose and leads the group in thinking about the following three questions: </a:t>
            </a:r>
          </a:p>
          <a:p>
            <a:pPr lvl="1"/>
            <a:r>
              <a:rPr lang="en-US" sz="2000">
                <a:solidFill>
                  <a:schemeClr val="tx2"/>
                </a:solidFill>
              </a:rPr>
              <a:t>What are the challenges that we face when we engage in the process of implementing “Successful Futures”?   </a:t>
            </a:r>
          </a:p>
          <a:p>
            <a:pPr lvl="1"/>
            <a:r>
              <a:rPr lang="en-US" sz="2000">
                <a:solidFill>
                  <a:schemeClr val="tx2"/>
                </a:solidFill>
              </a:rPr>
              <a:t>Why is that a challenge? </a:t>
            </a:r>
          </a:p>
          <a:p>
            <a:pPr lvl="1"/>
            <a:r>
              <a:rPr lang="en-US" sz="2000">
                <a:solidFill>
                  <a:schemeClr val="tx2"/>
                </a:solidFill>
              </a:rPr>
              <a:t>How can we respond to the challenge – and what is the opportunity that has been created? </a:t>
            </a:r>
          </a:p>
          <a:p>
            <a:pPr lvl="1"/>
            <a:r>
              <a:rPr lang="en-US" sz="2000">
                <a:solidFill>
                  <a:schemeClr val="tx2"/>
                </a:solidFill>
              </a:rPr>
              <a:t>The recorder uses the recording sheet to frame the responses. </a:t>
            </a:r>
          </a:p>
          <a:p>
            <a:pPr lvl="1"/>
            <a:r>
              <a:rPr lang="en-US" sz="2000">
                <a:solidFill>
                  <a:schemeClr val="tx2"/>
                </a:solidFill>
              </a:rPr>
              <a:t>The process is repeated for each participant. </a:t>
            </a:r>
            <a:endParaRPr lang="en-GB" sz="2000">
              <a:solidFill>
                <a:schemeClr val="tx2"/>
              </a:solidFill>
            </a:endParaRPr>
          </a:p>
          <a:p>
            <a:endParaRPr lang="en-GB"/>
          </a:p>
        </p:txBody>
      </p:sp>
    </p:spTree>
    <p:extLst>
      <p:ext uri="{BB962C8B-B14F-4D97-AF65-F5344CB8AC3E}">
        <p14:creationId xmlns:p14="http://schemas.microsoft.com/office/powerpoint/2010/main" val="3511702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7189B-8BBB-4D23-96EF-7BE229823F0A}"/>
              </a:ext>
            </a:extLst>
          </p:cNvPr>
          <p:cNvSpPr>
            <a:spLocks noGrp="1"/>
          </p:cNvSpPr>
          <p:nvPr>
            <p:ph type="title"/>
          </p:nvPr>
        </p:nvSpPr>
        <p:spPr/>
        <p:txBody>
          <a:bodyPr/>
          <a:lstStyle/>
          <a:p>
            <a:r>
              <a:rPr lang="en-US"/>
              <a:t>Coaching conversation triads</a:t>
            </a:r>
          </a:p>
        </p:txBody>
      </p:sp>
      <p:sp>
        <p:nvSpPr>
          <p:cNvPr id="3" name="Content Placeholder 2">
            <a:extLst>
              <a:ext uri="{FF2B5EF4-FFF2-40B4-BE49-F238E27FC236}">
                <a16:creationId xmlns:a16="http://schemas.microsoft.com/office/drawing/2014/main" id="{A01471AD-3E4D-4715-B0BE-31DF5FBC3584}"/>
              </a:ext>
            </a:extLst>
          </p:cNvPr>
          <p:cNvSpPr>
            <a:spLocks noGrp="1"/>
          </p:cNvSpPr>
          <p:nvPr>
            <p:ph idx="1"/>
          </p:nvPr>
        </p:nvSpPr>
        <p:spPr>
          <a:xfrm>
            <a:off x="747712" y="1583871"/>
            <a:ext cx="7498218" cy="4185104"/>
          </a:xfrm>
        </p:spPr>
        <p:txBody>
          <a:bodyPr anchor="t"/>
          <a:lstStyle/>
          <a:p>
            <a:pPr marL="0" indent="0">
              <a:buNone/>
            </a:pPr>
            <a:r>
              <a:rPr lang="en-US" sz="2600">
                <a:solidFill>
                  <a:srgbClr val="1A1818"/>
                </a:solidFill>
              </a:rPr>
              <a:t>Katherine Scott, Mark Fry, Marlene McGinley</a:t>
            </a:r>
          </a:p>
          <a:p>
            <a:pPr marL="0" indent="0">
              <a:buNone/>
            </a:pPr>
            <a:r>
              <a:rPr lang="en-US" sz="2600">
                <a:solidFill>
                  <a:srgbClr val="1A1818"/>
                </a:solidFill>
              </a:rPr>
              <a:t>Hayley Gunter, Joanne Thomas, Carrie Smith</a:t>
            </a:r>
          </a:p>
          <a:p>
            <a:pPr marL="0" indent="0">
              <a:buNone/>
            </a:pPr>
            <a:r>
              <a:rPr lang="en-US" sz="2600">
                <a:solidFill>
                  <a:srgbClr val="1A1818"/>
                </a:solidFill>
              </a:rPr>
              <a:t>Hannah Barry, Leila Phillips, Daniel Jones</a:t>
            </a:r>
          </a:p>
          <a:p>
            <a:pPr marL="0" indent="0">
              <a:buNone/>
            </a:pPr>
            <a:r>
              <a:rPr lang="en-US" sz="2600">
                <a:solidFill>
                  <a:srgbClr val="1A1818"/>
                </a:solidFill>
              </a:rPr>
              <a:t>Peter Norman Phillips, Ben Eastman, Tania Bowden</a:t>
            </a:r>
          </a:p>
          <a:p>
            <a:pPr marL="0" indent="0">
              <a:buNone/>
            </a:pPr>
            <a:r>
              <a:rPr lang="en-US" sz="2600">
                <a:solidFill>
                  <a:srgbClr val="1A1818"/>
                </a:solidFill>
              </a:rPr>
              <a:t>Ruth Rayner, Jo Williams, Keziah Sarah </a:t>
            </a:r>
          </a:p>
          <a:p>
            <a:pPr marL="0" indent="0">
              <a:buNone/>
            </a:pPr>
            <a:r>
              <a:rPr lang="en-US" sz="2600">
                <a:solidFill>
                  <a:srgbClr val="1A1818"/>
                </a:solidFill>
              </a:rPr>
              <a:t>Elizabeth Evans, Rebecca Johnson, Thomas Senior, </a:t>
            </a:r>
          </a:p>
          <a:p>
            <a:pPr marL="0" indent="0">
              <a:buNone/>
            </a:pPr>
            <a:r>
              <a:rPr lang="en-US" sz="2600">
                <a:solidFill>
                  <a:srgbClr val="1A1818"/>
                </a:solidFill>
              </a:rPr>
              <a:t>Rebecca Kent, Kirsty Banks, Christopher Bowen</a:t>
            </a:r>
          </a:p>
          <a:p>
            <a:pPr marL="0" indent="0">
              <a:buNone/>
            </a:pPr>
            <a:r>
              <a:rPr lang="en-US" sz="2600">
                <a:solidFill>
                  <a:srgbClr val="1A1818"/>
                </a:solidFill>
              </a:rPr>
              <a:t>Scott Morgan, Sarah Negri</a:t>
            </a:r>
          </a:p>
          <a:p>
            <a:pPr marL="0" indent="0">
              <a:buNone/>
            </a:pPr>
            <a:endParaRPr lang="en-US" sz="2600">
              <a:solidFill>
                <a:srgbClr val="1A1818"/>
              </a:solidFill>
            </a:endParaRPr>
          </a:p>
        </p:txBody>
      </p:sp>
    </p:spTree>
    <p:extLst>
      <p:ext uri="{BB962C8B-B14F-4D97-AF65-F5344CB8AC3E}">
        <p14:creationId xmlns:p14="http://schemas.microsoft.com/office/powerpoint/2010/main" val="1234135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2E80A-C096-4FF8-A884-7D74C921244E}"/>
              </a:ext>
            </a:extLst>
          </p:cNvPr>
          <p:cNvSpPr>
            <a:spLocks noGrp="1"/>
          </p:cNvSpPr>
          <p:nvPr>
            <p:ph type="title"/>
          </p:nvPr>
        </p:nvSpPr>
        <p:spPr/>
        <p:txBody>
          <a:bodyPr/>
          <a:lstStyle/>
          <a:p>
            <a:r>
              <a:rPr lang="en-US" sz="3600">
                <a:cs typeface="Calibri"/>
              </a:rPr>
              <a:t>What is Curriculum?</a:t>
            </a:r>
            <a:endParaRPr lang="en-US" sz="3600"/>
          </a:p>
        </p:txBody>
      </p:sp>
      <p:sp>
        <p:nvSpPr>
          <p:cNvPr id="3" name="Content Placeholder 2">
            <a:extLst>
              <a:ext uri="{FF2B5EF4-FFF2-40B4-BE49-F238E27FC236}">
                <a16:creationId xmlns:a16="http://schemas.microsoft.com/office/drawing/2014/main" id="{697FE52B-651C-4BF6-AE30-EC57A9F1BC4E}"/>
              </a:ext>
            </a:extLst>
          </p:cNvPr>
          <p:cNvSpPr>
            <a:spLocks noGrp="1"/>
          </p:cNvSpPr>
          <p:nvPr>
            <p:ph idx="4294967295"/>
          </p:nvPr>
        </p:nvSpPr>
        <p:spPr>
          <a:xfrm>
            <a:off x="457200" y="1402671"/>
            <a:ext cx="8229600" cy="4525962"/>
          </a:xfrm>
          <a:prstGeom prst="rect">
            <a:avLst/>
          </a:prstGeom>
        </p:spPr>
        <p:txBody>
          <a:bodyPr anchor="t"/>
          <a:lstStyle/>
          <a:p>
            <a:endParaRPr lang="en-US">
              <a:cs typeface="Calibri"/>
            </a:endParaRPr>
          </a:p>
          <a:p>
            <a:endParaRPr lang="en-US">
              <a:cs typeface="Calibri"/>
            </a:endParaRPr>
          </a:p>
          <a:p>
            <a:endParaRPr lang="en-US">
              <a:cs typeface="Calibri"/>
            </a:endParaRPr>
          </a:p>
        </p:txBody>
      </p:sp>
      <p:pic>
        <p:nvPicPr>
          <p:cNvPr id="5" name="Picture 4">
            <a:extLst>
              <a:ext uri="{FF2B5EF4-FFF2-40B4-BE49-F238E27FC236}">
                <a16:creationId xmlns:a16="http://schemas.microsoft.com/office/drawing/2014/main" id="{AA45651D-9B47-4717-817D-A7755B0B224F}"/>
              </a:ext>
            </a:extLst>
          </p:cNvPr>
          <p:cNvPicPr>
            <a:picLocks noChangeAspect="1"/>
          </p:cNvPicPr>
          <p:nvPr/>
        </p:nvPicPr>
        <p:blipFill>
          <a:blip r:embed="rId3"/>
          <a:stretch>
            <a:fillRect/>
          </a:stretch>
        </p:blipFill>
        <p:spPr>
          <a:xfrm>
            <a:off x="0" y="1072622"/>
            <a:ext cx="9144000" cy="5404378"/>
          </a:xfrm>
          <a:prstGeom prst="rect">
            <a:avLst/>
          </a:prstGeom>
        </p:spPr>
      </p:pic>
    </p:spTree>
    <p:extLst>
      <p:ext uri="{BB962C8B-B14F-4D97-AF65-F5344CB8AC3E}">
        <p14:creationId xmlns:p14="http://schemas.microsoft.com/office/powerpoint/2010/main" val="1133238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BBD2-F954-4087-B476-E13E8DF7BA07}"/>
              </a:ext>
            </a:extLst>
          </p:cNvPr>
          <p:cNvSpPr>
            <a:spLocks noGrp="1"/>
          </p:cNvSpPr>
          <p:nvPr>
            <p:ph type="title"/>
          </p:nvPr>
        </p:nvSpPr>
        <p:spPr/>
        <p:txBody>
          <a:bodyPr/>
          <a:lstStyle/>
          <a:p>
            <a:r>
              <a:rPr lang="en-GB" sz="3600"/>
              <a:t>What is Curriculum? </a:t>
            </a:r>
          </a:p>
        </p:txBody>
      </p:sp>
      <p:sp>
        <p:nvSpPr>
          <p:cNvPr id="5" name="Content Placeholder 4">
            <a:extLst>
              <a:ext uri="{FF2B5EF4-FFF2-40B4-BE49-F238E27FC236}">
                <a16:creationId xmlns:a16="http://schemas.microsoft.com/office/drawing/2014/main" id="{F4528799-0AE3-4204-9EE0-AA0D0C952C24}"/>
              </a:ext>
            </a:extLst>
          </p:cNvPr>
          <p:cNvSpPr>
            <a:spLocks noGrp="1"/>
          </p:cNvSpPr>
          <p:nvPr>
            <p:ph idx="1"/>
          </p:nvPr>
        </p:nvSpPr>
        <p:spPr>
          <a:xfrm>
            <a:off x="457200" y="1487837"/>
            <a:ext cx="8229600" cy="4280786"/>
          </a:xfrm>
        </p:spPr>
        <p:txBody>
          <a:bodyPr/>
          <a:lstStyle/>
          <a:p>
            <a:r>
              <a:rPr lang="en-US" sz="2800">
                <a:solidFill>
                  <a:schemeClr val="tx2"/>
                </a:solidFill>
              </a:rPr>
              <a:t>The subjects comprising a course of study in a school or college (Dictionary definition). </a:t>
            </a:r>
          </a:p>
          <a:p>
            <a:endParaRPr lang="en-GB" sz="2800">
              <a:solidFill>
                <a:schemeClr val="tx2"/>
              </a:solidFill>
            </a:endParaRPr>
          </a:p>
          <a:p>
            <a:r>
              <a:rPr lang="en-GB" sz="2800">
                <a:solidFill>
                  <a:schemeClr val="tx2"/>
                </a:solidFill>
              </a:rPr>
              <a:t>All the learning and assessment experiences and activities that are planned with the aim of meeting the defined purposes of education (Donaldson 2015). </a:t>
            </a:r>
          </a:p>
          <a:p>
            <a:endParaRPr lang="en-GB" sz="2800">
              <a:solidFill>
                <a:schemeClr val="tx2"/>
              </a:solidFill>
            </a:endParaRPr>
          </a:p>
          <a:p>
            <a:endParaRPr lang="en-GB" sz="2800">
              <a:solidFill>
                <a:schemeClr val="tx2"/>
              </a:solidFill>
            </a:endParaRPr>
          </a:p>
          <a:p>
            <a:endParaRPr lang="en-GB" sz="2800"/>
          </a:p>
          <a:p>
            <a:endParaRPr lang="en-GB" sz="2800"/>
          </a:p>
          <a:p>
            <a:endParaRPr lang="en-GB" sz="2800"/>
          </a:p>
        </p:txBody>
      </p:sp>
    </p:spTree>
    <p:extLst>
      <p:ext uri="{BB962C8B-B14F-4D97-AF65-F5344CB8AC3E}">
        <p14:creationId xmlns:p14="http://schemas.microsoft.com/office/powerpoint/2010/main" val="1756201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72AF-FF33-47D1-8B85-7E15F36EB5D5}"/>
              </a:ext>
            </a:extLst>
          </p:cNvPr>
          <p:cNvSpPr>
            <a:spLocks noGrp="1"/>
          </p:cNvSpPr>
          <p:nvPr>
            <p:ph type="title"/>
          </p:nvPr>
        </p:nvSpPr>
        <p:spPr/>
        <p:txBody>
          <a:bodyPr/>
          <a:lstStyle/>
          <a:p>
            <a:r>
              <a:rPr lang="en-GB" sz="3600" b="1"/>
              <a:t>Types of curriculum? </a:t>
            </a:r>
          </a:p>
        </p:txBody>
      </p:sp>
      <p:sp>
        <p:nvSpPr>
          <p:cNvPr id="5" name="Content Placeholder 4">
            <a:extLst>
              <a:ext uri="{FF2B5EF4-FFF2-40B4-BE49-F238E27FC236}">
                <a16:creationId xmlns:a16="http://schemas.microsoft.com/office/drawing/2014/main" id="{EAA69D52-8E07-4DD3-A293-E87042ADE418}"/>
              </a:ext>
            </a:extLst>
          </p:cNvPr>
          <p:cNvSpPr>
            <a:spLocks noGrp="1"/>
          </p:cNvSpPr>
          <p:nvPr>
            <p:ph idx="1"/>
          </p:nvPr>
        </p:nvSpPr>
        <p:spPr>
          <a:xfrm>
            <a:off x="294468" y="1072622"/>
            <a:ext cx="8725546" cy="5402347"/>
          </a:xfrm>
        </p:spPr>
        <p:txBody>
          <a:bodyPr/>
          <a:lstStyle/>
          <a:p>
            <a:r>
              <a:rPr lang="en-GB">
                <a:solidFill>
                  <a:schemeClr val="tx2"/>
                </a:solidFill>
              </a:rPr>
              <a:t>Planned curriculum as different to the ‘received’ curriculum (or official vs the actual curriculum)</a:t>
            </a:r>
          </a:p>
          <a:p>
            <a:r>
              <a:rPr lang="en-GB">
                <a:solidFill>
                  <a:schemeClr val="tx2"/>
                </a:solidFill>
              </a:rPr>
              <a:t>Hidden curriculum</a:t>
            </a:r>
          </a:p>
          <a:p>
            <a:r>
              <a:rPr lang="en-GB">
                <a:solidFill>
                  <a:schemeClr val="tx2"/>
                </a:solidFill>
              </a:rPr>
              <a:t>Formal and informal curriculum</a:t>
            </a:r>
          </a:p>
          <a:p>
            <a:pPr marL="0" indent="0">
              <a:buNone/>
            </a:pPr>
            <a:endParaRPr lang="en-GB">
              <a:solidFill>
                <a:schemeClr val="tx2"/>
              </a:solidFill>
            </a:endParaRPr>
          </a:p>
          <a:p>
            <a:pPr marL="0" indent="0">
              <a:buNone/>
            </a:pPr>
            <a:r>
              <a:rPr lang="en-GB" sz="2400">
                <a:solidFill>
                  <a:schemeClr val="tx2"/>
                </a:solidFill>
              </a:rPr>
              <a:t>Kelly A V (1999 and 2004) </a:t>
            </a:r>
            <a:r>
              <a:rPr lang="en-GB" sz="2400" i="1">
                <a:solidFill>
                  <a:schemeClr val="tx2"/>
                </a:solidFill>
              </a:rPr>
              <a:t>The Curriculum: Theory and Practice</a:t>
            </a:r>
            <a:r>
              <a:rPr lang="en-GB" sz="2400">
                <a:solidFill>
                  <a:schemeClr val="tx2"/>
                </a:solidFill>
              </a:rPr>
              <a:t>. Fourth and Fifth Editions, SAGE Publications.</a:t>
            </a:r>
          </a:p>
          <a:p>
            <a:endParaRPr lang="en-GB">
              <a:solidFill>
                <a:schemeClr val="tx2"/>
              </a:solidFill>
            </a:endParaRPr>
          </a:p>
          <a:p>
            <a:r>
              <a:rPr lang="en-GB">
                <a:solidFill>
                  <a:schemeClr val="tx2"/>
                </a:solidFill>
              </a:rPr>
              <a:t>Explicit, implicit and null curriculum</a:t>
            </a:r>
          </a:p>
          <a:p>
            <a:pPr marL="0" indent="0">
              <a:buNone/>
            </a:pPr>
            <a:r>
              <a:rPr lang="en-US" sz="2400">
                <a:solidFill>
                  <a:schemeClr val="tx2"/>
                </a:solidFill>
              </a:rPr>
              <a:t>Eisner (1985)  </a:t>
            </a:r>
            <a:r>
              <a:rPr lang="en-US" sz="2400" i="1">
                <a:solidFill>
                  <a:schemeClr val="tx2"/>
                </a:solidFill>
              </a:rPr>
              <a:t>The educational imagination: on the design and evaluation of school programs</a:t>
            </a:r>
          </a:p>
          <a:p>
            <a:pPr marL="0" indent="0">
              <a:buNone/>
            </a:pPr>
            <a:endParaRPr lang="en-GB">
              <a:solidFill>
                <a:schemeClr val="tx2"/>
              </a:solidFill>
            </a:endParaRPr>
          </a:p>
          <a:p>
            <a:pPr marL="0" indent="0">
              <a:buNone/>
            </a:pPr>
            <a:endParaRPr lang="en-GB">
              <a:solidFill>
                <a:schemeClr val="tx2"/>
              </a:solidFill>
            </a:endParaRPr>
          </a:p>
          <a:p>
            <a:pPr marL="0" indent="0">
              <a:buNone/>
            </a:pPr>
            <a:endParaRPr lang="en-GB">
              <a:solidFill>
                <a:schemeClr val="tx2"/>
              </a:solidFill>
            </a:endParaRPr>
          </a:p>
        </p:txBody>
      </p:sp>
    </p:spTree>
    <p:extLst>
      <p:ext uri="{BB962C8B-B14F-4D97-AF65-F5344CB8AC3E}">
        <p14:creationId xmlns:p14="http://schemas.microsoft.com/office/powerpoint/2010/main" val="1041701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a:t>What is Curriculum? </a:t>
            </a:r>
          </a:p>
        </p:txBody>
      </p:sp>
      <p:sp>
        <p:nvSpPr>
          <p:cNvPr id="3" name="Content Placeholder 2"/>
          <p:cNvSpPr>
            <a:spLocks noGrp="1"/>
          </p:cNvSpPr>
          <p:nvPr>
            <p:ph idx="1"/>
          </p:nvPr>
        </p:nvSpPr>
        <p:spPr>
          <a:xfrm>
            <a:off x="252002" y="1412329"/>
            <a:ext cx="3628987" cy="2160240"/>
          </a:xfrm>
        </p:spPr>
        <p:txBody>
          <a:bodyPr>
            <a:normAutofit fontScale="92500" lnSpcReduction="10000"/>
          </a:bodyPr>
          <a:lstStyle/>
          <a:p>
            <a:pPr marL="0" indent="0">
              <a:buNone/>
            </a:pPr>
            <a:r>
              <a:rPr lang="en-GB" sz="2400">
                <a:solidFill>
                  <a:schemeClr val="tx2"/>
                </a:solidFill>
              </a:rPr>
              <a:t>‘Curriculum as multi-layered  social practices including provision/infrastructure, content, pedagogies and assessment’ </a:t>
            </a:r>
          </a:p>
          <a:p>
            <a:pPr marL="0" indent="0">
              <a:buNone/>
            </a:pPr>
            <a:r>
              <a:rPr lang="en-GB" sz="2400">
                <a:solidFill>
                  <a:schemeClr val="tx2"/>
                </a:solidFill>
              </a:rPr>
              <a:t>(Priestley 2018). </a:t>
            </a:r>
          </a:p>
          <a:p>
            <a:endParaRPr lang="en-GB" sz="1800"/>
          </a:p>
          <a:p>
            <a:endParaRPr lang="en-GB" sz="1800"/>
          </a:p>
          <a:p>
            <a:endParaRPr lang="en-GB" sz="1800"/>
          </a:p>
          <a:p>
            <a:endParaRPr lang="en-GB" sz="1800"/>
          </a:p>
          <a:p>
            <a:endParaRPr lang="en-GB" sz="3000"/>
          </a:p>
          <a:p>
            <a:endParaRPr lang="en-GB" sz="1800"/>
          </a:p>
        </p:txBody>
      </p:sp>
      <p:sp>
        <p:nvSpPr>
          <p:cNvPr id="4" name="Oval 3"/>
          <p:cNvSpPr/>
          <p:nvPr/>
        </p:nvSpPr>
        <p:spPr>
          <a:xfrm>
            <a:off x="4680253" y="1592796"/>
            <a:ext cx="4006547" cy="3959546"/>
          </a:xfrm>
          <a:prstGeom prst="ellipse">
            <a:avLst/>
          </a:prstGeom>
          <a:noFill/>
          <a:ln>
            <a:solidFill>
              <a:srgbClr val="007934"/>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50"/>
          </a:p>
        </p:txBody>
      </p:sp>
      <p:graphicFrame>
        <p:nvGraphicFramePr>
          <p:cNvPr id="5" name="Content Placeholder 3"/>
          <p:cNvGraphicFramePr>
            <a:graphicFrameLocks/>
          </p:cNvGraphicFramePr>
          <p:nvPr>
            <p:extLst>
              <p:ext uri="{D42A27DB-BD31-4B8C-83A1-F6EECF244321}">
                <p14:modId xmlns:p14="http://schemas.microsoft.com/office/powerpoint/2010/main" val="3121814320"/>
              </p:ext>
            </p:extLst>
          </p:nvPr>
        </p:nvGraphicFramePr>
        <p:xfrm>
          <a:off x="4338190" y="1852848"/>
          <a:ext cx="4805810" cy="3522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2"/>
          <p:cNvSpPr txBox="1">
            <a:spLocks/>
          </p:cNvSpPr>
          <p:nvPr/>
        </p:nvSpPr>
        <p:spPr>
          <a:xfrm>
            <a:off x="135752" y="3758710"/>
            <a:ext cx="4544501" cy="2313805"/>
          </a:xfrm>
          <a:prstGeom prst="rect">
            <a:avLst/>
          </a:prstGeom>
        </p:spPr>
        <p:txBody>
          <a:bodyPr vert="horz" lIns="68580" tIns="34290" rIns="68580" bIns="34290" rtlCol="0">
            <a:normAutofit/>
          </a:bodyPr>
          <a:lstStyle>
            <a:lvl1pPr marL="0" indent="0" algn="l" defTabSz="914400" rtl="0" eaLnBrk="1" latinLnBrk="0" hangingPunct="1">
              <a:spcBef>
                <a:spcPct val="20000"/>
              </a:spcBef>
              <a:buFont typeface="Arial" panose="020B0604020202020204" pitchFamily="34" charset="0"/>
              <a:buNone/>
              <a:defRPr sz="3200" kern="1200">
                <a:solidFill>
                  <a:srgbClr val="007934"/>
                </a:solidFill>
                <a:latin typeface="+mn-lt"/>
                <a:ea typeface="+mn-ea"/>
                <a:cs typeface="+mn-cs"/>
              </a:defRPr>
            </a:lvl1pPr>
            <a:lvl2pPr marL="914400" indent="-4572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257300" indent="-3429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714500" indent="-3429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u="sng">
                <a:solidFill>
                  <a:schemeClr val="tx2"/>
                </a:solidFill>
              </a:rPr>
              <a:t>Refreshing/rethinking the curriculum</a:t>
            </a:r>
          </a:p>
          <a:p>
            <a:pPr marL="214313" indent="-214313">
              <a:buFont typeface="Arial" panose="020B0604020202020204" pitchFamily="34" charset="0"/>
              <a:buChar char="•"/>
            </a:pPr>
            <a:r>
              <a:rPr lang="en-GB" sz="1800">
                <a:solidFill>
                  <a:schemeClr val="tx2"/>
                </a:solidFill>
              </a:rPr>
              <a:t>What knowledge, skills, attitudes and values will today's students need to thrive and shape their world? </a:t>
            </a:r>
          </a:p>
          <a:p>
            <a:pPr marL="214313" indent="-214313">
              <a:buFont typeface="Arial" panose="020B0604020202020204" pitchFamily="34" charset="0"/>
              <a:buChar char="•"/>
            </a:pPr>
            <a:r>
              <a:rPr lang="en-GB" sz="1800">
                <a:solidFill>
                  <a:schemeClr val="tx2"/>
                </a:solidFill>
              </a:rPr>
              <a:t>How can instructional systems develop these knowledge, skills, attitudes and values effectively? (OECD, 2018)</a:t>
            </a:r>
            <a:endParaRPr lang="en-GB" sz="2400">
              <a:solidFill>
                <a:schemeClr val="tx2"/>
              </a:solidFill>
            </a:endParaRPr>
          </a:p>
        </p:txBody>
      </p:sp>
      <p:sp>
        <p:nvSpPr>
          <p:cNvPr id="6" name="TextBox 5"/>
          <p:cNvSpPr txBox="1"/>
          <p:nvPr/>
        </p:nvSpPr>
        <p:spPr>
          <a:xfrm>
            <a:off x="135751" y="6108617"/>
            <a:ext cx="1522567" cy="338554"/>
          </a:xfrm>
          <a:prstGeom prst="rect">
            <a:avLst/>
          </a:prstGeom>
          <a:noFill/>
        </p:spPr>
        <p:txBody>
          <a:bodyPr wrap="square" rtlCol="0">
            <a:spAutoFit/>
          </a:bodyPr>
          <a:lstStyle/>
          <a:p>
            <a:r>
              <a:rPr lang="en-GB" sz="1600" err="1">
                <a:solidFill>
                  <a:schemeClr val="tx2"/>
                </a:solidFill>
              </a:rPr>
              <a:t>VDrew</a:t>
            </a:r>
            <a:r>
              <a:rPr lang="en-GB" sz="1600">
                <a:solidFill>
                  <a:schemeClr val="tx2"/>
                </a:solidFill>
              </a:rPr>
              <a:t> 2019 </a:t>
            </a:r>
          </a:p>
        </p:txBody>
      </p:sp>
    </p:spTree>
    <p:extLst>
      <p:ext uri="{BB962C8B-B14F-4D97-AF65-F5344CB8AC3E}">
        <p14:creationId xmlns:p14="http://schemas.microsoft.com/office/powerpoint/2010/main" val="704072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23C1B3-E331-407A-99F7-B4DD1CF27D95}"/>
              </a:ext>
            </a:extLst>
          </p:cNvPr>
          <p:cNvSpPr>
            <a:spLocks noGrp="1"/>
          </p:cNvSpPr>
          <p:nvPr>
            <p:ph type="title"/>
          </p:nvPr>
        </p:nvSpPr>
        <p:spPr/>
        <p:txBody>
          <a:bodyPr/>
          <a:lstStyle/>
          <a:p>
            <a:r>
              <a:rPr lang="en-GB" sz="3600"/>
              <a:t>Types of curriculum</a:t>
            </a:r>
          </a:p>
        </p:txBody>
      </p:sp>
      <p:sp>
        <p:nvSpPr>
          <p:cNvPr id="6" name="Content Placeholder 5">
            <a:extLst>
              <a:ext uri="{FF2B5EF4-FFF2-40B4-BE49-F238E27FC236}">
                <a16:creationId xmlns:a16="http://schemas.microsoft.com/office/drawing/2014/main" id="{A2917792-65B4-4131-995C-8BBD2AC8B823}"/>
              </a:ext>
            </a:extLst>
          </p:cNvPr>
          <p:cNvSpPr>
            <a:spLocks noGrp="1"/>
          </p:cNvSpPr>
          <p:nvPr>
            <p:ph idx="1"/>
          </p:nvPr>
        </p:nvSpPr>
        <p:spPr>
          <a:xfrm>
            <a:off x="457200" y="2008414"/>
            <a:ext cx="8229600" cy="3760209"/>
          </a:xfrm>
        </p:spPr>
        <p:txBody>
          <a:bodyPr/>
          <a:lstStyle/>
          <a:p>
            <a:r>
              <a:rPr lang="en-GB">
                <a:solidFill>
                  <a:schemeClr val="tx2"/>
                </a:solidFill>
              </a:rPr>
              <a:t>Read the extracts on curriculum </a:t>
            </a:r>
          </a:p>
          <a:p>
            <a:endParaRPr lang="en-GB">
              <a:solidFill>
                <a:schemeClr val="tx2"/>
              </a:solidFill>
            </a:endParaRPr>
          </a:p>
          <a:p>
            <a:r>
              <a:rPr lang="en-GB">
                <a:solidFill>
                  <a:schemeClr val="tx2"/>
                </a:solidFill>
              </a:rPr>
              <a:t>Discuss the extracts with your triad</a:t>
            </a:r>
          </a:p>
          <a:p>
            <a:endParaRPr lang="en-GB">
              <a:solidFill>
                <a:schemeClr val="tx2"/>
              </a:solidFill>
            </a:endParaRPr>
          </a:p>
          <a:p>
            <a:r>
              <a:rPr lang="en-GB">
                <a:solidFill>
                  <a:schemeClr val="tx2"/>
                </a:solidFill>
              </a:rPr>
              <a:t>Feedback to the group</a:t>
            </a:r>
          </a:p>
          <a:p>
            <a:endParaRPr lang="en-GB">
              <a:solidFill>
                <a:schemeClr val="tx2"/>
              </a:solidFill>
            </a:endParaRPr>
          </a:p>
          <a:p>
            <a:endParaRPr lang="en-GB">
              <a:solidFill>
                <a:schemeClr val="tx2"/>
              </a:solidFill>
            </a:endParaRPr>
          </a:p>
          <a:p>
            <a:endParaRPr lang="en-GB">
              <a:solidFill>
                <a:schemeClr val="tx2"/>
              </a:solidFill>
            </a:endParaRPr>
          </a:p>
        </p:txBody>
      </p:sp>
    </p:spTree>
    <p:extLst>
      <p:ext uri="{BB962C8B-B14F-4D97-AF65-F5344CB8AC3E}">
        <p14:creationId xmlns:p14="http://schemas.microsoft.com/office/powerpoint/2010/main" val="1333871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Amser</a:t>
            </a:r>
            <a:r>
              <a:rPr lang="en-GB"/>
              <a:t> </a:t>
            </a:r>
            <a:r>
              <a:rPr lang="en-GB" err="1"/>
              <a:t>egwyl</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072622"/>
            <a:ext cx="3227696" cy="2875091"/>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971357" y="1118669"/>
            <a:ext cx="3715443" cy="2782996"/>
          </a:xfr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2489" y="4172776"/>
            <a:ext cx="3517118" cy="2632926"/>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04013" y="3901665"/>
            <a:ext cx="3882788" cy="3099635"/>
          </a:xfrm>
          <a:prstGeom prst="rect">
            <a:avLst/>
          </a:prstGeom>
        </p:spPr>
      </p:pic>
    </p:spTree>
    <p:extLst>
      <p:ext uri="{BB962C8B-B14F-4D97-AF65-F5344CB8AC3E}">
        <p14:creationId xmlns:p14="http://schemas.microsoft.com/office/powerpoint/2010/main" val="269537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Learning outcome</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970" y="1242660"/>
            <a:ext cx="7985829" cy="5308265"/>
          </a:xfrm>
          <a:prstGeom prst="rect">
            <a:avLst/>
          </a:prstGeom>
        </p:spPr>
      </p:pic>
      <p:sp>
        <p:nvSpPr>
          <p:cNvPr id="6" name="Content Placeholder 5"/>
          <p:cNvSpPr>
            <a:spLocks noGrp="1"/>
          </p:cNvSpPr>
          <p:nvPr>
            <p:ph idx="1"/>
          </p:nvPr>
        </p:nvSpPr>
        <p:spPr/>
        <p:txBody>
          <a:bodyPr anchor="t"/>
          <a:lstStyle/>
          <a:p>
            <a:endParaRPr lang="en-GB">
              <a:solidFill>
                <a:srgbClr val="FFFFFF"/>
              </a:solidFill>
            </a:endParaRPr>
          </a:p>
          <a:p>
            <a:r>
              <a:rPr lang="en-GB">
                <a:solidFill>
                  <a:srgbClr val="FFFFFF"/>
                </a:solidFill>
              </a:rPr>
              <a:t>Contextualise curriculum development in Wales through consideration of the development of the curriculum;</a:t>
            </a:r>
            <a:endParaRPr lang="en-GB"/>
          </a:p>
          <a:p>
            <a:endParaRPr lang="en-GB"/>
          </a:p>
        </p:txBody>
      </p:sp>
    </p:spTree>
    <p:extLst>
      <p:ext uri="{BB962C8B-B14F-4D97-AF65-F5344CB8AC3E}">
        <p14:creationId xmlns:p14="http://schemas.microsoft.com/office/powerpoint/2010/main" val="204886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nchor="t"/>
          <a:lstStyle/>
          <a:p>
            <a:r>
              <a:rPr lang="en-GB" sz="2600">
                <a:solidFill>
                  <a:schemeClr val="tx2"/>
                </a:solidFill>
              </a:rPr>
              <a:t>Schooling before the 19</a:t>
            </a:r>
            <a:r>
              <a:rPr lang="en-GB" sz="2600" baseline="30000">
                <a:solidFill>
                  <a:schemeClr val="tx2"/>
                </a:solidFill>
              </a:rPr>
              <a:t>th</a:t>
            </a:r>
            <a:r>
              <a:rPr lang="en-GB" sz="2600">
                <a:solidFill>
                  <a:schemeClr val="tx2"/>
                </a:solidFill>
              </a:rPr>
              <a:t> Century was organised by local charities and initiatives and usually on a religious basis. </a:t>
            </a:r>
            <a:endParaRPr lang="en-GB" sz="2600">
              <a:solidFill>
                <a:schemeClr val="tx2"/>
              </a:solidFill>
              <a:cs typeface="Calibri"/>
            </a:endParaRPr>
          </a:p>
          <a:p>
            <a:r>
              <a:rPr lang="en-GB" sz="2600">
                <a:solidFill>
                  <a:schemeClr val="tx2"/>
                </a:solidFill>
              </a:rPr>
              <a:t>Griffith Jones - circulating schools - taught 200,000 people to read. </a:t>
            </a:r>
            <a:endParaRPr lang="en-GB" sz="2600">
              <a:solidFill>
                <a:schemeClr val="tx2"/>
              </a:solidFill>
              <a:cs typeface="Calibri"/>
            </a:endParaRPr>
          </a:p>
          <a:p>
            <a:r>
              <a:rPr lang="en-GB" sz="2600">
                <a:solidFill>
                  <a:schemeClr val="tx2"/>
                </a:solidFill>
              </a:rPr>
              <a:t>Why teach children to read? So they can read the Bible.</a:t>
            </a:r>
            <a:endParaRPr lang="en-GB" sz="2600">
              <a:solidFill>
                <a:schemeClr val="tx2"/>
              </a:solidFill>
              <a:cs typeface="Calibri"/>
            </a:endParaRPr>
          </a:p>
          <a:p>
            <a:r>
              <a:rPr lang="en-GB" sz="2600">
                <a:solidFill>
                  <a:schemeClr val="tx2"/>
                </a:solidFill>
              </a:rPr>
              <a:t>Early on in 19</a:t>
            </a:r>
            <a:r>
              <a:rPr lang="en-GB" sz="2600" baseline="30000">
                <a:solidFill>
                  <a:schemeClr val="tx2"/>
                </a:solidFill>
              </a:rPr>
              <a:t>th</a:t>
            </a:r>
            <a:r>
              <a:rPr lang="en-GB" sz="2600">
                <a:solidFill>
                  <a:schemeClr val="tx2"/>
                </a:solidFill>
              </a:rPr>
              <a:t> Century larger charitable organisations were formed with the aim of developing better schooling.</a:t>
            </a:r>
            <a:endParaRPr lang="en-GB" sz="2600">
              <a:solidFill>
                <a:schemeClr val="tx2"/>
              </a:solidFill>
              <a:cs typeface="Calibri"/>
            </a:endParaRPr>
          </a:p>
          <a:p>
            <a:r>
              <a:rPr lang="en-GB" sz="2600">
                <a:solidFill>
                  <a:schemeClr val="tx2"/>
                </a:solidFill>
              </a:rPr>
              <a:t>The Blue Books - 1847</a:t>
            </a:r>
            <a:endParaRPr lang="en-GB" sz="2600">
              <a:solidFill>
                <a:schemeClr val="tx2"/>
              </a:solidFill>
              <a:cs typeface="Calibri"/>
            </a:endParaRPr>
          </a:p>
          <a:p>
            <a:r>
              <a:rPr lang="en-GB" sz="2600">
                <a:solidFill>
                  <a:schemeClr val="tx2"/>
                </a:solidFill>
              </a:rPr>
              <a:t>Culminating in the </a:t>
            </a:r>
            <a:r>
              <a:rPr lang="en-GB" sz="2600" b="1">
                <a:solidFill>
                  <a:schemeClr val="tx2"/>
                </a:solidFill>
              </a:rPr>
              <a:t>1870 Education Act </a:t>
            </a:r>
            <a:r>
              <a:rPr lang="en-GB" sz="2600">
                <a:solidFill>
                  <a:schemeClr val="tx2"/>
                </a:solidFill>
              </a:rPr>
              <a:t>(Elementary Education Act) – the first parliamentary legislation dealing with education provision. </a:t>
            </a:r>
            <a:endParaRPr lang="en-GB" sz="2600">
              <a:solidFill>
                <a:schemeClr val="tx2"/>
              </a:solidFill>
              <a:cs typeface="Calibri"/>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67" y="42955"/>
            <a:ext cx="1363220" cy="545288"/>
          </a:xfrm>
          <a:prstGeom prst="rect">
            <a:avLst/>
          </a:prstGeom>
        </p:spPr>
      </p:pic>
    </p:spTree>
    <p:extLst>
      <p:ext uri="{BB962C8B-B14F-4D97-AF65-F5344CB8AC3E}">
        <p14:creationId xmlns:p14="http://schemas.microsoft.com/office/powerpoint/2010/main" val="3482947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US" sz="2800">
                <a:solidFill>
                  <a:schemeClr val="tx2"/>
                </a:solidFill>
              </a:rPr>
              <a:t>“The views expressed by industrialists that mass education was vital to the nation's ability to maintain its lead in manufacture carried considerable weight in Parliament” </a:t>
            </a:r>
            <a:r>
              <a:rPr lang="en-US" sz="2800">
                <a:solidFill>
                  <a:schemeClr val="tx2"/>
                </a:solidFill>
                <a:hlinkClick r:id="rId3"/>
              </a:rPr>
              <a:t>www.parliament.uk</a:t>
            </a:r>
            <a:r>
              <a:rPr lang="en-US" sz="2800">
                <a:solidFill>
                  <a:schemeClr val="tx2"/>
                </a:solidFill>
              </a:rPr>
              <a:t> </a:t>
            </a:r>
          </a:p>
          <a:p>
            <a:r>
              <a:rPr lang="en-US" sz="2800">
                <a:solidFill>
                  <a:schemeClr val="tx2"/>
                </a:solidFill>
              </a:rPr>
              <a:t>Further Act of </a:t>
            </a:r>
            <a:r>
              <a:rPr lang="en-US" sz="2800" b="1">
                <a:solidFill>
                  <a:schemeClr val="tx2"/>
                </a:solidFill>
              </a:rPr>
              <a:t>1880</a:t>
            </a:r>
            <a:r>
              <a:rPr lang="en-US" sz="2800">
                <a:solidFill>
                  <a:schemeClr val="tx2"/>
                </a:solidFill>
              </a:rPr>
              <a:t> to make schooling compulsory (1890 – 82% attendance for 5 to 10 year olds) before the turn of the century it had moved to age 11.</a:t>
            </a:r>
          </a:p>
          <a:p>
            <a:r>
              <a:rPr lang="en-US" sz="2800" b="1">
                <a:solidFill>
                  <a:schemeClr val="tx2"/>
                </a:solidFill>
              </a:rPr>
              <a:t>1902-14</a:t>
            </a:r>
            <a:r>
              <a:rPr lang="en-US" sz="2800">
                <a:solidFill>
                  <a:schemeClr val="tx2"/>
                </a:solidFill>
              </a:rPr>
              <a:t> – Local Authorities were encouraged to provide secondary education, at the heart of these changes were the need to provide better health for children and free school meals were introduced.</a:t>
            </a:r>
          </a:p>
          <a:p>
            <a:endParaRPr lang="en-GB" sz="2800">
              <a:solidFill>
                <a:schemeClr val="tx2"/>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348279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US" sz="2800" b="1">
                <a:solidFill>
                  <a:schemeClr val="tx2"/>
                </a:solidFill>
              </a:rPr>
              <a:t>1914 – 39</a:t>
            </a:r>
            <a:r>
              <a:rPr lang="en-US" sz="2800">
                <a:solidFill>
                  <a:schemeClr val="tx2"/>
                </a:solidFill>
              </a:rPr>
              <a:t> – Education Act of 1918, raised the school leaving age from 12 to 14, with the prospect of ‘continuation classes’ from 14 to 18 </a:t>
            </a:r>
            <a:r>
              <a:rPr lang="en-US" sz="2800" err="1">
                <a:solidFill>
                  <a:schemeClr val="tx2"/>
                </a:solidFill>
              </a:rPr>
              <a:t>yrs</a:t>
            </a:r>
            <a:r>
              <a:rPr lang="en-US" sz="2800">
                <a:solidFill>
                  <a:schemeClr val="tx2"/>
                </a:solidFill>
              </a:rPr>
              <a:t> of age. </a:t>
            </a:r>
          </a:p>
          <a:p>
            <a:r>
              <a:rPr lang="en-US" sz="2800">
                <a:solidFill>
                  <a:schemeClr val="tx2"/>
                </a:solidFill>
              </a:rPr>
              <a:t>60% of funding was now provided by Central Government, however the economic depression of the 1920’s curbed much of the ambitious change that the Act tried to establish.</a:t>
            </a:r>
          </a:p>
          <a:p>
            <a:r>
              <a:rPr lang="en-US" sz="2800">
                <a:solidFill>
                  <a:schemeClr val="tx2"/>
                </a:solidFill>
              </a:rPr>
              <a:t>Sir Williams </a:t>
            </a:r>
            <a:r>
              <a:rPr lang="en-US" sz="2800" err="1">
                <a:solidFill>
                  <a:schemeClr val="tx2"/>
                </a:solidFill>
              </a:rPr>
              <a:t>Spens</a:t>
            </a:r>
            <a:r>
              <a:rPr lang="en-US" sz="2800">
                <a:solidFill>
                  <a:schemeClr val="tx2"/>
                </a:solidFill>
              </a:rPr>
              <a:t> (1938), </a:t>
            </a:r>
            <a:r>
              <a:rPr lang="en-US" sz="2800">
                <a:solidFill>
                  <a:schemeClr val="tx2"/>
                </a:solidFill>
                <a:hlinkClick r:id="rId3" action="ppaction://hlinkfile"/>
              </a:rPr>
              <a:t>The </a:t>
            </a:r>
            <a:r>
              <a:rPr lang="en-US" sz="2800" err="1">
                <a:solidFill>
                  <a:schemeClr val="tx2"/>
                </a:solidFill>
                <a:hlinkClick r:id="rId3" action="ppaction://hlinkfile"/>
              </a:rPr>
              <a:t>Hadow</a:t>
            </a:r>
            <a:r>
              <a:rPr lang="en-US" sz="2800">
                <a:solidFill>
                  <a:schemeClr val="tx2"/>
                </a:solidFill>
                <a:hlinkClick r:id="rId3" action="ppaction://hlinkfile"/>
              </a:rPr>
              <a:t> report </a:t>
            </a:r>
            <a:r>
              <a:rPr lang="en-US" sz="2800">
                <a:solidFill>
                  <a:schemeClr val="tx2"/>
                </a:solidFill>
              </a:rPr>
              <a:t>(1926)</a:t>
            </a:r>
          </a:p>
          <a:p>
            <a:r>
              <a:rPr lang="en-GB" sz="2800" b="1">
                <a:solidFill>
                  <a:schemeClr val="tx2"/>
                </a:solidFill>
              </a:rPr>
              <a:t>Education Act 1944</a:t>
            </a:r>
            <a:r>
              <a:rPr lang="en-GB" sz="2800">
                <a:solidFill>
                  <a:schemeClr val="tx2"/>
                </a:solidFill>
              </a:rPr>
              <a:t> – post war timeframe asked LEA’s to submit plans for secondary schooling. Most went for the following three grades of school;</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125681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GB" sz="2800">
                <a:solidFill>
                  <a:schemeClr val="tx2"/>
                </a:solidFill>
              </a:rPr>
              <a:t>Children were examined at age 11 – to give equal opportunity to all. (11+ exam)</a:t>
            </a:r>
          </a:p>
          <a:p>
            <a:r>
              <a:rPr lang="en-GB" sz="2800">
                <a:solidFill>
                  <a:schemeClr val="tx2"/>
                </a:solidFill>
              </a:rPr>
              <a:t>Grammar – “academically able”</a:t>
            </a:r>
          </a:p>
          <a:p>
            <a:r>
              <a:rPr lang="en-GB" sz="2800">
                <a:solidFill>
                  <a:schemeClr val="tx2"/>
                </a:solidFill>
              </a:rPr>
              <a:t>Technical – “for those with a practical bent”</a:t>
            </a:r>
          </a:p>
          <a:p>
            <a:r>
              <a:rPr lang="en-GB" sz="2800">
                <a:solidFill>
                  <a:schemeClr val="tx2"/>
                </a:solidFill>
              </a:rPr>
              <a:t>Secondary Modern – “for the rest….”</a:t>
            </a:r>
          </a:p>
          <a:p>
            <a:r>
              <a:rPr lang="en-GB" sz="2800">
                <a:solidFill>
                  <a:schemeClr val="tx2"/>
                </a:solidFill>
              </a:rPr>
              <a:t>School leaving age was raised to 15 and then to 16 in 1972.</a:t>
            </a:r>
          </a:p>
          <a:p>
            <a:r>
              <a:rPr lang="en-GB" sz="2800">
                <a:solidFill>
                  <a:schemeClr val="tx2"/>
                </a:solidFill>
              </a:rPr>
              <a:t>There were a number of reports and bills drafted since the 1944 Education Act but a lot of it was political gesturing until….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99489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GB" sz="2800">
                <a:solidFill>
                  <a:schemeClr val="tx2"/>
                </a:solidFill>
              </a:rPr>
              <a:t>….we reach the </a:t>
            </a:r>
            <a:r>
              <a:rPr lang="en-GB" sz="2800" b="1">
                <a:solidFill>
                  <a:schemeClr val="tx2"/>
                </a:solidFill>
              </a:rPr>
              <a:t>Education Reform Act of 1988 </a:t>
            </a:r>
            <a:r>
              <a:rPr lang="en-GB" sz="2800">
                <a:solidFill>
                  <a:schemeClr val="tx2"/>
                </a:solidFill>
              </a:rPr>
              <a:t>which took power away from LAs and gave it to the Secretary of State.</a:t>
            </a:r>
          </a:p>
          <a:p>
            <a:r>
              <a:rPr lang="en-US" sz="2300">
                <a:solidFill>
                  <a:schemeClr val="tx2"/>
                </a:solidFill>
              </a:rPr>
              <a:t>The Act's major provisions concerned:</a:t>
            </a:r>
          </a:p>
          <a:p>
            <a:r>
              <a:rPr lang="en-US" sz="2300">
                <a:solidFill>
                  <a:schemeClr val="tx2"/>
                </a:solidFill>
              </a:rPr>
              <a:t>the curriculum: </a:t>
            </a:r>
            <a:br>
              <a:rPr lang="en-US" sz="2300">
                <a:solidFill>
                  <a:schemeClr val="tx2"/>
                </a:solidFill>
              </a:rPr>
            </a:br>
            <a:r>
              <a:rPr lang="en-US" sz="2300">
                <a:solidFill>
                  <a:schemeClr val="tx2"/>
                </a:solidFill>
              </a:rPr>
              <a:t>    - the National Curriculum </a:t>
            </a:r>
            <a:br>
              <a:rPr lang="en-US" sz="2300">
                <a:solidFill>
                  <a:schemeClr val="tx2"/>
                </a:solidFill>
              </a:rPr>
            </a:br>
            <a:r>
              <a:rPr lang="en-US" sz="2300">
                <a:solidFill>
                  <a:schemeClr val="tx2"/>
                </a:solidFill>
              </a:rPr>
              <a:t>    - new rules on religious education and collective worship </a:t>
            </a:r>
            <a:br>
              <a:rPr lang="en-US" sz="2300">
                <a:solidFill>
                  <a:schemeClr val="tx2"/>
                </a:solidFill>
              </a:rPr>
            </a:br>
            <a:r>
              <a:rPr lang="en-US" sz="2300">
                <a:solidFill>
                  <a:schemeClr val="tx2"/>
                </a:solidFill>
              </a:rPr>
              <a:t>    - the establishment of curriculum and assessment councils;</a:t>
            </a:r>
          </a:p>
          <a:p>
            <a:r>
              <a:rPr lang="en-US" sz="2300">
                <a:solidFill>
                  <a:schemeClr val="tx2"/>
                </a:solidFill>
              </a:rPr>
              <a:t>admission of pupils to county and voluntary schools;</a:t>
            </a:r>
          </a:p>
          <a:p>
            <a:r>
              <a:rPr lang="en-US" sz="2300">
                <a:solidFill>
                  <a:schemeClr val="tx2"/>
                </a:solidFill>
              </a:rPr>
              <a:t>local management of schools (LMS);</a:t>
            </a:r>
          </a:p>
          <a:p>
            <a:r>
              <a:rPr lang="en-US" sz="2300">
                <a:solidFill>
                  <a:schemeClr val="tx2"/>
                </a:solidFill>
              </a:rPr>
              <a:t>grant maintained (GM) schools; city technology colleges (CTCs);</a:t>
            </a:r>
          </a:p>
          <a:p>
            <a:r>
              <a:rPr lang="en-US" sz="2300">
                <a:solidFill>
                  <a:schemeClr val="tx2"/>
                </a:solidFill>
              </a:rPr>
              <a:t>changes in further and higher education; and the abolition of ILEA.</a:t>
            </a:r>
          </a:p>
          <a:p>
            <a:endParaRPr lang="en-GB" sz="2800" b="1">
              <a:solidFill>
                <a:schemeClr val="tx2"/>
              </a:solidFill>
            </a:endParaRPr>
          </a:p>
          <a:p>
            <a:endParaRPr lang="en-GB" sz="2800">
              <a:solidFill>
                <a:schemeClr val="tx2"/>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106525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3EDA87CD-5411-43C3-AEAF-543DC7AB92F4}"/>
              </a:ext>
            </a:extLst>
          </p:cNvPr>
          <p:cNvPicPr>
            <a:picLocks noChangeAspect="1"/>
          </p:cNvPicPr>
          <p:nvPr/>
        </p:nvPicPr>
        <p:blipFill>
          <a:blip r:embed="rId3"/>
          <a:stretch>
            <a:fillRect/>
          </a:stretch>
        </p:blipFill>
        <p:spPr>
          <a:xfrm>
            <a:off x="310552" y="1132894"/>
            <a:ext cx="8465387" cy="5311079"/>
          </a:xfrm>
          <a:prstGeom prst="rect">
            <a:avLst/>
          </a:prstGeom>
        </p:spPr>
      </p:pic>
    </p:spTree>
    <p:extLst>
      <p:ext uri="{BB962C8B-B14F-4D97-AF65-F5344CB8AC3E}">
        <p14:creationId xmlns:p14="http://schemas.microsoft.com/office/powerpoint/2010/main" val="20474601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582401"/>
            <a:ext cx="8229600" cy="5062606"/>
          </a:xfrm>
        </p:spPr>
        <p:txBody>
          <a:bodyPr anchor="t"/>
          <a:lstStyle/>
          <a:p>
            <a:r>
              <a:rPr lang="x-none" sz="2800">
                <a:solidFill>
                  <a:schemeClr val="tx2"/>
                </a:solidFill>
              </a:rPr>
              <a:t>Wales achieved devolution in 1999 and further legislative powers for the Assembly in 2007 and 2011 which have changed the course of Education.</a:t>
            </a:r>
            <a:endParaRPr lang="en-GB" sz="2800">
              <a:solidFill>
                <a:schemeClr val="tx2"/>
              </a:solidFill>
            </a:endParaRPr>
          </a:p>
          <a:p>
            <a:endParaRPr lang="x-none" sz="2800">
              <a:solidFill>
                <a:schemeClr val="tx2"/>
              </a:solidFill>
            </a:endParaRPr>
          </a:p>
          <a:p>
            <a:r>
              <a:rPr lang="x-none" sz="2800">
                <a:solidFill>
                  <a:schemeClr val="tx2"/>
                </a:solidFill>
              </a:rPr>
              <a:t>The most significant changes have been brought about by the PISA test scores </a:t>
            </a:r>
            <a:r>
              <a:rPr lang="en-US" sz="2800">
                <a:solidFill>
                  <a:schemeClr val="tx2"/>
                </a:solidFill>
              </a:rPr>
              <a:t>reported in</a:t>
            </a:r>
            <a:r>
              <a:rPr lang="x-none" sz="2800">
                <a:solidFill>
                  <a:schemeClr val="tx2"/>
                </a:solidFill>
              </a:rPr>
              <a:t> 2009 and 2012 and the OECD report “Improving schools in Wales; An OECD perspective”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73856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8B61-1853-4E77-A703-CB30B8E962A5}"/>
              </a:ext>
            </a:extLst>
          </p:cNvPr>
          <p:cNvSpPr>
            <a:spLocks noGrp="1"/>
          </p:cNvSpPr>
          <p:nvPr>
            <p:ph type="title"/>
          </p:nvPr>
        </p:nvSpPr>
        <p:spPr/>
        <p:txBody>
          <a:bodyPr/>
          <a:lstStyle/>
          <a:p>
            <a:r>
              <a:rPr lang="en-GB"/>
              <a:t>The 20 point plan</a:t>
            </a:r>
          </a:p>
        </p:txBody>
      </p:sp>
      <p:sp>
        <p:nvSpPr>
          <p:cNvPr id="3" name="Content Placeholder 2">
            <a:extLst>
              <a:ext uri="{FF2B5EF4-FFF2-40B4-BE49-F238E27FC236}">
                <a16:creationId xmlns:a16="http://schemas.microsoft.com/office/drawing/2014/main" id="{FE5148CA-C240-4670-9BD4-5A7B99034149}"/>
              </a:ext>
            </a:extLst>
          </p:cNvPr>
          <p:cNvSpPr>
            <a:spLocks noGrp="1"/>
          </p:cNvSpPr>
          <p:nvPr>
            <p:ph idx="1"/>
          </p:nvPr>
        </p:nvSpPr>
        <p:spPr>
          <a:xfrm>
            <a:off x="346668" y="1072622"/>
            <a:ext cx="8229600" cy="4525963"/>
          </a:xfrm>
        </p:spPr>
        <p:txBody>
          <a:bodyPr/>
          <a:lstStyle/>
          <a:p>
            <a:pPr marL="0" indent="0">
              <a:buNone/>
            </a:pPr>
            <a:r>
              <a:rPr lang="en-GB" sz="1800"/>
              <a:t>1</a:t>
            </a:r>
            <a:r>
              <a:rPr lang="en-GB" sz="1800">
                <a:solidFill>
                  <a:schemeClr val="tx2"/>
                </a:solidFill>
              </a:rPr>
              <a:t>. Reorganisation of Department for Education and Skills (DfES) and introduction of School Standards Unit (SSU).</a:t>
            </a:r>
          </a:p>
          <a:p>
            <a:pPr marL="0" indent="0">
              <a:buNone/>
            </a:pPr>
            <a:r>
              <a:rPr lang="en-GB" sz="1800">
                <a:solidFill>
                  <a:schemeClr val="tx2"/>
                </a:solidFill>
              </a:rPr>
              <a:t>2. Fewer initiatives and better implementation – keeping it simple is key.</a:t>
            </a:r>
          </a:p>
          <a:p>
            <a:pPr marL="0" indent="0">
              <a:buNone/>
            </a:pPr>
            <a:r>
              <a:rPr lang="en-GB" sz="1800">
                <a:solidFill>
                  <a:schemeClr val="tx2"/>
                </a:solidFill>
              </a:rPr>
              <a:t>3. Foundation Phase will not detract from improving child literacy levels. Baseline assessments to provide a “floor” for year-on-year continuous assessment.</a:t>
            </a:r>
          </a:p>
          <a:p>
            <a:pPr marL="0" indent="0">
              <a:buNone/>
            </a:pPr>
            <a:r>
              <a:rPr lang="en-GB" sz="1800">
                <a:solidFill>
                  <a:schemeClr val="tx2"/>
                </a:solidFill>
              </a:rPr>
              <a:t>4/5. National reading and numeracy tests, consistent across Wales.</a:t>
            </a:r>
          </a:p>
          <a:p>
            <a:pPr marL="0" indent="0">
              <a:buNone/>
            </a:pPr>
            <a:r>
              <a:rPr lang="en-GB" sz="1800">
                <a:solidFill>
                  <a:schemeClr val="tx2"/>
                </a:solidFill>
              </a:rPr>
              <a:t>6. Expectation on local authorities to ensure Key Stage 2 teacher assessments are robust and consistent with nationally defined standards.</a:t>
            </a:r>
          </a:p>
          <a:p>
            <a:pPr marL="0" indent="0">
              <a:buNone/>
            </a:pPr>
            <a:r>
              <a:rPr lang="en-GB" sz="1800">
                <a:solidFill>
                  <a:schemeClr val="tx2"/>
                </a:solidFill>
              </a:rPr>
              <a:t>7. Integrate Programme for International Student Assessment (Pisa) into school assessment at 15, with teachers required to work with pupils who will face survey next time.</a:t>
            </a:r>
          </a:p>
          <a:p>
            <a:pPr marL="0" indent="0">
              <a:buNone/>
            </a:pPr>
            <a:r>
              <a:rPr lang="en-GB" sz="1800">
                <a:solidFill>
                  <a:schemeClr val="tx2"/>
                </a:solidFill>
              </a:rPr>
              <a:t>8. All teachers and headteachers to have appropriate levels of literacy and numeracy as part of their professional accreditation.</a:t>
            </a:r>
          </a:p>
          <a:p>
            <a:pPr marL="0" indent="0">
              <a:buNone/>
            </a:pPr>
            <a:r>
              <a:rPr lang="en-GB" sz="1800">
                <a:solidFill>
                  <a:schemeClr val="tx2"/>
                </a:solidFill>
              </a:rPr>
              <a:t>9. Revise initial teacher training (ITT) to become a two-year master’s course with more classroom practice.</a:t>
            </a:r>
          </a:p>
          <a:p>
            <a:pPr marL="0" indent="0">
              <a:buNone/>
            </a:pPr>
            <a:r>
              <a:rPr lang="en-GB" sz="1800">
                <a:solidFill>
                  <a:schemeClr val="tx2"/>
                </a:solidFill>
              </a:rPr>
              <a:t>10. Plans for a new national system for the grading of schools, to be update annually.</a:t>
            </a:r>
          </a:p>
          <a:p>
            <a:pPr marL="0" indent="0">
              <a:buNone/>
            </a:pPr>
            <a:endParaRPr lang="en-GB"/>
          </a:p>
        </p:txBody>
      </p:sp>
    </p:spTree>
    <p:extLst>
      <p:ext uri="{BB962C8B-B14F-4D97-AF65-F5344CB8AC3E}">
        <p14:creationId xmlns:p14="http://schemas.microsoft.com/office/powerpoint/2010/main" val="30385747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8B61-1853-4E77-A703-CB30B8E962A5}"/>
              </a:ext>
            </a:extLst>
          </p:cNvPr>
          <p:cNvSpPr>
            <a:spLocks noGrp="1"/>
          </p:cNvSpPr>
          <p:nvPr>
            <p:ph type="title"/>
          </p:nvPr>
        </p:nvSpPr>
        <p:spPr/>
        <p:txBody>
          <a:bodyPr/>
          <a:lstStyle/>
          <a:p>
            <a:r>
              <a:rPr lang="en-GB"/>
              <a:t>The 20 point plan</a:t>
            </a:r>
          </a:p>
        </p:txBody>
      </p:sp>
      <p:sp>
        <p:nvSpPr>
          <p:cNvPr id="3" name="Content Placeholder 2">
            <a:extLst>
              <a:ext uri="{FF2B5EF4-FFF2-40B4-BE49-F238E27FC236}">
                <a16:creationId xmlns:a16="http://schemas.microsoft.com/office/drawing/2014/main" id="{FE5148CA-C240-4670-9BD4-5A7B99034149}"/>
              </a:ext>
            </a:extLst>
          </p:cNvPr>
          <p:cNvSpPr>
            <a:spLocks noGrp="1"/>
          </p:cNvSpPr>
          <p:nvPr>
            <p:ph idx="1"/>
          </p:nvPr>
        </p:nvSpPr>
        <p:spPr>
          <a:xfrm>
            <a:off x="346668" y="1072622"/>
            <a:ext cx="8229600" cy="4525963"/>
          </a:xfrm>
        </p:spPr>
        <p:txBody>
          <a:bodyPr/>
          <a:lstStyle/>
          <a:p>
            <a:pPr marL="0" indent="0">
              <a:buNone/>
            </a:pPr>
            <a:r>
              <a:rPr lang="en-GB" sz="1600">
                <a:solidFill>
                  <a:schemeClr val="tx2"/>
                </a:solidFill>
              </a:rPr>
              <a:t>11. Where schools are found by Estyn to be failing, and the situation is considered irredeemable, they will be closed.</a:t>
            </a:r>
          </a:p>
          <a:p>
            <a:pPr marL="0" indent="0">
              <a:buNone/>
            </a:pPr>
            <a:r>
              <a:rPr lang="en-GB" sz="1600">
                <a:solidFill>
                  <a:schemeClr val="tx2"/>
                </a:solidFill>
              </a:rPr>
              <a:t>12. Plans under the Education Measure to allow local authorities to federate boards of governors. More school federations involving one headteacher expected.</a:t>
            </a:r>
          </a:p>
          <a:p>
            <a:pPr marL="0" indent="0">
              <a:buNone/>
            </a:pPr>
            <a:r>
              <a:rPr lang="en-GB" sz="1600">
                <a:solidFill>
                  <a:schemeClr val="tx2"/>
                </a:solidFill>
              </a:rPr>
              <a:t>13. Introduction of statutory training for governors and effective clerking.</a:t>
            </a:r>
          </a:p>
          <a:p>
            <a:pPr marL="0" indent="0">
              <a:buNone/>
            </a:pPr>
            <a:r>
              <a:rPr lang="en-GB" sz="1600">
                <a:solidFill>
                  <a:schemeClr val="tx2"/>
                </a:solidFill>
              </a:rPr>
              <a:t>14. Schools prevented from passing Estyn inspections unless they can demonstrate governing bodies have discussed performance data with a means to improving.</a:t>
            </a:r>
          </a:p>
          <a:p>
            <a:pPr marL="0" indent="0">
              <a:buNone/>
            </a:pPr>
            <a:r>
              <a:rPr lang="en-GB" sz="1600">
                <a:solidFill>
                  <a:schemeClr val="tx2"/>
                </a:solidFill>
              </a:rPr>
              <a:t>15. Performance management provisions for teachers and headteachers changed to include greater focus on approach to raising standards.</a:t>
            </a:r>
          </a:p>
          <a:p>
            <a:pPr marL="0" indent="0">
              <a:buNone/>
            </a:pPr>
            <a:r>
              <a:rPr lang="en-GB" sz="1600">
                <a:solidFill>
                  <a:schemeClr val="tx2"/>
                </a:solidFill>
              </a:rPr>
              <a:t>16. Review of teacher induction to ensure all NQTs meet practising teacher standards (PTS).</a:t>
            </a:r>
          </a:p>
          <a:p>
            <a:pPr marL="0" indent="0">
              <a:buNone/>
            </a:pPr>
            <a:r>
              <a:rPr lang="en-GB" sz="1600">
                <a:solidFill>
                  <a:schemeClr val="tx2"/>
                </a:solidFill>
              </a:rPr>
              <a:t>17. Continuing professional development (CPD) to be more in tune with system-wide needs and tailored to literacy and numeracy.</a:t>
            </a:r>
          </a:p>
          <a:p>
            <a:pPr marL="0" indent="0">
              <a:buNone/>
            </a:pPr>
            <a:r>
              <a:rPr lang="en-GB" sz="1600">
                <a:solidFill>
                  <a:schemeClr val="tx2"/>
                </a:solidFill>
              </a:rPr>
              <a:t>18. New statutory guidance for school improvement, setting out best practice. Professional learning communities (PLCs) focussed on minister’s three priorities, with spotlight on content of teaching within school effectiveness framework (SEF).</a:t>
            </a:r>
          </a:p>
          <a:p>
            <a:pPr marL="0" indent="0">
              <a:buNone/>
            </a:pPr>
            <a:r>
              <a:rPr lang="en-GB" sz="1600">
                <a:solidFill>
                  <a:schemeClr val="tx2"/>
                </a:solidFill>
              </a:rPr>
              <a:t>19. Local authorities to participate in consortia arrangements, including shared services, or suffer financial penalties.</a:t>
            </a:r>
          </a:p>
          <a:p>
            <a:pPr marL="0" indent="0">
              <a:buNone/>
            </a:pPr>
            <a:r>
              <a:rPr lang="en-GB" sz="1600">
                <a:solidFill>
                  <a:schemeClr val="tx2"/>
                </a:solidFill>
              </a:rPr>
              <a:t>20. All NQTs to undertake development modules in behaviour management and attendance data to become a key element of a school’s public profile.</a:t>
            </a:r>
          </a:p>
          <a:p>
            <a:pPr marL="0" indent="0">
              <a:buNone/>
            </a:pPr>
            <a:endParaRPr lang="en-GB"/>
          </a:p>
        </p:txBody>
      </p:sp>
    </p:spTree>
    <p:extLst>
      <p:ext uri="{BB962C8B-B14F-4D97-AF65-F5344CB8AC3E}">
        <p14:creationId xmlns:p14="http://schemas.microsoft.com/office/powerpoint/2010/main" val="1199311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6512-8FF3-4384-BC93-B923AA80EC13}"/>
              </a:ext>
            </a:extLst>
          </p:cNvPr>
          <p:cNvSpPr>
            <a:spLocks noGrp="1"/>
          </p:cNvSpPr>
          <p:nvPr>
            <p:ph type="title"/>
          </p:nvPr>
        </p:nvSpPr>
        <p:spPr/>
        <p:txBody>
          <a:bodyPr/>
          <a:lstStyle/>
          <a:p>
            <a:r>
              <a:rPr lang="en-US"/>
              <a:t>Strata – and curriculum development (after Priestley 2016 – </a:t>
            </a:r>
            <a:r>
              <a:rPr lang="en-US" i="1"/>
              <a:t>paper commissioned by EAS</a:t>
            </a:r>
            <a:r>
              <a:rPr lang="en-US"/>
              <a:t>) </a:t>
            </a:r>
          </a:p>
        </p:txBody>
      </p:sp>
      <p:pic>
        <p:nvPicPr>
          <p:cNvPr id="5" name="Picture 5" descr="Screen Shot 2017-10-27 at 12.38.23.png">
            <a:extLst>
              <a:ext uri="{FF2B5EF4-FFF2-40B4-BE49-F238E27FC236}">
                <a16:creationId xmlns:a16="http://schemas.microsoft.com/office/drawing/2014/main" id="{603E7142-3543-4981-9E34-77FF14CF2643}"/>
              </a:ext>
            </a:extLst>
          </p:cNvPr>
          <p:cNvPicPr>
            <a:picLocks noChangeAspect="1"/>
          </p:cNvPicPr>
          <p:nvPr/>
        </p:nvPicPr>
        <p:blipFill>
          <a:blip r:embed="rId3"/>
          <a:stretch>
            <a:fillRect/>
          </a:stretch>
        </p:blipFill>
        <p:spPr>
          <a:xfrm>
            <a:off x="2308135" y="1072622"/>
            <a:ext cx="4290540" cy="5572385"/>
          </a:xfrm>
          <a:prstGeom prst="rect">
            <a:avLst/>
          </a:prstGeom>
        </p:spPr>
      </p:pic>
    </p:spTree>
    <p:extLst>
      <p:ext uri="{BB962C8B-B14F-4D97-AF65-F5344CB8AC3E}">
        <p14:creationId xmlns:p14="http://schemas.microsoft.com/office/powerpoint/2010/main" val="1229699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The importance of the supra-national organisations?</a:t>
            </a:r>
          </a:p>
        </p:txBody>
      </p:sp>
      <p:sp>
        <p:nvSpPr>
          <p:cNvPr id="3" name="Content Placeholder 2"/>
          <p:cNvSpPr>
            <a:spLocks noGrp="1"/>
          </p:cNvSpPr>
          <p:nvPr>
            <p:ph sz="half" idx="1"/>
          </p:nvPr>
        </p:nvSpPr>
        <p:spPr>
          <a:xfrm>
            <a:off x="449396" y="1072622"/>
            <a:ext cx="8229600" cy="4525963"/>
          </a:xfrm>
        </p:spPr>
        <p:txBody>
          <a:bodyPr/>
          <a:lstStyle/>
          <a:p>
            <a:r>
              <a:rPr lang="en-US" sz="2000">
                <a:solidFill>
                  <a:schemeClr val="tx2"/>
                </a:solidFill>
              </a:rPr>
              <a:t>Curriculum influenced by supra-national entities e.g. OECD – particularly through PISA and PISA ‘shock’, particularly highlighted by Welsh pupils performance in 2011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16869">
            <a:off x="997664" y="2339709"/>
            <a:ext cx="2846813" cy="4008200"/>
          </a:xfrm>
          <a:prstGeom prst="rect">
            <a:avLst/>
          </a:prstGeom>
        </p:spPr>
      </p:pic>
      <p:sp>
        <p:nvSpPr>
          <p:cNvPr id="6" name="TextBox 5"/>
          <p:cNvSpPr txBox="1"/>
          <p:nvPr/>
        </p:nvSpPr>
        <p:spPr>
          <a:xfrm>
            <a:off x="4392745" y="2229403"/>
            <a:ext cx="4674473" cy="3693319"/>
          </a:xfrm>
          <a:prstGeom prst="rect">
            <a:avLst/>
          </a:prstGeom>
          <a:noFill/>
        </p:spPr>
        <p:txBody>
          <a:bodyPr wrap="square" rtlCol="0">
            <a:spAutoFit/>
          </a:bodyPr>
          <a:lstStyle/>
          <a:p>
            <a:r>
              <a:rPr lang="en-US">
                <a:solidFill>
                  <a:schemeClr val="tx2"/>
                </a:solidFill>
              </a:rPr>
              <a:t>The OECD report suggested 4 key priorities for the Welsh Government:- </a:t>
            </a:r>
          </a:p>
          <a:p>
            <a:r>
              <a:rPr lang="en-US">
                <a:solidFill>
                  <a:schemeClr val="tx2"/>
                </a:solidFill>
              </a:rPr>
              <a:t>  Ensuring that schools meet the learning needs of all their students; </a:t>
            </a:r>
          </a:p>
          <a:p>
            <a:r>
              <a:rPr lang="en-US">
                <a:solidFill>
                  <a:schemeClr val="tx2"/>
                </a:solidFill>
              </a:rPr>
              <a:t>  Building professional capital and collective responsibility throughout the system; </a:t>
            </a:r>
          </a:p>
          <a:p>
            <a:r>
              <a:rPr lang="en-US">
                <a:solidFill>
                  <a:schemeClr val="tx2"/>
                </a:solidFill>
              </a:rPr>
              <a:t>  Developing a coherent assessment and evaluation framework to promote improvement; and </a:t>
            </a:r>
          </a:p>
          <a:p>
            <a:r>
              <a:rPr lang="en-US">
                <a:solidFill>
                  <a:schemeClr val="tx2"/>
                </a:solidFill>
              </a:rPr>
              <a:t>  Defining a long term education strategy that builds on a select number of core priorities, is </a:t>
            </a:r>
          </a:p>
          <a:p>
            <a:r>
              <a:rPr lang="en-US">
                <a:solidFill>
                  <a:schemeClr val="tx2"/>
                </a:solidFill>
              </a:rPr>
              <a:t>adequately designed and resourced and has appropriate governance and support structures. </a:t>
            </a:r>
          </a:p>
        </p:txBody>
      </p:sp>
    </p:spTree>
    <p:extLst>
      <p:ext uri="{BB962C8B-B14F-4D97-AF65-F5344CB8AC3E}">
        <p14:creationId xmlns:p14="http://schemas.microsoft.com/office/powerpoint/2010/main" val="1905800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From this report Welsh Government commissioned two key reports:-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30754">
            <a:off x="4641104" y="1471613"/>
            <a:ext cx="3391643" cy="484663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271892">
            <a:off x="457200" y="1357312"/>
            <a:ext cx="3386138" cy="4681074"/>
          </a:xfrm>
          <a:prstGeom prst="rect">
            <a:avLst/>
          </a:prstGeom>
        </p:spPr>
      </p:pic>
    </p:spTree>
    <p:extLst>
      <p:ext uri="{BB962C8B-B14F-4D97-AF65-F5344CB8AC3E}">
        <p14:creationId xmlns:p14="http://schemas.microsoft.com/office/powerpoint/2010/main" val="1623774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s-IS"/>
              <a:t>…and more recently</a:t>
            </a:r>
            <a:endParaRPr lang="en-US"/>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rot="21407418">
            <a:off x="228600" y="1600199"/>
            <a:ext cx="3231723" cy="4525963"/>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455907" y="2417029"/>
            <a:ext cx="5530286" cy="2669321"/>
          </a:xfrm>
        </p:spPr>
      </p:pic>
    </p:spTree>
    <p:extLst>
      <p:ext uri="{BB962C8B-B14F-4D97-AF65-F5344CB8AC3E}">
        <p14:creationId xmlns:p14="http://schemas.microsoft.com/office/powerpoint/2010/main" val="10337011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 y="0"/>
            <a:ext cx="8229600" cy="859629"/>
          </a:xfrm>
        </p:spPr>
        <p:txBody>
          <a:bodyPr/>
          <a:lstStyle/>
          <a:p>
            <a:r>
              <a:rPr lang="en-US"/>
              <a:t>and</a:t>
            </a:r>
            <a:r>
              <a:rPr lang="is-IS"/>
              <a:t>… A Curriculum for Wales, A Curriculum for Life</a:t>
            </a:r>
            <a:endParaRPr lang="en-US"/>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28763" y="873187"/>
            <a:ext cx="6002494" cy="5984813"/>
          </a:xfrm>
        </p:spPr>
      </p:pic>
    </p:spTree>
    <p:extLst>
      <p:ext uri="{BB962C8B-B14F-4D97-AF65-F5344CB8AC3E}">
        <p14:creationId xmlns:p14="http://schemas.microsoft.com/office/powerpoint/2010/main" val="1038405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0A7730-AC1C-4FF1-A51A-CB969FF0814C}"/>
              </a:ext>
            </a:extLst>
          </p:cNvPr>
          <p:cNvPicPr>
            <a:picLocks noChangeAspect="1"/>
          </p:cNvPicPr>
          <p:nvPr/>
        </p:nvPicPr>
        <p:blipFill>
          <a:blip r:embed="rId3"/>
          <a:stretch>
            <a:fillRect/>
          </a:stretch>
        </p:blipFill>
        <p:spPr>
          <a:xfrm>
            <a:off x="261109" y="1020294"/>
            <a:ext cx="3375220" cy="4827470"/>
          </a:xfrm>
          <a:prstGeom prst="rect">
            <a:avLst/>
          </a:prstGeom>
        </p:spPr>
      </p:pic>
      <p:pic>
        <p:nvPicPr>
          <p:cNvPr id="7" name="Picture 7" descr="A screenshot of a cell phone&#10;&#10;Description generated with very high confidence">
            <a:extLst>
              <a:ext uri="{FF2B5EF4-FFF2-40B4-BE49-F238E27FC236}">
                <a16:creationId xmlns:a16="http://schemas.microsoft.com/office/drawing/2014/main" id="{B7298400-8CB8-4971-B305-6B2AA9D6C256}"/>
              </a:ext>
            </a:extLst>
          </p:cNvPr>
          <p:cNvPicPr>
            <a:picLocks noChangeAspect="1"/>
          </p:cNvPicPr>
          <p:nvPr/>
        </p:nvPicPr>
        <p:blipFill>
          <a:blip r:embed="rId4"/>
          <a:stretch>
            <a:fillRect/>
          </a:stretch>
        </p:blipFill>
        <p:spPr>
          <a:xfrm>
            <a:off x="3721566" y="2400222"/>
            <a:ext cx="5501826" cy="2057557"/>
          </a:xfrm>
          <a:prstGeom prst="rect">
            <a:avLst/>
          </a:prstGeom>
        </p:spPr>
      </p:pic>
    </p:spTree>
    <p:extLst>
      <p:ext uri="{BB962C8B-B14F-4D97-AF65-F5344CB8AC3E}">
        <p14:creationId xmlns:p14="http://schemas.microsoft.com/office/powerpoint/2010/main" val="2285773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95157" y="156902"/>
            <a:ext cx="8953685" cy="4744770"/>
          </a:xfrm>
        </p:spPr>
      </p:pic>
      <p:sp>
        <p:nvSpPr>
          <p:cNvPr id="6" name="TextBox 5"/>
          <p:cNvSpPr txBox="1"/>
          <p:nvPr/>
        </p:nvSpPr>
        <p:spPr>
          <a:xfrm>
            <a:off x="457200" y="5357813"/>
            <a:ext cx="8229600" cy="707886"/>
          </a:xfrm>
          <a:prstGeom prst="rect">
            <a:avLst/>
          </a:prstGeom>
          <a:noFill/>
        </p:spPr>
        <p:txBody>
          <a:bodyPr wrap="square" rtlCol="0">
            <a:spAutoFit/>
          </a:bodyPr>
          <a:lstStyle/>
          <a:p>
            <a:r>
              <a:rPr lang="en-US" sz="2000" b="1">
                <a:solidFill>
                  <a:schemeClr val="tx2"/>
                </a:solidFill>
              </a:rPr>
              <a:t>Discussion point</a:t>
            </a:r>
          </a:p>
          <a:p>
            <a:r>
              <a:rPr lang="en-US" sz="2000">
                <a:solidFill>
                  <a:schemeClr val="tx2"/>
                </a:solidFill>
              </a:rPr>
              <a:t>What </a:t>
            </a:r>
            <a:r>
              <a:rPr lang="en-US" sz="2000" b="1">
                <a:solidFill>
                  <a:schemeClr val="tx2"/>
                </a:solidFill>
              </a:rPr>
              <a:t>opportunities</a:t>
            </a:r>
            <a:r>
              <a:rPr lang="en-US" sz="2000">
                <a:solidFill>
                  <a:schemeClr val="tx2"/>
                </a:solidFill>
              </a:rPr>
              <a:t> and </a:t>
            </a:r>
            <a:r>
              <a:rPr lang="en-US" sz="2000" b="1">
                <a:solidFill>
                  <a:schemeClr val="tx2"/>
                </a:solidFill>
              </a:rPr>
              <a:t>challenges </a:t>
            </a:r>
            <a:r>
              <a:rPr lang="en-US" sz="2000">
                <a:solidFill>
                  <a:schemeClr val="tx2"/>
                </a:solidFill>
              </a:rPr>
              <a:t>are presented by this timeline?</a:t>
            </a:r>
          </a:p>
        </p:txBody>
      </p:sp>
    </p:spTree>
    <p:extLst>
      <p:ext uri="{BB962C8B-B14F-4D97-AF65-F5344CB8AC3E}">
        <p14:creationId xmlns:p14="http://schemas.microsoft.com/office/powerpoint/2010/main" val="8456052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6E85E-154E-432C-9AD8-8F44C2511D2C}"/>
              </a:ext>
            </a:extLst>
          </p:cNvPr>
          <p:cNvSpPr>
            <a:spLocks noGrp="1"/>
          </p:cNvSpPr>
          <p:nvPr>
            <p:ph type="title"/>
          </p:nvPr>
        </p:nvSpPr>
        <p:spPr/>
        <p:txBody>
          <a:bodyPr/>
          <a:lstStyle/>
          <a:p>
            <a:r>
              <a:rPr lang="en-US" sz="2700" b="1">
                <a:cs typeface="Calibri"/>
              </a:rPr>
              <a:t>A brief history of reform in Wales... A holistic approach?</a:t>
            </a:r>
            <a:endParaRPr lang="en-US" sz="2700" b="1"/>
          </a:p>
        </p:txBody>
      </p:sp>
      <p:sp>
        <p:nvSpPr>
          <p:cNvPr id="4" name="Rectangle: Rounded Corners 3">
            <a:extLst>
              <a:ext uri="{FF2B5EF4-FFF2-40B4-BE49-F238E27FC236}">
                <a16:creationId xmlns:a16="http://schemas.microsoft.com/office/drawing/2014/main" id="{C0830817-B3A1-4EF5-BAC1-947E17C8A7EB}"/>
              </a:ext>
            </a:extLst>
          </p:cNvPr>
          <p:cNvSpPr/>
          <p:nvPr/>
        </p:nvSpPr>
        <p:spPr>
          <a:xfrm>
            <a:off x="1822508" y="1386803"/>
            <a:ext cx="4806891"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350">
                <a:solidFill>
                  <a:srgbClr val="1A1818">
                    <a:lumMod val="90000"/>
                    <a:lumOff val="10000"/>
                  </a:srgbClr>
                </a:solidFill>
                <a:latin typeface="Calibri"/>
                <a:cs typeface="Calibri"/>
              </a:rPr>
              <a:t>Improving Schools in Wales (an OECD perspective)</a:t>
            </a:r>
            <a:endParaRPr lang="en-US" sz="1350">
              <a:solidFill>
                <a:srgbClr val="1A1818">
                  <a:lumMod val="90000"/>
                  <a:lumOff val="10000"/>
                </a:srgbClr>
              </a:solidFill>
              <a:latin typeface="Calibri"/>
            </a:endParaRPr>
          </a:p>
        </p:txBody>
      </p:sp>
      <p:sp>
        <p:nvSpPr>
          <p:cNvPr id="5" name="Rectangle: Rounded Corners 4">
            <a:extLst>
              <a:ext uri="{FF2B5EF4-FFF2-40B4-BE49-F238E27FC236}">
                <a16:creationId xmlns:a16="http://schemas.microsoft.com/office/drawing/2014/main" id="{65D0E738-0423-46C4-B02C-B3989B22078B}"/>
              </a:ext>
            </a:extLst>
          </p:cNvPr>
          <p:cNvSpPr/>
          <p:nvPr/>
        </p:nvSpPr>
        <p:spPr>
          <a:xfrm>
            <a:off x="18874" y="2669271"/>
            <a:ext cx="1702966"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350">
                <a:solidFill>
                  <a:srgbClr val="1A1818">
                    <a:lumMod val="90000"/>
                    <a:lumOff val="10000"/>
                  </a:srgbClr>
                </a:solidFill>
                <a:latin typeface="Calibri"/>
                <a:cs typeface="Calibri"/>
              </a:rPr>
              <a:t>Successful Futures</a:t>
            </a:r>
            <a:r>
              <a:rPr lang="en-US" sz="1350">
                <a:solidFill>
                  <a:srgbClr val="64B546"/>
                </a:solidFill>
                <a:latin typeface="Calibri"/>
                <a:cs typeface="Calibri"/>
              </a:rPr>
              <a:t> </a:t>
            </a:r>
            <a:endParaRPr lang="en-US" sz="1350">
              <a:solidFill>
                <a:srgbClr val="64B546"/>
              </a:solidFill>
              <a:latin typeface="Calibri"/>
            </a:endParaRPr>
          </a:p>
        </p:txBody>
      </p:sp>
      <p:sp>
        <p:nvSpPr>
          <p:cNvPr id="6" name="Rectangle: Rounded Corners 5">
            <a:extLst>
              <a:ext uri="{FF2B5EF4-FFF2-40B4-BE49-F238E27FC236}">
                <a16:creationId xmlns:a16="http://schemas.microsoft.com/office/drawing/2014/main" id="{7DF536DA-EF74-4688-AC24-8AA568B71F4D}"/>
              </a:ext>
            </a:extLst>
          </p:cNvPr>
          <p:cNvSpPr/>
          <p:nvPr/>
        </p:nvSpPr>
        <p:spPr>
          <a:xfrm>
            <a:off x="3736246" y="2669271"/>
            <a:ext cx="1692479"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a:solidFill>
                  <a:srgbClr val="1A1818">
                    <a:lumMod val="90000"/>
                    <a:lumOff val="10000"/>
                  </a:srgbClr>
                </a:solidFill>
                <a:latin typeface="Calibri"/>
                <a:cs typeface="Calibri"/>
              </a:rPr>
              <a:t>Teaching Tomorrow's Teachers </a:t>
            </a:r>
            <a:endParaRPr lang="en-US" sz="1200">
              <a:solidFill>
                <a:srgbClr val="1A1818">
                  <a:lumMod val="90000"/>
                  <a:lumOff val="10000"/>
                </a:srgbClr>
              </a:solidFill>
              <a:latin typeface="Calibri"/>
            </a:endParaRPr>
          </a:p>
        </p:txBody>
      </p:sp>
      <p:sp>
        <p:nvSpPr>
          <p:cNvPr id="7" name="Rectangle: Rounded Corners 6">
            <a:extLst>
              <a:ext uri="{FF2B5EF4-FFF2-40B4-BE49-F238E27FC236}">
                <a16:creationId xmlns:a16="http://schemas.microsoft.com/office/drawing/2014/main" id="{9EE03D2C-4559-4FBB-8D37-F38E8FBF80BA}"/>
              </a:ext>
            </a:extLst>
          </p:cNvPr>
          <p:cNvSpPr/>
          <p:nvPr/>
        </p:nvSpPr>
        <p:spPr>
          <a:xfrm>
            <a:off x="1773033" y="2669271"/>
            <a:ext cx="1908896"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dirty="0">
                <a:solidFill>
                  <a:srgbClr val="1A1818"/>
                </a:solidFill>
                <a:latin typeface="Calibri"/>
                <a:cs typeface="Calibri"/>
              </a:rPr>
              <a:t>Professional Standards, NAEL and SLO</a:t>
            </a:r>
            <a:endParaRPr lang="en-US" sz="1200" dirty="0">
              <a:solidFill>
                <a:srgbClr val="1A1818"/>
              </a:solidFill>
              <a:latin typeface="Calibri"/>
            </a:endParaRPr>
          </a:p>
        </p:txBody>
      </p:sp>
      <p:sp>
        <p:nvSpPr>
          <p:cNvPr id="8" name="Rectangle: Rounded Corners 7">
            <a:extLst>
              <a:ext uri="{FF2B5EF4-FFF2-40B4-BE49-F238E27FC236}">
                <a16:creationId xmlns:a16="http://schemas.microsoft.com/office/drawing/2014/main" id="{BE881621-C0EE-4542-9C27-536843FFC2B1}"/>
              </a:ext>
            </a:extLst>
          </p:cNvPr>
          <p:cNvSpPr/>
          <p:nvPr/>
        </p:nvSpPr>
        <p:spPr>
          <a:xfrm>
            <a:off x="5513663" y="2669271"/>
            <a:ext cx="1692479"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dirty="0">
                <a:solidFill>
                  <a:srgbClr val="1A1818"/>
                </a:solidFill>
                <a:latin typeface="Calibri"/>
                <a:cs typeface="Calibri"/>
              </a:rPr>
              <a:t>Teaching: A valued profession</a:t>
            </a:r>
            <a:endParaRPr lang="en-US" sz="1200" dirty="0">
              <a:solidFill>
                <a:srgbClr val="1A1818"/>
              </a:solidFill>
              <a:latin typeface="Calibri"/>
            </a:endParaRPr>
          </a:p>
        </p:txBody>
      </p:sp>
      <p:sp>
        <p:nvSpPr>
          <p:cNvPr id="9" name="Rectangle: Rounded Corners 8">
            <a:extLst>
              <a:ext uri="{FF2B5EF4-FFF2-40B4-BE49-F238E27FC236}">
                <a16:creationId xmlns:a16="http://schemas.microsoft.com/office/drawing/2014/main" id="{16E30154-C8AD-4FF4-938B-13CB25B8CE4D}"/>
              </a:ext>
            </a:extLst>
          </p:cNvPr>
          <p:cNvSpPr/>
          <p:nvPr/>
        </p:nvSpPr>
        <p:spPr>
          <a:xfrm>
            <a:off x="7291080" y="2669271"/>
            <a:ext cx="1692479"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dirty="0">
                <a:solidFill>
                  <a:srgbClr val="1A1818"/>
                </a:solidFill>
                <a:latin typeface="Calibri"/>
                <a:cs typeface="Calibri"/>
              </a:rPr>
              <a:t>A </a:t>
            </a:r>
            <a:r>
              <a:rPr lang="en-US" sz="1100" dirty="0">
                <a:solidFill>
                  <a:srgbClr val="1A1818"/>
                </a:solidFill>
                <a:latin typeface="Calibri"/>
                <a:cs typeface="Calibri"/>
              </a:rPr>
              <a:t>Learning</a:t>
            </a:r>
            <a:r>
              <a:rPr lang="en-US" sz="1200" dirty="0">
                <a:solidFill>
                  <a:srgbClr val="1A1818"/>
                </a:solidFill>
                <a:latin typeface="Calibri"/>
                <a:cs typeface="Calibri"/>
              </a:rPr>
              <a:t> Inspectorate</a:t>
            </a:r>
            <a:r>
              <a:rPr lang="en-US" sz="1200" dirty="0">
                <a:solidFill>
                  <a:srgbClr val="64B546"/>
                </a:solidFill>
                <a:latin typeface="Calibri"/>
                <a:cs typeface="Calibri"/>
              </a:rPr>
              <a:t> </a:t>
            </a:r>
            <a:endParaRPr lang="en-US" sz="1200" dirty="0">
              <a:solidFill>
                <a:srgbClr val="64B546"/>
              </a:solidFill>
              <a:latin typeface="Calibri"/>
            </a:endParaRPr>
          </a:p>
        </p:txBody>
      </p:sp>
      <p:sp>
        <p:nvSpPr>
          <p:cNvPr id="10" name="Rectangle: Rounded Corners 9">
            <a:extLst>
              <a:ext uri="{FF2B5EF4-FFF2-40B4-BE49-F238E27FC236}">
                <a16:creationId xmlns:a16="http://schemas.microsoft.com/office/drawing/2014/main" id="{8E46BAAE-4B2D-4DDB-9E53-91B20E39C77F}"/>
              </a:ext>
            </a:extLst>
          </p:cNvPr>
          <p:cNvSpPr/>
          <p:nvPr/>
        </p:nvSpPr>
        <p:spPr>
          <a:xfrm>
            <a:off x="18876" y="2160689"/>
            <a:ext cx="1729180"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dirty="0">
                <a:solidFill>
                  <a:srgbClr val="1A1818"/>
                </a:solidFill>
                <a:latin typeface="Calibri"/>
                <a:cs typeface="Calibri"/>
              </a:rPr>
              <a:t>Curriculum and Assessment</a:t>
            </a:r>
            <a:endParaRPr lang="en-US" sz="1200" dirty="0">
              <a:solidFill>
                <a:srgbClr val="1A1818"/>
              </a:solidFill>
              <a:latin typeface="Calibri"/>
            </a:endParaRPr>
          </a:p>
        </p:txBody>
      </p:sp>
      <p:sp>
        <p:nvSpPr>
          <p:cNvPr id="11" name="Rectangle: Rounded Corners 10">
            <a:extLst>
              <a:ext uri="{FF2B5EF4-FFF2-40B4-BE49-F238E27FC236}">
                <a16:creationId xmlns:a16="http://schemas.microsoft.com/office/drawing/2014/main" id="{CAAAD606-B0E1-42F9-894A-FB239F9347CF}"/>
              </a:ext>
            </a:extLst>
          </p:cNvPr>
          <p:cNvSpPr/>
          <p:nvPr/>
        </p:nvSpPr>
        <p:spPr>
          <a:xfrm>
            <a:off x="1827751" y="2135113"/>
            <a:ext cx="1844528"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dirty="0">
                <a:solidFill>
                  <a:srgbClr val="1A1818"/>
                </a:solidFill>
                <a:latin typeface="Calibri"/>
                <a:cs typeface="Calibri"/>
              </a:rPr>
              <a:t>Teaching and Leadership</a:t>
            </a:r>
            <a:endParaRPr lang="en-US" sz="1200" dirty="0">
              <a:solidFill>
                <a:srgbClr val="1A1818"/>
              </a:solidFill>
              <a:latin typeface="Calibri"/>
            </a:endParaRPr>
          </a:p>
        </p:txBody>
      </p:sp>
      <p:sp>
        <p:nvSpPr>
          <p:cNvPr id="12" name="Rectangle: Rounded Corners 11">
            <a:extLst>
              <a:ext uri="{FF2B5EF4-FFF2-40B4-BE49-F238E27FC236}">
                <a16:creationId xmlns:a16="http://schemas.microsoft.com/office/drawing/2014/main" id="{339F2214-204C-400B-A6DB-33B677B82FA4}"/>
              </a:ext>
            </a:extLst>
          </p:cNvPr>
          <p:cNvSpPr/>
          <p:nvPr/>
        </p:nvSpPr>
        <p:spPr>
          <a:xfrm>
            <a:off x="3733625" y="2135113"/>
            <a:ext cx="1676749"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100" dirty="0">
                <a:solidFill>
                  <a:srgbClr val="1A1818"/>
                </a:solidFill>
                <a:latin typeface="Calibri"/>
                <a:cs typeface="Calibri"/>
              </a:rPr>
              <a:t>Initial</a:t>
            </a:r>
            <a:r>
              <a:rPr lang="en-US" sz="1200" dirty="0">
                <a:solidFill>
                  <a:srgbClr val="1A1818"/>
                </a:solidFill>
                <a:latin typeface="Calibri"/>
                <a:cs typeface="Calibri"/>
              </a:rPr>
              <a:t> Teacher Education</a:t>
            </a:r>
            <a:endParaRPr lang="en-US" sz="1200" dirty="0">
              <a:solidFill>
                <a:srgbClr val="1A1818"/>
              </a:solidFill>
              <a:latin typeface="Calibri"/>
            </a:endParaRPr>
          </a:p>
        </p:txBody>
      </p:sp>
      <p:sp>
        <p:nvSpPr>
          <p:cNvPr id="13" name="Rectangle: Rounded Corners 12">
            <a:extLst>
              <a:ext uri="{FF2B5EF4-FFF2-40B4-BE49-F238E27FC236}">
                <a16:creationId xmlns:a16="http://schemas.microsoft.com/office/drawing/2014/main" id="{866F059F-BD31-40A4-B04B-035DEBE7475E}"/>
              </a:ext>
            </a:extLst>
          </p:cNvPr>
          <p:cNvSpPr/>
          <p:nvPr/>
        </p:nvSpPr>
        <p:spPr>
          <a:xfrm>
            <a:off x="5495312" y="2117061"/>
            <a:ext cx="1729180"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350">
                <a:solidFill>
                  <a:srgbClr val="1A1818">
                    <a:lumMod val="90000"/>
                    <a:lumOff val="10000"/>
                  </a:srgbClr>
                </a:solidFill>
                <a:latin typeface="Calibri"/>
                <a:cs typeface="Calibri"/>
              </a:rPr>
              <a:t>Pay and </a:t>
            </a:r>
            <a:r>
              <a:rPr lang="en-US" sz="1200">
                <a:solidFill>
                  <a:srgbClr val="1A1818">
                    <a:lumMod val="90000"/>
                    <a:lumOff val="10000"/>
                  </a:srgbClr>
                </a:solidFill>
                <a:latin typeface="Calibri"/>
                <a:cs typeface="Calibri"/>
              </a:rPr>
              <a:t>Conditions</a:t>
            </a:r>
            <a:endParaRPr lang="en-US" sz="1350">
              <a:solidFill>
                <a:srgbClr val="1A1818">
                  <a:lumMod val="90000"/>
                  <a:lumOff val="10000"/>
                </a:srgbClr>
              </a:solidFill>
              <a:latin typeface="Calibri"/>
              <a:cs typeface="Calibri"/>
            </a:endParaRPr>
          </a:p>
        </p:txBody>
      </p:sp>
      <p:sp>
        <p:nvSpPr>
          <p:cNvPr id="14" name="Rectangle: Rounded Corners 13">
            <a:extLst>
              <a:ext uri="{FF2B5EF4-FFF2-40B4-BE49-F238E27FC236}">
                <a16:creationId xmlns:a16="http://schemas.microsoft.com/office/drawing/2014/main" id="{8F493061-EC76-4A1C-A61F-411527E442D5}"/>
              </a:ext>
            </a:extLst>
          </p:cNvPr>
          <p:cNvSpPr/>
          <p:nvPr/>
        </p:nvSpPr>
        <p:spPr>
          <a:xfrm>
            <a:off x="7280596" y="2158966"/>
            <a:ext cx="1676749"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lumMod val="90000"/>
                    <a:lumOff val="10000"/>
                  </a:srgbClr>
                </a:solidFill>
                <a:latin typeface="Calibri"/>
                <a:cs typeface="Calibri"/>
              </a:rPr>
              <a:t>Accountability</a:t>
            </a:r>
            <a:endParaRPr lang="en-US" sz="1350">
              <a:solidFill>
                <a:srgbClr val="1A1818">
                  <a:lumMod val="90000"/>
                  <a:lumOff val="10000"/>
                </a:srgbClr>
              </a:solidFill>
              <a:latin typeface="Calibri"/>
              <a:cs typeface="Calibri"/>
            </a:endParaRPr>
          </a:p>
        </p:txBody>
      </p:sp>
      <p:sp>
        <p:nvSpPr>
          <p:cNvPr id="15" name="Rectangle: Rounded Corners 14">
            <a:extLst>
              <a:ext uri="{FF2B5EF4-FFF2-40B4-BE49-F238E27FC236}">
                <a16:creationId xmlns:a16="http://schemas.microsoft.com/office/drawing/2014/main" id="{CC17EC3D-4542-471D-A1D8-FF96FA732E56}"/>
              </a:ext>
            </a:extLst>
          </p:cNvPr>
          <p:cNvSpPr/>
          <p:nvPr/>
        </p:nvSpPr>
        <p:spPr>
          <a:xfrm>
            <a:off x="55578" y="3209313"/>
            <a:ext cx="1723937" cy="2159116"/>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i="1">
                <a:solidFill>
                  <a:srgbClr val="1A1818"/>
                </a:solidFill>
                <a:latin typeface="Calibri"/>
                <a:cs typeface="Calibri"/>
              </a:rPr>
              <a:t>New</a:t>
            </a:r>
            <a:r>
              <a:rPr lang="en-US" sz="1200">
                <a:solidFill>
                  <a:srgbClr val="1A1818"/>
                </a:solidFill>
                <a:latin typeface="Calibri"/>
                <a:cs typeface="Calibri"/>
              </a:rPr>
              <a:t> Curriculum for Wales</a:t>
            </a:r>
          </a:p>
        </p:txBody>
      </p:sp>
      <p:sp>
        <p:nvSpPr>
          <p:cNvPr id="16" name="Rectangle: Rounded Corners 15">
            <a:extLst>
              <a:ext uri="{FF2B5EF4-FFF2-40B4-BE49-F238E27FC236}">
                <a16:creationId xmlns:a16="http://schemas.microsoft.com/office/drawing/2014/main" id="{2DC7EBC7-2A56-435E-ABC3-0873FA68E00F}"/>
              </a:ext>
            </a:extLst>
          </p:cNvPr>
          <p:cNvSpPr/>
          <p:nvPr/>
        </p:nvSpPr>
        <p:spPr>
          <a:xfrm>
            <a:off x="1822508" y="3209313"/>
            <a:ext cx="1849771" cy="216435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Professional Standards for Teaching and Leadership (developmental/ continuum)</a:t>
            </a:r>
          </a:p>
          <a:p>
            <a:pPr algn="ctr" defTabSz="685800">
              <a:defRPr/>
            </a:pPr>
            <a:r>
              <a:rPr lang="en-US" sz="1200">
                <a:solidFill>
                  <a:srgbClr val="1A1818"/>
                </a:solidFill>
                <a:latin typeface="Calibri"/>
                <a:cs typeface="Calibri"/>
              </a:rPr>
              <a:t>Focus on Endorsed Leadership </a:t>
            </a:r>
            <a:r>
              <a:rPr lang="en-US" sz="1200" err="1">
                <a:solidFill>
                  <a:srgbClr val="1A1818"/>
                </a:solidFill>
                <a:latin typeface="Calibri"/>
                <a:cs typeface="Calibri"/>
              </a:rPr>
              <a:t>Programmes</a:t>
            </a:r>
            <a:r>
              <a:rPr lang="en-US" sz="1200">
                <a:solidFill>
                  <a:srgbClr val="1A1818"/>
                </a:solidFill>
                <a:latin typeface="Calibri"/>
                <a:cs typeface="Calibri"/>
              </a:rPr>
              <a:t> at all 'milestones'</a:t>
            </a:r>
          </a:p>
          <a:p>
            <a:pPr algn="ctr" defTabSz="685800">
              <a:defRPr/>
            </a:pPr>
            <a:r>
              <a:rPr lang="en-US" sz="1200">
                <a:solidFill>
                  <a:srgbClr val="1A1818"/>
                </a:solidFill>
                <a:latin typeface="Calibri"/>
                <a:cs typeface="Calibri"/>
              </a:rPr>
              <a:t>SLO model</a:t>
            </a:r>
          </a:p>
        </p:txBody>
      </p:sp>
      <p:sp>
        <p:nvSpPr>
          <p:cNvPr id="17" name="Rectangle: Rounded Corners 16">
            <a:extLst>
              <a:ext uri="{FF2B5EF4-FFF2-40B4-BE49-F238E27FC236}">
                <a16:creationId xmlns:a16="http://schemas.microsoft.com/office/drawing/2014/main" id="{FEDBB553-E087-4B4D-8B90-EC4913C419B5}"/>
              </a:ext>
            </a:extLst>
          </p:cNvPr>
          <p:cNvSpPr/>
          <p:nvPr/>
        </p:nvSpPr>
        <p:spPr>
          <a:xfrm>
            <a:off x="3736247" y="3209313"/>
            <a:ext cx="1723937" cy="2159116"/>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Reform of ITE</a:t>
            </a:r>
          </a:p>
          <a:p>
            <a:pPr algn="ctr" defTabSz="685800">
              <a:defRPr/>
            </a:pPr>
            <a:r>
              <a:rPr lang="en-US" sz="1200">
                <a:solidFill>
                  <a:srgbClr val="1A1818"/>
                </a:solidFill>
                <a:latin typeface="Calibri"/>
                <a:cs typeface="Calibri"/>
              </a:rPr>
              <a:t>More rigorous endorsement criteria for ITE </a:t>
            </a:r>
            <a:r>
              <a:rPr lang="en-US" sz="1200" err="1">
                <a:solidFill>
                  <a:srgbClr val="1A1818"/>
                </a:solidFill>
                <a:latin typeface="Calibri"/>
                <a:cs typeface="Calibri"/>
              </a:rPr>
              <a:t>programmes</a:t>
            </a:r>
            <a:r>
              <a:rPr lang="en-US" sz="1200">
                <a:solidFill>
                  <a:srgbClr val="1A1818"/>
                </a:solidFill>
                <a:latin typeface="Calibri"/>
                <a:cs typeface="Calibri"/>
              </a:rPr>
              <a:t> – more academically rigorous work-based PGCE route (</a:t>
            </a:r>
            <a:r>
              <a:rPr lang="en-US" sz="1200" i="1">
                <a:solidFill>
                  <a:srgbClr val="1A1818"/>
                </a:solidFill>
                <a:latin typeface="Calibri"/>
                <a:cs typeface="Calibri"/>
              </a:rPr>
              <a:t>replacing GTP</a:t>
            </a:r>
            <a:r>
              <a:rPr lang="en-US" sz="1200">
                <a:solidFill>
                  <a:srgbClr val="1A1818"/>
                </a:solidFill>
                <a:latin typeface="Calibri"/>
                <a:cs typeface="Calibri"/>
              </a:rPr>
              <a:t>)</a:t>
            </a:r>
          </a:p>
        </p:txBody>
      </p:sp>
      <p:sp>
        <p:nvSpPr>
          <p:cNvPr id="18" name="Rectangle: Rounded Corners 17">
            <a:extLst>
              <a:ext uri="{FF2B5EF4-FFF2-40B4-BE49-F238E27FC236}">
                <a16:creationId xmlns:a16="http://schemas.microsoft.com/office/drawing/2014/main" id="{1CE1B8C9-AD42-483C-A26A-C5FE4C64318D}"/>
              </a:ext>
            </a:extLst>
          </p:cNvPr>
          <p:cNvSpPr/>
          <p:nvPr/>
        </p:nvSpPr>
        <p:spPr>
          <a:xfrm>
            <a:off x="5513665" y="3204069"/>
            <a:ext cx="1723937" cy="216435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just" defTabSz="685800">
              <a:defRPr/>
            </a:pPr>
            <a:endParaRPr lang="en-US" sz="1200">
              <a:solidFill>
                <a:prstClr val="white"/>
              </a:solidFill>
              <a:latin typeface="Calibri"/>
              <a:cs typeface="Calibri"/>
            </a:endParaRPr>
          </a:p>
          <a:p>
            <a:pPr algn="just" defTabSz="685800">
              <a:defRPr/>
            </a:pPr>
            <a:r>
              <a:rPr lang="en-US" sz="1200">
                <a:solidFill>
                  <a:srgbClr val="1A1818"/>
                </a:solidFill>
                <a:latin typeface="Calibri"/>
                <a:cs typeface="Calibri"/>
              </a:rPr>
              <a:t>Key Recommendations:</a:t>
            </a:r>
            <a:endParaRPr lang="en-US" sz="1200">
              <a:solidFill>
                <a:srgbClr val="1A1818"/>
              </a:solidFill>
              <a:latin typeface="Calibri"/>
            </a:endParaRPr>
          </a:p>
          <a:p>
            <a:pPr algn="just" defTabSz="685800">
              <a:defRPr/>
            </a:pPr>
            <a:r>
              <a:rPr lang="en-US" sz="1200">
                <a:solidFill>
                  <a:srgbClr val="1A1818"/>
                </a:solidFill>
                <a:latin typeface="Calibri"/>
                <a:cs typeface="Calibri"/>
              </a:rPr>
              <a:t>Greater opportunity for pay progression</a:t>
            </a:r>
          </a:p>
          <a:p>
            <a:pPr algn="just" defTabSz="685800">
              <a:defRPr/>
            </a:pPr>
            <a:r>
              <a:rPr lang="en-US" sz="1200">
                <a:solidFill>
                  <a:srgbClr val="1A1818"/>
                </a:solidFill>
                <a:latin typeface="Calibri"/>
                <a:cs typeface="Calibri"/>
              </a:rPr>
              <a:t>Focus on Professional Learning entitlement</a:t>
            </a:r>
          </a:p>
          <a:p>
            <a:pPr algn="just" defTabSz="685800">
              <a:defRPr/>
            </a:pPr>
            <a:r>
              <a:rPr lang="en-US" sz="1200">
                <a:solidFill>
                  <a:srgbClr val="1A1818"/>
                </a:solidFill>
                <a:latin typeface="Calibri"/>
                <a:cs typeface="Calibri"/>
              </a:rPr>
              <a:t>Attempt to </a:t>
            </a:r>
            <a:r>
              <a:rPr lang="en-US" sz="1200" err="1">
                <a:solidFill>
                  <a:srgbClr val="1A1818"/>
                </a:solidFill>
                <a:latin typeface="Calibri"/>
                <a:cs typeface="Calibri"/>
              </a:rPr>
              <a:t>recognise</a:t>
            </a:r>
            <a:r>
              <a:rPr lang="en-US" sz="1200">
                <a:solidFill>
                  <a:srgbClr val="1A1818"/>
                </a:solidFill>
                <a:latin typeface="Calibri"/>
                <a:cs typeface="Calibri"/>
              </a:rPr>
              <a:t> importance of leadership of learning/ pedagogy</a:t>
            </a:r>
          </a:p>
          <a:p>
            <a:pPr algn="just" defTabSz="685800">
              <a:defRPr/>
            </a:pPr>
            <a:endParaRPr lang="en-US" sz="1200">
              <a:solidFill>
                <a:prstClr val="white"/>
              </a:solidFill>
              <a:latin typeface="Calibri"/>
              <a:cs typeface="Calibri"/>
            </a:endParaRPr>
          </a:p>
          <a:p>
            <a:pPr algn="just" defTabSz="685800">
              <a:defRPr/>
            </a:pPr>
            <a:endParaRPr lang="en-US" sz="1200">
              <a:solidFill>
                <a:prstClr val="white"/>
              </a:solidFill>
              <a:latin typeface="Calibri"/>
              <a:cs typeface="Calibri"/>
            </a:endParaRPr>
          </a:p>
        </p:txBody>
      </p:sp>
      <p:sp>
        <p:nvSpPr>
          <p:cNvPr id="19" name="Rectangle: Rounded Corners 18">
            <a:extLst>
              <a:ext uri="{FF2B5EF4-FFF2-40B4-BE49-F238E27FC236}">
                <a16:creationId xmlns:a16="http://schemas.microsoft.com/office/drawing/2014/main" id="{962FCEB9-8B42-40F4-BED2-0159F96DB299}"/>
              </a:ext>
            </a:extLst>
          </p:cNvPr>
          <p:cNvSpPr/>
          <p:nvPr/>
        </p:nvSpPr>
        <p:spPr>
          <a:xfrm>
            <a:off x="7280596" y="3204070"/>
            <a:ext cx="1723937" cy="2148630"/>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Suggests a focus on validation of school self-evaluation and how schools support Professional Learning</a:t>
            </a:r>
            <a:r>
              <a:rPr lang="en-US" sz="1200">
                <a:solidFill>
                  <a:prstClr val="white"/>
                </a:solidFill>
                <a:latin typeface="Calibri"/>
                <a:cs typeface="Calibri"/>
              </a:rPr>
              <a:t>  </a:t>
            </a:r>
          </a:p>
        </p:txBody>
      </p:sp>
      <p:sp>
        <p:nvSpPr>
          <p:cNvPr id="3" name="Arrow: Right 2">
            <a:extLst>
              <a:ext uri="{FF2B5EF4-FFF2-40B4-BE49-F238E27FC236}">
                <a16:creationId xmlns:a16="http://schemas.microsoft.com/office/drawing/2014/main" id="{E86A5E7A-3B45-48DD-959C-E47D736668AC}"/>
              </a:ext>
            </a:extLst>
          </p:cNvPr>
          <p:cNvSpPr/>
          <p:nvPr/>
        </p:nvSpPr>
        <p:spPr>
          <a:xfrm>
            <a:off x="335675" y="5247513"/>
            <a:ext cx="8352057" cy="71476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350">
                <a:solidFill>
                  <a:prstClr val="white"/>
                </a:solidFill>
                <a:latin typeface="Calibri"/>
                <a:cs typeface="Calibri"/>
              </a:rPr>
              <a:t>ALN Reform</a:t>
            </a:r>
            <a:endParaRPr lang="en-US" sz="1350">
              <a:solidFill>
                <a:prstClr val="white"/>
              </a:solidFill>
              <a:latin typeface="Calibri"/>
            </a:endParaRPr>
          </a:p>
        </p:txBody>
      </p:sp>
    </p:spTree>
    <p:extLst>
      <p:ext uri="{BB962C8B-B14F-4D97-AF65-F5344CB8AC3E}">
        <p14:creationId xmlns:p14="http://schemas.microsoft.com/office/powerpoint/2010/main" val="33431540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9DF7BA-0C8C-460A-A515-0AE494F060B8}"/>
              </a:ext>
            </a:extLst>
          </p:cNvPr>
          <p:cNvPicPr>
            <a:picLocks noChangeAspect="1"/>
          </p:cNvPicPr>
          <p:nvPr/>
        </p:nvPicPr>
        <p:blipFill>
          <a:blip r:embed="rId2"/>
          <a:stretch>
            <a:fillRect/>
          </a:stretch>
        </p:blipFill>
        <p:spPr>
          <a:xfrm>
            <a:off x="2190650" y="0"/>
            <a:ext cx="4762699" cy="6858000"/>
          </a:xfrm>
          <a:prstGeom prst="rect">
            <a:avLst/>
          </a:prstGeom>
        </p:spPr>
      </p:pic>
    </p:spTree>
    <p:extLst>
      <p:ext uri="{BB962C8B-B14F-4D97-AF65-F5344CB8AC3E}">
        <p14:creationId xmlns:p14="http://schemas.microsoft.com/office/powerpoint/2010/main" val="20744450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6BA5-377D-494F-9B49-28C1BE4B950E}"/>
              </a:ext>
            </a:extLst>
          </p:cNvPr>
          <p:cNvSpPr>
            <a:spLocks noGrp="1"/>
          </p:cNvSpPr>
          <p:nvPr>
            <p:ph type="title"/>
          </p:nvPr>
        </p:nvSpPr>
        <p:spPr/>
        <p:txBody>
          <a:bodyPr/>
          <a:lstStyle/>
          <a:p>
            <a:r>
              <a:rPr lang="en-GB"/>
              <a:t>Schools as Learning Organisations  </a:t>
            </a:r>
          </a:p>
        </p:txBody>
      </p:sp>
      <p:sp>
        <p:nvSpPr>
          <p:cNvPr id="5" name="TextBox 4">
            <a:extLst>
              <a:ext uri="{FF2B5EF4-FFF2-40B4-BE49-F238E27FC236}">
                <a16:creationId xmlns:a16="http://schemas.microsoft.com/office/drawing/2014/main" id="{7812CCB5-0B07-4DE0-8E15-F5F3B64F995D}"/>
              </a:ext>
            </a:extLst>
          </p:cNvPr>
          <p:cNvSpPr txBox="1"/>
          <p:nvPr/>
        </p:nvSpPr>
        <p:spPr>
          <a:xfrm>
            <a:off x="457200" y="6473299"/>
            <a:ext cx="5029200" cy="369332"/>
          </a:xfrm>
          <a:prstGeom prst="rect">
            <a:avLst/>
          </a:prstGeom>
          <a:noFill/>
        </p:spPr>
        <p:txBody>
          <a:bodyPr wrap="square" rtlCol="0">
            <a:spAutoFit/>
          </a:bodyPr>
          <a:lstStyle/>
          <a:p>
            <a:r>
              <a:rPr lang="en-GB" u="sng" dirty="0">
                <a:hlinkClick r:id="rId3"/>
              </a:rPr>
              <a:t>https://thinqi.easmysid.co.uk/go/rm8agt</a:t>
            </a:r>
            <a:endParaRPr lang="en-GB" dirty="0"/>
          </a:p>
        </p:txBody>
      </p:sp>
      <p:pic>
        <p:nvPicPr>
          <p:cNvPr id="7" name="Picture 6">
            <a:extLst>
              <a:ext uri="{FF2B5EF4-FFF2-40B4-BE49-F238E27FC236}">
                <a16:creationId xmlns:a16="http://schemas.microsoft.com/office/drawing/2014/main" id="{1F83DE4C-46FC-4CDB-B51B-F04D420F502C}"/>
              </a:ext>
            </a:extLst>
          </p:cNvPr>
          <p:cNvPicPr>
            <a:picLocks noChangeAspect="1"/>
          </p:cNvPicPr>
          <p:nvPr/>
        </p:nvPicPr>
        <p:blipFill>
          <a:blip r:embed="rId4"/>
          <a:stretch>
            <a:fillRect/>
          </a:stretch>
        </p:blipFill>
        <p:spPr>
          <a:xfrm>
            <a:off x="266700" y="1072624"/>
            <a:ext cx="8420100" cy="5400675"/>
          </a:xfrm>
          <a:prstGeom prst="rect">
            <a:avLst/>
          </a:prstGeom>
        </p:spPr>
      </p:pic>
    </p:spTree>
    <p:extLst>
      <p:ext uri="{BB962C8B-B14F-4D97-AF65-F5344CB8AC3E}">
        <p14:creationId xmlns:p14="http://schemas.microsoft.com/office/powerpoint/2010/main" val="33187746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Amser</a:t>
            </a:r>
            <a:r>
              <a:rPr lang="en-GB"/>
              <a:t> </a:t>
            </a:r>
            <a:r>
              <a:rPr lang="en-GB" err="1"/>
              <a:t>cinio</a:t>
            </a:r>
            <a:endParaRPr lang="en-GB"/>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2938" y="1443038"/>
            <a:ext cx="8043862" cy="4414837"/>
          </a:xfrm>
        </p:spPr>
      </p:pic>
    </p:spTree>
    <p:extLst>
      <p:ext uri="{BB962C8B-B14F-4D97-AF65-F5344CB8AC3E}">
        <p14:creationId xmlns:p14="http://schemas.microsoft.com/office/powerpoint/2010/main" val="11059885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Shape 465"/>
          <p:cNvSpPr txBox="1">
            <a:spLocks noGrp="1"/>
          </p:cNvSpPr>
          <p:nvPr>
            <p:ph type="title"/>
          </p:nvPr>
        </p:nvSpPr>
        <p:spPr>
          <a:prstGeom prst="rect">
            <a:avLst/>
          </a:prstGeom>
          <a:noFill/>
          <a:ln>
            <a:noFill/>
          </a:ln>
        </p:spPr>
        <p:txBody>
          <a:bodyPr wrap="square" lIns="51427" tIns="25706" rIns="51427" bIns="25706" anchor="ctr" anchorCtr="0">
            <a:noAutofit/>
          </a:bodyPr>
          <a:lstStyle/>
          <a:p>
            <a:pPr>
              <a:lnSpc>
                <a:spcPct val="90000"/>
              </a:lnSpc>
              <a:spcBef>
                <a:spcPts val="0"/>
              </a:spcBef>
              <a:buClr>
                <a:schemeClr val="dk1"/>
              </a:buClr>
              <a:buSzPct val="25000"/>
            </a:pPr>
            <a:r>
              <a:rPr lang="en-US">
                <a:latin typeface="Arial" charset="0"/>
                <a:ea typeface="Arial" charset="0"/>
                <a:cs typeface="Arial" charset="0"/>
                <a:sym typeface="Calibri"/>
              </a:rPr>
              <a:t>What are the different models of Curriculum Development?</a:t>
            </a:r>
          </a:p>
        </p:txBody>
      </p:sp>
      <p:sp>
        <p:nvSpPr>
          <p:cNvPr id="466" name="Shape 466"/>
          <p:cNvSpPr txBox="1">
            <a:spLocks noGrp="1"/>
          </p:cNvSpPr>
          <p:nvPr>
            <p:ph idx="1"/>
          </p:nvPr>
        </p:nvSpPr>
        <p:spPr>
          <a:xfrm>
            <a:off x="342900" y="1242660"/>
            <a:ext cx="8458200" cy="5207126"/>
          </a:xfrm>
          <a:prstGeom prst="rect">
            <a:avLst/>
          </a:prstGeom>
          <a:noFill/>
          <a:ln>
            <a:noFill/>
          </a:ln>
        </p:spPr>
        <p:txBody>
          <a:bodyPr wrap="square" lIns="51427" tIns="25706" rIns="51427" bIns="25706" anchor="t" anchorCtr="0">
            <a:noAutofit/>
          </a:bodyPr>
          <a:lstStyle/>
          <a:p>
            <a:pPr marL="0" indent="0">
              <a:lnSpc>
                <a:spcPct val="90000"/>
              </a:lnSpc>
              <a:spcBef>
                <a:spcPts val="0"/>
              </a:spcBef>
              <a:buClr>
                <a:schemeClr val="dk1"/>
              </a:buClr>
              <a:buSzPct val="100000"/>
              <a:buNone/>
            </a:pPr>
            <a:r>
              <a:rPr lang="en-US" sz="2400">
                <a:solidFill>
                  <a:schemeClr val="tx2"/>
                </a:solidFill>
                <a:latin typeface="Arial" charset="0"/>
                <a:ea typeface="Arial" charset="0"/>
                <a:cs typeface="Arial" charset="0"/>
                <a:sym typeface="Calibri"/>
              </a:rPr>
              <a:t>In his book “An introduction to curriculum research and development” Lawrence </a:t>
            </a:r>
            <a:r>
              <a:rPr lang="en-US" sz="2400" err="1">
                <a:solidFill>
                  <a:schemeClr val="tx2"/>
                </a:solidFill>
                <a:latin typeface="Arial" charset="0"/>
                <a:ea typeface="Arial" charset="0"/>
                <a:cs typeface="Arial" charset="0"/>
                <a:sym typeface="Calibri"/>
              </a:rPr>
              <a:t>Stenhouse</a:t>
            </a:r>
            <a:r>
              <a:rPr lang="en-US" sz="2400">
                <a:solidFill>
                  <a:schemeClr val="tx2"/>
                </a:solidFill>
                <a:latin typeface="Arial" charset="0"/>
                <a:ea typeface="Arial" charset="0"/>
                <a:cs typeface="Arial" charset="0"/>
                <a:sym typeface="Calibri"/>
              </a:rPr>
              <a:t> (1975) suggests that there are three key types:-</a:t>
            </a:r>
          </a:p>
          <a:p>
            <a:pPr marL="0" indent="0">
              <a:lnSpc>
                <a:spcPct val="90000"/>
              </a:lnSpc>
              <a:spcBef>
                <a:spcPts val="0"/>
              </a:spcBef>
              <a:buClr>
                <a:schemeClr val="dk1"/>
              </a:buClr>
              <a:buSzPct val="100000"/>
              <a:buNone/>
            </a:pPr>
            <a:endParaRPr lang="en-US" sz="2400">
              <a:solidFill>
                <a:schemeClr val="tx2"/>
              </a:solidFill>
              <a:latin typeface="Arial" charset="0"/>
              <a:ea typeface="Arial" charset="0"/>
              <a:cs typeface="Arial" charset="0"/>
              <a:sym typeface="Calibri"/>
            </a:endParaRPr>
          </a:p>
          <a:p>
            <a:pPr marL="385763" lvl="1" indent="-128588">
              <a:lnSpc>
                <a:spcPct val="90000"/>
              </a:lnSpc>
              <a:spcBef>
                <a:spcPts val="281"/>
              </a:spcBef>
              <a:buClr>
                <a:schemeClr val="dk1"/>
              </a:buClr>
              <a:buSzPct val="100000"/>
              <a:buFont typeface="Arial"/>
              <a:buChar char="•"/>
            </a:pPr>
            <a:r>
              <a:rPr lang="en-US" sz="2400" b="1">
                <a:solidFill>
                  <a:schemeClr val="tx2"/>
                </a:solidFill>
                <a:latin typeface="Arial" charset="0"/>
                <a:ea typeface="Arial" charset="0"/>
                <a:cs typeface="Arial" charset="0"/>
                <a:sym typeface="Calibri"/>
              </a:rPr>
              <a:t>A content curriculum:- </a:t>
            </a:r>
            <a:r>
              <a:rPr lang="en-US" sz="2400">
                <a:solidFill>
                  <a:schemeClr val="tx2"/>
                </a:solidFill>
                <a:latin typeface="Arial" charset="0"/>
                <a:ea typeface="Arial" charset="0"/>
                <a:cs typeface="Arial" charset="0"/>
                <a:sym typeface="Calibri"/>
              </a:rPr>
              <a:t>Specification of content to be taught as a starting point.</a:t>
            </a:r>
          </a:p>
          <a:p>
            <a:pPr marL="385763" lvl="1" indent="-128588">
              <a:lnSpc>
                <a:spcPct val="90000"/>
              </a:lnSpc>
              <a:spcBef>
                <a:spcPts val="281"/>
              </a:spcBef>
              <a:buClr>
                <a:schemeClr val="dk1"/>
              </a:buClr>
              <a:buSzPct val="100000"/>
              <a:buFont typeface="Arial"/>
              <a:buChar char="•"/>
            </a:pPr>
            <a:endParaRPr lang="en-US" sz="2400" b="1">
              <a:solidFill>
                <a:schemeClr val="tx2"/>
              </a:solidFill>
              <a:latin typeface="Arial" charset="0"/>
              <a:ea typeface="Arial" charset="0"/>
              <a:cs typeface="Arial" charset="0"/>
              <a:sym typeface="Calibri"/>
            </a:endParaRPr>
          </a:p>
          <a:p>
            <a:pPr marL="385763" lvl="1" indent="-128588">
              <a:lnSpc>
                <a:spcPct val="90000"/>
              </a:lnSpc>
              <a:spcBef>
                <a:spcPts val="281"/>
              </a:spcBef>
              <a:buClr>
                <a:schemeClr val="dk1"/>
              </a:buClr>
              <a:buSzPct val="100000"/>
              <a:buFont typeface="Arial"/>
              <a:buChar char="•"/>
            </a:pPr>
            <a:r>
              <a:rPr lang="en-US" sz="2400" b="1">
                <a:solidFill>
                  <a:schemeClr val="tx2"/>
                </a:solidFill>
                <a:latin typeface="Arial" charset="0"/>
                <a:ea typeface="Arial" charset="0"/>
                <a:cs typeface="Arial" charset="0"/>
                <a:sym typeface="Calibri"/>
              </a:rPr>
              <a:t>An outcomes curriculum:- </a:t>
            </a:r>
            <a:r>
              <a:rPr lang="en-US" sz="2400">
                <a:solidFill>
                  <a:schemeClr val="tx2"/>
                </a:solidFill>
                <a:latin typeface="Arial" charset="0"/>
                <a:ea typeface="Arial" charset="0"/>
                <a:cs typeface="Arial" charset="0"/>
                <a:sym typeface="Calibri"/>
              </a:rPr>
              <a:t>Specification of outcomes to be achieved as a starting point.</a:t>
            </a:r>
          </a:p>
          <a:p>
            <a:pPr marL="385763" lvl="1" indent="-128588">
              <a:lnSpc>
                <a:spcPct val="90000"/>
              </a:lnSpc>
              <a:spcBef>
                <a:spcPts val="281"/>
              </a:spcBef>
              <a:buClr>
                <a:schemeClr val="dk1"/>
              </a:buClr>
              <a:buSzPct val="100000"/>
              <a:buFont typeface="Arial"/>
              <a:buChar char="•"/>
            </a:pPr>
            <a:endParaRPr lang="en-US" sz="2400" b="1">
              <a:solidFill>
                <a:schemeClr val="tx2"/>
              </a:solidFill>
              <a:latin typeface="Arial" charset="0"/>
              <a:ea typeface="Arial" charset="0"/>
              <a:cs typeface="Arial" charset="0"/>
              <a:sym typeface="Calibri"/>
            </a:endParaRPr>
          </a:p>
          <a:p>
            <a:pPr marL="385763" lvl="1" indent="-128588">
              <a:lnSpc>
                <a:spcPct val="90000"/>
              </a:lnSpc>
              <a:spcBef>
                <a:spcPts val="281"/>
              </a:spcBef>
              <a:buClr>
                <a:schemeClr val="dk1"/>
              </a:buClr>
              <a:buSzPct val="100000"/>
              <a:buFont typeface="Arial"/>
              <a:buChar char="•"/>
            </a:pPr>
            <a:r>
              <a:rPr lang="en-US" sz="2400" b="1">
                <a:solidFill>
                  <a:schemeClr val="tx2"/>
                </a:solidFill>
                <a:latin typeface="Arial" charset="0"/>
                <a:ea typeface="Arial" charset="0"/>
                <a:cs typeface="Arial" charset="0"/>
                <a:sym typeface="Calibri"/>
              </a:rPr>
              <a:t>A process curriculum:- </a:t>
            </a:r>
            <a:r>
              <a:rPr lang="en-US" sz="2400">
                <a:solidFill>
                  <a:schemeClr val="tx2"/>
                </a:solidFill>
                <a:latin typeface="Arial" charset="0"/>
                <a:ea typeface="Arial" charset="0"/>
                <a:cs typeface="Arial" charset="0"/>
                <a:sym typeface="Calibri"/>
              </a:rPr>
              <a:t>Specification of long term goals and educational purposes as a starting point? Content and methods are then selected which are ‘fit for purpose’.</a:t>
            </a:r>
          </a:p>
          <a:p>
            <a:pPr marL="128588" indent="-128588">
              <a:lnSpc>
                <a:spcPct val="90000"/>
              </a:lnSpc>
              <a:spcBef>
                <a:spcPts val="563"/>
              </a:spcBef>
              <a:buClr>
                <a:schemeClr val="dk1"/>
              </a:buClr>
              <a:buSzPct val="100000"/>
              <a:buNone/>
            </a:pPr>
            <a:endParaRPr sz="1575">
              <a:solidFill>
                <a:schemeClr val="dk1"/>
              </a:solidFill>
              <a:latin typeface="Calibri"/>
              <a:ea typeface="Calibri"/>
              <a:cs typeface="Calibri"/>
              <a:sym typeface="Calibri"/>
            </a:endParaRPr>
          </a:p>
          <a:p>
            <a:pPr marL="128588" indent="-128588">
              <a:lnSpc>
                <a:spcPct val="90000"/>
              </a:lnSpc>
              <a:spcBef>
                <a:spcPts val="563"/>
              </a:spcBef>
              <a:buClr>
                <a:schemeClr val="dk1"/>
              </a:buClr>
              <a:buSzPct val="100000"/>
              <a:buNone/>
            </a:pPr>
            <a:endParaRPr sz="1575">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583316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Shape 471"/>
          <p:cNvSpPr txBox="1">
            <a:spLocks noGrp="1"/>
          </p:cNvSpPr>
          <p:nvPr>
            <p:ph type="title"/>
          </p:nvPr>
        </p:nvSpPr>
        <p:spPr>
          <a:xfrm>
            <a:off x="340171" y="118723"/>
            <a:ext cx="788670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3600" b="1">
                <a:latin typeface="Calibri"/>
                <a:ea typeface="Calibri"/>
                <a:cs typeface="Calibri"/>
                <a:sym typeface="Calibri"/>
              </a:rPr>
              <a:t>A content-led curriculum?</a:t>
            </a:r>
          </a:p>
        </p:txBody>
      </p:sp>
      <p:graphicFrame>
        <p:nvGraphicFramePr>
          <p:cNvPr id="472" name="Shape 472"/>
          <p:cNvGraphicFramePr/>
          <p:nvPr>
            <p:extLst>
              <p:ext uri="{D42A27DB-BD31-4B8C-83A1-F6EECF244321}">
                <p14:modId xmlns:p14="http://schemas.microsoft.com/office/powerpoint/2010/main" val="2369930705"/>
              </p:ext>
            </p:extLst>
          </p:nvPr>
        </p:nvGraphicFramePr>
        <p:xfrm>
          <a:off x="340171" y="1387929"/>
          <a:ext cx="8558901" cy="4931228"/>
        </p:xfrm>
        <a:graphic>
          <a:graphicData uri="http://schemas.openxmlformats.org/drawingml/2006/table">
            <a:tbl>
              <a:tblPr>
                <a:noFill/>
              </a:tblPr>
              <a:tblGrid>
                <a:gridCol w="2566315">
                  <a:extLst>
                    <a:ext uri="{9D8B030D-6E8A-4147-A177-3AD203B41FA5}">
                      <a16:colId xmlns:a16="http://schemas.microsoft.com/office/drawing/2014/main" val="20000"/>
                    </a:ext>
                  </a:extLst>
                </a:gridCol>
                <a:gridCol w="2824843">
                  <a:extLst>
                    <a:ext uri="{9D8B030D-6E8A-4147-A177-3AD203B41FA5}">
                      <a16:colId xmlns:a16="http://schemas.microsoft.com/office/drawing/2014/main" val="20001"/>
                    </a:ext>
                  </a:extLst>
                </a:gridCol>
                <a:gridCol w="3167743">
                  <a:extLst>
                    <a:ext uri="{9D8B030D-6E8A-4147-A177-3AD203B41FA5}">
                      <a16:colId xmlns:a16="http://schemas.microsoft.com/office/drawing/2014/main" val="20002"/>
                    </a:ext>
                  </a:extLst>
                </a:gridCol>
              </a:tblGrid>
              <a:tr h="480337">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300" b="1" i="0" u="none" strike="noStrike" cap="none">
                          <a:solidFill>
                            <a:schemeClr val="bg1"/>
                          </a:solidFill>
                          <a:latin typeface="Arial"/>
                          <a:ea typeface="Arial"/>
                          <a:cs typeface="Arial"/>
                          <a:sym typeface="Arial"/>
                        </a:rPr>
                        <a:t>1904 orders</a:t>
                      </a:r>
                    </a:p>
                  </a:txBody>
                  <a:tcPr marL="68588" marR="68588" marT="34294" marB="34294">
                    <a:lnL w="28575"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300" b="1" i="0" u="none" strike="noStrike" cap="none">
                          <a:solidFill>
                            <a:schemeClr val="bg1"/>
                          </a:solidFill>
                          <a:latin typeface="Arial"/>
                          <a:ea typeface="Arial"/>
                          <a:cs typeface="Arial"/>
                          <a:sym typeface="Arial"/>
                        </a:rPr>
                        <a:t>1988 Nat. Curric.</a:t>
                      </a:r>
                    </a:p>
                  </a:txBody>
                  <a:tcPr marL="68588" marR="68588" marT="34294" marB="34294">
                    <a:lnL w="12700"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tc>
                  <a:txBody>
                    <a:bodyPr/>
                    <a:lstStyle/>
                    <a:p>
                      <a:pPr marL="0" marR="0" lvl="0" indent="0" algn="ctr" rtl="0">
                        <a:lnSpc>
                          <a:spcPct val="100000"/>
                        </a:lnSpc>
                        <a:spcBef>
                          <a:spcPts val="0"/>
                        </a:spcBef>
                        <a:spcAft>
                          <a:spcPts val="0"/>
                        </a:spcAft>
                        <a:buClr>
                          <a:schemeClr val="accent1"/>
                        </a:buClr>
                        <a:buSzPct val="25000"/>
                        <a:buFont typeface="Noto Sans Symbols"/>
                        <a:buNone/>
                      </a:pPr>
                      <a:r>
                        <a:rPr lang="en-US" sz="1300" b="1" i="0" u="none" strike="noStrike" cap="none">
                          <a:solidFill>
                            <a:schemeClr val="bg1"/>
                          </a:solidFill>
                          <a:latin typeface="Arial"/>
                          <a:ea typeface="Arial"/>
                          <a:cs typeface="Arial"/>
                          <a:sym typeface="Arial"/>
                        </a:rPr>
                        <a:t>Successful Futures</a:t>
                      </a:r>
                    </a:p>
                  </a:txBody>
                  <a:tcPr marL="68588" marR="68588" marT="34294" marB="34294">
                    <a:lnL w="12700" cap="flat" cmpd="sng">
                      <a:solidFill>
                        <a:schemeClr val="dk1"/>
                      </a:solidFill>
                      <a:prstDash val="solid"/>
                      <a:round/>
                      <a:headEnd type="none" w="med" len="med"/>
                      <a:tailEnd type="none" w="med" len="med"/>
                    </a:lnL>
                    <a:lnR w="28575" cap="flat" cmpd="sng">
                      <a:solidFill>
                        <a:schemeClr val="dk1"/>
                      </a:solidFill>
                      <a:prstDash val="solid"/>
                      <a:round/>
                      <a:headEnd type="none" w="med" len="med"/>
                      <a:tailEnd type="none" w="med" len="med"/>
                    </a:lnR>
                    <a:lnT w="28575" cap="flat" cmpd="sng">
                      <a:solidFill>
                        <a:schemeClr val="dk1"/>
                      </a:solidFill>
                      <a:prstDash val="solid"/>
                      <a:round/>
                      <a:headEnd type="none" w="med" len="med"/>
                      <a:tailEnd type="none" w="med" len="med"/>
                    </a:lnT>
                    <a:lnB w="12700" cap="flat" cmpd="sng">
                      <a:solidFill>
                        <a:schemeClr val="dk1"/>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4450891">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English</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Maths</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Science</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History</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Geography</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MFL</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Drawing</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PE</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Housewifery/Manual </a:t>
                      </a:r>
                    </a:p>
                  </a:txBody>
                  <a:tcPr marL="68588" marR="68588" marT="34294" marB="34294">
                    <a:lnL w="28575"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English</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Maths</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Science</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History</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Geography</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MFL</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Art</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PE</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Technology</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Music</a:t>
                      </a:r>
                    </a:p>
                  </a:txBody>
                  <a:tcPr marL="68588" marR="68588" marT="34294" marB="34294">
                    <a:lnL w="12700" cap="flat" cmpd="sng">
                      <a:solidFill>
                        <a:schemeClr val="dk1"/>
                      </a:solidFill>
                      <a:prstDash val="solid"/>
                      <a:round/>
                      <a:headEnd type="none" w="med" len="med"/>
                      <a:tailEnd type="none" w="med" len="med"/>
                    </a:lnL>
                    <a:lnR w="12700"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Language, Literacy and Communication</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Humanities </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Health and Wellbeing</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Maths and Numeracy</a:t>
                      </a:r>
                    </a:p>
                    <a:p>
                      <a:pPr marL="0" marR="0" lvl="0" indent="0" algn="l" rtl="0">
                        <a:lnSpc>
                          <a:spcPct val="100000"/>
                        </a:lnSpc>
                        <a:spcBef>
                          <a:spcPts val="340"/>
                        </a:spcBef>
                        <a:spcAft>
                          <a:spcPts val="0"/>
                        </a:spcAft>
                        <a:buClr>
                          <a:schemeClr val="accent1"/>
                        </a:buClr>
                        <a:buSzPct val="25000"/>
                        <a:buFont typeface="Noto Sans Symbols"/>
                        <a:buNone/>
                      </a:pPr>
                      <a:r>
                        <a:rPr lang="en-US" sz="2400" b="0" i="0" u="none" strike="noStrike" cap="none">
                          <a:solidFill>
                            <a:schemeClr val="tx2"/>
                          </a:solidFill>
                          <a:latin typeface="Arial"/>
                          <a:ea typeface="Arial"/>
                          <a:cs typeface="Arial"/>
                          <a:sym typeface="Arial"/>
                        </a:rPr>
                        <a:t>Science and Technology</a:t>
                      </a:r>
                    </a:p>
                    <a:p>
                      <a:pPr marL="0" marR="0" lvl="0" indent="0" algn="l" rtl="0">
                        <a:lnSpc>
                          <a:spcPct val="100000"/>
                        </a:lnSpc>
                        <a:spcBef>
                          <a:spcPts val="340"/>
                        </a:spcBef>
                        <a:spcAft>
                          <a:spcPts val="0"/>
                        </a:spcAft>
                        <a:buFont typeface="Noto Sans Symbols"/>
                        <a:buNone/>
                      </a:pPr>
                      <a:r>
                        <a:rPr lang="en-US" sz="2400" b="0" i="0" u="none" strike="noStrike" cap="none">
                          <a:solidFill>
                            <a:schemeClr val="tx2"/>
                          </a:solidFill>
                          <a:latin typeface="Arial"/>
                          <a:ea typeface="Arial"/>
                          <a:cs typeface="Arial"/>
                        </a:rPr>
                        <a:t>Expressive</a:t>
                      </a:r>
                      <a:r>
                        <a:rPr lang="en-US" sz="2400" b="0" i="0" u="none" strike="noStrike" cap="none">
                          <a:solidFill>
                            <a:schemeClr val="tx2"/>
                          </a:solidFill>
                          <a:latin typeface="Arial"/>
                          <a:ea typeface="Arial"/>
                          <a:cs typeface="Arial"/>
                          <a:sym typeface="Arial"/>
                        </a:rPr>
                        <a:t> Arts</a:t>
                      </a:r>
                    </a:p>
                  </a:txBody>
                  <a:tcPr marL="68588" marR="68588" marT="34294" marB="34294">
                    <a:lnL w="12700" cap="flat" cmpd="sng">
                      <a:solidFill>
                        <a:schemeClr val="dk1"/>
                      </a:solidFill>
                      <a:prstDash val="solid"/>
                      <a:round/>
                      <a:headEnd type="none" w="med" len="med"/>
                      <a:tailEnd type="none" w="med" len="med"/>
                    </a:lnL>
                    <a:lnR w="28575" cap="flat" cmpd="sng">
                      <a:solidFill>
                        <a:schemeClr val="dk1"/>
                      </a:solidFill>
                      <a:prstDash val="solid"/>
                      <a:round/>
                      <a:headEnd type="none" w="med" len="med"/>
                      <a:tailEnd type="none" w="med" len="med"/>
                    </a:lnR>
                    <a:lnT w="12700" cap="flat" cmpd="sng">
                      <a:solidFill>
                        <a:schemeClr val="dk1"/>
                      </a:solidFill>
                      <a:prstDash val="solid"/>
                      <a:round/>
                      <a:headEnd type="none" w="med" len="med"/>
                      <a:tailEnd type="none" w="med" len="med"/>
                    </a:lnT>
                    <a:lnB w="28575" cap="flat" cmpd="sng">
                      <a:solidFill>
                        <a:schemeClr val="dk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305205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77" name="Shape 477"/>
          <p:cNvSpPr txBox="1">
            <a:spLocks noGrp="1"/>
          </p:cNvSpPr>
          <p:nvPr>
            <p:ph type="title"/>
          </p:nvPr>
        </p:nvSpPr>
        <p:spPr>
          <a:xfrm>
            <a:off x="220436" y="184037"/>
            <a:ext cx="788670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3200" b="1">
                <a:latin typeface="Calibri"/>
                <a:ea typeface="Calibri"/>
                <a:cs typeface="Calibri"/>
                <a:sym typeface="Calibri"/>
              </a:rPr>
              <a:t>In Welsh Schools…</a:t>
            </a:r>
          </a:p>
        </p:txBody>
      </p:sp>
      <p:sp>
        <p:nvSpPr>
          <p:cNvPr id="478" name="Shape 478"/>
          <p:cNvSpPr txBox="1">
            <a:spLocks noGrp="1"/>
          </p:cNvSpPr>
          <p:nvPr>
            <p:ph type="body" idx="1"/>
          </p:nvPr>
        </p:nvSpPr>
        <p:spPr>
          <a:xfrm>
            <a:off x="375557" y="1747157"/>
            <a:ext cx="8392885" cy="4669971"/>
          </a:xfrm>
          <a:prstGeom prst="rect">
            <a:avLst/>
          </a:prstGeom>
          <a:noFill/>
          <a:ln>
            <a:noFill/>
          </a:ln>
        </p:spPr>
        <p:txBody>
          <a:bodyPr wrap="square" lIns="68569" tIns="34275" rIns="68569" bIns="34275" anchor="t" anchorCtr="0">
            <a:noAutofit/>
          </a:bodyPr>
          <a:lstStyle/>
          <a:p>
            <a:pPr marL="257175" indent="-257175">
              <a:lnSpc>
                <a:spcPct val="80000"/>
              </a:lnSpc>
              <a:spcBef>
                <a:spcPts val="0"/>
              </a:spcBef>
              <a:buClr>
                <a:schemeClr val="dk1"/>
              </a:buClr>
              <a:buSzPct val="100000"/>
            </a:pPr>
            <a:r>
              <a:rPr lang="en-US" sz="2400">
                <a:solidFill>
                  <a:schemeClr val="tx2"/>
                </a:solidFill>
                <a:latin typeface="Calibri"/>
                <a:ea typeface="Calibri"/>
                <a:cs typeface="Calibri"/>
                <a:sym typeface="Calibri"/>
              </a:rPr>
              <a:t>Does Successful Futures provide the specification of the knowledge that an ambitious, capable learner, ethical informed citizen, enterprising, creative contributor and healthy, confident individual might require?</a:t>
            </a:r>
          </a:p>
          <a:p>
            <a:pPr marL="514350" lvl="1" indent="-171450">
              <a:lnSpc>
                <a:spcPct val="80000"/>
              </a:lnSpc>
              <a:spcBef>
                <a:spcPts val="375"/>
              </a:spcBef>
              <a:buClr>
                <a:schemeClr val="dk1"/>
              </a:buClr>
              <a:buSzPct val="100000"/>
              <a:buFont typeface="Arial"/>
              <a:buChar char="•"/>
            </a:pPr>
            <a:r>
              <a:rPr lang="en-US" sz="1800" err="1">
                <a:solidFill>
                  <a:schemeClr val="tx2"/>
                </a:solidFill>
                <a:latin typeface="Calibri"/>
                <a:ea typeface="Calibri"/>
                <a:cs typeface="Calibri"/>
                <a:sym typeface="Calibri"/>
              </a:rPr>
              <a:t>AoLE</a:t>
            </a:r>
            <a:r>
              <a:rPr lang="en-US" sz="1800">
                <a:solidFill>
                  <a:schemeClr val="tx2"/>
                </a:solidFill>
                <a:latin typeface="Calibri"/>
                <a:ea typeface="Calibri"/>
                <a:cs typeface="Calibri"/>
                <a:sym typeface="Calibri"/>
              </a:rPr>
              <a:t> are quite vague in terms of content – Will AOLEs require objectives/provision of some indicative content</a:t>
            </a:r>
          </a:p>
          <a:p>
            <a:pPr marL="514350" lvl="1" indent="-171450">
              <a:lnSpc>
                <a:spcPct val="80000"/>
              </a:lnSpc>
              <a:spcBef>
                <a:spcPts val="375"/>
              </a:spcBef>
              <a:buClr>
                <a:schemeClr val="dk1"/>
              </a:buClr>
              <a:buSzPct val="100000"/>
              <a:buFont typeface="Arial"/>
              <a:buChar char="•"/>
            </a:pPr>
            <a:endParaRPr lang="en-US" sz="1800">
              <a:solidFill>
                <a:schemeClr val="tx2"/>
              </a:solidFill>
              <a:latin typeface="Calibri"/>
              <a:ea typeface="Calibri"/>
              <a:cs typeface="Calibri"/>
              <a:sym typeface="Calibri"/>
            </a:endParaRPr>
          </a:p>
          <a:p>
            <a:pPr marL="342900" lvl="1" indent="0">
              <a:lnSpc>
                <a:spcPct val="80000"/>
              </a:lnSpc>
              <a:spcBef>
                <a:spcPts val="375"/>
              </a:spcBef>
              <a:buClr>
                <a:schemeClr val="dk1"/>
              </a:buClr>
              <a:buSzPct val="25000"/>
              <a:buNone/>
            </a:pPr>
            <a:r>
              <a:rPr lang="en-US" sz="2400">
                <a:solidFill>
                  <a:schemeClr val="tx2"/>
                </a:solidFill>
                <a:latin typeface="Calibri"/>
                <a:ea typeface="Calibri"/>
                <a:cs typeface="Calibri"/>
                <a:sym typeface="Calibri"/>
              </a:rPr>
              <a:t>The easy answer for (secondary) schools could be… </a:t>
            </a:r>
          </a:p>
          <a:p>
            <a:pPr marL="514350" lvl="1" indent="-171450">
              <a:lnSpc>
                <a:spcPct val="80000"/>
              </a:lnSpc>
              <a:spcBef>
                <a:spcPts val="375"/>
              </a:spcBef>
              <a:buClr>
                <a:schemeClr val="dk1"/>
              </a:buClr>
              <a:buSzPct val="100000"/>
              <a:buFont typeface="Arial"/>
              <a:buChar char="•"/>
            </a:pPr>
            <a:r>
              <a:rPr lang="en-US" sz="1800">
                <a:solidFill>
                  <a:schemeClr val="tx2"/>
                </a:solidFill>
                <a:latin typeface="Calibri"/>
                <a:ea typeface="Calibri"/>
                <a:cs typeface="Calibri"/>
                <a:sym typeface="Calibri"/>
              </a:rPr>
              <a:t>To fall back on existing practices and resources</a:t>
            </a:r>
          </a:p>
          <a:p>
            <a:pPr marL="514350" lvl="1" indent="-171450">
              <a:lnSpc>
                <a:spcPct val="80000"/>
              </a:lnSpc>
              <a:spcBef>
                <a:spcPts val="375"/>
              </a:spcBef>
              <a:buClr>
                <a:schemeClr val="dk1"/>
              </a:buClr>
              <a:buSzPct val="100000"/>
              <a:buFont typeface="Arial"/>
              <a:buChar char="•"/>
            </a:pPr>
            <a:r>
              <a:rPr lang="en-US" sz="1800">
                <a:solidFill>
                  <a:schemeClr val="tx2"/>
                </a:solidFill>
                <a:latin typeface="Calibri"/>
                <a:ea typeface="Calibri"/>
                <a:cs typeface="Calibri"/>
                <a:sym typeface="Calibri"/>
              </a:rPr>
              <a:t>But this does not provide  an adequate rationale for the sorts of knowledge needed for the 21</a:t>
            </a:r>
            <a:r>
              <a:rPr lang="en-US" sz="1800" baseline="30000">
                <a:solidFill>
                  <a:schemeClr val="tx2"/>
                </a:solidFill>
                <a:latin typeface="Calibri"/>
                <a:ea typeface="Calibri"/>
                <a:cs typeface="Calibri"/>
                <a:sym typeface="Calibri"/>
              </a:rPr>
              <a:t>st</a:t>
            </a:r>
            <a:r>
              <a:rPr lang="en-US" sz="1800">
                <a:solidFill>
                  <a:schemeClr val="tx2"/>
                </a:solidFill>
                <a:latin typeface="Calibri"/>
                <a:ea typeface="Calibri"/>
                <a:cs typeface="Calibri"/>
                <a:sym typeface="Calibri"/>
              </a:rPr>
              <a:t> century in a ‘knowledge society’</a:t>
            </a:r>
          </a:p>
          <a:p>
            <a:pPr marL="514350" lvl="1" indent="-171450">
              <a:lnSpc>
                <a:spcPct val="80000"/>
              </a:lnSpc>
              <a:spcBef>
                <a:spcPts val="375"/>
              </a:spcBef>
              <a:buClr>
                <a:schemeClr val="dk1"/>
              </a:buClr>
              <a:buSzPct val="100000"/>
              <a:buFont typeface="Arial"/>
              <a:buChar char="•"/>
            </a:pPr>
            <a:endParaRPr lang="en-US" sz="1800">
              <a:solidFill>
                <a:schemeClr val="tx2"/>
              </a:solidFill>
              <a:latin typeface="Calibri"/>
              <a:ea typeface="Calibri"/>
              <a:cs typeface="Calibri"/>
              <a:sym typeface="Calibri"/>
            </a:endParaRPr>
          </a:p>
          <a:p>
            <a:pPr>
              <a:lnSpc>
                <a:spcPct val="80000"/>
              </a:lnSpc>
              <a:spcBef>
                <a:spcPts val="750"/>
              </a:spcBef>
              <a:buClr>
                <a:schemeClr val="dk1"/>
              </a:buClr>
              <a:buSzPct val="100000"/>
            </a:pPr>
            <a:r>
              <a:rPr lang="en-US" sz="2400">
                <a:solidFill>
                  <a:schemeClr val="tx2"/>
                </a:solidFill>
                <a:latin typeface="Calibri"/>
                <a:ea typeface="Calibri"/>
                <a:cs typeface="Calibri"/>
                <a:sym typeface="Calibri"/>
              </a:rPr>
              <a:t>Is knowledge a suitable starting point for curriculum development in any case – encourages a content-driven approach to teaching – a big discussion for later? </a:t>
            </a:r>
          </a:p>
        </p:txBody>
      </p:sp>
    </p:spTree>
    <p:extLst>
      <p:ext uri="{BB962C8B-B14F-4D97-AF65-F5344CB8AC3E}">
        <p14:creationId xmlns:p14="http://schemas.microsoft.com/office/powerpoint/2010/main" val="26145597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Shape 483"/>
          <p:cNvSpPr txBox="1">
            <a:spLocks noGrp="1"/>
          </p:cNvSpPr>
          <p:nvPr>
            <p:ph type="title"/>
          </p:nvPr>
        </p:nvSpPr>
        <p:spPr>
          <a:xfrm>
            <a:off x="253093" y="233022"/>
            <a:ext cx="788670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3200" b="1">
                <a:latin typeface="Calibri"/>
                <a:ea typeface="Calibri"/>
                <a:cs typeface="Calibri"/>
                <a:sym typeface="Calibri"/>
              </a:rPr>
              <a:t>An Outcomes based curriculum?</a:t>
            </a:r>
          </a:p>
        </p:txBody>
      </p:sp>
      <p:sp>
        <p:nvSpPr>
          <p:cNvPr id="484" name="Shape 484"/>
          <p:cNvSpPr txBox="1">
            <a:spLocks noGrp="1"/>
          </p:cNvSpPr>
          <p:nvPr>
            <p:ph type="body" idx="1"/>
          </p:nvPr>
        </p:nvSpPr>
        <p:spPr>
          <a:xfrm>
            <a:off x="457200" y="1583871"/>
            <a:ext cx="8229600" cy="4718958"/>
          </a:xfrm>
          <a:prstGeom prst="rect">
            <a:avLst/>
          </a:prstGeom>
          <a:noFill/>
          <a:ln>
            <a:noFill/>
          </a:ln>
        </p:spPr>
        <p:txBody>
          <a:bodyPr wrap="square" lIns="68569" tIns="34275" rIns="68569" bIns="34275" anchor="t" anchorCtr="0">
            <a:noAutofit/>
          </a:bodyPr>
          <a:lstStyle/>
          <a:p>
            <a:pPr>
              <a:lnSpc>
                <a:spcPct val="80000"/>
              </a:lnSpc>
              <a:spcBef>
                <a:spcPts val="0"/>
              </a:spcBef>
              <a:buClr>
                <a:schemeClr val="dk1"/>
              </a:buClr>
              <a:buSzPct val="100000"/>
            </a:pPr>
            <a:r>
              <a:rPr lang="en-US">
                <a:solidFill>
                  <a:schemeClr val="tx2"/>
                </a:solidFill>
                <a:latin typeface="Calibri"/>
                <a:ea typeface="Calibri"/>
                <a:cs typeface="Calibri"/>
                <a:sym typeface="Calibri"/>
              </a:rPr>
              <a:t>An outcomes-based curriculum?</a:t>
            </a:r>
          </a:p>
          <a:p>
            <a:pPr marL="514350" lvl="1" indent="-171450">
              <a:lnSpc>
                <a:spcPct val="80000"/>
              </a:lnSpc>
              <a:spcBef>
                <a:spcPts val="375"/>
              </a:spcBef>
              <a:buClr>
                <a:schemeClr val="dk1"/>
              </a:buClr>
              <a:buSzPct val="100000"/>
              <a:buFont typeface="Arial"/>
              <a:buChar char="•"/>
            </a:pPr>
            <a:r>
              <a:rPr lang="en-US">
                <a:solidFill>
                  <a:schemeClr val="tx2"/>
                </a:solidFill>
                <a:latin typeface="Calibri"/>
                <a:ea typeface="Calibri"/>
                <a:cs typeface="Calibri"/>
                <a:sym typeface="Calibri"/>
              </a:rPr>
              <a:t>Typically, a subject will be articulated in terms of  number of learning outcomes.</a:t>
            </a:r>
            <a:endParaRPr lang="en-US">
              <a:solidFill>
                <a:schemeClr val="tx2"/>
              </a:solidFill>
              <a:latin typeface="Calibri"/>
              <a:ea typeface="Calibri"/>
              <a:cs typeface="Calibri"/>
            </a:endParaRPr>
          </a:p>
          <a:p>
            <a:pPr marL="514350" lvl="1" indent="-171450">
              <a:lnSpc>
                <a:spcPct val="80000"/>
              </a:lnSpc>
              <a:spcBef>
                <a:spcPts val="375"/>
              </a:spcBef>
              <a:buClr>
                <a:schemeClr val="dk1"/>
              </a:buClr>
              <a:buSzPct val="100000"/>
              <a:buFont typeface="Arial"/>
              <a:buChar char="•"/>
            </a:pPr>
            <a:r>
              <a:rPr lang="en-US">
                <a:solidFill>
                  <a:schemeClr val="tx2"/>
                </a:solidFill>
                <a:latin typeface="Calibri"/>
                <a:ea typeface="Calibri"/>
                <a:cs typeface="Calibri"/>
                <a:sym typeface="Calibri"/>
              </a:rPr>
              <a:t>Tendency  for such curricula to:</a:t>
            </a:r>
            <a:endParaRPr lang="en-US">
              <a:solidFill>
                <a:schemeClr val="tx2"/>
              </a:solidFill>
              <a:latin typeface="Calibri"/>
              <a:ea typeface="Calibri"/>
              <a:cs typeface="Calibri"/>
            </a:endParaRPr>
          </a:p>
          <a:p>
            <a:pPr marL="857250" lvl="2" indent="-171450">
              <a:lnSpc>
                <a:spcPct val="80000"/>
              </a:lnSpc>
              <a:spcBef>
                <a:spcPts val="375"/>
              </a:spcBef>
              <a:buClr>
                <a:schemeClr val="dk1"/>
              </a:buClr>
              <a:buSzPct val="100000"/>
            </a:pPr>
            <a:r>
              <a:rPr lang="en-US" sz="2000">
                <a:solidFill>
                  <a:schemeClr val="tx2"/>
                </a:solidFill>
                <a:latin typeface="Calibri"/>
                <a:ea typeface="Calibri"/>
                <a:cs typeface="Calibri"/>
                <a:sym typeface="Calibri"/>
              </a:rPr>
              <a:t>Become </a:t>
            </a:r>
            <a:r>
              <a:rPr lang="en-US" sz="2000" err="1">
                <a:solidFill>
                  <a:schemeClr val="tx2"/>
                </a:solidFill>
                <a:latin typeface="Calibri"/>
                <a:ea typeface="Calibri"/>
                <a:cs typeface="Calibri"/>
                <a:sym typeface="Calibri"/>
              </a:rPr>
              <a:t>atomised</a:t>
            </a:r>
            <a:r>
              <a:rPr lang="en-US" sz="2000">
                <a:solidFill>
                  <a:schemeClr val="tx2"/>
                </a:solidFill>
                <a:latin typeface="Calibri"/>
                <a:ea typeface="Calibri"/>
                <a:cs typeface="Calibri"/>
                <a:sym typeface="Calibri"/>
              </a:rPr>
              <a:t> and fragmented</a:t>
            </a:r>
            <a:endParaRPr lang="en-US" sz="2000">
              <a:solidFill>
                <a:schemeClr val="tx2"/>
              </a:solidFill>
              <a:latin typeface="Calibri"/>
              <a:ea typeface="Calibri"/>
              <a:cs typeface="Calibri"/>
            </a:endParaRPr>
          </a:p>
          <a:p>
            <a:pPr marL="857250" lvl="2" indent="-171450">
              <a:lnSpc>
                <a:spcPct val="80000"/>
              </a:lnSpc>
              <a:spcBef>
                <a:spcPts val="375"/>
              </a:spcBef>
              <a:buClr>
                <a:schemeClr val="dk1"/>
              </a:buClr>
              <a:buSzPct val="100000"/>
            </a:pPr>
            <a:r>
              <a:rPr lang="en-US" sz="2000">
                <a:solidFill>
                  <a:schemeClr val="tx2"/>
                </a:solidFill>
                <a:latin typeface="Calibri"/>
                <a:ea typeface="Calibri"/>
                <a:cs typeface="Calibri"/>
                <a:sym typeface="Calibri"/>
              </a:rPr>
              <a:t>View learning as a linear process</a:t>
            </a:r>
            <a:endParaRPr lang="en-US" sz="2000">
              <a:solidFill>
                <a:schemeClr val="tx2"/>
              </a:solidFill>
              <a:latin typeface="Calibri"/>
              <a:ea typeface="Calibri"/>
              <a:cs typeface="Calibri"/>
            </a:endParaRPr>
          </a:p>
          <a:p>
            <a:pPr marL="857250" lvl="2" indent="-171450">
              <a:lnSpc>
                <a:spcPct val="80000"/>
              </a:lnSpc>
              <a:spcBef>
                <a:spcPts val="375"/>
              </a:spcBef>
              <a:buClr>
                <a:schemeClr val="dk1"/>
              </a:buClr>
              <a:buSzPct val="100000"/>
            </a:pPr>
            <a:r>
              <a:rPr lang="en-US" sz="2000">
                <a:solidFill>
                  <a:schemeClr val="tx2"/>
                </a:solidFill>
                <a:latin typeface="Calibri"/>
                <a:ea typeface="Calibri"/>
                <a:cs typeface="Calibri"/>
                <a:sym typeface="Calibri"/>
              </a:rPr>
              <a:t>Become assessment driven – encourage audit approaches</a:t>
            </a:r>
            <a:endParaRPr lang="en-US" sz="2000">
              <a:solidFill>
                <a:schemeClr val="tx2"/>
              </a:solidFill>
              <a:latin typeface="Calibri"/>
              <a:ea typeface="Calibri"/>
              <a:cs typeface="Calibri"/>
            </a:endParaRPr>
          </a:p>
          <a:p>
            <a:pPr marL="857250" lvl="2" indent="-171450">
              <a:lnSpc>
                <a:spcPct val="80000"/>
              </a:lnSpc>
              <a:spcBef>
                <a:spcPts val="375"/>
              </a:spcBef>
              <a:buClr>
                <a:schemeClr val="dk1"/>
              </a:buClr>
              <a:buSzPct val="100000"/>
            </a:pPr>
            <a:r>
              <a:rPr lang="en-US" sz="2000">
                <a:solidFill>
                  <a:schemeClr val="tx2"/>
                </a:solidFill>
                <a:latin typeface="Calibri"/>
                <a:ea typeface="Calibri"/>
                <a:cs typeface="Calibri"/>
              </a:rPr>
              <a:t>LNF / DCF?</a:t>
            </a:r>
          </a:p>
          <a:p>
            <a:pPr marL="171450" indent="-171450">
              <a:lnSpc>
                <a:spcPct val="80000"/>
              </a:lnSpc>
              <a:spcBef>
                <a:spcPts val="750"/>
              </a:spcBef>
              <a:buClr>
                <a:schemeClr val="dk1"/>
              </a:buClr>
              <a:buSzPct val="100000"/>
              <a:buNone/>
            </a:pPr>
            <a:endParaRPr lang="en-US">
              <a:solidFill>
                <a:schemeClr val="tx2"/>
              </a:solidFill>
              <a:latin typeface="Calibri"/>
              <a:ea typeface="Calibri"/>
              <a:cs typeface="Calibri"/>
              <a:sym typeface="Calibri"/>
            </a:endParaRPr>
          </a:p>
          <a:p>
            <a:pPr marL="171450" indent="-171450">
              <a:lnSpc>
                <a:spcPct val="80000"/>
              </a:lnSpc>
              <a:spcBef>
                <a:spcPts val="750"/>
              </a:spcBef>
              <a:buClr>
                <a:schemeClr val="dk1"/>
              </a:buClr>
              <a:buSzPct val="100000"/>
            </a:pPr>
            <a:r>
              <a:rPr lang="en-US">
                <a:solidFill>
                  <a:schemeClr val="tx2"/>
                </a:solidFill>
                <a:latin typeface="Calibri"/>
                <a:ea typeface="Calibri"/>
                <a:cs typeface="Calibri"/>
                <a:sym typeface="Calibri"/>
              </a:rPr>
              <a:t>Herein lies the risk…</a:t>
            </a:r>
            <a:endParaRPr lang="en-US">
              <a:solidFill>
                <a:schemeClr val="tx2"/>
              </a:solidFill>
              <a:latin typeface="Calibri"/>
              <a:ea typeface="Calibri"/>
              <a:cs typeface="Calibri"/>
            </a:endParaRPr>
          </a:p>
          <a:p>
            <a:pPr marL="0" indent="0">
              <a:lnSpc>
                <a:spcPct val="80000"/>
              </a:lnSpc>
              <a:spcBef>
                <a:spcPts val="750"/>
              </a:spcBef>
              <a:buClr>
                <a:schemeClr val="dk1"/>
              </a:buClr>
              <a:buSzPct val="100000"/>
              <a:buNone/>
            </a:pPr>
            <a:r>
              <a:rPr lang="en-GB">
                <a:hlinkClick r:id="rId3"/>
              </a:rPr>
              <a:t>https://education.gov.scot/Documents/All-experiencesoutcomes18.pdf</a:t>
            </a:r>
            <a:endParaRPr lang="en-US">
              <a:solidFill>
                <a:schemeClr val="tx2"/>
              </a:solidFill>
              <a:latin typeface="Calibri"/>
              <a:ea typeface="Calibri"/>
              <a:cs typeface="Calibri"/>
              <a:sym typeface="Calibri"/>
            </a:endParaRPr>
          </a:p>
        </p:txBody>
      </p:sp>
    </p:spTree>
    <p:extLst>
      <p:ext uri="{BB962C8B-B14F-4D97-AF65-F5344CB8AC3E}">
        <p14:creationId xmlns:p14="http://schemas.microsoft.com/office/powerpoint/2010/main" val="511838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Shape 489"/>
          <p:cNvSpPr txBox="1">
            <a:spLocks noGrp="1"/>
          </p:cNvSpPr>
          <p:nvPr>
            <p:ph type="title"/>
          </p:nvPr>
        </p:nvSpPr>
        <p:spPr>
          <a:xfrm>
            <a:off x="391887" y="233023"/>
            <a:ext cx="788670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3200" b="1">
                <a:latin typeface="Calibri"/>
                <a:ea typeface="Calibri"/>
                <a:cs typeface="Calibri"/>
                <a:sym typeface="Calibri"/>
              </a:rPr>
              <a:t>Starting with outcomes…</a:t>
            </a:r>
          </a:p>
        </p:txBody>
      </p:sp>
      <p:sp>
        <p:nvSpPr>
          <p:cNvPr id="490" name="Shape 490"/>
          <p:cNvSpPr txBox="1">
            <a:spLocks noGrp="1"/>
          </p:cNvSpPr>
          <p:nvPr>
            <p:ph type="body" idx="1"/>
          </p:nvPr>
        </p:nvSpPr>
        <p:spPr>
          <a:xfrm>
            <a:off x="383722" y="1472123"/>
            <a:ext cx="8376556" cy="4161233"/>
          </a:xfrm>
          <a:prstGeom prst="rect">
            <a:avLst/>
          </a:prstGeom>
          <a:noFill/>
          <a:ln>
            <a:noFill/>
          </a:ln>
        </p:spPr>
        <p:txBody>
          <a:bodyPr wrap="square" lIns="68569" tIns="34275" rIns="68569" bIns="34275" anchor="t" anchorCtr="0">
            <a:noAutofit/>
          </a:bodyPr>
          <a:lstStyle/>
          <a:p>
            <a:pPr marL="257175" indent="-257175">
              <a:lnSpc>
                <a:spcPct val="90000"/>
              </a:lnSpc>
              <a:spcBef>
                <a:spcPts val="0"/>
              </a:spcBef>
              <a:buClr>
                <a:schemeClr val="dk1"/>
              </a:buClr>
              <a:buSzPct val="100000"/>
            </a:pPr>
            <a:r>
              <a:rPr lang="en-US">
                <a:solidFill>
                  <a:schemeClr val="tx2"/>
                </a:solidFill>
                <a:latin typeface="Calibri"/>
                <a:ea typeface="Calibri"/>
                <a:cs typeface="Calibri"/>
                <a:sym typeface="Calibri"/>
              </a:rPr>
              <a:t>Audit of outcomes against existing practice</a:t>
            </a:r>
          </a:p>
          <a:p>
            <a:pPr marL="1028700" lvl="1" indent="-171450">
              <a:lnSpc>
                <a:spcPct val="90000"/>
              </a:lnSpc>
              <a:spcBef>
                <a:spcPts val="375"/>
              </a:spcBef>
              <a:buClr>
                <a:schemeClr val="dk1"/>
              </a:buClr>
              <a:buSzPct val="100000"/>
              <a:buFont typeface="Arial"/>
              <a:buChar char="•"/>
            </a:pPr>
            <a:r>
              <a:rPr lang="en-US" sz="2400">
                <a:solidFill>
                  <a:schemeClr val="tx2"/>
                </a:solidFill>
                <a:latin typeface="Calibri"/>
                <a:ea typeface="Calibri"/>
                <a:cs typeface="Calibri"/>
                <a:sym typeface="Calibri"/>
              </a:rPr>
              <a:t>Losing sight of the big picture</a:t>
            </a:r>
          </a:p>
          <a:p>
            <a:pPr marL="1028700" lvl="1" indent="-171450">
              <a:lnSpc>
                <a:spcPct val="90000"/>
              </a:lnSpc>
              <a:spcBef>
                <a:spcPts val="375"/>
              </a:spcBef>
              <a:buClr>
                <a:schemeClr val="dk1"/>
              </a:buClr>
              <a:buSzPct val="100000"/>
              <a:buFont typeface="Arial"/>
              <a:buChar char="•"/>
            </a:pPr>
            <a:r>
              <a:rPr lang="en-US" sz="2400">
                <a:solidFill>
                  <a:schemeClr val="tx2"/>
                </a:solidFill>
                <a:latin typeface="Calibri"/>
                <a:ea typeface="Calibri"/>
                <a:cs typeface="Calibri"/>
                <a:sym typeface="Calibri"/>
              </a:rPr>
              <a:t>Incremental change, with intensification of workload</a:t>
            </a:r>
          </a:p>
          <a:p>
            <a:pPr marL="1028700" lvl="1" indent="-171450">
              <a:lnSpc>
                <a:spcPct val="90000"/>
              </a:lnSpc>
              <a:spcBef>
                <a:spcPts val="375"/>
              </a:spcBef>
              <a:buClr>
                <a:schemeClr val="dk1"/>
              </a:buClr>
              <a:buSzPct val="100000"/>
              <a:buFont typeface="Arial"/>
              <a:buChar char="•"/>
            </a:pPr>
            <a:r>
              <a:rPr lang="en-US" sz="2400">
                <a:solidFill>
                  <a:schemeClr val="tx2"/>
                </a:solidFill>
                <a:latin typeface="Calibri"/>
                <a:ea typeface="Calibri"/>
                <a:cs typeface="Calibri"/>
                <a:sym typeface="Calibri"/>
              </a:rPr>
              <a:t>Piecemeal box ticking, not transformational change </a:t>
            </a:r>
          </a:p>
          <a:p>
            <a:pPr marL="1028700" lvl="1" indent="-171450">
              <a:lnSpc>
                <a:spcPct val="90000"/>
              </a:lnSpc>
              <a:spcBef>
                <a:spcPts val="375"/>
              </a:spcBef>
              <a:buClr>
                <a:schemeClr val="dk1"/>
              </a:buClr>
              <a:buSzPct val="100000"/>
              <a:buFont typeface="Arial"/>
              <a:buChar char="•"/>
            </a:pPr>
            <a:r>
              <a:rPr lang="en-US" sz="2400">
                <a:solidFill>
                  <a:schemeClr val="tx2"/>
                </a:solidFill>
                <a:latin typeface="Calibri"/>
                <a:ea typeface="Calibri"/>
                <a:cs typeface="Calibri"/>
                <a:sym typeface="Calibri"/>
              </a:rPr>
              <a:t>Minimal change to meet new requirements (often minor changes to content and changed terminology)</a:t>
            </a:r>
          </a:p>
          <a:p>
            <a:pPr marL="1028700" lvl="1" indent="-171450">
              <a:lnSpc>
                <a:spcPct val="90000"/>
              </a:lnSpc>
              <a:spcBef>
                <a:spcPts val="375"/>
              </a:spcBef>
              <a:buClr>
                <a:schemeClr val="dk1"/>
              </a:buClr>
              <a:buSzPct val="100000"/>
              <a:buFont typeface="Arial"/>
              <a:buChar char="•"/>
            </a:pPr>
            <a:r>
              <a:rPr lang="en-US" sz="2400">
                <a:solidFill>
                  <a:schemeClr val="tx2"/>
                </a:solidFill>
                <a:latin typeface="Calibri"/>
                <a:ea typeface="Calibri"/>
                <a:cs typeface="Calibri"/>
                <a:sym typeface="Calibri"/>
              </a:rPr>
              <a:t>Strategic compliance, performativity, game-playing </a:t>
            </a:r>
          </a:p>
          <a:p>
            <a:pPr marL="257175" indent="-257175">
              <a:lnSpc>
                <a:spcPct val="90000"/>
              </a:lnSpc>
              <a:spcBef>
                <a:spcPts val="750"/>
              </a:spcBef>
              <a:buClr>
                <a:schemeClr val="dk1"/>
              </a:buClr>
              <a:buSzPct val="100000"/>
            </a:pPr>
            <a:r>
              <a:rPr lang="en-US">
                <a:solidFill>
                  <a:schemeClr val="tx2"/>
                </a:solidFill>
                <a:latin typeface="Calibri"/>
                <a:ea typeface="Calibri"/>
                <a:cs typeface="Calibri"/>
                <a:sym typeface="Calibri"/>
              </a:rPr>
              <a:t>Impact</a:t>
            </a:r>
          </a:p>
          <a:p>
            <a:pPr marL="942975" lvl="1" indent="-257175">
              <a:lnSpc>
                <a:spcPct val="90000"/>
              </a:lnSpc>
              <a:spcBef>
                <a:spcPts val="375"/>
              </a:spcBef>
              <a:buClr>
                <a:schemeClr val="dk1"/>
              </a:buClr>
              <a:buSzPct val="100000"/>
              <a:buFont typeface="Arial"/>
              <a:buChar char="•"/>
            </a:pPr>
            <a:r>
              <a:rPr lang="en-US" sz="2400">
                <a:solidFill>
                  <a:schemeClr val="tx2"/>
                </a:solidFill>
                <a:latin typeface="Calibri"/>
                <a:ea typeface="Calibri"/>
                <a:cs typeface="Calibri"/>
                <a:sym typeface="Calibri"/>
              </a:rPr>
              <a:t>Unhappy teachers – loss of trust, industrial action??</a:t>
            </a:r>
          </a:p>
          <a:p>
            <a:pPr marL="942975" lvl="1" indent="-257175">
              <a:lnSpc>
                <a:spcPct val="90000"/>
              </a:lnSpc>
              <a:spcBef>
                <a:spcPts val="375"/>
              </a:spcBef>
              <a:buClr>
                <a:schemeClr val="dk1"/>
              </a:buClr>
              <a:buSzPct val="100000"/>
              <a:buFont typeface="Arial"/>
              <a:buChar char="•"/>
            </a:pPr>
            <a:r>
              <a:rPr lang="en-US" sz="2400">
                <a:solidFill>
                  <a:schemeClr val="tx2"/>
                </a:solidFill>
                <a:latin typeface="Calibri"/>
                <a:ea typeface="Calibri"/>
                <a:cs typeface="Calibri"/>
                <a:sym typeface="Calibri"/>
              </a:rPr>
              <a:t>Overloaded students – the assessment treadmill</a:t>
            </a:r>
          </a:p>
          <a:p>
            <a:pPr marL="171450" indent="-171450">
              <a:lnSpc>
                <a:spcPct val="90000"/>
              </a:lnSpc>
              <a:spcBef>
                <a:spcPts val="750"/>
              </a:spcBef>
              <a:buClr>
                <a:schemeClr val="dk1"/>
              </a:buClr>
              <a:buSzPct val="100000"/>
              <a:buNone/>
            </a:pPr>
            <a:endParaRPr sz="21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843364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Shape 495"/>
          <p:cNvSpPr txBox="1">
            <a:spLocks noGrp="1"/>
          </p:cNvSpPr>
          <p:nvPr>
            <p:ph type="title"/>
          </p:nvPr>
        </p:nvSpPr>
        <p:spPr>
          <a:xfrm>
            <a:off x="302079" y="107071"/>
            <a:ext cx="788670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3200" b="1">
                <a:latin typeface="Calibri"/>
                <a:ea typeface="Calibri"/>
                <a:cs typeface="Calibri"/>
                <a:sym typeface="Calibri"/>
              </a:rPr>
              <a:t>The Process Curriculum</a:t>
            </a:r>
          </a:p>
        </p:txBody>
      </p:sp>
      <p:sp>
        <p:nvSpPr>
          <p:cNvPr id="496" name="Shape 496"/>
          <p:cNvSpPr txBox="1">
            <a:spLocks noGrp="1"/>
          </p:cNvSpPr>
          <p:nvPr>
            <p:ph type="body" idx="1"/>
          </p:nvPr>
        </p:nvSpPr>
        <p:spPr>
          <a:xfrm>
            <a:off x="302079" y="1279411"/>
            <a:ext cx="8286750" cy="4876459"/>
          </a:xfrm>
          <a:prstGeom prst="rect">
            <a:avLst/>
          </a:prstGeom>
          <a:noFill/>
          <a:ln>
            <a:noFill/>
          </a:ln>
        </p:spPr>
        <p:txBody>
          <a:bodyPr wrap="square" lIns="68569" tIns="34275" rIns="68569" bIns="34275" anchor="t" anchorCtr="0">
            <a:noAutofit/>
          </a:bodyPr>
          <a:lstStyle/>
          <a:p>
            <a:pPr marL="171450" indent="-171450">
              <a:lnSpc>
                <a:spcPct val="90000"/>
              </a:lnSpc>
              <a:spcBef>
                <a:spcPts val="0"/>
              </a:spcBef>
              <a:buClr>
                <a:schemeClr val="dk1"/>
              </a:buClr>
              <a:buSzPct val="100000"/>
            </a:pPr>
            <a:r>
              <a:rPr lang="en-US" sz="2400" i="1">
                <a:solidFill>
                  <a:schemeClr val="tx2"/>
                </a:solidFill>
                <a:latin typeface="Calibri"/>
                <a:ea typeface="Calibri"/>
                <a:cs typeface="Calibri"/>
                <a:sym typeface="Calibri"/>
              </a:rPr>
              <a:t>As Stenhouse (1975, </a:t>
            </a:r>
            <a:r>
              <a:rPr lang="en-US" sz="2400" i="1" err="1">
                <a:solidFill>
                  <a:schemeClr val="tx2"/>
                </a:solidFill>
                <a:latin typeface="Calibri"/>
                <a:ea typeface="Calibri"/>
                <a:cs typeface="Calibri"/>
                <a:sym typeface="Calibri"/>
              </a:rPr>
              <a:t>pg</a:t>
            </a:r>
            <a:r>
              <a:rPr lang="en-US" sz="2400" i="1">
                <a:solidFill>
                  <a:schemeClr val="tx2"/>
                </a:solidFill>
                <a:latin typeface="Calibri"/>
                <a:ea typeface="Calibri"/>
                <a:cs typeface="Calibri"/>
                <a:sym typeface="Calibri"/>
              </a:rPr>
              <a:t> 84) asks:- “Can curriculum and pedagogy be </a:t>
            </a:r>
            <a:r>
              <a:rPr lang="en-US" sz="2400" i="1" err="1">
                <a:solidFill>
                  <a:schemeClr val="tx2"/>
                </a:solidFill>
                <a:latin typeface="Calibri"/>
                <a:ea typeface="Calibri"/>
                <a:cs typeface="Calibri"/>
                <a:sym typeface="Calibri"/>
              </a:rPr>
              <a:t>organised</a:t>
            </a:r>
            <a:r>
              <a:rPr lang="en-US" sz="2400" i="1">
                <a:solidFill>
                  <a:schemeClr val="tx2"/>
                </a:solidFill>
                <a:latin typeface="Calibri"/>
                <a:ea typeface="Calibri"/>
                <a:cs typeface="Calibri"/>
                <a:sym typeface="Calibri"/>
              </a:rPr>
              <a:t> satisfactory by a logic other than a means-end model?” </a:t>
            </a:r>
          </a:p>
          <a:p>
            <a:pPr marL="171450" indent="-171450">
              <a:lnSpc>
                <a:spcPct val="90000"/>
              </a:lnSpc>
              <a:spcBef>
                <a:spcPts val="0"/>
              </a:spcBef>
              <a:buClr>
                <a:schemeClr val="dk1"/>
              </a:buClr>
              <a:buSzPct val="100000"/>
            </a:pPr>
            <a:endParaRPr lang="en-US" sz="2400" i="1">
              <a:solidFill>
                <a:schemeClr val="tx2"/>
              </a:solidFill>
              <a:latin typeface="Calibri"/>
              <a:ea typeface="Calibri"/>
              <a:cs typeface="Calibri"/>
              <a:sym typeface="Calibri"/>
            </a:endParaRPr>
          </a:p>
          <a:p>
            <a:pPr marL="171450" indent="-171450">
              <a:lnSpc>
                <a:spcPct val="90000"/>
              </a:lnSpc>
              <a:spcBef>
                <a:spcPts val="750"/>
              </a:spcBef>
              <a:buClr>
                <a:schemeClr val="dk1"/>
              </a:buClr>
              <a:buSzPct val="100000"/>
            </a:pPr>
            <a:r>
              <a:rPr lang="en-US" sz="2400" i="1">
                <a:solidFill>
                  <a:schemeClr val="tx2"/>
                </a:solidFill>
                <a:latin typeface="Calibri"/>
                <a:ea typeface="Calibri"/>
                <a:cs typeface="Calibri"/>
                <a:sym typeface="Calibri"/>
              </a:rPr>
              <a:t>‘The starting point for educational planning is not a consideration of the nature of knowledge and/or the culture to be transmitted or a statement of the ends to be achieved, whether these be economic or </a:t>
            </a:r>
            <a:r>
              <a:rPr lang="en-US" sz="2400" i="1" err="1">
                <a:solidFill>
                  <a:schemeClr val="tx2"/>
                </a:solidFill>
                <a:latin typeface="Calibri"/>
                <a:ea typeface="Calibri"/>
                <a:cs typeface="Calibri"/>
                <a:sym typeface="Calibri"/>
              </a:rPr>
              <a:t>behavioural</a:t>
            </a:r>
            <a:r>
              <a:rPr lang="en-US" sz="2400" i="1">
                <a:solidFill>
                  <a:schemeClr val="tx2"/>
                </a:solidFill>
                <a:latin typeface="Calibri"/>
                <a:ea typeface="Calibri"/>
                <a:cs typeface="Calibri"/>
                <a:sym typeface="Calibri"/>
              </a:rPr>
              <a:t>, but from a concern with the nature of the child and with his or her development as a human being’</a:t>
            </a:r>
            <a:r>
              <a:rPr lang="en-US" sz="2400">
                <a:solidFill>
                  <a:schemeClr val="tx2"/>
                </a:solidFill>
                <a:latin typeface="Calibri"/>
                <a:ea typeface="Calibri"/>
                <a:cs typeface="Calibri"/>
                <a:sym typeface="Calibri"/>
              </a:rPr>
              <a:t> (Kelly, 1999).</a:t>
            </a:r>
          </a:p>
          <a:p>
            <a:pPr marL="171450" indent="-171450">
              <a:lnSpc>
                <a:spcPct val="90000"/>
              </a:lnSpc>
              <a:spcBef>
                <a:spcPts val="750"/>
              </a:spcBef>
              <a:buClr>
                <a:schemeClr val="dk1"/>
              </a:buClr>
              <a:buSzPct val="100000"/>
            </a:pPr>
            <a:endParaRPr lang="en-US" sz="2400">
              <a:solidFill>
                <a:schemeClr val="tx2"/>
              </a:solidFill>
              <a:latin typeface="Calibri"/>
              <a:ea typeface="Calibri"/>
              <a:cs typeface="Calibri"/>
              <a:sym typeface="Calibri"/>
            </a:endParaRPr>
          </a:p>
          <a:p>
            <a:pPr marL="171450" indent="-171450">
              <a:lnSpc>
                <a:spcPct val="90000"/>
              </a:lnSpc>
              <a:spcBef>
                <a:spcPts val="750"/>
              </a:spcBef>
              <a:buClr>
                <a:schemeClr val="dk1"/>
              </a:buClr>
              <a:buSzPct val="100000"/>
            </a:pPr>
            <a:r>
              <a:rPr lang="en-US" sz="2400">
                <a:solidFill>
                  <a:schemeClr val="tx2"/>
                </a:solidFill>
                <a:latin typeface="Calibri"/>
                <a:ea typeface="Calibri"/>
                <a:cs typeface="Calibri"/>
                <a:sym typeface="Calibri"/>
              </a:rPr>
              <a:t>Curriculum for Wales could be viewed as a process curriculum, driven as it is by the four purposes…</a:t>
            </a:r>
          </a:p>
        </p:txBody>
      </p:sp>
    </p:spTree>
    <p:extLst>
      <p:ext uri="{BB962C8B-B14F-4D97-AF65-F5344CB8AC3E}">
        <p14:creationId xmlns:p14="http://schemas.microsoft.com/office/powerpoint/2010/main" val="12944313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06"/>
        <p:cNvGrpSpPr/>
        <p:nvPr/>
      </p:nvGrpSpPr>
      <p:grpSpPr>
        <a:xfrm>
          <a:off x="0" y="0"/>
          <a:ext cx="0" cy="0"/>
          <a:chOff x="0" y="0"/>
          <a:chExt cx="0" cy="0"/>
        </a:xfrm>
      </p:grpSpPr>
      <p:sp>
        <p:nvSpPr>
          <p:cNvPr id="507" name="Shape 507"/>
          <p:cNvSpPr txBox="1">
            <a:spLocks noGrp="1"/>
          </p:cNvSpPr>
          <p:nvPr>
            <p:ph type="title"/>
          </p:nvPr>
        </p:nvSpPr>
        <p:spPr>
          <a:xfrm>
            <a:off x="285750" y="151380"/>
            <a:ext cx="788670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3200" b="1">
                <a:latin typeface="Calibri"/>
                <a:ea typeface="Calibri"/>
                <a:cs typeface="Calibri"/>
                <a:sym typeface="Calibri"/>
              </a:rPr>
              <a:t>Pros and Cons of the Process Curriculum</a:t>
            </a:r>
          </a:p>
        </p:txBody>
      </p:sp>
      <p:sp>
        <p:nvSpPr>
          <p:cNvPr id="508" name="Shape 508"/>
          <p:cNvSpPr txBox="1">
            <a:spLocks noGrp="1"/>
          </p:cNvSpPr>
          <p:nvPr>
            <p:ph type="body" idx="1"/>
          </p:nvPr>
        </p:nvSpPr>
        <p:spPr>
          <a:xfrm>
            <a:off x="285749" y="1485900"/>
            <a:ext cx="8368393" cy="4816929"/>
          </a:xfrm>
          <a:prstGeom prst="rect">
            <a:avLst/>
          </a:prstGeom>
          <a:noFill/>
          <a:ln>
            <a:noFill/>
          </a:ln>
        </p:spPr>
        <p:txBody>
          <a:bodyPr wrap="square" lIns="68569" tIns="34275" rIns="68569" bIns="34275" anchor="t" anchorCtr="0">
            <a:noAutofit/>
          </a:bodyPr>
          <a:lstStyle/>
          <a:p>
            <a:pPr marL="171450" indent="-171450">
              <a:lnSpc>
                <a:spcPct val="80000"/>
              </a:lnSpc>
              <a:spcBef>
                <a:spcPts val="0"/>
              </a:spcBef>
              <a:buClr>
                <a:schemeClr val="dk1"/>
              </a:buClr>
              <a:buSzPct val="99615"/>
            </a:pPr>
            <a:r>
              <a:rPr lang="en-US" sz="2800">
                <a:solidFill>
                  <a:schemeClr val="tx2"/>
                </a:solidFill>
                <a:latin typeface="Calibri"/>
                <a:ea typeface="Calibri"/>
                <a:cs typeface="Calibri"/>
                <a:sym typeface="Calibri"/>
              </a:rPr>
              <a:t>Pros</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Allows content and method to be selected to meet clearly defined educational goals</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An emphasis on the appropriate processes for getting there</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Makes links (across disciplinary areas)</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Flexible (can go off on tangents!)</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Allows teachers to build on what the pupils bring</a:t>
            </a:r>
          </a:p>
          <a:p>
            <a:pPr marL="171450" indent="-171450">
              <a:lnSpc>
                <a:spcPct val="80000"/>
              </a:lnSpc>
              <a:spcBef>
                <a:spcPts val="750"/>
              </a:spcBef>
              <a:buClr>
                <a:schemeClr val="dk1"/>
              </a:buClr>
              <a:buSzPct val="99615"/>
            </a:pPr>
            <a:r>
              <a:rPr lang="en-US" sz="2800">
                <a:solidFill>
                  <a:schemeClr val="tx2"/>
                </a:solidFill>
                <a:latin typeface="Calibri"/>
                <a:ea typeface="Calibri"/>
                <a:cs typeface="Calibri"/>
                <a:sym typeface="Calibri"/>
              </a:rPr>
              <a:t>Cons</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Complex</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Requires a high level of teacher skill and engagement – (especially in terms of pedagogy)</a:t>
            </a:r>
          </a:p>
          <a:p>
            <a:pPr marL="514350" lvl="1" indent="-171450">
              <a:lnSpc>
                <a:spcPct val="80000"/>
              </a:lnSpc>
              <a:spcBef>
                <a:spcPts val="375"/>
              </a:spcBef>
              <a:buClr>
                <a:schemeClr val="dk1"/>
              </a:buClr>
              <a:buSzPct val="100909"/>
              <a:buFont typeface="Arial"/>
              <a:buChar char="•"/>
            </a:pPr>
            <a:r>
              <a:rPr lang="en-US" sz="2400">
                <a:solidFill>
                  <a:schemeClr val="tx2"/>
                </a:solidFill>
                <a:latin typeface="Calibri"/>
                <a:ea typeface="Calibri"/>
                <a:cs typeface="Calibri"/>
                <a:sym typeface="Calibri"/>
              </a:rPr>
              <a:t>More difficult to design common assessment – less </a:t>
            </a:r>
            <a:r>
              <a:rPr lang="en-US" sz="2400" err="1">
                <a:solidFill>
                  <a:schemeClr val="tx2"/>
                </a:solidFill>
                <a:latin typeface="Calibri"/>
                <a:ea typeface="Calibri"/>
                <a:cs typeface="Calibri"/>
                <a:sym typeface="Calibri"/>
              </a:rPr>
              <a:t>standardisation</a:t>
            </a:r>
            <a:r>
              <a:rPr lang="en-US" sz="2400">
                <a:solidFill>
                  <a:schemeClr val="tx2"/>
                </a:solidFill>
                <a:latin typeface="Calibri"/>
                <a:ea typeface="Calibri"/>
                <a:cs typeface="Calibri"/>
                <a:sym typeface="Calibri"/>
              </a:rPr>
              <a:t> in approaches taken</a:t>
            </a:r>
          </a:p>
          <a:p>
            <a:pPr marL="171450" indent="-171450">
              <a:lnSpc>
                <a:spcPct val="80000"/>
              </a:lnSpc>
              <a:spcBef>
                <a:spcPts val="750"/>
              </a:spcBef>
              <a:buClr>
                <a:schemeClr val="dk1"/>
              </a:buClr>
              <a:buSzPct val="99615"/>
              <a:buNone/>
            </a:pPr>
            <a:endParaRPr sz="1943">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051864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AFD93A-67CB-442E-8924-A9EDBB47452B}"/>
              </a:ext>
            </a:extLst>
          </p:cNvPr>
          <p:cNvSpPr>
            <a:spLocks noGrp="1"/>
          </p:cNvSpPr>
          <p:nvPr>
            <p:ph type="title"/>
          </p:nvPr>
        </p:nvSpPr>
        <p:spPr/>
        <p:txBody>
          <a:bodyPr/>
          <a:lstStyle/>
          <a:p>
            <a:r>
              <a:rPr lang="en-GB" sz="3200" b="1"/>
              <a:t>Content, Outcomes or Process? </a:t>
            </a:r>
          </a:p>
        </p:txBody>
      </p:sp>
      <p:sp>
        <p:nvSpPr>
          <p:cNvPr id="6" name="Content Placeholder 5">
            <a:extLst>
              <a:ext uri="{FF2B5EF4-FFF2-40B4-BE49-F238E27FC236}">
                <a16:creationId xmlns:a16="http://schemas.microsoft.com/office/drawing/2014/main" id="{378D0027-6BB4-4D87-B121-3FC873498920}"/>
              </a:ext>
            </a:extLst>
          </p:cNvPr>
          <p:cNvSpPr>
            <a:spLocks noGrp="1"/>
          </p:cNvSpPr>
          <p:nvPr>
            <p:ph idx="1"/>
          </p:nvPr>
        </p:nvSpPr>
        <p:spPr>
          <a:xfrm>
            <a:off x="457200" y="1530527"/>
            <a:ext cx="8229600" cy="4525963"/>
          </a:xfrm>
        </p:spPr>
        <p:txBody>
          <a:bodyPr/>
          <a:lstStyle/>
          <a:p>
            <a:r>
              <a:rPr lang="en-GB">
                <a:solidFill>
                  <a:schemeClr val="tx2"/>
                </a:solidFill>
              </a:rPr>
              <a:t>What type of curriculum did you experience in school as a learner? </a:t>
            </a:r>
          </a:p>
          <a:p>
            <a:endParaRPr lang="en-GB">
              <a:solidFill>
                <a:schemeClr val="tx2"/>
              </a:solidFill>
            </a:endParaRPr>
          </a:p>
          <a:p>
            <a:r>
              <a:rPr lang="en-GB">
                <a:solidFill>
                  <a:schemeClr val="tx2"/>
                </a:solidFill>
              </a:rPr>
              <a:t>What is/was your current curriculum in your setting? Has it changed?</a:t>
            </a:r>
          </a:p>
          <a:p>
            <a:endParaRPr lang="en-GB">
              <a:solidFill>
                <a:schemeClr val="tx2"/>
              </a:solidFill>
            </a:endParaRPr>
          </a:p>
          <a:p>
            <a:r>
              <a:rPr lang="en-GB">
                <a:solidFill>
                  <a:schemeClr val="tx2"/>
                </a:solidFill>
              </a:rPr>
              <a:t>How is your curriculum developing and how is going to develop in the future?  </a:t>
            </a:r>
          </a:p>
          <a:p>
            <a:endParaRPr lang="en-GB"/>
          </a:p>
        </p:txBody>
      </p:sp>
    </p:spTree>
    <p:extLst>
      <p:ext uri="{BB962C8B-B14F-4D97-AF65-F5344CB8AC3E}">
        <p14:creationId xmlns:p14="http://schemas.microsoft.com/office/powerpoint/2010/main" val="40882675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sp>
        <p:nvSpPr>
          <p:cNvPr id="501" name="Shape 501"/>
          <p:cNvSpPr txBox="1">
            <a:spLocks noGrp="1"/>
          </p:cNvSpPr>
          <p:nvPr>
            <p:ph type="title"/>
          </p:nvPr>
        </p:nvSpPr>
        <p:spPr>
          <a:xfrm>
            <a:off x="195942" y="0"/>
            <a:ext cx="851535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3600" b="1">
                <a:latin typeface="Calibri"/>
                <a:ea typeface="Calibri"/>
                <a:cs typeface="Calibri"/>
                <a:sym typeface="Calibri"/>
              </a:rPr>
              <a:t>What type of curriculum did Successful Futures suggest? </a:t>
            </a:r>
          </a:p>
        </p:txBody>
      </p:sp>
      <p:sp>
        <p:nvSpPr>
          <p:cNvPr id="502" name="Shape 502"/>
          <p:cNvSpPr txBox="1">
            <a:spLocks noGrp="1"/>
          </p:cNvSpPr>
          <p:nvPr>
            <p:ph type="body" idx="1"/>
          </p:nvPr>
        </p:nvSpPr>
        <p:spPr>
          <a:xfrm>
            <a:off x="195942" y="1189759"/>
            <a:ext cx="8948057" cy="5472653"/>
          </a:xfrm>
          <a:prstGeom prst="rect">
            <a:avLst/>
          </a:prstGeom>
          <a:noFill/>
          <a:ln>
            <a:noFill/>
          </a:ln>
        </p:spPr>
        <p:txBody>
          <a:bodyPr wrap="square" lIns="68569" tIns="34275" rIns="68569" bIns="34275" anchor="t" anchorCtr="0">
            <a:noAutofit/>
          </a:bodyPr>
          <a:lstStyle/>
          <a:p>
            <a:pPr>
              <a:lnSpc>
                <a:spcPct val="90000"/>
              </a:lnSpc>
              <a:spcBef>
                <a:spcPts val="0"/>
              </a:spcBef>
              <a:buClr>
                <a:schemeClr val="dk1"/>
              </a:buClr>
              <a:buSzPct val="100000"/>
            </a:pPr>
            <a:r>
              <a:rPr lang="en-US" sz="1800" err="1">
                <a:solidFill>
                  <a:schemeClr val="tx2"/>
                </a:solidFill>
                <a:latin typeface="Calibri"/>
                <a:ea typeface="Calibri"/>
                <a:cs typeface="Calibri"/>
                <a:sym typeface="Calibri"/>
              </a:rPr>
              <a:t>mobilise</a:t>
            </a:r>
            <a:r>
              <a:rPr lang="en-US" sz="1800">
                <a:solidFill>
                  <a:schemeClr val="tx2"/>
                </a:solidFill>
                <a:latin typeface="Calibri"/>
                <a:ea typeface="Calibri"/>
                <a:cs typeface="Calibri"/>
                <a:sym typeface="Calibri"/>
              </a:rPr>
              <a:t> the education community around a common mission promote broad ownership of education and make the curriculum open to wide debate beyond the professional community</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provide clarity about aspirations for the children and young people of Wales</a:t>
            </a:r>
          </a:p>
          <a:p>
            <a:pPr>
              <a:lnSpc>
                <a:spcPct val="90000"/>
              </a:lnSpc>
              <a:spcBef>
                <a:spcPts val="750"/>
              </a:spcBef>
              <a:buClr>
                <a:schemeClr val="dk1"/>
              </a:buClr>
              <a:buSzPct val="100000"/>
            </a:pPr>
            <a:r>
              <a:rPr lang="en-US" sz="1800" err="1">
                <a:solidFill>
                  <a:schemeClr val="tx2"/>
                </a:solidFill>
                <a:latin typeface="Calibri"/>
                <a:ea typeface="Calibri"/>
                <a:cs typeface="Calibri"/>
                <a:sym typeface="Calibri"/>
              </a:rPr>
              <a:t>emphasise</a:t>
            </a:r>
            <a:r>
              <a:rPr lang="en-US" sz="1800">
                <a:solidFill>
                  <a:schemeClr val="tx2"/>
                </a:solidFill>
                <a:latin typeface="Calibri"/>
                <a:ea typeface="Calibri"/>
                <a:cs typeface="Calibri"/>
                <a:sym typeface="Calibri"/>
              </a:rPr>
              <a:t> the importance of longer-term outcomes for children and young people beyond specified knowledge, skills and understanding that a school is expected to deliver</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provide a consistent point of reference for curriculum development, promoting coherence, progression and flow in learning intentions</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establish a firm basis for determining priorities as pressures on the curriculum</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guard against narrowing of the curriculum in response to short-term pressures</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act as a consistent guide for the discriminating selection of content, experiences and pedagogy</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provide the basis of necessary agreement among national and local government, schools and teachers about the desired overall direction, while allowing freedom to determine how the intentions will be achieved</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promote the basis for focus and consistency in teacher professional development</a:t>
            </a:r>
          </a:p>
          <a:p>
            <a:pPr>
              <a:lnSpc>
                <a:spcPct val="90000"/>
              </a:lnSpc>
              <a:spcBef>
                <a:spcPts val="750"/>
              </a:spcBef>
              <a:buClr>
                <a:schemeClr val="dk1"/>
              </a:buClr>
              <a:buSzPct val="100000"/>
            </a:pPr>
            <a:r>
              <a:rPr lang="en-US" sz="1800">
                <a:solidFill>
                  <a:schemeClr val="tx2"/>
                </a:solidFill>
                <a:latin typeface="Calibri"/>
                <a:ea typeface="Calibri"/>
                <a:cs typeface="Calibri"/>
                <a:sym typeface="Calibri"/>
              </a:rPr>
              <a:t>provide a broad focus for accountability and improvement. </a:t>
            </a:r>
          </a:p>
          <a:p>
            <a:pPr marL="171450" indent="-171450">
              <a:lnSpc>
                <a:spcPct val="90000"/>
              </a:lnSpc>
              <a:spcBef>
                <a:spcPts val="750"/>
              </a:spcBef>
              <a:buClr>
                <a:schemeClr val="dk1"/>
              </a:buClr>
              <a:buSzPct val="100000"/>
              <a:buNone/>
            </a:pPr>
            <a:endParaRPr sz="15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772324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27268"/>
            <a:ext cx="8686800" cy="859629"/>
          </a:xfrm>
        </p:spPr>
        <p:txBody>
          <a:bodyPr/>
          <a:lstStyle/>
          <a:p>
            <a:r>
              <a:rPr lang="en-US"/>
              <a:t>Three key trends in the development of Curricula (globally) in the 21</a:t>
            </a:r>
            <a:r>
              <a:rPr lang="en-US" baseline="30000"/>
              <a:t>st</a:t>
            </a:r>
            <a:r>
              <a:rPr lang="en-US"/>
              <a:t> Century </a:t>
            </a:r>
            <a:r>
              <a:rPr lang="is-IS"/>
              <a:t>… Some general points (Priestley, 2013)</a:t>
            </a:r>
            <a:endParaRPr lang="en-US"/>
          </a:p>
        </p:txBody>
      </p:sp>
      <p:sp>
        <p:nvSpPr>
          <p:cNvPr id="3" name="Content Placeholder 2"/>
          <p:cNvSpPr>
            <a:spLocks noGrp="1"/>
          </p:cNvSpPr>
          <p:nvPr>
            <p:ph sz="half" idx="1"/>
          </p:nvPr>
        </p:nvSpPr>
        <p:spPr>
          <a:xfrm>
            <a:off x="457200" y="1600200"/>
            <a:ext cx="8229600" cy="4525963"/>
          </a:xfrm>
        </p:spPr>
        <p:txBody>
          <a:bodyPr anchor="t"/>
          <a:lstStyle/>
          <a:p>
            <a:r>
              <a:rPr lang="en-US">
                <a:solidFill>
                  <a:schemeClr val="tx2"/>
                </a:solidFill>
              </a:rPr>
              <a:t>Return to child-centered and student-centered learning approaches (</a:t>
            </a:r>
            <a:r>
              <a:rPr lang="en-US" err="1">
                <a:solidFill>
                  <a:schemeClr val="tx2"/>
                </a:solidFill>
              </a:rPr>
              <a:t>fuelled</a:t>
            </a:r>
            <a:r>
              <a:rPr lang="en-US">
                <a:solidFill>
                  <a:schemeClr val="tx2"/>
                </a:solidFill>
              </a:rPr>
              <a:t> by constructivism). ‘</a:t>
            </a:r>
            <a:r>
              <a:rPr lang="en-US" err="1">
                <a:solidFill>
                  <a:schemeClr val="tx2"/>
                </a:solidFill>
              </a:rPr>
              <a:t>learnification</a:t>
            </a:r>
            <a:r>
              <a:rPr lang="en-US">
                <a:solidFill>
                  <a:schemeClr val="tx2"/>
                </a:solidFill>
              </a:rPr>
              <a:t>’ of education (</a:t>
            </a:r>
            <a:r>
              <a:rPr lang="en-US" err="1">
                <a:solidFill>
                  <a:schemeClr val="tx2"/>
                </a:solidFill>
              </a:rPr>
              <a:t>Biesta</a:t>
            </a:r>
            <a:r>
              <a:rPr lang="en-US">
                <a:solidFill>
                  <a:schemeClr val="tx2"/>
                </a:solidFill>
              </a:rPr>
              <a:t>, 2010)</a:t>
            </a:r>
          </a:p>
          <a:p>
            <a:r>
              <a:rPr lang="en-US">
                <a:solidFill>
                  <a:schemeClr val="tx2"/>
                </a:solidFill>
              </a:rPr>
              <a:t>Emphasis on teacher as the key ‘agent’ of curriculum development</a:t>
            </a:r>
            <a:endParaRPr lang="en-US">
              <a:solidFill>
                <a:schemeClr val="tx2"/>
              </a:solidFill>
              <a:cs typeface="Calibri"/>
            </a:endParaRPr>
          </a:p>
          <a:p>
            <a:r>
              <a:rPr lang="en-US">
                <a:solidFill>
                  <a:schemeClr val="tx2"/>
                </a:solidFill>
              </a:rPr>
              <a:t>A tendency to formulate curricula in terms of capacities and competencies (more about what learners ought to become than in terms of what they should be learning). E.g. New Zealand, Singapore, Queensland and Scotland. </a:t>
            </a:r>
            <a:endParaRPr lang="en-US">
              <a:solidFill>
                <a:schemeClr val="tx2"/>
              </a:solidFill>
              <a:cs typeface="Calibri"/>
            </a:endParaRPr>
          </a:p>
          <a:p>
            <a:endParaRPr lang="en-US"/>
          </a:p>
        </p:txBody>
      </p:sp>
    </p:spTree>
    <p:extLst>
      <p:ext uri="{BB962C8B-B14F-4D97-AF65-F5344CB8AC3E}">
        <p14:creationId xmlns:p14="http://schemas.microsoft.com/office/powerpoint/2010/main" val="2295239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What are the emerging trends in Curriculum Development (from Priestley 2013)</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775576" y="1243013"/>
            <a:ext cx="5453899" cy="5181205"/>
          </a:xfrm>
        </p:spPr>
      </p:pic>
    </p:spTree>
    <p:extLst>
      <p:ext uri="{BB962C8B-B14F-4D97-AF65-F5344CB8AC3E}">
        <p14:creationId xmlns:p14="http://schemas.microsoft.com/office/powerpoint/2010/main" val="20479659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19CED-372D-451B-8763-6B1E746AA1A1}"/>
              </a:ext>
            </a:extLst>
          </p:cNvPr>
          <p:cNvSpPr>
            <a:spLocks noGrp="1"/>
          </p:cNvSpPr>
          <p:nvPr>
            <p:ph type="title"/>
          </p:nvPr>
        </p:nvSpPr>
        <p:spPr/>
        <p:txBody>
          <a:bodyPr/>
          <a:lstStyle/>
          <a:p>
            <a:r>
              <a:rPr lang="en-GB"/>
              <a:t>Developing trends have led to much debate….. Knowledge vs skills curriculum</a:t>
            </a:r>
          </a:p>
        </p:txBody>
      </p:sp>
      <p:sp>
        <p:nvSpPr>
          <p:cNvPr id="5" name="Content Placeholder 4">
            <a:extLst>
              <a:ext uri="{FF2B5EF4-FFF2-40B4-BE49-F238E27FC236}">
                <a16:creationId xmlns:a16="http://schemas.microsoft.com/office/drawing/2014/main" id="{52671FE8-90A4-436E-BF90-E98CA9F28201}"/>
              </a:ext>
            </a:extLst>
          </p:cNvPr>
          <p:cNvSpPr>
            <a:spLocks noGrp="1"/>
          </p:cNvSpPr>
          <p:nvPr>
            <p:ph idx="1"/>
          </p:nvPr>
        </p:nvSpPr>
        <p:spPr>
          <a:xfrm>
            <a:off x="287867" y="1242660"/>
            <a:ext cx="8551333" cy="4525963"/>
          </a:xfrm>
        </p:spPr>
        <p:txBody>
          <a:bodyPr/>
          <a:lstStyle/>
          <a:p>
            <a:r>
              <a:rPr lang="en-US" sz="3600">
                <a:solidFill>
                  <a:schemeClr val="tx2"/>
                </a:solidFill>
              </a:rPr>
              <a:t>“Why Knowledge Matters: Rescuing Our Children from Failed Educational Theories” </a:t>
            </a:r>
            <a:r>
              <a:rPr lang="en-US" sz="3600" i="1">
                <a:solidFill>
                  <a:schemeClr val="tx2"/>
                </a:solidFill>
              </a:rPr>
              <a:t>E.D </a:t>
            </a:r>
            <a:r>
              <a:rPr lang="en-US" sz="3600" i="1" err="1">
                <a:solidFill>
                  <a:schemeClr val="tx2"/>
                </a:solidFill>
              </a:rPr>
              <a:t>Hitsch</a:t>
            </a:r>
            <a:r>
              <a:rPr lang="en-US" sz="3600" i="1">
                <a:solidFill>
                  <a:schemeClr val="tx2"/>
                </a:solidFill>
              </a:rPr>
              <a:t> Jr, 2016.</a:t>
            </a:r>
          </a:p>
          <a:p>
            <a:endParaRPr lang="en-US" sz="3600">
              <a:solidFill>
                <a:schemeClr val="tx2"/>
              </a:solidFill>
            </a:endParaRPr>
          </a:p>
          <a:p>
            <a:r>
              <a:rPr lang="en-US" sz="3600">
                <a:solidFill>
                  <a:schemeClr val="tx2"/>
                </a:solidFill>
              </a:rPr>
              <a:t> “On the powers of powerful knowledge” </a:t>
            </a:r>
            <a:r>
              <a:rPr lang="en-US" sz="3600" i="1">
                <a:solidFill>
                  <a:schemeClr val="tx2"/>
                </a:solidFill>
              </a:rPr>
              <a:t>Michael Young and Johann Muller 2013</a:t>
            </a:r>
          </a:p>
          <a:p>
            <a:pPr marL="0" indent="0">
              <a:buNone/>
            </a:pPr>
            <a:endParaRPr lang="en-US" sz="3600">
              <a:solidFill>
                <a:schemeClr val="tx2"/>
              </a:solidFill>
            </a:endParaRPr>
          </a:p>
          <a:p>
            <a:r>
              <a:rPr lang="en-US" sz="3600">
                <a:solidFill>
                  <a:schemeClr val="tx2"/>
                </a:solidFill>
              </a:rPr>
              <a:t>Powerful knowledge or knowledge of the powerful?? </a:t>
            </a:r>
          </a:p>
          <a:p>
            <a:endParaRPr lang="en-US" sz="2800">
              <a:solidFill>
                <a:schemeClr val="tx2"/>
              </a:solidFill>
            </a:endParaRPr>
          </a:p>
          <a:p>
            <a:endParaRPr lang="en-US" sz="2800">
              <a:solidFill>
                <a:schemeClr val="tx2"/>
              </a:solidFill>
            </a:endParaRPr>
          </a:p>
          <a:p>
            <a:endParaRPr lang="en-GB"/>
          </a:p>
        </p:txBody>
      </p:sp>
    </p:spTree>
    <p:extLst>
      <p:ext uri="{BB962C8B-B14F-4D97-AF65-F5344CB8AC3E}">
        <p14:creationId xmlns:p14="http://schemas.microsoft.com/office/powerpoint/2010/main" val="3839830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B2E15F-D7AD-41F4-AB55-24557F590A7A}"/>
              </a:ext>
            </a:extLst>
          </p:cNvPr>
          <p:cNvSpPr>
            <a:spLocks noGrp="1"/>
          </p:cNvSpPr>
          <p:nvPr>
            <p:ph type="title"/>
          </p:nvPr>
        </p:nvSpPr>
        <p:spPr/>
        <p:txBody>
          <a:bodyPr/>
          <a:lstStyle/>
          <a:p>
            <a:r>
              <a:rPr lang="en-GB"/>
              <a:t>What is powerful knowledge? </a:t>
            </a:r>
          </a:p>
        </p:txBody>
      </p:sp>
      <p:sp>
        <p:nvSpPr>
          <p:cNvPr id="6" name="Content Placeholder 5">
            <a:extLst>
              <a:ext uri="{FF2B5EF4-FFF2-40B4-BE49-F238E27FC236}">
                <a16:creationId xmlns:a16="http://schemas.microsoft.com/office/drawing/2014/main" id="{95BB7CAA-626F-4CCD-907B-D5F98AE5B8FF}"/>
              </a:ext>
            </a:extLst>
          </p:cNvPr>
          <p:cNvSpPr>
            <a:spLocks noGrp="1"/>
          </p:cNvSpPr>
          <p:nvPr>
            <p:ph idx="1"/>
          </p:nvPr>
        </p:nvSpPr>
        <p:spPr/>
        <p:txBody>
          <a:bodyPr/>
          <a:lstStyle/>
          <a:p>
            <a:endParaRPr lang="en-GB">
              <a:solidFill>
                <a:schemeClr val="tx2"/>
              </a:solidFill>
            </a:endParaRPr>
          </a:p>
          <a:p>
            <a:r>
              <a:rPr lang="en-GB">
                <a:solidFill>
                  <a:schemeClr val="tx2"/>
                </a:solidFill>
              </a:rPr>
              <a:t>What 10 things should every 16 year old have studied about history? </a:t>
            </a:r>
          </a:p>
          <a:p>
            <a:endParaRPr lang="en-GB">
              <a:solidFill>
                <a:schemeClr val="tx2"/>
              </a:solidFill>
            </a:endParaRPr>
          </a:p>
          <a:p>
            <a:r>
              <a:rPr lang="en-GB">
                <a:solidFill>
                  <a:schemeClr val="tx2"/>
                </a:solidFill>
              </a:rPr>
              <a:t>Decide on a list individually and then share with your triad. </a:t>
            </a:r>
          </a:p>
        </p:txBody>
      </p:sp>
    </p:spTree>
    <p:extLst>
      <p:ext uri="{BB962C8B-B14F-4D97-AF65-F5344CB8AC3E}">
        <p14:creationId xmlns:p14="http://schemas.microsoft.com/office/powerpoint/2010/main" val="3670812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Amser</a:t>
            </a:r>
            <a:r>
              <a:rPr lang="en-GB"/>
              <a:t> </a:t>
            </a:r>
            <a:r>
              <a:rPr lang="en-GB" err="1"/>
              <a:t>egwyl</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072622"/>
            <a:ext cx="3227696" cy="2875091"/>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971357" y="1118669"/>
            <a:ext cx="3715443" cy="2782996"/>
          </a:xfr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2489" y="4172776"/>
            <a:ext cx="3517118" cy="2632926"/>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04013" y="3901665"/>
            <a:ext cx="3882788" cy="3099635"/>
          </a:xfrm>
          <a:prstGeom prst="rect">
            <a:avLst/>
          </a:prstGeom>
        </p:spPr>
      </p:pic>
    </p:spTree>
    <p:extLst>
      <p:ext uri="{BB962C8B-B14F-4D97-AF65-F5344CB8AC3E}">
        <p14:creationId xmlns:p14="http://schemas.microsoft.com/office/powerpoint/2010/main" val="40567155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000"/>
              <a:t>Learning outcome…..</a:t>
            </a:r>
          </a:p>
        </p:txBody>
      </p:sp>
      <p:sp>
        <p:nvSpPr>
          <p:cNvPr id="6" name="Content Placeholder 5"/>
          <p:cNvSpPr>
            <a:spLocks noGrp="1"/>
          </p:cNvSpPr>
          <p:nvPr>
            <p:ph idx="1"/>
          </p:nvPr>
        </p:nvSpPr>
        <p:spPr/>
        <p:txBody>
          <a:bodyPr/>
          <a:lstStyle/>
          <a:p>
            <a:pPr marL="0" indent="0">
              <a:buNone/>
            </a:pPr>
            <a:r>
              <a:rPr lang="en-GB" sz="2800">
                <a:solidFill>
                  <a:schemeClr val="tx2"/>
                </a:solidFill>
              </a:rPr>
              <a:t>Consider current practice and evaluate how this could be developed to meet the expectations of Successful Futures….</a:t>
            </a:r>
          </a:p>
          <a:p>
            <a:pPr marL="0" indent="0">
              <a:buNone/>
            </a:pPr>
            <a:endParaRPr lang="en-GB" sz="2800">
              <a:solidFill>
                <a:schemeClr val="tx2"/>
              </a:solidFill>
            </a:endParaRPr>
          </a:p>
        </p:txBody>
      </p:sp>
    </p:spTree>
    <p:extLst>
      <p:ext uri="{BB962C8B-B14F-4D97-AF65-F5344CB8AC3E}">
        <p14:creationId xmlns:p14="http://schemas.microsoft.com/office/powerpoint/2010/main" val="28440596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Successful Futures……</a:t>
            </a: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365843"/>
            <a:ext cx="3891269" cy="4525962"/>
          </a:xfr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90800" y="3188458"/>
            <a:ext cx="6096000" cy="3429000"/>
          </a:xfrm>
          <a:prstGeom prst="rect">
            <a:avLst/>
          </a:prstGeom>
        </p:spPr>
      </p:pic>
    </p:spTree>
    <p:extLst>
      <p:ext uri="{BB962C8B-B14F-4D97-AF65-F5344CB8AC3E}">
        <p14:creationId xmlns:p14="http://schemas.microsoft.com/office/powerpoint/2010/main" val="204673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140" y="795805"/>
            <a:ext cx="7414612" cy="1200329"/>
          </a:xfrm>
          <a:prstGeom prst="rect">
            <a:avLst/>
          </a:prstGeom>
          <a:solidFill>
            <a:schemeClr val="accent6">
              <a:lumMod val="20000"/>
              <a:lumOff val="80000"/>
            </a:schemeClr>
          </a:solidFill>
        </p:spPr>
        <p:txBody>
          <a:bodyPr wrap="square">
            <a:spAutoFit/>
          </a:bodyPr>
          <a:lstStyle/>
          <a:p>
            <a:r>
              <a:rPr lang="en-GB" sz="2400">
                <a:solidFill>
                  <a:srgbClr val="000000"/>
                </a:solidFill>
              </a:rPr>
              <a:t>My proposals are radical and wide-ranging. They are interrelated and should be seen as an integrated set and not separately. </a:t>
            </a:r>
            <a:endParaRPr lang="en-GB" sz="2400"/>
          </a:p>
        </p:txBody>
      </p:sp>
      <p:sp>
        <p:nvSpPr>
          <p:cNvPr id="5" name="Rectangle 4"/>
          <p:cNvSpPr/>
          <p:nvPr/>
        </p:nvSpPr>
        <p:spPr>
          <a:xfrm>
            <a:off x="1520942" y="2195686"/>
            <a:ext cx="7410085" cy="1938992"/>
          </a:xfrm>
          <a:prstGeom prst="rect">
            <a:avLst/>
          </a:prstGeom>
          <a:solidFill>
            <a:schemeClr val="accent6">
              <a:lumMod val="20000"/>
              <a:lumOff val="80000"/>
            </a:schemeClr>
          </a:solidFill>
        </p:spPr>
        <p:txBody>
          <a:bodyPr wrap="square">
            <a:spAutoFit/>
          </a:bodyPr>
          <a:lstStyle/>
          <a:p>
            <a:r>
              <a:rPr lang="en-GB" sz="2400">
                <a:solidFill>
                  <a:srgbClr val="000000"/>
                </a:solidFill>
              </a:rPr>
              <a:t>… </a:t>
            </a:r>
            <a:r>
              <a:rPr lang="en-GB" sz="2400"/>
              <a:t>learning is shaped by much more than individual subjects and syllabuses, and that fulfilment of the purposes of the curriculum requires approaches which are more directly relevant to emerging personal, social and economic needs </a:t>
            </a:r>
          </a:p>
        </p:txBody>
      </p:sp>
      <p:sp>
        <p:nvSpPr>
          <p:cNvPr id="6" name="Rectangle 5"/>
          <p:cNvSpPr/>
          <p:nvPr/>
        </p:nvSpPr>
        <p:spPr>
          <a:xfrm>
            <a:off x="331322" y="4333085"/>
            <a:ext cx="7408439" cy="2308324"/>
          </a:xfrm>
          <a:prstGeom prst="rect">
            <a:avLst/>
          </a:prstGeom>
          <a:solidFill>
            <a:schemeClr val="accent6">
              <a:lumMod val="20000"/>
              <a:lumOff val="80000"/>
            </a:schemeClr>
          </a:solidFill>
        </p:spPr>
        <p:txBody>
          <a:bodyPr wrap="square">
            <a:spAutoFit/>
          </a:bodyPr>
          <a:lstStyle/>
          <a:p>
            <a:r>
              <a:rPr lang="en-GB" sz="2400">
                <a:solidFill>
                  <a:srgbClr val="000000"/>
                </a:solidFill>
              </a:rPr>
              <a:t>It is essential that the curriculum is designed in ways that will engage the interest of all children and young people and enable them to achieve. A curriculum that promotes high expectations for all can help schools to defeat the circumstances that condemn so many to educational underachievement. </a:t>
            </a:r>
            <a:endParaRPr lang="en-GB" sz="2400"/>
          </a:p>
        </p:txBody>
      </p:sp>
      <p:pic>
        <p:nvPicPr>
          <p:cNvPr id="10" name="Picture 9" descr="cid:image001.png@01CDF3E7.B497BAD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3807" y="885959"/>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95259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05434" y="2494021"/>
            <a:ext cx="7256941" cy="1938992"/>
          </a:xfrm>
          <a:prstGeom prst="rect">
            <a:avLst/>
          </a:prstGeom>
          <a:solidFill>
            <a:schemeClr val="accent6">
              <a:lumMod val="20000"/>
              <a:lumOff val="80000"/>
            </a:schemeClr>
          </a:solidFill>
        </p:spPr>
        <p:txBody>
          <a:bodyPr wrap="square">
            <a:spAutoFit/>
          </a:bodyPr>
          <a:lstStyle/>
          <a:p>
            <a:r>
              <a:rPr lang="en-GB" sz="2400">
                <a:solidFill>
                  <a:srgbClr val="000000"/>
                </a:solidFill>
              </a:rPr>
              <a:t>The school curriculum should be designed to help all children and young people to develop in relation to clear and agreed purposes. The purposes should be constructed so that they can directly influence decisions about curriculum, pedagogy and assessment.</a:t>
            </a:r>
            <a:endParaRPr lang="en-GB" sz="2400"/>
          </a:p>
        </p:txBody>
      </p:sp>
      <p:sp>
        <p:nvSpPr>
          <p:cNvPr id="8" name="Rectangle 7"/>
          <p:cNvSpPr/>
          <p:nvPr/>
        </p:nvSpPr>
        <p:spPr>
          <a:xfrm>
            <a:off x="458253" y="4672414"/>
            <a:ext cx="7256940" cy="1631216"/>
          </a:xfrm>
          <a:prstGeom prst="rect">
            <a:avLst/>
          </a:prstGeom>
          <a:solidFill>
            <a:schemeClr val="accent6">
              <a:lumMod val="20000"/>
              <a:lumOff val="80000"/>
            </a:schemeClr>
          </a:solidFill>
        </p:spPr>
        <p:txBody>
          <a:bodyPr wrap="square">
            <a:spAutoFit/>
          </a:bodyPr>
          <a:lstStyle/>
          <a:p>
            <a:r>
              <a:rPr lang="en-GB" sz="2000">
                <a:solidFill>
                  <a:srgbClr val="000000"/>
                </a:solidFill>
              </a:rPr>
              <a:t>There was a recurring view that the curriculum had become unwieldy, overcrowded and atomistic, and that it was inhibiting opportunities to apply learning more holistically in ‘real life’ situations, or to use that learning creatively to address issues that cross subject boundaries. </a:t>
            </a:r>
            <a:endParaRPr lang="en-GB" sz="2000"/>
          </a:p>
        </p:txBody>
      </p:sp>
      <p:sp>
        <p:nvSpPr>
          <p:cNvPr id="13" name="Rectangle 12"/>
          <p:cNvSpPr/>
          <p:nvPr/>
        </p:nvSpPr>
        <p:spPr>
          <a:xfrm>
            <a:off x="302824" y="604000"/>
            <a:ext cx="7242182" cy="1631216"/>
          </a:xfrm>
          <a:prstGeom prst="rect">
            <a:avLst/>
          </a:prstGeom>
          <a:solidFill>
            <a:schemeClr val="accent6">
              <a:lumMod val="20000"/>
              <a:lumOff val="80000"/>
            </a:schemeClr>
          </a:solidFill>
        </p:spPr>
        <p:txBody>
          <a:bodyPr wrap="square">
            <a:spAutoFit/>
          </a:bodyPr>
          <a:lstStyle/>
          <a:p>
            <a:r>
              <a:rPr lang="en-GB" sz="2000"/>
              <a:t>In its recent review of school education in Wales</a:t>
            </a:r>
            <a:r>
              <a:rPr lang="en-GB" sz="2000">
                <a:solidFill>
                  <a:srgbClr val="000000"/>
                </a:solidFill>
              </a:rPr>
              <a:t>, the OECD found that Wales lacked a convincing overall set of aims and purposes and recommended that the Welsh Government should ‘develop a shared vision of the Welsh learner, reflecting the government’s commitment to quality and equity’. </a:t>
            </a:r>
            <a:endParaRPr lang="en-GB" sz="2000"/>
          </a:p>
        </p:txBody>
      </p:sp>
      <p:pic>
        <p:nvPicPr>
          <p:cNvPr id="19" name="Picture 18" descr="cid:image001.png@01CDF3E7.B497BAD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3807" y="885959"/>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69470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23411" y="739973"/>
            <a:ext cx="6958087" cy="1631216"/>
          </a:xfrm>
          <a:prstGeom prst="rect">
            <a:avLst/>
          </a:prstGeom>
          <a:solidFill>
            <a:schemeClr val="accent6">
              <a:lumMod val="20000"/>
              <a:lumOff val="80000"/>
            </a:schemeClr>
          </a:solidFill>
        </p:spPr>
        <p:txBody>
          <a:bodyPr wrap="square">
            <a:spAutoFit/>
          </a:bodyPr>
          <a:lstStyle/>
          <a:p>
            <a:r>
              <a:rPr lang="en-GB" sz="2000">
                <a:solidFill>
                  <a:srgbClr val="000000"/>
                </a:solidFill>
              </a:rPr>
              <a:t>The structure of the curriculum should therefore ensure that the vital contribution of disciplinary learning is preserved but is supplemented by other aspects that relate directly to the needs of today and provide sound preparation for the challenges of tomorrow. </a:t>
            </a:r>
            <a:endParaRPr lang="en-GB" sz="2000"/>
          </a:p>
        </p:txBody>
      </p:sp>
      <p:sp>
        <p:nvSpPr>
          <p:cNvPr id="10" name="Rectangle 9"/>
          <p:cNvSpPr/>
          <p:nvPr/>
        </p:nvSpPr>
        <p:spPr>
          <a:xfrm>
            <a:off x="1474898" y="2847729"/>
            <a:ext cx="6953011" cy="1200329"/>
          </a:xfrm>
          <a:prstGeom prst="rect">
            <a:avLst/>
          </a:prstGeom>
          <a:solidFill>
            <a:schemeClr val="accent6">
              <a:lumMod val="20000"/>
              <a:lumOff val="80000"/>
            </a:schemeClr>
          </a:solidFill>
        </p:spPr>
        <p:txBody>
          <a:bodyPr wrap="square">
            <a:spAutoFit/>
          </a:bodyPr>
          <a:lstStyle/>
          <a:p>
            <a:r>
              <a:rPr lang="en-GB" sz="2400">
                <a:solidFill>
                  <a:srgbClr val="000000"/>
                </a:solidFill>
              </a:rPr>
              <a:t>Phases and key stages should be removed in order to improve progression and be replaced by progression steps </a:t>
            </a:r>
          </a:p>
        </p:txBody>
      </p:sp>
      <p:sp>
        <p:nvSpPr>
          <p:cNvPr id="11" name="Rectangle 10"/>
          <p:cNvSpPr/>
          <p:nvPr/>
        </p:nvSpPr>
        <p:spPr>
          <a:xfrm>
            <a:off x="323411" y="4524599"/>
            <a:ext cx="8301974" cy="1631216"/>
          </a:xfrm>
          <a:prstGeom prst="rect">
            <a:avLst/>
          </a:prstGeom>
          <a:solidFill>
            <a:schemeClr val="accent6">
              <a:lumMod val="20000"/>
              <a:lumOff val="80000"/>
            </a:schemeClr>
          </a:solidFill>
        </p:spPr>
        <p:txBody>
          <a:bodyPr wrap="square">
            <a:spAutoFit/>
          </a:bodyPr>
          <a:lstStyle/>
          <a:p>
            <a:r>
              <a:rPr lang="en-GB" sz="1500">
                <a:solidFill>
                  <a:srgbClr val="000000"/>
                </a:solidFill>
              </a:rPr>
              <a:t>…</a:t>
            </a:r>
            <a:r>
              <a:rPr lang="en-GB" sz="2000">
                <a:solidFill>
                  <a:srgbClr val="000000"/>
                </a:solidFill>
              </a:rPr>
              <a:t>based on a well-grounded, nationally described continuum of learning that flows from when a child enters education through to the end of statutory schooling at 16 and beyond. Learning will be less fragmented because all teachers will understand how their input contributes ultimately to the end point in the continuum of learning </a:t>
            </a:r>
          </a:p>
        </p:txBody>
      </p:sp>
      <p:pic>
        <p:nvPicPr>
          <p:cNvPr id="18" name="Picture 17" descr="cid:image001.png@01CDF3E7.B497BAD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3807" y="885959"/>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0616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a:t>Diamond 9 activity.</a:t>
            </a:r>
          </a:p>
        </p:txBody>
      </p:sp>
      <p:sp>
        <p:nvSpPr>
          <p:cNvPr id="5" name="Content Placeholder 4"/>
          <p:cNvSpPr>
            <a:spLocks noGrp="1"/>
          </p:cNvSpPr>
          <p:nvPr>
            <p:ph idx="1"/>
          </p:nvPr>
        </p:nvSpPr>
        <p:spPr/>
        <p:txBody>
          <a:bodyPr/>
          <a:lstStyle/>
          <a:p>
            <a:r>
              <a:rPr lang="en-GB">
                <a:solidFill>
                  <a:schemeClr val="tx2"/>
                </a:solidFill>
              </a:rPr>
              <a:t>Using the 9 summarised aspects of the curriculum section place the statements in order of importance….</a:t>
            </a:r>
          </a:p>
          <a:p>
            <a:r>
              <a:rPr lang="en-GB">
                <a:solidFill>
                  <a:schemeClr val="tx2"/>
                </a:solidFill>
              </a:rPr>
              <a:t>Are there any statements that you disagree with?</a:t>
            </a:r>
          </a:p>
          <a:p>
            <a:r>
              <a:rPr lang="en-GB">
                <a:solidFill>
                  <a:schemeClr val="tx2"/>
                </a:solidFill>
              </a:rPr>
              <a:t>What does a curriculum start to look like in your eyes having completed that task?</a:t>
            </a:r>
          </a:p>
          <a:p>
            <a:r>
              <a:rPr lang="en-GB">
                <a:solidFill>
                  <a:schemeClr val="tx2"/>
                </a:solidFill>
              </a:rPr>
              <a:t>What’s missing from this summary?</a:t>
            </a:r>
          </a:p>
          <a:p>
            <a:endParaRPr lang="en-GB">
              <a:solidFill>
                <a:schemeClr val="tx2"/>
              </a:solidFill>
            </a:endParaRPr>
          </a:p>
        </p:txBody>
      </p:sp>
    </p:spTree>
    <p:extLst>
      <p:ext uri="{BB962C8B-B14F-4D97-AF65-F5344CB8AC3E}">
        <p14:creationId xmlns:p14="http://schemas.microsoft.com/office/powerpoint/2010/main" val="3738120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14" y="1242660"/>
            <a:ext cx="9043986" cy="5458178"/>
          </a:xfrm>
          <a:prstGeom prst="rect">
            <a:avLst/>
          </a:prstGeom>
        </p:spPr>
      </p:pic>
    </p:spTree>
    <p:extLst>
      <p:ext uri="{BB962C8B-B14F-4D97-AF65-F5344CB8AC3E}">
        <p14:creationId xmlns:p14="http://schemas.microsoft.com/office/powerpoint/2010/main" val="881105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AD6F4-0F79-4517-8EAF-34D0D71734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16634A-61F0-43AF-B93D-A50E80DC532D}"/>
              </a:ext>
            </a:extLst>
          </p:cNvPr>
          <p:cNvSpPr>
            <a:spLocks noGrp="1"/>
          </p:cNvSpPr>
          <p:nvPr>
            <p:ph idx="1"/>
          </p:nvPr>
        </p:nvSpPr>
        <p:spPr/>
        <p:txBody>
          <a:bodyPr/>
          <a:lstStyle/>
          <a:p>
            <a:r>
              <a:rPr lang="en-US">
                <a:solidFill>
                  <a:schemeClr val="tx2"/>
                </a:solidFill>
              </a:rPr>
              <a:t>… learning is shaped by much more than individual subjects and syllabuses, and that fulfilment of the purposes of the curriculum requires approaches which are more directly relevant to emerging personal, social and economic needs </a:t>
            </a:r>
          </a:p>
          <a:p>
            <a:endParaRPr lang="en-GB"/>
          </a:p>
        </p:txBody>
      </p:sp>
    </p:spTree>
    <p:extLst>
      <p:ext uri="{BB962C8B-B14F-4D97-AF65-F5344CB8AC3E}">
        <p14:creationId xmlns:p14="http://schemas.microsoft.com/office/powerpoint/2010/main" val="1329271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id:image001.png@01CDF3E7.B497BAD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2795" y="661306"/>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400176"/>
            <a:ext cx="5735174" cy="4886325"/>
          </a:xfrm>
          <a:prstGeom prst="rect">
            <a:avLst/>
          </a:prstGeom>
        </p:spPr>
      </p:pic>
      <p:sp>
        <p:nvSpPr>
          <p:cNvPr id="2" name="TextBox 1"/>
          <p:cNvSpPr txBox="1"/>
          <p:nvPr/>
        </p:nvSpPr>
        <p:spPr>
          <a:xfrm>
            <a:off x="471488" y="371475"/>
            <a:ext cx="7743825" cy="461665"/>
          </a:xfrm>
          <a:prstGeom prst="rect">
            <a:avLst/>
          </a:prstGeom>
          <a:noFill/>
        </p:spPr>
        <p:txBody>
          <a:bodyPr wrap="square" rtlCol="0">
            <a:spAutoFit/>
          </a:bodyPr>
          <a:lstStyle/>
          <a:p>
            <a:r>
              <a:rPr lang="en-US" sz="2400">
                <a:solidFill>
                  <a:schemeClr val="tx2"/>
                </a:solidFill>
              </a:rPr>
              <a:t>The Centrality of the four Purposes</a:t>
            </a:r>
          </a:p>
        </p:txBody>
      </p:sp>
      <p:sp>
        <p:nvSpPr>
          <p:cNvPr id="3" name="TextBox 2"/>
          <p:cNvSpPr txBox="1"/>
          <p:nvPr/>
        </p:nvSpPr>
        <p:spPr>
          <a:xfrm>
            <a:off x="5872163" y="1996678"/>
            <a:ext cx="3114675" cy="3693319"/>
          </a:xfrm>
          <a:prstGeom prst="rect">
            <a:avLst/>
          </a:prstGeom>
          <a:noFill/>
        </p:spPr>
        <p:txBody>
          <a:bodyPr wrap="square" rtlCol="0">
            <a:spAutoFit/>
          </a:bodyPr>
          <a:lstStyle/>
          <a:p>
            <a:pPr algn="ctr"/>
            <a:r>
              <a:rPr lang="en-GB" altLang="en-US" i="1">
                <a:solidFill>
                  <a:schemeClr val="tx2"/>
                </a:solidFill>
              </a:rPr>
              <a:t>‘The starting point for educational planning is not a consideration of the nature of knowledge and/or the culture to be transmitted or a statement of the ends to be achieved, whether these be economic or behavioural, but from a concern with the nature of the child and with his or her development as a human being’</a:t>
            </a:r>
            <a:r>
              <a:rPr lang="en-GB" altLang="en-US">
                <a:solidFill>
                  <a:schemeClr val="tx2"/>
                </a:solidFill>
              </a:rPr>
              <a:t> (Kelly, 1999).</a:t>
            </a:r>
          </a:p>
          <a:p>
            <a:endParaRPr lang="en-US"/>
          </a:p>
        </p:txBody>
      </p:sp>
    </p:spTree>
    <p:extLst>
      <p:ext uri="{BB962C8B-B14F-4D97-AF65-F5344CB8AC3E}">
        <p14:creationId xmlns:p14="http://schemas.microsoft.com/office/powerpoint/2010/main" val="20075121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E2DC48-377C-408B-8B8E-088D9FD735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714443-30AD-44FD-A9D7-94046C19723E}"/>
              </a:ext>
            </a:extLst>
          </p:cNvPr>
          <p:cNvSpPr>
            <a:spLocks noGrp="1"/>
          </p:cNvSpPr>
          <p:nvPr>
            <p:ph idx="1"/>
          </p:nvPr>
        </p:nvSpPr>
        <p:spPr/>
        <p:txBody>
          <a:bodyPr/>
          <a:lstStyle/>
          <a:p>
            <a:r>
              <a:rPr lang="en-GB">
                <a:solidFill>
                  <a:schemeClr val="tx2"/>
                </a:solidFill>
              </a:rPr>
              <a:t>New curriculum, the purposes are the drivers of the choices we will make over content and topics – we will be leaving things out? </a:t>
            </a:r>
          </a:p>
          <a:p>
            <a:r>
              <a:rPr lang="en-GB">
                <a:solidFill>
                  <a:schemeClr val="tx2"/>
                </a:solidFill>
              </a:rPr>
              <a:t>Which would you prioritise to keep? What is important in contributing to the 4 purposes? </a:t>
            </a:r>
          </a:p>
          <a:p>
            <a:r>
              <a:rPr lang="en-GB">
                <a:solidFill>
                  <a:schemeClr val="tx2"/>
                </a:solidFill>
              </a:rPr>
              <a:t>Typing, handwriting, spelling, times tables, comprehension, critically engaging with evidence, long division, writing a letter, writing an email,  colouring, online safety, </a:t>
            </a:r>
          </a:p>
          <a:p>
            <a:endParaRPr lang="en-GB">
              <a:solidFill>
                <a:schemeClr val="tx2"/>
              </a:solidFill>
            </a:endParaRPr>
          </a:p>
        </p:txBody>
      </p:sp>
    </p:spTree>
    <p:extLst>
      <p:ext uri="{BB962C8B-B14F-4D97-AF65-F5344CB8AC3E}">
        <p14:creationId xmlns:p14="http://schemas.microsoft.com/office/powerpoint/2010/main" val="15392957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a:t>What is Curriculum? </a:t>
            </a:r>
          </a:p>
        </p:txBody>
      </p:sp>
      <p:sp>
        <p:nvSpPr>
          <p:cNvPr id="3" name="Content Placeholder 2"/>
          <p:cNvSpPr>
            <a:spLocks noGrp="1"/>
          </p:cNvSpPr>
          <p:nvPr>
            <p:ph idx="1"/>
          </p:nvPr>
        </p:nvSpPr>
        <p:spPr>
          <a:xfrm>
            <a:off x="252003" y="1852847"/>
            <a:ext cx="3186354" cy="2160240"/>
          </a:xfrm>
        </p:spPr>
        <p:txBody>
          <a:bodyPr>
            <a:normAutofit/>
          </a:bodyPr>
          <a:lstStyle/>
          <a:p>
            <a:pPr marL="0" indent="0">
              <a:buNone/>
            </a:pPr>
            <a:r>
              <a:rPr lang="en-GB" sz="1800"/>
              <a:t>‘Curriculum as multi-layered  social practices including provision/infrastructure, content, pedagogies and assessment’ </a:t>
            </a:r>
          </a:p>
          <a:p>
            <a:pPr marL="0" indent="0">
              <a:buNone/>
            </a:pPr>
            <a:r>
              <a:rPr lang="en-GB" sz="1800"/>
              <a:t>(Priestley 2018). </a:t>
            </a:r>
          </a:p>
          <a:p>
            <a:endParaRPr lang="en-GB" sz="1800"/>
          </a:p>
          <a:p>
            <a:endParaRPr lang="en-GB" sz="1800"/>
          </a:p>
          <a:p>
            <a:endParaRPr lang="en-GB" sz="1800"/>
          </a:p>
          <a:p>
            <a:endParaRPr lang="en-GB" sz="1800"/>
          </a:p>
          <a:p>
            <a:endParaRPr lang="en-GB" sz="3000"/>
          </a:p>
          <a:p>
            <a:endParaRPr lang="en-GB" sz="1800"/>
          </a:p>
        </p:txBody>
      </p:sp>
      <p:sp>
        <p:nvSpPr>
          <p:cNvPr id="4" name="Oval 3"/>
          <p:cNvSpPr/>
          <p:nvPr/>
        </p:nvSpPr>
        <p:spPr>
          <a:xfrm>
            <a:off x="4680253" y="1592796"/>
            <a:ext cx="4006547" cy="3959546"/>
          </a:xfrm>
          <a:prstGeom prst="ellipse">
            <a:avLst/>
          </a:prstGeom>
          <a:noFill/>
          <a:ln>
            <a:solidFill>
              <a:srgbClr val="007934"/>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750" b="0" i="0" u="none" strike="noStrike" kern="1200" cap="none" spc="0" normalizeH="0" baseline="0" noProof="0">
              <a:ln>
                <a:noFill/>
              </a:ln>
              <a:solidFill>
                <a:prstClr val="white"/>
              </a:solidFill>
              <a:effectLst/>
              <a:uLnTx/>
              <a:uFillTx/>
              <a:latin typeface="Calibri"/>
              <a:ea typeface="+mn-ea"/>
              <a:cs typeface="+mn-cs"/>
            </a:endParaRPr>
          </a:p>
        </p:txBody>
      </p:sp>
      <p:graphicFrame>
        <p:nvGraphicFramePr>
          <p:cNvPr id="5" name="Content Placeholder 3"/>
          <p:cNvGraphicFramePr>
            <a:graphicFrameLocks/>
          </p:cNvGraphicFramePr>
          <p:nvPr>
            <p:extLst/>
          </p:nvPr>
        </p:nvGraphicFramePr>
        <p:xfrm>
          <a:off x="4338190" y="1852848"/>
          <a:ext cx="4805810" cy="3522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2"/>
          <p:cNvSpPr txBox="1">
            <a:spLocks/>
          </p:cNvSpPr>
          <p:nvPr/>
        </p:nvSpPr>
        <p:spPr>
          <a:xfrm>
            <a:off x="135752" y="3758711"/>
            <a:ext cx="4544502" cy="1988094"/>
          </a:xfrm>
          <a:prstGeom prst="rect">
            <a:avLst/>
          </a:prstGeom>
        </p:spPr>
        <p:txBody>
          <a:bodyPr vert="horz" lIns="68580" tIns="34290" rIns="68580" bIns="34290" rtlCol="0">
            <a:normAutofit/>
          </a:bodyPr>
          <a:lstStyle>
            <a:lvl1pPr marL="0" indent="0" algn="l" defTabSz="914400" rtl="0" eaLnBrk="1" latinLnBrk="0" hangingPunct="1">
              <a:spcBef>
                <a:spcPct val="20000"/>
              </a:spcBef>
              <a:buFont typeface="Arial" panose="020B0604020202020204" pitchFamily="34" charset="0"/>
              <a:buNone/>
              <a:defRPr sz="3200" kern="1200">
                <a:solidFill>
                  <a:srgbClr val="007934"/>
                </a:solidFill>
                <a:latin typeface="+mn-lt"/>
                <a:ea typeface="+mn-ea"/>
                <a:cs typeface="+mn-cs"/>
              </a:defRPr>
            </a:lvl1pPr>
            <a:lvl2pPr marL="914400" indent="-4572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257300" indent="-3429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714500" indent="-3429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1500" b="0" i="0" u="sng" strike="noStrike" kern="1200" cap="none" spc="0" normalizeH="0" baseline="0" noProof="0">
                <a:ln>
                  <a:noFill/>
                </a:ln>
                <a:solidFill>
                  <a:srgbClr val="007934"/>
                </a:solidFill>
                <a:effectLst/>
                <a:uLnTx/>
                <a:uFillTx/>
                <a:latin typeface="Calibri"/>
                <a:ea typeface="+mn-ea"/>
                <a:cs typeface="+mn-cs"/>
              </a:rPr>
              <a:t>Refreshing/rethinking the curriculum</a:t>
            </a:r>
          </a:p>
          <a:p>
            <a:pPr marL="214313" marR="0" lvl="0" indent="-214313"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500" b="0" i="0" u="none" strike="noStrike" kern="1200" cap="none" spc="0" normalizeH="0" baseline="0" noProof="0">
                <a:ln>
                  <a:noFill/>
                </a:ln>
                <a:solidFill>
                  <a:srgbClr val="64B546"/>
                </a:solidFill>
                <a:effectLst/>
                <a:uLnTx/>
                <a:uFillTx/>
                <a:latin typeface="Calibri"/>
                <a:ea typeface="+mn-ea"/>
                <a:cs typeface="+mn-cs"/>
              </a:rPr>
              <a:t>What knowledge, skills, attitudes and values will today's students need to thrive and shape their world? </a:t>
            </a:r>
          </a:p>
          <a:p>
            <a:pPr marL="214313" marR="0" lvl="0" indent="-214313"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500" b="0" i="0" u="none" strike="noStrike" kern="1200" cap="none" spc="0" normalizeH="0" baseline="0" noProof="0">
                <a:ln>
                  <a:noFill/>
                </a:ln>
                <a:solidFill>
                  <a:srgbClr val="64B546"/>
                </a:solidFill>
                <a:effectLst/>
                <a:uLnTx/>
                <a:uFillTx/>
                <a:latin typeface="Calibri"/>
                <a:ea typeface="+mn-ea"/>
                <a:cs typeface="+mn-cs"/>
              </a:rPr>
              <a:t>How can instructional systems develop these knowledge, skills, attitudes and values effectively? (OECD, 2018)</a:t>
            </a:r>
            <a:endParaRPr kumimoji="0" lang="en-GB" sz="1800" b="0" i="0" u="none" strike="noStrike" kern="1200" cap="none" spc="0" normalizeH="0" baseline="0" noProof="0">
              <a:ln>
                <a:noFill/>
              </a:ln>
              <a:solidFill>
                <a:srgbClr val="007934"/>
              </a:solidFill>
              <a:effectLst/>
              <a:uLnTx/>
              <a:uFillTx/>
              <a:latin typeface="Calibri"/>
              <a:ea typeface="+mn-ea"/>
              <a:cs typeface="+mn-cs"/>
            </a:endParaRPr>
          </a:p>
        </p:txBody>
      </p:sp>
      <p:sp>
        <p:nvSpPr>
          <p:cNvPr id="6" name="TextBox 5"/>
          <p:cNvSpPr txBox="1"/>
          <p:nvPr/>
        </p:nvSpPr>
        <p:spPr>
          <a:xfrm>
            <a:off x="135752" y="5627371"/>
            <a:ext cx="1242138" cy="30008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err="1">
                <a:ln>
                  <a:noFill/>
                </a:ln>
                <a:solidFill>
                  <a:srgbClr val="64B546"/>
                </a:solidFill>
                <a:effectLst/>
                <a:uLnTx/>
                <a:uFillTx/>
                <a:latin typeface="Calibri"/>
                <a:ea typeface="+mn-ea"/>
                <a:cs typeface="+mn-cs"/>
              </a:rPr>
              <a:t>VDrew</a:t>
            </a:r>
            <a:r>
              <a:rPr kumimoji="0" lang="en-GB" sz="1350" b="0" i="0" u="none" strike="noStrike" kern="1200" cap="none" spc="0" normalizeH="0" baseline="0" noProof="0">
                <a:ln>
                  <a:noFill/>
                </a:ln>
                <a:solidFill>
                  <a:srgbClr val="64B546"/>
                </a:solidFill>
                <a:effectLst/>
                <a:uLnTx/>
                <a:uFillTx/>
                <a:latin typeface="Calibri"/>
                <a:ea typeface="+mn-ea"/>
                <a:cs typeface="+mn-cs"/>
              </a:rPr>
              <a:t> 2019 </a:t>
            </a:r>
          </a:p>
        </p:txBody>
      </p:sp>
    </p:spTree>
    <p:extLst>
      <p:ext uri="{BB962C8B-B14F-4D97-AF65-F5344CB8AC3E}">
        <p14:creationId xmlns:p14="http://schemas.microsoft.com/office/powerpoint/2010/main" val="42271968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14024" y="819263"/>
            <a:ext cx="8196763" cy="6001643"/>
          </a:xfrm>
          <a:prstGeom prst="rect">
            <a:avLst/>
          </a:prstGeom>
        </p:spPr>
        <p:txBody>
          <a:bodyPr wrap="square">
            <a:spAutoFit/>
          </a:bodyPr>
          <a:lstStyle/>
          <a:p>
            <a:endParaRPr lang="en-GB" sz="1600">
              <a:solidFill>
                <a:srgbClr val="000000"/>
              </a:solidFill>
            </a:endParaRPr>
          </a:p>
          <a:p>
            <a:pPr marL="257175" indent="-257175">
              <a:buFont typeface="+mj-lt"/>
              <a:buAutoNum type="arabicPeriod"/>
            </a:pPr>
            <a:r>
              <a:rPr lang="en-GB" sz="1600" b="1">
                <a:solidFill>
                  <a:srgbClr val="000000"/>
                </a:solidFill>
              </a:rPr>
              <a:t>Authentic</a:t>
            </a:r>
            <a:r>
              <a:rPr lang="en-GB" sz="1600">
                <a:solidFill>
                  <a:srgbClr val="000000"/>
                </a:solidFill>
              </a:rPr>
              <a:t>: rooted in Welsh values and culture and aligned with an agreed set of stated purposes </a:t>
            </a:r>
            <a:endParaRPr lang="en-GB" sz="1600" b="1">
              <a:solidFill>
                <a:srgbClr val="000000"/>
              </a:solidFill>
            </a:endParaRPr>
          </a:p>
          <a:p>
            <a:pPr marL="257175" indent="-257175">
              <a:buFont typeface="+mj-lt"/>
              <a:buAutoNum type="arabicPeriod"/>
            </a:pPr>
            <a:r>
              <a:rPr lang="en-GB" sz="1600" b="1">
                <a:solidFill>
                  <a:srgbClr val="000000"/>
                </a:solidFill>
              </a:rPr>
              <a:t>Evidence-based</a:t>
            </a:r>
            <a:r>
              <a:rPr lang="en-GB" sz="1600">
                <a:solidFill>
                  <a:srgbClr val="000000"/>
                </a:solidFill>
              </a:rPr>
              <a:t>: drawing on the best of existing practice within Wales and from elsewhere, and on sound research </a:t>
            </a:r>
            <a:endParaRPr lang="en-GB" sz="1600" b="1">
              <a:solidFill>
                <a:srgbClr val="000000"/>
              </a:solidFill>
            </a:endParaRPr>
          </a:p>
          <a:p>
            <a:pPr marL="257175" indent="-257175">
              <a:buFont typeface="+mj-lt"/>
              <a:buAutoNum type="arabicPeriod"/>
            </a:pPr>
            <a:r>
              <a:rPr lang="en-GB" sz="1600" b="1">
                <a:solidFill>
                  <a:srgbClr val="000000"/>
                </a:solidFill>
              </a:rPr>
              <a:t>Responsive</a:t>
            </a:r>
            <a:r>
              <a:rPr lang="en-GB" sz="1600">
                <a:solidFill>
                  <a:srgbClr val="000000"/>
                </a:solidFill>
              </a:rPr>
              <a:t>: relevant to the needs of today (individual, local and national) but also equipping all young people with the knowledge, skills and dispositions for future challenges as lifelong learners </a:t>
            </a:r>
            <a:endParaRPr lang="en-GB" sz="1600" b="1">
              <a:solidFill>
                <a:srgbClr val="000000"/>
              </a:solidFill>
            </a:endParaRPr>
          </a:p>
          <a:p>
            <a:pPr marL="257175" indent="-257175">
              <a:buFont typeface="+mj-lt"/>
              <a:buAutoNum type="arabicPeriod"/>
            </a:pPr>
            <a:r>
              <a:rPr lang="en-GB" sz="1600" b="1">
                <a:solidFill>
                  <a:srgbClr val="000000"/>
                </a:solidFill>
              </a:rPr>
              <a:t>Inclusive</a:t>
            </a:r>
            <a:r>
              <a:rPr lang="en-GB" sz="1600">
                <a:solidFill>
                  <a:srgbClr val="000000"/>
                </a:solidFill>
              </a:rPr>
              <a:t>: easily understood by all, encompassing an entitlement to high-quality education for every child and young person and taking account of their views in the context of the United Nations Convention on the Rights of the Child (UNCRC), and those of parents, carers and wider society </a:t>
            </a:r>
            <a:endParaRPr lang="en-GB" sz="1600" b="1">
              <a:solidFill>
                <a:srgbClr val="000000"/>
              </a:solidFill>
            </a:endParaRPr>
          </a:p>
          <a:p>
            <a:pPr marL="257175" indent="-257175">
              <a:buFont typeface="+mj-lt"/>
              <a:buAutoNum type="arabicPeriod"/>
            </a:pPr>
            <a:r>
              <a:rPr lang="en-GB" sz="1600" b="1">
                <a:solidFill>
                  <a:srgbClr val="000000"/>
                </a:solidFill>
              </a:rPr>
              <a:t>Ambitious</a:t>
            </a:r>
            <a:r>
              <a:rPr lang="en-GB" sz="1600">
                <a:solidFill>
                  <a:srgbClr val="000000"/>
                </a:solidFill>
              </a:rPr>
              <a:t>: embodying high expectations and setting no artificial limits on achievement and challenge for each individual child and young person </a:t>
            </a:r>
            <a:endParaRPr lang="en-GB" sz="1600" b="1">
              <a:solidFill>
                <a:srgbClr val="000000"/>
              </a:solidFill>
            </a:endParaRPr>
          </a:p>
          <a:p>
            <a:pPr marL="257175" indent="-257175">
              <a:buFont typeface="+mj-lt"/>
              <a:buAutoNum type="arabicPeriod"/>
            </a:pPr>
            <a:r>
              <a:rPr lang="en-GB" sz="1600" b="1">
                <a:solidFill>
                  <a:srgbClr val="000000"/>
                </a:solidFill>
              </a:rPr>
              <a:t>Empowering</a:t>
            </a:r>
            <a:r>
              <a:rPr lang="en-GB" sz="1600">
                <a:solidFill>
                  <a:srgbClr val="000000"/>
                </a:solidFill>
              </a:rPr>
              <a:t>: developing competences which will allow young people to engage confidently with the challenges of their future lives </a:t>
            </a:r>
            <a:endParaRPr lang="en-GB" sz="1600" b="1">
              <a:solidFill>
                <a:srgbClr val="000000"/>
              </a:solidFill>
            </a:endParaRPr>
          </a:p>
          <a:p>
            <a:pPr marL="257175" indent="-257175">
              <a:buFont typeface="+mj-lt"/>
              <a:buAutoNum type="arabicPeriod"/>
            </a:pPr>
            <a:r>
              <a:rPr lang="en-GB" sz="1600" b="1">
                <a:solidFill>
                  <a:srgbClr val="000000"/>
                </a:solidFill>
              </a:rPr>
              <a:t>Unified</a:t>
            </a:r>
            <a:r>
              <a:rPr lang="en-GB" sz="1600">
                <a:solidFill>
                  <a:srgbClr val="000000"/>
                </a:solidFill>
              </a:rPr>
              <a:t>: enabling continuity and flow with components which combine and build progressively </a:t>
            </a:r>
            <a:endParaRPr lang="en-GB" sz="1600" b="1">
              <a:solidFill>
                <a:srgbClr val="000000"/>
              </a:solidFill>
            </a:endParaRPr>
          </a:p>
          <a:p>
            <a:pPr marL="257175" indent="-257175">
              <a:buFont typeface="+mj-lt"/>
              <a:buAutoNum type="arabicPeriod"/>
            </a:pPr>
            <a:r>
              <a:rPr lang="en-GB" sz="1600" b="1">
                <a:solidFill>
                  <a:srgbClr val="000000"/>
                </a:solidFill>
              </a:rPr>
              <a:t>Engaging</a:t>
            </a:r>
            <a:r>
              <a:rPr lang="en-GB" sz="1600">
                <a:solidFill>
                  <a:srgbClr val="000000"/>
                </a:solidFill>
              </a:rPr>
              <a:t>: encouraging enjoyment from learning and satisfaction in mastering challenging subject matter </a:t>
            </a:r>
            <a:endParaRPr lang="en-GB" sz="1600" b="1">
              <a:solidFill>
                <a:srgbClr val="000000"/>
              </a:solidFill>
            </a:endParaRPr>
          </a:p>
          <a:p>
            <a:pPr marL="257175" indent="-257175">
              <a:buFont typeface="+mj-lt"/>
              <a:buAutoNum type="arabicPeriod"/>
            </a:pPr>
            <a:r>
              <a:rPr lang="en-GB" sz="1600" b="1">
                <a:solidFill>
                  <a:srgbClr val="000000"/>
                </a:solidFill>
              </a:rPr>
              <a:t>Based on subsidiarity</a:t>
            </a:r>
            <a:r>
              <a:rPr lang="en-GB" sz="1600">
                <a:solidFill>
                  <a:srgbClr val="000000"/>
                </a:solidFill>
              </a:rPr>
              <a:t>: commanding the confidence of all, while encouraging appropriate ownership and decision making by those closest to the teaching and learning process </a:t>
            </a:r>
            <a:endParaRPr lang="en-GB" sz="1600" b="1">
              <a:solidFill>
                <a:srgbClr val="000000"/>
              </a:solidFill>
            </a:endParaRPr>
          </a:p>
          <a:p>
            <a:pPr marL="257175" indent="-257175">
              <a:buFont typeface="+mj-lt"/>
              <a:buAutoNum type="arabicPeriod"/>
            </a:pPr>
            <a:r>
              <a:rPr lang="en-GB" sz="1600" b="1">
                <a:solidFill>
                  <a:srgbClr val="000000"/>
                </a:solidFill>
              </a:rPr>
              <a:t>Manageable</a:t>
            </a:r>
            <a:r>
              <a:rPr lang="en-GB" sz="1600">
                <a:solidFill>
                  <a:srgbClr val="000000"/>
                </a:solidFill>
              </a:rPr>
              <a:t>: recognising the implications for and supported by appropriate assessment and accountability arrangements</a:t>
            </a:r>
          </a:p>
        </p:txBody>
      </p:sp>
      <p:pic>
        <p:nvPicPr>
          <p:cNvPr id="8" name="Picture 7" descr="cid:image001.png@01CDF3E7.B497BAD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3807" y="575715"/>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212993"/>
            <a:ext cx="8229600" cy="587375"/>
          </a:xfrm>
        </p:spPr>
        <p:txBody>
          <a:bodyPr/>
          <a:lstStyle/>
          <a:p>
            <a:r>
              <a:rPr lang="en-GB" b="1"/>
              <a:t>The curriculum should be: </a:t>
            </a:r>
            <a:endParaRPr lang="en-GB"/>
          </a:p>
        </p:txBody>
      </p:sp>
    </p:spTree>
    <p:extLst>
      <p:ext uri="{BB962C8B-B14F-4D97-AF65-F5344CB8AC3E}">
        <p14:creationId xmlns:p14="http://schemas.microsoft.com/office/powerpoint/2010/main" val="320005114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208367" y="5231572"/>
            <a:ext cx="6021107" cy="108059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ectangle 12"/>
          <p:cNvSpPr/>
          <p:nvPr/>
        </p:nvSpPr>
        <p:spPr>
          <a:xfrm>
            <a:off x="7091498" y="1218916"/>
            <a:ext cx="1733270" cy="3785652"/>
          </a:xfrm>
          <a:prstGeom prst="rect">
            <a:avLst/>
          </a:prstGeom>
        </p:spPr>
        <p:txBody>
          <a:bodyPr wrap="square">
            <a:spAutoFit/>
          </a:bodyPr>
          <a:lstStyle/>
          <a:p>
            <a:r>
              <a:rPr lang="en-GB" sz="2400" b="1">
                <a:solidFill>
                  <a:schemeClr val="tx2"/>
                </a:solidFill>
                <a:cs typeface="Arial" panose="020B0604020202020204" pitchFamily="34" charset="0"/>
              </a:rPr>
              <a:t>Progression Steps at five points in the learning continuum: </a:t>
            </a:r>
          </a:p>
          <a:p>
            <a:pPr marL="342900" indent="-342900">
              <a:buFont typeface="Arial" panose="020B0604020202020204" pitchFamily="34" charset="0"/>
              <a:buChar char="•"/>
            </a:pPr>
            <a:r>
              <a:rPr lang="en-GB" sz="2400" b="1">
                <a:solidFill>
                  <a:schemeClr val="tx2"/>
                </a:solidFill>
                <a:cs typeface="Arial" panose="020B0604020202020204" pitchFamily="34" charset="0"/>
              </a:rPr>
              <a:t>5</a:t>
            </a:r>
          </a:p>
          <a:p>
            <a:pPr marL="342900" indent="-342900">
              <a:buFont typeface="Arial" panose="020B0604020202020204" pitchFamily="34" charset="0"/>
              <a:buChar char="•"/>
            </a:pPr>
            <a:r>
              <a:rPr lang="en-GB" sz="2400" b="1">
                <a:solidFill>
                  <a:schemeClr val="tx2"/>
                </a:solidFill>
                <a:cs typeface="Arial" panose="020B0604020202020204" pitchFamily="34" charset="0"/>
              </a:rPr>
              <a:t>8</a:t>
            </a:r>
          </a:p>
          <a:p>
            <a:pPr marL="342900" indent="-342900">
              <a:buFont typeface="Arial" panose="020B0604020202020204" pitchFamily="34" charset="0"/>
              <a:buChar char="•"/>
            </a:pPr>
            <a:r>
              <a:rPr lang="en-GB" sz="2400" b="1">
                <a:solidFill>
                  <a:schemeClr val="tx2"/>
                </a:solidFill>
                <a:cs typeface="Arial" panose="020B0604020202020204" pitchFamily="34" charset="0"/>
              </a:rPr>
              <a:t>11</a:t>
            </a:r>
          </a:p>
          <a:p>
            <a:pPr marL="342900" indent="-342900">
              <a:buFont typeface="Arial" panose="020B0604020202020204" pitchFamily="34" charset="0"/>
              <a:buChar char="•"/>
            </a:pPr>
            <a:r>
              <a:rPr lang="en-GB" sz="2400" b="1">
                <a:solidFill>
                  <a:schemeClr val="tx2"/>
                </a:solidFill>
                <a:cs typeface="Arial" panose="020B0604020202020204" pitchFamily="34" charset="0"/>
              </a:rPr>
              <a:t>14</a:t>
            </a:r>
          </a:p>
          <a:p>
            <a:pPr marL="342900" indent="-342900">
              <a:buFont typeface="Arial" panose="020B0604020202020204" pitchFamily="34" charset="0"/>
              <a:buChar char="•"/>
            </a:pPr>
            <a:r>
              <a:rPr lang="en-GB" sz="2400" b="1">
                <a:solidFill>
                  <a:schemeClr val="tx2"/>
                </a:solidFill>
                <a:cs typeface="Arial" panose="020B0604020202020204" pitchFamily="34" charset="0"/>
              </a:rPr>
              <a:t>16</a:t>
            </a:r>
            <a:endParaRPr lang="en-GB" sz="2400" b="1">
              <a:solidFill>
                <a:schemeClr val="tx2"/>
              </a:solidFill>
            </a:endParaRPr>
          </a:p>
        </p:txBody>
      </p:sp>
      <p:sp>
        <p:nvSpPr>
          <p:cNvPr id="14" name="Oval 13"/>
          <p:cNvSpPr/>
          <p:nvPr/>
        </p:nvSpPr>
        <p:spPr>
          <a:xfrm>
            <a:off x="757238" y="1218916"/>
            <a:ext cx="5939838" cy="3329783"/>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56351" y="3341122"/>
            <a:ext cx="1242443" cy="660415"/>
          </a:xfrm>
          <a:prstGeom prst="rect">
            <a:avLst/>
          </a:prstGeom>
          <a:noFill/>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66031" y="3249796"/>
            <a:ext cx="1205484" cy="693935"/>
          </a:xfrm>
          <a:prstGeom prst="rect">
            <a:avLst/>
          </a:prstGeom>
          <a:noFill/>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71839" y="2577241"/>
            <a:ext cx="1272462" cy="656445"/>
          </a:xfrm>
          <a:prstGeom prst="rect">
            <a:avLst/>
          </a:prstGeom>
          <a:noFill/>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29328" y="1667063"/>
            <a:ext cx="1204185" cy="763540"/>
          </a:xfrm>
          <a:prstGeom prst="rect">
            <a:avLst/>
          </a:prstGeom>
          <a:noFill/>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488696" y="2497538"/>
            <a:ext cx="1381918" cy="650897"/>
          </a:xfrm>
          <a:prstGeom prst="rect">
            <a:avLst/>
          </a:prstGeom>
          <a:noFill/>
        </p:spPr>
      </p:pic>
      <p:pic>
        <p:nvPicPr>
          <p:cNvPr id="9" name="Picture 8"/>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049843" y="1667063"/>
            <a:ext cx="1405993" cy="790254"/>
          </a:xfrm>
          <a:prstGeom prst="rect">
            <a:avLst/>
          </a:prstGeom>
          <a:noFill/>
        </p:spPr>
      </p:pic>
      <p:sp>
        <p:nvSpPr>
          <p:cNvPr id="15" name="Rectangle 14"/>
          <p:cNvSpPr/>
          <p:nvPr/>
        </p:nvSpPr>
        <p:spPr>
          <a:xfrm>
            <a:off x="2904858" y="2418740"/>
            <a:ext cx="1744968" cy="923330"/>
          </a:xfrm>
          <a:prstGeom prst="rect">
            <a:avLst/>
          </a:prstGeom>
        </p:spPr>
        <p:txBody>
          <a:bodyPr wrap="square">
            <a:spAutoFit/>
          </a:bodyPr>
          <a:lstStyle/>
          <a:p>
            <a:pPr algn="ctr"/>
            <a:r>
              <a:rPr lang="en-GB" b="1">
                <a:solidFill>
                  <a:schemeClr val="tx2"/>
                </a:solidFill>
                <a:cs typeface="Arial" panose="020B0604020202020204" pitchFamily="34" charset="0"/>
              </a:rPr>
              <a:t>Six Areas of Learning and Experience</a:t>
            </a:r>
            <a:endParaRPr lang="en-GB" b="1">
              <a:solidFill>
                <a:schemeClr val="tx2"/>
              </a:solidFill>
            </a:endParaRPr>
          </a:p>
        </p:txBody>
      </p:sp>
      <p:pic>
        <p:nvPicPr>
          <p:cNvPr id="10" name="Picture 9"/>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88697" y="5417054"/>
            <a:ext cx="1882818" cy="623090"/>
          </a:xfrm>
          <a:prstGeom prst="rect">
            <a:avLst/>
          </a:prstGeom>
          <a:noFill/>
        </p:spPr>
      </p:pic>
      <p:pic>
        <p:nvPicPr>
          <p:cNvPr id="11" name="Picture 10"/>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582092" y="5431746"/>
            <a:ext cx="1515400" cy="608397"/>
          </a:xfrm>
          <a:prstGeom prst="rect">
            <a:avLst/>
          </a:prstGeom>
          <a:noFill/>
        </p:spPr>
      </p:pic>
      <p:pic>
        <p:nvPicPr>
          <p:cNvPr id="12" name="Picture 11"/>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308070" y="5431747"/>
            <a:ext cx="1389006" cy="608397"/>
          </a:xfrm>
          <a:prstGeom prst="rect">
            <a:avLst/>
          </a:prstGeom>
          <a:noFill/>
        </p:spPr>
      </p:pic>
      <p:sp>
        <p:nvSpPr>
          <p:cNvPr id="16" name="Rectangle 15"/>
          <p:cNvSpPr/>
          <p:nvPr/>
        </p:nvSpPr>
        <p:spPr>
          <a:xfrm>
            <a:off x="1948974" y="4725724"/>
            <a:ext cx="4748102" cy="400110"/>
          </a:xfrm>
          <a:prstGeom prst="rect">
            <a:avLst/>
          </a:prstGeom>
        </p:spPr>
        <p:txBody>
          <a:bodyPr wrap="square">
            <a:spAutoFit/>
          </a:bodyPr>
          <a:lstStyle/>
          <a:p>
            <a:r>
              <a:rPr lang="en-GB" sz="2000" b="1">
                <a:solidFill>
                  <a:schemeClr val="tx2"/>
                </a:solidFill>
                <a:cs typeface="Arial" panose="020B0604020202020204" pitchFamily="34" charset="0"/>
              </a:rPr>
              <a:t>Three Cross Curriculum Responsibilities</a:t>
            </a:r>
            <a:endParaRPr lang="en-GB" sz="2000" b="1">
              <a:solidFill>
                <a:schemeClr val="tx2"/>
              </a:solidFill>
            </a:endParaRPr>
          </a:p>
        </p:txBody>
      </p:sp>
      <p:pic>
        <p:nvPicPr>
          <p:cNvPr id="24" name="Picture 23" descr="cid:image001.png@01CDF3E7.B497BAD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233807" y="471621"/>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76739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4953" y="1084282"/>
            <a:ext cx="8726074" cy="5509200"/>
          </a:xfrm>
          <a:prstGeom prst="rect">
            <a:avLst/>
          </a:prstGeom>
        </p:spPr>
        <p:txBody>
          <a:bodyPr wrap="square">
            <a:spAutoFit/>
          </a:bodyPr>
          <a:lstStyle/>
          <a:p>
            <a:pPr marL="257175" indent="-257175">
              <a:buFont typeface="+mj-lt"/>
              <a:buAutoNum type="arabicPeriod"/>
            </a:pPr>
            <a:r>
              <a:rPr lang="en-GB" sz="1600" b="1">
                <a:solidFill>
                  <a:srgbClr val="000000"/>
                </a:solidFill>
              </a:rPr>
              <a:t>Authentic</a:t>
            </a:r>
            <a:r>
              <a:rPr lang="en-GB" sz="1600">
                <a:solidFill>
                  <a:srgbClr val="000000"/>
                </a:solidFill>
              </a:rPr>
              <a:t>: how rooted in Welsh values and culture and aligned with an agreed set of stated purposes is our curriculum?</a:t>
            </a:r>
            <a:endParaRPr lang="en-GB" sz="1600" b="1">
              <a:solidFill>
                <a:srgbClr val="000000"/>
              </a:solidFill>
            </a:endParaRPr>
          </a:p>
          <a:p>
            <a:pPr marL="257175" indent="-257175">
              <a:buFont typeface="+mj-lt"/>
              <a:buAutoNum type="arabicPeriod"/>
            </a:pPr>
            <a:r>
              <a:rPr lang="en-GB" sz="1600" b="1">
                <a:solidFill>
                  <a:srgbClr val="000000"/>
                </a:solidFill>
              </a:rPr>
              <a:t>Evidence-based</a:t>
            </a:r>
            <a:r>
              <a:rPr lang="en-GB" sz="1600">
                <a:solidFill>
                  <a:srgbClr val="000000"/>
                </a:solidFill>
              </a:rPr>
              <a:t>: how does our curriculum draw on best practice in Wales and elsewhere, and on sound research?</a:t>
            </a:r>
            <a:endParaRPr lang="en-GB" sz="1600" b="1">
              <a:solidFill>
                <a:srgbClr val="000000"/>
              </a:solidFill>
            </a:endParaRPr>
          </a:p>
          <a:p>
            <a:pPr marL="257175" indent="-257175">
              <a:buFont typeface="+mj-lt"/>
              <a:buAutoNum type="arabicPeriod"/>
            </a:pPr>
            <a:r>
              <a:rPr lang="en-GB" sz="1600" b="1">
                <a:solidFill>
                  <a:srgbClr val="000000"/>
                </a:solidFill>
              </a:rPr>
              <a:t>Responsive</a:t>
            </a:r>
            <a:r>
              <a:rPr lang="en-GB" sz="1600">
                <a:solidFill>
                  <a:srgbClr val="000000"/>
                </a:solidFill>
              </a:rPr>
              <a:t>: how relevant is our curriculum to the needs of today and to the knowledge, skills and dispositions for future challenges of lifelong learning?</a:t>
            </a:r>
            <a:endParaRPr lang="en-GB" sz="1600" b="1">
              <a:solidFill>
                <a:srgbClr val="000000"/>
              </a:solidFill>
            </a:endParaRPr>
          </a:p>
          <a:p>
            <a:pPr marL="257175" indent="-257175">
              <a:buFont typeface="+mj-lt"/>
              <a:buAutoNum type="arabicPeriod"/>
            </a:pPr>
            <a:r>
              <a:rPr lang="en-GB" sz="1600" b="1">
                <a:solidFill>
                  <a:srgbClr val="000000"/>
                </a:solidFill>
              </a:rPr>
              <a:t>Inclusive - how</a:t>
            </a:r>
            <a:r>
              <a:rPr lang="en-GB" sz="1600">
                <a:solidFill>
                  <a:srgbClr val="000000"/>
                </a:solidFill>
              </a:rPr>
              <a:t>: </a:t>
            </a:r>
          </a:p>
          <a:p>
            <a:pPr marL="600075" lvl="1" indent="-257175">
              <a:buFont typeface="+mj-lt"/>
              <a:buAutoNum type="alphaLcParenR"/>
            </a:pPr>
            <a:r>
              <a:rPr lang="en-GB" sz="1600">
                <a:solidFill>
                  <a:srgbClr val="000000"/>
                </a:solidFill>
              </a:rPr>
              <a:t>easily understood is our curriculum for your learners, their families and wider community?</a:t>
            </a:r>
          </a:p>
          <a:p>
            <a:pPr marL="600075" lvl="1" indent="-257175">
              <a:buFont typeface="+mj-lt"/>
              <a:buAutoNum type="alphaLcParenR"/>
            </a:pPr>
            <a:r>
              <a:rPr lang="en-GB" sz="1600">
                <a:solidFill>
                  <a:srgbClr val="000000"/>
                </a:solidFill>
              </a:rPr>
              <a:t>does it encompass an entitlement to high-quality education for every child and young person?</a:t>
            </a:r>
          </a:p>
          <a:p>
            <a:pPr marL="600075" lvl="1" indent="-257175">
              <a:buFont typeface="+mj-lt"/>
              <a:buAutoNum type="alphaLcParenR"/>
            </a:pPr>
            <a:r>
              <a:rPr lang="en-GB" sz="1600">
                <a:solidFill>
                  <a:srgbClr val="000000"/>
                </a:solidFill>
              </a:rPr>
              <a:t>does it take account of learners’ views in the context of the UNCRC?</a:t>
            </a:r>
            <a:endParaRPr lang="en-GB" sz="1600" b="1">
              <a:solidFill>
                <a:srgbClr val="000000"/>
              </a:solidFill>
            </a:endParaRPr>
          </a:p>
          <a:p>
            <a:pPr marL="257175" indent="-257175">
              <a:buFont typeface="+mj-lt"/>
              <a:buAutoNum type="arabicPeriod"/>
            </a:pPr>
            <a:r>
              <a:rPr lang="en-GB" sz="1600" b="1">
                <a:solidFill>
                  <a:srgbClr val="000000"/>
                </a:solidFill>
              </a:rPr>
              <a:t>Ambitious</a:t>
            </a:r>
            <a:r>
              <a:rPr lang="en-GB" sz="1600">
                <a:solidFill>
                  <a:srgbClr val="000000"/>
                </a:solidFill>
              </a:rPr>
              <a:t>: how does it embody high expectations and set no artificial limits on achievement and challenge for each individual child and young person?</a:t>
            </a:r>
            <a:endParaRPr lang="en-GB" sz="1600" b="1">
              <a:solidFill>
                <a:srgbClr val="000000"/>
              </a:solidFill>
            </a:endParaRPr>
          </a:p>
          <a:p>
            <a:pPr marL="257175" indent="-257175">
              <a:buFont typeface="+mj-lt"/>
              <a:buAutoNum type="arabicPeriod"/>
            </a:pPr>
            <a:r>
              <a:rPr lang="en-GB" sz="1600" b="1">
                <a:solidFill>
                  <a:srgbClr val="000000"/>
                </a:solidFill>
              </a:rPr>
              <a:t>Empowering</a:t>
            </a:r>
            <a:r>
              <a:rPr lang="en-GB" sz="1600">
                <a:solidFill>
                  <a:srgbClr val="000000"/>
                </a:solidFill>
              </a:rPr>
              <a:t>: how does it develop competences which will allow young people to engage confidently with the challenges of future lives?</a:t>
            </a:r>
            <a:endParaRPr lang="en-GB" sz="1600" b="1">
              <a:solidFill>
                <a:srgbClr val="000000"/>
              </a:solidFill>
            </a:endParaRPr>
          </a:p>
          <a:p>
            <a:pPr marL="257175" indent="-257175">
              <a:buFont typeface="+mj-lt"/>
              <a:buAutoNum type="arabicPeriod"/>
            </a:pPr>
            <a:r>
              <a:rPr lang="en-GB" sz="1600" b="1">
                <a:solidFill>
                  <a:srgbClr val="000000"/>
                </a:solidFill>
              </a:rPr>
              <a:t>Unified</a:t>
            </a:r>
            <a:r>
              <a:rPr lang="en-GB" sz="1600">
                <a:solidFill>
                  <a:srgbClr val="000000"/>
                </a:solidFill>
              </a:rPr>
              <a:t>: how does it enable continuity and flow with components which combine and build progressively?</a:t>
            </a:r>
            <a:endParaRPr lang="en-GB" sz="1600" b="1">
              <a:solidFill>
                <a:srgbClr val="000000"/>
              </a:solidFill>
            </a:endParaRPr>
          </a:p>
          <a:p>
            <a:pPr marL="257175" indent="-257175">
              <a:buFont typeface="+mj-lt"/>
              <a:buAutoNum type="arabicPeriod"/>
            </a:pPr>
            <a:r>
              <a:rPr lang="en-GB" sz="1600" b="1">
                <a:solidFill>
                  <a:srgbClr val="000000"/>
                </a:solidFill>
              </a:rPr>
              <a:t>Engaging</a:t>
            </a:r>
            <a:r>
              <a:rPr lang="en-GB" sz="1600">
                <a:solidFill>
                  <a:srgbClr val="000000"/>
                </a:solidFill>
              </a:rPr>
              <a:t>: how does it encourage enjoyment from learning and satisfaction in mastering challenging subject matter?</a:t>
            </a:r>
            <a:endParaRPr lang="en-GB" sz="1600" b="1">
              <a:solidFill>
                <a:srgbClr val="000000"/>
              </a:solidFill>
            </a:endParaRPr>
          </a:p>
          <a:p>
            <a:pPr marL="257175" indent="-257175">
              <a:buFont typeface="+mj-lt"/>
              <a:buAutoNum type="arabicPeriod"/>
            </a:pPr>
            <a:r>
              <a:rPr lang="en-GB" sz="1600" b="1">
                <a:solidFill>
                  <a:srgbClr val="000000"/>
                </a:solidFill>
              </a:rPr>
              <a:t>Based on subsidiarity</a:t>
            </a:r>
            <a:r>
              <a:rPr lang="en-GB" sz="1600">
                <a:solidFill>
                  <a:srgbClr val="000000"/>
                </a:solidFill>
              </a:rPr>
              <a:t>: how does it command the confidence of all, while encouraging appropriate ownership and decision making by those closest to the teaching and learning process ?</a:t>
            </a:r>
            <a:endParaRPr lang="en-GB" sz="1600" b="1">
              <a:solidFill>
                <a:srgbClr val="000000"/>
              </a:solidFill>
            </a:endParaRPr>
          </a:p>
          <a:p>
            <a:pPr marL="257175" indent="-257175">
              <a:buFont typeface="+mj-lt"/>
              <a:buAutoNum type="arabicPeriod"/>
            </a:pPr>
            <a:r>
              <a:rPr lang="en-GB" sz="1600" b="1">
                <a:solidFill>
                  <a:srgbClr val="000000"/>
                </a:solidFill>
              </a:rPr>
              <a:t>Manageable</a:t>
            </a:r>
            <a:r>
              <a:rPr lang="en-GB" sz="1600">
                <a:solidFill>
                  <a:srgbClr val="000000"/>
                </a:solidFill>
              </a:rPr>
              <a:t>: how does it recognise the implications for and support by appropriate assessment and accountability arrangements?</a:t>
            </a:r>
          </a:p>
        </p:txBody>
      </p:sp>
      <p:pic>
        <p:nvPicPr>
          <p:cNvPr id="10" name="Picture 9" descr="cid:image001.png@01CDF3E7.B497BAD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3807" y="224653"/>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br>
              <a:rPr lang="en-GB" b="1">
                <a:solidFill>
                  <a:srgbClr val="000000"/>
                </a:solidFill>
              </a:rPr>
            </a:br>
            <a:br>
              <a:rPr lang="en-GB" b="1">
                <a:solidFill>
                  <a:srgbClr val="000000"/>
                </a:solidFill>
              </a:rPr>
            </a:br>
            <a:r>
              <a:rPr lang="en-GB" b="1">
                <a:solidFill>
                  <a:srgbClr val="000000"/>
                </a:solidFill>
              </a:rPr>
              <a:t>Ask yourself 10 questions surrounding curriculum design</a:t>
            </a:r>
            <a:r>
              <a:rPr lang="en-GB">
                <a:solidFill>
                  <a:srgbClr val="000000"/>
                </a:solidFill>
              </a:rPr>
              <a:t> – Donaldson report p.14</a:t>
            </a:r>
            <a:endParaRPr lang="en-GB"/>
          </a:p>
        </p:txBody>
      </p:sp>
    </p:spTree>
    <p:extLst>
      <p:ext uri="{BB962C8B-B14F-4D97-AF65-F5344CB8AC3E}">
        <p14:creationId xmlns:p14="http://schemas.microsoft.com/office/powerpoint/2010/main" val="376529984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D7FE1-F611-4632-976F-9D012A88F3E8}"/>
              </a:ext>
            </a:extLst>
          </p:cNvPr>
          <p:cNvSpPr>
            <a:spLocks noGrp="1"/>
          </p:cNvSpPr>
          <p:nvPr>
            <p:ph type="title"/>
          </p:nvPr>
        </p:nvSpPr>
        <p:spPr>
          <a:xfrm>
            <a:off x="228488" y="114300"/>
            <a:ext cx="8979693" cy="858837"/>
          </a:xfrm>
        </p:spPr>
        <p:txBody>
          <a:bodyPr/>
          <a:lstStyle/>
          <a:p>
            <a:r>
              <a:rPr lang="en-US">
                <a:solidFill>
                  <a:srgbClr val="1A1818"/>
                </a:solidFill>
              </a:rPr>
              <a:t>To what extent does your existing curriculum meet the design principles outlined in Successful Futures?  </a:t>
            </a:r>
          </a:p>
        </p:txBody>
      </p:sp>
      <p:pic>
        <p:nvPicPr>
          <p:cNvPr id="4" name="Picture 4" descr="DesignPrinciples.png">
            <a:extLst>
              <a:ext uri="{FF2B5EF4-FFF2-40B4-BE49-F238E27FC236}">
                <a16:creationId xmlns:a16="http://schemas.microsoft.com/office/drawing/2014/main" id="{810AC872-1262-4CA8-A668-DB573B0ABA94}"/>
              </a:ext>
            </a:extLst>
          </p:cNvPr>
          <p:cNvPicPr>
            <a:picLocks noGrp="1" noChangeAspect="1"/>
          </p:cNvPicPr>
          <p:nvPr>
            <p:ph idx="1"/>
          </p:nvPr>
        </p:nvPicPr>
        <p:blipFill>
          <a:blip r:embed="rId3"/>
          <a:stretch>
            <a:fillRect/>
          </a:stretch>
        </p:blipFill>
        <p:spPr>
          <a:xfrm>
            <a:off x="228488" y="1409700"/>
            <a:ext cx="8700342" cy="5110146"/>
          </a:xfrm>
          <a:prstGeom prst="rect">
            <a:avLst/>
          </a:prstGeom>
        </p:spPr>
      </p:pic>
    </p:spTree>
    <p:extLst>
      <p:ext uri="{BB962C8B-B14F-4D97-AF65-F5344CB8AC3E}">
        <p14:creationId xmlns:p14="http://schemas.microsoft.com/office/powerpoint/2010/main" val="31241176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000"/>
              <a:t>Personal Reflection task…..</a:t>
            </a:r>
          </a:p>
        </p:txBody>
      </p:sp>
      <p:sp>
        <p:nvSpPr>
          <p:cNvPr id="6" name="Content Placeholder 5"/>
          <p:cNvSpPr>
            <a:spLocks noGrp="1"/>
          </p:cNvSpPr>
          <p:nvPr>
            <p:ph idx="1"/>
          </p:nvPr>
        </p:nvSpPr>
        <p:spPr/>
        <p:txBody>
          <a:bodyPr anchor="t"/>
          <a:lstStyle/>
          <a:p>
            <a:pPr marL="0" indent="0">
              <a:buNone/>
            </a:pPr>
            <a:r>
              <a:rPr lang="en-GB">
                <a:solidFill>
                  <a:schemeClr val="tx2"/>
                </a:solidFill>
              </a:rPr>
              <a:t>How will you develop your current practice to meet the expectations of Successful Futures?</a:t>
            </a:r>
          </a:p>
          <a:p>
            <a:pPr marL="0" indent="0">
              <a:buNone/>
            </a:pPr>
            <a:endParaRPr lang="en-GB">
              <a:solidFill>
                <a:schemeClr val="tx2"/>
              </a:solidFill>
            </a:endParaRPr>
          </a:p>
          <a:p>
            <a:pPr marL="0" indent="0">
              <a:buNone/>
            </a:pPr>
            <a:r>
              <a:rPr lang="en-GB">
                <a:solidFill>
                  <a:schemeClr val="tx2"/>
                </a:solidFill>
              </a:rPr>
              <a:t>How are you currently engaging in the emerging thinking coming from pioneer schools? </a:t>
            </a:r>
          </a:p>
          <a:p>
            <a:pPr marL="0" indent="0">
              <a:buNone/>
            </a:pPr>
            <a:endParaRPr lang="en-GB">
              <a:solidFill>
                <a:schemeClr val="tx2"/>
              </a:solidFill>
            </a:endParaRPr>
          </a:p>
          <a:p>
            <a:pPr marL="0" indent="0">
              <a:buNone/>
            </a:pPr>
            <a:r>
              <a:rPr lang="en-GB">
                <a:solidFill>
                  <a:schemeClr val="tx2"/>
                </a:solidFill>
              </a:rPr>
              <a:t>What role are you currently taking in driving forward curriculum change?</a:t>
            </a:r>
          </a:p>
          <a:p>
            <a:endParaRPr lang="en-GB"/>
          </a:p>
        </p:txBody>
      </p:sp>
    </p:spTree>
    <p:extLst>
      <p:ext uri="{BB962C8B-B14F-4D97-AF65-F5344CB8AC3E}">
        <p14:creationId xmlns:p14="http://schemas.microsoft.com/office/powerpoint/2010/main" val="319486834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Reflection task…..</a:t>
            </a:r>
          </a:p>
        </p:txBody>
      </p:sp>
      <p:sp>
        <p:nvSpPr>
          <p:cNvPr id="6" name="Content Placeholder 5"/>
          <p:cNvSpPr>
            <a:spLocks noGrp="1"/>
          </p:cNvSpPr>
          <p:nvPr>
            <p:ph idx="1"/>
          </p:nvPr>
        </p:nvSpPr>
        <p:spPr>
          <a:xfrm>
            <a:off x="457200" y="1242660"/>
            <a:ext cx="8229600" cy="5072415"/>
          </a:xfrm>
        </p:spPr>
        <p:txBody>
          <a:bodyPr anchor="t"/>
          <a:lstStyle/>
          <a:p>
            <a:pPr marL="0" indent="0">
              <a:buNone/>
            </a:pPr>
            <a:endParaRPr lang="en-GB" sz="2000">
              <a:solidFill>
                <a:schemeClr val="tx2"/>
              </a:solidFill>
            </a:endParaRPr>
          </a:p>
          <a:p>
            <a:r>
              <a:rPr lang="x-none" sz="2800">
                <a:solidFill>
                  <a:schemeClr val="tx2"/>
                </a:solidFill>
              </a:rPr>
              <a:t>Politicians (constantly) tell us that education needs to change.</a:t>
            </a:r>
          </a:p>
          <a:p>
            <a:r>
              <a:rPr lang="x-none" sz="2800">
                <a:solidFill>
                  <a:schemeClr val="tx2"/>
                </a:solidFill>
              </a:rPr>
              <a:t>You are teachers (or advisory staff) actually engaging in the practice of teaching, does it need to change?</a:t>
            </a:r>
          </a:p>
          <a:p>
            <a:r>
              <a:rPr lang="x-none" sz="2800">
                <a:solidFill>
                  <a:schemeClr val="tx2"/>
                </a:solidFill>
              </a:rPr>
              <a:t>If so, why and how…?</a:t>
            </a:r>
          </a:p>
          <a:p>
            <a:r>
              <a:rPr lang="x-none" sz="2800">
                <a:solidFill>
                  <a:schemeClr val="tx2"/>
                </a:solidFill>
              </a:rPr>
              <a:t>Share your opinion with your triad/trust group.</a:t>
            </a:r>
            <a:endParaRPr lang="en-US" sz="2800">
              <a:solidFill>
                <a:schemeClr val="tx2"/>
              </a:solidFill>
            </a:endParaRPr>
          </a:p>
          <a:p>
            <a:r>
              <a:rPr lang="en-US" sz="2800">
                <a:solidFill>
                  <a:schemeClr val="tx2"/>
                </a:solidFill>
              </a:rPr>
              <a:t>What are the barriers (</a:t>
            </a:r>
            <a:r>
              <a:rPr lang="en-US" sz="2800" i="1">
                <a:solidFill>
                  <a:schemeClr val="tx2"/>
                </a:solidFill>
              </a:rPr>
              <a:t>contained within the present system</a:t>
            </a:r>
            <a:r>
              <a:rPr lang="en-US" sz="2800">
                <a:solidFill>
                  <a:schemeClr val="tx2"/>
                </a:solidFill>
              </a:rPr>
              <a:t>) to teachers and school presented by </a:t>
            </a:r>
            <a:r>
              <a:rPr lang="en-US" sz="2800" i="1">
                <a:solidFill>
                  <a:schemeClr val="tx2"/>
                </a:solidFill>
              </a:rPr>
              <a:t>Successful Futures</a:t>
            </a:r>
            <a:r>
              <a:rPr lang="en-US" sz="2800">
                <a:solidFill>
                  <a:schemeClr val="tx2"/>
                </a:solidFill>
              </a:rPr>
              <a:t>?</a:t>
            </a:r>
            <a:endParaRPr lang="x-none" sz="2800">
              <a:solidFill>
                <a:schemeClr val="tx2"/>
              </a:solidFill>
            </a:endParaRPr>
          </a:p>
        </p:txBody>
      </p:sp>
    </p:spTree>
    <p:extLst>
      <p:ext uri="{BB962C8B-B14F-4D97-AF65-F5344CB8AC3E}">
        <p14:creationId xmlns:p14="http://schemas.microsoft.com/office/powerpoint/2010/main" val="24887754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92186-5F81-495E-8F8B-25850C288711}"/>
              </a:ext>
            </a:extLst>
          </p:cNvPr>
          <p:cNvSpPr>
            <a:spLocks noGrp="1"/>
          </p:cNvSpPr>
          <p:nvPr>
            <p:ph type="title"/>
          </p:nvPr>
        </p:nvSpPr>
        <p:spPr/>
        <p:txBody>
          <a:bodyPr/>
          <a:lstStyle/>
          <a:p>
            <a:r>
              <a:rPr lang="en-GB" sz="3600"/>
              <a:t>Day 3 - Learning visit</a:t>
            </a:r>
          </a:p>
        </p:txBody>
      </p:sp>
      <p:sp>
        <p:nvSpPr>
          <p:cNvPr id="3" name="Content Placeholder 2">
            <a:extLst>
              <a:ext uri="{FF2B5EF4-FFF2-40B4-BE49-F238E27FC236}">
                <a16:creationId xmlns:a16="http://schemas.microsoft.com/office/drawing/2014/main" id="{1D3021F2-05B5-4687-8D80-F88BEB241DA1}"/>
              </a:ext>
            </a:extLst>
          </p:cNvPr>
          <p:cNvSpPr>
            <a:spLocks noGrp="1"/>
          </p:cNvSpPr>
          <p:nvPr>
            <p:ph idx="1"/>
          </p:nvPr>
        </p:nvSpPr>
        <p:spPr>
          <a:xfrm>
            <a:off x="1262332" y="1242660"/>
            <a:ext cx="7424468" cy="5273585"/>
          </a:xfrm>
        </p:spPr>
        <p:txBody>
          <a:bodyPr anchor="t"/>
          <a:lstStyle/>
          <a:p>
            <a:r>
              <a:rPr lang="en-GB">
                <a:solidFill>
                  <a:schemeClr val="tx2"/>
                </a:solidFill>
                <a:cs typeface="Calibri"/>
              </a:rPr>
              <a:t>Choice of date</a:t>
            </a:r>
            <a:endParaRPr lang="en-GB" dirty="0">
              <a:solidFill>
                <a:schemeClr val="tx2"/>
              </a:solidFill>
              <a:cs typeface="Calibri"/>
            </a:endParaRPr>
          </a:p>
          <a:p>
            <a:r>
              <a:rPr lang="en-GB">
                <a:solidFill>
                  <a:schemeClr val="tx2"/>
                </a:solidFill>
                <a:cs typeface="Calibri"/>
              </a:rPr>
              <a:t>Arrange as agroup or individually.</a:t>
            </a:r>
            <a:endParaRPr lang="en-GB" dirty="0">
              <a:solidFill>
                <a:schemeClr val="tx2"/>
              </a:solidFill>
              <a:cs typeface="Calibri"/>
            </a:endParaRPr>
          </a:p>
          <a:p>
            <a:endParaRPr lang="en-GB" dirty="0">
              <a:solidFill>
                <a:schemeClr val="tx2"/>
              </a:solidFill>
              <a:cs typeface="Calibri"/>
            </a:endParaRPr>
          </a:p>
          <a:p>
            <a:r>
              <a:rPr lang="en-GB">
                <a:solidFill>
                  <a:schemeClr val="tx2"/>
                </a:solidFill>
                <a:cs typeface="Calibri"/>
              </a:rPr>
              <a:t>Wyche school</a:t>
            </a:r>
            <a:endParaRPr lang="en-GB" dirty="0">
              <a:solidFill>
                <a:schemeClr val="tx2"/>
              </a:solidFill>
              <a:cs typeface="Calibri"/>
            </a:endParaRPr>
          </a:p>
          <a:p>
            <a:r>
              <a:rPr lang="en-GB">
                <a:solidFill>
                  <a:schemeClr val="tx2"/>
                </a:solidFill>
                <a:cs typeface="Calibri"/>
              </a:rPr>
              <a:t>Olchfa Comprehensive</a:t>
            </a:r>
            <a:endParaRPr lang="en-GB" dirty="0">
              <a:solidFill>
                <a:schemeClr val="tx2"/>
              </a:solidFill>
              <a:cs typeface="Calibri"/>
            </a:endParaRPr>
          </a:p>
          <a:p>
            <a:r>
              <a:rPr lang="en-GB">
                <a:solidFill>
                  <a:schemeClr val="tx2"/>
                </a:solidFill>
                <a:cs typeface="Calibri"/>
              </a:rPr>
              <a:t>Stanley Park School</a:t>
            </a:r>
            <a:endParaRPr lang="en-GB" dirty="0">
              <a:solidFill>
                <a:schemeClr val="tx2"/>
              </a:solidFill>
              <a:cs typeface="Calibri"/>
            </a:endParaRPr>
          </a:p>
          <a:p>
            <a:r>
              <a:rPr lang="en-GB">
                <a:solidFill>
                  <a:schemeClr val="tx2"/>
                </a:solidFill>
                <a:cs typeface="Calibri"/>
              </a:rPr>
              <a:t>Michaela school</a:t>
            </a:r>
            <a:endParaRPr lang="en-GB" dirty="0">
              <a:solidFill>
                <a:schemeClr val="tx2"/>
              </a:solidFill>
              <a:cs typeface="Calibri"/>
            </a:endParaRPr>
          </a:p>
          <a:p>
            <a:endParaRPr lang="en-GB" dirty="0">
              <a:solidFill>
                <a:schemeClr val="tx2"/>
              </a:solidFill>
              <a:cs typeface="Calibri"/>
            </a:endParaRPr>
          </a:p>
          <a:p>
            <a:r>
              <a:rPr lang="en-GB">
                <a:solidFill>
                  <a:schemeClr val="tx2"/>
                </a:solidFill>
                <a:cs typeface="Calibri"/>
              </a:rPr>
              <a:t>Or one of our regional schools?</a:t>
            </a:r>
            <a:endParaRPr lang="en-GB" dirty="0">
              <a:solidFill>
                <a:schemeClr val="tx2"/>
              </a:solidFill>
              <a:cs typeface="Calibri"/>
            </a:endParaRPr>
          </a:p>
          <a:p>
            <a:endParaRPr lang="en-GB" dirty="0">
              <a:solidFill>
                <a:schemeClr val="tx2"/>
              </a:solidFill>
              <a:cs typeface="Calibri"/>
            </a:endParaRPr>
          </a:p>
          <a:p>
            <a:endParaRPr lang="en-GB">
              <a:solidFill>
                <a:schemeClr val="tx2"/>
              </a:solidFill>
              <a:cs typeface="Calibri"/>
            </a:endParaRPr>
          </a:p>
          <a:p>
            <a:endParaRPr lang="en-GB">
              <a:solidFill>
                <a:schemeClr val="tx2"/>
              </a:solidFill>
              <a:cs typeface="Calibri"/>
            </a:endParaRPr>
          </a:p>
          <a:p>
            <a:endParaRPr lang="en-GB">
              <a:solidFill>
                <a:schemeClr val="tx2"/>
              </a:solidFill>
              <a:cs typeface="Calibri"/>
            </a:endParaRPr>
          </a:p>
          <a:p>
            <a:pPr marL="0" indent="0">
              <a:buNone/>
            </a:pPr>
            <a:endParaRPr lang="en-GB">
              <a:solidFill>
                <a:schemeClr val="tx2"/>
              </a:solidFill>
              <a:cs typeface="Calibri"/>
            </a:endParaRPr>
          </a:p>
        </p:txBody>
      </p:sp>
    </p:spTree>
    <p:extLst>
      <p:ext uri="{BB962C8B-B14F-4D97-AF65-F5344CB8AC3E}">
        <p14:creationId xmlns:p14="http://schemas.microsoft.com/office/powerpoint/2010/main" val="24009348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512"/>
        <p:cNvGrpSpPr/>
        <p:nvPr/>
      </p:nvGrpSpPr>
      <p:grpSpPr>
        <a:xfrm>
          <a:off x="0" y="0"/>
          <a:ext cx="0" cy="0"/>
          <a:chOff x="0" y="0"/>
          <a:chExt cx="0" cy="0"/>
        </a:xfrm>
      </p:grpSpPr>
      <p:sp>
        <p:nvSpPr>
          <p:cNvPr id="513" name="Shape 513"/>
          <p:cNvSpPr txBox="1">
            <a:spLocks noGrp="1"/>
          </p:cNvSpPr>
          <p:nvPr>
            <p:ph type="title"/>
          </p:nvPr>
        </p:nvSpPr>
        <p:spPr>
          <a:xfrm>
            <a:off x="318407" y="206172"/>
            <a:ext cx="7886700" cy="994172"/>
          </a:xfrm>
          <a:prstGeom prst="rect">
            <a:avLst/>
          </a:prstGeom>
          <a:noFill/>
          <a:ln>
            <a:noFill/>
          </a:ln>
        </p:spPr>
        <p:txBody>
          <a:bodyPr wrap="square" lIns="68569" tIns="34275" rIns="68569" bIns="34275" anchor="ctr" anchorCtr="0">
            <a:noAutofit/>
          </a:bodyPr>
          <a:lstStyle/>
          <a:p>
            <a:pPr>
              <a:lnSpc>
                <a:spcPct val="90000"/>
              </a:lnSpc>
              <a:spcBef>
                <a:spcPts val="0"/>
              </a:spcBef>
              <a:buClr>
                <a:schemeClr val="dk1"/>
              </a:buClr>
              <a:buSzPct val="25000"/>
            </a:pPr>
            <a:r>
              <a:rPr lang="en-US" sz="2700" b="1">
                <a:latin typeface="Calibri"/>
                <a:ea typeface="Calibri"/>
                <a:cs typeface="Calibri"/>
                <a:sym typeface="Calibri"/>
              </a:rPr>
              <a:t>Reflection task, the renovators’ delight! (10 minutes)</a:t>
            </a:r>
          </a:p>
        </p:txBody>
      </p:sp>
      <p:graphicFrame>
        <p:nvGraphicFramePr>
          <p:cNvPr id="514" name="Shape 514"/>
          <p:cNvGraphicFramePr/>
          <p:nvPr>
            <p:extLst/>
          </p:nvPr>
        </p:nvGraphicFramePr>
        <p:xfrm>
          <a:off x="628649" y="2842438"/>
          <a:ext cx="8041822" cy="3280776"/>
        </p:xfrm>
        <a:graphic>
          <a:graphicData uri="http://schemas.openxmlformats.org/drawingml/2006/table">
            <a:tbl>
              <a:tblPr firstRow="1" bandRow="1">
                <a:noFill/>
              </a:tblPr>
              <a:tblGrid>
                <a:gridCol w="4020911">
                  <a:extLst>
                    <a:ext uri="{9D8B030D-6E8A-4147-A177-3AD203B41FA5}">
                      <a16:colId xmlns:a16="http://schemas.microsoft.com/office/drawing/2014/main" val="20000"/>
                    </a:ext>
                  </a:extLst>
                </a:gridCol>
                <a:gridCol w="4020911">
                  <a:extLst>
                    <a:ext uri="{9D8B030D-6E8A-4147-A177-3AD203B41FA5}">
                      <a16:colId xmlns:a16="http://schemas.microsoft.com/office/drawing/2014/main" val="20001"/>
                    </a:ext>
                  </a:extLst>
                </a:gridCol>
              </a:tblGrid>
              <a:tr h="1640388">
                <a:tc>
                  <a:txBody>
                    <a:bodyPr/>
                    <a:lstStyle/>
                    <a:p>
                      <a:pPr marL="0" marR="0" lvl="0" indent="0" algn="l" rtl="0">
                        <a:spcBef>
                          <a:spcPts val="0"/>
                        </a:spcBef>
                        <a:buSzPct val="25000"/>
                        <a:buNone/>
                      </a:pPr>
                      <a:r>
                        <a:rPr lang="en-US" sz="1800" u="none" strike="noStrike" cap="none">
                          <a:solidFill>
                            <a:schemeClr val="tx2"/>
                          </a:solidFill>
                        </a:rPr>
                        <a:t>What would I keep?</a:t>
                      </a:r>
                    </a:p>
                  </a:txBody>
                  <a:tcPr marL="68588" marR="68588" marT="34294" marB="34294"/>
                </a:tc>
                <a:tc>
                  <a:txBody>
                    <a:bodyPr/>
                    <a:lstStyle/>
                    <a:p>
                      <a:pPr marL="0" marR="0" lvl="0" indent="0" algn="l" rtl="0">
                        <a:spcBef>
                          <a:spcPts val="0"/>
                        </a:spcBef>
                        <a:buSzPct val="25000"/>
                        <a:buNone/>
                      </a:pPr>
                      <a:r>
                        <a:rPr lang="en-US" sz="1800">
                          <a:solidFill>
                            <a:schemeClr val="tx2"/>
                          </a:solidFill>
                        </a:rPr>
                        <a:t>What would I throw out?</a:t>
                      </a:r>
                    </a:p>
                  </a:txBody>
                  <a:tcPr marL="68588" marR="68588" marT="34294" marB="34294"/>
                </a:tc>
                <a:extLst>
                  <a:ext uri="{0D108BD9-81ED-4DB2-BD59-A6C34878D82A}">
                    <a16:rowId xmlns:a16="http://schemas.microsoft.com/office/drawing/2014/main" val="10000"/>
                  </a:ext>
                </a:extLst>
              </a:tr>
              <a:tr h="1640388">
                <a:tc>
                  <a:txBody>
                    <a:bodyPr/>
                    <a:lstStyle/>
                    <a:p>
                      <a:pPr marL="0" marR="0" lvl="0" indent="0" algn="l" rtl="0">
                        <a:spcBef>
                          <a:spcPts val="0"/>
                        </a:spcBef>
                        <a:buSzPct val="25000"/>
                        <a:buNone/>
                      </a:pPr>
                      <a:r>
                        <a:rPr lang="en-US" sz="1800">
                          <a:solidFill>
                            <a:schemeClr val="tx2"/>
                          </a:solidFill>
                        </a:rPr>
                        <a:t>What would I change?</a:t>
                      </a:r>
                    </a:p>
                  </a:txBody>
                  <a:tcPr marL="68588" marR="68588" marT="34294" marB="34294"/>
                </a:tc>
                <a:tc>
                  <a:txBody>
                    <a:bodyPr/>
                    <a:lstStyle/>
                    <a:p>
                      <a:pPr marL="0" marR="0" lvl="0" indent="0" algn="l" rtl="0">
                        <a:spcBef>
                          <a:spcPts val="0"/>
                        </a:spcBef>
                        <a:buSzPct val="25000"/>
                        <a:buNone/>
                      </a:pPr>
                      <a:r>
                        <a:rPr lang="en-US" sz="1800">
                          <a:solidFill>
                            <a:schemeClr val="tx2"/>
                          </a:solidFill>
                        </a:rPr>
                        <a:t>What would I add?</a:t>
                      </a:r>
                    </a:p>
                  </a:txBody>
                  <a:tcPr marL="68588" marR="68588" marT="34294" marB="34294"/>
                </a:tc>
                <a:extLst>
                  <a:ext uri="{0D108BD9-81ED-4DB2-BD59-A6C34878D82A}">
                    <a16:rowId xmlns:a16="http://schemas.microsoft.com/office/drawing/2014/main" val="10001"/>
                  </a:ext>
                </a:extLst>
              </a:tr>
            </a:tbl>
          </a:graphicData>
        </a:graphic>
      </p:graphicFrame>
      <p:sp>
        <p:nvSpPr>
          <p:cNvPr id="515" name="Shape 515"/>
          <p:cNvSpPr txBox="1"/>
          <p:nvPr/>
        </p:nvSpPr>
        <p:spPr>
          <a:xfrm>
            <a:off x="628650" y="1272361"/>
            <a:ext cx="7886700" cy="1268404"/>
          </a:xfrm>
          <a:prstGeom prst="rect">
            <a:avLst/>
          </a:prstGeom>
          <a:noFill/>
          <a:ln>
            <a:noFill/>
          </a:ln>
        </p:spPr>
        <p:txBody>
          <a:bodyPr wrap="square" lIns="68569" tIns="34275" rIns="68569" bIns="34275" anchor="t" anchorCtr="0">
            <a:noAutofit/>
          </a:bodyPr>
          <a:lstStyle/>
          <a:p>
            <a:pPr>
              <a:buSzPct val="25000"/>
            </a:pPr>
            <a:r>
              <a:rPr lang="en-US" sz="1600">
                <a:solidFill>
                  <a:schemeClr val="tx2"/>
                </a:solidFill>
                <a:latin typeface="Calibri"/>
                <a:ea typeface="Calibri"/>
                <a:cs typeface="Calibri"/>
                <a:sym typeface="Calibri"/>
              </a:rPr>
              <a:t>Watch the </a:t>
            </a:r>
            <a:r>
              <a:rPr lang="en-US" sz="1600" err="1">
                <a:solidFill>
                  <a:schemeClr val="tx2"/>
                </a:solidFill>
                <a:latin typeface="Calibri"/>
                <a:ea typeface="Calibri"/>
                <a:cs typeface="Calibri"/>
                <a:sym typeface="Calibri"/>
              </a:rPr>
              <a:t>Youtube</a:t>
            </a:r>
            <a:r>
              <a:rPr lang="en-US" sz="1600">
                <a:solidFill>
                  <a:schemeClr val="tx2"/>
                </a:solidFill>
                <a:latin typeface="Calibri"/>
                <a:ea typeface="Calibri"/>
                <a:cs typeface="Calibri"/>
                <a:sym typeface="Calibri"/>
              </a:rPr>
              <a:t> clip:- </a:t>
            </a:r>
            <a:r>
              <a:rPr lang="en-US" sz="1600" u="sng">
                <a:solidFill>
                  <a:schemeClr val="tx2"/>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https://www.youtube.com/watch?v=vPhM8lxibSU</a:t>
            </a:r>
            <a:r>
              <a:rPr lang="en-US" sz="1600">
                <a:solidFill>
                  <a:schemeClr val="tx2"/>
                </a:solidFill>
                <a:latin typeface="Calibri"/>
                <a:ea typeface="Calibri"/>
                <a:cs typeface="Calibri"/>
                <a:sym typeface="Calibri"/>
              </a:rPr>
              <a:t> (this concerns managing change)</a:t>
            </a:r>
          </a:p>
          <a:p>
            <a:pPr>
              <a:buSzPct val="25000"/>
            </a:pPr>
            <a:r>
              <a:rPr lang="en-US" sz="1600">
                <a:solidFill>
                  <a:schemeClr val="tx2"/>
                </a:solidFill>
                <a:latin typeface="Calibri"/>
                <a:ea typeface="Calibri"/>
                <a:cs typeface="Calibri"/>
                <a:sym typeface="Calibri"/>
              </a:rPr>
              <a:t>The Curriculum for Wales could take Wales from an ‘Objective/outcome driven’ to a ‘Process driven’ curriculum. Reflecting on the renovators’ delight grid below work in pairs to decide…  </a:t>
            </a:r>
          </a:p>
        </p:txBody>
      </p:sp>
    </p:spTree>
    <p:extLst>
      <p:ext uri="{BB962C8B-B14F-4D97-AF65-F5344CB8AC3E}">
        <p14:creationId xmlns:p14="http://schemas.microsoft.com/office/powerpoint/2010/main" val="22216730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Intersessional Task </a:t>
            </a:r>
          </a:p>
        </p:txBody>
      </p:sp>
      <p:sp>
        <p:nvSpPr>
          <p:cNvPr id="3" name="Content Placeholder 2"/>
          <p:cNvSpPr>
            <a:spLocks noGrp="1"/>
          </p:cNvSpPr>
          <p:nvPr>
            <p:ph sz="half" idx="1"/>
          </p:nvPr>
        </p:nvSpPr>
        <p:spPr>
          <a:xfrm>
            <a:off x="428625" y="1047750"/>
            <a:ext cx="8229600" cy="4783138"/>
          </a:xfrm>
        </p:spPr>
        <p:txBody>
          <a:bodyPr anchor="t"/>
          <a:lstStyle/>
          <a:p>
            <a:pPr marL="0" indent="0">
              <a:buNone/>
            </a:pPr>
            <a:r>
              <a:rPr lang="en-GB" sz="1800" b="1" dirty="0">
                <a:solidFill>
                  <a:schemeClr val="tx2"/>
                </a:solidFill>
              </a:rPr>
              <a:t>I</a:t>
            </a:r>
            <a:r>
              <a:rPr lang="en-GB" sz="1600" b="1" dirty="0">
                <a:solidFill>
                  <a:schemeClr val="tx2"/>
                </a:solidFill>
              </a:rPr>
              <a:t>ntersessional Tasks in preparation for Day 2:-</a:t>
            </a:r>
            <a:endParaRPr lang="en-US" sz="1600" dirty="0">
              <a:solidFill>
                <a:schemeClr val="tx2"/>
              </a:solidFill>
            </a:endParaRPr>
          </a:p>
          <a:p>
            <a:pPr marL="0" indent="0">
              <a:buNone/>
            </a:pPr>
            <a:r>
              <a:rPr lang="en-GB" sz="1600" b="1" dirty="0">
                <a:solidFill>
                  <a:schemeClr val="tx2"/>
                </a:solidFill>
              </a:rPr>
              <a:t>Reading task:-</a:t>
            </a:r>
            <a:endParaRPr lang="en-US" sz="1600" dirty="0">
              <a:solidFill>
                <a:schemeClr val="tx2"/>
              </a:solidFill>
            </a:endParaRPr>
          </a:p>
          <a:p>
            <a:pPr marL="0" indent="0">
              <a:buNone/>
            </a:pPr>
            <a:r>
              <a:rPr lang="en-GB" sz="1600" dirty="0">
                <a:solidFill>
                  <a:schemeClr val="tx2"/>
                </a:solidFill>
              </a:rPr>
              <a:t>Reading of the following articles:-</a:t>
            </a:r>
            <a:endParaRPr lang="en-US" sz="1600" dirty="0">
              <a:solidFill>
                <a:schemeClr val="tx2"/>
              </a:solidFill>
            </a:endParaRPr>
          </a:p>
          <a:p>
            <a:r>
              <a:rPr lang="en-GB" sz="1600" dirty="0">
                <a:solidFill>
                  <a:schemeClr val="tx2"/>
                </a:solidFill>
              </a:rPr>
              <a:t>Priestley M &amp; </a:t>
            </a:r>
            <a:r>
              <a:rPr lang="en-GB" sz="1600" dirty="0" err="1">
                <a:solidFill>
                  <a:schemeClr val="tx2"/>
                </a:solidFill>
              </a:rPr>
              <a:t>Humes</a:t>
            </a:r>
            <a:r>
              <a:rPr lang="en-GB" sz="1600" dirty="0">
                <a:solidFill>
                  <a:schemeClr val="tx2"/>
                </a:solidFill>
              </a:rPr>
              <a:t> W (2010) The development of Scotland’s Curriculum for Excellence: Amnesia and Déjà Vu, Oxford Review of Education, 36 (3), pp. 345-361. </a:t>
            </a:r>
            <a:r>
              <a:rPr lang="en-GB" sz="1600" dirty="0">
                <a:hlinkClick r:id="rId3"/>
              </a:rPr>
              <a:t>https://pdfs.semanticscholar.org/c383/7231c5ee72b5c4c62c2cadab155565591986.pdf</a:t>
            </a:r>
            <a:endParaRPr lang="en-GB" sz="1600" dirty="0">
              <a:solidFill>
                <a:schemeClr val="tx2"/>
              </a:solidFill>
            </a:endParaRPr>
          </a:p>
          <a:p>
            <a:r>
              <a:rPr lang="en-GB" sz="1600" dirty="0">
                <a:solidFill>
                  <a:schemeClr val="tx2"/>
                </a:solidFill>
              </a:rPr>
              <a:t>Priestley, M and Minty, S (2013) Curriculum for Excellence: ‘A brilliant idea, but...’ </a:t>
            </a:r>
            <a:r>
              <a:rPr lang="en-GB" sz="1600" dirty="0">
                <a:hlinkClick r:id="rId4"/>
              </a:rPr>
              <a:t>https://dspace.stir.ac.uk/bitstream/1893/11356/1/Curriculum%20for%20Excellence_SER_FINAL.pdf</a:t>
            </a:r>
            <a:endParaRPr lang="en-GB" sz="1600" dirty="0">
              <a:solidFill>
                <a:schemeClr val="tx2"/>
              </a:solidFill>
            </a:endParaRPr>
          </a:p>
          <a:p>
            <a:r>
              <a:rPr lang="en-GB" sz="1600" dirty="0">
                <a:solidFill>
                  <a:schemeClr val="tx2"/>
                </a:solidFill>
              </a:rPr>
              <a:t>Priestley M and </a:t>
            </a:r>
            <a:r>
              <a:rPr lang="en-GB" sz="1600" dirty="0" err="1">
                <a:solidFill>
                  <a:schemeClr val="tx2"/>
                </a:solidFill>
              </a:rPr>
              <a:t>Sinnema</a:t>
            </a:r>
            <a:r>
              <a:rPr lang="en-GB" sz="1600" dirty="0">
                <a:solidFill>
                  <a:schemeClr val="tx2"/>
                </a:solidFill>
              </a:rPr>
              <a:t> C (2014) </a:t>
            </a:r>
            <a:r>
              <a:rPr lang="en-GB" sz="1600" i="1" dirty="0">
                <a:solidFill>
                  <a:schemeClr val="tx2"/>
                </a:solidFill>
              </a:rPr>
              <a:t>Downgraded curriculum? An analysis of knowledge in new curricula in Scotland and New Zealand: -</a:t>
            </a:r>
            <a:r>
              <a:rPr lang="en-GB" sz="1600" dirty="0">
                <a:solidFill>
                  <a:schemeClr val="tx2"/>
                </a:solidFill>
              </a:rPr>
              <a:t> </a:t>
            </a:r>
            <a:r>
              <a:rPr lang="en-GB" sz="1600" dirty="0">
                <a:hlinkClick r:id="rId5"/>
              </a:rPr>
              <a:t>https://dspace.stir.ac.uk/bitstream/1893/17866/1/Knowledge%20in%20Curriculum_final.pdf</a:t>
            </a:r>
            <a:endParaRPr lang="en-GB" sz="1600" dirty="0">
              <a:solidFill>
                <a:schemeClr val="tx2"/>
              </a:solidFill>
            </a:endParaRPr>
          </a:p>
          <a:p>
            <a:pPr marL="0" indent="0">
              <a:buNone/>
            </a:pPr>
            <a:r>
              <a:rPr lang="en-GB" sz="1600" b="1" dirty="0">
                <a:solidFill>
                  <a:schemeClr val="tx2"/>
                </a:solidFill>
              </a:rPr>
              <a:t>Writing task:- On publication of the draft Curriculum for Wales (30th April)</a:t>
            </a:r>
            <a:endParaRPr lang="en-US" sz="1600" dirty="0">
              <a:solidFill>
                <a:schemeClr val="tx2"/>
              </a:solidFill>
            </a:endParaRPr>
          </a:p>
          <a:p>
            <a:pPr marL="0" indent="0">
              <a:buNone/>
            </a:pPr>
            <a:r>
              <a:rPr lang="en-GB" sz="1600" dirty="0">
                <a:solidFill>
                  <a:schemeClr val="tx2"/>
                </a:solidFill>
              </a:rPr>
              <a:t>Focus on one Area of Learning (or one progression within)</a:t>
            </a:r>
            <a:endParaRPr lang="en-US" sz="1600" dirty="0">
              <a:solidFill>
                <a:schemeClr val="tx2"/>
              </a:solidFill>
            </a:endParaRPr>
          </a:p>
          <a:p>
            <a:pPr marL="285750" indent="-285750"/>
            <a:r>
              <a:rPr lang="en-GB" sz="1600" dirty="0">
                <a:solidFill>
                  <a:schemeClr val="tx2"/>
                </a:solidFill>
              </a:rPr>
              <a:t>What do we do in our schools/organisation at the present time?</a:t>
            </a:r>
            <a:endParaRPr lang="en-US" sz="1600" dirty="0">
              <a:solidFill>
                <a:schemeClr val="tx2"/>
              </a:solidFill>
              <a:cs typeface="Calibri"/>
            </a:endParaRPr>
          </a:p>
          <a:p>
            <a:r>
              <a:rPr lang="en-GB" sz="1600" dirty="0">
                <a:solidFill>
                  <a:schemeClr val="tx2"/>
                </a:solidFill>
              </a:rPr>
              <a:t>What would need to change in the current system in order to develop effective learning opportunities for our learners in school/region?</a:t>
            </a:r>
            <a:endParaRPr lang="en-US" sz="1600" dirty="0">
              <a:solidFill>
                <a:schemeClr val="tx2"/>
              </a:solidFill>
            </a:endParaRPr>
          </a:p>
          <a:p>
            <a:r>
              <a:rPr lang="en-GB" sz="1600" dirty="0">
                <a:solidFill>
                  <a:schemeClr val="tx2"/>
                </a:solidFill>
              </a:rPr>
              <a:t>How can we achieve this; what action would need to be taken/what support would be required?</a:t>
            </a:r>
            <a:r>
              <a:rPr lang="en-US" sz="1600" dirty="0">
                <a:solidFill>
                  <a:schemeClr val="tx2"/>
                </a:solidFill>
              </a:rPr>
              <a:t> </a:t>
            </a:r>
            <a:endParaRPr lang="en-US" sz="1600" dirty="0">
              <a:solidFill>
                <a:schemeClr val="tx2"/>
              </a:solidFill>
              <a:cs typeface="Calibri"/>
            </a:endParaRPr>
          </a:p>
          <a:p>
            <a:r>
              <a:rPr lang="en-US" sz="1600" dirty="0">
                <a:solidFill>
                  <a:schemeClr val="tx2"/>
                </a:solidFill>
                <a:cs typeface="Calibri"/>
              </a:rPr>
              <a:t>What lessons can we learn from Scotland?</a:t>
            </a:r>
          </a:p>
        </p:txBody>
      </p:sp>
    </p:spTree>
    <p:extLst>
      <p:ext uri="{BB962C8B-B14F-4D97-AF65-F5344CB8AC3E}">
        <p14:creationId xmlns:p14="http://schemas.microsoft.com/office/powerpoint/2010/main" val="113411419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Referencing to documents</a:t>
            </a:r>
          </a:p>
        </p:txBody>
      </p:sp>
      <p:sp>
        <p:nvSpPr>
          <p:cNvPr id="6" name="Content Placeholder 5"/>
          <p:cNvSpPr>
            <a:spLocks noGrp="1"/>
          </p:cNvSpPr>
          <p:nvPr>
            <p:ph idx="1"/>
          </p:nvPr>
        </p:nvSpPr>
        <p:spPr>
          <a:xfrm>
            <a:off x="457200" y="1242660"/>
            <a:ext cx="8229600" cy="4525963"/>
          </a:xfrm>
        </p:spPr>
        <p:txBody>
          <a:bodyPr/>
          <a:lstStyle/>
          <a:p>
            <a:r>
              <a:rPr lang="en-GB" sz="1800">
                <a:solidFill>
                  <a:schemeClr val="tx2"/>
                </a:solidFill>
              </a:rPr>
              <a:t>Website – </a:t>
            </a:r>
            <a:r>
              <a:rPr lang="en-GB" sz="1800">
                <a:solidFill>
                  <a:schemeClr val="tx2"/>
                </a:solidFill>
                <a:hlinkClick r:id="rId3"/>
              </a:rPr>
              <a:t>www.parliament.uk</a:t>
            </a:r>
            <a:r>
              <a:rPr lang="en-GB" sz="1800">
                <a:solidFill>
                  <a:schemeClr val="tx2"/>
                </a:solidFill>
              </a:rPr>
              <a:t>  – Living Heritage</a:t>
            </a:r>
          </a:p>
          <a:p>
            <a:r>
              <a:rPr lang="en-GB" sz="1800">
                <a:solidFill>
                  <a:schemeClr val="tx2"/>
                </a:solidFill>
              </a:rPr>
              <a:t>Elementary Education Bill 1870 -  </a:t>
            </a:r>
            <a:r>
              <a:rPr lang="en-GB" sz="1800">
                <a:solidFill>
                  <a:schemeClr val="tx2"/>
                </a:solidFill>
                <a:hlinkClick r:id="rId4"/>
              </a:rPr>
              <a:t>http://hansard.millbanksystems.com/lords/1870/jul/25/elementary-education-bill#s3v0203p0_18700725_hol_21</a:t>
            </a:r>
            <a:endParaRPr lang="en-GB" sz="1800">
              <a:solidFill>
                <a:schemeClr val="tx2"/>
              </a:solidFill>
            </a:endParaRPr>
          </a:p>
          <a:p>
            <a:r>
              <a:rPr lang="en-GB" sz="1800">
                <a:solidFill>
                  <a:schemeClr val="tx2"/>
                </a:solidFill>
              </a:rPr>
              <a:t>The Blue Books of 1847</a:t>
            </a:r>
          </a:p>
          <a:p>
            <a:r>
              <a:rPr lang="en-GB" sz="1800">
                <a:hlinkClick r:id="rId5"/>
              </a:rPr>
              <a:t>https://www.library.wales/discover/digital-gallery/printed-material/thebluebooks/</a:t>
            </a:r>
            <a:endParaRPr lang="en-GB" sz="1800">
              <a:solidFill>
                <a:schemeClr val="tx2"/>
              </a:solidFill>
            </a:endParaRPr>
          </a:p>
          <a:p>
            <a:r>
              <a:rPr lang="en-GB" sz="1800">
                <a:solidFill>
                  <a:schemeClr val="tx2"/>
                </a:solidFill>
              </a:rPr>
              <a:t>Education Bill 1902 – </a:t>
            </a:r>
            <a:r>
              <a:rPr lang="en-GB" sz="1800">
                <a:solidFill>
                  <a:schemeClr val="tx2"/>
                </a:solidFill>
                <a:hlinkClick r:id="rId6"/>
              </a:rPr>
              <a:t>http://hansard.millbanksystems.com/commons/1902/dec/02/education-england-and-wales-bill-2</a:t>
            </a:r>
            <a:endParaRPr lang="en-GB" sz="1800">
              <a:solidFill>
                <a:schemeClr val="tx2"/>
              </a:solidFill>
            </a:endParaRPr>
          </a:p>
          <a:p>
            <a:r>
              <a:rPr lang="en-GB" sz="1800">
                <a:solidFill>
                  <a:schemeClr val="tx2"/>
                </a:solidFill>
              </a:rPr>
              <a:t>Education Bill 1918 - </a:t>
            </a:r>
            <a:r>
              <a:rPr lang="en-GB" sz="1800">
                <a:solidFill>
                  <a:schemeClr val="tx2"/>
                </a:solidFill>
                <a:hlinkClick r:id="rId7"/>
              </a:rPr>
              <a:t>http://hansard.millbanksystems.com/commons/1918/mar/13/education-bill</a:t>
            </a:r>
            <a:endParaRPr lang="en-GB" sz="1800">
              <a:solidFill>
                <a:schemeClr val="tx2"/>
              </a:solidFill>
            </a:endParaRPr>
          </a:p>
          <a:p>
            <a:r>
              <a:rPr lang="en-US" sz="1800">
                <a:solidFill>
                  <a:schemeClr val="tx2"/>
                </a:solidFill>
              </a:rPr>
              <a:t>The </a:t>
            </a:r>
            <a:r>
              <a:rPr lang="en-US" sz="1800" err="1">
                <a:solidFill>
                  <a:schemeClr val="tx2"/>
                </a:solidFill>
              </a:rPr>
              <a:t>Hadow</a:t>
            </a:r>
            <a:r>
              <a:rPr lang="en-US" sz="1800">
                <a:solidFill>
                  <a:schemeClr val="tx2"/>
                </a:solidFill>
              </a:rPr>
              <a:t> Report (1926) - The Education of the Adolescent - </a:t>
            </a:r>
            <a:r>
              <a:rPr lang="en-US" sz="1800">
                <a:solidFill>
                  <a:schemeClr val="tx2"/>
                </a:solidFill>
                <a:hlinkClick r:id="rId8"/>
              </a:rPr>
              <a:t>http://www.educationengland.org.uk/documents/hadow1926/hadow1926.html</a:t>
            </a:r>
            <a:endParaRPr lang="en-US" sz="1800">
              <a:solidFill>
                <a:schemeClr val="tx2"/>
              </a:solidFill>
            </a:endParaRPr>
          </a:p>
          <a:p>
            <a:r>
              <a:rPr lang="en-US" sz="1800">
                <a:solidFill>
                  <a:schemeClr val="tx2"/>
                </a:solidFill>
              </a:rPr>
              <a:t>Teaching Tomorrow’s Teachers – </a:t>
            </a:r>
            <a:r>
              <a:rPr lang="en-US" sz="1800">
                <a:solidFill>
                  <a:schemeClr val="tx2"/>
                </a:solidFill>
                <a:hlinkClick r:id="rId9"/>
              </a:rPr>
              <a:t>http://gov.wales/docs/dcells/publications/150309-teaching-tomorrows</a:t>
            </a:r>
            <a:r>
              <a:rPr lang="en-US" sz="2000">
                <a:solidFill>
                  <a:schemeClr val="tx2"/>
                </a:solidFill>
                <a:hlinkClick r:id="rId9"/>
              </a:rPr>
              <a:t>-teachers-final.pdf</a:t>
            </a:r>
            <a:r>
              <a:rPr lang="en-US" sz="2000">
                <a:solidFill>
                  <a:schemeClr val="tx2"/>
                </a:solidFill>
              </a:rPr>
              <a:t> </a:t>
            </a:r>
          </a:p>
          <a:p>
            <a:pPr marL="0" indent="0">
              <a:buNone/>
            </a:pPr>
            <a:endParaRPr lang="en-GB" sz="2000">
              <a:solidFill>
                <a:schemeClr val="tx2"/>
              </a:solidFill>
            </a:endParaRPr>
          </a:p>
          <a:p>
            <a:endParaRPr lang="en-GB" sz="2000">
              <a:solidFill>
                <a:schemeClr val="tx2"/>
              </a:solidFill>
            </a:endParaRPr>
          </a:p>
          <a:p>
            <a:endParaRPr lang="en-GB" sz="2000">
              <a:solidFill>
                <a:schemeClr val="tx2"/>
              </a:solidFill>
            </a:endParaRPr>
          </a:p>
          <a:p>
            <a:endParaRPr lang="en-GB" sz="2000">
              <a:solidFill>
                <a:schemeClr val="tx2"/>
              </a:solidFill>
            </a:endParaRPr>
          </a:p>
        </p:txBody>
      </p:sp>
    </p:spTree>
    <p:extLst>
      <p:ext uri="{BB962C8B-B14F-4D97-AF65-F5344CB8AC3E}">
        <p14:creationId xmlns:p14="http://schemas.microsoft.com/office/powerpoint/2010/main" val="28418893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Referencing to documents</a:t>
            </a:r>
          </a:p>
        </p:txBody>
      </p:sp>
      <p:sp>
        <p:nvSpPr>
          <p:cNvPr id="6" name="Content Placeholder 5"/>
          <p:cNvSpPr>
            <a:spLocks noGrp="1"/>
          </p:cNvSpPr>
          <p:nvPr>
            <p:ph idx="1"/>
          </p:nvPr>
        </p:nvSpPr>
        <p:spPr/>
        <p:txBody>
          <a:bodyPr anchor="t"/>
          <a:lstStyle/>
          <a:p>
            <a:r>
              <a:rPr lang="en-GB" sz="2000">
                <a:solidFill>
                  <a:schemeClr val="tx2"/>
                </a:solidFill>
              </a:rPr>
              <a:t>William </a:t>
            </a:r>
            <a:r>
              <a:rPr lang="en-GB" sz="2000" err="1">
                <a:solidFill>
                  <a:schemeClr val="tx2"/>
                </a:solidFill>
              </a:rPr>
              <a:t>Spens</a:t>
            </a:r>
            <a:r>
              <a:rPr lang="en-GB" sz="2000">
                <a:solidFill>
                  <a:schemeClr val="tx2"/>
                </a:solidFill>
              </a:rPr>
              <a:t> report (1938) – </a:t>
            </a:r>
            <a:r>
              <a:rPr lang="en-US" sz="2000">
                <a:solidFill>
                  <a:schemeClr val="tx2"/>
                </a:solidFill>
              </a:rPr>
              <a:t>The Consultative Committee on Secondary Education with special reference to Grammar schools and Technical High schools </a:t>
            </a:r>
            <a:r>
              <a:rPr lang="en-GB" sz="2000">
                <a:solidFill>
                  <a:schemeClr val="tx2"/>
                </a:solidFill>
                <a:hlinkClick r:id="rId3"/>
              </a:rPr>
              <a:t>http://www.educationengland.org.uk/documents/spens/spens1938.html</a:t>
            </a:r>
            <a:endParaRPr lang="en-GB" sz="2000">
              <a:solidFill>
                <a:schemeClr val="tx2"/>
              </a:solidFill>
            </a:endParaRPr>
          </a:p>
          <a:p>
            <a:r>
              <a:rPr lang="en-GB" sz="2000">
                <a:solidFill>
                  <a:schemeClr val="tx2"/>
                </a:solidFill>
              </a:rPr>
              <a:t>Education Act 1944 – </a:t>
            </a:r>
            <a:r>
              <a:rPr lang="en-GB" sz="2000">
                <a:solidFill>
                  <a:schemeClr val="tx2"/>
                </a:solidFill>
                <a:hlinkClick r:id="rId4"/>
              </a:rPr>
              <a:t>http://hansard.millbanksystems.com/commons/1944/jan/19/education-bill</a:t>
            </a:r>
            <a:endParaRPr lang="en-GB" sz="2000">
              <a:solidFill>
                <a:schemeClr val="tx2"/>
              </a:solidFill>
            </a:endParaRPr>
          </a:p>
          <a:p>
            <a:r>
              <a:rPr lang="en-GB" sz="2000">
                <a:solidFill>
                  <a:schemeClr val="tx2"/>
                </a:solidFill>
              </a:rPr>
              <a:t>Education reform Act 1988 - </a:t>
            </a:r>
            <a:r>
              <a:rPr lang="en-GB" sz="2000">
                <a:solidFill>
                  <a:schemeClr val="tx2"/>
                </a:solidFill>
                <a:hlinkClick r:id="rId5"/>
              </a:rPr>
              <a:t>http://www.legislation.gov.uk/ukpga/1988/40/pdfs/ukpga_19880040_en.pdf</a:t>
            </a:r>
            <a:endParaRPr lang="en-GB" sz="2000">
              <a:solidFill>
                <a:schemeClr val="tx2"/>
              </a:solidFill>
            </a:endParaRPr>
          </a:p>
          <a:p>
            <a:r>
              <a:rPr lang="en-GB" sz="2000">
                <a:solidFill>
                  <a:schemeClr val="tx2"/>
                </a:solidFill>
              </a:rPr>
              <a:t>OECD report “Improving Schools in Wales” </a:t>
            </a:r>
            <a:r>
              <a:rPr lang="en-US" sz="2000">
                <a:solidFill>
                  <a:schemeClr val="tx2"/>
                </a:solidFill>
              </a:rPr>
              <a:t>- </a:t>
            </a:r>
            <a:r>
              <a:rPr lang="en-US" sz="2000">
                <a:solidFill>
                  <a:schemeClr val="tx2"/>
                </a:solidFill>
                <a:hlinkClick r:id="rId6"/>
              </a:rPr>
              <a:t>http://www.oecd.org/edu/Improving-schools-in-Wales.pdf</a:t>
            </a:r>
            <a:endParaRPr lang="en-US" sz="2000">
              <a:solidFill>
                <a:schemeClr val="tx2"/>
              </a:solidFill>
            </a:endParaRPr>
          </a:p>
          <a:p>
            <a:r>
              <a:rPr lang="en-US" sz="2000">
                <a:solidFill>
                  <a:schemeClr val="tx2"/>
                </a:solidFill>
              </a:rPr>
              <a:t>Priestley, M and </a:t>
            </a:r>
            <a:r>
              <a:rPr lang="en-US" sz="2000" err="1">
                <a:solidFill>
                  <a:schemeClr val="tx2"/>
                </a:solidFill>
              </a:rPr>
              <a:t>Biesta</a:t>
            </a:r>
            <a:r>
              <a:rPr lang="en-US" sz="2000">
                <a:solidFill>
                  <a:schemeClr val="tx2"/>
                </a:solidFill>
              </a:rPr>
              <a:t> G. (2013) Re-inventing the Curriculum:- </a:t>
            </a:r>
            <a:r>
              <a:rPr lang="en-US" sz="2000" i="1">
                <a:solidFill>
                  <a:schemeClr val="tx2"/>
                </a:solidFill>
              </a:rPr>
              <a:t>New Trends in Curriculum Policy and Practice</a:t>
            </a:r>
            <a:r>
              <a:rPr lang="en-US" sz="2000">
                <a:solidFill>
                  <a:schemeClr val="tx2"/>
                </a:solidFill>
              </a:rPr>
              <a:t>. London: Bloomsbury</a:t>
            </a:r>
            <a:r>
              <a:rPr lang="en-US" sz="2000" dirty="0">
                <a:solidFill>
                  <a:schemeClr val="tx2"/>
                </a:solidFill>
              </a:rPr>
              <a:t> </a:t>
            </a:r>
            <a:endParaRPr lang="en-US" sz="2000" dirty="0">
              <a:solidFill>
                <a:schemeClr val="tx2"/>
              </a:solidFill>
              <a:cs typeface="Calibri"/>
            </a:endParaRPr>
          </a:p>
          <a:p>
            <a:r>
              <a:rPr lang="en-US" sz="2000" dirty="0">
                <a:solidFill>
                  <a:schemeClr val="tx2"/>
                </a:solidFill>
              </a:rPr>
              <a:t>Young M (2013) Overcoming the crisis in curriculum theory: a knowledge based approach, Journal of Curriculum Studies, 45:2, 101-118</a:t>
            </a:r>
            <a:endParaRPr lang="en-US" sz="2000">
              <a:solidFill>
                <a:schemeClr val="tx2"/>
              </a:solidFill>
            </a:endParaRPr>
          </a:p>
          <a:p>
            <a:endParaRPr lang="en-GB" sz="2000">
              <a:solidFill>
                <a:schemeClr val="tx2"/>
              </a:solidFill>
            </a:endParaRPr>
          </a:p>
          <a:p>
            <a:pPr marL="0" indent="0">
              <a:buNone/>
            </a:pPr>
            <a:endParaRPr lang="en-GB" sz="2000">
              <a:solidFill>
                <a:schemeClr val="tx2"/>
              </a:solidFill>
            </a:endParaRPr>
          </a:p>
          <a:p>
            <a:endParaRPr lang="en-GB" sz="2000">
              <a:solidFill>
                <a:schemeClr val="tx2"/>
              </a:solidFill>
            </a:endParaRPr>
          </a:p>
          <a:p>
            <a:endParaRPr lang="en-GB" sz="2000">
              <a:solidFill>
                <a:schemeClr val="tx2"/>
              </a:solidFill>
            </a:endParaRPr>
          </a:p>
          <a:p>
            <a:endParaRPr lang="en-GB" sz="2000">
              <a:solidFill>
                <a:schemeClr val="tx2"/>
              </a:solidFill>
            </a:endParaRPr>
          </a:p>
        </p:txBody>
      </p:sp>
    </p:spTree>
    <p:extLst>
      <p:ext uri="{BB962C8B-B14F-4D97-AF65-F5344CB8AC3E}">
        <p14:creationId xmlns:p14="http://schemas.microsoft.com/office/powerpoint/2010/main" val="2494797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EC19EA20C0F9B4FA868ACD3FF698817" ma:contentTypeVersion="3" ma:contentTypeDescription="Create a new document." ma:contentTypeScope="" ma:versionID="97e10f6dfc8cdf26b46d6470008f653d">
  <xsd:schema xmlns:xsd="http://www.w3.org/2001/XMLSchema" xmlns:xs="http://www.w3.org/2001/XMLSchema" xmlns:p="http://schemas.microsoft.com/office/2006/metadata/properties" xmlns:ns2="678e83f9-efd1-41e5-af60-bba8f56bda52" targetNamespace="http://schemas.microsoft.com/office/2006/metadata/properties" ma:root="true" ma:fieldsID="0715f9b0bf31e119017a332b3c9089db" ns2:_="">
    <xsd:import namespace="678e83f9-efd1-41e5-af60-bba8f56bda52"/>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8e83f9-efd1-41e5-af60-bba8f56bda5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601142-847B-4940-9B03-FF7250B3DE6A}">
  <ds:schemaRefs>
    <ds:schemaRef ds:uri="http://www.w3.org/XML/1998/namespace"/>
    <ds:schemaRef ds:uri="678e83f9-efd1-41e5-af60-bba8f56bda52"/>
    <ds:schemaRef ds:uri="http://schemas.microsoft.com/office/2006/documentManagement/types"/>
    <ds:schemaRef ds:uri="http://schemas.openxmlformats.org/package/2006/metadata/core-properties"/>
    <ds:schemaRef ds:uri="http://purl.org/dc/terms/"/>
    <ds:schemaRef ds:uri="http://schemas.microsoft.com/office/2006/metadata/properties"/>
    <ds:schemaRef ds:uri="http://purl.org/dc/dcmitype/"/>
    <ds:schemaRef ds:uri="http://purl.org/dc/elements/1.1/"/>
    <ds:schemaRef ds:uri="http://schemas.microsoft.com/office/infopath/2007/PartnerControls"/>
  </ds:schemaRefs>
</ds:datastoreItem>
</file>

<file path=customXml/itemProps2.xml><?xml version="1.0" encoding="utf-8"?>
<ds:datastoreItem xmlns:ds="http://schemas.openxmlformats.org/officeDocument/2006/customXml" ds:itemID="{266B8EF2-8432-4599-A6E7-99735FE728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8e83f9-efd1-41e5-af60-bba8f56bda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3310999-E977-4461-A44C-D2038BDE76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TotalTime>
  <Words>4672</Words>
  <Application>Microsoft Office PowerPoint</Application>
  <PresentationFormat>On-screen Show (4:3)</PresentationFormat>
  <Paragraphs>513</Paragraphs>
  <Slides>71</Slides>
  <Notes>70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71</vt:i4>
      </vt:variant>
    </vt:vector>
  </HeadingPairs>
  <TitlesOfParts>
    <vt:vector size="78" baseType="lpstr">
      <vt:lpstr>Arial</vt:lpstr>
      <vt:lpstr>Calibri</vt:lpstr>
      <vt:lpstr>GillSans</vt:lpstr>
      <vt:lpstr>Noto Sans Symbols</vt:lpstr>
      <vt:lpstr>Office Theme</vt:lpstr>
      <vt:lpstr>Custom Design</vt:lpstr>
      <vt:lpstr>1_Custom Design</vt:lpstr>
      <vt:lpstr>PG Cert Teaching &amp; Learning “Successful Futures”  Day 1 – Tuesday April 3rd 2019</vt:lpstr>
      <vt:lpstr>Module 1 – Curriculum – Key dates</vt:lpstr>
      <vt:lpstr>Today’s objectives </vt:lpstr>
      <vt:lpstr>Preparatory task for Day 1</vt:lpstr>
      <vt:lpstr>Coaching conversation</vt:lpstr>
      <vt:lpstr>Coaching conversation</vt:lpstr>
      <vt:lpstr>Coaching conversation</vt:lpstr>
      <vt:lpstr>Coaching conversation triads</vt:lpstr>
      <vt:lpstr>What is Curriculum?</vt:lpstr>
      <vt:lpstr>What is Curriculum? </vt:lpstr>
      <vt:lpstr>Types of curriculum? </vt:lpstr>
      <vt:lpstr>What is Curriculum? </vt:lpstr>
      <vt:lpstr>Types of curriculum</vt:lpstr>
      <vt:lpstr>Amser egwyl</vt:lpstr>
      <vt:lpstr>Learning outcome</vt:lpstr>
      <vt:lpstr>The development of the curriculum….</vt:lpstr>
      <vt:lpstr>The development of the curriculum….</vt:lpstr>
      <vt:lpstr>The development of the curriculum….</vt:lpstr>
      <vt:lpstr>The development of the curriculum….</vt:lpstr>
      <vt:lpstr>The development of the curriculum….</vt:lpstr>
      <vt:lpstr>PowerPoint Presentation</vt:lpstr>
      <vt:lpstr>The development of the curriculum….</vt:lpstr>
      <vt:lpstr>The 20 point plan</vt:lpstr>
      <vt:lpstr>The 20 point plan</vt:lpstr>
      <vt:lpstr>Strata – and curriculum development (after Priestley 2016 – paper commissioned by EAS) </vt:lpstr>
      <vt:lpstr>The importance of the supra-national organisations?</vt:lpstr>
      <vt:lpstr>From this report Welsh Government commissioned two key reports:-</vt:lpstr>
      <vt:lpstr>…and more recently</vt:lpstr>
      <vt:lpstr>and… A Curriculum for Wales, A Curriculum for Life</vt:lpstr>
      <vt:lpstr>PowerPoint Presentation</vt:lpstr>
      <vt:lpstr>PowerPoint Presentation</vt:lpstr>
      <vt:lpstr>A brief history of reform in Wales... A holistic approach?</vt:lpstr>
      <vt:lpstr>PowerPoint Presentation</vt:lpstr>
      <vt:lpstr>Schools as Learning Organisations  </vt:lpstr>
      <vt:lpstr>Amser cinio</vt:lpstr>
      <vt:lpstr>What are the different models of Curriculum Development?</vt:lpstr>
      <vt:lpstr>A content-led curriculum?</vt:lpstr>
      <vt:lpstr>In Welsh Schools…</vt:lpstr>
      <vt:lpstr>An Outcomes based curriculum?</vt:lpstr>
      <vt:lpstr>Starting with outcomes…</vt:lpstr>
      <vt:lpstr>The Process Curriculum</vt:lpstr>
      <vt:lpstr>Pros and Cons of the Process Curriculum</vt:lpstr>
      <vt:lpstr>Content, Outcomes or Process? </vt:lpstr>
      <vt:lpstr>What type of curriculum did Successful Futures suggest? </vt:lpstr>
      <vt:lpstr>Three key trends in the development of Curricula (globally) in the 21st Century … Some general points (Priestley, 2013)</vt:lpstr>
      <vt:lpstr>What are the emerging trends in Curriculum Development (from Priestley 2013)</vt:lpstr>
      <vt:lpstr>Developing trends have led to much debate….. Knowledge vs skills curriculum</vt:lpstr>
      <vt:lpstr>What is powerful knowledge? </vt:lpstr>
      <vt:lpstr>Amser egwyl</vt:lpstr>
      <vt:lpstr>Learning outcome…..</vt:lpstr>
      <vt:lpstr>Successful Futures……</vt:lpstr>
      <vt:lpstr>PowerPoint Presentation</vt:lpstr>
      <vt:lpstr>PowerPoint Presentation</vt:lpstr>
      <vt:lpstr>PowerPoint Presentation</vt:lpstr>
      <vt:lpstr>Diamond 9 activity.</vt:lpstr>
      <vt:lpstr>PowerPoint Presentation</vt:lpstr>
      <vt:lpstr>PowerPoint Presentation</vt:lpstr>
      <vt:lpstr>PowerPoint Presentation</vt:lpstr>
      <vt:lpstr>PowerPoint Presentation</vt:lpstr>
      <vt:lpstr>What is Curriculum? </vt:lpstr>
      <vt:lpstr>The curriculum should be: </vt:lpstr>
      <vt:lpstr>PowerPoint Presentation</vt:lpstr>
      <vt:lpstr>  Ask yourself 10 questions surrounding curriculum design – Donaldson report p.14</vt:lpstr>
      <vt:lpstr>To what extent does your existing curriculum meet the design principles outlined in Successful Futures?  </vt:lpstr>
      <vt:lpstr>Personal Reflection task…..</vt:lpstr>
      <vt:lpstr>Reflection task…..</vt:lpstr>
      <vt:lpstr>Day 3 - Learning visit</vt:lpstr>
      <vt:lpstr>Reflection task, the renovators’ delight! (10 minutes)</vt:lpstr>
      <vt:lpstr>Intersessional Task </vt:lpstr>
      <vt:lpstr>Referencing to documents</vt:lpstr>
      <vt:lpstr>Referencing to documents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PG Cert Teaching &amp; Learning “Successful Futures”  Day 1 – Tuesday November 7th 2017</dc:title>
  <dc:creator>Nicky Hagendyk</dc:creator>
  <cp:lastModifiedBy>Nicky Hagendyk</cp:lastModifiedBy>
  <cp:revision>1</cp:revision>
  <cp:lastPrinted>2019-03-27T14:12:16Z</cp:lastPrinted>
  <dcterms:modified xsi:type="dcterms:W3CDTF">2019-04-05T12:23:47Z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0x010100EEC19EA20C0F9B4FA868ACD3FF698817</vt:lpwstr>
  </property>
</Properties>
</file>