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57" r:id="rId3"/>
    <p:sldId id="258" r:id="rId4"/>
    <p:sldId id="261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6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6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AF9255-4CAF-4E79-87D9-70A906F71193}" type="datetimeFigureOut">
              <a:rPr lang="en-GB" smtClean="0"/>
              <a:t>27/05/2020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967E8-610F-4879-92BA-A6C37FD042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408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068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967E8-610F-4879-92BA-A6C37FD042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642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70E97-E80C-4647-9780-74B9F00EC2A9}" type="datetime1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04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889A6-1270-42C4-90A5-1196DBA8AAE0}" type="datetime1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736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2608E-2CAC-4E0C-BEB2-E06A6FF4D9A0}" type="datetime1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897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4A0D8-B7C2-42BB-B18C-60E870D0300D}" type="datetime1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961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B5AAC-0708-475E-BC80-FDDE4C8D84E6}" type="datetime1">
              <a:rPr lang="en-GB" smtClean="0"/>
              <a:t>27/05/2020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93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19761-7B18-4F66-9378-A36AE86BF586}" type="datetime1">
              <a:rPr lang="en-GB" smtClean="0"/>
              <a:t>27/05/2020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185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8EC0D-586E-4CDB-A604-CA79F64125F7}" type="datetime1">
              <a:rPr lang="en-GB" smtClean="0"/>
              <a:t>27/05/2020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273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B3BA-D78B-4938-8667-B2FCB9C835FC}" type="datetime1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210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24F59-E51A-4E57-9636-419407CAAFAB}" type="datetime1">
              <a:rPr lang="en-GB" smtClean="0"/>
              <a:t>27/05/2020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87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32B90-9C68-4039-A63A-E72C6B0055B8}" type="datetime1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33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E0242-B6FD-43FD-8FB9-58A6320E2244}" type="datetime1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7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5C6DD-2F24-42BF-964D-519B356C9F57}" type="datetime1">
              <a:rPr lang="en-GB" smtClean="0"/>
              <a:t>27/05/2020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29BD7F-9EE3-450E-A1CB-6E65D7141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386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12 Week Presessional </a:t>
            </a:r>
          </a:p>
          <a:p>
            <a:r>
              <a:rPr lang="en-GB" dirty="0" smtClean="0"/>
              <a:t>by </a:t>
            </a:r>
            <a:r>
              <a:rPr lang="en-GB" dirty="0" smtClean="0"/>
              <a:t>David C. </a:t>
            </a:r>
            <a:r>
              <a:rPr lang="en-GB" dirty="0" smtClean="0"/>
              <a:t>Williams </a:t>
            </a:r>
            <a:r>
              <a:rPr lang="en-GB" sz="2000" dirty="0" smtClean="0"/>
              <a:t>MA (TEFL) RSA Dip. (TEFL)</a:t>
            </a:r>
            <a:endParaRPr lang="en-GB" sz="2000" dirty="0" smtClean="0"/>
          </a:p>
          <a:p>
            <a:r>
              <a:rPr lang="en-GB" dirty="0" smtClean="0"/>
              <a:t>Lecturer English for Academic Purposes (EAP) </a:t>
            </a:r>
            <a:endParaRPr lang="en-GB" dirty="0" smtClean="0"/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404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Teaching programme</a:t>
            </a:r>
          </a:p>
          <a:p>
            <a:r>
              <a:rPr lang="en-GB" dirty="0" smtClean="0"/>
              <a:t>Learning and teaching approach</a:t>
            </a:r>
          </a:p>
          <a:p>
            <a:r>
              <a:rPr lang="en-GB" dirty="0" smtClean="0"/>
              <a:t>Main topics to be covered</a:t>
            </a:r>
          </a:p>
          <a:p>
            <a:r>
              <a:rPr lang="en-GB" dirty="0" smtClean="0"/>
              <a:t>Assessment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92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programme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7574516"/>
              </p:ext>
            </p:extLst>
          </p:nvPr>
        </p:nvGraphicFramePr>
        <p:xfrm>
          <a:off x="838200" y="1825625"/>
          <a:ext cx="105156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WEEK and topic details/main theme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WEEK and topic details/main theme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 – Introduction/music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 –  Design (Unit 2 of Macmillan e-book)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 – Technology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8 –  Identity (Unit 1 of Macmillan e-book)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 – Health &amp; Fitness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9 –  Sound  (Unit 9 of Macmillan e-book)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 – UK Culture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10 – Thought (Unit 3 of Macmillan e-book)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 – Media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11 – Life as a UWTSD student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 – Revision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 – Revision and Assessment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37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and teaching approach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6149724"/>
              </p:ext>
            </p:extLst>
          </p:nvPr>
        </p:nvGraphicFramePr>
        <p:xfrm>
          <a:off x="838200" y="1825625"/>
          <a:ext cx="105156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STUDENT SELF-LEARNING TIME</a:t>
                      </a:r>
                    </a:p>
                    <a:p>
                      <a:r>
                        <a:rPr lang="en-GB" dirty="0" smtClean="0"/>
                        <a:t>1pm – 3pm in China (6am – 8am GMT)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LIVE TEACHING TIME</a:t>
                      </a:r>
                    </a:p>
                    <a:p>
                      <a:r>
                        <a:rPr lang="en-GB" dirty="0" smtClean="0"/>
                        <a:t>9am – 11am GMT (4pm - 6pm in China)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You will need to carry out several of the following tasks, depending on the day and week of the course:-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Write an essay (250 words maximum) for homework</a:t>
                      </a:r>
                    </a:p>
                    <a:p>
                      <a:r>
                        <a:rPr lang="en-GB" dirty="0" smtClean="0"/>
                        <a:t>Write a paragraph live (100 words maximum)</a:t>
                      </a:r>
                    </a:p>
                    <a:p>
                      <a:r>
                        <a:rPr lang="en-GB" dirty="0" smtClean="0"/>
                        <a:t>Read a text based on the weekly theme</a:t>
                      </a:r>
                    </a:p>
                    <a:p>
                      <a:r>
                        <a:rPr lang="en-GB" dirty="0" smtClean="0"/>
                        <a:t>Watch a video based on the weekly theme</a:t>
                      </a:r>
                    </a:p>
                    <a:p>
                      <a:r>
                        <a:rPr lang="en-GB" dirty="0" smtClean="0"/>
                        <a:t>Complete a series of exercises</a:t>
                      </a:r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This is your 2 hour live teaching slot and the teacher will do many examples of the following:-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Provide detailed feedback on exercises</a:t>
                      </a:r>
                    </a:p>
                    <a:p>
                      <a:r>
                        <a:rPr lang="en-GB" dirty="0" smtClean="0"/>
                        <a:t>Go through a PowerPoint presentation</a:t>
                      </a:r>
                    </a:p>
                    <a:p>
                      <a:r>
                        <a:rPr lang="en-GB" dirty="0" smtClean="0"/>
                        <a:t>Deal with any questions</a:t>
                      </a:r>
                    </a:p>
                    <a:p>
                      <a:r>
                        <a:rPr lang="en-GB" dirty="0" smtClean="0"/>
                        <a:t>Carry out revision</a:t>
                      </a:r>
                    </a:p>
                    <a:p>
                      <a:r>
                        <a:rPr lang="en-GB" dirty="0" smtClean="0"/>
                        <a:t>Teach directly by sharing documents online</a:t>
                      </a:r>
                    </a:p>
                    <a:p>
                      <a:r>
                        <a:rPr lang="en-GB" dirty="0" smtClean="0"/>
                        <a:t>Teach directly using a real (not digital) whiteboard</a:t>
                      </a:r>
                    </a:p>
                    <a:p>
                      <a:r>
                        <a:rPr lang="en-GB" dirty="0" smtClean="0"/>
                        <a:t>Teach using the E-book exercises and information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43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topics to be covered </a:t>
            </a:r>
            <a:r>
              <a:rPr lang="en-GB" sz="2000" dirty="0" smtClean="0"/>
              <a:t>– listed according to the 7 pillars of EAP</a:t>
            </a:r>
            <a:endParaRPr lang="en-GB" sz="20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052072"/>
              </p:ext>
            </p:extLst>
          </p:nvPr>
        </p:nvGraphicFramePr>
        <p:xfrm>
          <a:off x="838200" y="1825625"/>
          <a:ext cx="10515600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LISTENING SKILLS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Listening for gist and for specific information</a:t>
                      </a:r>
                    </a:p>
                    <a:p>
                      <a:r>
                        <a:rPr lang="en-GB" sz="1200" dirty="0" smtClean="0"/>
                        <a:t>Listening involving the following situation common to students </a:t>
                      </a:r>
                    </a:p>
                    <a:p>
                      <a:r>
                        <a:rPr lang="en-GB" sz="1200" dirty="0" smtClean="0"/>
                        <a:t>…a conversation  between 2, 3 or 4 speakers about educational or training situations, e.g. discussing an assignment</a:t>
                      </a:r>
                    </a:p>
                    <a:p>
                      <a:r>
                        <a:rPr lang="en-GB" sz="1200" dirty="0" smtClean="0"/>
                        <a:t>…a monologue on an academic subject, e.g. listening to a lecture</a:t>
                      </a:r>
                    </a:p>
                    <a:p>
                      <a:r>
                        <a:rPr lang="en-GB" sz="1200" dirty="0" smtClean="0"/>
                        <a:t>…a conversation between 2 speakers about everyday situations</a:t>
                      </a:r>
                    </a:p>
                    <a:p>
                      <a:r>
                        <a:rPr lang="en-GB" sz="1200" dirty="0" smtClean="0"/>
                        <a:t>…a monologue about everyday situations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GRAMMAR</a:t>
                      </a:r>
                    </a:p>
                    <a:p>
                      <a:r>
                        <a:rPr lang="en-GB" sz="1200" dirty="0" smtClean="0"/>
                        <a:t>Common errors in both written and spoken English caused by…missing articles</a:t>
                      </a:r>
                    </a:p>
                    <a:p>
                      <a:r>
                        <a:rPr lang="en-GB" sz="1200" dirty="0" smtClean="0"/>
                        <a:t>…subject-verb agreement, …prepositions, …countable/uncountable nouns Active-passive voice , for </a:t>
                      </a:r>
                      <a:r>
                        <a:rPr lang="en-GB" sz="1200" dirty="0" err="1" smtClean="0"/>
                        <a:t>parapharsinga</a:t>
                      </a:r>
                      <a:r>
                        <a:rPr lang="en-GB" sz="1200" dirty="0" smtClean="0"/>
                        <a:t> </a:t>
                      </a:r>
                      <a:r>
                        <a:rPr lang="en-GB" sz="1200" dirty="0" err="1" smtClean="0"/>
                        <a:t>nd</a:t>
                      </a:r>
                      <a:r>
                        <a:rPr lang="en-GB" sz="1200" dirty="0" smtClean="0"/>
                        <a:t> to avoid 1</a:t>
                      </a:r>
                      <a:r>
                        <a:rPr lang="en-GB" sz="1200" baseline="30000" dirty="0" smtClean="0"/>
                        <a:t>st</a:t>
                      </a:r>
                      <a:r>
                        <a:rPr lang="en-GB" sz="1200" dirty="0" smtClean="0"/>
                        <a:t> person singular (I…)</a:t>
                      </a:r>
                    </a:p>
                    <a:p>
                      <a:r>
                        <a:rPr lang="en-GB" sz="1200" dirty="0" smtClean="0"/>
                        <a:t>Tenses in different parts of an essay</a:t>
                      </a:r>
                    </a:p>
                    <a:p>
                      <a:r>
                        <a:rPr lang="en-GB" sz="1200" dirty="0" smtClean="0"/>
                        <a:t>The major parts of speech (nouns, verbs and adjectives) and how they can help in paraphrasing</a:t>
                      </a:r>
                    </a:p>
                    <a:p>
                      <a:r>
                        <a:rPr lang="en-GB" sz="1200" dirty="0" smtClean="0"/>
                        <a:t>How to proofread your own work</a:t>
                      </a:r>
                      <a:endParaRPr lang="en-GB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READING SKILLS</a:t>
                      </a:r>
                    </a:p>
                    <a:p>
                      <a:r>
                        <a:rPr lang="en-GB" sz="1200" dirty="0" smtClean="0"/>
                        <a:t>Reading for gist and for specific information – skimming and scanning</a:t>
                      </a:r>
                    </a:p>
                    <a:p>
                      <a:r>
                        <a:rPr lang="en-GB" sz="1200" dirty="0" smtClean="0"/>
                        <a:t>Critical reading, e.g. identifying bias/recognising underlying meaning</a:t>
                      </a:r>
                    </a:p>
                    <a:p>
                      <a:r>
                        <a:rPr lang="en-GB" sz="1200" dirty="0" smtClean="0"/>
                        <a:t>interpreting information from charts/tables/graphs</a:t>
                      </a:r>
                    </a:p>
                    <a:p>
                      <a:r>
                        <a:rPr lang="en-GB" sz="1200" dirty="0" smtClean="0"/>
                        <a:t>Inference (guessing meaning from context)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VOCABULARY</a:t>
                      </a:r>
                    </a:p>
                    <a:p>
                      <a:r>
                        <a:rPr lang="en-GB" sz="1200" dirty="0" smtClean="0"/>
                        <a:t>Collocation as the cornerstone of the English language</a:t>
                      </a:r>
                    </a:p>
                    <a:p>
                      <a:r>
                        <a:rPr lang="en-GB" sz="1200" dirty="0" smtClean="0"/>
                        <a:t>Synonyms (and antonyms) to avoid repetition and for paraphrasing</a:t>
                      </a:r>
                    </a:p>
                    <a:p>
                      <a:r>
                        <a:rPr lang="en-GB" sz="1200" dirty="0" smtClean="0"/>
                        <a:t>Affixation: prefixes and suffixes</a:t>
                      </a:r>
                    </a:p>
                    <a:p>
                      <a:r>
                        <a:rPr lang="en-GB" sz="1200" dirty="0" smtClean="0"/>
                        <a:t>Word lists : the Academic Word List (AWL) and GSL (General Service List)</a:t>
                      </a:r>
                    </a:p>
                    <a:p>
                      <a:r>
                        <a:rPr lang="en-GB" sz="1200" dirty="0" smtClean="0"/>
                        <a:t>Corpuses and Concordances: an Introduction to Corpus linguistics</a:t>
                      </a:r>
                      <a:endParaRPr lang="en-GB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SPEAKING SKILLS</a:t>
                      </a:r>
                    </a:p>
                    <a:p>
                      <a:r>
                        <a:rPr lang="en-GB" sz="1200" dirty="0" smtClean="0"/>
                        <a:t>Common errors in spoken English. Giving presentations. The functions of spoken English. Use of parallel structure in speeches. Accuracy versus fluency. Phonological aspects: contracted forms, linking, pronunciation of IPA chart phonemes, intonation and stress patterns. Communicative competence.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STUDY SKILLS</a:t>
                      </a:r>
                    </a:p>
                    <a:p>
                      <a:r>
                        <a:rPr lang="en-GB" sz="1200" dirty="0" smtClean="0"/>
                        <a:t>Critical thinking, e.g. strong versus weak evidence</a:t>
                      </a:r>
                    </a:p>
                    <a:p>
                      <a:r>
                        <a:rPr lang="en-GB" sz="1200" dirty="0" smtClean="0"/>
                        <a:t>Academic referencing, notably the Harvard referencing system</a:t>
                      </a:r>
                    </a:p>
                    <a:p>
                      <a:r>
                        <a:rPr lang="en-GB" sz="1200" dirty="0" smtClean="0"/>
                        <a:t>Making notes and simple mind mapping (images of whiteboard examples) </a:t>
                      </a:r>
                    </a:p>
                    <a:p>
                      <a:r>
                        <a:rPr lang="en-GB" sz="1200" dirty="0" smtClean="0"/>
                        <a:t>Abstracts, proposals and dissertation sections</a:t>
                      </a:r>
                      <a:endParaRPr lang="en-GB" sz="1200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en-GB" sz="1200" dirty="0" smtClean="0"/>
                        <a:t>WRITING SKILLS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Common errors in written English. The functions of written English. Topic and supporting sentences in paragraph writing. Writing essay introductions, main bodies and conclusions. Writing reports. Also, writing a paraphrase and writing a summary. Discourse analysis including ellipsis, parallel structures, coherence and cohesion. </a:t>
                      </a:r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5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You will be expected to produce a portfolio of </a:t>
            </a:r>
            <a:r>
              <a:rPr lang="en-GB" sz="1800" dirty="0" smtClean="0"/>
              <a:t>work </a:t>
            </a:r>
            <a:r>
              <a:rPr lang="en-GB" sz="1800" dirty="0" smtClean="0"/>
              <a:t>to </a:t>
            </a:r>
            <a:r>
              <a:rPr lang="en-GB" sz="1800" dirty="0"/>
              <a:t>evidence your progress on this online pre-sessional course and should submit the following for your </a:t>
            </a:r>
            <a:r>
              <a:rPr lang="en-GB" sz="1800" dirty="0" smtClean="0"/>
              <a:t>portfolio:-</a:t>
            </a:r>
            <a:endParaRPr lang="en-GB" sz="1800" dirty="0"/>
          </a:p>
          <a:p>
            <a:pPr lvl="1"/>
            <a:r>
              <a:rPr lang="en-GB" sz="1800" dirty="0" smtClean="0"/>
              <a:t>Evidence </a:t>
            </a:r>
            <a:r>
              <a:rPr lang="en-GB" sz="1800" dirty="0"/>
              <a:t>of two writing assignments</a:t>
            </a:r>
          </a:p>
          <a:p>
            <a:pPr lvl="1"/>
            <a:r>
              <a:rPr lang="en-GB" sz="1800" dirty="0"/>
              <a:t>Evidence of two reading assignments</a:t>
            </a:r>
          </a:p>
          <a:p>
            <a:pPr lvl="1"/>
            <a:r>
              <a:rPr lang="en-GB" sz="1800" dirty="0"/>
              <a:t>Evidence of two recorded speaking and/or listening </a:t>
            </a:r>
            <a:r>
              <a:rPr lang="en-GB" sz="1800" dirty="0" smtClean="0"/>
              <a:t>assignments</a:t>
            </a:r>
          </a:p>
          <a:p>
            <a:r>
              <a:rPr lang="en-GB" sz="1800" dirty="0" smtClean="0"/>
              <a:t>Details of portfolio requirements are included as a pdf in the home page of this Presessional </a:t>
            </a:r>
            <a:endParaRPr lang="en-GB" sz="1800" dirty="0"/>
          </a:p>
          <a:p>
            <a:r>
              <a:rPr lang="en-GB" sz="1800" dirty="0"/>
              <a:t> </a:t>
            </a:r>
            <a:r>
              <a:rPr lang="en-GB" sz="1800" dirty="0" smtClean="0"/>
              <a:t>There </a:t>
            </a:r>
            <a:r>
              <a:rPr lang="en-GB" sz="1800" dirty="0"/>
              <a:t>will be several opportunities to complete your portfolio throughout the course and at least half of all assessment will be undertaken in real time</a:t>
            </a:r>
            <a:r>
              <a:rPr lang="en-GB" sz="1800" dirty="0" smtClean="0"/>
              <a:t>. </a:t>
            </a:r>
            <a:r>
              <a:rPr lang="en-GB" sz="1800" dirty="0" smtClean="0"/>
              <a:t>This </a:t>
            </a:r>
            <a:r>
              <a:rPr lang="en-GB" sz="1800" dirty="0" smtClean="0"/>
              <a:t>will clearly demonstrate </a:t>
            </a:r>
            <a:r>
              <a:rPr lang="en-GB" sz="1800" dirty="0"/>
              <a:t>your progress on this </a:t>
            </a:r>
            <a:r>
              <a:rPr lang="en-GB" sz="1800" dirty="0" smtClean="0"/>
              <a:t>course</a:t>
            </a:r>
          </a:p>
          <a:p>
            <a:r>
              <a:rPr lang="en-GB" sz="1800" dirty="0" smtClean="0"/>
              <a:t>Weekly </a:t>
            </a:r>
            <a:r>
              <a:rPr lang="en-GB" sz="1800" dirty="0"/>
              <a:t>tasks should be submitted to your course tutor who will provide feedback</a:t>
            </a:r>
            <a:r>
              <a:rPr lang="en-GB" sz="1800" dirty="0" smtClean="0"/>
              <a:t>.</a:t>
            </a:r>
          </a:p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9BD7F-9EE3-450E-A1CB-6E65D71415E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0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729</Words>
  <Application>Microsoft Office PowerPoint</Application>
  <PresentationFormat>Widescreen</PresentationFormat>
  <Paragraphs>97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           </vt:lpstr>
      <vt:lpstr>Structure of presentation</vt:lpstr>
      <vt:lpstr>Teaching programme</vt:lpstr>
      <vt:lpstr>Learning and teaching approach</vt:lpstr>
      <vt:lpstr>Main topics to be covered – listed according to the 7 pillars of EAP</vt:lpstr>
      <vt:lpstr>Assessment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12 Week Pre-sessional</dc:title>
  <dc:creator>David Charles Williams (International Centre)</dc:creator>
  <cp:lastModifiedBy>David Charles Williams (International Centre)</cp:lastModifiedBy>
  <cp:revision>39</cp:revision>
  <dcterms:created xsi:type="dcterms:W3CDTF">2020-05-26T18:15:39Z</dcterms:created>
  <dcterms:modified xsi:type="dcterms:W3CDTF">2020-05-27T07:51:51Z</dcterms:modified>
</cp:coreProperties>
</file>