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7"/>
  </p:notesMasterIdLst>
  <p:sldIdLst>
    <p:sldId id="256" r:id="rId2"/>
    <p:sldId id="273" r:id="rId3"/>
    <p:sldId id="268" r:id="rId4"/>
    <p:sldId id="258" r:id="rId5"/>
    <p:sldId id="263" r:id="rId6"/>
    <p:sldId id="264" r:id="rId7"/>
    <p:sldId id="262" r:id="rId8"/>
    <p:sldId id="259" r:id="rId9"/>
    <p:sldId id="261" r:id="rId10"/>
    <p:sldId id="271" r:id="rId11"/>
    <p:sldId id="269" r:id="rId12"/>
    <p:sldId id="265" r:id="rId13"/>
    <p:sldId id="270" r:id="rId14"/>
    <p:sldId id="260" r:id="rId15"/>
    <p:sldId id="272" r:id="rId16"/>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1" d="100"/>
          <a:sy n="41" d="100"/>
        </p:scale>
        <p:origin x="820" y="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23A846-5965-4E0B-AA2A-5D3C9CB7B0BC}" type="datetimeFigureOut">
              <a:rPr lang="en-IN" smtClean="0"/>
              <a:t>18-11-2025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6DBD6C-4196-4CFE-A609-208E638471B0}" type="slidenum">
              <a:rPr lang="en-IN" smtClean="0"/>
              <a:t>‹#›</a:t>
            </a:fld>
            <a:endParaRPr lang="en-IN"/>
          </a:p>
        </p:txBody>
      </p:sp>
    </p:spTree>
    <p:extLst>
      <p:ext uri="{BB962C8B-B14F-4D97-AF65-F5344CB8AC3E}">
        <p14:creationId xmlns:p14="http://schemas.microsoft.com/office/powerpoint/2010/main" val="3269179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B6DBD6C-4196-4CFE-A609-208E638471B0}" type="slidenum">
              <a:rPr lang="en-IN" smtClean="0"/>
              <a:t>3</a:t>
            </a:fld>
            <a:endParaRPr lang="en-IN"/>
          </a:p>
        </p:txBody>
      </p:sp>
    </p:spTree>
    <p:extLst>
      <p:ext uri="{BB962C8B-B14F-4D97-AF65-F5344CB8AC3E}">
        <p14:creationId xmlns:p14="http://schemas.microsoft.com/office/powerpoint/2010/main" val="8507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B6DBD6C-4196-4CFE-A609-208E638471B0}" type="slidenum">
              <a:rPr lang="en-IN" smtClean="0"/>
              <a:t>4</a:t>
            </a:fld>
            <a:endParaRPr lang="en-IN"/>
          </a:p>
        </p:txBody>
      </p:sp>
    </p:spTree>
    <p:extLst>
      <p:ext uri="{BB962C8B-B14F-4D97-AF65-F5344CB8AC3E}">
        <p14:creationId xmlns:p14="http://schemas.microsoft.com/office/powerpoint/2010/main" val="1663689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212F2-8DF5-3BCA-1A2E-BB20D883E5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B7ABA7-618A-A235-837F-3DBF85FD63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73E785-D81D-563B-6704-EB1335DE9F9B}"/>
              </a:ext>
            </a:extLst>
          </p:cNvPr>
          <p:cNvSpPr>
            <a:spLocks noGrp="1"/>
          </p:cNvSpPr>
          <p:nvPr>
            <p:ph type="body" idx="1"/>
          </p:nvPr>
        </p:nvSpPr>
        <p:spPr/>
        <p:txBody>
          <a:bodyPr/>
          <a:lstStyle/>
          <a:p>
            <a:endParaRPr lang="en-IN" dirty="0"/>
          </a:p>
        </p:txBody>
      </p:sp>
      <p:sp>
        <p:nvSpPr>
          <p:cNvPr id="4" name="Slide Number Placeholder 3">
            <a:extLst>
              <a:ext uri="{FF2B5EF4-FFF2-40B4-BE49-F238E27FC236}">
                <a16:creationId xmlns:a16="http://schemas.microsoft.com/office/drawing/2014/main" id="{831AB4D5-46FD-EC7E-649A-34B045837E01}"/>
              </a:ext>
            </a:extLst>
          </p:cNvPr>
          <p:cNvSpPr>
            <a:spLocks noGrp="1"/>
          </p:cNvSpPr>
          <p:nvPr>
            <p:ph type="sldNum" sz="quarter" idx="5"/>
          </p:nvPr>
        </p:nvSpPr>
        <p:spPr/>
        <p:txBody>
          <a:bodyPr/>
          <a:lstStyle/>
          <a:p>
            <a:fld id="{AB6DBD6C-4196-4CFE-A609-208E638471B0}" type="slidenum">
              <a:rPr lang="en-IN" smtClean="0"/>
              <a:t>10</a:t>
            </a:fld>
            <a:endParaRPr lang="en-IN"/>
          </a:p>
        </p:txBody>
      </p:sp>
    </p:spTree>
    <p:extLst>
      <p:ext uri="{BB962C8B-B14F-4D97-AF65-F5344CB8AC3E}">
        <p14:creationId xmlns:p14="http://schemas.microsoft.com/office/powerpoint/2010/main" val="848730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5.png"/><Relationship Id="rId18" Type="http://schemas.openxmlformats.org/officeDocument/2006/relationships/image" Target="../media/image20.svg"/><Relationship Id="rId3" Type="http://schemas.openxmlformats.org/officeDocument/2006/relationships/image" Target="../media/image1.png"/><Relationship Id="rId21" Type="http://schemas.openxmlformats.org/officeDocument/2006/relationships/image" Target="../media/image23.svg"/><Relationship Id="rId7" Type="http://schemas.openxmlformats.org/officeDocument/2006/relationships/image" Target="../media/image13.png"/><Relationship Id="rId12" Type="http://schemas.openxmlformats.org/officeDocument/2006/relationships/image" Target="../media/image4.svg"/><Relationship Id="rId17" Type="http://schemas.openxmlformats.org/officeDocument/2006/relationships/image" Target="../media/image19.png"/><Relationship Id="rId2" Type="http://schemas.openxmlformats.org/officeDocument/2006/relationships/notesSlide" Target="../notesSlides/notesSlide1.xml"/><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12.svg"/><Relationship Id="rId11" Type="http://schemas.openxmlformats.org/officeDocument/2006/relationships/image" Target="../media/image3.png"/><Relationship Id="rId5" Type="http://schemas.openxmlformats.org/officeDocument/2006/relationships/image" Target="../media/image11.png"/><Relationship Id="rId15" Type="http://schemas.openxmlformats.org/officeDocument/2006/relationships/image" Target="../media/image17.svg"/><Relationship Id="rId10" Type="http://schemas.openxmlformats.org/officeDocument/2006/relationships/image" Target="../media/image8.svg"/><Relationship Id="rId19" Type="http://schemas.openxmlformats.org/officeDocument/2006/relationships/image" Target="../media/image21.png"/><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image" Target="../media/image24.png"/><Relationship Id="rId7" Type="http://schemas.openxmlformats.org/officeDocument/2006/relationships/image" Target="../media/image1.png"/><Relationship Id="rId12" Type="http://schemas.openxmlformats.org/officeDocument/2006/relationships/image" Target="../media/image29.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7.svg"/><Relationship Id="rId11" Type="http://schemas.openxmlformats.org/officeDocument/2006/relationships/image" Target="../media/image28.png"/><Relationship Id="rId5" Type="http://schemas.openxmlformats.org/officeDocument/2006/relationships/image" Target="../media/image26.png"/><Relationship Id="rId10" Type="http://schemas.openxmlformats.org/officeDocument/2006/relationships/image" Target="../media/image4.svg"/><Relationship Id="rId4" Type="http://schemas.openxmlformats.org/officeDocument/2006/relationships/image" Target="../media/image25.svg"/><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png"/><Relationship Id="rId13" Type="http://schemas.openxmlformats.org/officeDocument/2006/relationships/image" Target="../media/image8.svg"/><Relationship Id="rId3" Type="http://schemas.openxmlformats.org/officeDocument/2006/relationships/image" Target="../media/image31.svg"/><Relationship Id="rId7" Type="http://schemas.openxmlformats.org/officeDocument/2006/relationships/image" Target="../media/image35.svg"/><Relationship Id="rId12" Type="http://schemas.openxmlformats.org/officeDocument/2006/relationships/image" Target="../media/image7.pn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4.png"/><Relationship Id="rId11" Type="http://schemas.openxmlformats.org/officeDocument/2006/relationships/image" Target="../media/image37.svg"/><Relationship Id="rId5" Type="http://schemas.openxmlformats.org/officeDocument/2006/relationships/image" Target="../media/image33.svg"/><Relationship Id="rId10" Type="http://schemas.openxmlformats.org/officeDocument/2006/relationships/image" Target="../media/image36.png"/><Relationship Id="rId4" Type="http://schemas.openxmlformats.org/officeDocument/2006/relationships/image" Target="../media/image32.png"/><Relationship Id="rId9" Type="http://schemas.openxmlformats.org/officeDocument/2006/relationships/image" Target="../media/image2.svg"/><Relationship Id="rId14" Type="http://schemas.openxmlformats.org/officeDocument/2006/relationships/image" Target="../media/image38.jpg"/></Relationships>
</file>

<file path=ppt/slides/_rels/slide6.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8.svg"/><Relationship Id="rId7"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35.svg"/><Relationship Id="rId4" Type="http://schemas.openxmlformats.org/officeDocument/2006/relationships/image" Target="../media/image34.png"/><Relationship Id="rId9" Type="http://schemas.openxmlformats.org/officeDocument/2006/relationships/image" Target="../media/image42.jpe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14.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8.svg"/></Relationships>
</file>

<file path=ppt/slides/_rels/slide9.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4.svg"/><Relationship Id="rId7" Type="http://schemas.openxmlformats.org/officeDocument/2006/relationships/image" Target="../media/image35.sv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25.sv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8" Type="http://schemas.openxmlformats.org/officeDocument/2006/relationships/image" Target="../media/image2.svg"/><Relationship Id="rId13" Type="http://schemas.openxmlformats.org/officeDocument/2006/relationships/image" Target="../media/image46.png"/><Relationship Id="rId18" Type="http://schemas.openxmlformats.org/officeDocument/2006/relationships/image" Target="../media/image51.svg"/><Relationship Id="rId3" Type="http://schemas.openxmlformats.org/officeDocument/2006/relationships/image" Target="../media/image24.png"/><Relationship Id="rId21" Type="http://schemas.openxmlformats.org/officeDocument/2006/relationships/image" Target="../media/image54.svg"/><Relationship Id="rId7" Type="http://schemas.openxmlformats.org/officeDocument/2006/relationships/image" Target="../media/image1.png"/><Relationship Id="rId12" Type="http://schemas.openxmlformats.org/officeDocument/2006/relationships/image" Target="../media/image29.svg"/><Relationship Id="rId17" Type="http://schemas.openxmlformats.org/officeDocument/2006/relationships/image" Target="../media/image50.png"/><Relationship Id="rId2" Type="http://schemas.openxmlformats.org/officeDocument/2006/relationships/notesSlide" Target="../notesSlides/notesSlide3.xml"/><Relationship Id="rId16" Type="http://schemas.openxmlformats.org/officeDocument/2006/relationships/image" Target="../media/image49.png"/><Relationship Id="rId20"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27.svg"/><Relationship Id="rId11" Type="http://schemas.openxmlformats.org/officeDocument/2006/relationships/image" Target="../media/image28.png"/><Relationship Id="rId5" Type="http://schemas.openxmlformats.org/officeDocument/2006/relationships/image" Target="../media/image26.png"/><Relationship Id="rId15" Type="http://schemas.openxmlformats.org/officeDocument/2006/relationships/image" Target="../media/image48.svg"/><Relationship Id="rId10" Type="http://schemas.openxmlformats.org/officeDocument/2006/relationships/image" Target="../media/image4.svg"/><Relationship Id="rId19" Type="http://schemas.openxmlformats.org/officeDocument/2006/relationships/image" Target="../media/image52.png"/><Relationship Id="rId4" Type="http://schemas.openxmlformats.org/officeDocument/2006/relationships/image" Target="../media/image25.svg"/><Relationship Id="rId9" Type="http://schemas.openxmlformats.org/officeDocument/2006/relationships/image" Target="../media/image3.png"/><Relationship Id="rId14"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svg"/><Relationship Id="rId7" Type="http://schemas.openxmlformats.org/officeDocument/2006/relationships/image" Target="../media/image1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4.svg"/></Relationships>
</file>

<file path=ppt/slides/_rels/slide12.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14.svg"/><Relationship Id="rId3" Type="http://schemas.openxmlformats.org/officeDocument/2006/relationships/image" Target="../media/image4.svg"/><Relationship Id="rId7" Type="http://schemas.openxmlformats.org/officeDocument/2006/relationships/image" Target="../media/image56.sv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55.png"/><Relationship Id="rId11" Type="http://schemas.openxmlformats.org/officeDocument/2006/relationships/image" Target="../media/image60.svg"/><Relationship Id="rId5" Type="http://schemas.openxmlformats.org/officeDocument/2006/relationships/image" Target="../media/image6.svg"/><Relationship Id="rId10" Type="http://schemas.openxmlformats.org/officeDocument/2006/relationships/image" Target="../media/image59.png"/><Relationship Id="rId4" Type="http://schemas.openxmlformats.org/officeDocument/2006/relationships/image" Target="../media/image5.png"/><Relationship Id="rId9" Type="http://schemas.openxmlformats.org/officeDocument/2006/relationships/image" Target="../media/image58.svg"/></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1.svg"/><Relationship Id="rId7" Type="http://schemas.openxmlformats.org/officeDocument/2006/relationships/image" Target="../media/image35.svg"/><Relationship Id="rId2" Type="http://schemas.openxmlformats.org/officeDocument/2006/relationships/image" Target="../media/image61.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svg"/><Relationship Id="rId4" Type="http://schemas.openxmlformats.org/officeDocument/2006/relationships/image" Target="../media/image32.png"/><Relationship Id="rId9" Type="http://schemas.openxmlformats.org/officeDocument/2006/relationships/image" Target="../media/image6.svg"/></Relationships>
</file>

<file path=ppt/slides/_rels/slide14.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4.svg"/><Relationship Id="rId7" Type="http://schemas.openxmlformats.org/officeDocument/2006/relationships/image" Target="../media/image33.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32.png"/><Relationship Id="rId11" Type="http://schemas.openxmlformats.org/officeDocument/2006/relationships/image" Target="../media/image8.svg"/><Relationship Id="rId5" Type="http://schemas.openxmlformats.org/officeDocument/2006/relationships/image" Target="../media/image29.svg"/><Relationship Id="rId10" Type="http://schemas.openxmlformats.org/officeDocument/2006/relationships/image" Target="../media/image7.png"/><Relationship Id="rId4" Type="http://schemas.openxmlformats.org/officeDocument/2006/relationships/image" Target="../media/image28.png"/><Relationship Id="rId9" Type="http://schemas.openxmlformats.org/officeDocument/2006/relationships/image" Target="../media/image63.svg"/></Relationships>
</file>

<file path=ppt/slides/_rels/slide15.xml.rels><?xml version="1.0" encoding="UTF-8" standalone="yes"?>
<Relationships xmlns="http://schemas.openxmlformats.org/package/2006/relationships"><Relationship Id="rId8" Type="http://schemas.openxmlformats.org/officeDocument/2006/relationships/hyperlink" Target="https://www.cqc.org.uk/sites/default/files/202307/202307-RapidLiteratureReview-improvement.pdf" TargetMode="External"/><Relationship Id="rId13" Type="http://schemas.openxmlformats.org/officeDocument/2006/relationships/hyperlink" Target="https://www.health.org.uk/reports-and-analysis/briefings/building-an-organisational-culture-of-continuous-improvement" TargetMode="External"/><Relationship Id="rId18" Type="http://schemas.openxmlformats.org/officeDocument/2006/relationships/hyperlink" Target="https://www.bmj.com/content/320/7237/768" TargetMode="External"/><Relationship Id="rId3" Type="http://schemas.openxmlformats.org/officeDocument/2006/relationships/image" Target="../media/image2.svg"/><Relationship Id="rId7" Type="http://schemas.openxmlformats.org/officeDocument/2006/relationships/image" Target="../media/image12.svg"/><Relationship Id="rId12" Type="http://schemas.openxmlformats.org/officeDocument/2006/relationships/hyperlink" Target="https://reader.health.org.uk/qi-made-simple-2021" TargetMode="External"/><Relationship Id="rId17" Type="http://schemas.openxmlformats.org/officeDocument/2006/relationships/hyperlink" Target="https://rcni.com/keywords/lucy-letby" TargetMode="External"/><Relationship Id="rId2" Type="http://schemas.openxmlformats.org/officeDocument/2006/relationships/image" Target="../media/image1.png"/><Relationship Id="rId16" Type="http://schemas.openxmlformats.org/officeDocument/2006/relationships/hyperlink" Target="https://purplegriffon.com/blog/fishbone-diagram-ishikawa" TargetMode="Externa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hyperlink" Target="https://jamanetwork.com/journals/jama/article-abstract/374139" TargetMode="External"/><Relationship Id="rId5" Type="http://schemas.openxmlformats.org/officeDocument/2006/relationships/image" Target="../media/image8.svg"/><Relationship Id="rId15" Type="http://schemas.openxmlformats.org/officeDocument/2006/relationships/hyperlink" Target="https://www.kingsfund.org.uk/insight-and-analysis/data-and-charts/nhs-workforce-nutshell" TargetMode="External"/><Relationship Id="rId10" Type="http://schemas.openxmlformats.org/officeDocument/2006/relationships/hyperlink" Target="https://www.coch.nhs.uk/media/133225/abdb_3091_coch-annual-report-2015-16-min-1-.pdf" TargetMode="External"/><Relationship Id="rId4" Type="http://schemas.openxmlformats.org/officeDocument/2006/relationships/image" Target="../media/image7.png"/><Relationship Id="rId9" Type="http://schemas.openxmlformats.org/officeDocument/2006/relationships/hyperlink" Target="https://www.cqc.org.uk/provider/RJR/inspection-summary" TargetMode="External"/><Relationship Id="rId14" Type="http://schemas.openxmlformats.org/officeDocument/2006/relationships/hyperlink" Target="https://www.kingsfund.org.uk/insight-and-analysis/reports/public-satisfaction-nhs-and-social-care-202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rot="5149507" flipH="1" flipV="1">
            <a:off x="13235665" y="6186477"/>
            <a:ext cx="7556582" cy="7916419"/>
          </a:xfrm>
          <a:custGeom>
            <a:avLst/>
            <a:gdLst/>
            <a:ahLst/>
            <a:cxnLst/>
            <a:rect l="l" t="t" r="r" b="b"/>
            <a:pathLst>
              <a:path w="7556582" h="7916419">
                <a:moveTo>
                  <a:pt x="7556582" y="7916419"/>
                </a:moveTo>
                <a:lnTo>
                  <a:pt x="0" y="7916419"/>
                </a:lnTo>
                <a:lnTo>
                  <a:pt x="0" y="0"/>
                </a:lnTo>
                <a:lnTo>
                  <a:pt x="7556582" y="0"/>
                </a:lnTo>
                <a:lnTo>
                  <a:pt x="7556582" y="7916419"/>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3" name="Freeform 3">
            <a:extLst>
              <a:ext uri="{C183D7F6-B498-43B3-948B-1728B52AA6E4}">
                <adec:decorative xmlns:adec="http://schemas.microsoft.com/office/drawing/2017/decorative" val="1"/>
              </a:ext>
            </a:extLst>
          </p:cNvPr>
          <p:cNvSpPr/>
          <p:nvPr/>
        </p:nvSpPr>
        <p:spPr>
          <a:xfrm rot="5547384">
            <a:off x="-5043287" y="-3805809"/>
            <a:ext cx="7556582" cy="7916419"/>
          </a:xfrm>
          <a:custGeom>
            <a:avLst/>
            <a:gdLst/>
            <a:ahLst/>
            <a:cxnLst/>
            <a:rect l="l" t="t" r="r" b="b"/>
            <a:pathLst>
              <a:path w="7556582" h="7916419">
                <a:moveTo>
                  <a:pt x="0" y="0"/>
                </a:moveTo>
                <a:lnTo>
                  <a:pt x="7556581" y="0"/>
                </a:lnTo>
                <a:lnTo>
                  <a:pt x="7556581" y="7916418"/>
                </a:lnTo>
                <a:lnTo>
                  <a:pt x="0" y="791641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4" name="Freeform 4">
            <a:extLst>
              <a:ext uri="{C183D7F6-B498-43B3-948B-1728B52AA6E4}">
                <adec:decorative xmlns:adec="http://schemas.microsoft.com/office/drawing/2017/decorative" val="1"/>
              </a:ext>
            </a:extLst>
          </p:cNvPr>
          <p:cNvSpPr/>
          <p:nvPr/>
        </p:nvSpPr>
        <p:spPr>
          <a:xfrm>
            <a:off x="-300470" y="8801100"/>
            <a:ext cx="3186251" cy="1147050"/>
          </a:xfrm>
          <a:custGeom>
            <a:avLst/>
            <a:gdLst/>
            <a:ahLst/>
            <a:cxnLst/>
            <a:rect l="l" t="t" r="r" b="b"/>
            <a:pathLst>
              <a:path w="3186251" h="1147050">
                <a:moveTo>
                  <a:pt x="0" y="0"/>
                </a:moveTo>
                <a:lnTo>
                  <a:pt x="3186251" y="0"/>
                </a:lnTo>
                <a:lnTo>
                  <a:pt x="3186251" y="1147050"/>
                </a:lnTo>
                <a:lnTo>
                  <a:pt x="0" y="11470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5" name="Freeform 5">
            <a:extLst>
              <a:ext uri="{C183D7F6-B498-43B3-948B-1728B52AA6E4}">
                <adec:decorative xmlns:adec="http://schemas.microsoft.com/office/drawing/2017/decorative" val="1"/>
              </a:ext>
            </a:extLst>
          </p:cNvPr>
          <p:cNvSpPr/>
          <p:nvPr/>
        </p:nvSpPr>
        <p:spPr>
          <a:xfrm rot="-10800000">
            <a:off x="15393994" y="277081"/>
            <a:ext cx="3186251" cy="1147050"/>
          </a:xfrm>
          <a:custGeom>
            <a:avLst/>
            <a:gdLst/>
            <a:ahLst/>
            <a:cxnLst/>
            <a:rect l="l" t="t" r="r" b="b"/>
            <a:pathLst>
              <a:path w="3186251" h="1147050">
                <a:moveTo>
                  <a:pt x="0" y="0"/>
                </a:moveTo>
                <a:lnTo>
                  <a:pt x="3186250" y="0"/>
                </a:lnTo>
                <a:lnTo>
                  <a:pt x="3186250" y="1147050"/>
                </a:lnTo>
                <a:lnTo>
                  <a:pt x="0" y="11470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6" name="Freeform 6">
            <a:extLst>
              <a:ext uri="{C183D7F6-B498-43B3-948B-1728B52AA6E4}">
                <adec:decorative xmlns:adec="http://schemas.microsoft.com/office/drawing/2017/decorative" val="1"/>
              </a:ext>
            </a:extLst>
          </p:cNvPr>
          <p:cNvSpPr/>
          <p:nvPr/>
        </p:nvSpPr>
        <p:spPr>
          <a:xfrm>
            <a:off x="15756283" y="5467047"/>
            <a:ext cx="1257673" cy="1257673"/>
          </a:xfrm>
          <a:custGeom>
            <a:avLst/>
            <a:gdLst/>
            <a:ahLst/>
            <a:cxnLst/>
            <a:rect l="l" t="t" r="r" b="b"/>
            <a:pathLst>
              <a:path w="1257673" h="1257673">
                <a:moveTo>
                  <a:pt x="0" y="0"/>
                </a:moveTo>
                <a:lnTo>
                  <a:pt x="1257673" y="0"/>
                </a:lnTo>
                <a:lnTo>
                  <a:pt x="1257673" y="1257673"/>
                </a:lnTo>
                <a:lnTo>
                  <a:pt x="0" y="1257673"/>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IN"/>
          </a:p>
        </p:txBody>
      </p:sp>
      <p:sp>
        <p:nvSpPr>
          <p:cNvPr id="7" name="Freeform 7">
            <a:extLst>
              <a:ext uri="{C183D7F6-B498-43B3-948B-1728B52AA6E4}">
                <adec:decorative xmlns:adec="http://schemas.microsoft.com/office/drawing/2017/decorative" val="1"/>
              </a:ext>
            </a:extLst>
          </p:cNvPr>
          <p:cNvSpPr/>
          <p:nvPr/>
        </p:nvSpPr>
        <p:spPr>
          <a:xfrm>
            <a:off x="14375720" y="4007640"/>
            <a:ext cx="908030" cy="908030"/>
          </a:xfrm>
          <a:custGeom>
            <a:avLst/>
            <a:gdLst/>
            <a:ahLst/>
            <a:cxnLst/>
            <a:rect l="l" t="t" r="r" b="b"/>
            <a:pathLst>
              <a:path w="908030" h="908030">
                <a:moveTo>
                  <a:pt x="0" y="0"/>
                </a:moveTo>
                <a:lnTo>
                  <a:pt x="908031" y="0"/>
                </a:lnTo>
                <a:lnTo>
                  <a:pt x="908031" y="908030"/>
                </a:lnTo>
                <a:lnTo>
                  <a:pt x="0" y="90803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IN"/>
          </a:p>
        </p:txBody>
      </p:sp>
      <p:sp>
        <p:nvSpPr>
          <p:cNvPr id="8" name="Freeform 8">
            <a:extLst>
              <a:ext uri="{C183D7F6-B498-43B3-948B-1728B52AA6E4}">
                <adec:decorative xmlns:adec="http://schemas.microsoft.com/office/drawing/2017/decorative" val="1"/>
              </a:ext>
            </a:extLst>
          </p:cNvPr>
          <p:cNvSpPr/>
          <p:nvPr/>
        </p:nvSpPr>
        <p:spPr>
          <a:xfrm>
            <a:off x="16105926" y="2742956"/>
            <a:ext cx="908030" cy="908030"/>
          </a:xfrm>
          <a:custGeom>
            <a:avLst/>
            <a:gdLst/>
            <a:ahLst/>
            <a:cxnLst/>
            <a:rect l="l" t="t" r="r" b="b"/>
            <a:pathLst>
              <a:path w="908030" h="908030">
                <a:moveTo>
                  <a:pt x="0" y="0"/>
                </a:moveTo>
                <a:lnTo>
                  <a:pt x="908030" y="0"/>
                </a:lnTo>
                <a:lnTo>
                  <a:pt x="908030" y="908031"/>
                </a:lnTo>
                <a:lnTo>
                  <a:pt x="0" y="908031"/>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IN"/>
          </a:p>
        </p:txBody>
      </p:sp>
      <p:sp>
        <p:nvSpPr>
          <p:cNvPr id="9" name="Freeform 9">
            <a:extLst>
              <a:ext uri="{C183D7F6-B498-43B3-948B-1728B52AA6E4}">
                <adec:decorative xmlns:adec="http://schemas.microsoft.com/office/drawing/2017/decorative" val="1"/>
              </a:ext>
            </a:extLst>
          </p:cNvPr>
          <p:cNvSpPr/>
          <p:nvPr/>
        </p:nvSpPr>
        <p:spPr>
          <a:xfrm>
            <a:off x="949129" y="6766496"/>
            <a:ext cx="1257673" cy="1257673"/>
          </a:xfrm>
          <a:custGeom>
            <a:avLst/>
            <a:gdLst/>
            <a:ahLst/>
            <a:cxnLst/>
            <a:rect l="l" t="t" r="r" b="b"/>
            <a:pathLst>
              <a:path w="1257673" h="1257673">
                <a:moveTo>
                  <a:pt x="0" y="0"/>
                </a:moveTo>
                <a:lnTo>
                  <a:pt x="1257673" y="0"/>
                </a:lnTo>
                <a:lnTo>
                  <a:pt x="1257673" y="1257673"/>
                </a:lnTo>
                <a:lnTo>
                  <a:pt x="0" y="1257673"/>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IN"/>
          </a:p>
        </p:txBody>
      </p:sp>
      <p:sp>
        <p:nvSpPr>
          <p:cNvPr id="10" name="Freeform 10">
            <a:extLst>
              <a:ext uri="{C183D7F6-B498-43B3-948B-1728B52AA6E4}">
                <adec:decorative xmlns:adec="http://schemas.microsoft.com/office/drawing/2017/decorative" val="1"/>
              </a:ext>
            </a:extLst>
          </p:cNvPr>
          <p:cNvSpPr/>
          <p:nvPr/>
        </p:nvSpPr>
        <p:spPr>
          <a:xfrm>
            <a:off x="2883595" y="5143500"/>
            <a:ext cx="812658" cy="774610"/>
          </a:xfrm>
          <a:custGeom>
            <a:avLst/>
            <a:gdLst/>
            <a:ahLst/>
            <a:cxnLst/>
            <a:rect l="l" t="t" r="r" b="b"/>
            <a:pathLst>
              <a:path w="908030" h="908030">
                <a:moveTo>
                  <a:pt x="0" y="0"/>
                </a:moveTo>
                <a:lnTo>
                  <a:pt x="908031" y="0"/>
                </a:lnTo>
                <a:lnTo>
                  <a:pt x="908031" y="908030"/>
                </a:lnTo>
                <a:lnTo>
                  <a:pt x="0" y="90803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IN"/>
          </a:p>
        </p:txBody>
      </p:sp>
      <p:sp>
        <p:nvSpPr>
          <p:cNvPr id="14" name="Freeform 14">
            <a:extLst>
              <a:ext uri="{C183D7F6-B498-43B3-948B-1728B52AA6E4}">
                <adec:decorative xmlns:adec="http://schemas.microsoft.com/office/drawing/2017/decorative" val="1"/>
              </a:ext>
            </a:extLst>
          </p:cNvPr>
          <p:cNvSpPr/>
          <p:nvPr/>
        </p:nvSpPr>
        <p:spPr>
          <a:xfrm rot="1175818" flipH="1" flipV="1">
            <a:off x="15876098" y="7654654"/>
            <a:ext cx="2275716" cy="1894534"/>
          </a:xfrm>
          <a:custGeom>
            <a:avLst/>
            <a:gdLst/>
            <a:ahLst/>
            <a:cxnLst/>
            <a:rect l="l" t="t" r="r" b="b"/>
            <a:pathLst>
              <a:path w="2275716" h="1894534">
                <a:moveTo>
                  <a:pt x="2275716" y="1894534"/>
                </a:moveTo>
                <a:lnTo>
                  <a:pt x="0" y="1894534"/>
                </a:lnTo>
                <a:lnTo>
                  <a:pt x="0" y="0"/>
                </a:lnTo>
                <a:lnTo>
                  <a:pt x="2275716" y="0"/>
                </a:lnTo>
                <a:lnTo>
                  <a:pt x="2275716" y="1894534"/>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IN"/>
          </a:p>
        </p:txBody>
      </p:sp>
      <p:pic>
        <p:nvPicPr>
          <p:cNvPr id="23" name="Picture 2" descr="University of Wales Trinity Saint David - University ...">
            <a:extLst>
              <a:ext uri="{FF2B5EF4-FFF2-40B4-BE49-F238E27FC236}">
                <a16:creationId xmlns:a16="http://schemas.microsoft.com/office/drawing/2014/main" id="{251E95D6-4E3F-8779-03D8-FD658C1A7B7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1557" y="351278"/>
            <a:ext cx="3175914" cy="1266546"/>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8B857CB6-FEB3-1F7C-83E3-E4F46059B2A0}"/>
              </a:ext>
            </a:extLst>
          </p:cNvPr>
          <p:cNvSpPr txBox="1"/>
          <p:nvPr/>
        </p:nvSpPr>
        <p:spPr>
          <a:xfrm>
            <a:off x="1114557" y="1618164"/>
            <a:ext cx="14971316" cy="1305165"/>
          </a:xfrm>
          <a:prstGeom prst="rect">
            <a:avLst/>
          </a:prstGeom>
          <a:noFill/>
        </p:spPr>
        <p:txBody>
          <a:bodyPr wrap="square">
            <a:spAutoFit/>
          </a:bodyPr>
          <a:lstStyle/>
          <a:p>
            <a:pPr algn="ctr">
              <a:lnSpc>
                <a:spcPct val="150000"/>
              </a:lnSpc>
            </a:pPr>
            <a:r>
              <a:rPr lang="en-US" sz="2800" b="1" dirty="0">
                <a:solidFill>
                  <a:schemeClr val="accent1">
                    <a:lumMod val="50000"/>
                  </a:schemeClr>
                </a:solidFill>
                <a:highlight>
                  <a:srgbClr val="C0C0C0"/>
                </a:highlight>
                <a:latin typeface="Arial" panose="020B0604020202020204" pitchFamily="34" charset="0"/>
                <a:cs typeface="Arial" panose="020B0604020202020204" pitchFamily="34" charset="0"/>
              </a:rPr>
              <a:t>Quality Assurance and Service Improvement: Learning from the Lucy Letby Case</a:t>
            </a:r>
            <a:br>
              <a:rPr lang="en-US" sz="2800" b="1" dirty="0">
                <a:solidFill>
                  <a:schemeClr val="accent1">
                    <a:lumMod val="50000"/>
                  </a:schemeClr>
                </a:solidFill>
                <a:highlight>
                  <a:srgbClr val="C0C0C0"/>
                </a:highlight>
                <a:latin typeface="Arial" panose="020B0604020202020204" pitchFamily="34" charset="0"/>
                <a:cs typeface="Arial" panose="020B0604020202020204" pitchFamily="34" charset="0"/>
              </a:rPr>
            </a:br>
            <a:r>
              <a:rPr lang="en-US" sz="2800" b="1" dirty="0">
                <a:solidFill>
                  <a:schemeClr val="accent1">
                    <a:lumMod val="50000"/>
                  </a:schemeClr>
                </a:solidFill>
                <a:highlight>
                  <a:srgbClr val="C0C0C0"/>
                </a:highlight>
                <a:latin typeface="Arial" panose="020B0604020202020204" pitchFamily="34" charset="0"/>
                <a:cs typeface="Arial" panose="020B0604020202020204" pitchFamily="34" charset="0"/>
              </a:rPr>
              <a:t>(Countess of Chester Hospital, UK)</a:t>
            </a:r>
            <a:r>
              <a:rPr lang="en-US" sz="2800" b="1" dirty="0">
                <a:solidFill>
                  <a:schemeClr val="accent1">
                    <a:lumMod val="50000"/>
                  </a:schemeClr>
                </a:solidFill>
                <a:highlight>
                  <a:srgbClr val="C0C0C0"/>
                </a:highlight>
                <a:latin typeface="Arial" panose="020B0604020202020204" pitchFamily="34" charset="0"/>
                <a:ea typeface="Bricolage Grotesque Bold"/>
                <a:cs typeface="Arial" panose="020B0604020202020204" pitchFamily="34" charset="0"/>
                <a:sym typeface="Bricolage Grotesque Bold"/>
              </a:rPr>
              <a:t> </a:t>
            </a:r>
          </a:p>
        </p:txBody>
      </p:sp>
      <p:pic>
        <p:nvPicPr>
          <p:cNvPr id="1026" name="Picture 2" descr="Lucy Letby trial | RCNi">
            <a:extLst>
              <a:ext uri="{FF2B5EF4-FFF2-40B4-BE49-F238E27FC236}">
                <a16:creationId xmlns:a16="http://schemas.microsoft.com/office/drawing/2014/main" id="{86D6949D-5693-7DEB-BBD4-6C2B1B88EEA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39909" y="3233935"/>
            <a:ext cx="7405228" cy="4133149"/>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B84BD75A-CFAF-B5B8-0C89-92C3E0CFB8AE}"/>
              </a:ext>
            </a:extLst>
          </p:cNvPr>
          <p:cNvSpPr txBox="1"/>
          <p:nvPr/>
        </p:nvSpPr>
        <p:spPr>
          <a:xfrm>
            <a:off x="1739514" y="7437564"/>
            <a:ext cx="13306926" cy="2805320"/>
          </a:xfrm>
          <a:prstGeom prst="rect">
            <a:avLst/>
          </a:prstGeom>
          <a:noFill/>
        </p:spPr>
        <p:txBody>
          <a:bodyPr wrap="square">
            <a:spAutoFit/>
          </a:bodyPr>
          <a:lstStyle/>
          <a:p>
            <a:pPr algn="ctr">
              <a:lnSpc>
                <a:spcPct val="150000"/>
              </a:lnSpc>
              <a:buNone/>
            </a:pPr>
            <a:r>
              <a:rPr lang="en-IN" sz="2000" b="1" dirty="0">
                <a:solidFill>
                  <a:schemeClr val="accent4">
                    <a:lumMod val="50000"/>
                  </a:schemeClr>
                </a:solidFill>
                <a:latin typeface="Arial" panose="020B0604020202020204" pitchFamily="34" charset="0"/>
                <a:cs typeface="Arial" panose="020B0604020202020204" pitchFamily="34" charset="0"/>
              </a:rPr>
              <a:t>Student Name</a:t>
            </a:r>
            <a:r>
              <a:rPr lang="en-IN" sz="2000" b="1" dirty="0">
                <a:solidFill>
                  <a:schemeClr val="accent1">
                    <a:lumMod val="75000"/>
                  </a:schemeClr>
                </a:solidFill>
                <a:latin typeface="Arial" panose="020B0604020202020204" pitchFamily="34" charset="0"/>
                <a:cs typeface="Arial" panose="020B0604020202020204" pitchFamily="34" charset="0"/>
              </a:rPr>
              <a:t>:</a:t>
            </a:r>
            <a:r>
              <a:rPr lang="en-IN" sz="2000" dirty="0">
                <a:solidFill>
                  <a:schemeClr val="accent1">
                    <a:lumMod val="75000"/>
                  </a:schemeClr>
                </a:solidFill>
                <a:latin typeface="Arial" panose="020B0604020202020204" pitchFamily="34" charset="0"/>
                <a:cs typeface="Arial" panose="020B0604020202020204" pitchFamily="34" charset="0"/>
              </a:rPr>
              <a:t> Utsav Patel</a:t>
            </a:r>
            <a:br>
              <a:rPr lang="en-IN" sz="2000" dirty="0">
                <a:solidFill>
                  <a:schemeClr val="accent1">
                    <a:lumMod val="75000"/>
                  </a:schemeClr>
                </a:solidFill>
                <a:latin typeface="Arial" panose="020B0604020202020204" pitchFamily="34" charset="0"/>
                <a:cs typeface="Arial" panose="020B0604020202020204" pitchFamily="34" charset="0"/>
              </a:rPr>
            </a:br>
            <a:r>
              <a:rPr lang="en-IN" sz="2000" b="1" dirty="0">
                <a:solidFill>
                  <a:schemeClr val="accent4">
                    <a:lumMod val="50000"/>
                  </a:schemeClr>
                </a:solidFill>
                <a:latin typeface="Arial" panose="020B0604020202020204" pitchFamily="34" charset="0"/>
                <a:cs typeface="Arial" panose="020B0604020202020204" pitchFamily="34" charset="0"/>
              </a:rPr>
              <a:t>Student ID:</a:t>
            </a:r>
            <a:r>
              <a:rPr lang="en-IN" sz="2000" dirty="0">
                <a:solidFill>
                  <a:schemeClr val="accent4">
                    <a:lumMod val="50000"/>
                  </a:schemeClr>
                </a:solidFill>
                <a:latin typeface="Arial" panose="020B0604020202020204" pitchFamily="34" charset="0"/>
                <a:cs typeface="Arial" panose="020B0604020202020204" pitchFamily="34" charset="0"/>
              </a:rPr>
              <a:t> </a:t>
            </a:r>
            <a:r>
              <a:rPr lang="en-IN" sz="2000" dirty="0">
                <a:solidFill>
                  <a:schemeClr val="accent1">
                    <a:lumMod val="75000"/>
                  </a:schemeClr>
                </a:solidFill>
                <a:latin typeface="Arial" panose="020B0604020202020204" pitchFamily="34" charset="0"/>
                <a:cs typeface="Arial" panose="020B0604020202020204" pitchFamily="34" charset="0"/>
              </a:rPr>
              <a:t>2431966</a:t>
            </a:r>
          </a:p>
          <a:p>
            <a:pPr algn="ctr">
              <a:lnSpc>
                <a:spcPct val="150000"/>
              </a:lnSpc>
              <a:buNone/>
            </a:pPr>
            <a:r>
              <a:rPr lang="en-IN" sz="2000" b="1" dirty="0">
                <a:solidFill>
                  <a:schemeClr val="accent4">
                    <a:lumMod val="50000"/>
                  </a:schemeClr>
                </a:solidFill>
                <a:latin typeface="Arial" panose="020B0604020202020204" pitchFamily="34" charset="0"/>
                <a:cs typeface="Arial" panose="020B0604020202020204" pitchFamily="34" charset="0"/>
              </a:rPr>
              <a:t>Programme:</a:t>
            </a:r>
            <a:r>
              <a:rPr lang="en-IN" sz="2000" dirty="0">
                <a:solidFill>
                  <a:schemeClr val="accent4">
                    <a:lumMod val="50000"/>
                  </a:schemeClr>
                </a:solidFill>
                <a:latin typeface="Arial" panose="020B0604020202020204" pitchFamily="34" charset="0"/>
                <a:cs typeface="Arial" panose="020B0604020202020204" pitchFamily="34" charset="0"/>
              </a:rPr>
              <a:t> </a:t>
            </a:r>
            <a:r>
              <a:rPr lang="en-IN" sz="2000" dirty="0">
                <a:solidFill>
                  <a:schemeClr val="accent1">
                    <a:lumMod val="75000"/>
                  </a:schemeClr>
                </a:solidFill>
                <a:latin typeface="Arial" panose="020B0604020202020204" pitchFamily="34" charset="0"/>
                <a:cs typeface="Arial" panose="020B0604020202020204" pitchFamily="34" charset="0"/>
              </a:rPr>
              <a:t>MSc Public Health and Social Care in Practice</a:t>
            </a:r>
          </a:p>
          <a:p>
            <a:pPr algn="ctr">
              <a:lnSpc>
                <a:spcPct val="150000"/>
              </a:lnSpc>
              <a:buNone/>
            </a:pPr>
            <a:r>
              <a:rPr lang="en-IN" sz="2000" b="1" dirty="0">
                <a:solidFill>
                  <a:schemeClr val="accent4">
                    <a:lumMod val="50000"/>
                  </a:schemeClr>
                </a:solidFill>
                <a:latin typeface="Arial" panose="020B0604020202020204" pitchFamily="34" charset="0"/>
                <a:cs typeface="Arial" panose="020B0604020202020204" pitchFamily="34" charset="0"/>
              </a:rPr>
              <a:t>Assignment Title:</a:t>
            </a:r>
            <a:r>
              <a:rPr lang="en-IN" sz="2000" dirty="0">
                <a:solidFill>
                  <a:schemeClr val="accent4">
                    <a:lumMod val="50000"/>
                  </a:schemeClr>
                </a:solidFill>
                <a:latin typeface="Arial" panose="020B0604020202020204" pitchFamily="34" charset="0"/>
                <a:cs typeface="Arial" panose="020B0604020202020204" pitchFamily="34" charset="0"/>
              </a:rPr>
              <a:t> </a:t>
            </a:r>
            <a:r>
              <a:rPr lang="en-IN" sz="2000" dirty="0">
                <a:solidFill>
                  <a:schemeClr val="accent1">
                    <a:lumMod val="75000"/>
                  </a:schemeClr>
                </a:solidFill>
                <a:latin typeface="Arial" panose="020B0604020202020204" pitchFamily="34" charset="0"/>
                <a:cs typeface="Arial" panose="020B0604020202020204" pitchFamily="34" charset="0"/>
              </a:rPr>
              <a:t>Component 1 – Individual Presentation</a:t>
            </a:r>
          </a:p>
          <a:p>
            <a:pPr algn="ctr">
              <a:lnSpc>
                <a:spcPct val="150000"/>
              </a:lnSpc>
              <a:buNone/>
            </a:pPr>
            <a:r>
              <a:rPr lang="en-IN" sz="2000" b="1" dirty="0">
                <a:solidFill>
                  <a:schemeClr val="accent4">
                    <a:lumMod val="50000"/>
                  </a:schemeClr>
                </a:solidFill>
                <a:latin typeface="Arial" panose="020B0604020202020204" pitchFamily="34" charset="0"/>
                <a:cs typeface="Arial" panose="020B0604020202020204" pitchFamily="34" charset="0"/>
              </a:rPr>
              <a:t>Module:</a:t>
            </a:r>
            <a:r>
              <a:rPr lang="en-IN" sz="2000" dirty="0">
                <a:solidFill>
                  <a:schemeClr val="accent4">
                    <a:lumMod val="50000"/>
                  </a:schemeClr>
                </a:solidFill>
                <a:latin typeface="Arial" panose="020B0604020202020204" pitchFamily="34" charset="0"/>
                <a:cs typeface="Arial" panose="020B0604020202020204" pitchFamily="34" charset="0"/>
              </a:rPr>
              <a:t> </a:t>
            </a:r>
            <a:r>
              <a:rPr lang="en-IN" sz="2000" dirty="0">
                <a:solidFill>
                  <a:schemeClr val="accent1">
                    <a:lumMod val="75000"/>
                  </a:schemeClr>
                </a:solidFill>
                <a:latin typeface="Arial" panose="020B0604020202020204" pitchFamily="34" charset="0"/>
                <a:cs typeface="Arial" panose="020B0604020202020204" pitchFamily="34" charset="0"/>
              </a:rPr>
              <a:t>Quality Assurance and Service Improvement (LCHS7006)</a:t>
            </a:r>
          </a:p>
          <a:p>
            <a:pPr algn="ctr">
              <a:lnSpc>
                <a:spcPct val="150000"/>
              </a:lnSpc>
              <a:buNone/>
            </a:pPr>
            <a:r>
              <a:rPr lang="en-IN" sz="2000" b="1" dirty="0">
                <a:solidFill>
                  <a:schemeClr val="accent4">
                    <a:lumMod val="50000"/>
                  </a:schemeClr>
                </a:solidFill>
                <a:latin typeface="Arial" panose="020B0604020202020204" pitchFamily="34" charset="0"/>
                <a:cs typeface="Arial" panose="020B0604020202020204" pitchFamily="34" charset="0"/>
              </a:rPr>
              <a:t>Lecturer:</a:t>
            </a:r>
            <a:r>
              <a:rPr lang="en-IN" sz="2000" dirty="0">
                <a:solidFill>
                  <a:schemeClr val="accent4">
                    <a:lumMod val="50000"/>
                  </a:schemeClr>
                </a:solidFill>
                <a:latin typeface="Arial" panose="020B0604020202020204" pitchFamily="34" charset="0"/>
                <a:cs typeface="Arial" panose="020B0604020202020204" pitchFamily="34" charset="0"/>
              </a:rPr>
              <a:t> </a:t>
            </a:r>
            <a:r>
              <a:rPr lang="en-IN" sz="2000" dirty="0">
                <a:solidFill>
                  <a:schemeClr val="accent1">
                    <a:lumMod val="75000"/>
                  </a:schemeClr>
                </a:solidFill>
                <a:latin typeface="Arial" panose="020B0604020202020204" pitchFamily="34" charset="0"/>
                <a:cs typeface="Arial" panose="020B0604020202020204" pitchFamily="34" charset="0"/>
              </a:rPr>
              <a:t>Shepherd Ziko</a:t>
            </a:r>
          </a:p>
        </p:txBody>
      </p:sp>
      <p:sp>
        <p:nvSpPr>
          <p:cNvPr id="30" name="Rectangle 3">
            <a:extLst>
              <a:ext uri="{FF2B5EF4-FFF2-40B4-BE49-F238E27FC236}">
                <a16:creationId xmlns:a16="http://schemas.microsoft.com/office/drawing/2014/main" id="{AC616C13-3719-3961-7A36-8688702F917B}"/>
              </a:ext>
            </a:extLst>
          </p:cNvPr>
          <p:cNvSpPr>
            <a:spLocks noChangeArrowheads="1"/>
          </p:cNvSpPr>
          <p:nvPr/>
        </p:nvSpPr>
        <p:spPr bwMode="auto">
          <a:xfrm>
            <a:off x="0" y="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sp>
        <p:nvSpPr>
          <p:cNvPr id="31" name="Rectangle 4">
            <a:extLst>
              <a:ext uri="{FF2B5EF4-FFF2-40B4-BE49-F238E27FC236}">
                <a16:creationId xmlns:a16="http://schemas.microsoft.com/office/drawing/2014/main" id="{DD748EFD-963F-F366-25BF-5ECBFBC7D42E}"/>
              </a:ext>
            </a:extLst>
          </p:cNvPr>
          <p:cNvSpPr>
            <a:spLocks noChangeArrowheads="1"/>
          </p:cNvSpPr>
          <p:nvPr/>
        </p:nvSpPr>
        <p:spPr bwMode="auto">
          <a:xfrm>
            <a:off x="152400" y="15240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sp>
        <p:nvSpPr>
          <p:cNvPr id="38" name="Freeform 14">
            <a:extLst>
              <a:ext uri="{FF2B5EF4-FFF2-40B4-BE49-F238E27FC236}">
                <a16:creationId xmlns:a16="http://schemas.microsoft.com/office/drawing/2014/main" id="{D1871A1E-A29E-BC0F-B5F9-1A662EAA8DAD}"/>
              </a:ext>
              <a:ext uri="{C183D7F6-B498-43B3-948B-1728B52AA6E4}">
                <adec:decorative xmlns:adec="http://schemas.microsoft.com/office/drawing/2017/decorative" val="1"/>
              </a:ext>
            </a:extLst>
          </p:cNvPr>
          <p:cNvSpPr/>
          <p:nvPr/>
        </p:nvSpPr>
        <p:spPr>
          <a:xfrm rot="1175818" flipH="1" flipV="1">
            <a:off x="187311" y="3224845"/>
            <a:ext cx="1335010" cy="1029224"/>
          </a:xfrm>
          <a:custGeom>
            <a:avLst/>
            <a:gdLst/>
            <a:ahLst/>
            <a:cxnLst/>
            <a:rect l="l" t="t" r="r" b="b"/>
            <a:pathLst>
              <a:path w="2275716" h="1894534">
                <a:moveTo>
                  <a:pt x="2275716" y="1894534"/>
                </a:moveTo>
                <a:lnTo>
                  <a:pt x="0" y="1894534"/>
                </a:lnTo>
                <a:lnTo>
                  <a:pt x="0" y="0"/>
                </a:lnTo>
                <a:lnTo>
                  <a:pt x="2275716" y="0"/>
                </a:lnTo>
                <a:lnTo>
                  <a:pt x="2275716" y="1894534"/>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IN"/>
          </a:p>
        </p:txBody>
      </p:sp>
      <p:sp>
        <p:nvSpPr>
          <p:cNvPr id="40" name="TextBox 39">
            <a:extLst>
              <a:ext uri="{FF2B5EF4-FFF2-40B4-BE49-F238E27FC236}">
                <a16:creationId xmlns:a16="http://schemas.microsoft.com/office/drawing/2014/main" id="{E8944544-D788-2C1F-97F0-BEC4687372EF}"/>
              </a:ext>
            </a:extLst>
          </p:cNvPr>
          <p:cNvSpPr txBox="1"/>
          <p:nvPr/>
        </p:nvSpPr>
        <p:spPr>
          <a:xfrm>
            <a:off x="11049000" y="7327884"/>
            <a:ext cx="13317166" cy="369332"/>
          </a:xfrm>
          <a:prstGeom prst="rect">
            <a:avLst/>
          </a:prstGeom>
          <a:noFill/>
        </p:spPr>
        <p:txBody>
          <a:bodyPr wrap="square">
            <a:spAutoFit/>
          </a:bodyPr>
          <a:lstStyle/>
          <a:p>
            <a:r>
              <a:rPr lang="en-IN" dirty="0">
                <a:latin typeface="Arial" panose="020B0604020202020204" pitchFamily="34" charset="0"/>
                <a:cs typeface="Arial" panose="020B0604020202020204" pitchFamily="34" charset="0"/>
              </a:rPr>
              <a:t>(</a:t>
            </a:r>
            <a:r>
              <a:rPr lang="en-IN" dirty="0" err="1">
                <a:latin typeface="Arial" panose="020B0604020202020204" pitchFamily="34" charset="0"/>
                <a:cs typeface="Arial" panose="020B0604020202020204" pitchFamily="34" charset="0"/>
              </a:rPr>
              <a:t>RCNi</a:t>
            </a:r>
            <a:r>
              <a:rPr lang="en-IN" dirty="0">
                <a:latin typeface="Arial" panose="020B0604020202020204" pitchFamily="34" charset="0"/>
                <a:cs typeface="Arial" panose="020B0604020202020204" pitchFamily="34" charset="0"/>
              </a:rPr>
              <a:t>, 2025)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a:extLst>
            <a:ext uri="{FF2B5EF4-FFF2-40B4-BE49-F238E27FC236}">
              <a16:creationId xmlns:a16="http://schemas.microsoft.com/office/drawing/2014/main" id="{6CEDE766-1F03-A1F2-AFD7-E07DF1ED1E3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1613EBE-EAF8-CB92-621A-84F98DB45D6E}"/>
              </a:ext>
              <a:ext uri="{C183D7F6-B498-43B3-948B-1728B52AA6E4}">
                <adec:decorative xmlns:adec="http://schemas.microsoft.com/office/drawing/2017/decorative" val="1"/>
              </a:ext>
            </a:extLst>
          </p:cNvPr>
          <p:cNvSpPr/>
          <p:nvPr/>
        </p:nvSpPr>
        <p:spPr>
          <a:xfrm rot="5149507" flipH="1" flipV="1">
            <a:off x="13235665" y="6186477"/>
            <a:ext cx="7556582" cy="7916419"/>
          </a:xfrm>
          <a:custGeom>
            <a:avLst/>
            <a:gdLst/>
            <a:ahLst/>
            <a:cxnLst/>
            <a:rect l="l" t="t" r="r" b="b"/>
            <a:pathLst>
              <a:path w="7556582" h="7916419">
                <a:moveTo>
                  <a:pt x="7556582" y="7916419"/>
                </a:moveTo>
                <a:lnTo>
                  <a:pt x="0" y="7916419"/>
                </a:lnTo>
                <a:lnTo>
                  <a:pt x="0" y="0"/>
                </a:lnTo>
                <a:lnTo>
                  <a:pt x="7556582" y="0"/>
                </a:lnTo>
                <a:lnTo>
                  <a:pt x="7556582" y="7916419"/>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3" name="Freeform 3">
            <a:extLst>
              <a:ext uri="{FF2B5EF4-FFF2-40B4-BE49-F238E27FC236}">
                <a16:creationId xmlns:a16="http://schemas.microsoft.com/office/drawing/2014/main" id="{A5403EC3-2F54-0570-EA05-9EF4E5E7F537}"/>
              </a:ext>
              <a:ext uri="{C183D7F6-B498-43B3-948B-1728B52AA6E4}">
                <adec:decorative xmlns:adec="http://schemas.microsoft.com/office/drawing/2017/decorative" val="1"/>
              </a:ext>
            </a:extLst>
          </p:cNvPr>
          <p:cNvSpPr/>
          <p:nvPr/>
        </p:nvSpPr>
        <p:spPr>
          <a:xfrm rot="5547384">
            <a:off x="-5043287" y="-3805809"/>
            <a:ext cx="7556582" cy="7916419"/>
          </a:xfrm>
          <a:custGeom>
            <a:avLst/>
            <a:gdLst/>
            <a:ahLst/>
            <a:cxnLst/>
            <a:rect l="l" t="t" r="r" b="b"/>
            <a:pathLst>
              <a:path w="7556582" h="7916419">
                <a:moveTo>
                  <a:pt x="0" y="0"/>
                </a:moveTo>
                <a:lnTo>
                  <a:pt x="7556581" y="0"/>
                </a:lnTo>
                <a:lnTo>
                  <a:pt x="7556581" y="7916418"/>
                </a:lnTo>
                <a:lnTo>
                  <a:pt x="0" y="791641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4" name="Freeform 4">
            <a:extLst>
              <a:ext uri="{FF2B5EF4-FFF2-40B4-BE49-F238E27FC236}">
                <a16:creationId xmlns:a16="http://schemas.microsoft.com/office/drawing/2014/main" id="{A8B5C0C7-A910-C5F4-3689-C6BF5853CA35}"/>
              </a:ext>
              <a:ext uri="{C183D7F6-B498-43B3-948B-1728B52AA6E4}">
                <adec:decorative xmlns:adec="http://schemas.microsoft.com/office/drawing/2017/decorative" val="1"/>
              </a:ext>
            </a:extLst>
          </p:cNvPr>
          <p:cNvSpPr/>
          <p:nvPr/>
        </p:nvSpPr>
        <p:spPr>
          <a:xfrm>
            <a:off x="-300470" y="8801100"/>
            <a:ext cx="3186251" cy="1147050"/>
          </a:xfrm>
          <a:custGeom>
            <a:avLst/>
            <a:gdLst/>
            <a:ahLst/>
            <a:cxnLst/>
            <a:rect l="l" t="t" r="r" b="b"/>
            <a:pathLst>
              <a:path w="3186251" h="1147050">
                <a:moveTo>
                  <a:pt x="0" y="0"/>
                </a:moveTo>
                <a:lnTo>
                  <a:pt x="3186251" y="0"/>
                </a:lnTo>
                <a:lnTo>
                  <a:pt x="3186251" y="1147050"/>
                </a:lnTo>
                <a:lnTo>
                  <a:pt x="0" y="11470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5" name="Freeform 5">
            <a:extLst>
              <a:ext uri="{FF2B5EF4-FFF2-40B4-BE49-F238E27FC236}">
                <a16:creationId xmlns:a16="http://schemas.microsoft.com/office/drawing/2014/main" id="{C82A812B-429E-2FC5-A7ED-BC46321B9376}"/>
              </a:ext>
              <a:ext uri="{C183D7F6-B498-43B3-948B-1728B52AA6E4}">
                <adec:decorative xmlns:adec="http://schemas.microsoft.com/office/drawing/2017/decorative" val="1"/>
              </a:ext>
            </a:extLst>
          </p:cNvPr>
          <p:cNvSpPr/>
          <p:nvPr/>
        </p:nvSpPr>
        <p:spPr>
          <a:xfrm rot="-10800000">
            <a:off x="15393994" y="277081"/>
            <a:ext cx="3186251" cy="1147050"/>
          </a:xfrm>
          <a:custGeom>
            <a:avLst/>
            <a:gdLst/>
            <a:ahLst/>
            <a:cxnLst/>
            <a:rect l="l" t="t" r="r" b="b"/>
            <a:pathLst>
              <a:path w="3186251" h="1147050">
                <a:moveTo>
                  <a:pt x="0" y="0"/>
                </a:moveTo>
                <a:lnTo>
                  <a:pt x="3186250" y="0"/>
                </a:lnTo>
                <a:lnTo>
                  <a:pt x="3186250" y="1147050"/>
                </a:lnTo>
                <a:lnTo>
                  <a:pt x="0" y="11470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6" name="Freeform 6">
            <a:extLst>
              <a:ext uri="{FF2B5EF4-FFF2-40B4-BE49-F238E27FC236}">
                <a16:creationId xmlns:a16="http://schemas.microsoft.com/office/drawing/2014/main" id="{48B19ED8-1C95-9630-BDAF-FE4425422707}"/>
              </a:ext>
              <a:ext uri="{C183D7F6-B498-43B3-948B-1728B52AA6E4}">
                <adec:decorative xmlns:adec="http://schemas.microsoft.com/office/drawing/2017/decorative" val="1"/>
              </a:ext>
            </a:extLst>
          </p:cNvPr>
          <p:cNvSpPr/>
          <p:nvPr/>
        </p:nvSpPr>
        <p:spPr>
          <a:xfrm>
            <a:off x="15756283" y="5467047"/>
            <a:ext cx="1257673" cy="1257673"/>
          </a:xfrm>
          <a:custGeom>
            <a:avLst/>
            <a:gdLst/>
            <a:ahLst/>
            <a:cxnLst/>
            <a:rect l="l" t="t" r="r" b="b"/>
            <a:pathLst>
              <a:path w="1257673" h="1257673">
                <a:moveTo>
                  <a:pt x="0" y="0"/>
                </a:moveTo>
                <a:lnTo>
                  <a:pt x="1257673" y="0"/>
                </a:lnTo>
                <a:lnTo>
                  <a:pt x="1257673" y="1257673"/>
                </a:lnTo>
                <a:lnTo>
                  <a:pt x="0" y="1257673"/>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IN"/>
          </a:p>
        </p:txBody>
      </p:sp>
      <p:sp>
        <p:nvSpPr>
          <p:cNvPr id="7" name="Freeform 7">
            <a:extLst>
              <a:ext uri="{FF2B5EF4-FFF2-40B4-BE49-F238E27FC236}">
                <a16:creationId xmlns:a16="http://schemas.microsoft.com/office/drawing/2014/main" id="{5F757BD8-D19B-2518-4708-83CD07D1C0A4}"/>
              </a:ext>
              <a:ext uri="{C183D7F6-B498-43B3-948B-1728B52AA6E4}">
                <adec:decorative xmlns:adec="http://schemas.microsoft.com/office/drawing/2017/decorative" val="1"/>
              </a:ext>
            </a:extLst>
          </p:cNvPr>
          <p:cNvSpPr/>
          <p:nvPr/>
        </p:nvSpPr>
        <p:spPr>
          <a:xfrm>
            <a:off x="14078531" y="4273570"/>
            <a:ext cx="908030" cy="908030"/>
          </a:xfrm>
          <a:custGeom>
            <a:avLst/>
            <a:gdLst/>
            <a:ahLst/>
            <a:cxnLst/>
            <a:rect l="l" t="t" r="r" b="b"/>
            <a:pathLst>
              <a:path w="908030" h="908030">
                <a:moveTo>
                  <a:pt x="0" y="0"/>
                </a:moveTo>
                <a:lnTo>
                  <a:pt x="908031" y="0"/>
                </a:lnTo>
                <a:lnTo>
                  <a:pt x="908031" y="908030"/>
                </a:lnTo>
                <a:lnTo>
                  <a:pt x="0" y="90803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IN"/>
          </a:p>
        </p:txBody>
      </p:sp>
      <p:sp>
        <p:nvSpPr>
          <p:cNvPr id="8" name="Freeform 8">
            <a:extLst>
              <a:ext uri="{FF2B5EF4-FFF2-40B4-BE49-F238E27FC236}">
                <a16:creationId xmlns:a16="http://schemas.microsoft.com/office/drawing/2014/main" id="{D15FC5B2-641F-6CC9-8340-065B5C022A39}"/>
              </a:ext>
              <a:ext uri="{C183D7F6-B498-43B3-948B-1728B52AA6E4}">
                <adec:decorative xmlns:adec="http://schemas.microsoft.com/office/drawing/2017/decorative" val="1"/>
              </a:ext>
            </a:extLst>
          </p:cNvPr>
          <p:cNvSpPr/>
          <p:nvPr/>
        </p:nvSpPr>
        <p:spPr>
          <a:xfrm>
            <a:off x="16105926" y="2742956"/>
            <a:ext cx="908030" cy="908030"/>
          </a:xfrm>
          <a:custGeom>
            <a:avLst/>
            <a:gdLst/>
            <a:ahLst/>
            <a:cxnLst/>
            <a:rect l="l" t="t" r="r" b="b"/>
            <a:pathLst>
              <a:path w="908030" h="908030">
                <a:moveTo>
                  <a:pt x="0" y="0"/>
                </a:moveTo>
                <a:lnTo>
                  <a:pt x="908030" y="0"/>
                </a:lnTo>
                <a:lnTo>
                  <a:pt x="908030" y="908031"/>
                </a:lnTo>
                <a:lnTo>
                  <a:pt x="0" y="908031"/>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IN"/>
          </a:p>
        </p:txBody>
      </p:sp>
      <p:sp>
        <p:nvSpPr>
          <p:cNvPr id="14" name="Freeform 14">
            <a:extLst>
              <a:ext uri="{FF2B5EF4-FFF2-40B4-BE49-F238E27FC236}">
                <a16:creationId xmlns:a16="http://schemas.microsoft.com/office/drawing/2014/main" id="{8064732A-5755-40FC-28B2-915BD327766B}"/>
              </a:ext>
              <a:ext uri="{C183D7F6-B498-43B3-948B-1728B52AA6E4}">
                <adec:decorative xmlns:adec="http://schemas.microsoft.com/office/drawing/2017/decorative" val="1"/>
              </a:ext>
            </a:extLst>
          </p:cNvPr>
          <p:cNvSpPr/>
          <p:nvPr/>
        </p:nvSpPr>
        <p:spPr>
          <a:xfrm rot="1175818" flipH="1" flipV="1">
            <a:off x="15876098" y="7654654"/>
            <a:ext cx="2275716" cy="1894534"/>
          </a:xfrm>
          <a:custGeom>
            <a:avLst/>
            <a:gdLst/>
            <a:ahLst/>
            <a:cxnLst/>
            <a:rect l="l" t="t" r="r" b="b"/>
            <a:pathLst>
              <a:path w="2275716" h="1894534">
                <a:moveTo>
                  <a:pt x="2275716" y="1894534"/>
                </a:moveTo>
                <a:lnTo>
                  <a:pt x="0" y="1894534"/>
                </a:lnTo>
                <a:lnTo>
                  <a:pt x="0" y="0"/>
                </a:lnTo>
                <a:lnTo>
                  <a:pt x="2275716" y="0"/>
                </a:lnTo>
                <a:lnTo>
                  <a:pt x="2275716" y="1894534"/>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IN"/>
          </a:p>
        </p:txBody>
      </p:sp>
      <p:sp>
        <p:nvSpPr>
          <p:cNvPr id="30" name="Rectangle 3">
            <a:extLst>
              <a:ext uri="{FF2B5EF4-FFF2-40B4-BE49-F238E27FC236}">
                <a16:creationId xmlns:a16="http://schemas.microsoft.com/office/drawing/2014/main" id="{E799FDC3-9AD1-8F8C-D66B-3E5702DBAEA2}"/>
              </a:ext>
            </a:extLst>
          </p:cNvPr>
          <p:cNvSpPr>
            <a:spLocks noChangeArrowheads="1"/>
          </p:cNvSpPr>
          <p:nvPr/>
        </p:nvSpPr>
        <p:spPr bwMode="auto">
          <a:xfrm>
            <a:off x="0" y="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sp>
        <p:nvSpPr>
          <p:cNvPr id="31" name="Rectangle 4">
            <a:extLst>
              <a:ext uri="{FF2B5EF4-FFF2-40B4-BE49-F238E27FC236}">
                <a16:creationId xmlns:a16="http://schemas.microsoft.com/office/drawing/2014/main" id="{B726CD1A-82E0-30C2-6325-BD5B4557403D}"/>
              </a:ext>
            </a:extLst>
          </p:cNvPr>
          <p:cNvSpPr>
            <a:spLocks noChangeArrowheads="1"/>
          </p:cNvSpPr>
          <p:nvPr/>
        </p:nvSpPr>
        <p:spPr bwMode="auto">
          <a:xfrm>
            <a:off x="152400" y="15240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sp>
        <p:nvSpPr>
          <p:cNvPr id="11" name="Rectangle 1">
            <a:extLst>
              <a:ext uri="{FF2B5EF4-FFF2-40B4-BE49-F238E27FC236}">
                <a16:creationId xmlns:a16="http://schemas.microsoft.com/office/drawing/2014/main" id="{16A54E15-0DBD-C6FA-C9C0-9C42F5D21AF5}"/>
              </a:ext>
            </a:extLst>
          </p:cNvPr>
          <p:cNvSpPr>
            <a:spLocks noChangeArrowheads="1"/>
          </p:cNvSpPr>
          <p:nvPr/>
        </p:nvSpPr>
        <p:spPr bwMode="auto">
          <a:xfrm>
            <a:off x="1737625" y="890739"/>
            <a:ext cx="11221542" cy="7410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lnSpc>
                <a:spcPct val="150000"/>
              </a:lnSpc>
            </a:pPr>
            <a:r>
              <a:rPr lang="en-IN" sz="3600" b="1" dirty="0">
                <a:highlight>
                  <a:srgbClr val="C0C0C0"/>
                </a:highlight>
                <a:latin typeface="Arial" panose="020B0604020202020204" pitchFamily="34" charset="0"/>
                <a:cs typeface="Arial" panose="020B0604020202020204" pitchFamily="34" charset="0"/>
              </a:rPr>
              <a:t>Learning outcomes:</a:t>
            </a:r>
          </a:p>
          <a:p>
            <a:pPr algn="ctr">
              <a:lnSpc>
                <a:spcPct val="150000"/>
              </a:lnSpc>
            </a:pPr>
            <a:endParaRPr lang="en-IN" sz="2000" b="1" dirty="0">
              <a:highlight>
                <a:srgbClr val="C0C0C0"/>
              </a:highlight>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Case Overview</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Context and Background Details</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Swiss Cheese Model Evaluation</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Root Cause Assessment (RCA)</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Ishikawa (Fishbone) Diagram Review</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Donabedian SPO Model Discussion</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Policy and Governance Shortcomings</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Impact on Quality, Efficiency, and Equity</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Key Takeaways and Quality Improvement Actions</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Component 2 Report Outline</a:t>
            </a:r>
          </a:p>
          <a:p>
            <a:pPr marL="285750" indent="-285750">
              <a:lnSpc>
                <a:spcPct val="150000"/>
              </a:lnSpc>
              <a:buFont typeface="Arial" panose="020B0604020202020204" pitchFamily="34" charset="0"/>
              <a:buChar char="•"/>
            </a:pPr>
            <a:r>
              <a:rPr lang="en-IN" sz="2400" dirty="0">
                <a:solidFill>
                  <a:schemeClr val="accent1">
                    <a:lumMod val="75000"/>
                  </a:schemeClr>
                </a:solidFill>
                <a:latin typeface="Arial" panose="020B0604020202020204" pitchFamily="34" charset="0"/>
                <a:cs typeface="Arial" panose="020B0604020202020204" pitchFamily="34" charset="0"/>
              </a:rPr>
              <a:t>Summary</a:t>
            </a:r>
            <a:endParaRPr lang="en-IN" sz="2000"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6085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a:extLst>
            <a:ext uri="{FF2B5EF4-FFF2-40B4-BE49-F238E27FC236}">
              <a16:creationId xmlns:a16="http://schemas.microsoft.com/office/drawing/2014/main" id="{03F173AA-371E-823A-50A2-D3F6BB41BE29}"/>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498D0FEB-7AC2-2DC0-F70E-0C04D4A0249B}"/>
              </a:ext>
              <a:ext uri="{C183D7F6-B498-43B3-948B-1728B52AA6E4}">
                <adec:decorative xmlns:adec="http://schemas.microsoft.com/office/drawing/2017/decorative" val="1"/>
              </a:ext>
            </a:extLst>
          </p:cNvPr>
          <p:cNvSpPr/>
          <p:nvPr/>
        </p:nvSpPr>
        <p:spPr>
          <a:xfrm rot="5547384">
            <a:off x="-2265280" y="-3958209"/>
            <a:ext cx="7556582" cy="7916419"/>
          </a:xfrm>
          <a:custGeom>
            <a:avLst/>
            <a:gdLst/>
            <a:ahLst/>
            <a:cxnLst/>
            <a:rect l="l" t="t" r="r" b="b"/>
            <a:pathLst>
              <a:path w="7556582" h="7916419">
                <a:moveTo>
                  <a:pt x="0" y="0"/>
                </a:moveTo>
                <a:lnTo>
                  <a:pt x="7556581" y="0"/>
                </a:lnTo>
                <a:lnTo>
                  <a:pt x="7556581" y="7916418"/>
                </a:lnTo>
                <a:lnTo>
                  <a:pt x="0" y="7916418"/>
                </a:lnTo>
                <a:lnTo>
                  <a:pt x="0" y="0"/>
                </a:lnTo>
                <a:close/>
              </a:path>
            </a:pathLst>
          </a:custGeom>
          <a:blipFill>
            <a:blip r:embed="rId3">
              <a:extLst>
                <a:ext uri="{96DAC541-7B7A-43D3-8B79-37D633B846F1}">
                  <asvg:svgBlip xmlns:asvg="http://schemas.microsoft.com/office/drawing/2016/SVG/main" r:embed="rId4"/>
                </a:ext>
              </a:extLst>
            </a:blip>
            <a:stretch>
              <a:fillRect/>
            </a:stretch>
          </a:blipFill>
          <a:ln cap="sq">
            <a:noFill/>
            <a:prstDash val="solid"/>
            <a:miter/>
          </a:ln>
        </p:spPr>
        <p:txBody>
          <a:bodyPr/>
          <a:lstStyle/>
          <a:p>
            <a:endParaRPr lang="en-IN"/>
          </a:p>
        </p:txBody>
      </p:sp>
      <p:sp>
        <p:nvSpPr>
          <p:cNvPr id="5" name="Freeform 5">
            <a:extLst>
              <a:ext uri="{FF2B5EF4-FFF2-40B4-BE49-F238E27FC236}">
                <a16:creationId xmlns:a16="http://schemas.microsoft.com/office/drawing/2014/main" id="{C6767470-4DC0-26BB-55DF-67A77082D408}"/>
              </a:ext>
              <a:ext uri="{C183D7F6-B498-43B3-948B-1728B52AA6E4}">
                <adec:decorative xmlns:adec="http://schemas.microsoft.com/office/drawing/2017/decorative" val="1"/>
              </a:ext>
            </a:extLst>
          </p:cNvPr>
          <p:cNvSpPr/>
          <p:nvPr/>
        </p:nvSpPr>
        <p:spPr>
          <a:xfrm rot="5601007">
            <a:off x="-1015458" y="4639460"/>
            <a:ext cx="2422129" cy="1893665"/>
          </a:xfrm>
          <a:custGeom>
            <a:avLst/>
            <a:gdLst/>
            <a:ahLst/>
            <a:cxnLst/>
            <a:rect l="l" t="t" r="r" b="b"/>
            <a:pathLst>
              <a:path w="2422129" h="1893665">
                <a:moveTo>
                  <a:pt x="0" y="0"/>
                </a:moveTo>
                <a:lnTo>
                  <a:pt x="2422129" y="0"/>
                </a:lnTo>
                <a:lnTo>
                  <a:pt x="2422129" y="1893665"/>
                </a:lnTo>
                <a:lnTo>
                  <a:pt x="0" y="189366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IN"/>
          </a:p>
        </p:txBody>
      </p:sp>
      <p:sp>
        <p:nvSpPr>
          <p:cNvPr id="6" name="Freeform 6">
            <a:extLst>
              <a:ext uri="{FF2B5EF4-FFF2-40B4-BE49-F238E27FC236}">
                <a16:creationId xmlns:a16="http://schemas.microsoft.com/office/drawing/2014/main" id="{94B6BD01-0ECC-4C52-D0DF-C2096521C3DC}"/>
              </a:ext>
              <a:ext uri="{C183D7F6-B498-43B3-948B-1728B52AA6E4}">
                <adec:decorative xmlns:adec="http://schemas.microsoft.com/office/drawing/2017/decorative" val="1"/>
              </a:ext>
            </a:extLst>
          </p:cNvPr>
          <p:cNvSpPr/>
          <p:nvPr/>
        </p:nvSpPr>
        <p:spPr>
          <a:xfrm rot="5601007">
            <a:off x="-1125036" y="4629009"/>
            <a:ext cx="2342393" cy="1831326"/>
          </a:xfrm>
          <a:custGeom>
            <a:avLst/>
            <a:gdLst/>
            <a:ahLst/>
            <a:cxnLst/>
            <a:rect l="l" t="t" r="r" b="b"/>
            <a:pathLst>
              <a:path w="2342393" h="1831326">
                <a:moveTo>
                  <a:pt x="0" y="0"/>
                </a:moveTo>
                <a:lnTo>
                  <a:pt x="2342393" y="0"/>
                </a:lnTo>
                <a:lnTo>
                  <a:pt x="2342393" y="1831325"/>
                </a:lnTo>
                <a:lnTo>
                  <a:pt x="0" y="183132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IN"/>
          </a:p>
        </p:txBody>
      </p:sp>
      <p:sp>
        <p:nvSpPr>
          <p:cNvPr id="7" name="Freeform 7">
            <a:extLst>
              <a:ext uri="{FF2B5EF4-FFF2-40B4-BE49-F238E27FC236}">
                <a16:creationId xmlns:a16="http://schemas.microsoft.com/office/drawing/2014/main" id="{1A3C11B4-CFF5-C716-25FB-177341533B07}"/>
              </a:ext>
              <a:ext uri="{C183D7F6-B498-43B3-948B-1728B52AA6E4}">
                <adec:decorative xmlns:adec="http://schemas.microsoft.com/office/drawing/2017/decorative" val="1"/>
              </a:ext>
            </a:extLst>
          </p:cNvPr>
          <p:cNvSpPr/>
          <p:nvPr/>
        </p:nvSpPr>
        <p:spPr>
          <a:xfrm>
            <a:off x="16082872" y="748868"/>
            <a:ext cx="2352856" cy="885530"/>
          </a:xfrm>
          <a:custGeom>
            <a:avLst/>
            <a:gdLst/>
            <a:ahLst/>
            <a:cxnLst/>
            <a:rect l="l" t="t" r="r" b="b"/>
            <a:pathLst>
              <a:path w="2352856" h="885530">
                <a:moveTo>
                  <a:pt x="0" y="0"/>
                </a:moveTo>
                <a:lnTo>
                  <a:pt x="2352856" y="0"/>
                </a:lnTo>
                <a:lnTo>
                  <a:pt x="2352856" y="885530"/>
                </a:lnTo>
                <a:lnTo>
                  <a:pt x="0" y="88553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IN"/>
          </a:p>
        </p:txBody>
      </p:sp>
      <p:sp>
        <p:nvSpPr>
          <p:cNvPr id="11" name="Freeform 11">
            <a:extLst>
              <a:ext uri="{FF2B5EF4-FFF2-40B4-BE49-F238E27FC236}">
                <a16:creationId xmlns:a16="http://schemas.microsoft.com/office/drawing/2014/main" id="{D305422B-D16C-49A0-8029-EFBB2BC125E5}"/>
              </a:ext>
              <a:ext uri="{C183D7F6-B498-43B3-948B-1728B52AA6E4}">
                <adec:decorative xmlns:adec="http://schemas.microsoft.com/office/drawing/2017/decorative" val="1"/>
              </a:ext>
            </a:extLst>
          </p:cNvPr>
          <p:cNvSpPr/>
          <p:nvPr/>
        </p:nvSpPr>
        <p:spPr>
          <a:xfrm>
            <a:off x="-423641" y="8725740"/>
            <a:ext cx="2352856" cy="885530"/>
          </a:xfrm>
          <a:custGeom>
            <a:avLst/>
            <a:gdLst/>
            <a:ahLst/>
            <a:cxnLst/>
            <a:rect l="l" t="t" r="r" b="b"/>
            <a:pathLst>
              <a:path w="2352856" h="885530">
                <a:moveTo>
                  <a:pt x="0" y="0"/>
                </a:moveTo>
                <a:lnTo>
                  <a:pt x="2352856" y="0"/>
                </a:lnTo>
                <a:lnTo>
                  <a:pt x="2352856" y="885530"/>
                </a:lnTo>
                <a:lnTo>
                  <a:pt x="0" y="88553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IN"/>
          </a:p>
        </p:txBody>
      </p:sp>
      <p:sp>
        <p:nvSpPr>
          <p:cNvPr id="12" name="Freeform 12">
            <a:extLst>
              <a:ext uri="{FF2B5EF4-FFF2-40B4-BE49-F238E27FC236}">
                <a16:creationId xmlns:a16="http://schemas.microsoft.com/office/drawing/2014/main" id="{C3DBD525-DBF4-F7DB-30E0-9D7D0B6D4EBB}"/>
              </a:ext>
              <a:ext uri="{C183D7F6-B498-43B3-948B-1728B52AA6E4}">
                <adec:decorative xmlns:adec="http://schemas.microsoft.com/office/drawing/2017/decorative" val="1"/>
              </a:ext>
            </a:extLst>
          </p:cNvPr>
          <p:cNvSpPr/>
          <p:nvPr/>
        </p:nvSpPr>
        <p:spPr>
          <a:xfrm rot="-5875096">
            <a:off x="12785538" y="5806587"/>
            <a:ext cx="7556582" cy="7916419"/>
          </a:xfrm>
          <a:custGeom>
            <a:avLst/>
            <a:gdLst/>
            <a:ahLst/>
            <a:cxnLst/>
            <a:rect l="l" t="t" r="r" b="b"/>
            <a:pathLst>
              <a:path w="7556582" h="7916419">
                <a:moveTo>
                  <a:pt x="0" y="0"/>
                </a:moveTo>
                <a:lnTo>
                  <a:pt x="7556582" y="0"/>
                </a:lnTo>
                <a:lnTo>
                  <a:pt x="7556582" y="7916419"/>
                </a:lnTo>
                <a:lnTo>
                  <a:pt x="0" y="7916419"/>
                </a:lnTo>
                <a:lnTo>
                  <a:pt x="0" y="0"/>
                </a:lnTo>
                <a:close/>
              </a:path>
            </a:pathLst>
          </a:custGeom>
          <a:blipFill>
            <a:blip r:embed="rId3">
              <a:extLst>
                <a:ext uri="{96DAC541-7B7A-43D3-8B79-37D633B846F1}">
                  <asvg:svgBlip xmlns:asvg="http://schemas.microsoft.com/office/drawing/2016/SVG/main" r:embed="rId4"/>
                </a:ext>
              </a:extLst>
            </a:blip>
            <a:stretch>
              <a:fillRect/>
            </a:stretch>
          </a:blipFill>
          <a:ln cap="sq">
            <a:noFill/>
            <a:prstDash val="solid"/>
            <a:miter/>
          </a:ln>
        </p:spPr>
        <p:txBody>
          <a:bodyPr/>
          <a:lstStyle/>
          <a:p>
            <a:endParaRPr lang="en-IN"/>
          </a:p>
        </p:txBody>
      </p:sp>
      <p:sp>
        <p:nvSpPr>
          <p:cNvPr id="13" name="Freeform 13">
            <a:extLst>
              <a:ext uri="{FF2B5EF4-FFF2-40B4-BE49-F238E27FC236}">
                <a16:creationId xmlns:a16="http://schemas.microsoft.com/office/drawing/2014/main" id="{550F7BC3-D344-9C5C-413F-E82CFA1AA752}"/>
              </a:ext>
              <a:ext uri="{C183D7F6-B498-43B3-948B-1728B52AA6E4}">
                <adec:decorative xmlns:adec="http://schemas.microsoft.com/office/drawing/2017/decorative" val="1"/>
              </a:ext>
            </a:extLst>
          </p:cNvPr>
          <p:cNvSpPr/>
          <p:nvPr/>
        </p:nvSpPr>
        <p:spPr>
          <a:xfrm rot="10699791">
            <a:off x="15180128" y="7200975"/>
            <a:ext cx="2275716" cy="1894534"/>
          </a:xfrm>
          <a:custGeom>
            <a:avLst/>
            <a:gdLst/>
            <a:ahLst/>
            <a:cxnLst/>
            <a:rect l="l" t="t" r="r" b="b"/>
            <a:pathLst>
              <a:path w="2275716" h="1894534">
                <a:moveTo>
                  <a:pt x="0" y="0"/>
                </a:moveTo>
                <a:lnTo>
                  <a:pt x="2275717" y="0"/>
                </a:lnTo>
                <a:lnTo>
                  <a:pt x="2275717" y="1894534"/>
                </a:lnTo>
                <a:lnTo>
                  <a:pt x="0" y="1894534"/>
                </a:lnTo>
                <a:lnTo>
                  <a:pt x="0" y="0"/>
                </a:lnTo>
                <a:close/>
              </a:path>
            </a:pathLst>
          </a:custGeom>
          <a:blipFill>
            <a:blip r:embed="rId9">
              <a:extLst>
                <a:ext uri="{96DAC541-7B7A-43D3-8B79-37D633B846F1}">
                  <asvg:svgBlip xmlns:asvg="http://schemas.microsoft.com/office/drawing/2016/SVG/main" r:embed="rId10"/>
                </a:ext>
              </a:extLst>
            </a:blip>
            <a:stretch>
              <a:fillRect/>
            </a:stretch>
          </a:blipFill>
          <a:ln cap="sq">
            <a:noFill/>
            <a:prstDash val="solid"/>
            <a:miter/>
          </a:ln>
        </p:spPr>
        <p:txBody>
          <a:bodyPr/>
          <a:lstStyle/>
          <a:p>
            <a:endParaRPr lang="en-IN"/>
          </a:p>
        </p:txBody>
      </p:sp>
      <p:sp>
        <p:nvSpPr>
          <p:cNvPr id="14" name="Freeform 14">
            <a:extLst>
              <a:ext uri="{FF2B5EF4-FFF2-40B4-BE49-F238E27FC236}">
                <a16:creationId xmlns:a16="http://schemas.microsoft.com/office/drawing/2014/main" id="{E6264E15-5858-8D7F-44CB-3F058917974D}"/>
              </a:ext>
              <a:ext uri="{C183D7F6-B498-43B3-948B-1728B52AA6E4}">
                <adec:decorative xmlns:adec="http://schemas.microsoft.com/office/drawing/2017/decorative" val="1"/>
              </a:ext>
            </a:extLst>
          </p:cNvPr>
          <p:cNvSpPr/>
          <p:nvPr/>
        </p:nvSpPr>
        <p:spPr>
          <a:xfrm rot="-6259107">
            <a:off x="16541612" y="3164157"/>
            <a:ext cx="2422129" cy="1893665"/>
          </a:xfrm>
          <a:custGeom>
            <a:avLst/>
            <a:gdLst/>
            <a:ahLst/>
            <a:cxnLst/>
            <a:rect l="l" t="t" r="r" b="b"/>
            <a:pathLst>
              <a:path w="2422129" h="1893665">
                <a:moveTo>
                  <a:pt x="0" y="0"/>
                </a:moveTo>
                <a:lnTo>
                  <a:pt x="2422129" y="0"/>
                </a:lnTo>
                <a:lnTo>
                  <a:pt x="2422129" y="1893665"/>
                </a:lnTo>
                <a:lnTo>
                  <a:pt x="0" y="189366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IN"/>
          </a:p>
        </p:txBody>
      </p:sp>
      <p:sp>
        <p:nvSpPr>
          <p:cNvPr id="15" name="Freeform 15">
            <a:extLst>
              <a:ext uri="{FF2B5EF4-FFF2-40B4-BE49-F238E27FC236}">
                <a16:creationId xmlns:a16="http://schemas.microsoft.com/office/drawing/2014/main" id="{43A5B449-F777-2CE9-78E3-D5ECE5B04FFF}"/>
              </a:ext>
              <a:ext uri="{C183D7F6-B498-43B3-948B-1728B52AA6E4}">
                <adec:decorative xmlns:adec="http://schemas.microsoft.com/office/drawing/2017/decorative" val="1"/>
              </a:ext>
            </a:extLst>
          </p:cNvPr>
          <p:cNvSpPr/>
          <p:nvPr/>
        </p:nvSpPr>
        <p:spPr>
          <a:xfrm rot="-6259107">
            <a:off x="16736509" y="3189626"/>
            <a:ext cx="2342393" cy="1831326"/>
          </a:xfrm>
          <a:custGeom>
            <a:avLst/>
            <a:gdLst/>
            <a:ahLst/>
            <a:cxnLst/>
            <a:rect l="l" t="t" r="r" b="b"/>
            <a:pathLst>
              <a:path w="2342393" h="1831326">
                <a:moveTo>
                  <a:pt x="0" y="0"/>
                </a:moveTo>
                <a:lnTo>
                  <a:pt x="2342393" y="0"/>
                </a:lnTo>
                <a:lnTo>
                  <a:pt x="2342393" y="1831326"/>
                </a:lnTo>
                <a:lnTo>
                  <a:pt x="0" y="183132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IN"/>
          </a:p>
        </p:txBody>
      </p:sp>
      <p:sp>
        <p:nvSpPr>
          <p:cNvPr id="19" name="Freeform 12">
            <a:extLst>
              <a:ext uri="{FF2B5EF4-FFF2-40B4-BE49-F238E27FC236}">
                <a16:creationId xmlns:a16="http://schemas.microsoft.com/office/drawing/2014/main" id="{13619FB1-E300-B673-8AE3-D837D56773DB}"/>
              </a:ext>
              <a:ext uri="{C183D7F6-B498-43B3-948B-1728B52AA6E4}">
                <adec:decorative xmlns:adec="http://schemas.microsoft.com/office/drawing/2017/decorative" val="1"/>
              </a:ext>
            </a:extLst>
          </p:cNvPr>
          <p:cNvSpPr/>
          <p:nvPr/>
        </p:nvSpPr>
        <p:spPr>
          <a:xfrm>
            <a:off x="1354715" y="1000572"/>
            <a:ext cx="3186251" cy="1147050"/>
          </a:xfrm>
          <a:custGeom>
            <a:avLst/>
            <a:gdLst/>
            <a:ahLst/>
            <a:cxnLst/>
            <a:rect l="l" t="t" r="r" b="b"/>
            <a:pathLst>
              <a:path w="3186251" h="1147050">
                <a:moveTo>
                  <a:pt x="0" y="0"/>
                </a:moveTo>
                <a:lnTo>
                  <a:pt x="3186250" y="0"/>
                </a:lnTo>
                <a:lnTo>
                  <a:pt x="3186250" y="1147051"/>
                </a:lnTo>
                <a:lnTo>
                  <a:pt x="0" y="114705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IN"/>
          </a:p>
        </p:txBody>
      </p:sp>
      <p:sp>
        <p:nvSpPr>
          <p:cNvPr id="20" name="Text 0">
            <a:extLst>
              <a:ext uri="{FF2B5EF4-FFF2-40B4-BE49-F238E27FC236}">
                <a16:creationId xmlns:a16="http://schemas.microsoft.com/office/drawing/2014/main" id="{B6B6EB2F-8F44-EC5D-56F2-512558FC5C9A}"/>
              </a:ext>
            </a:extLst>
          </p:cNvPr>
          <p:cNvSpPr/>
          <p:nvPr/>
        </p:nvSpPr>
        <p:spPr>
          <a:xfrm>
            <a:off x="4907154" y="1027640"/>
            <a:ext cx="5787271" cy="676989"/>
          </a:xfrm>
          <a:prstGeom prst="rect">
            <a:avLst/>
          </a:prstGeom>
          <a:noFill/>
          <a:ln/>
        </p:spPr>
        <p:txBody>
          <a:bodyPr wrap="none" lIns="0" tIns="0" rIns="0" bIns="0" rtlCol="0" anchor="t"/>
          <a:lstStyle/>
          <a:p>
            <a:pPr marL="0" indent="0" algn="l">
              <a:lnSpc>
                <a:spcPct val="150000"/>
              </a:lnSpc>
              <a:buNone/>
            </a:pPr>
            <a:r>
              <a:rPr lang="en-US" sz="4800" b="1" dirty="0">
                <a:solidFill>
                  <a:srgbClr val="2E3C4E"/>
                </a:solidFill>
                <a:latin typeface="Arial" panose="020B0604020202020204" pitchFamily="34" charset="0"/>
                <a:ea typeface="Barlow Bold" pitchFamily="34" charset="-122"/>
                <a:cs typeface="Arial" panose="020B0604020202020204" pitchFamily="34" charset="0"/>
              </a:rPr>
              <a:t>Introduction to the Case</a:t>
            </a:r>
            <a:endParaRPr lang="en-US" sz="4800" dirty="0">
              <a:latin typeface="Arial" panose="020B0604020202020204" pitchFamily="34" charset="0"/>
              <a:cs typeface="Arial" panose="020B0604020202020204" pitchFamily="34" charset="0"/>
            </a:endParaRPr>
          </a:p>
        </p:txBody>
      </p:sp>
      <p:sp>
        <p:nvSpPr>
          <p:cNvPr id="21" name="Text 1">
            <a:extLst>
              <a:ext uri="{FF2B5EF4-FFF2-40B4-BE49-F238E27FC236}">
                <a16:creationId xmlns:a16="http://schemas.microsoft.com/office/drawing/2014/main" id="{C58BA66A-12BA-0605-FF4C-1C06CA9D69F2}"/>
              </a:ext>
            </a:extLst>
          </p:cNvPr>
          <p:cNvSpPr/>
          <p:nvPr/>
        </p:nvSpPr>
        <p:spPr>
          <a:xfrm>
            <a:off x="2493816" y="2154693"/>
            <a:ext cx="13113782" cy="658654"/>
          </a:xfrm>
          <a:prstGeom prst="rect">
            <a:avLst/>
          </a:prstGeom>
          <a:noFill/>
          <a:ln/>
        </p:spPr>
        <p:txBody>
          <a:bodyPr wrap="square" lIns="0" tIns="0" rIns="0" bIns="0" rtlCol="0" anchor="t"/>
          <a:lstStyle/>
          <a:p>
            <a:pPr marL="0" indent="0" algn="l">
              <a:lnSpc>
                <a:spcPct val="150000"/>
              </a:lnSpc>
              <a:buNone/>
            </a:pPr>
            <a:r>
              <a:rPr lang="en-US" sz="2000" dirty="0">
                <a:solidFill>
                  <a:srgbClr val="384653"/>
                </a:solidFill>
                <a:latin typeface="Arial" panose="020B0604020202020204" pitchFamily="34" charset="0"/>
                <a:ea typeface="Montserrat" pitchFamily="34" charset="-122"/>
                <a:cs typeface="Arial" panose="020B0604020202020204" pitchFamily="34" charset="0"/>
              </a:rPr>
              <a:t>The Countess of Chester Hospital NHS Foundation Trust offered acute and neonatal care to communities across Cheshire and North Wales, operating a Level 2 neonatal unit between 2015–2016 (NHS England, 2023).</a:t>
            </a:r>
            <a:endParaRPr lang="en-US" sz="2000" dirty="0">
              <a:latin typeface="Arial" panose="020B0604020202020204" pitchFamily="34" charset="0"/>
              <a:cs typeface="Arial" panose="020B0604020202020204" pitchFamily="34" charset="0"/>
            </a:endParaRPr>
          </a:p>
        </p:txBody>
      </p:sp>
      <p:sp>
        <p:nvSpPr>
          <p:cNvPr id="22" name="Shape 2">
            <a:extLst>
              <a:ext uri="{FF2B5EF4-FFF2-40B4-BE49-F238E27FC236}">
                <a16:creationId xmlns:a16="http://schemas.microsoft.com/office/drawing/2014/main" id="{BBA08606-9901-C189-200C-21DE5C313694}"/>
              </a:ext>
            </a:extLst>
          </p:cNvPr>
          <p:cNvSpPr/>
          <p:nvPr/>
        </p:nvSpPr>
        <p:spPr>
          <a:xfrm>
            <a:off x="1662998" y="3338438"/>
            <a:ext cx="4234101" cy="4051346"/>
          </a:xfrm>
          <a:prstGeom prst="roundRect">
            <a:avLst>
              <a:gd name="adj" fmla="val 8351"/>
            </a:avLst>
          </a:prstGeom>
          <a:solidFill>
            <a:srgbClr val="D4E9F7"/>
          </a:solidFill>
          <a:ln w="7620">
            <a:solidFill>
              <a:srgbClr val="BACFDD"/>
            </a:solidFill>
            <a:prstDash val="solid"/>
          </a:ln>
        </p:spPr>
        <p:txBody>
          <a:bodyPr/>
          <a:lstStyle/>
          <a:p>
            <a:endParaRPr lang="en-IN"/>
          </a:p>
        </p:txBody>
      </p:sp>
      <p:pic>
        <p:nvPicPr>
          <p:cNvPr id="23" name="Image 0" descr="preencoded.png">
            <a:extLst>
              <a:ext uri="{FF2B5EF4-FFF2-40B4-BE49-F238E27FC236}">
                <a16:creationId xmlns:a16="http://schemas.microsoft.com/office/drawing/2014/main" id="{6AD9442B-4939-8F25-305C-BAA1999EE376}"/>
              </a:ext>
            </a:extLst>
          </p:cNvPr>
          <p:cNvPicPr>
            <a:picLocks noChangeAspect="1"/>
          </p:cNvPicPr>
          <p:nvPr/>
        </p:nvPicPr>
        <p:blipFill>
          <a:blip r:embed="rId13"/>
          <a:stretch>
            <a:fillRect/>
          </a:stretch>
        </p:blipFill>
        <p:spPr>
          <a:xfrm>
            <a:off x="1876358" y="3551797"/>
            <a:ext cx="617458" cy="648367"/>
          </a:xfrm>
          <a:prstGeom prst="rect">
            <a:avLst/>
          </a:prstGeom>
        </p:spPr>
      </p:pic>
      <p:pic>
        <p:nvPicPr>
          <p:cNvPr id="24" name="Image 1" descr="preencoded.png">
            <a:extLst>
              <a:ext uri="{FF2B5EF4-FFF2-40B4-BE49-F238E27FC236}">
                <a16:creationId xmlns:a16="http://schemas.microsoft.com/office/drawing/2014/main" id="{3F4B922F-71B6-3392-FCFC-D9422813A7F8}"/>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2046141" y="3721581"/>
            <a:ext cx="277773" cy="291678"/>
          </a:xfrm>
          <a:prstGeom prst="rect">
            <a:avLst/>
          </a:prstGeom>
        </p:spPr>
      </p:pic>
      <p:sp>
        <p:nvSpPr>
          <p:cNvPr id="25" name="Text 3">
            <a:extLst>
              <a:ext uri="{FF2B5EF4-FFF2-40B4-BE49-F238E27FC236}">
                <a16:creationId xmlns:a16="http://schemas.microsoft.com/office/drawing/2014/main" id="{9C331449-1570-8CE1-37A8-D0ADD9AF440E}"/>
              </a:ext>
            </a:extLst>
          </p:cNvPr>
          <p:cNvSpPr/>
          <p:nvPr/>
        </p:nvSpPr>
        <p:spPr>
          <a:xfrm>
            <a:off x="1845890" y="4275660"/>
            <a:ext cx="2958822" cy="355440"/>
          </a:xfrm>
          <a:prstGeom prst="rect">
            <a:avLst/>
          </a:prstGeom>
          <a:noFill/>
          <a:ln/>
        </p:spPr>
        <p:txBody>
          <a:bodyPr wrap="none" lIns="0" tIns="0" rIns="0" bIns="0" rtlCol="0" anchor="t"/>
          <a:lstStyle/>
          <a:p>
            <a:pPr marL="0" indent="0" algn="l">
              <a:lnSpc>
                <a:spcPct val="150000"/>
              </a:lnSpc>
              <a:buNone/>
            </a:pPr>
            <a:r>
              <a:rPr lang="en-US" sz="2400" b="1" dirty="0">
                <a:solidFill>
                  <a:srgbClr val="384653"/>
                </a:solidFill>
                <a:latin typeface="Arial" panose="020B0604020202020204" pitchFamily="34" charset="0"/>
                <a:ea typeface="Barlow Bold" pitchFamily="34" charset="-122"/>
                <a:cs typeface="Arial" panose="020B0604020202020204" pitchFamily="34" charset="0"/>
              </a:rPr>
              <a:t>Internal Safety Concerns</a:t>
            </a:r>
            <a:endParaRPr lang="en-US" sz="2400" dirty="0">
              <a:latin typeface="Arial" panose="020B0604020202020204" pitchFamily="34" charset="0"/>
              <a:cs typeface="Arial" panose="020B0604020202020204" pitchFamily="34" charset="0"/>
            </a:endParaRPr>
          </a:p>
        </p:txBody>
      </p:sp>
      <p:sp>
        <p:nvSpPr>
          <p:cNvPr id="26" name="Text 4">
            <a:extLst>
              <a:ext uri="{FF2B5EF4-FFF2-40B4-BE49-F238E27FC236}">
                <a16:creationId xmlns:a16="http://schemas.microsoft.com/office/drawing/2014/main" id="{3F4C98DA-65B5-290D-FFAE-728AC6D4BCF9}"/>
              </a:ext>
            </a:extLst>
          </p:cNvPr>
          <p:cNvSpPr/>
          <p:nvPr/>
        </p:nvSpPr>
        <p:spPr>
          <a:xfrm>
            <a:off x="1876357" y="4973004"/>
            <a:ext cx="3807381" cy="2074875"/>
          </a:xfrm>
          <a:prstGeom prst="rect">
            <a:avLst/>
          </a:prstGeom>
          <a:noFill/>
          <a:ln/>
        </p:spPr>
        <p:txBody>
          <a:bodyPr wrap="square" lIns="0" tIns="0" rIns="0" bIns="0" rtlCol="0" anchor="t"/>
          <a:lstStyle/>
          <a:p>
            <a:pPr marL="0" indent="0" algn="l">
              <a:lnSpc>
                <a:spcPct val="150000"/>
              </a:lnSpc>
              <a:buNone/>
            </a:pPr>
            <a:r>
              <a:rPr lang="en-US" dirty="0">
                <a:solidFill>
                  <a:schemeClr val="accent4">
                    <a:lumMod val="50000"/>
                  </a:schemeClr>
                </a:solidFill>
                <a:latin typeface="Arial" panose="020B0604020202020204" pitchFamily="34" charset="0"/>
                <a:ea typeface="Montserrat" pitchFamily="34" charset="-122"/>
                <a:cs typeface="Arial" panose="020B0604020202020204" pitchFamily="34" charset="0"/>
              </a:rPr>
              <a:t>A significant rise in unexplained neonatal collapses and mortality from June 2015 to June 2016 prompted internal safety concerns and incident reviews (Thirlwall Inquiry, 2023).</a:t>
            </a:r>
            <a:endParaRPr lang="en-US" dirty="0">
              <a:solidFill>
                <a:schemeClr val="accent4">
                  <a:lumMod val="50000"/>
                </a:schemeClr>
              </a:solidFill>
              <a:latin typeface="Arial" panose="020B0604020202020204" pitchFamily="34" charset="0"/>
              <a:cs typeface="Arial" panose="020B0604020202020204" pitchFamily="34" charset="0"/>
            </a:endParaRPr>
          </a:p>
        </p:txBody>
      </p:sp>
      <p:sp>
        <p:nvSpPr>
          <p:cNvPr id="27" name="Shape 5">
            <a:extLst>
              <a:ext uri="{FF2B5EF4-FFF2-40B4-BE49-F238E27FC236}">
                <a16:creationId xmlns:a16="http://schemas.microsoft.com/office/drawing/2014/main" id="{00C40EC5-7088-C68A-F009-2FB7BDF12C1C}"/>
              </a:ext>
            </a:extLst>
          </p:cNvPr>
          <p:cNvSpPr/>
          <p:nvPr/>
        </p:nvSpPr>
        <p:spPr>
          <a:xfrm>
            <a:off x="6531396" y="3338438"/>
            <a:ext cx="4280011" cy="4051346"/>
          </a:xfrm>
          <a:prstGeom prst="roundRect">
            <a:avLst>
              <a:gd name="adj" fmla="val 8351"/>
            </a:avLst>
          </a:prstGeom>
          <a:solidFill>
            <a:srgbClr val="D4E9F7"/>
          </a:solidFill>
          <a:ln w="7620">
            <a:solidFill>
              <a:srgbClr val="BACFDD"/>
            </a:solidFill>
            <a:prstDash val="solid"/>
          </a:ln>
        </p:spPr>
        <p:txBody>
          <a:bodyPr/>
          <a:lstStyle/>
          <a:p>
            <a:endParaRPr lang="en-IN"/>
          </a:p>
        </p:txBody>
      </p:sp>
      <p:pic>
        <p:nvPicPr>
          <p:cNvPr id="28" name="Image 2" descr="preencoded.png">
            <a:extLst>
              <a:ext uri="{FF2B5EF4-FFF2-40B4-BE49-F238E27FC236}">
                <a16:creationId xmlns:a16="http://schemas.microsoft.com/office/drawing/2014/main" id="{2137D82C-5E4B-5AA1-4E1A-1715A65C61FE}"/>
              </a:ext>
            </a:extLst>
          </p:cNvPr>
          <p:cNvPicPr>
            <a:picLocks noChangeAspect="1"/>
          </p:cNvPicPr>
          <p:nvPr/>
        </p:nvPicPr>
        <p:blipFill>
          <a:blip r:embed="rId16"/>
          <a:stretch>
            <a:fillRect/>
          </a:stretch>
        </p:blipFill>
        <p:spPr>
          <a:xfrm>
            <a:off x="6744756" y="3551798"/>
            <a:ext cx="617458" cy="646418"/>
          </a:xfrm>
          <a:prstGeom prst="rect">
            <a:avLst/>
          </a:prstGeom>
        </p:spPr>
      </p:pic>
      <p:pic>
        <p:nvPicPr>
          <p:cNvPr id="29" name="Image 3" descr="preencoded.png">
            <a:extLst>
              <a:ext uri="{FF2B5EF4-FFF2-40B4-BE49-F238E27FC236}">
                <a16:creationId xmlns:a16="http://schemas.microsoft.com/office/drawing/2014/main" id="{6570FB8D-B877-7501-40B4-8D66D13C6233}"/>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914539" y="3721581"/>
            <a:ext cx="277773" cy="290801"/>
          </a:xfrm>
          <a:prstGeom prst="rect">
            <a:avLst/>
          </a:prstGeom>
        </p:spPr>
      </p:pic>
      <p:sp>
        <p:nvSpPr>
          <p:cNvPr id="30" name="Text 6">
            <a:extLst>
              <a:ext uri="{FF2B5EF4-FFF2-40B4-BE49-F238E27FC236}">
                <a16:creationId xmlns:a16="http://schemas.microsoft.com/office/drawing/2014/main" id="{0D89A63C-0D55-4D1C-34CB-84EC0988C850}"/>
              </a:ext>
            </a:extLst>
          </p:cNvPr>
          <p:cNvSpPr/>
          <p:nvPr/>
        </p:nvSpPr>
        <p:spPr>
          <a:xfrm>
            <a:off x="6793401" y="4140858"/>
            <a:ext cx="3807381" cy="708741"/>
          </a:xfrm>
          <a:prstGeom prst="rect">
            <a:avLst/>
          </a:prstGeom>
          <a:noFill/>
          <a:ln/>
        </p:spPr>
        <p:txBody>
          <a:bodyPr wrap="square" lIns="0" tIns="0" rIns="0" bIns="0" rtlCol="0" anchor="t"/>
          <a:lstStyle/>
          <a:p>
            <a:pPr marL="0" indent="0" algn="l">
              <a:lnSpc>
                <a:spcPct val="150000"/>
              </a:lnSpc>
              <a:buNone/>
            </a:pPr>
            <a:r>
              <a:rPr lang="en-US" sz="2400" b="1" dirty="0">
                <a:solidFill>
                  <a:srgbClr val="384653"/>
                </a:solidFill>
                <a:latin typeface="Arial" panose="020B0604020202020204" pitchFamily="34" charset="0"/>
                <a:ea typeface="Barlow Bold" pitchFamily="34" charset="-122"/>
                <a:cs typeface="Arial" panose="020B0604020202020204" pitchFamily="34" charset="0"/>
              </a:rPr>
              <a:t>Formal Investigation and Conviction</a:t>
            </a:r>
            <a:endParaRPr lang="en-US" sz="2400" dirty="0">
              <a:latin typeface="Arial" panose="020B0604020202020204" pitchFamily="34" charset="0"/>
              <a:cs typeface="Arial" panose="020B0604020202020204" pitchFamily="34" charset="0"/>
            </a:endParaRPr>
          </a:p>
        </p:txBody>
      </p:sp>
      <p:sp>
        <p:nvSpPr>
          <p:cNvPr id="31" name="Text 7">
            <a:extLst>
              <a:ext uri="{FF2B5EF4-FFF2-40B4-BE49-F238E27FC236}">
                <a16:creationId xmlns:a16="http://schemas.microsoft.com/office/drawing/2014/main" id="{4A2F5F50-0B5F-8E8D-68D6-B5D6D30FFE81}"/>
              </a:ext>
            </a:extLst>
          </p:cNvPr>
          <p:cNvSpPr/>
          <p:nvPr/>
        </p:nvSpPr>
        <p:spPr>
          <a:xfrm>
            <a:off x="6722256" y="5226852"/>
            <a:ext cx="3949669" cy="1723865"/>
          </a:xfrm>
          <a:prstGeom prst="rect">
            <a:avLst/>
          </a:prstGeom>
          <a:noFill/>
          <a:ln/>
        </p:spPr>
        <p:txBody>
          <a:bodyPr wrap="square" lIns="0" tIns="0" rIns="0" bIns="0" rtlCol="0" anchor="t"/>
          <a:lstStyle/>
          <a:p>
            <a:pPr>
              <a:lnSpc>
                <a:spcPct val="150000"/>
              </a:lnSpc>
            </a:pPr>
            <a:r>
              <a:rPr lang="en-US" dirty="0"/>
              <a:t>The BBC (2024) reports that Lucy Letby, a neonatal nurse at the Countess of Chester Hospital, was convicted of killing seven infants between 2015 and 2016 and of attempting to murder six others.</a:t>
            </a:r>
            <a:endParaRPr lang="en-US" dirty="0">
              <a:latin typeface="Arial" panose="020B0604020202020204" pitchFamily="34" charset="0"/>
              <a:cs typeface="Arial" panose="020B0604020202020204" pitchFamily="34" charset="0"/>
            </a:endParaRPr>
          </a:p>
        </p:txBody>
      </p:sp>
      <p:sp>
        <p:nvSpPr>
          <p:cNvPr id="32" name="Shape 8">
            <a:extLst>
              <a:ext uri="{FF2B5EF4-FFF2-40B4-BE49-F238E27FC236}">
                <a16:creationId xmlns:a16="http://schemas.microsoft.com/office/drawing/2014/main" id="{47BDF07A-A8BB-6577-7BAC-F588AFF53074}"/>
              </a:ext>
            </a:extLst>
          </p:cNvPr>
          <p:cNvSpPr/>
          <p:nvPr/>
        </p:nvSpPr>
        <p:spPr>
          <a:xfrm>
            <a:off x="11407077" y="3322697"/>
            <a:ext cx="4325143" cy="4051346"/>
          </a:xfrm>
          <a:prstGeom prst="roundRect">
            <a:avLst>
              <a:gd name="adj" fmla="val 8351"/>
            </a:avLst>
          </a:prstGeom>
          <a:solidFill>
            <a:srgbClr val="D4E9F7"/>
          </a:solidFill>
          <a:ln w="7620">
            <a:solidFill>
              <a:srgbClr val="BACFDD"/>
            </a:solidFill>
            <a:prstDash val="solid"/>
          </a:ln>
        </p:spPr>
        <p:txBody>
          <a:bodyPr/>
          <a:lstStyle/>
          <a:p>
            <a:endParaRPr lang="en-IN"/>
          </a:p>
        </p:txBody>
      </p:sp>
      <p:pic>
        <p:nvPicPr>
          <p:cNvPr id="33" name="Image 4" descr="preencoded.png">
            <a:extLst>
              <a:ext uri="{FF2B5EF4-FFF2-40B4-BE49-F238E27FC236}">
                <a16:creationId xmlns:a16="http://schemas.microsoft.com/office/drawing/2014/main" id="{5CAB3557-4C2D-45C2-1D2D-8822545F2C8D}"/>
              </a:ext>
            </a:extLst>
          </p:cNvPr>
          <p:cNvPicPr>
            <a:picLocks noChangeAspect="1"/>
          </p:cNvPicPr>
          <p:nvPr/>
        </p:nvPicPr>
        <p:blipFill>
          <a:blip r:embed="rId19"/>
          <a:stretch>
            <a:fillRect/>
          </a:stretch>
        </p:blipFill>
        <p:spPr>
          <a:xfrm>
            <a:off x="11620437" y="3536056"/>
            <a:ext cx="617458" cy="642261"/>
          </a:xfrm>
          <a:prstGeom prst="rect">
            <a:avLst/>
          </a:prstGeom>
        </p:spPr>
      </p:pic>
      <p:pic>
        <p:nvPicPr>
          <p:cNvPr id="34" name="Image 5" descr="preencoded.png">
            <a:extLst>
              <a:ext uri="{FF2B5EF4-FFF2-40B4-BE49-F238E27FC236}">
                <a16:creationId xmlns:a16="http://schemas.microsoft.com/office/drawing/2014/main" id="{78DBEC41-7937-A94C-279A-3AF983459901}"/>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11790220" y="3705840"/>
            <a:ext cx="277773" cy="288931"/>
          </a:xfrm>
          <a:prstGeom prst="rect">
            <a:avLst/>
          </a:prstGeom>
        </p:spPr>
      </p:pic>
      <p:sp>
        <p:nvSpPr>
          <p:cNvPr id="35" name="Text 9">
            <a:extLst>
              <a:ext uri="{FF2B5EF4-FFF2-40B4-BE49-F238E27FC236}">
                <a16:creationId xmlns:a16="http://schemas.microsoft.com/office/drawing/2014/main" id="{75C4197C-C2C3-F5B9-ED21-00600834BE51}"/>
              </a:ext>
            </a:extLst>
          </p:cNvPr>
          <p:cNvSpPr/>
          <p:nvPr/>
        </p:nvSpPr>
        <p:spPr>
          <a:xfrm>
            <a:off x="11566384" y="4233820"/>
            <a:ext cx="3211711" cy="352092"/>
          </a:xfrm>
          <a:prstGeom prst="rect">
            <a:avLst/>
          </a:prstGeom>
          <a:noFill/>
          <a:ln/>
        </p:spPr>
        <p:txBody>
          <a:bodyPr wrap="none" lIns="0" tIns="0" rIns="0" bIns="0" rtlCol="0" anchor="t"/>
          <a:lstStyle/>
          <a:p>
            <a:pPr marL="0" indent="0" algn="l">
              <a:lnSpc>
                <a:spcPct val="150000"/>
              </a:lnSpc>
              <a:buNone/>
            </a:pPr>
            <a:r>
              <a:rPr lang="en-US" sz="2400" b="1" dirty="0">
                <a:solidFill>
                  <a:srgbClr val="384653"/>
                </a:solidFill>
                <a:latin typeface="Arial" panose="020B0604020202020204" pitchFamily="34" charset="0"/>
                <a:ea typeface="Barlow Bold" pitchFamily="34" charset="-122"/>
                <a:cs typeface="Arial" panose="020B0604020202020204" pitchFamily="34" charset="0"/>
              </a:rPr>
              <a:t>Systemic Failures Exposed</a:t>
            </a:r>
            <a:endParaRPr lang="en-US" sz="2400" dirty="0">
              <a:latin typeface="Arial" panose="020B0604020202020204" pitchFamily="34" charset="0"/>
              <a:cs typeface="Arial" panose="020B0604020202020204" pitchFamily="34" charset="0"/>
            </a:endParaRPr>
          </a:p>
        </p:txBody>
      </p:sp>
      <p:sp>
        <p:nvSpPr>
          <p:cNvPr id="36" name="Text 10">
            <a:extLst>
              <a:ext uri="{FF2B5EF4-FFF2-40B4-BE49-F238E27FC236}">
                <a16:creationId xmlns:a16="http://schemas.microsoft.com/office/drawing/2014/main" id="{35AC0DCF-5792-08A3-27FD-E31883B27BFF}"/>
              </a:ext>
            </a:extLst>
          </p:cNvPr>
          <p:cNvSpPr/>
          <p:nvPr/>
        </p:nvSpPr>
        <p:spPr>
          <a:xfrm>
            <a:off x="11614933" y="4886104"/>
            <a:ext cx="3848163" cy="1712778"/>
          </a:xfrm>
          <a:prstGeom prst="rect">
            <a:avLst/>
          </a:prstGeom>
          <a:noFill/>
          <a:ln/>
        </p:spPr>
        <p:txBody>
          <a:bodyPr wrap="square" lIns="0" tIns="0" rIns="0" bIns="0" rtlCol="0" anchor="t"/>
          <a:lstStyle/>
          <a:p>
            <a:pPr marL="0" indent="0" algn="l">
              <a:lnSpc>
                <a:spcPct val="150000"/>
              </a:lnSpc>
              <a:buNone/>
            </a:pPr>
            <a:r>
              <a:rPr lang="en-US" dirty="0">
                <a:solidFill>
                  <a:schemeClr val="accent4">
                    <a:lumMod val="50000"/>
                  </a:schemeClr>
                </a:solidFill>
                <a:latin typeface="Arial" panose="020B0604020202020204" pitchFamily="34" charset="0"/>
                <a:ea typeface="Montserrat" pitchFamily="34" charset="-122"/>
                <a:cs typeface="Arial" panose="020B0604020202020204" pitchFamily="34" charset="0"/>
              </a:rPr>
              <a:t>Major failures in leadership, clinical governance, risk management, and escalation processes within the Trust were subsequently highlighted (Nuffield Trust, 2024).</a:t>
            </a:r>
            <a:endParaRPr lang="en-US" dirty="0">
              <a:solidFill>
                <a:schemeClr val="accent4">
                  <a:lumMod val="50000"/>
                </a:schemeClr>
              </a:solidFill>
              <a:latin typeface="Arial" panose="020B0604020202020204" pitchFamily="34" charset="0"/>
              <a:cs typeface="Arial" panose="020B0604020202020204" pitchFamily="34" charset="0"/>
            </a:endParaRPr>
          </a:p>
        </p:txBody>
      </p:sp>
      <p:sp>
        <p:nvSpPr>
          <p:cNvPr id="37" name="Text 11">
            <a:extLst>
              <a:ext uri="{FF2B5EF4-FFF2-40B4-BE49-F238E27FC236}">
                <a16:creationId xmlns:a16="http://schemas.microsoft.com/office/drawing/2014/main" id="{596D99DE-50E6-4025-F6A3-1A3E7DF480F0}"/>
              </a:ext>
            </a:extLst>
          </p:cNvPr>
          <p:cNvSpPr/>
          <p:nvPr/>
        </p:nvSpPr>
        <p:spPr>
          <a:xfrm>
            <a:off x="1785257" y="7582742"/>
            <a:ext cx="13113782" cy="1740378"/>
          </a:xfrm>
          <a:prstGeom prst="rect">
            <a:avLst/>
          </a:prstGeom>
          <a:noFill/>
          <a:ln/>
        </p:spPr>
        <p:txBody>
          <a:bodyPr wrap="square" lIns="0" tIns="0" rIns="0" bIns="0" rtlCol="0" anchor="t"/>
          <a:lstStyle/>
          <a:p>
            <a:pPr marL="0" indent="0" algn="l">
              <a:lnSpc>
                <a:spcPct val="150000"/>
              </a:lnSpc>
              <a:buNone/>
            </a:pPr>
            <a:r>
              <a:rPr lang="en-US" sz="2000" dirty="0">
                <a:solidFill>
                  <a:schemeClr val="accent1">
                    <a:lumMod val="75000"/>
                  </a:schemeClr>
                </a:solidFill>
                <a:latin typeface="Arial" panose="020B0604020202020204" pitchFamily="34" charset="0"/>
                <a:ea typeface="Montserrat" pitchFamily="34" charset="-122"/>
                <a:cs typeface="Arial" panose="020B0604020202020204" pitchFamily="34" charset="0"/>
              </a:rPr>
              <a:t>This case exposes fundamental breakdowns in organisational quality assurance and patient-safety systems (Health Foundation, 2021), necessitating a thorough analysis using systems-based safety models to identify root causes, policy failures, and impacts on service delivery.</a:t>
            </a:r>
            <a:endParaRPr lang="en-US" sz="2000"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1736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5" grpId="0" animBg="1"/>
      <p:bldP spid="26" grpId="0" animBg="1"/>
      <p:bldP spid="27" grpId="0" animBg="1"/>
      <p:bldP spid="30" grpId="0" animBg="1"/>
      <p:bldP spid="31" grpId="0" animBg="1"/>
      <p:bldP spid="32" grpId="0" animBg="1"/>
      <p:bldP spid="35" grpId="0" animBg="1"/>
      <p:bldP spid="3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rot="435572">
            <a:off x="-182148" y="4252764"/>
            <a:ext cx="6812512" cy="6428534"/>
          </a:xfrm>
          <a:custGeom>
            <a:avLst/>
            <a:gdLst/>
            <a:ahLst/>
            <a:cxnLst/>
            <a:rect l="l" t="t" r="r" b="b"/>
            <a:pathLst>
              <a:path w="6812512" h="6428534">
                <a:moveTo>
                  <a:pt x="0" y="0"/>
                </a:moveTo>
                <a:lnTo>
                  <a:pt x="6812512" y="0"/>
                </a:lnTo>
                <a:lnTo>
                  <a:pt x="6812512" y="6428534"/>
                </a:lnTo>
                <a:lnTo>
                  <a:pt x="0" y="64285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IN">
              <a:latin typeface="Arial" panose="020B0604020202020204" pitchFamily="34" charset="0"/>
              <a:cs typeface="Arial" panose="020B0604020202020204" pitchFamily="34" charset="0"/>
            </a:endParaRPr>
          </a:p>
        </p:txBody>
      </p:sp>
      <p:sp>
        <p:nvSpPr>
          <p:cNvPr id="3" name="Freeform 3">
            <a:extLst>
              <a:ext uri="{C183D7F6-B498-43B3-948B-1728B52AA6E4}">
                <adec:decorative xmlns:adec="http://schemas.microsoft.com/office/drawing/2017/decorative" val="1"/>
              </a:ext>
            </a:extLst>
          </p:cNvPr>
          <p:cNvSpPr/>
          <p:nvPr/>
        </p:nvSpPr>
        <p:spPr>
          <a:xfrm rot="-540388">
            <a:off x="11696246" y="3233421"/>
            <a:ext cx="7170572" cy="5918981"/>
          </a:xfrm>
          <a:custGeom>
            <a:avLst/>
            <a:gdLst/>
            <a:ahLst/>
            <a:cxnLst/>
            <a:rect l="l" t="t" r="r" b="b"/>
            <a:pathLst>
              <a:path w="7170572" h="5918981">
                <a:moveTo>
                  <a:pt x="0" y="0"/>
                </a:moveTo>
                <a:lnTo>
                  <a:pt x="7170572" y="0"/>
                </a:lnTo>
                <a:lnTo>
                  <a:pt x="7170572" y="5918981"/>
                </a:lnTo>
                <a:lnTo>
                  <a:pt x="0" y="591898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IN" dirty="0">
              <a:latin typeface="Arial" panose="020B0604020202020204" pitchFamily="34" charset="0"/>
              <a:cs typeface="Arial" panose="020B0604020202020204" pitchFamily="34" charset="0"/>
            </a:endParaRPr>
          </a:p>
        </p:txBody>
      </p:sp>
      <p:sp>
        <p:nvSpPr>
          <p:cNvPr id="8" name="Freeform 8">
            <a:extLst>
              <a:ext uri="{C183D7F6-B498-43B3-948B-1728B52AA6E4}">
                <adec:decorative xmlns:adec="http://schemas.microsoft.com/office/drawing/2017/decorative" val="1"/>
              </a:ext>
            </a:extLst>
          </p:cNvPr>
          <p:cNvSpPr/>
          <p:nvPr/>
        </p:nvSpPr>
        <p:spPr>
          <a:xfrm rot="10688320">
            <a:off x="15061771" y="-2955756"/>
            <a:ext cx="7556582" cy="7916419"/>
          </a:xfrm>
          <a:custGeom>
            <a:avLst/>
            <a:gdLst/>
            <a:ahLst/>
            <a:cxnLst/>
            <a:rect l="l" t="t" r="r" b="b"/>
            <a:pathLst>
              <a:path w="7556582" h="7916419">
                <a:moveTo>
                  <a:pt x="0" y="0"/>
                </a:moveTo>
                <a:lnTo>
                  <a:pt x="7556582" y="0"/>
                </a:lnTo>
                <a:lnTo>
                  <a:pt x="7556582" y="7916419"/>
                </a:lnTo>
                <a:lnTo>
                  <a:pt x="0" y="7916419"/>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IN"/>
          </a:p>
        </p:txBody>
      </p:sp>
      <p:sp>
        <p:nvSpPr>
          <p:cNvPr id="9" name="Freeform 9">
            <a:extLst>
              <a:ext uri="{C183D7F6-B498-43B3-948B-1728B52AA6E4}">
                <adec:decorative xmlns:adec="http://schemas.microsoft.com/office/drawing/2017/decorative" val="1"/>
              </a:ext>
            </a:extLst>
          </p:cNvPr>
          <p:cNvSpPr/>
          <p:nvPr/>
        </p:nvSpPr>
        <p:spPr>
          <a:xfrm rot="5400000">
            <a:off x="-3477680" y="-4346788"/>
            <a:ext cx="7556582" cy="7916419"/>
          </a:xfrm>
          <a:custGeom>
            <a:avLst/>
            <a:gdLst/>
            <a:ahLst/>
            <a:cxnLst/>
            <a:rect l="l" t="t" r="r" b="b"/>
            <a:pathLst>
              <a:path w="7556582" h="7916419">
                <a:moveTo>
                  <a:pt x="0" y="0"/>
                </a:moveTo>
                <a:lnTo>
                  <a:pt x="7556582" y="0"/>
                </a:lnTo>
                <a:lnTo>
                  <a:pt x="7556582" y="7916419"/>
                </a:lnTo>
                <a:lnTo>
                  <a:pt x="0" y="7916419"/>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IN"/>
          </a:p>
        </p:txBody>
      </p:sp>
      <p:sp>
        <p:nvSpPr>
          <p:cNvPr id="10" name="Freeform 10">
            <a:extLst>
              <a:ext uri="{C183D7F6-B498-43B3-948B-1728B52AA6E4}">
                <adec:decorative xmlns:adec="http://schemas.microsoft.com/office/drawing/2017/decorative" val="1"/>
              </a:ext>
            </a:extLst>
          </p:cNvPr>
          <p:cNvSpPr/>
          <p:nvPr/>
        </p:nvSpPr>
        <p:spPr>
          <a:xfrm rot="-10800000">
            <a:off x="15281532" y="381991"/>
            <a:ext cx="3186251" cy="1147050"/>
          </a:xfrm>
          <a:custGeom>
            <a:avLst/>
            <a:gdLst/>
            <a:ahLst/>
            <a:cxnLst/>
            <a:rect l="l" t="t" r="r" b="b"/>
            <a:pathLst>
              <a:path w="3186251" h="1147050">
                <a:moveTo>
                  <a:pt x="0" y="0"/>
                </a:moveTo>
                <a:lnTo>
                  <a:pt x="3186250" y="0"/>
                </a:lnTo>
                <a:lnTo>
                  <a:pt x="3186250" y="1147050"/>
                </a:lnTo>
                <a:lnTo>
                  <a:pt x="0" y="114705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IN">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C1025EF4-7085-A7F6-345E-299114A5E426}"/>
              </a:ext>
            </a:extLst>
          </p:cNvPr>
          <p:cNvSpPr txBox="1"/>
          <p:nvPr/>
        </p:nvSpPr>
        <p:spPr>
          <a:xfrm>
            <a:off x="1797762" y="299649"/>
            <a:ext cx="14204238" cy="9730292"/>
          </a:xfrm>
          <a:prstGeom prst="rect">
            <a:avLst/>
          </a:prstGeom>
          <a:noFill/>
        </p:spPr>
        <p:txBody>
          <a:bodyPr wrap="square">
            <a:spAutoFit/>
          </a:bodyPr>
          <a:lstStyle/>
          <a:p>
            <a:pPr algn="ctr">
              <a:lnSpc>
                <a:spcPct val="150000"/>
              </a:lnSpc>
              <a:buNone/>
            </a:pPr>
            <a:r>
              <a:rPr lang="en-US" sz="4000" b="1" dirty="0">
                <a:solidFill>
                  <a:schemeClr val="accent1">
                    <a:lumMod val="75000"/>
                  </a:schemeClr>
                </a:solidFill>
                <a:highlight>
                  <a:srgbClr val="C0C0C0"/>
                </a:highlight>
                <a:latin typeface="Arial" panose="020B0604020202020204" pitchFamily="34" charset="0"/>
                <a:cs typeface="Arial" panose="020B0604020202020204" pitchFamily="34" charset="0"/>
              </a:rPr>
              <a:t>Background and Context</a:t>
            </a:r>
          </a:p>
          <a:p>
            <a:pPr algn="ctr">
              <a:lnSpc>
                <a:spcPct val="150000"/>
              </a:lnSpc>
              <a:buNone/>
            </a:pPr>
            <a:endParaRPr lang="en-US" sz="2000" b="1" dirty="0">
              <a:highlight>
                <a:srgbClr val="C0C0C0"/>
              </a:highlight>
              <a:latin typeface="Arial" panose="020B0604020202020204" pitchFamily="34" charset="0"/>
              <a:cs typeface="Arial" panose="020B0604020202020204" pitchFamily="34" charset="0"/>
            </a:endParaRPr>
          </a:p>
          <a:p>
            <a:pPr>
              <a:lnSpc>
                <a:spcPct val="150000"/>
              </a:lnSpc>
              <a:buNone/>
            </a:pPr>
            <a:r>
              <a:rPr lang="en-US" sz="2000" dirty="0">
                <a:solidFill>
                  <a:schemeClr val="accent5">
                    <a:lumMod val="50000"/>
                  </a:schemeClr>
                </a:solidFill>
                <a:latin typeface="Arial" panose="020B0604020202020204" pitchFamily="34" charset="0"/>
                <a:cs typeface="Arial" panose="020B0604020202020204" pitchFamily="34" charset="0"/>
              </a:rPr>
              <a:t>Between 2015 and 2016, clinicians repeatedly observed neonatal collapses, leading to internal reviews and the ongoing </a:t>
            </a:r>
            <a:r>
              <a:rPr lang="en-US" sz="2000" b="1" dirty="0">
                <a:solidFill>
                  <a:schemeClr val="accent5">
                    <a:lumMod val="50000"/>
                  </a:schemeClr>
                </a:solidFill>
                <a:latin typeface="Arial" panose="020B0604020202020204" pitchFamily="34" charset="0"/>
                <a:cs typeface="Arial" panose="020B0604020202020204" pitchFamily="34" charset="0"/>
              </a:rPr>
              <a:t>Thirlwall Public Inquiry</a:t>
            </a:r>
            <a:r>
              <a:rPr lang="en-US" sz="2000" dirty="0">
                <a:solidFill>
                  <a:schemeClr val="accent5">
                    <a:lumMod val="50000"/>
                  </a:schemeClr>
                </a:solidFill>
                <a:latin typeface="Arial" panose="020B0604020202020204" pitchFamily="34" charset="0"/>
                <a:cs typeface="Arial" panose="020B0604020202020204" pitchFamily="34" charset="0"/>
              </a:rPr>
              <a:t> (Thirlwall Inquiry, 2023).</a:t>
            </a:r>
          </a:p>
          <a:p>
            <a:pPr>
              <a:lnSpc>
                <a:spcPct val="150000"/>
              </a:lnSpc>
              <a:buNone/>
            </a:pPr>
            <a:endParaRPr lang="en-US" sz="2000" dirty="0">
              <a:latin typeface="Arial" panose="020B0604020202020204" pitchFamily="34" charset="0"/>
              <a:cs typeface="Arial" panose="020B0604020202020204" pitchFamily="34" charset="0"/>
            </a:endParaRPr>
          </a:p>
          <a:p>
            <a:pPr marL="342900" indent="-342900">
              <a:lnSpc>
                <a:spcPct val="150000"/>
              </a:lnSpc>
              <a:buFont typeface="+mj-lt"/>
              <a:buAutoNum type="arabicPeriod"/>
            </a:pPr>
            <a:r>
              <a:rPr lang="en-US" sz="2000" b="1" dirty="0">
                <a:solidFill>
                  <a:schemeClr val="accent5">
                    <a:lumMod val="75000"/>
                  </a:schemeClr>
                </a:solidFill>
                <a:latin typeface="Arial" panose="020B0604020202020204" pitchFamily="34" charset="0"/>
                <a:cs typeface="Arial" panose="020B0604020202020204" pitchFamily="34" charset="0"/>
              </a:rPr>
              <a:t>Critical Care Unit</a:t>
            </a:r>
          </a:p>
          <a:p>
            <a:pPr>
              <a:lnSpc>
                <a:spcPct val="150000"/>
              </a:lnSpc>
              <a:buNone/>
            </a:pPr>
            <a:r>
              <a:rPr lang="en-US" sz="2000" dirty="0">
                <a:latin typeface="Arial" panose="020B0604020202020204" pitchFamily="34" charset="0"/>
                <a:cs typeface="Arial" panose="020B0604020202020204" pitchFamily="34" charset="0"/>
              </a:rPr>
              <a:t>The neonatal unit was responsible for premature and high-risk infants across the Cheshire region, operating under stringent national neonatal service specifications (NHS England, 2023).</a:t>
            </a:r>
          </a:p>
          <a:p>
            <a:pPr>
              <a:lnSpc>
                <a:spcPct val="150000"/>
              </a:lnSpc>
              <a:buNone/>
            </a:pPr>
            <a:endParaRPr lang="en-US" sz="2000" dirty="0">
              <a:latin typeface="Arial" panose="020B0604020202020204" pitchFamily="34" charset="0"/>
              <a:cs typeface="Arial" panose="020B0604020202020204" pitchFamily="34" charset="0"/>
            </a:endParaRPr>
          </a:p>
          <a:p>
            <a:pPr>
              <a:lnSpc>
                <a:spcPct val="150000"/>
              </a:lnSpc>
            </a:pPr>
            <a:r>
              <a:rPr lang="en-US" sz="2000" b="1" dirty="0">
                <a:solidFill>
                  <a:schemeClr val="accent5">
                    <a:lumMod val="75000"/>
                  </a:schemeClr>
                </a:solidFill>
                <a:latin typeface="Arial" panose="020B0604020202020204" pitchFamily="34" charset="0"/>
                <a:cs typeface="Arial" panose="020B0604020202020204" pitchFamily="34" charset="0"/>
              </a:rPr>
              <a:t>2. Ignored Warnings</a:t>
            </a:r>
          </a:p>
          <a:p>
            <a:pPr>
              <a:lnSpc>
                <a:spcPct val="150000"/>
              </a:lnSpc>
              <a:buNone/>
            </a:pPr>
            <a:r>
              <a:rPr lang="en-US" sz="2000" dirty="0">
                <a:latin typeface="Arial" panose="020B0604020202020204" pitchFamily="34" charset="0"/>
                <a:cs typeface="Arial" panose="020B0604020202020204" pitchFamily="34" charset="0"/>
              </a:rPr>
              <a:t>Senior </a:t>
            </a:r>
            <a:r>
              <a:rPr lang="en-US" sz="2000" dirty="0" err="1">
                <a:latin typeface="Arial" panose="020B0604020202020204" pitchFamily="34" charset="0"/>
                <a:cs typeface="Arial" panose="020B0604020202020204" pitchFamily="34" charset="0"/>
              </a:rPr>
              <a:t>paediatricians'</a:t>
            </a:r>
            <a:r>
              <a:rPr lang="en-US" sz="2000" dirty="0">
                <a:latin typeface="Arial" panose="020B0604020202020204" pitchFamily="34" charset="0"/>
                <a:cs typeface="Arial" panose="020B0604020202020204" pitchFamily="34" charset="0"/>
              </a:rPr>
              <a:t> repeated concerns were dismissed by executives, significantly delaying external investigation (Nuffield Trust, 2024).</a:t>
            </a:r>
          </a:p>
          <a:p>
            <a:pPr>
              <a:lnSpc>
                <a:spcPct val="150000"/>
              </a:lnSpc>
              <a:buNone/>
            </a:pPr>
            <a:endParaRPr lang="en-US" sz="2000" dirty="0">
              <a:latin typeface="Arial" panose="020B0604020202020204" pitchFamily="34" charset="0"/>
              <a:cs typeface="Arial" panose="020B0604020202020204" pitchFamily="34" charset="0"/>
            </a:endParaRPr>
          </a:p>
          <a:p>
            <a:pPr>
              <a:lnSpc>
                <a:spcPct val="150000"/>
              </a:lnSpc>
            </a:pPr>
            <a:r>
              <a:rPr lang="en-US" sz="2000" b="1" dirty="0">
                <a:solidFill>
                  <a:schemeClr val="accent5">
                    <a:lumMod val="75000"/>
                  </a:schemeClr>
                </a:solidFill>
                <a:latin typeface="Arial" panose="020B0604020202020204" pitchFamily="34" charset="0"/>
                <a:cs typeface="Arial" panose="020B0604020202020204" pitchFamily="34" charset="0"/>
              </a:rPr>
              <a:t>3. </a:t>
            </a:r>
            <a:r>
              <a:rPr lang="en-US" sz="2000" b="1" dirty="0" err="1">
                <a:solidFill>
                  <a:schemeClr val="accent5">
                    <a:lumMod val="75000"/>
                  </a:schemeClr>
                </a:solidFill>
                <a:latin typeface="Arial" panose="020B0604020202020204" pitchFamily="34" charset="0"/>
                <a:cs typeface="Arial" panose="020B0604020202020204" pitchFamily="34" charset="0"/>
              </a:rPr>
              <a:t>Unescalated</a:t>
            </a:r>
            <a:r>
              <a:rPr lang="en-US" sz="2000" b="1" dirty="0">
                <a:solidFill>
                  <a:schemeClr val="accent5">
                    <a:lumMod val="75000"/>
                  </a:schemeClr>
                </a:solidFill>
                <a:latin typeface="Arial" panose="020B0604020202020204" pitchFamily="34" charset="0"/>
                <a:cs typeface="Arial" panose="020B0604020202020204" pitchFamily="34" charset="0"/>
              </a:rPr>
              <a:t> Concerns</a:t>
            </a:r>
          </a:p>
          <a:p>
            <a:pPr>
              <a:lnSpc>
                <a:spcPct val="150000"/>
              </a:lnSpc>
              <a:buNone/>
            </a:pPr>
            <a:r>
              <a:rPr lang="en-US" sz="2000" dirty="0">
                <a:latin typeface="Arial" panose="020B0604020202020204" pitchFamily="34" charset="0"/>
                <a:cs typeface="Arial" panose="020B0604020202020204" pitchFamily="34" charset="0"/>
              </a:rPr>
              <a:t>Warning signs including mortality clustering and deviations from baseline outcomes were not escalated to regulatory bodies such as the CQC (CQC, 2023).</a:t>
            </a:r>
          </a:p>
          <a:p>
            <a:pPr>
              <a:lnSpc>
                <a:spcPct val="150000"/>
              </a:lnSpc>
              <a:buNone/>
            </a:pPr>
            <a:endParaRPr lang="en-US" sz="2000" dirty="0">
              <a:latin typeface="Arial" panose="020B0604020202020204" pitchFamily="34" charset="0"/>
              <a:cs typeface="Arial" panose="020B0604020202020204" pitchFamily="34" charset="0"/>
            </a:endParaRPr>
          </a:p>
          <a:p>
            <a:pPr>
              <a:lnSpc>
                <a:spcPct val="150000"/>
              </a:lnSpc>
              <a:buNone/>
            </a:pPr>
            <a:r>
              <a:rPr lang="en-US" sz="2000" dirty="0">
                <a:solidFill>
                  <a:schemeClr val="accent5">
                    <a:lumMod val="50000"/>
                  </a:schemeClr>
                </a:solidFill>
                <a:latin typeface="Arial" panose="020B0604020202020204" pitchFamily="34" charset="0"/>
                <a:cs typeface="Arial" panose="020B0604020202020204" pitchFamily="34" charset="0"/>
              </a:rPr>
              <a:t>The case is now considered a defining example of NHS quality assurance breakdown and policy non-compliance (</a:t>
            </a:r>
            <a:r>
              <a:rPr lang="en-US" sz="2000" b="1" dirty="0">
                <a:solidFill>
                  <a:schemeClr val="accent5">
                    <a:lumMod val="50000"/>
                  </a:schemeClr>
                </a:solidFill>
                <a:latin typeface="Arial" panose="020B0604020202020204" pitchFamily="34" charset="0"/>
                <a:cs typeface="Arial" panose="020B0604020202020204" pitchFamily="34" charset="0"/>
              </a:rPr>
              <a:t>The King’s Fund, 2022</a:t>
            </a:r>
            <a:r>
              <a:rPr lang="en-US" sz="2000" dirty="0">
                <a:solidFill>
                  <a:schemeClr val="accent5">
                    <a:lumMod val="50000"/>
                  </a:schemeClr>
                </a:solidFill>
                <a:latin typeface="Arial" panose="020B0604020202020204" pitchFamily="34" charset="0"/>
                <a:cs typeface="Arial" panose="020B0604020202020204" pitchFamily="34" charset="0"/>
              </a:rPr>
              <a:t>), spotlighting systemic governance failures across leadership, risk assessment, and </a:t>
            </a:r>
            <a:r>
              <a:rPr lang="en-US" sz="2000" dirty="0" err="1">
                <a:solidFill>
                  <a:schemeClr val="accent5">
                    <a:lumMod val="50000"/>
                  </a:schemeClr>
                </a:solidFill>
                <a:latin typeface="Arial" panose="020B0604020202020204" pitchFamily="34" charset="0"/>
                <a:cs typeface="Arial" panose="020B0604020202020204" pitchFamily="34" charset="0"/>
              </a:rPr>
              <a:t>organisational</a:t>
            </a:r>
            <a:r>
              <a:rPr lang="en-US" sz="2000" dirty="0">
                <a:solidFill>
                  <a:schemeClr val="accent5">
                    <a:lumMod val="50000"/>
                  </a:schemeClr>
                </a:solidFill>
                <a:latin typeface="Arial" panose="020B0604020202020204" pitchFamily="34" charset="0"/>
                <a:cs typeface="Arial" panose="020B0604020202020204" pitchFamily="34" charset="0"/>
              </a:rPr>
              <a:t> culture (</a:t>
            </a:r>
            <a:r>
              <a:rPr lang="en-US" sz="2000" b="1" dirty="0">
                <a:solidFill>
                  <a:schemeClr val="accent5">
                    <a:lumMod val="50000"/>
                  </a:schemeClr>
                </a:solidFill>
                <a:latin typeface="Arial" panose="020B0604020202020204" pitchFamily="34" charset="0"/>
                <a:cs typeface="Arial" panose="020B0604020202020204" pitchFamily="34" charset="0"/>
              </a:rPr>
              <a:t>Health Foundation, 2021</a:t>
            </a:r>
            <a:r>
              <a:rPr lang="en-US" sz="2000" dirty="0">
                <a:solidFill>
                  <a:schemeClr val="accent5">
                    <a:lumMod val="50000"/>
                  </a:schemeClr>
                </a:solidFill>
                <a:latin typeface="Arial" panose="020B0604020202020204" pitchFamily="34" charset="0"/>
                <a:cs typeface="Arial" panose="020B0604020202020204" pitchFamily="34" charset="0"/>
              </a:rPr>
              <a:t>).</a:t>
            </a:r>
          </a:p>
        </p:txBody>
      </p:sp>
      <p:sp>
        <p:nvSpPr>
          <p:cNvPr id="15" name="Freeform 5">
            <a:extLst>
              <a:ext uri="{FF2B5EF4-FFF2-40B4-BE49-F238E27FC236}">
                <a16:creationId xmlns:a16="http://schemas.microsoft.com/office/drawing/2014/main" id="{C6DECADA-9C13-D33F-8143-C842D63D2198}"/>
              </a:ext>
              <a:ext uri="{C183D7F6-B498-43B3-948B-1728B52AA6E4}">
                <adec:decorative xmlns:adec="http://schemas.microsoft.com/office/drawing/2017/decorative" val="1"/>
              </a:ext>
            </a:extLst>
          </p:cNvPr>
          <p:cNvSpPr/>
          <p:nvPr/>
        </p:nvSpPr>
        <p:spPr>
          <a:xfrm>
            <a:off x="352488" y="1257300"/>
            <a:ext cx="1445274" cy="1098408"/>
          </a:xfrm>
          <a:custGeom>
            <a:avLst/>
            <a:gdLst/>
            <a:ahLst/>
            <a:cxnLst/>
            <a:rect l="l" t="t" r="r" b="b"/>
            <a:pathLst>
              <a:path w="1445274" h="1098408">
                <a:moveTo>
                  <a:pt x="0" y="0"/>
                </a:moveTo>
                <a:lnTo>
                  <a:pt x="1445274" y="0"/>
                </a:lnTo>
                <a:lnTo>
                  <a:pt x="1445274" y="1098408"/>
                </a:lnTo>
                <a:lnTo>
                  <a:pt x="0" y="10984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IN">
              <a:latin typeface="Arial" panose="020B0604020202020204" pitchFamily="34" charset="0"/>
              <a:cs typeface="Arial" panose="020B0604020202020204" pitchFamily="34" charset="0"/>
            </a:endParaRPr>
          </a:p>
        </p:txBody>
      </p:sp>
      <p:sp>
        <p:nvSpPr>
          <p:cNvPr id="17" name="Freeform 7">
            <a:extLst>
              <a:ext uri="{FF2B5EF4-FFF2-40B4-BE49-F238E27FC236}">
                <a16:creationId xmlns:a16="http://schemas.microsoft.com/office/drawing/2014/main" id="{E5AE9E66-A41B-2D6C-0020-92FAEFBD6F20}"/>
              </a:ext>
              <a:ext uri="{C183D7F6-B498-43B3-948B-1728B52AA6E4}">
                <adec:decorative xmlns:adec="http://schemas.microsoft.com/office/drawing/2017/decorative" val="1"/>
              </a:ext>
            </a:extLst>
          </p:cNvPr>
          <p:cNvSpPr/>
          <p:nvPr/>
        </p:nvSpPr>
        <p:spPr>
          <a:xfrm rot="-10800000">
            <a:off x="15592815" y="9013874"/>
            <a:ext cx="1445274" cy="1098408"/>
          </a:xfrm>
          <a:custGeom>
            <a:avLst/>
            <a:gdLst/>
            <a:ahLst/>
            <a:cxnLst/>
            <a:rect l="l" t="t" r="r" b="b"/>
            <a:pathLst>
              <a:path w="1445274" h="1098408">
                <a:moveTo>
                  <a:pt x="0" y="0"/>
                </a:moveTo>
                <a:lnTo>
                  <a:pt x="1445274" y="0"/>
                </a:lnTo>
                <a:lnTo>
                  <a:pt x="1445274" y="1098408"/>
                </a:lnTo>
                <a:lnTo>
                  <a:pt x="0" y="10984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IN">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rot="540852" flipH="1">
            <a:off x="1059100" y="-1214590"/>
            <a:ext cx="6359244" cy="6151123"/>
          </a:xfrm>
          <a:custGeom>
            <a:avLst/>
            <a:gdLst/>
            <a:ahLst/>
            <a:cxnLst/>
            <a:rect l="l" t="t" r="r" b="b"/>
            <a:pathLst>
              <a:path w="6359244" h="6151123">
                <a:moveTo>
                  <a:pt x="6359244" y="0"/>
                </a:moveTo>
                <a:lnTo>
                  <a:pt x="0" y="0"/>
                </a:lnTo>
                <a:lnTo>
                  <a:pt x="0" y="6151123"/>
                </a:lnTo>
                <a:lnTo>
                  <a:pt x="6359244" y="6151123"/>
                </a:lnTo>
                <a:lnTo>
                  <a:pt x="6359244"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IN" dirty="0"/>
          </a:p>
        </p:txBody>
      </p:sp>
      <p:sp>
        <p:nvSpPr>
          <p:cNvPr id="3" name="Freeform 3">
            <a:extLst>
              <a:ext uri="{C183D7F6-B498-43B3-948B-1728B52AA6E4}">
                <adec:decorative xmlns:adec="http://schemas.microsoft.com/office/drawing/2017/decorative" val="1"/>
              </a:ext>
            </a:extLst>
          </p:cNvPr>
          <p:cNvSpPr/>
          <p:nvPr/>
        </p:nvSpPr>
        <p:spPr>
          <a:xfrm rot="-1103560">
            <a:off x="11994686" y="5570905"/>
            <a:ext cx="5387008" cy="5387008"/>
          </a:xfrm>
          <a:custGeom>
            <a:avLst/>
            <a:gdLst/>
            <a:ahLst/>
            <a:cxnLst/>
            <a:rect l="l" t="t" r="r" b="b"/>
            <a:pathLst>
              <a:path w="5387008" h="5387008">
                <a:moveTo>
                  <a:pt x="0" y="0"/>
                </a:moveTo>
                <a:lnTo>
                  <a:pt x="5387008" y="0"/>
                </a:lnTo>
                <a:lnTo>
                  <a:pt x="5387008" y="5387008"/>
                </a:lnTo>
                <a:lnTo>
                  <a:pt x="0" y="53870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4" name="Freeform 4">
            <a:extLst>
              <a:ext uri="{C183D7F6-B498-43B3-948B-1728B52AA6E4}">
                <adec:decorative xmlns:adec="http://schemas.microsoft.com/office/drawing/2017/decorative" val="1"/>
              </a:ext>
            </a:extLst>
          </p:cNvPr>
          <p:cNvSpPr/>
          <p:nvPr/>
        </p:nvSpPr>
        <p:spPr>
          <a:xfrm rot="-5400000" flipH="1">
            <a:off x="-564425" y="455175"/>
            <a:ext cx="3186251" cy="1147050"/>
          </a:xfrm>
          <a:custGeom>
            <a:avLst/>
            <a:gdLst/>
            <a:ahLst/>
            <a:cxnLst/>
            <a:rect l="l" t="t" r="r" b="b"/>
            <a:pathLst>
              <a:path w="3186251" h="1147050">
                <a:moveTo>
                  <a:pt x="3186250" y="0"/>
                </a:moveTo>
                <a:lnTo>
                  <a:pt x="0" y="0"/>
                </a:lnTo>
                <a:lnTo>
                  <a:pt x="0" y="1147050"/>
                </a:lnTo>
                <a:lnTo>
                  <a:pt x="3186250" y="1147050"/>
                </a:lnTo>
                <a:lnTo>
                  <a:pt x="318625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5" name="Freeform 5">
            <a:extLst>
              <a:ext uri="{C183D7F6-B498-43B3-948B-1728B52AA6E4}">
                <adec:decorative xmlns:adec="http://schemas.microsoft.com/office/drawing/2017/decorative" val="1"/>
              </a:ext>
            </a:extLst>
          </p:cNvPr>
          <p:cNvSpPr/>
          <p:nvPr/>
        </p:nvSpPr>
        <p:spPr>
          <a:xfrm rot="-577072">
            <a:off x="-7026842" y="74817"/>
            <a:ext cx="7556582" cy="7916419"/>
          </a:xfrm>
          <a:custGeom>
            <a:avLst/>
            <a:gdLst/>
            <a:ahLst/>
            <a:cxnLst/>
            <a:rect l="l" t="t" r="r" b="b"/>
            <a:pathLst>
              <a:path w="7556582" h="7916419">
                <a:moveTo>
                  <a:pt x="0" y="0"/>
                </a:moveTo>
                <a:lnTo>
                  <a:pt x="7556581" y="0"/>
                </a:lnTo>
                <a:lnTo>
                  <a:pt x="7556581" y="7916419"/>
                </a:lnTo>
                <a:lnTo>
                  <a:pt x="0" y="7916419"/>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IN"/>
          </a:p>
        </p:txBody>
      </p:sp>
      <p:sp>
        <p:nvSpPr>
          <p:cNvPr id="6" name="Freeform 6">
            <a:extLst>
              <a:ext uri="{C183D7F6-B498-43B3-948B-1728B52AA6E4}">
                <adec:decorative xmlns:adec="http://schemas.microsoft.com/office/drawing/2017/decorative" val="1"/>
              </a:ext>
            </a:extLst>
          </p:cNvPr>
          <p:cNvSpPr/>
          <p:nvPr/>
        </p:nvSpPr>
        <p:spPr>
          <a:xfrm rot="7170433">
            <a:off x="-265342" y="4432625"/>
            <a:ext cx="1237225" cy="851994"/>
          </a:xfrm>
          <a:custGeom>
            <a:avLst/>
            <a:gdLst/>
            <a:ahLst/>
            <a:cxnLst/>
            <a:rect l="l" t="t" r="r" b="b"/>
            <a:pathLst>
              <a:path w="2219038" h="1287042">
                <a:moveTo>
                  <a:pt x="0" y="0"/>
                </a:moveTo>
                <a:lnTo>
                  <a:pt x="2219038" y="0"/>
                </a:lnTo>
                <a:lnTo>
                  <a:pt x="2219038" y="1287042"/>
                </a:lnTo>
                <a:lnTo>
                  <a:pt x="0" y="128704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IN"/>
          </a:p>
        </p:txBody>
      </p:sp>
      <p:sp>
        <p:nvSpPr>
          <p:cNvPr id="7" name="Freeform 7">
            <a:extLst>
              <a:ext uri="{C183D7F6-B498-43B3-948B-1728B52AA6E4}">
                <adec:decorative xmlns:adec="http://schemas.microsoft.com/office/drawing/2017/decorative" val="1"/>
              </a:ext>
            </a:extLst>
          </p:cNvPr>
          <p:cNvSpPr/>
          <p:nvPr/>
        </p:nvSpPr>
        <p:spPr>
          <a:xfrm rot="7314188" flipV="1">
            <a:off x="186628" y="4737707"/>
            <a:ext cx="1223221" cy="711728"/>
          </a:xfrm>
          <a:custGeom>
            <a:avLst/>
            <a:gdLst/>
            <a:ahLst/>
            <a:cxnLst/>
            <a:rect l="l" t="t" r="r" b="b"/>
            <a:pathLst>
              <a:path w="2219038" h="1287042">
                <a:moveTo>
                  <a:pt x="0" y="1287042"/>
                </a:moveTo>
                <a:lnTo>
                  <a:pt x="2219039" y="1287042"/>
                </a:lnTo>
                <a:lnTo>
                  <a:pt x="2219039" y="0"/>
                </a:lnTo>
                <a:lnTo>
                  <a:pt x="0" y="0"/>
                </a:lnTo>
                <a:lnTo>
                  <a:pt x="0" y="1287042"/>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pPr>
              <a:lnSpc>
                <a:spcPct val="150000"/>
              </a:lnSpc>
            </a:pPr>
            <a:endParaRPr lang="en-IN" sz="2000" dirty="0">
              <a:latin typeface="Arial" panose="020B0604020202020204" pitchFamily="34" charset="0"/>
              <a:cs typeface="Arial" panose="020B0604020202020204" pitchFamily="34" charset="0"/>
            </a:endParaRPr>
          </a:p>
        </p:txBody>
      </p:sp>
      <p:sp>
        <p:nvSpPr>
          <p:cNvPr id="9" name="Freeform 9">
            <a:extLst>
              <a:ext uri="{C183D7F6-B498-43B3-948B-1728B52AA6E4}">
                <adec:decorative xmlns:adec="http://schemas.microsoft.com/office/drawing/2017/decorative" val="1"/>
              </a:ext>
            </a:extLst>
          </p:cNvPr>
          <p:cNvSpPr/>
          <p:nvPr/>
        </p:nvSpPr>
        <p:spPr>
          <a:xfrm rot="-705033">
            <a:off x="-39996" y="9239237"/>
            <a:ext cx="1186335" cy="1151159"/>
          </a:xfrm>
          <a:custGeom>
            <a:avLst/>
            <a:gdLst/>
            <a:ahLst/>
            <a:cxnLst/>
            <a:rect l="l" t="t" r="r" b="b"/>
            <a:pathLst>
              <a:path w="2039768" h="1698107">
                <a:moveTo>
                  <a:pt x="0" y="0"/>
                </a:moveTo>
                <a:lnTo>
                  <a:pt x="2039768" y="0"/>
                </a:lnTo>
                <a:lnTo>
                  <a:pt x="2039768" y="1698107"/>
                </a:lnTo>
                <a:lnTo>
                  <a:pt x="0" y="1698107"/>
                </a:lnTo>
                <a:lnTo>
                  <a:pt x="0" y="0"/>
                </a:lnTo>
                <a:close/>
              </a:path>
            </a:pathLst>
          </a:custGeom>
          <a:blipFill>
            <a:blip r:embed="rId12">
              <a:extLst>
                <a:ext uri="{96DAC541-7B7A-43D3-8B79-37D633B846F1}">
                  <asvg:svgBlip xmlns:asvg="http://schemas.microsoft.com/office/drawing/2016/SVG/main" r:embed="rId13"/>
                </a:ext>
              </a:extLst>
            </a:blip>
            <a:stretch>
              <a:fillRect/>
            </a:stretch>
          </a:blipFill>
          <a:ln cap="sq">
            <a:noFill/>
            <a:prstDash val="solid"/>
            <a:miter/>
          </a:ln>
        </p:spPr>
        <p:txBody>
          <a:bodyPr/>
          <a:lstStyle/>
          <a:p>
            <a:endParaRPr lang="en-IN" dirty="0"/>
          </a:p>
        </p:txBody>
      </p:sp>
      <p:sp>
        <p:nvSpPr>
          <p:cNvPr id="11" name="Freeform 11">
            <a:extLst>
              <a:ext uri="{C183D7F6-B498-43B3-948B-1728B52AA6E4}">
                <adec:decorative xmlns:adec="http://schemas.microsoft.com/office/drawing/2017/decorative" val="1"/>
              </a:ext>
            </a:extLst>
          </p:cNvPr>
          <p:cNvSpPr/>
          <p:nvPr/>
        </p:nvSpPr>
        <p:spPr>
          <a:xfrm rot="1045576">
            <a:off x="16800101" y="51709"/>
            <a:ext cx="1393125" cy="1191291"/>
          </a:xfrm>
          <a:custGeom>
            <a:avLst/>
            <a:gdLst/>
            <a:ahLst/>
            <a:cxnLst/>
            <a:rect l="l" t="t" r="r" b="b"/>
            <a:pathLst>
              <a:path w="2039768" h="1698107">
                <a:moveTo>
                  <a:pt x="0" y="0"/>
                </a:moveTo>
                <a:lnTo>
                  <a:pt x="2039768" y="0"/>
                </a:lnTo>
                <a:lnTo>
                  <a:pt x="2039768" y="1698107"/>
                </a:lnTo>
                <a:lnTo>
                  <a:pt x="0" y="1698107"/>
                </a:lnTo>
                <a:lnTo>
                  <a:pt x="0" y="0"/>
                </a:lnTo>
                <a:close/>
              </a:path>
            </a:pathLst>
          </a:custGeom>
          <a:blipFill>
            <a:blip r:embed="rId12">
              <a:extLst>
                <a:ext uri="{96DAC541-7B7A-43D3-8B79-37D633B846F1}">
                  <asvg:svgBlip xmlns:asvg="http://schemas.microsoft.com/office/drawing/2016/SVG/main" r:embed="rId13"/>
                </a:ext>
              </a:extLst>
            </a:blip>
            <a:stretch>
              <a:fillRect/>
            </a:stretch>
          </a:blipFill>
          <a:ln cap="sq">
            <a:noFill/>
            <a:prstDash val="solid"/>
            <a:miter/>
          </a:ln>
        </p:spPr>
        <p:txBody>
          <a:bodyPr/>
          <a:lstStyle/>
          <a:p>
            <a:endParaRPr lang="en-IN"/>
          </a:p>
        </p:txBody>
      </p:sp>
      <p:sp>
        <p:nvSpPr>
          <p:cNvPr id="14" name="Freeform 14">
            <a:extLst>
              <a:ext uri="{C183D7F6-B498-43B3-948B-1728B52AA6E4}">
                <adec:decorative xmlns:adec="http://schemas.microsoft.com/office/drawing/2017/decorative" val="1"/>
              </a:ext>
            </a:extLst>
          </p:cNvPr>
          <p:cNvSpPr/>
          <p:nvPr/>
        </p:nvSpPr>
        <p:spPr>
          <a:xfrm rot="-5400000">
            <a:off x="15677042" y="8684775"/>
            <a:ext cx="3186251" cy="1147050"/>
          </a:xfrm>
          <a:custGeom>
            <a:avLst/>
            <a:gdLst/>
            <a:ahLst/>
            <a:cxnLst/>
            <a:rect l="l" t="t" r="r" b="b"/>
            <a:pathLst>
              <a:path w="3186251" h="1147050">
                <a:moveTo>
                  <a:pt x="0" y="0"/>
                </a:moveTo>
                <a:lnTo>
                  <a:pt x="3186251" y="0"/>
                </a:lnTo>
                <a:lnTo>
                  <a:pt x="3186251" y="1147050"/>
                </a:lnTo>
                <a:lnTo>
                  <a:pt x="0" y="11470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32" name="Text 0">
            <a:extLst>
              <a:ext uri="{FF2B5EF4-FFF2-40B4-BE49-F238E27FC236}">
                <a16:creationId xmlns:a16="http://schemas.microsoft.com/office/drawing/2014/main" id="{54D1AB20-D86D-7788-FE39-7752C56EDCBC}"/>
              </a:ext>
            </a:extLst>
          </p:cNvPr>
          <p:cNvSpPr/>
          <p:nvPr/>
        </p:nvSpPr>
        <p:spPr>
          <a:xfrm>
            <a:off x="1763544" y="373172"/>
            <a:ext cx="12959969" cy="772134"/>
          </a:xfrm>
          <a:prstGeom prst="rect">
            <a:avLst/>
          </a:prstGeom>
          <a:noFill/>
          <a:ln/>
        </p:spPr>
        <p:txBody>
          <a:bodyPr wrap="none" lIns="0" tIns="0" rIns="0" bIns="0" rtlCol="0" anchor="t"/>
          <a:lstStyle/>
          <a:p>
            <a:pPr marL="0" indent="0" algn="l">
              <a:lnSpc>
                <a:spcPct val="150000"/>
              </a:lnSpc>
              <a:buNone/>
            </a:pPr>
            <a:r>
              <a:rPr lang="en-US" sz="4800" b="1" dirty="0">
                <a:solidFill>
                  <a:srgbClr val="2E3C4E"/>
                </a:solidFill>
                <a:latin typeface="Arial" panose="020B0604020202020204" pitchFamily="34" charset="0"/>
                <a:ea typeface="Barlow Bold" pitchFamily="34" charset="-122"/>
                <a:cs typeface="Arial" panose="020B0604020202020204" pitchFamily="34" charset="0"/>
              </a:rPr>
              <a:t>Systems-Based Safety Model: Swiss Cheese Model</a:t>
            </a:r>
            <a:endParaRPr lang="en-US" sz="4800" dirty="0">
              <a:latin typeface="Arial" panose="020B0604020202020204" pitchFamily="34" charset="0"/>
              <a:cs typeface="Arial" panose="020B0604020202020204" pitchFamily="34" charset="0"/>
            </a:endParaRPr>
          </a:p>
        </p:txBody>
      </p:sp>
      <p:sp>
        <p:nvSpPr>
          <p:cNvPr id="33" name="Text 1">
            <a:extLst>
              <a:ext uri="{FF2B5EF4-FFF2-40B4-BE49-F238E27FC236}">
                <a16:creationId xmlns:a16="http://schemas.microsoft.com/office/drawing/2014/main" id="{8851AFEB-993F-DB7F-48F6-A053A1C61EC0}"/>
              </a:ext>
            </a:extLst>
          </p:cNvPr>
          <p:cNvSpPr/>
          <p:nvPr/>
        </p:nvSpPr>
        <p:spPr>
          <a:xfrm>
            <a:off x="1795628" y="1636135"/>
            <a:ext cx="13307450" cy="751238"/>
          </a:xfrm>
          <a:prstGeom prst="rect">
            <a:avLst/>
          </a:prstGeom>
          <a:noFill/>
          <a:ln/>
        </p:spPr>
        <p:txBody>
          <a:bodyPr wrap="square" lIns="0" tIns="0" rIns="0" bIns="0" rtlCol="0" anchor="t"/>
          <a:lstStyle/>
          <a:p>
            <a:pPr marL="0" indent="0" algn="l">
              <a:lnSpc>
                <a:spcPct val="150000"/>
              </a:lnSpc>
              <a:buNone/>
            </a:pPr>
            <a:r>
              <a:rPr lang="en-US" dirty="0">
                <a:solidFill>
                  <a:schemeClr val="tx2"/>
                </a:solidFill>
                <a:latin typeface="Arial" panose="020B0604020202020204" pitchFamily="34" charset="0"/>
                <a:ea typeface="Montserrat" pitchFamily="34" charset="-122"/>
                <a:cs typeface="Arial" panose="020B0604020202020204" pitchFamily="34" charset="0"/>
              </a:rPr>
              <a:t>The Swiss Cheese Model illustrates how multiple organisational defence layers can fail when their latent weaknesses align, leading to catastrophic harm (Reason, 2000).</a:t>
            </a:r>
            <a:endParaRPr lang="en-US" dirty="0">
              <a:solidFill>
                <a:schemeClr val="tx2"/>
              </a:solidFill>
              <a:latin typeface="Arial" panose="020B0604020202020204" pitchFamily="34" charset="0"/>
              <a:cs typeface="Arial" panose="020B0604020202020204" pitchFamily="34" charset="0"/>
            </a:endParaRPr>
          </a:p>
        </p:txBody>
      </p:sp>
      <p:sp>
        <p:nvSpPr>
          <p:cNvPr id="44" name="Text 12">
            <a:extLst>
              <a:ext uri="{FF2B5EF4-FFF2-40B4-BE49-F238E27FC236}">
                <a16:creationId xmlns:a16="http://schemas.microsoft.com/office/drawing/2014/main" id="{59EA1B81-3E2C-C66B-F5A2-6FC6E634CCCE}"/>
              </a:ext>
            </a:extLst>
          </p:cNvPr>
          <p:cNvSpPr/>
          <p:nvPr/>
        </p:nvSpPr>
        <p:spPr>
          <a:xfrm>
            <a:off x="1144738" y="6868381"/>
            <a:ext cx="16111463" cy="1126857"/>
          </a:xfrm>
          <a:prstGeom prst="rect">
            <a:avLst/>
          </a:prstGeom>
          <a:noFill/>
          <a:ln/>
        </p:spPr>
        <p:txBody>
          <a:bodyPr wrap="square" lIns="0" tIns="0" rIns="0" bIns="0" rtlCol="0" anchor="t"/>
          <a:lstStyle/>
          <a:p>
            <a:pPr marL="0" indent="0" algn="l">
              <a:lnSpc>
                <a:spcPct val="150000"/>
              </a:lnSpc>
              <a:buNone/>
            </a:pPr>
            <a:r>
              <a:rPr lang="en-US" dirty="0">
                <a:solidFill>
                  <a:srgbClr val="384653"/>
                </a:solidFill>
                <a:latin typeface="Arial" panose="020B0604020202020204" pitchFamily="34" charset="0"/>
                <a:ea typeface="Montserrat" pitchFamily="34" charset="-122"/>
                <a:cs typeface="Arial" panose="020B0604020202020204" pitchFamily="34" charset="0"/>
              </a:rPr>
              <a:t>These layers typically encompass governance, staffing, clinical processes, communication pathways, and frontline decision-making (BMJ Quality and Safety, 2020). The model focuses on system vulnerabilities rather than individual blame, aligning with modern safety-culture principles (Health Foundation, 2021).</a:t>
            </a:r>
            <a:endParaRPr lang="en-US" dirty="0">
              <a:latin typeface="Arial" panose="020B0604020202020204" pitchFamily="34" charset="0"/>
              <a:cs typeface="Arial" panose="020B0604020202020204" pitchFamily="34" charset="0"/>
            </a:endParaRPr>
          </a:p>
        </p:txBody>
      </p:sp>
      <p:sp>
        <p:nvSpPr>
          <p:cNvPr id="45" name="Text 13">
            <a:extLst>
              <a:ext uri="{FF2B5EF4-FFF2-40B4-BE49-F238E27FC236}">
                <a16:creationId xmlns:a16="http://schemas.microsoft.com/office/drawing/2014/main" id="{24C59A48-42D4-30EF-37BF-847496586CE5}"/>
              </a:ext>
            </a:extLst>
          </p:cNvPr>
          <p:cNvSpPr/>
          <p:nvPr/>
        </p:nvSpPr>
        <p:spPr>
          <a:xfrm>
            <a:off x="1144738" y="8033513"/>
            <a:ext cx="15085862" cy="1126857"/>
          </a:xfrm>
          <a:prstGeom prst="rect">
            <a:avLst/>
          </a:prstGeom>
          <a:noFill/>
          <a:ln/>
        </p:spPr>
        <p:txBody>
          <a:bodyPr wrap="square" lIns="0" tIns="0" rIns="0" bIns="0" rtlCol="0" anchor="t"/>
          <a:lstStyle/>
          <a:p>
            <a:pPr marL="0" indent="0" algn="l">
              <a:lnSpc>
                <a:spcPct val="150000"/>
              </a:lnSpc>
              <a:buNone/>
            </a:pPr>
            <a:r>
              <a:rPr lang="en-US" dirty="0">
                <a:solidFill>
                  <a:schemeClr val="tx2"/>
                </a:solidFill>
                <a:latin typeface="Arial" panose="020B0604020202020204" pitchFamily="34" charset="0"/>
                <a:ea typeface="Montserrat" pitchFamily="34" charset="-122"/>
                <a:cs typeface="Arial" panose="020B0604020202020204" pitchFamily="34" charset="0"/>
              </a:rPr>
              <a:t>In the Letby case, failures in leadership response, incident detection, escalation policy, staffing levels, and neonatal clinical oversight all aligned, permitting harm to occur (Nuffield Trust, 2024). The Swiss Cheese Model provides a robust framework to map the interacting system failures underpinning this tragic case (Thirlwall Inquiry, 2023).</a:t>
            </a:r>
            <a:endParaRPr lang="en-US" dirty="0">
              <a:solidFill>
                <a:schemeClr val="tx2"/>
              </a:solidFill>
              <a:latin typeface="Arial" panose="020B0604020202020204" pitchFamily="34" charset="0"/>
              <a:cs typeface="Arial" panose="020B0604020202020204" pitchFamily="34" charset="0"/>
            </a:endParaRPr>
          </a:p>
        </p:txBody>
      </p:sp>
      <p:pic>
        <p:nvPicPr>
          <p:cNvPr id="47" name="Picture 46">
            <a:extLst>
              <a:ext uri="{FF2B5EF4-FFF2-40B4-BE49-F238E27FC236}">
                <a16:creationId xmlns:a16="http://schemas.microsoft.com/office/drawing/2014/main" id="{1D5A05EA-16B1-5F8D-0E5F-929CAF66336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787527" y="2621343"/>
            <a:ext cx="8914589" cy="4087314"/>
          </a:xfrm>
          <a:prstGeom prst="rect">
            <a:avLst/>
          </a:prstGeom>
        </p:spPr>
      </p:pic>
      <p:sp>
        <p:nvSpPr>
          <p:cNvPr id="49" name="TextBox 48">
            <a:extLst>
              <a:ext uri="{FF2B5EF4-FFF2-40B4-BE49-F238E27FC236}">
                <a16:creationId xmlns:a16="http://schemas.microsoft.com/office/drawing/2014/main" id="{12DA1C37-A9C7-7749-D3B3-00ACFBF7CE0C}"/>
              </a:ext>
            </a:extLst>
          </p:cNvPr>
          <p:cNvSpPr txBox="1"/>
          <p:nvPr/>
        </p:nvSpPr>
        <p:spPr>
          <a:xfrm>
            <a:off x="13728016" y="6282546"/>
            <a:ext cx="12937956" cy="369332"/>
          </a:xfrm>
          <a:prstGeom prst="rect">
            <a:avLst/>
          </a:prstGeom>
          <a:noFill/>
        </p:spPr>
        <p:txBody>
          <a:bodyPr wrap="square">
            <a:spAutoFit/>
          </a:bodyPr>
          <a:lstStyle/>
          <a:p>
            <a:r>
              <a:rPr lang="en-IN" dirty="0"/>
              <a:t>(Reason, 2000)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p:cNvGrpSpPr/>
        <p:nvPr/>
      </p:nvGrpSpPr>
      <p:grpSpPr>
        <a:xfrm>
          <a:off x="0" y="0"/>
          <a:ext cx="0" cy="0"/>
          <a:chOff x="0" y="0"/>
          <a:chExt cx="0" cy="0"/>
        </a:xfrm>
      </p:grpSpPr>
      <p:sp>
        <p:nvSpPr>
          <p:cNvPr id="6" name="Freeform 6">
            <a:extLst>
              <a:ext uri="{C183D7F6-B498-43B3-948B-1728B52AA6E4}">
                <adec:decorative xmlns:adec="http://schemas.microsoft.com/office/drawing/2017/decorative" val="1"/>
              </a:ext>
            </a:extLst>
          </p:cNvPr>
          <p:cNvSpPr/>
          <p:nvPr/>
        </p:nvSpPr>
        <p:spPr>
          <a:xfrm>
            <a:off x="54751" y="9378969"/>
            <a:ext cx="908031" cy="908031"/>
          </a:xfrm>
          <a:custGeom>
            <a:avLst/>
            <a:gdLst/>
            <a:ahLst/>
            <a:cxnLst/>
            <a:rect l="l" t="t" r="r" b="b"/>
            <a:pathLst>
              <a:path w="1257673" h="1257673">
                <a:moveTo>
                  <a:pt x="0" y="0"/>
                </a:moveTo>
                <a:lnTo>
                  <a:pt x="1257672" y="0"/>
                </a:lnTo>
                <a:lnTo>
                  <a:pt x="1257672" y="1257673"/>
                </a:lnTo>
                <a:lnTo>
                  <a:pt x="0" y="1257673"/>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7" name="Freeform 7">
            <a:extLst>
              <a:ext uri="{C183D7F6-B498-43B3-948B-1728B52AA6E4}">
                <adec:decorative xmlns:adec="http://schemas.microsoft.com/office/drawing/2017/decorative" val="1"/>
              </a:ext>
            </a:extLst>
          </p:cNvPr>
          <p:cNvSpPr/>
          <p:nvPr/>
        </p:nvSpPr>
        <p:spPr>
          <a:xfrm>
            <a:off x="-157333" y="8877300"/>
            <a:ext cx="666099" cy="707542"/>
          </a:xfrm>
          <a:custGeom>
            <a:avLst/>
            <a:gdLst/>
            <a:ahLst/>
            <a:cxnLst/>
            <a:rect l="l" t="t" r="r" b="b"/>
            <a:pathLst>
              <a:path w="908030" h="908030">
                <a:moveTo>
                  <a:pt x="0" y="0"/>
                </a:moveTo>
                <a:lnTo>
                  <a:pt x="908031" y="0"/>
                </a:lnTo>
                <a:lnTo>
                  <a:pt x="908031" y="908030"/>
                </a:lnTo>
                <a:lnTo>
                  <a:pt x="0" y="908030"/>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13" name="Freeform 13">
            <a:extLst>
              <a:ext uri="{C183D7F6-B498-43B3-948B-1728B52AA6E4}">
                <adec:decorative xmlns:adec="http://schemas.microsoft.com/office/drawing/2017/decorative" val="1"/>
              </a:ext>
            </a:extLst>
          </p:cNvPr>
          <p:cNvSpPr/>
          <p:nvPr/>
        </p:nvSpPr>
        <p:spPr>
          <a:xfrm flipH="1">
            <a:off x="17087054" y="435144"/>
            <a:ext cx="1084174" cy="888296"/>
          </a:xfrm>
          <a:custGeom>
            <a:avLst/>
            <a:gdLst/>
            <a:ahLst/>
            <a:cxnLst/>
            <a:rect l="l" t="t" r="r" b="b"/>
            <a:pathLst>
              <a:path w="1257673" h="1257673">
                <a:moveTo>
                  <a:pt x="1257673" y="0"/>
                </a:moveTo>
                <a:lnTo>
                  <a:pt x="0" y="0"/>
                </a:lnTo>
                <a:lnTo>
                  <a:pt x="0" y="1257673"/>
                </a:lnTo>
                <a:lnTo>
                  <a:pt x="1257673" y="1257673"/>
                </a:lnTo>
                <a:lnTo>
                  <a:pt x="1257673"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14" name="Freeform 14">
            <a:extLst>
              <a:ext uri="{C183D7F6-B498-43B3-948B-1728B52AA6E4}">
                <adec:decorative xmlns:adec="http://schemas.microsoft.com/office/drawing/2017/decorative" val="1"/>
              </a:ext>
            </a:extLst>
          </p:cNvPr>
          <p:cNvSpPr/>
          <p:nvPr/>
        </p:nvSpPr>
        <p:spPr>
          <a:xfrm flipH="1">
            <a:off x="17648496" y="-179517"/>
            <a:ext cx="695823" cy="734020"/>
          </a:xfrm>
          <a:custGeom>
            <a:avLst/>
            <a:gdLst/>
            <a:ahLst/>
            <a:cxnLst/>
            <a:rect l="l" t="t" r="r" b="b"/>
            <a:pathLst>
              <a:path w="908030" h="908030">
                <a:moveTo>
                  <a:pt x="908030" y="0"/>
                </a:moveTo>
                <a:lnTo>
                  <a:pt x="0" y="0"/>
                </a:lnTo>
                <a:lnTo>
                  <a:pt x="0" y="908030"/>
                </a:lnTo>
                <a:lnTo>
                  <a:pt x="908030" y="908030"/>
                </a:lnTo>
                <a:lnTo>
                  <a:pt x="90803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dirty="0"/>
          </a:p>
        </p:txBody>
      </p:sp>
      <p:sp>
        <p:nvSpPr>
          <p:cNvPr id="22" name="TextBox 21">
            <a:extLst>
              <a:ext uri="{FF2B5EF4-FFF2-40B4-BE49-F238E27FC236}">
                <a16:creationId xmlns:a16="http://schemas.microsoft.com/office/drawing/2014/main" id="{0EBF3B1B-8B75-5874-8A7F-03D75F568E2B}"/>
              </a:ext>
            </a:extLst>
          </p:cNvPr>
          <p:cNvSpPr txBox="1"/>
          <p:nvPr/>
        </p:nvSpPr>
        <p:spPr>
          <a:xfrm>
            <a:off x="3073549" y="661720"/>
            <a:ext cx="15001685" cy="1323439"/>
          </a:xfrm>
          <a:prstGeom prst="rect">
            <a:avLst/>
          </a:prstGeom>
          <a:noFill/>
        </p:spPr>
        <p:txBody>
          <a:bodyPr wrap="square">
            <a:spAutoFit/>
          </a:bodyPr>
          <a:lstStyle/>
          <a:p>
            <a:r>
              <a:rPr lang="en-US" sz="4000" b="1" dirty="0">
                <a:solidFill>
                  <a:srgbClr val="2E3C4E"/>
                </a:solidFill>
                <a:highlight>
                  <a:srgbClr val="C0C0C0"/>
                </a:highlight>
                <a:latin typeface="Arial" panose="020B0604020202020204" pitchFamily="34" charset="0"/>
                <a:ea typeface="Barlow Bold" pitchFamily="34" charset="-122"/>
                <a:cs typeface="Arial" panose="020B0604020202020204" pitchFamily="34" charset="0"/>
              </a:rPr>
              <a:t>Swiss Cheese Model Applied to the Case</a:t>
            </a:r>
            <a:endParaRPr lang="en-US" sz="4000" dirty="0">
              <a:highlight>
                <a:srgbClr val="C0C0C0"/>
              </a:highlight>
              <a:latin typeface="Arial" panose="020B0604020202020204" pitchFamily="34" charset="0"/>
              <a:cs typeface="Arial" panose="020B0604020202020204" pitchFamily="34" charset="0"/>
            </a:endParaRPr>
          </a:p>
          <a:p>
            <a:endParaRPr lang="en-IN" sz="4000" b="1" dirty="0">
              <a:solidFill>
                <a:schemeClr val="bg2">
                  <a:lumMod val="25000"/>
                </a:schemeClr>
              </a:solidFill>
              <a:highlight>
                <a:srgbClr val="C0C0C0"/>
              </a:highlight>
              <a:latin typeface="Arial" panose="020B0604020202020204" pitchFamily="34" charset="0"/>
              <a:cs typeface="Arial" panose="020B0604020202020204" pitchFamily="34" charset="0"/>
            </a:endParaRPr>
          </a:p>
        </p:txBody>
      </p:sp>
      <p:sp>
        <p:nvSpPr>
          <p:cNvPr id="23" name="Freeform 12">
            <a:extLst>
              <a:ext uri="{FF2B5EF4-FFF2-40B4-BE49-F238E27FC236}">
                <a16:creationId xmlns:a16="http://schemas.microsoft.com/office/drawing/2014/main" id="{5687F9F3-D082-9415-B539-CC07EBC1F045}"/>
              </a:ext>
              <a:ext uri="{C183D7F6-B498-43B3-948B-1728B52AA6E4}">
                <adec:decorative xmlns:adec="http://schemas.microsoft.com/office/drawing/2017/decorative" val="1"/>
              </a:ext>
            </a:extLst>
          </p:cNvPr>
          <p:cNvSpPr/>
          <p:nvPr/>
        </p:nvSpPr>
        <p:spPr>
          <a:xfrm>
            <a:off x="-417107" y="493128"/>
            <a:ext cx="3186251" cy="1147050"/>
          </a:xfrm>
          <a:custGeom>
            <a:avLst/>
            <a:gdLst/>
            <a:ahLst/>
            <a:cxnLst/>
            <a:rect l="l" t="t" r="r" b="b"/>
            <a:pathLst>
              <a:path w="3186251" h="1147050">
                <a:moveTo>
                  <a:pt x="0" y="0"/>
                </a:moveTo>
                <a:lnTo>
                  <a:pt x="3186250" y="0"/>
                </a:lnTo>
                <a:lnTo>
                  <a:pt x="3186250" y="1147051"/>
                </a:lnTo>
                <a:lnTo>
                  <a:pt x="0" y="114705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graphicFrame>
        <p:nvGraphicFramePr>
          <p:cNvPr id="26" name="Table 25">
            <a:extLst>
              <a:ext uri="{FF2B5EF4-FFF2-40B4-BE49-F238E27FC236}">
                <a16:creationId xmlns:a16="http://schemas.microsoft.com/office/drawing/2014/main" id="{5B3090FE-82F6-070A-A71F-0B4B5F585F64}"/>
              </a:ext>
            </a:extLst>
          </p:cNvPr>
          <p:cNvGraphicFramePr>
            <a:graphicFrameLocks noGrp="1"/>
          </p:cNvGraphicFramePr>
          <p:nvPr>
            <p:extLst>
              <p:ext uri="{D42A27DB-BD31-4B8C-83A1-F6EECF244321}">
                <p14:modId xmlns:p14="http://schemas.microsoft.com/office/powerpoint/2010/main" val="3693613454"/>
              </p:ext>
            </p:extLst>
          </p:nvPr>
        </p:nvGraphicFramePr>
        <p:xfrm>
          <a:off x="1022120" y="1759537"/>
          <a:ext cx="17005808" cy="8161942"/>
        </p:xfrm>
        <a:graphic>
          <a:graphicData uri="http://schemas.openxmlformats.org/drawingml/2006/table">
            <a:tbl>
              <a:tblPr firstRow="1" firstCol="1" bandRow="1">
                <a:tableStyleId>{5C22544A-7EE6-4342-B048-85BDC9FD1C3A}</a:tableStyleId>
              </a:tblPr>
              <a:tblGrid>
                <a:gridCol w="4892093">
                  <a:extLst>
                    <a:ext uri="{9D8B030D-6E8A-4147-A177-3AD203B41FA5}">
                      <a16:colId xmlns:a16="http://schemas.microsoft.com/office/drawing/2014/main" val="4033451065"/>
                    </a:ext>
                  </a:extLst>
                </a:gridCol>
                <a:gridCol w="4037905">
                  <a:extLst>
                    <a:ext uri="{9D8B030D-6E8A-4147-A177-3AD203B41FA5}">
                      <a16:colId xmlns:a16="http://schemas.microsoft.com/office/drawing/2014/main" val="1834382161"/>
                    </a:ext>
                  </a:extLst>
                </a:gridCol>
                <a:gridCol w="4037905">
                  <a:extLst>
                    <a:ext uri="{9D8B030D-6E8A-4147-A177-3AD203B41FA5}">
                      <a16:colId xmlns:a16="http://schemas.microsoft.com/office/drawing/2014/main" val="2497604795"/>
                    </a:ext>
                  </a:extLst>
                </a:gridCol>
                <a:gridCol w="4037905">
                  <a:extLst>
                    <a:ext uri="{9D8B030D-6E8A-4147-A177-3AD203B41FA5}">
                      <a16:colId xmlns:a16="http://schemas.microsoft.com/office/drawing/2014/main" val="466185463"/>
                    </a:ext>
                  </a:extLst>
                </a:gridCol>
              </a:tblGrid>
              <a:tr h="1146485">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Safety Layer (Barrier)</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Intended Role</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Failure / “Hole” in the Barrier</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 Sources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extLst>
                  <a:ext uri="{0D108BD9-81ED-4DB2-BD59-A6C34878D82A}">
                    <a16:rowId xmlns:a16="http://schemas.microsoft.com/office/drawing/2014/main" val="2690292570"/>
                  </a:ext>
                </a:extLst>
              </a:tr>
              <a:tr h="1720532">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Individual Practice</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Ensure safe, ethical, and professional care in line with NMC and GMC codes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Letby’s deliberate harmful actions went undetected due to lack of monitoring and early warning systems</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(CQC, 2024; Reason, 2000)</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extLst>
                  <a:ext uri="{0D108BD9-81ED-4DB2-BD59-A6C34878D82A}">
                    <a16:rowId xmlns:a16="http://schemas.microsoft.com/office/drawing/2014/main" val="122875380"/>
                  </a:ext>
                </a:extLst>
              </a:tr>
              <a:tr h="1467569">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Team Supervision</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Senior consultants and managers monitor unusual patterns in patient outcomes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Doctors raised multiple concerns about abnormal deaths, but management ignored or dismissed them</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(The Guardian, 2024; NHS England, 2023)</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extLst>
                  <a:ext uri="{0D108BD9-81ED-4DB2-BD59-A6C34878D82A}">
                    <a16:rowId xmlns:a16="http://schemas.microsoft.com/office/drawing/2014/main" val="2881084960"/>
                  </a:ext>
                </a:extLst>
              </a:tr>
              <a:tr h="1269920">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Leadership and Management</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Ensure accountability, transparency, and response to safety issues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Senior managers prioritised hospital reputation over patient safety, silenced whistle-blowers, and failed to trigger investigations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(The King’s Fund, 2023; NHS England, 2023)</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extLst>
                  <a:ext uri="{0D108BD9-81ED-4DB2-BD59-A6C34878D82A}">
                    <a16:rowId xmlns:a16="http://schemas.microsoft.com/office/drawing/2014/main" val="2105249135"/>
                  </a:ext>
                </a:extLst>
              </a:tr>
              <a:tr h="1269920">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Organisational QA Systems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Maintain effective governance, incident reporting, and Duty of Candour compliance</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Weak incident reporting, no timely Root Cause Analysis (RCA), and inadequate whistle-blowing protection</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(Health and Social Care Act, 2014; CQC, 2024)</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extLst>
                  <a:ext uri="{0D108BD9-81ED-4DB2-BD59-A6C34878D82A}">
                    <a16:rowId xmlns:a16="http://schemas.microsoft.com/office/drawing/2014/main" val="1834240016"/>
                  </a:ext>
                </a:extLst>
              </a:tr>
              <a:tr h="1287516">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External Oversight (CQC, NHS England)</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Provide independent monitoring and early detection of risks</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Delayed CQC response and poor communication between the Trust and regulators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(CQC, 2024; WHO, 2022)</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070" marR="4070" marT="4070" marB="4070" anchor="ctr"/>
                </a:tc>
                <a:extLst>
                  <a:ext uri="{0D108BD9-81ED-4DB2-BD59-A6C34878D82A}">
                    <a16:rowId xmlns:a16="http://schemas.microsoft.com/office/drawing/2014/main" val="2853663717"/>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p:cNvGrpSpPr/>
        <p:nvPr/>
      </p:nvGrpSpPr>
      <p:grpSpPr>
        <a:xfrm>
          <a:off x="0" y="0"/>
          <a:ext cx="0" cy="0"/>
          <a:chOff x="0" y="0"/>
          <a:chExt cx="0" cy="0"/>
        </a:xfrm>
      </p:grpSpPr>
      <p:sp>
        <p:nvSpPr>
          <p:cNvPr id="8" name="Freeform 8">
            <a:extLst>
              <a:ext uri="{C183D7F6-B498-43B3-948B-1728B52AA6E4}">
                <adec:decorative xmlns:adec="http://schemas.microsoft.com/office/drawing/2017/decorative" val="1"/>
              </a:ext>
            </a:extLst>
          </p:cNvPr>
          <p:cNvSpPr/>
          <p:nvPr/>
        </p:nvSpPr>
        <p:spPr>
          <a:xfrm rot="1045576">
            <a:off x="16544789" y="135545"/>
            <a:ext cx="1602500" cy="1185306"/>
          </a:xfrm>
          <a:custGeom>
            <a:avLst/>
            <a:gdLst/>
            <a:ahLst/>
            <a:cxnLst/>
            <a:rect l="l" t="t" r="r" b="b"/>
            <a:pathLst>
              <a:path w="2039768" h="1698107">
                <a:moveTo>
                  <a:pt x="0" y="0"/>
                </a:moveTo>
                <a:lnTo>
                  <a:pt x="2039768" y="0"/>
                </a:lnTo>
                <a:lnTo>
                  <a:pt x="2039768" y="1698107"/>
                </a:lnTo>
                <a:lnTo>
                  <a:pt x="0" y="1698107"/>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9" name="Freeform 9">
            <a:extLst>
              <a:ext uri="{C183D7F6-B498-43B3-948B-1728B52AA6E4}">
                <adec:decorative xmlns:adec="http://schemas.microsoft.com/office/drawing/2017/decorative" val="1"/>
              </a:ext>
            </a:extLst>
          </p:cNvPr>
          <p:cNvSpPr/>
          <p:nvPr/>
        </p:nvSpPr>
        <p:spPr>
          <a:xfrm rot="-5400000" flipH="1">
            <a:off x="15896800" y="4580124"/>
            <a:ext cx="3186251" cy="1147050"/>
          </a:xfrm>
          <a:custGeom>
            <a:avLst/>
            <a:gdLst/>
            <a:ahLst/>
            <a:cxnLst/>
            <a:rect l="l" t="t" r="r" b="b"/>
            <a:pathLst>
              <a:path w="3186251" h="1147050">
                <a:moveTo>
                  <a:pt x="3186251" y="0"/>
                </a:moveTo>
                <a:lnTo>
                  <a:pt x="0" y="0"/>
                </a:lnTo>
                <a:lnTo>
                  <a:pt x="0" y="1147050"/>
                </a:lnTo>
                <a:lnTo>
                  <a:pt x="3186251" y="1147050"/>
                </a:lnTo>
                <a:lnTo>
                  <a:pt x="318625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30" name="Text 0">
            <a:extLst>
              <a:ext uri="{FF2B5EF4-FFF2-40B4-BE49-F238E27FC236}">
                <a16:creationId xmlns:a16="http://schemas.microsoft.com/office/drawing/2014/main" id="{5921C39F-861A-74E5-2FA4-BB32472FF59F}"/>
              </a:ext>
            </a:extLst>
          </p:cNvPr>
          <p:cNvSpPr/>
          <p:nvPr/>
        </p:nvSpPr>
        <p:spPr>
          <a:xfrm>
            <a:off x="2004603" y="575320"/>
            <a:ext cx="7301464" cy="1681470"/>
          </a:xfrm>
          <a:prstGeom prst="rect">
            <a:avLst/>
          </a:prstGeom>
          <a:noFill/>
          <a:ln/>
        </p:spPr>
        <p:txBody>
          <a:bodyPr wrap="none" lIns="0" tIns="0" rIns="0" bIns="0" rtlCol="0" anchor="t"/>
          <a:lstStyle/>
          <a:p>
            <a:pPr>
              <a:lnSpc>
                <a:spcPts val="3938"/>
              </a:lnSpc>
            </a:pPr>
            <a:r>
              <a:rPr lang="en-US" sz="4000" b="1" dirty="0">
                <a:solidFill>
                  <a:schemeClr val="accent1">
                    <a:lumMod val="50000"/>
                  </a:schemeClr>
                </a:solidFill>
                <a:highlight>
                  <a:srgbClr val="C0C0C0"/>
                </a:highlight>
                <a:latin typeface="Arial" panose="020B0604020202020204" pitchFamily="34" charset="0"/>
                <a:ea typeface="Barlow Bold" pitchFamily="34" charset="-122"/>
                <a:cs typeface="Arial" panose="020B0604020202020204" pitchFamily="34" charset="0"/>
              </a:rPr>
              <a:t>Root Cause Analysis (RCA) Overview</a:t>
            </a:r>
            <a:endParaRPr lang="en-US" sz="4000" dirty="0">
              <a:solidFill>
                <a:schemeClr val="accent1">
                  <a:lumMod val="50000"/>
                </a:schemeClr>
              </a:solidFill>
              <a:highlight>
                <a:srgbClr val="C0C0C0"/>
              </a:highlight>
              <a:latin typeface="Arial" panose="020B0604020202020204" pitchFamily="34" charset="0"/>
              <a:cs typeface="Arial" panose="020B0604020202020204" pitchFamily="34" charset="0"/>
            </a:endParaRPr>
          </a:p>
        </p:txBody>
      </p:sp>
      <p:sp>
        <p:nvSpPr>
          <p:cNvPr id="31" name="Text 1">
            <a:extLst>
              <a:ext uri="{FF2B5EF4-FFF2-40B4-BE49-F238E27FC236}">
                <a16:creationId xmlns:a16="http://schemas.microsoft.com/office/drawing/2014/main" id="{B78FEFF8-1D31-6EC0-A40C-C26AE591B057}"/>
              </a:ext>
            </a:extLst>
          </p:cNvPr>
          <p:cNvSpPr/>
          <p:nvPr/>
        </p:nvSpPr>
        <p:spPr>
          <a:xfrm>
            <a:off x="345117" y="1462472"/>
            <a:ext cx="17597765" cy="1085556"/>
          </a:xfrm>
          <a:prstGeom prst="rect">
            <a:avLst/>
          </a:prstGeom>
          <a:noFill/>
          <a:ln/>
        </p:spPr>
        <p:txBody>
          <a:bodyPr wrap="none" lIns="0" tIns="0" rIns="0" bIns="0" rtlCol="0" anchor="t"/>
          <a:lstStyle/>
          <a:p>
            <a:pPr marL="342900" indent="-342900">
              <a:lnSpc>
                <a:spcPct val="150000"/>
              </a:lnSpc>
              <a:buFont typeface="Arial" panose="020B0604020202020204" pitchFamily="34" charset="0"/>
              <a:buChar char="•"/>
            </a:pPr>
            <a:r>
              <a:rPr lang="en-US" sz="2250" dirty="0">
                <a:solidFill>
                  <a:srgbClr val="384653"/>
                </a:solidFill>
                <a:latin typeface="Arial" panose="020B0604020202020204" pitchFamily="34" charset="0"/>
                <a:ea typeface="Montserrat" pitchFamily="34" charset="-122"/>
                <a:cs typeface="Arial" panose="020B0604020202020204" pitchFamily="34" charset="0"/>
              </a:rPr>
              <a:t>Root Cause Analysis (RCA) is a structured methodology engaged to identify the core system errors that contribute to adverse </a:t>
            </a:r>
          </a:p>
          <a:p>
            <a:pPr>
              <a:lnSpc>
                <a:spcPct val="150000"/>
              </a:lnSpc>
            </a:pPr>
            <a:r>
              <a:rPr lang="en-US" sz="2250" dirty="0">
                <a:solidFill>
                  <a:srgbClr val="384653"/>
                </a:solidFill>
                <a:latin typeface="Arial" panose="020B0604020202020204" pitchFamily="34" charset="0"/>
                <a:ea typeface="Montserrat" pitchFamily="34" charset="-122"/>
                <a:cs typeface="Arial" panose="020B0604020202020204" pitchFamily="34" charset="0"/>
              </a:rPr>
              <a:t>events in healthcare settings (NHS England, 2022).</a:t>
            </a:r>
            <a:endParaRPr lang="en-US" sz="2250" dirty="0">
              <a:latin typeface="Arial" panose="020B0604020202020204" pitchFamily="34" charset="0"/>
              <a:cs typeface="Arial" panose="020B0604020202020204" pitchFamily="34" charset="0"/>
            </a:endParaRPr>
          </a:p>
        </p:txBody>
      </p:sp>
      <p:sp>
        <p:nvSpPr>
          <p:cNvPr id="32" name="Shape 2">
            <a:extLst>
              <a:ext uri="{FF2B5EF4-FFF2-40B4-BE49-F238E27FC236}">
                <a16:creationId xmlns:a16="http://schemas.microsoft.com/office/drawing/2014/main" id="{9657DD38-6893-DB26-146D-1AFDAF6D6EF0}"/>
              </a:ext>
            </a:extLst>
          </p:cNvPr>
          <p:cNvSpPr/>
          <p:nvPr/>
        </p:nvSpPr>
        <p:spPr>
          <a:xfrm>
            <a:off x="4299577" y="2874757"/>
            <a:ext cx="57149" cy="3403990"/>
          </a:xfrm>
          <a:prstGeom prst="roundRect">
            <a:avLst>
              <a:gd name="adj" fmla="val 1203000"/>
            </a:avLst>
          </a:prstGeom>
          <a:solidFill>
            <a:srgbClr val="BACFDD"/>
          </a:solidFill>
          <a:ln/>
        </p:spPr>
        <p:txBody>
          <a:bodyPr/>
          <a:lstStyle/>
          <a:p>
            <a:endParaRPr lang="en-IN"/>
          </a:p>
        </p:txBody>
      </p:sp>
      <p:sp>
        <p:nvSpPr>
          <p:cNvPr id="33" name="Shape 3">
            <a:extLst>
              <a:ext uri="{FF2B5EF4-FFF2-40B4-BE49-F238E27FC236}">
                <a16:creationId xmlns:a16="http://schemas.microsoft.com/office/drawing/2014/main" id="{2475F772-34DD-458D-0A2D-EA721B5D13CB}"/>
              </a:ext>
            </a:extLst>
          </p:cNvPr>
          <p:cNvSpPr/>
          <p:nvPr/>
        </p:nvSpPr>
        <p:spPr>
          <a:xfrm>
            <a:off x="3981836" y="3769416"/>
            <a:ext cx="346315" cy="63753"/>
          </a:xfrm>
          <a:prstGeom prst="roundRect">
            <a:avLst>
              <a:gd name="adj" fmla="val 1203000"/>
            </a:avLst>
          </a:prstGeom>
          <a:solidFill>
            <a:srgbClr val="BACFDD"/>
          </a:solidFill>
          <a:ln/>
        </p:spPr>
        <p:txBody>
          <a:bodyPr/>
          <a:lstStyle/>
          <a:p>
            <a:endParaRPr lang="en-IN"/>
          </a:p>
        </p:txBody>
      </p:sp>
      <p:pic>
        <p:nvPicPr>
          <p:cNvPr id="34" name="Image 1" descr="preencoded.png">
            <a:extLst>
              <a:ext uri="{FF2B5EF4-FFF2-40B4-BE49-F238E27FC236}">
                <a16:creationId xmlns:a16="http://schemas.microsoft.com/office/drawing/2014/main" id="{3399D9CB-25EE-96A6-70F6-4B02A471EAB7}"/>
              </a:ext>
            </a:extLst>
          </p:cNvPr>
          <p:cNvPicPr>
            <a:picLocks noChangeAspect="1"/>
          </p:cNvPicPr>
          <p:nvPr/>
        </p:nvPicPr>
        <p:blipFill>
          <a:blip r:embed="rId6"/>
          <a:stretch>
            <a:fillRect/>
          </a:stretch>
        </p:blipFill>
        <p:spPr>
          <a:xfrm>
            <a:off x="4832820" y="2007992"/>
            <a:ext cx="383013" cy="383013"/>
          </a:xfrm>
          <a:prstGeom prst="rect">
            <a:avLst/>
          </a:prstGeom>
        </p:spPr>
      </p:pic>
      <p:sp>
        <p:nvSpPr>
          <p:cNvPr id="35" name="Text 4">
            <a:extLst>
              <a:ext uri="{FF2B5EF4-FFF2-40B4-BE49-F238E27FC236}">
                <a16:creationId xmlns:a16="http://schemas.microsoft.com/office/drawing/2014/main" id="{CD3C08FA-64F4-5342-74CA-6A4E56B83EBD}"/>
              </a:ext>
            </a:extLst>
          </p:cNvPr>
          <p:cNvSpPr/>
          <p:nvPr/>
        </p:nvSpPr>
        <p:spPr>
          <a:xfrm>
            <a:off x="1619161" y="3796474"/>
            <a:ext cx="2278460" cy="840738"/>
          </a:xfrm>
          <a:prstGeom prst="rect">
            <a:avLst/>
          </a:prstGeom>
          <a:noFill/>
          <a:ln/>
        </p:spPr>
        <p:txBody>
          <a:bodyPr wrap="none" lIns="0" tIns="0" rIns="0" bIns="0" rtlCol="0" anchor="t"/>
          <a:lstStyle/>
          <a:p>
            <a:pPr algn="r">
              <a:lnSpc>
                <a:spcPts val="1938"/>
              </a:lnSpc>
            </a:pPr>
            <a:r>
              <a:rPr lang="en-US" sz="2250" b="1" dirty="0">
                <a:solidFill>
                  <a:srgbClr val="384653"/>
                </a:solidFill>
                <a:latin typeface="Arial" panose="020B0604020202020204" pitchFamily="34" charset="0"/>
                <a:ea typeface="Barlow Bold" pitchFamily="34" charset="-122"/>
                <a:cs typeface="Arial" panose="020B0604020202020204" pitchFamily="34" charset="0"/>
              </a:rPr>
              <a:t>Focus Beyond Blame</a:t>
            </a:r>
            <a:endParaRPr lang="en-US" sz="2250" dirty="0">
              <a:latin typeface="Arial" panose="020B0604020202020204" pitchFamily="34" charset="0"/>
              <a:cs typeface="Arial" panose="020B0604020202020204" pitchFamily="34" charset="0"/>
            </a:endParaRPr>
          </a:p>
        </p:txBody>
      </p:sp>
      <p:sp>
        <p:nvSpPr>
          <p:cNvPr id="36" name="Text 5">
            <a:extLst>
              <a:ext uri="{FF2B5EF4-FFF2-40B4-BE49-F238E27FC236}">
                <a16:creationId xmlns:a16="http://schemas.microsoft.com/office/drawing/2014/main" id="{9DBAA4B1-E19A-9897-51DC-58F7B7F6C2B6}"/>
              </a:ext>
            </a:extLst>
          </p:cNvPr>
          <p:cNvSpPr/>
          <p:nvPr/>
        </p:nvSpPr>
        <p:spPr>
          <a:xfrm>
            <a:off x="0" y="4101493"/>
            <a:ext cx="3917596" cy="4091608"/>
          </a:xfrm>
          <a:prstGeom prst="rect">
            <a:avLst/>
          </a:prstGeom>
          <a:noFill/>
          <a:ln/>
        </p:spPr>
        <p:txBody>
          <a:bodyPr wrap="square" lIns="0" tIns="0" rIns="0" bIns="0" rtlCol="0" anchor="t"/>
          <a:lstStyle/>
          <a:p>
            <a:pPr algn="r">
              <a:lnSpc>
                <a:spcPct val="150000"/>
              </a:lnSpc>
            </a:pPr>
            <a:r>
              <a:rPr lang="en-US" sz="2250" dirty="0">
                <a:solidFill>
                  <a:srgbClr val="384653"/>
                </a:solidFill>
                <a:latin typeface="Arial" panose="020B0604020202020204" pitchFamily="34" charset="0"/>
                <a:ea typeface="Montserrat" pitchFamily="34" charset="-122"/>
                <a:cs typeface="Arial" panose="020B0604020202020204" pitchFamily="34" charset="0"/>
              </a:rPr>
              <a:t>RCA focuses on contributing factors such as human, organisational, environmental, and process issues, rather than assigning individual blame (BMJ Quality and Safety, 2020).</a:t>
            </a:r>
            <a:endParaRPr lang="en-US" sz="2250" dirty="0">
              <a:latin typeface="Arial" panose="020B0604020202020204" pitchFamily="34" charset="0"/>
              <a:cs typeface="Arial" panose="020B0604020202020204" pitchFamily="34" charset="0"/>
            </a:endParaRPr>
          </a:p>
        </p:txBody>
      </p:sp>
      <p:sp>
        <p:nvSpPr>
          <p:cNvPr id="37" name="Shape 6">
            <a:extLst>
              <a:ext uri="{FF2B5EF4-FFF2-40B4-BE49-F238E27FC236}">
                <a16:creationId xmlns:a16="http://schemas.microsoft.com/office/drawing/2014/main" id="{3C1A32FA-A6BB-66B0-FE46-2A10E8F5E457}"/>
              </a:ext>
            </a:extLst>
          </p:cNvPr>
          <p:cNvSpPr/>
          <p:nvPr/>
        </p:nvSpPr>
        <p:spPr>
          <a:xfrm>
            <a:off x="4299577" y="3277232"/>
            <a:ext cx="346315" cy="63753"/>
          </a:xfrm>
          <a:prstGeom prst="roundRect">
            <a:avLst>
              <a:gd name="adj" fmla="val 1203000"/>
            </a:avLst>
          </a:prstGeom>
          <a:solidFill>
            <a:srgbClr val="BACFDD"/>
          </a:solidFill>
          <a:ln/>
        </p:spPr>
        <p:txBody>
          <a:bodyPr/>
          <a:lstStyle/>
          <a:p>
            <a:endParaRPr lang="en-IN"/>
          </a:p>
        </p:txBody>
      </p:sp>
      <p:pic>
        <p:nvPicPr>
          <p:cNvPr id="38" name="Image 2" descr="preencoded.png">
            <a:extLst>
              <a:ext uri="{FF2B5EF4-FFF2-40B4-BE49-F238E27FC236}">
                <a16:creationId xmlns:a16="http://schemas.microsoft.com/office/drawing/2014/main" id="{9DE61455-8F1C-9FA9-62E1-92ED4D65F517}"/>
              </a:ext>
            </a:extLst>
          </p:cNvPr>
          <p:cNvPicPr>
            <a:picLocks noChangeAspect="1"/>
          </p:cNvPicPr>
          <p:nvPr/>
        </p:nvPicPr>
        <p:blipFill>
          <a:blip r:embed="rId6"/>
          <a:stretch>
            <a:fillRect/>
          </a:stretch>
        </p:blipFill>
        <p:spPr>
          <a:xfrm>
            <a:off x="5119401" y="2255429"/>
            <a:ext cx="383013" cy="383013"/>
          </a:xfrm>
          <a:prstGeom prst="rect">
            <a:avLst/>
          </a:prstGeom>
        </p:spPr>
      </p:pic>
      <p:sp>
        <p:nvSpPr>
          <p:cNvPr id="39" name="Text 7">
            <a:extLst>
              <a:ext uri="{FF2B5EF4-FFF2-40B4-BE49-F238E27FC236}">
                <a16:creationId xmlns:a16="http://schemas.microsoft.com/office/drawing/2014/main" id="{3B9EC701-0A1D-9D99-6815-C657D468FFB8}"/>
              </a:ext>
            </a:extLst>
          </p:cNvPr>
          <p:cNvSpPr/>
          <p:nvPr/>
        </p:nvSpPr>
        <p:spPr>
          <a:xfrm>
            <a:off x="4822492" y="3138532"/>
            <a:ext cx="2278460" cy="840738"/>
          </a:xfrm>
          <a:prstGeom prst="rect">
            <a:avLst/>
          </a:prstGeom>
          <a:noFill/>
          <a:ln/>
        </p:spPr>
        <p:txBody>
          <a:bodyPr wrap="none" lIns="0" tIns="0" rIns="0" bIns="0" rtlCol="0" anchor="t"/>
          <a:lstStyle/>
          <a:p>
            <a:pPr>
              <a:lnSpc>
                <a:spcPts val="1938"/>
              </a:lnSpc>
            </a:pPr>
            <a:r>
              <a:rPr lang="en-US" sz="2250" b="1" dirty="0">
                <a:solidFill>
                  <a:srgbClr val="384653"/>
                </a:solidFill>
                <a:latin typeface="Arial" panose="020B0604020202020204" pitchFamily="34" charset="0"/>
                <a:ea typeface="Barlow Bold" pitchFamily="34" charset="-122"/>
                <a:cs typeface="Arial" panose="020B0604020202020204" pitchFamily="34" charset="0"/>
              </a:rPr>
              <a:t>Standard Components</a:t>
            </a:r>
            <a:endParaRPr lang="en-US" sz="2250" dirty="0">
              <a:latin typeface="Arial" panose="020B0604020202020204" pitchFamily="34" charset="0"/>
              <a:cs typeface="Arial" panose="020B0604020202020204" pitchFamily="34" charset="0"/>
            </a:endParaRPr>
          </a:p>
        </p:txBody>
      </p:sp>
      <p:sp>
        <p:nvSpPr>
          <p:cNvPr id="40" name="Text 8">
            <a:extLst>
              <a:ext uri="{FF2B5EF4-FFF2-40B4-BE49-F238E27FC236}">
                <a16:creationId xmlns:a16="http://schemas.microsoft.com/office/drawing/2014/main" id="{304132AB-3EBE-0A32-97D6-CECEAFA873B9}"/>
              </a:ext>
            </a:extLst>
          </p:cNvPr>
          <p:cNvSpPr/>
          <p:nvPr/>
        </p:nvSpPr>
        <p:spPr>
          <a:xfrm>
            <a:off x="4719729" y="3558901"/>
            <a:ext cx="3917765" cy="3273289"/>
          </a:xfrm>
          <a:prstGeom prst="rect">
            <a:avLst/>
          </a:prstGeom>
          <a:noFill/>
          <a:ln/>
        </p:spPr>
        <p:txBody>
          <a:bodyPr wrap="square" lIns="0" tIns="0" rIns="0" bIns="0" rtlCol="0" anchor="t"/>
          <a:lstStyle/>
          <a:p>
            <a:pPr>
              <a:lnSpc>
                <a:spcPct val="150000"/>
              </a:lnSpc>
            </a:pPr>
            <a:r>
              <a:rPr lang="en-US" sz="2250" dirty="0">
                <a:solidFill>
                  <a:srgbClr val="384653"/>
                </a:solidFill>
                <a:latin typeface="Arial" panose="020B0604020202020204" pitchFamily="34" charset="0"/>
                <a:ea typeface="Montserrat" pitchFamily="34" charset="-122"/>
                <a:cs typeface="Arial" panose="020B0604020202020204" pitchFamily="34" charset="0"/>
              </a:rPr>
              <a:t>Typical RCA components include event mapping, contributing-factor analysis, and the identification of corrective actions (NHS England, 2022).</a:t>
            </a:r>
            <a:endParaRPr lang="en-US" sz="2250" dirty="0">
              <a:latin typeface="Arial" panose="020B0604020202020204" pitchFamily="34" charset="0"/>
              <a:cs typeface="Arial" panose="020B0604020202020204" pitchFamily="34" charset="0"/>
            </a:endParaRPr>
          </a:p>
        </p:txBody>
      </p:sp>
      <p:sp>
        <p:nvSpPr>
          <p:cNvPr id="41" name="Text 9">
            <a:extLst>
              <a:ext uri="{FF2B5EF4-FFF2-40B4-BE49-F238E27FC236}">
                <a16:creationId xmlns:a16="http://schemas.microsoft.com/office/drawing/2014/main" id="{6626D87F-3788-7F11-46F2-1053C8CC8E18}"/>
              </a:ext>
            </a:extLst>
          </p:cNvPr>
          <p:cNvSpPr/>
          <p:nvPr/>
        </p:nvSpPr>
        <p:spPr>
          <a:xfrm>
            <a:off x="596137" y="8370056"/>
            <a:ext cx="16642854" cy="489049"/>
          </a:xfrm>
          <a:prstGeom prst="rect">
            <a:avLst/>
          </a:prstGeom>
          <a:noFill/>
          <a:ln/>
        </p:spPr>
        <p:txBody>
          <a:bodyPr wrap="square" lIns="0" tIns="0" rIns="0" bIns="0" rtlCol="0" anchor="t"/>
          <a:lstStyle/>
          <a:p>
            <a:pPr marL="342900" indent="-342900">
              <a:lnSpc>
                <a:spcPct val="150000"/>
              </a:lnSpc>
              <a:buFont typeface="Arial" panose="020B0604020202020204" pitchFamily="34" charset="0"/>
              <a:buChar char="•"/>
            </a:pPr>
            <a:r>
              <a:rPr lang="en-US" sz="2250" dirty="0">
                <a:solidFill>
                  <a:schemeClr val="accent1">
                    <a:lumMod val="75000"/>
                  </a:schemeClr>
                </a:solidFill>
                <a:latin typeface="Arial" panose="020B0604020202020204" pitchFamily="34" charset="0"/>
                <a:ea typeface="Montserrat" pitchFamily="34" charset="-122"/>
                <a:cs typeface="Arial" panose="020B0604020202020204" pitchFamily="34" charset="0"/>
              </a:rPr>
              <a:t>Given the complexity of patient needs in environments such as neonatal care, RCA is essential in high-risk settings (Health Foundation, 2021). Its application aids in identifying systemic failures underpinning recurrent neonatal collapses (CQC, 2023).</a:t>
            </a:r>
            <a:endParaRPr lang="en-US" sz="2250" dirty="0">
              <a:solidFill>
                <a:schemeClr val="accent1">
                  <a:lumMod val="75000"/>
                </a:schemeClr>
              </a:solidFill>
              <a:latin typeface="Arial" panose="020B0604020202020204" pitchFamily="34" charset="0"/>
              <a:cs typeface="Arial" panose="020B0604020202020204" pitchFamily="34" charset="0"/>
            </a:endParaRPr>
          </a:p>
        </p:txBody>
      </p:sp>
      <p:sp>
        <p:nvSpPr>
          <p:cNvPr id="42" name="Freeform 11">
            <a:extLst>
              <a:ext uri="{FF2B5EF4-FFF2-40B4-BE49-F238E27FC236}">
                <a16:creationId xmlns:a16="http://schemas.microsoft.com/office/drawing/2014/main" id="{B8B9EF46-65B5-1047-30B2-2C4B89DCA166}"/>
              </a:ext>
              <a:ext uri="{C183D7F6-B498-43B3-948B-1728B52AA6E4}">
                <adec:decorative xmlns:adec="http://schemas.microsoft.com/office/drawing/2017/decorative" val="1"/>
              </a:ext>
            </a:extLst>
          </p:cNvPr>
          <p:cNvSpPr/>
          <p:nvPr/>
        </p:nvSpPr>
        <p:spPr>
          <a:xfrm>
            <a:off x="-580291" y="334123"/>
            <a:ext cx="2352856" cy="885530"/>
          </a:xfrm>
          <a:custGeom>
            <a:avLst/>
            <a:gdLst/>
            <a:ahLst/>
            <a:cxnLst/>
            <a:rect l="l" t="t" r="r" b="b"/>
            <a:pathLst>
              <a:path w="2352856" h="885530">
                <a:moveTo>
                  <a:pt x="0" y="0"/>
                </a:moveTo>
                <a:lnTo>
                  <a:pt x="2352856" y="0"/>
                </a:lnTo>
                <a:lnTo>
                  <a:pt x="2352856" y="885530"/>
                </a:lnTo>
                <a:lnTo>
                  <a:pt x="0" y="88553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IN"/>
          </a:p>
        </p:txBody>
      </p:sp>
      <p:sp>
        <p:nvSpPr>
          <p:cNvPr id="44" name="TextBox 43">
            <a:extLst>
              <a:ext uri="{FF2B5EF4-FFF2-40B4-BE49-F238E27FC236}">
                <a16:creationId xmlns:a16="http://schemas.microsoft.com/office/drawing/2014/main" id="{9DE4ADF9-8017-5633-7E77-A2C3565B04AA}"/>
              </a:ext>
            </a:extLst>
          </p:cNvPr>
          <p:cNvSpPr txBox="1"/>
          <p:nvPr/>
        </p:nvSpPr>
        <p:spPr>
          <a:xfrm>
            <a:off x="14401800" y="7710093"/>
            <a:ext cx="9435830" cy="369332"/>
          </a:xfrm>
          <a:prstGeom prst="rect">
            <a:avLst/>
          </a:prstGeom>
          <a:noFill/>
        </p:spPr>
        <p:txBody>
          <a:bodyPr wrap="square">
            <a:spAutoFit/>
          </a:bodyPr>
          <a:lstStyle/>
          <a:p>
            <a:r>
              <a:rPr lang="en-IN" dirty="0">
                <a:latin typeface="Arial" panose="020B0604020202020204" pitchFamily="34" charset="0"/>
                <a:cs typeface="Arial" panose="020B0604020202020204" pitchFamily="34" charset="0"/>
              </a:rPr>
              <a:t>(Conformance1, 2025</a:t>
            </a:r>
            <a:r>
              <a:rPr lang="en-IN" dirty="0"/>
              <a:t>)</a:t>
            </a:r>
          </a:p>
        </p:txBody>
      </p:sp>
      <p:pic>
        <p:nvPicPr>
          <p:cNvPr id="4098" name="Picture 2">
            <a:extLst>
              <a:ext uri="{FF2B5EF4-FFF2-40B4-BE49-F238E27FC236}">
                <a16:creationId xmlns:a16="http://schemas.microsoft.com/office/drawing/2014/main" id="{9D7A2880-5210-FA38-EF42-6EDB8C588A1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57783" y="2341214"/>
            <a:ext cx="8155698" cy="53688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fade">
                                      <p:cBhvr>
                                        <p:cTn id="13"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p:cNvGrpSpPr/>
        <p:nvPr/>
      </p:nvGrpSpPr>
      <p:grpSpPr>
        <a:xfrm>
          <a:off x="0" y="0"/>
          <a:ext cx="0" cy="0"/>
          <a:chOff x="0" y="0"/>
          <a:chExt cx="0" cy="0"/>
        </a:xfrm>
      </p:grpSpPr>
      <p:sp>
        <p:nvSpPr>
          <p:cNvPr id="3" name="Freeform 3">
            <a:extLst>
              <a:ext uri="{C183D7F6-B498-43B3-948B-1728B52AA6E4}">
                <adec:decorative xmlns:adec="http://schemas.microsoft.com/office/drawing/2017/decorative" val="1"/>
              </a:ext>
            </a:extLst>
          </p:cNvPr>
          <p:cNvSpPr/>
          <p:nvPr/>
        </p:nvSpPr>
        <p:spPr>
          <a:xfrm rot="5547384">
            <a:off x="-3152146" y="-4656474"/>
            <a:ext cx="7556582" cy="7916419"/>
          </a:xfrm>
          <a:custGeom>
            <a:avLst/>
            <a:gdLst/>
            <a:ahLst/>
            <a:cxnLst/>
            <a:rect l="l" t="t" r="r" b="b"/>
            <a:pathLst>
              <a:path w="7556582" h="7916419">
                <a:moveTo>
                  <a:pt x="0" y="0"/>
                </a:moveTo>
                <a:lnTo>
                  <a:pt x="7556581" y="0"/>
                </a:lnTo>
                <a:lnTo>
                  <a:pt x="7556581" y="7916418"/>
                </a:lnTo>
                <a:lnTo>
                  <a:pt x="0" y="791641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5" name="Freeform 5">
            <a:extLst>
              <a:ext uri="{C183D7F6-B498-43B3-948B-1728B52AA6E4}">
                <adec:decorative xmlns:adec="http://schemas.microsoft.com/office/drawing/2017/decorative" val="1"/>
              </a:ext>
            </a:extLst>
          </p:cNvPr>
          <p:cNvSpPr/>
          <p:nvPr/>
        </p:nvSpPr>
        <p:spPr>
          <a:xfrm rot="5601007">
            <a:off x="-1321457" y="6457802"/>
            <a:ext cx="2422129" cy="1521231"/>
          </a:xfrm>
          <a:custGeom>
            <a:avLst/>
            <a:gdLst/>
            <a:ahLst/>
            <a:cxnLst/>
            <a:rect l="l" t="t" r="r" b="b"/>
            <a:pathLst>
              <a:path w="2422129" h="1893665">
                <a:moveTo>
                  <a:pt x="0" y="0"/>
                </a:moveTo>
                <a:lnTo>
                  <a:pt x="2422129" y="0"/>
                </a:lnTo>
                <a:lnTo>
                  <a:pt x="2422129" y="1893665"/>
                </a:lnTo>
                <a:lnTo>
                  <a:pt x="0" y="189366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6" name="Freeform 6">
            <a:extLst>
              <a:ext uri="{C183D7F6-B498-43B3-948B-1728B52AA6E4}">
                <adec:decorative xmlns:adec="http://schemas.microsoft.com/office/drawing/2017/decorative" val="1"/>
              </a:ext>
            </a:extLst>
          </p:cNvPr>
          <p:cNvSpPr/>
          <p:nvPr/>
        </p:nvSpPr>
        <p:spPr>
          <a:xfrm rot="5601007">
            <a:off x="-1206434" y="3303397"/>
            <a:ext cx="2342393" cy="1452692"/>
          </a:xfrm>
          <a:custGeom>
            <a:avLst/>
            <a:gdLst/>
            <a:ahLst/>
            <a:cxnLst/>
            <a:rect l="l" t="t" r="r" b="b"/>
            <a:pathLst>
              <a:path w="2342393" h="1831326">
                <a:moveTo>
                  <a:pt x="0" y="0"/>
                </a:moveTo>
                <a:lnTo>
                  <a:pt x="2342393" y="0"/>
                </a:lnTo>
                <a:lnTo>
                  <a:pt x="2342393" y="1831325"/>
                </a:lnTo>
                <a:lnTo>
                  <a:pt x="0" y="18313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7" name="Freeform 7">
            <a:extLst>
              <a:ext uri="{C183D7F6-B498-43B3-948B-1728B52AA6E4}">
                <adec:decorative xmlns:adec="http://schemas.microsoft.com/office/drawing/2017/decorative" val="1"/>
              </a:ext>
            </a:extLst>
          </p:cNvPr>
          <p:cNvSpPr/>
          <p:nvPr/>
        </p:nvSpPr>
        <p:spPr>
          <a:xfrm>
            <a:off x="16395114" y="1082313"/>
            <a:ext cx="2352856" cy="885530"/>
          </a:xfrm>
          <a:custGeom>
            <a:avLst/>
            <a:gdLst/>
            <a:ahLst/>
            <a:cxnLst/>
            <a:rect l="l" t="t" r="r" b="b"/>
            <a:pathLst>
              <a:path w="2352856" h="885530">
                <a:moveTo>
                  <a:pt x="0" y="0"/>
                </a:moveTo>
                <a:lnTo>
                  <a:pt x="2352856" y="0"/>
                </a:lnTo>
                <a:lnTo>
                  <a:pt x="2352856" y="885530"/>
                </a:lnTo>
                <a:lnTo>
                  <a:pt x="0" y="88553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11" name="Freeform 11">
            <a:extLst>
              <a:ext uri="{C183D7F6-B498-43B3-948B-1728B52AA6E4}">
                <adec:decorative xmlns:adec="http://schemas.microsoft.com/office/drawing/2017/decorative" val="1"/>
              </a:ext>
            </a:extLst>
          </p:cNvPr>
          <p:cNvSpPr/>
          <p:nvPr/>
        </p:nvSpPr>
        <p:spPr>
          <a:xfrm>
            <a:off x="-418120" y="8934444"/>
            <a:ext cx="2352856" cy="885530"/>
          </a:xfrm>
          <a:custGeom>
            <a:avLst/>
            <a:gdLst/>
            <a:ahLst/>
            <a:cxnLst/>
            <a:rect l="l" t="t" r="r" b="b"/>
            <a:pathLst>
              <a:path w="2352856" h="885530">
                <a:moveTo>
                  <a:pt x="0" y="0"/>
                </a:moveTo>
                <a:lnTo>
                  <a:pt x="2352856" y="0"/>
                </a:lnTo>
                <a:lnTo>
                  <a:pt x="2352856" y="885530"/>
                </a:lnTo>
                <a:lnTo>
                  <a:pt x="0" y="88553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12" name="Freeform 12">
            <a:extLst>
              <a:ext uri="{C183D7F6-B498-43B3-948B-1728B52AA6E4}">
                <adec:decorative xmlns:adec="http://schemas.microsoft.com/office/drawing/2017/decorative" val="1"/>
              </a:ext>
            </a:extLst>
          </p:cNvPr>
          <p:cNvSpPr/>
          <p:nvPr/>
        </p:nvSpPr>
        <p:spPr>
          <a:xfrm rot="-5875096">
            <a:off x="13704679" y="6252653"/>
            <a:ext cx="7556582" cy="7916419"/>
          </a:xfrm>
          <a:custGeom>
            <a:avLst/>
            <a:gdLst/>
            <a:ahLst/>
            <a:cxnLst/>
            <a:rect l="l" t="t" r="r" b="b"/>
            <a:pathLst>
              <a:path w="7556582" h="7916419">
                <a:moveTo>
                  <a:pt x="0" y="0"/>
                </a:moveTo>
                <a:lnTo>
                  <a:pt x="7556582" y="0"/>
                </a:lnTo>
                <a:lnTo>
                  <a:pt x="7556582" y="7916419"/>
                </a:lnTo>
                <a:lnTo>
                  <a:pt x="0" y="791641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13" name="Freeform 13">
            <a:extLst>
              <a:ext uri="{C183D7F6-B498-43B3-948B-1728B52AA6E4}">
                <adec:decorative xmlns:adec="http://schemas.microsoft.com/office/drawing/2017/decorative" val="1"/>
              </a:ext>
            </a:extLst>
          </p:cNvPr>
          <p:cNvSpPr/>
          <p:nvPr/>
        </p:nvSpPr>
        <p:spPr>
          <a:xfrm rot="10699791">
            <a:off x="15764251" y="7917808"/>
            <a:ext cx="2275716" cy="1894534"/>
          </a:xfrm>
          <a:custGeom>
            <a:avLst/>
            <a:gdLst/>
            <a:ahLst/>
            <a:cxnLst/>
            <a:rect l="l" t="t" r="r" b="b"/>
            <a:pathLst>
              <a:path w="2275716" h="1894534">
                <a:moveTo>
                  <a:pt x="0" y="0"/>
                </a:moveTo>
                <a:lnTo>
                  <a:pt x="2275717" y="0"/>
                </a:lnTo>
                <a:lnTo>
                  <a:pt x="2275717" y="1894534"/>
                </a:lnTo>
                <a:lnTo>
                  <a:pt x="0" y="189453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IN"/>
          </a:p>
        </p:txBody>
      </p:sp>
      <p:sp>
        <p:nvSpPr>
          <p:cNvPr id="14" name="Freeform 14">
            <a:extLst>
              <a:ext uri="{C183D7F6-B498-43B3-948B-1728B52AA6E4}">
                <adec:decorative xmlns:adec="http://schemas.microsoft.com/office/drawing/2017/decorative" val="1"/>
              </a:ext>
            </a:extLst>
          </p:cNvPr>
          <p:cNvSpPr/>
          <p:nvPr/>
        </p:nvSpPr>
        <p:spPr>
          <a:xfrm rot="-6259107">
            <a:off x="16853854" y="3497602"/>
            <a:ext cx="2422129" cy="1893665"/>
          </a:xfrm>
          <a:custGeom>
            <a:avLst/>
            <a:gdLst/>
            <a:ahLst/>
            <a:cxnLst/>
            <a:rect l="l" t="t" r="r" b="b"/>
            <a:pathLst>
              <a:path w="2422129" h="1893665">
                <a:moveTo>
                  <a:pt x="0" y="0"/>
                </a:moveTo>
                <a:lnTo>
                  <a:pt x="2422129" y="0"/>
                </a:lnTo>
                <a:lnTo>
                  <a:pt x="2422129" y="1893665"/>
                </a:lnTo>
                <a:lnTo>
                  <a:pt x="0" y="189366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15" name="Freeform 15">
            <a:extLst>
              <a:ext uri="{C183D7F6-B498-43B3-948B-1728B52AA6E4}">
                <adec:decorative xmlns:adec="http://schemas.microsoft.com/office/drawing/2017/decorative" val="1"/>
              </a:ext>
            </a:extLst>
          </p:cNvPr>
          <p:cNvSpPr/>
          <p:nvPr/>
        </p:nvSpPr>
        <p:spPr>
          <a:xfrm rot="-6259107">
            <a:off x="17048751" y="3523071"/>
            <a:ext cx="2342393" cy="1831326"/>
          </a:xfrm>
          <a:custGeom>
            <a:avLst/>
            <a:gdLst/>
            <a:ahLst/>
            <a:cxnLst/>
            <a:rect l="l" t="t" r="r" b="b"/>
            <a:pathLst>
              <a:path w="2342393" h="1831326">
                <a:moveTo>
                  <a:pt x="0" y="0"/>
                </a:moveTo>
                <a:lnTo>
                  <a:pt x="2342393" y="0"/>
                </a:lnTo>
                <a:lnTo>
                  <a:pt x="2342393" y="1831326"/>
                </a:lnTo>
                <a:lnTo>
                  <a:pt x="0" y="183132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19" name="Text 0">
            <a:extLst>
              <a:ext uri="{FF2B5EF4-FFF2-40B4-BE49-F238E27FC236}">
                <a16:creationId xmlns:a16="http://schemas.microsoft.com/office/drawing/2014/main" id="{F7C65898-2F26-9678-0EB3-3F8A16A1A735}"/>
              </a:ext>
            </a:extLst>
          </p:cNvPr>
          <p:cNvSpPr/>
          <p:nvPr/>
        </p:nvSpPr>
        <p:spPr>
          <a:xfrm>
            <a:off x="1445031" y="815492"/>
            <a:ext cx="9586531" cy="1282766"/>
          </a:xfrm>
          <a:prstGeom prst="rect">
            <a:avLst/>
          </a:prstGeom>
          <a:noFill/>
          <a:ln/>
        </p:spPr>
        <p:txBody>
          <a:bodyPr wrap="none" lIns="0" tIns="0" rIns="0" bIns="0" rtlCol="0" anchor="t"/>
          <a:lstStyle/>
          <a:p>
            <a:pPr marL="0" indent="0" algn="l">
              <a:lnSpc>
                <a:spcPct val="150000"/>
              </a:lnSpc>
              <a:buNone/>
            </a:pPr>
            <a:r>
              <a:rPr lang="en-US" sz="4400" b="1" dirty="0">
                <a:solidFill>
                  <a:srgbClr val="2E3C4E"/>
                </a:solidFill>
                <a:highlight>
                  <a:srgbClr val="C0C0C0"/>
                </a:highlight>
                <a:latin typeface="Arial" panose="020B0604020202020204" pitchFamily="34" charset="0"/>
                <a:ea typeface="Barlow Bold" pitchFamily="34" charset="-122"/>
                <a:cs typeface="Arial" panose="020B0604020202020204" pitchFamily="34" charset="0"/>
              </a:rPr>
              <a:t>RCA Applied to the Letby Case</a:t>
            </a:r>
            <a:endParaRPr lang="en-US" sz="4400" dirty="0">
              <a:highlight>
                <a:srgbClr val="C0C0C0"/>
              </a:highlight>
              <a:latin typeface="Arial" panose="020B0604020202020204" pitchFamily="34" charset="0"/>
              <a:cs typeface="Arial" panose="020B0604020202020204" pitchFamily="34" charset="0"/>
            </a:endParaRPr>
          </a:p>
        </p:txBody>
      </p:sp>
      <p:sp>
        <p:nvSpPr>
          <p:cNvPr id="21" name="Text 1">
            <a:extLst>
              <a:ext uri="{FF2B5EF4-FFF2-40B4-BE49-F238E27FC236}">
                <a16:creationId xmlns:a16="http://schemas.microsoft.com/office/drawing/2014/main" id="{FCDBC7AC-BAF4-6F7E-5064-93197A36BBD2}"/>
              </a:ext>
            </a:extLst>
          </p:cNvPr>
          <p:cNvSpPr/>
          <p:nvPr/>
        </p:nvSpPr>
        <p:spPr>
          <a:xfrm>
            <a:off x="1385263" y="2175207"/>
            <a:ext cx="3640808" cy="994045"/>
          </a:xfrm>
          <a:prstGeom prst="rect">
            <a:avLst/>
          </a:prstGeom>
          <a:noFill/>
          <a:ln/>
        </p:spPr>
        <p:txBody>
          <a:bodyPr wrap="none" lIns="0" tIns="0" rIns="0" bIns="0" rtlCol="0" anchor="t"/>
          <a:lstStyle/>
          <a:p>
            <a:pPr marL="457200" indent="-457200" algn="l">
              <a:lnSpc>
                <a:spcPct val="150000"/>
              </a:lnSpc>
              <a:buFont typeface="Wingdings" panose="05000000000000000000" pitchFamily="2" charset="2"/>
              <a:buChar char="Ø"/>
            </a:pPr>
            <a:r>
              <a:rPr lang="en-US" sz="2800" b="1" dirty="0">
                <a:solidFill>
                  <a:srgbClr val="384653"/>
                </a:solidFill>
                <a:latin typeface="Arial" panose="020B0604020202020204" pitchFamily="34" charset="0"/>
                <a:ea typeface="Barlow Bold" pitchFamily="34" charset="-122"/>
                <a:cs typeface="Arial" panose="020B0604020202020204" pitchFamily="34" charset="0"/>
              </a:rPr>
              <a:t>Delayed Pattern Recognition</a:t>
            </a:r>
            <a:endParaRPr lang="en-US" sz="2800" dirty="0">
              <a:latin typeface="Arial" panose="020B0604020202020204" pitchFamily="34" charset="0"/>
              <a:cs typeface="Arial" panose="020B0604020202020204" pitchFamily="34" charset="0"/>
            </a:endParaRPr>
          </a:p>
        </p:txBody>
      </p:sp>
      <p:sp>
        <p:nvSpPr>
          <p:cNvPr id="22" name="Text 2">
            <a:extLst>
              <a:ext uri="{FF2B5EF4-FFF2-40B4-BE49-F238E27FC236}">
                <a16:creationId xmlns:a16="http://schemas.microsoft.com/office/drawing/2014/main" id="{04C98FFB-AE78-D4AD-882B-8D171434EF26}"/>
              </a:ext>
            </a:extLst>
          </p:cNvPr>
          <p:cNvSpPr/>
          <p:nvPr/>
        </p:nvSpPr>
        <p:spPr>
          <a:xfrm>
            <a:off x="1385263" y="2796422"/>
            <a:ext cx="14950083" cy="967466"/>
          </a:xfrm>
          <a:prstGeom prst="rect">
            <a:avLst/>
          </a:prstGeom>
          <a:noFill/>
          <a:ln/>
        </p:spPr>
        <p:txBody>
          <a:bodyPr wrap="none" lIns="0" tIns="0" rIns="0" bIns="0" rtlCol="0" anchor="t"/>
          <a:lstStyle/>
          <a:p>
            <a:pPr marL="0" indent="0" algn="l">
              <a:lnSpc>
                <a:spcPct val="150000"/>
              </a:lnSpc>
              <a:buNone/>
            </a:pPr>
            <a:r>
              <a:rPr lang="en-US" sz="2000" dirty="0">
                <a:solidFill>
                  <a:srgbClr val="384653"/>
                </a:solidFill>
                <a:latin typeface="Arial" panose="020B0604020202020204" pitchFamily="34" charset="0"/>
                <a:ea typeface="Montserrat" pitchFamily="34" charset="-122"/>
                <a:cs typeface="Arial" panose="020B0604020202020204" pitchFamily="34" charset="0"/>
              </a:rPr>
              <a:t>Failure to conduct timely RCA after the initial collapses prevented early recognition of alarming patterns (Thirlwall Inquiry, 2023).</a:t>
            </a:r>
            <a:endParaRPr lang="en-US" sz="2000" dirty="0">
              <a:latin typeface="Arial" panose="020B0604020202020204" pitchFamily="34" charset="0"/>
              <a:cs typeface="Arial" panose="020B0604020202020204" pitchFamily="34" charset="0"/>
            </a:endParaRPr>
          </a:p>
        </p:txBody>
      </p:sp>
      <p:sp>
        <p:nvSpPr>
          <p:cNvPr id="24" name="Text 3">
            <a:extLst>
              <a:ext uri="{FF2B5EF4-FFF2-40B4-BE49-F238E27FC236}">
                <a16:creationId xmlns:a16="http://schemas.microsoft.com/office/drawing/2014/main" id="{831C1214-31BD-6BF0-667B-898886EE3EFF}"/>
              </a:ext>
            </a:extLst>
          </p:cNvPr>
          <p:cNvSpPr/>
          <p:nvPr/>
        </p:nvSpPr>
        <p:spPr>
          <a:xfrm>
            <a:off x="1385263" y="3344677"/>
            <a:ext cx="2894555" cy="994045"/>
          </a:xfrm>
          <a:prstGeom prst="rect">
            <a:avLst/>
          </a:prstGeom>
          <a:noFill/>
          <a:ln/>
        </p:spPr>
        <p:txBody>
          <a:bodyPr wrap="none" lIns="0" tIns="0" rIns="0" bIns="0" rtlCol="0" anchor="t"/>
          <a:lstStyle/>
          <a:p>
            <a:pPr marL="457200" indent="-457200" algn="l">
              <a:lnSpc>
                <a:spcPct val="150000"/>
              </a:lnSpc>
              <a:buFont typeface="Wingdings" panose="05000000000000000000" pitchFamily="2" charset="2"/>
              <a:buChar char="Ø"/>
            </a:pPr>
            <a:r>
              <a:rPr lang="en-US" sz="2800" b="1" dirty="0">
                <a:solidFill>
                  <a:srgbClr val="384653"/>
                </a:solidFill>
                <a:latin typeface="Arial" panose="020B0604020202020204" pitchFamily="34" charset="0"/>
                <a:ea typeface="Barlow Bold" pitchFamily="34" charset="-122"/>
                <a:cs typeface="Arial" panose="020B0604020202020204" pitchFamily="34" charset="0"/>
              </a:rPr>
              <a:t>Breach of Policy</a:t>
            </a:r>
            <a:endParaRPr lang="en-US" sz="2800" dirty="0">
              <a:latin typeface="Arial" panose="020B0604020202020204" pitchFamily="34" charset="0"/>
              <a:cs typeface="Arial" panose="020B0604020202020204" pitchFamily="34" charset="0"/>
            </a:endParaRPr>
          </a:p>
        </p:txBody>
      </p:sp>
      <p:sp>
        <p:nvSpPr>
          <p:cNvPr id="25" name="Text 4">
            <a:extLst>
              <a:ext uri="{FF2B5EF4-FFF2-40B4-BE49-F238E27FC236}">
                <a16:creationId xmlns:a16="http://schemas.microsoft.com/office/drawing/2014/main" id="{82E2E1CE-A62B-D621-E014-B486136E00FA}"/>
              </a:ext>
            </a:extLst>
          </p:cNvPr>
          <p:cNvSpPr/>
          <p:nvPr/>
        </p:nvSpPr>
        <p:spPr>
          <a:xfrm>
            <a:off x="1385263" y="3960876"/>
            <a:ext cx="14950083" cy="967466"/>
          </a:xfrm>
          <a:prstGeom prst="rect">
            <a:avLst/>
          </a:prstGeom>
          <a:noFill/>
          <a:ln/>
        </p:spPr>
        <p:txBody>
          <a:bodyPr wrap="none" lIns="0" tIns="0" rIns="0" bIns="0" rtlCol="0" anchor="t"/>
          <a:lstStyle/>
          <a:p>
            <a:pPr marL="0" indent="0" algn="l">
              <a:lnSpc>
                <a:spcPct val="150000"/>
              </a:lnSpc>
              <a:buNone/>
            </a:pPr>
            <a:r>
              <a:rPr lang="en-US" sz="2000" dirty="0">
                <a:solidFill>
                  <a:srgbClr val="384653"/>
                </a:solidFill>
                <a:latin typeface="Arial" panose="020B0604020202020204" pitchFamily="34" charset="0"/>
                <a:ea typeface="Montserrat" pitchFamily="34" charset="-122"/>
                <a:cs typeface="Arial" panose="020B0604020202020204" pitchFamily="34" charset="0"/>
              </a:rPr>
              <a:t>Leadership failed to escalate repeated incidents to external regulators, thereby breaching national incident-reporting policy (CQC, 2023).</a:t>
            </a:r>
            <a:endParaRPr lang="en-US" sz="2000" dirty="0">
              <a:latin typeface="Arial" panose="020B0604020202020204" pitchFamily="34" charset="0"/>
              <a:cs typeface="Arial" panose="020B0604020202020204" pitchFamily="34" charset="0"/>
            </a:endParaRPr>
          </a:p>
        </p:txBody>
      </p:sp>
      <p:sp>
        <p:nvSpPr>
          <p:cNvPr id="27" name="Text 5">
            <a:extLst>
              <a:ext uri="{FF2B5EF4-FFF2-40B4-BE49-F238E27FC236}">
                <a16:creationId xmlns:a16="http://schemas.microsoft.com/office/drawing/2014/main" id="{6B48D116-8691-6CDB-7AA6-C47E1F575B40}"/>
              </a:ext>
            </a:extLst>
          </p:cNvPr>
          <p:cNvSpPr/>
          <p:nvPr/>
        </p:nvSpPr>
        <p:spPr>
          <a:xfrm>
            <a:off x="1385263" y="4485596"/>
            <a:ext cx="3145013" cy="994045"/>
          </a:xfrm>
          <a:prstGeom prst="rect">
            <a:avLst/>
          </a:prstGeom>
          <a:noFill/>
          <a:ln/>
        </p:spPr>
        <p:txBody>
          <a:bodyPr wrap="none" lIns="0" tIns="0" rIns="0" bIns="0" rtlCol="0" anchor="t"/>
          <a:lstStyle/>
          <a:p>
            <a:pPr marL="457200" indent="-457200" algn="l">
              <a:lnSpc>
                <a:spcPct val="150000"/>
              </a:lnSpc>
              <a:buFont typeface="Wingdings" panose="05000000000000000000" pitchFamily="2" charset="2"/>
              <a:buChar char="Ø"/>
            </a:pPr>
            <a:r>
              <a:rPr lang="en-US" sz="2800" b="1" dirty="0">
                <a:solidFill>
                  <a:srgbClr val="384653"/>
                </a:solidFill>
                <a:latin typeface="Arial" panose="020B0604020202020204" pitchFamily="34" charset="0"/>
                <a:ea typeface="Barlow Bold" pitchFamily="34" charset="-122"/>
                <a:cs typeface="Arial" panose="020B0604020202020204" pitchFamily="34" charset="0"/>
              </a:rPr>
              <a:t>Undermined Governance</a:t>
            </a:r>
            <a:endParaRPr lang="en-US" sz="2800" dirty="0">
              <a:latin typeface="Arial" panose="020B0604020202020204" pitchFamily="34" charset="0"/>
              <a:cs typeface="Arial" panose="020B0604020202020204" pitchFamily="34" charset="0"/>
            </a:endParaRPr>
          </a:p>
        </p:txBody>
      </p:sp>
      <p:sp>
        <p:nvSpPr>
          <p:cNvPr id="28" name="Text 6">
            <a:extLst>
              <a:ext uri="{FF2B5EF4-FFF2-40B4-BE49-F238E27FC236}">
                <a16:creationId xmlns:a16="http://schemas.microsoft.com/office/drawing/2014/main" id="{8C0A2C4B-7C62-74A7-5A8B-BA640A5C672C}"/>
              </a:ext>
            </a:extLst>
          </p:cNvPr>
          <p:cNvSpPr/>
          <p:nvPr/>
        </p:nvSpPr>
        <p:spPr>
          <a:xfrm>
            <a:off x="1385263" y="5140096"/>
            <a:ext cx="14950083" cy="967466"/>
          </a:xfrm>
          <a:prstGeom prst="rect">
            <a:avLst/>
          </a:prstGeom>
          <a:noFill/>
          <a:ln/>
        </p:spPr>
        <p:txBody>
          <a:bodyPr wrap="none" lIns="0" tIns="0" rIns="0" bIns="0" rtlCol="0" anchor="t"/>
          <a:lstStyle/>
          <a:p>
            <a:pPr marL="0" indent="0" algn="l">
              <a:lnSpc>
                <a:spcPct val="150000"/>
              </a:lnSpc>
              <a:buNone/>
            </a:pPr>
            <a:r>
              <a:rPr lang="en-US" sz="2000" dirty="0">
                <a:solidFill>
                  <a:srgbClr val="384653"/>
                </a:solidFill>
                <a:latin typeface="Arial" panose="020B0604020202020204" pitchFamily="34" charset="0"/>
                <a:ea typeface="Montserrat" pitchFamily="34" charset="-122"/>
                <a:cs typeface="Arial" panose="020B0604020202020204" pitchFamily="34" charset="0"/>
              </a:rPr>
              <a:t>Consultants’ concerns were dismissed and recorded as “unhelpful,” severely undermining clinical governance (Nuffield Trust, 2024).</a:t>
            </a:r>
            <a:endParaRPr lang="en-US" sz="2000" dirty="0">
              <a:latin typeface="Arial" panose="020B0604020202020204" pitchFamily="34" charset="0"/>
              <a:cs typeface="Arial" panose="020B0604020202020204" pitchFamily="34" charset="0"/>
            </a:endParaRPr>
          </a:p>
        </p:txBody>
      </p:sp>
      <p:sp>
        <p:nvSpPr>
          <p:cNvPr id="30" name="Text 7">
            <a:extLst>
              <a:ext uri="{FF2B5EF4-FFF2-40B4-BE49-F238E27FC236}">
                <a16:creationId xmlns:a16="http://schemas.microsoft.com/office/drawing/2014/main" id="{1FF598AD-2165-8814-1DAB-0303712DCC43}"/>
              </a:ext>
            </a:extLst>
          </p:cNvPr>
          <p:cNvSpPr/>
          <p:nvPr/>
        </p:nvSpPr>
        <p:spPr>
          <a:xfrm>
            <a:off x="1385263" y="5776010"/>
            <a:ext cx="2894555" cy="994045"/>
          </a:xfrm>
          <a:prstGeom prst="rect">
            <a:avLst/>
          </a:prstGeom>
          <a:noFill/>
          <a:ln/>
        </p:spPr>
        <p:txBody>
          <a:bodyPr wrap="none" lIns="0" tIns="0" rIns="0" bIns="0" rtlCol="0" anchor="t"/>
          <a:lstStyle/>
          <a:p>
            <a:pPr marL="457200" indent="-457200" algn="l">
              <a:lnSpc>
                <a:spcPct val="150000"/>
              </a:lnSpc>
              <a:buFont typeface="Wingdings" panose="05000000000000000000" pitchFamily="2" charset="2"/>
              <a:buChar char="Ø"/>
            </a:pPr>
            <a:r>
              <a:rPr lang="en-US" sz="2800" b="1" dirty="0">
                <a:solidFill>
                  <a:srgbClr val="384653"/>
                </a:solidFill>
                <a:latin typeface="Arial" panose="020B0604020202020204" pitchFamily="34" charset="0"/>
                <a:ea typeface="Barlow Bold" pitchFamily="34" charset="-122"/>
                <a:cs typeface="Arial" panose="020B0604020202020204" pitchFamily="34" charset="0"/>
              </a:rPr>
              <a:t>Missed Safety Signals</a:t>
            </a:r>
            <a:endParaRPr lang="en-US" sz="2800" dirty="0">
              <a:latin typeface="Arial" panose="020B0604020202020204" pitchFamily="34" charset="0"/>
              <a:cs typeface="Arial" panose="020B0604020202020204" pitchFamily="34" charset="0"/>
            </a:endParaRPr>
          </a:p>
        </p:txBody>
      </p:sp>
      <p:sp>
        <p:nvSpPr>
          <p:cNvPr id="31" name="Text 8">
            <a:extLst>
              <a:ext uri="{FF2B5EF4-FFF2-40B4-BE49-F238E27FC236}">
                <a16:creationId xmlns:a16="http://schemas.microsoft.com/office/drawing/2014/main" id="{DAEEA465-DF1F-D64B-554E-29E7548BE15A}"/>
              </a:ext>
            </a:extLst>
          </p:cNvPr>
          <p:cNvSpPr/>
          <p:nvPr/>
        </p:nvSpPr>
        <p:spPr>
          <a:xfrm>
            <a:off x="1385263" y="6417620"/>
            <a:ext cx="14950083" cy="967466"/>
          </a:xfrm>
          <a:prstGeom prst="rect">
            <a:avLst/>
          </a:prstGeom>
          <a:noFill/>
          <a:ln/>
        </p:spPr>
        <p:txBody>
          <a:bodyPr wrap="none" lIns="0" tIns="0" rIns="0" bIns="0" rtlCol="0" anchor="t"/>
          <a:lstStyle/>
          <a:p>
            <a:pPr marL="0" indent="0" algn="l">
              <a:lnSpc>
                <a:spcPct val="150000"/>
              </a:lnSpc>
              <a:buNone/>
            </a:pPr>
            <a:r>
              <a:rPr lang="en-US" sz="2000" dirty="0">
                <a:solidFill>
                  <a:srgbClr val="384653"/>
                </a:solidFill>
                <a:latin typeface="Arial" panose="020B0604020202020204" pitchFamily="34" charset="0"/>
                <a:ea typeface="Montserrat" pitchFamily="34" charset="-122"/>
                <a:cs typeface="Arial" panose="020B0604020202020204" pitchFamily="34" charset="0"/>
              </a:rPr>
              <a:t>A lack of structured mortality review meetings allowed critical safety signals to be overlooked (NHS England, 2023).</a:t>
            </a:r>
            <a:endParaRPr lang="en-US" sz="2000" dirty="0">
              <a:latin typeface="Arial" panose="020B0604020202020204" pitchFamily="34" charset="0"/>
              <a:cs typeface="Arial" panose="020B0604020202020204" pitchFamily="34" charset="0"/>
            </a:endParaRPr>
          </a:p>
        </p:txBody>
      </p:sp>
      <p:sp>
        <p:nvSpPr>
          <p:cNvPr id="33" name="Text 9">
            <a:extLst>
              <a:ext uri="{FF2B5EF4-FFF2-40B4-BE49-F238E27FC236}">
                <a16:creationId xmlns:a16="http://schemas.microsoft.com/office/drawing/2014/main" id="{604E58F2-6759-6D4E-A494-773ACEB5A1F8}"/>
              </a:ext>
            </a:extLst>
          </p:cNvPr>
          <p:cNvSpPr/>
          <p:nvPr/>
        </p:nvSpPr>
        <p:spPr>
          <a:xfrm>
            <a:off x="1292851" y="7037737"/>
            <a:ext cx="3991249" cy="994045"/>
          </a:xfrm>
          <a:prstGeom prst="rect">
            <a:avLst/>
          </a:prstGeom>
          <a:noFill/>
          <a:ln/>
        </p:spPr>
        <p:txBody>
          <a:bodyPr wrap="none" lIns="0" tIns="0" rIns="0" bIns="0" rtlCol="0" anchor="t"/>
          <a:lstStyle/>
          <a:p>
            <a:pPr marL="457200" indent="-457200" algn="l">
              <a:lnSpc>
                <a:spcPct val="150000"/>
              </a:lnSpc>
              <a:buFont typeface="Wingdings" panose="05000000000000000000" pitchFamily="2" charset="2"/>
              <a:buChar char="Ø"/>
            </a:pPr>
            <a:r>
              <a:rPr lang="en-US" sz="2800" b="1" dirty="0">
                <a:solidFill>
                  <a:srgbClr val="384653"/>
                </a:solidFill>
                <a:latin typeface="Arial" panose="020B0604020202020204" pitchFamily="34" charset="0"/>
                <a:ea typeface="Barlow Bold" pitchFamily="34" charset="-122"/>
                <a:cs typeface="Arial" panose="020B0604020202020204" pitchFamily="34" charset="0"/>
              </a:rPr>
              <a:t>Perpetuated Unsafe Conditions</a:t>
            </a:r>
            <a:endParaRPr lang="en-US" sz="2800" dirty="0">
              <a:latin typeface="Arial" panose="020B0604020202020204" pitchFamily="34" charset="0"/>
              <a:cs typeface="Arial" panose="020B0604020202020204" pitchFamily="34" charset="0"/>
            </a:endParaRPr>
          </a:p>
        </p:txBody>
      </p:sp>
      <p:sp>
        <p:nvSpPr>
          <p:cNvPr id="34" name="Text 10">
            <a:extLst>
              <a:ext uri="{FF2B5EF4-FFF2-40B4-BE49-F238E27FC236}">
                <a16:creationId xmlns:a16="http://schemas.microsoft.com/office/drawing/2014/main" id="{9A3A2D45-B8AC-A983-D4E9-7E24AA22EEF5}"/>
              </a:ext>
            </a:extLst>
          </p:cNvPr>
          <p:cNvSpPr/>
          <p:nvPr/>
        </p:nvSpPr>
        <p:spPr>
          <a:xfrm>
            <a:off x="1445031" y="7649998"/>
            <a:ext cx="14950083" cy="1934928"/>
          </a:xfrm>
          <a:prstGeom prst="rect">
            <a:avLst/>
          </a:prstGeom>
          <a:noFill/>
          <a:ln/>
        </p:spPr>
        <p:txBody>
          <a:bodyPr wrap="square" lIns="0" tIns="0" rIns="0" bIns="0" rtlCol="0" anchor="t"/>
          <a:lstStyle/>
          <a:p>
            <a:pPr marL="0" indent="0" algn="l">
              <a:lnSpc>
                <a:spcPct val="150000"/>
              </a:lnSpc>
              <a:buNone/>
            </a:pPr>
            <a:r>
              <a:rPr lang="en-US" sz="2000" dirty="0">
                <a:solidFill>
                  <a:srgbClr val="384653"/>
                </a:solidFill>
                <a:latin typeface="Arial" panose="020B0604020202020204" pitchFamily="34" charset="0"/>
                <a:ea typeface="Montserrat" pitchFamily="34" charset="-122"/>
                <a:cs typeface="Arial" panose="020B0604020202020204" pitchFamily="34" charset="0"/>
              </a:rPr>
              <a:t>The absence of effective RCA would have identified early system weaknesses, but this inaction unfortunately perpetuated unsafe conditions (Health Foundation, 2021).</a:t>
            </a:r>
            <a:endParaRPr lang="en-US" sz="20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2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2" grpId="0" animBg="1"/>
      <p:bldP spid="24" grpId="0" animBg="1"/>
      <p:bldP spid="25" grpId="0" animBg="1"/>
      <p:bldP spid="27" grpId="0" animBg="1"/>
      <p:bldP spid="28" grpId="0" animBg="1"/>
      <p:bldP spid="30" grpId="0" animBg="1"/>
      <p:bldP spid="31"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rot="-3094201">
            <a:off x="-2351863" y="-1287042"/>
            <a:ext cx="4438076" cy="2574084"/>
          </a:xfrm>
          <a:custGeom>
            <a:avLst/>
            <a:gdLst/>
            <a:ahLst/>
            <a:cxnLst/>
            <a:rect l="l" t="t" r="r" b="b"/>
            <a:pathLst>
              <a:path w="4438076" h="2574084">
                <a:moveTo>
                  <a:pt x="0" y="0"/>
                </a:moveTo>
                <a:lnTo>
                  <a:pt x="4438076" y="0"/>
                </a:lnTo>
                <a:lnTo>
                  <a:pt x="4438076" y="2574084"/>
                </a:lnTo>
                <a:lnTo>
                  <a:pt x="0" y="257408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IN"/>
          </a:p>
        </p:txBody>
      </p:sp>
      <p:sp>
        <p:nvSpPr>
          <p:cNvPr id="4" name="Freeform 4">
            <a:extLst>
              <a:ext uri="{C183D7F6-B498-43B3-948B-1728B52AA6E4}">
                <adec:decorative xmlns:adec="http://schemas.microsoft.com/office/drawing/2017/decorative" val="1"/>
              </a:ext>
            </a:extLst>
          </p:cNvPr>
          <p:cNvSpPr/>
          <p:nvPr/>
        </p:nvSpPr>
        <p:spPr>
          <a:xfrm rot="7170433">
            <a:off x="14977202" y="7572348"/>
            <a:ext cx="4438076" cy="2574084"/>
          </a:xfrm>
          <a:custGeom>
            <a:avLst/>
            <a:gdLst/>
            <a:ahLst/>
            <a:cxnLst/>
            <a:rect l="l" t="t" r="r" b="b"/>
            <a:pathLst>
              <a:path w="4438076" h="2574084">
                <a:moveTo>
                  <a:pt x="0" y="0"/>
                </a:moveTo>
                <a:lnTo>
                  <a:pt x="4438077" y="0"/>
                </a:lnTo>
                <a:lnTo>
                  <a:pt x="4438077" y="2574085"/>
                </a:lnTo>
                <a:lnTo>
                  <a:pt x="0" y="257408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IN"/>
          </a:p>
        </p:txBody>
      </p:sp>
      <p:sp>
        <p:nvSpPr>
          <p:cNvPr id="5" name="Freeform 5">
            <a:extLst>
              <a:ext uri="{C183D7F6-B498-43B3-948B-1728B52AA6E4}">
                <adec:decorative xmlns:adec="http://schemas.microsoft.com/office/drawing/2017/decorative" val="1"/>
              </a:ext>
            </a:extLst>
          </p:cNvPr>
          <p:cNvSpPr/>
          <p:nvPr/>
        </p:nvSpPr>
        <p:spPr>
          <a:xfrm rot="7170433">
            <a:off x="15344516" y="7785838"/>
            <a:ext cx="4438076" cy="2574084"/>
          </a:xfrm>
          <a:custGeom>
            <a:avLst/>
            <a:gdLst/>
            <a:ahLst/>
            <a:cxnLst/>
            <a:rect l="l" t="t" r="r" b="b"/>
            <a:pathLst>
              <a:path w="4438076" h="2574084">
                <a:moveTo>
                  <a:pt x="0" y="0"/>
                </a:moveTo>
                <a:lnTo>
                  <a:pt x="4438076" y="0"/>
                </a:lnTo>
                <a:lnTo>
                  <a:pt x="4438076" y="2574084"/>
                </a:lnTo>
                <a:lnTo>
                  <a:pt x="0" y="257408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IN"/>
          </a:p>
        </p:txBody>
      </p:sp>
      <p:sp>
        <p:nvSpPr>
          <p:cNvPr id="6" name="Freeform 6">
            <a:extLst>
              <a:ext uri="{C183D7F6-B498-43B3-948B-1728B52AA6E4}">
                <adec:decorative xmlns:adec="http://schemas.microsoft.com/office/drawing/2017/decorative" val="1"/>
              </a:ext>
            </a:extLst>
          </p:cNvPr>
          <p:cNvSpPr/>
          <p:nvPr/>
        </p:nvSpPr>
        <p:spPr>
          <a:xfrm rot="435572">
            <a:off x="-13047" y="4371182"/>
            <a:ext cx="6812512" cy="6428534"/>
          </a:xfrm>
          <a:custGeom>
            <a:avLst/>
            <a:gdLst/>
            <a:ahLst/>
            <a:cxnLst/>
            <a:rect l="l" t="t" r="r" b="b"/>
            <a:pathLst>
              <a:path w="6812512" h="6428534">
                <a:moveTo>
                  <a:pt x="0" y="0"/>
                </a:moveTo>
                <a:lnTo>
                  <a:pt x="6812512" y="0"/>
                </a:lnTo>
                <a:lnTo>
                  <a:pt x="6812512" y="6428534"/>
                </a:lnTo>
                <a:lnTo>
                  <a:pt x="0" y="64285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11" name="Freeform 11">
            <a:extLst>
              <a:ext uri="{C183D7F6-B498-43B3-948B-1728B52AA6E4}">
                <adec:decorative xmlns:adec="http://schemas.microsoft.com/office/drawing/2017/decorative" val="1"/>
              </a:ext>
            </a:extLst>
          </p:cNvPr>
          <p:cNvSpPr/>
          <p:nvPr/>
        </p:nvSpPr>
        <p:spPr>
          <a:xfrm rot="-5400000">
            <a:off x="15747308" y="6160633"/>
            <a:ext cx="3186251" cy="1147050"/>
          </a:xfrm>
          <a:custGeom>
            <a:avLst/>
            <a:gdLst/>
            <a:ahLst/>
            <a:cxnLst/>
            <a:rect l="l" t="t" r="r" b="b"/>
            <a:pathLst>
              <a:path w="3186251" h="1147050">
                <a:moveTo>
                  <a:pt x="0" y="0"/>
                </a:moveTo>
                <a:lnTo>
                  <a:pt x="3186250" y="0"/>
                </a:lnTo>
                <a:lnTo>
                  <a:pt x="3186250" y="1147050"/>
                </a:lnTo>
                <a:lnTo>
                  <a:pt x="0" y="11470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15" name="Freeform 15">
            <a:extLst>
              <a:ext uri="{C183D7F6-B498-43B3-948B-1728B52AA6E4}">
                <adec:decorative xmlns:adec="http://schemas.microsoft.com/office/drawing/2017/decorative" val="1"/>
              </a:ext>
            </a:extLst>
          </p:cNvPr>
          <p:cNvSpPr/>
          <p:nvPr/>
        </p:nvSpPr>
        <p:spPr>
          <a:xfrm rot="5400000">
            <a:off x="-919032" y="1549784"/>
            <a:ext cx="3186251" cy="1147050"/>
          </a:xfrm>
          <a:custGeom>
            <a:avLst/>
            <a:gdLst/>
            <a:ahLst/>
            <a:cxnLst/>
            <a:rect l="l" t="t" r="r" b="b"/>
            <a:pathLst>
              <a:path w="3186251" h="1147050">
                <a:moveTo>
                  <a:pt x="0" y="0"/>
                </a:moveTo>
                <a:lnTo>
                  <a:pt x="3186250" y="0"/>
                </a:lnTo>
                <a:lnTo>
                  <a:pt x="3186250" y="1147050"/>
                </a:lnTo>
                <a:lnTo>
                  <a:pt x="0" y="11470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pic>
        <p:nvPicPr>
          <p:cNvPr id="5122" name="Picture 2" descr="The heading Fishbone Diagram (Cause &amp; Effect) at the top. Below is an example fishbone diagram, dissected into cause and effect sections to find the root cause of a problem. On a white background.">
            <a:extLst>
              <a:ext uri="{FF2B5EF4-FFF2-40B4-BE49-F238E27FC236}">
                <a16:creationId xmlns:a16="http://schemas.microsoft.com/office/drawing/2014/main" id="{C2C12FBE-B714-FB6E-84F9-50181F59BF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96400" y="226239"/>
            <a:ext cx="8068096" cy="4624114"/>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198C3714-210A-7FB5-6305-FFD47ABEA4D0}"/>
              </a:ext>
            </a:extLst>
          </p:cNvPr>
          <p:cNvSpPr txBox="1"/>
          <p:nvPr/>
        </p:nvSpPr>
        <p:spPr>
          <a:xfrm>
            <a:off x="15350499" y="4664955"/>
            <a:ext cx="10915650" cy="369332"/>
          </a:xfrm>
          <a:prstGeom prst="rect">
            <a:avLst/>
          </a:prstGeom>
          <a:noFill/>
        </p:spPr>
        <p:txBody>
          <a:bodyPr wrap="square">
            <a:spAutoFit/>
          </a:bodyPr>
          <a:lstStyle/>
          <a:p>
            <a:r>
              <a:rPr lang="en-IN" dirty="0">
                <a:solidFill>
                  <a:schemeClr val="accent1">
                    <a:lumMod val="50000"/>
                  </a:schemeClr>
                </a:solidFill>
                <a:latin typeface="Arial" panose="020B0604020202020204" pitchFamily="34" charset="0"/>
                <a:cs typeface="Arial" panose="020B0604020202020204" pitchFamily="34" charset="0"/>
              </a:rPr>
              <a:t>(Purple Griffon, 2024</a:t>
            </a:r>
            <a:r>
              <a:rPr lang="en-IN" dirty="0">
                <a:solidFill>
                  <a:schemeClr val="accent1">
                    <a:lumMod val="50000"/>
                  </a:schemeClr>
                </a:solidFill>
              </a:rPr>
              <a:t>)</a:t>
            </a:r>
          </a:p>
        </p:txBody>
      </p:sp>
      <p:sp>
        <p:nvSpPr>
          <p:cNvPr id="5124" name="TextBox 5123">
            <a:extLst>
              <a:ext uri="{FF2B5EF4-FFF2-40B4-BE49-F238E27FC236}">
                <a16:creationId xmlns:a16="http://schemas.microsoft.com/office/drawing/2014/main" id="{6C4409F3-005F-352F-1A54-2E3481EE634D}"/>
              </a:ext>
            </a:extLst>
          </p:cNvPr>
          <p:cNvSpPr txBox="1"/>
          <p:nvPr/>
        </p:nvSpPr>
        <p:spPr>
          <a:xfrm>
            <a:off x="280218" y="4457700"/>
            <a:ext cx="16788582" cy="5575309"/>
          </a:xfrm>
          <a:prstGeom prst="rect">
            <a:avLst/>
          </a:prstGeom>
          <a:noFill/>
        </p:spPr>
        <p:txBody>
          <a:bodyPr wrap="square">
            <a:spAutoFit/>
          </a:bodyPr>
          <a:lstStyle/>
          <a:p>
            <a:pPr>
              <a:lnSpc>
                <a:spcPct val="150000"/>
              </a:lnSpc>
              <a:buNone/>
            </a:pPr>
            <a:r>
              <a:rPr lang="en-US" sz="2000" b="1" dirty="0">
                <a:latin typeface="Arial" panose="020B0604020202020204" pitchFamily="34" charset="0"/>
                <a:cs typeface="Arial" panose="020B0604020202020204" pitchFamily="34" charset="0"/>
              </a:rPr>
              <a:t>1️⃣ </a:t>
            </a:r>
            <a:r>
              <a:rPr lang="en-US" sz="2000" b="1" dirty="0">
                <a:solidFill>
                  <a:schemeClr val="tx1">
                    <a:lumMod val="95000"/>
                    <a:lumOff val="5000"/>
                  </a:schemeClr>
                </a:solidFill>
                <a:latin typeface="Arial" panose="020B0604020202020204" pitchFamily="34" charset="0"/>
                <a:cs typeface="Arial" panose="020B0604020202020204" pitchFamily="34" charset="0"/>
              </a:rPr>
              <a:t>People</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Leadership inaction, poor supervision, and staff fear of reporting safety concerns </a:t>
            </a:r>
            <a:r>
              <a:rPr lang="en-US" sz="2000" i="1" dirty="0">
                <a:latin typeface="Arial" panose="020B0604020202020204" pitchFamily="34" charset="0"/>
                <a:cs typeface="Arial" panose="020B0604020202020204" pitchFamily="34" charset="0"/>
              </a:rPr>
              <a:t>(The King’s Fund, 2023; CQC, 2024)</a:t>
            </a:r>
            <a:endParaRPr lang="en-US" sz="2000" dirty="0">
              <a:latin typeface="Arial" panose="020B0604020202020204" pitchFamily="34" charset="0"/>
              <a:cs typeface="Arial" panose="020B0604020202020204" pitchFamily="34" charset="0"/>
            </a:endParaRPr>
          </a:p>
          <a:p>
            <a:pPr>
              <a:lnSpc>
                <a:spcPct val="150000"/>
              </a:lnSpc>
              <a:buNone/>
            </a:pPr>
            <a:r>
              <a:rPr lang="en-US" sz="2000" b="1" dirty="0">
                <a:latin typeface="Arial" panose="020B0604020202020204" pitchFamily="34" charset="0"/>
                <a:cs typeface="Arial" panose="020B0604020202020204" pitchFamily="34" charset="0"/>
              </a:rPr>
              <a:t>2️⃣ Policies and Procedures</a:t>
            </a:r>
            <a:endParaRPr lang="en-US" sz="20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Weak clinical governance and lack of escalation or whistle-blowing framework </a:t>
            </a:r>
            <a:r>
              <a:rPr lang="en-US" sz="2000" i="1" dirty="0">
                <a:latin typeface="Arial" panose="020B0604020202020204" pitchFamily="34" charset="0"/>
                <a:cs typeface="Arial" panose="020B0604020202020204" pitchFamily="34" charset="0"/>
              </a:rPr>
              <a:t>(NHS England, 2023; Conformance1, 2025)</a:t>
            </a:r>
            <a:endParaRPr lang="en-US" sz="2000" dirty="0">
              <a:latin typeface="Arial" panose="020B0604020202020204" pitchFamily="34" charset="0"/>
              <a:cs typeface="Arial" panose="020B0604020202020204" pitchFamily="34" charset="0"/>
            </a:endParaRPr>
          </a:p>
          <a:p>
            <a:pPr>
              <a:lnSpc>
                <a:spcPct val="150000"/>
              </a:lnSpc>
              <a:buNone/>
            </a:pPr>
            <a:r>
              <a:rPr lang="en-US" sz="2000" b="1" dirty="0">
                <a:latin typeface="Arial" panose="020B0604020202020204" pitchFamily="34" charset="0"/>
                <a:cs typeface="Arial" panose="020B0604020202020204" pitchFamily="34" charset="0"/>
              </a:rPr>
              <a:t>3️⃣ Processes</a:t>
            </a:r>
            <a:endParaRPr lang="en-US" sz="20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Delayed incident reporting and absence of timely RCA or safety audits </a:t>
            </a:r>
            <a:r>
              <a:rPr lang="en-US" sz="2000" i="1" dirty="0">
                <a:latin typeface="Arial" panose="020B0604020202020204" pitchFamily="34" charset="0"/>
                <a:cs typeface="Arial" panose="020B0604020202020204" pitchFamily="34" charset="0"/>
              </a:rPr>
              <a:t>(CQC, 2024; Conformance1, 2025)</a:t>
            </a:r>
            <a:endParaRPr lang="en-US" sz="2000" dirty="0">
              <a:latin typeface="Arial" panose="020B0604020202020204" pitchFamily="34" charset="0"/>
              <a:cs typeface="Arial" panose="020B0604020202020204" pitchFamily="34" charset="0"/>
            </a:endParaRPr>
          </a:p>
          <a:p>
            <a:pPr>
              <a:lnSpc>
                <a:spcPct val="150000"/>
              </a:lnSpc>
              <a:buNone/>
            </a:pPr>
            <a:r>
              <a:rPr lang="en-US" sz="2000" b="1" dirty="0">
                <a:latin typeface="Arial" panose="020B0604020202020204" pitchFamily="34" charset="0"/>
                <a:cs typeface="Arial" panose="020B0604020202020204" pitchFamily="34" charset="0"/>
              </a:rPr>
              <a:t>4️⃣ Environment</a:t>
            </a:r>
            <a:endParaRPr lang="en-US" sz="20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Understaffed neonatal unit, heavy workload, and poor communication across teams </a:t>
            </a:r>
            <a:r>
              <a:rPr lang="en-US" sz="2000" i="1" dirty="0">
                <a:latin typeface="Arial" panose="020B0604020202020204" pitchFamily="34" charset="0"/>
                <a:cs typeface="Arial" panose="020B0604020202020204" pitchFamily="34" charset="0"/>
              </a:rPr>
              <a:t>(WHO, 2022; The Guardian, 2024)</a:t>
            </a:r>
            <a:endParaRPr lang="en-US" sz="2000" dirty="0">
              <a:latin typeface="Arial" panose="020B0604020202020204" pitchFamily="34" charset="0"/>
              <a:cs typeface="Arial" panose="020B0604020202020204" pitchFamily="34" charset="0"/>
            </a:endParaRPr>
          </a:p>
          <a:p>
            <a:pPr>
              <a:lnSpc>
                <a:spcPct val="150000"/>
              </a:lnSpc>
              <a:buNone/>
            </a:pPr>
            <a:r>
              <a:rPr lang="en-US" sz="2000" b="1" dirty="0">
                <a:latin typeface="Arial" panose="020B0604020202020204" pitchFamily="34" charset="0"/>
                <a:cs typeface="Arial" panose="020B0604020202020204" pitchFamily="34" charset="0"/>
              </a:rPr>
              <a:t>5️⃣ Equipment / Technology</a:t>
            </a:r>
            <a:endParaRPr lang="en-US" sz="20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Lack of real-time digital monitoring or data audit tools to detect anomalies </a:t>
            </a:r>
            <a:r>
              <a:rPr lang="en-US" sz="2000" i="1" dirty="0">
                <a:latin typeface="Arial" panose="020B0604020202020204" pitchFamily="34" charset="0"/>
                <a:cs typeface="Arial" panose="020B0604020202020204" pitchFamily="34" charset="0"/>
              </a:rPr>
              <a:t>(WHO, 2022; NHS England, 2023)</a:t>
            </a:r>
            <a:endParaRPr lang="en-US" sz="2000" dirty="0">
              <a:latin typeface="Arial" panose="020B0604020202020204" pitchFamily="34" charset="0"/>
              <a:cs typeface="Arial" panose="020B0604020202020204" pitchFamily="34" charset="0"/>
            </a:endParaRPr>
          </a:p>
          <a:p>
            <a:pPr>
              <a:lnSpc>
                <a:spcPct val="150000"/>
              </a:lnSpc>
              <a:buNone/>
            </a:pPr>
            <a:r>
              <a:rPr lang="en-US" sz="2000" b="1" dirty="0">
                <a:latin typeface="Arial" panose="020B0604020202020204" pitchFamily="34" charset="0"/>
                <a:cs typeface="Arial" panose="020B0604020202020204" pitchFamily="34" charset="0"/>
              </a:rPr>
              <a:t>6️⃣ Culture</a:t>
            </a:r>
            <a:endParaRPr lang="en-US" sz="20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Fear, silence, and lack of trust in senior management discouraging whistle-blowing </a:t>
            </a:r>
            <a:r>
              <a:rPr lang="en-US" sz="2000" i="1" dirty="0">
                <a:latin typeface="Arial" panose="020B0604020202020204" pitchFamily="34" charset="0"/>
                <a:cs typeface="Arial" panose="020B0604020202020204" pitchFamily="34" charset="0"/>
              </a:rPr>
              <a:t>(The King’s Fund, 2023; Purple Griffon, 2024)</a:t>
            </a:r>
            <a:endParaRPr lang="en-US" sz="2000" dirty="0">
              <a:latin typeface="Arial" panose="020B0604020202020204" pitchFamily="34" charset="0"/>
              <a:cs typeface="Arial" panose="020B0604020202020204" pitchFamily="34" charset="0"/>
            </a:endParaRPr>
          </a:p>
        </p:txBody>
      </p:sp>
      <p:sp>
        <p:nvSpPr>
          <p:cNvPr id="5126" name="TextBox 5125">
            <a:extLst>
              <a:ext uri="{FF2B5EF4-FFF2-40B4-BE49-F238E27FC236}">
                <a16:creationId xmlns:a16="http://schemas.microsoft.com/office/drawing/2014/main" id="{311C173D-A2AB-39AF-CDF1-A3E439C3C1DA}"/>
              </a:ext>
            </a:extLst>
          </p:cNvPr>
          <p:cNvSpPr txBox="1"/>
          <p:nvPr/>
        </p:nvSpPr>
        <p:spPr>
          <a:xfrm>
            <a:off x="1644843" y="1464807"/>
            <a:ext cx="7230268" cy="1754326"/>
          </a:xfrm>
          <a:prstGeom prst="rect">
            <a:avLst/>
          </a:prstGeom>
          <a:noFill/>
        </p:spPr>
        <p:txBody>
          <a:bodyPr wrap="square">
            <a:spAutoFit/>
          </a:bodyPr>
          <a:lstStyle/>
          <a:p>
            <a:r>
              <a:rPr lang="en-US" sz="3600" b="1" dirty="0">
                <a:solidFill>
                  <a:schemeClr val="tx2">
                    <a:lumMod val="60000"/>
                    <a:lumOff val="40000"/>
                  </a:schemeClr>
                </a:solidFill>
                <a:latin typeface="Arial" panose="020B0604020202020204" pitchFamily="34" charset="0"/>
                <a:cs typeface="Arial" panose="020B0604020202020204" pitchFamily="34" charset="0"/>
              </a:rPr>
              <a:t>Fishbone (Ishikawa) Analysis: Causes of System Failure in the Lucy Letby Case: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126"/>
                                        </p:tgtEl>
                                        <p:attrNameLst>
                                          <p:attrName>style.visibility</p:attrName>
                                        </p:attrNameLst>
                                      </p:cBhvr>
                                      <p:to>
                                        <p:strVal val="visible"/>
                                      </p:to>
                                    </p:set>
                                    <p:anim calcmode="lin" valueType="num">
                                      <p:cBhvr>
                                        <p:cTn id="7" dur="500" fill="hold"/>
                                        <p:tgtEl>
                                          <p:spTgt spid="5126"/>
                                        </p:tgtEl>
                                        <p:attrNameLst>
                                          <p:attrName>ppt_w</p:attrName>
                                        </p:attrNameLst>
                                      </p:cBhvr>
                                      <p:tavLst>
                                        <p:tav tm="0">
                                          <p:val>
                                            <p:fltVal val="0"/>
                                          </p:val>
                                        </p:tav>
                                        <p:tav tm="100000">
                                          <p:val>
                                            <p:strVal val="#ppt_w"/>
                                          </p:val>
                                        </p:tav>
                                      </p:tavLst>
                                    </p:anim>
                                    <p:anim calcmode="lin" valueType="num">
                                      <p:cBhvr>
                                        <p:cTn id="8" dur="500" fill="hold"/>
                                        <p:tgtEl>
                                          <p:spTgt spid="5126"/>
                                        </p:tgtEl>
                                        <p:attrNameLst>
                                          <p:attrName>ppt_h</p:attrName>
                                        </p:attrNameLst>
                                      </p:cBhvr>
                                      <p:tavLst>
                                        <p:tav tm="0">
                                          <p:val>
                                            <p:fltVal val="0"/>
                                          </p:val>
                                        </p:tav>
                                        <p:tav tm="100000">
                                          <p:val>
                                            <p:strVal val="#ppt_h"/>
                                          </p:val>
                                        </p:tav>
                                      </p:tavLst>
                                    </p:anim>
                                    <p:animEffect transition="in" filter="fade">
                                      <p:cBhvr>
                                        <p:cTn id="9" dur="500"/>
                                        <p:tgtEl>
                                          <p:spTgt spid="5126"/>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12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122"/>
                                        </p:tgtEl>
                                        <p:attrNameLst>
                                          <p:attrName>style.visibility</p:attrName>
                                        </p:attrNameLst>
                                      </p:cBhvr>
                                      <p:to>
                                        <p:strVal val="visible"/>
                                      </p:to>
                                    </p:set>
                                    <p:animEffect transition="in" filter="fade">
                                      <p:cBhvr>
                                        <p:cTn id="18"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a:extLst>
            <a:ext uri="{FF2B5EF4-FFF2-40B4-BE49-F238E27FC236}">
              <a16:creationId xmlns:a16="http://schemas.microsoft.com/office/drawing/2014/main" id="{924341DB-4313-41AB-E939-984899DFCFF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A391B47-DC9B-590A-6021-F70DB50A990A}"/>
              </a:ext>
              <a:ext uri="{C183D7F6-B498-43B3-948B-1728B52AA6E4}">
                <adec:decorative xmlns:adec="http://schemas.microsoft.com/office/drawing/2017/decorative" val="1"/>
              </a:ext>
            </a:extLst>
          </p:cNvPr>
          <p:cNvSpPr/>
          <p:nvPr/>
        </p:nvSpPr>
        <p:spPr>
          <a:xfrm rot="435572">
            <a:off x="-829453" y="4263034"/>
            <a:ext cx="6812512" cy="6428534"/>
          </a:xfrm>
          <a:custGeom>
            <a:avLst/>
            <a:gdLst/>
            <a:ahLst/>
            <a:cxnLst/>
            <a:rect l="l" t="t" r="r" b="b"/>
            <a:pathLst>
              <a:path w="6812512" h="6428534">
                <a:moveTo>
                  <a:pt x="0" y="0"/>
                </a:moveTo>
                <a:lnTo>
                  <a:pt x="6812512" y="0"/>
                </a:lnTo>
                <a:lnTo>
                  <a:pt x="6812512" y="6428534"/>
                </a:lnTo>
                <a:lnTo>
                  <a:pt x="0" y="64285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IN"/>
          </a:p>
        </p:txBody>
      </p:sp>
      <p:sp>
        <p:nvSpPr>
          <p:cNvPr id="3" name="Freeform 3">
            <a:extLst>
              <a:ext uri="{FF2B5EF4-FFF2-40B4-BE49-F238E27FC236}">
                <a16:creationId xmlns:a16="http://schemas.microsoft.com/office/drawing/2014/main" id="{D480A970-E48E-615E-A992-23D4ED199678}"/>
              </a:ext>
              <a:ext uri="{C183D7F6-B498-43B3-948B-1728B52AA6E4}">
                <adec:decorative xmlns:adec="http://schemas.microsoft.com/office/drawing/2017/decorative" val="1"/>
              </a:ext>
            </a:extLst>
          </p:cNvPr>
          <p:cNvSpPr/>
          <p:nvPr/>
        </p:nvSpPr>
        <p:spPr>
          <a:xfrm rot="-540388">
            <a:off x="11696246" y="3233421"/>
            <a:ext cx="7170572" cy="5918981"/>
          </a:xfrm>
          <a:custGeom>
            <a:avLst/>
            <a:gdLst/>
            <a:ahLst/>
            <a:cxnLst/>
            <a:rect l="l" t="t" r="r" b="b"/>
            <a:pathLst>
              <a:path w="7170572" h="5918981">
                <a:moveTo>
                  <a:pt x="0" y="0"/>
                </a:moveTo>
                <a:lnTo>
                  <a:pt x="7170572" y="0"/>
                </a:lnTo>
                <a:lnTo>
                  <a:pt x="7170572" y="5918981"/>
                </a:lnTo>
                <a:lnTo>
                  <a:pt x="0" y="591898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a:lnSpc>
                <a:spcPct val="150000"/>
              </a:lnSpc>
            </a:pPr>
            <a:endParaRPr lang="en-IN" dirty="0">
              <a:latin typeface="Arial" panose="020B0604020202020204" pitchFamily="34" charset="0"/>
              <a:cs typeface="Arial" panose="020B0604020202020204" pitchFamily="34" charset="0"/>
            </a:endParaRPr>
          </a:p>
        </p:txBody>
      </p:sp>
      <p:sp>
        <p:nvSpPr>
          <p:cNvPr id="8" name="Freeform 8">
            <a:extLst>
              <a:ext uri="{FF2B5EF4-FFF2-40B4-BE49-F238E27FC236}">
                <a16:creationId xmlns:a16="http://schemas.microsoft.com/office/drawing/2014/main" id="{F94586E4-BABE-D320-C89A-CED5BBDA0DEA}"/>
              </a:ext>
              <a:ext uri="{C183D7F6-B498-43B3-948B-1728B52AA6E4}">
                <adec:decorative xmlns:adec="http://schemas.microsoft.com/office/drawing/2017/decorative" val="1"/>
              </a:ext>
            </a:extLst>
          </p:cNvPr>
          <p:cNvSpPr/>
          <p:nvPr/>
        </p:nvSpPr>
        <p:spPr>
          <a:xfrm rot="10688320">
            <a:off x="15061771" y="-2955756"/>
            <a:ext cx="7556582" cy="7916419"/>
          </a:xfrm>
          <a:custGeom>
            <a:avLst/>
            <a:gdLst/>
            <a:ahLst/>
            <a:cxnLst/>
            <a:rect l="l" t="t" r="r" b="b"/>
            <a:pathLst>
              <a:path w="7556582" h="7916419">
                <a:moveTo>
                  <a:pt x="0" y="0"/>
                </a:moveTo>
                <a:lnTo>
                  <a:pt x="7556582" y="0"/>
                </a:lnTo>
                <a:lnTo>
                  <a:pt x="7556582" y="7916419"/>
                </a:lnTo>
                <a:lnTo>
                  <a:pt x="0" y="7916419"/>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IN"/>
          </a:p>
        </p:txBody>
      </p:sp>
      <p:sp>
        <p:nvSpPr>
          <p:cNvPr id="9" name="Freeform 9">
            <a:extLst>
              <a:ext uri="{FF2B5EF4-FFF2-40B4-BE49-F238E27FC236}">
                <a16:creationId xmlns:a16="http://schemas.microsoft.com/office/drawing/2014/main" id="{55FB9CBE-09EC-9D98-1936-B8A1C2D7A6BE}"/>
              </a:ext>
              <a:ext uri="{C183D7F6-B498-43B3-948B-1728B52AA6E4}">
                <adec:decorative xmlns:adec="http://schemas.microsoft.com/office/drawing/2017/decorative" val="1"/>
              </a:ext>
            </a:extLst>
          </p:cNvPr>
          <p:cNvSpPr/>
          <p:nvPr/>
        </p:nvSpPr>
        <p:spPr>
          <a:xfrm rot="5400000">
            <a:off x="-3477680" y="-4346788"/>
            <a:ext cx="7556582" cy="7916419"/>
          </a:xfrm>
          <a:custGeom>
            <a:avLst/>
            <a:gdLst/>
            <a:ahLst/>
            <a:cxnLst/>
            <a:rect l="l" t="t" r="r" b="b"/>
            <a:pathLst>
              <a:path w="7556582" h="7916419">
                <a:moveTo>
                  <a:pt x="0" y="0"/>
                </a:moveTo>
                <a:lnTo>
                  <a:pt x="7556582" y="0"/>
                </a:lnTo>
                <a:lnTo>
                  <a:pt x="7556582" y="7916419"/>
                </a:lnTo>
                <a:lnTo>
                  <a:pt x="0" y="7916419"/>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IN"/>
          </a:p>
        </p:txBody>
      </p:sp>
      <p:sp>
        <p:nvSpPr>
          <p:cNvPr id="10" name="Freeform 10">
            <a:extLst>
              <a:ext uri="{FF2B5EF4-FFF2-40B4-BE49-F238E27FC236}">
                <a16:creationId xmlns:a16="http://schemas.microsoft.com/office/drawing/2014/main" id="{04A6E584-084C-8EDE-55E1-CC0B152ADBE7}"/>
              </a:ext>
              <a:ext uri="{C183D7F6-B498-43B3-948B-1728B52AA6E4}">
                <adec:decorative xmlns:adec="http://schemas.microsoft.com/office/drawing/2017/decorative" val="1"/>
              </a:ext>
            </a:extLst>
          </p:cNvPr>
          <p:cNvSpPr/>
          <p:nvPr/>
        </p:nvSpPr>
        <p:spPr>
          <a:xfrm rot="-10800000">
            <a:off x="15281532" y="381991"/>
            <a:ext cx="3186251" cy="1147050"/>
          </a:xfrm>
          <a:custGeom>
            <a:avLst/>
            <a:gdLst/>
            <a:ahLst/>
            <a:cxnLst/>
            <a:rect l="l" t="t" r="r" b="b"/>
            <a:pathLst>
              <a:path w="3186251" h="1147050">
                <a:moveTo>
                  <a:pt x="0" y="0"/>
                </a:moveTo>
                <a:lnTo>
                  <a:pt x="3186250" y="0"/>
                </a:lnTo>
                <a:lnTo>
                  <a:pt x="3186250" y="1147050"/>
                </a:lnTo>
                <a:lnTo>
                  <a:pt x="0" y="114705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IN"/>
          </a:p>
        </p:txBody>
      </p:sp>
      <p:sp>
        <p:nvSpPr>
          <p:cNvPr id="15" name="Freeform 5">
            <a:extLst>
              <a:ext uri="{FF2B5EF4-FFF2-40B4-BE49-F238E27FC236}">
                <a16:creationId xmlns:a16="http://schemas.microsoft.com/office/drawing/2014/main" id="{17D0DD33-1F4E-3486-40A0-4A88FC85F224}"/>
              </a:ext>
              <a:ext uri="{C183D7F6-B498-43B3-948B-1728B52AA6E4}">
                <adec:decorative xmlns:adec="http://schemas.microsoft.com/office/drawing/2017/decorative" val="1"/>
              </a:ext>
            </a:extLst>
          </p:cNvPr>
          <p:cNvSpPr/>
          <p:nvPr/>
        </p:nvSpPr>
        <p:spPr>
          <a:xfrm>
            <a:off x="533400" y="1002453"/>
            <a:ext cx="1445274" cy="1098408"/>
          </a:xfrm>
          <a:custGeom>
            <a:avLst/>
            <a:gdLst/>
            <a:ahLst/>
            <a:cxnLst/>
            <a:rect l="l" t="t" r="r" b="b"/>
            <a:pathLst>
              <a:path w="1445274" h="1098408">
                <a:moveTo>
                  <a:pt x="0" y="0"/>
                </a:moveTo>
                <a:lnTo>
                  <a:pt x="1445274" y="0"/>
                </a:lnTo>
                <a:lnTo>
                  <a:pt x="1445274" y="1098408"/>
                </a:lnTo>
                <a:lnTo>
                  <a:pt x="0" y="10984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IN"/>
          </a:p>
        </p:txBody>
      </p:sp>
      <p:sp>
        <p:nvSpPr>
          <p:cNvPr id="17" name="Freeform 7">
            <a:extLst>
              <a:ext uri="{FF2B5EF4-FFF2-40B4-BE49-F238E27FC236}">
                <a16:creationId xmlns:a16="http://schemas.microsoft.com/office/drawing/2014/main" id="{12DE86C5-DE9B-B8CB-B242-F4F73C2E1DE3}"/>
              </a:ext>
              <a:ext uri="{C183D7F6-B498-43B3-948B-1728B52AA6E4}">
                <adec:decorative xmlns:adec="http://schemas.microsoft.com/office/drawing/2017/decorative" val="1"/>
              </a:ext>
            </a:extLst>
          </p:cNvPr>
          <p:cNvSpPr/>
          <p:nvPr/>
        </p:nvSpPr>
        <p:spPr>
          <a:xfrm rot="-10800000">
            <a:off x="15039879" y="7959932"/>
            <a:ext cx="1445274" cy="1098408"/>
          </a:xfrm>
          <a:custGeom>
            <a:avLst/>
            <a:gdLst/>
            <a:ahLst/>
            <a:cxnLst/>
            <a:rect l="l" t="t" r="r" b="b"/>
            <a:pathLst>
              <a:path w="1445274" h="1098408">
                <a:moveTo>
                  <a:pt x="0" y="0"/>
                </a:moveTo>
                <a:lnTo>
                  <a:pt x="1445274" y="0"/>
                </a:lnTo>
                <a:lnTo>
                  <a:pt x="1445274" y="1098408"/>
                </a:lnTo>
                <a:lnTo>
                  <a:pt x="0" y="10984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IN" dirty="0"/>
          </a:p>
        </p:txBody>
      </p:sp>
      <p:sp>
        <p:nvSpPr>
          <p:cNvPr id="4" name="Text 0">
            <a:extLst>
              <a:ext uri="{FF2B5EF4-FFF2-40B4-BE49-F238E27FC236}">
                <a16:creationId xmlns:a16="http://schemas.microsoft.com/office/drawing/2014/main" id="{6296E798-3C5E-1E99-0B9E-42C775F2F6C5}"/>
              </a:ext>
            </a:extLst>
          </p:cNvPr>
          <p:cNvSpPr/>
          <p:nvPr/>
        </p:nvSpPr>
        <p:spPr>
          <a:xfrm>
            <a:off x="2279564" y="1382029"/>
            <a:ext cx="11187470" cy="641390"/>
          </a:xfrm>
          <a:prstGeom prst="rect">
            <a:avLst/>
          </a:prstGeom>
          <a:noFill/>
          <a:ln/>
        </p:spPr>
        <p:txBody>
          <a:bodyPr wrap="none" lIns="0" tIns="0" rIns="0" bIns="0" rtlCol="0" anchor="t"/>
          <a:lstStyle/>
          <a:p>
            <a:pPr marL="0" indent="0" algn="l">
              <a:lnSpc>
                <a:spcPct val="150000"/>
              </a:lnSpc>
              <a:buNone/>
            </a:pPr>
            <a:r>
              <a:rPr lang="en-US" sz="3600" b="1" dirty="0">
                <a:solidFill>
                  <a:srgbClr val="2E3C4E"/>
                </a:solidFill>
                <a:highlight>
                  <a:srgbClr val="C0C0C0"/>
                </a:highlight>
                <a:latin typeface="Arial" panose="020B0604020202020204" pitchFamily="34" charset="0"/>
                <a:ea typeface="Barlow Bold" pitchFamily="34" charset="-122"/>
                <a:cs typeface="Arial" panose="020B0604020202020204" pitchFamily="34" charset="0"/>
              </a:rPr>
              <a:t>Donabedian Model (Structure–Process–Outcome)</a:t>
            </a:r>
            <a:endParaRPr lang="en-US" sz="3600" dirty="0">
              <a:highlight>
                <a:srgbClr val="C0C0C0"/>
              </a:highlight>
              <a:latin typeface="Arial" panose="020B0604020202020204" pitchFamily="34" charset="0"/>
              <a:cs typeface="Arial" panose="020B0604020202020204" pitchFamily="34" charset="0"/>
            </a:endParaRPr>
          </a:p>
        </p:txBody>
      </p:sp>
      <p:sp>
        <p:nvSpPr>
          <p:cNvPr id="5" name="Text 1">
            <a:extLst>
              <a:ext uri="{FF2B5EF4-FFF2-40B4-BE49-F238E27FC236}">
                <a16:creationId xmlns:a16="http://schemas.microsoft.com/office/drawing/2014/main" id="{86CC341A-9199-6F11-7199-647B649AC98D}"/>
              </a:ext>
            </a:extLst>
          </p:cNvPr>
          <p:cNvSpPr/>
          <p:nvPr/>
        </p:nvSpPr>
        <p:spPr>
          <a:xfrm>
            <a:off x="2236113" y="2561901"/>
            <a:ext cx="13113782" cy="623887"/>
          </a:xfrm>
          <a:prstGeom prst="rect">
            <a:avLst/>
          </a:prstGeom>
          <a:noFill/>
          <a:ln/>
        </p:spPr>
        <p:txBody>
          <a:bodyPr wrap="square" lIns="0" tIns="0" rIns="0" bIns="0" rtlCol="0" anchor="t"/>
          <a:lstStyle/>
          <a:p>
            <a:pPr marL="285750" indent="-285750">
              <a:lnSpc>
                <a:spcPct val="150000"/>
              </a:lnSpc>
              <a:buFont typeface="Arial" panose="020B0604020202020204" pitchFamily="34" charset="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The Donabedian Model offers a system for checking quality</a:t>
            </a:r>
            <a:r>
              <a:rPr lang="en-US" sz="2000" dirty="0"/>
              <a:t> </a:t>
            </a:r>
            <a:r>
              <a:rPr lang="en-US" sz="2000" dirty="0">
                <a:solidFill>
                  <a:srgbClr val="384653"/>
                </a:solidFill>
                <a:latin typeface="Arial" panose="020B0604020202020204" pitchFamily="34" charset="0"/>
                <a:ea typeface="Montserrat" pitchFamily="34" charset="-122"/>
                <a:cs typeface="Arial" panose="020B0604020202020204" pitchFamily="34" charset="0"/>
              </a:rPr>
              <a:t>in healthcare, examining how </a:t>
            </a:r>
            <a:r>
              <a:rPr lang="en-US" sz="2000" dirty="0">
                <a:solidFill>
                  <a:srgbClr val="063E5F"/>
                </a:solidFill>
                <a:latin typeface="Arial" panose="020B0604020202020204" pitchFamily="34" charset="0"/>
                <a:ea typeface="Montserrat" pitchFamily="34" charset="-122"/>
                <a:cs typeface="Arial" panose="020B0604020202020204" pitchFamily="34" charset="0"/>
              </a:rPr>
              <a:t>structure</a:t>
            </a:r>
            <a:r>
              <a:rPr lang="en-US" sz="2000" dirty="0">
                <a:solidFill>
                  <a:srgbClr val="384653"/>
                </a:solidFill>
                <a:latin typeface="Arial" panose="020B0604020202020204" pitchFamily="34" charset="0"/>
                <a:ea typeface="Montserrat" pitchFamily="34" charset="-122"/>
                <a:cs typeface="Arial" panose="020B0604020202020204" pitchFamily="34" charset="0"/>
              </a:rPr>
              <a:t> influences </a:t>
            </a:r>
            <a:r>
              <a:rPr lang="en-US" sz="2000" dirty="0">
                <a:solidFill>
                  <a:srgbClr val="063E5F"/>
                </a:solidFill>
                <a:latin typeface="Arial" panose="020B0604020202020204" pitchFamily="34" charset="0"/>
                <a:ea typeface="Montserrat" pitchFamily="34" charset="-122"/>
                <a:cs typeface="Arial" panose="020B0604020202020204" pitchFamily="34" charset="0"/>
              </a:rPr>
              <a:t>process</a:t>
            </a:r>
            <a:r>
              <a:rPr lang="en-US" sz="2000" dirty="0">
                <a:solidFill>
                  <a:srgbClr val="384653"/>
                </a:solidFill>
                <a:latin typeface="Arial" panose="020B0604020202020204" pitchFamily="34" charset="0"/>
                <a:ea typeface="Montserrat" pitchFamily="34" charset="-122"/>
                <a:cs typeface="Arial" panose="020B0604020202020204" pitchFamily="34" charset="0"/>
              </a:rPr>
              <a:t>, which in turn affects </a:t>
            </a:r>
            <a:r>
              <a:rPr lang="en-US" sz="2000" dirty="0">
                <a:solidFill>
                  <a:srgbClr val="063E5F"/>
                </a:solidFill>
                <a:latin typeface="Arial" panose="020B0604020202020204" pitchFamily="34" charset="0"/>
                <a:ea typeface="Montserrat" pitchFamily="34" charset="-122"/>
                <a:cs typeface="Arial" panose="020B0604020202020204" pitchFamily="34" charset="0"/>
              </a:rPr>
              <a:t>outcomes</a:t>
            </a:r>
            <a:r>
              <a:rPr lang="en-US" sz="2000" dirty="0">
                <a:solidFill>
                  <a:srgbClr val="384653"/>
                </a:solidFill>
                <a:latin typeface="Arial" panose="020B0604020202020204" pitchFamily="34" charset="0"/>
                <a:ea typeface="Montserrat" pitchFamily="34" charset="-122"/>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B71EF776-76E2-3789-F910-81C3B2344BB9}"/>
              </a:ext>
            </a:extLst>
          </p:cNvPr>
          <p:cNvSpPr/>
          <p:nvPr/>
        </p:nvSpPr>
        <p:spPr>
          <a:xfrm>
            <a:off x="3859421" y="4612843"/>
            <a:ext cx="2565678" cy="320635"/>
          </a:xfrm>
          <a:prstGeom prst="rect">
            <a:avLst/>
          </a:prstGeom>
          <a:noFill/>
          <a:ln/>
        </p:spPr>
        <p:txBody>
          <a:bodyPr wrap="none" lIns="0" tIns="0" rIns="0" bIns="0" rtlCol="0" anchor="t"/>
          <a:lstStyle/>
          <a:p>
            <a:pPr marL="342900" indent="-342900" algn="r">
              <a:lnSpc>
                <a:spcPct val="150000"/>
              </a:lnSpc>
              <a:buFont typeface="Arial" panose="020B0604020202020204" pitchFamily="34" charset="0"/>
              <a:buChar char="•"/>
            </a:pPr>
            <a:r>
              <a:rPr lang="en-US" sz="2400" b="1" dirty="0">
                <a:solidFill>
                  <a:srgbClr val="384653"/>
                </a:solidFill>
                <a:latin typeface="Arial" panose="020B0604020202020204" pitchFamily="34" charset="0"/>
                <a:ea typeface="Barlow Bold" pitchFamily="34" charset="-122"/>
                <a:cs typeface="Arial" panose="020B0604020202020204" pitchFamily="34" charset="0"/>
              </a:rPr>
              <a:t>Structure</a:t>
            </a:r>
            <a:endParaRPr lang="en-US" dirty="0">
              <a:latin typeface="Arial" panose="020B0604020202020204" pitchFamily="34" charset="0"/>
              <a:cs typeface="Arial" panose="020B0604020202020204" pitchFamily="34" charset="0"/>
            </a:endParaRPr>
          </a:p>
        </p:txBody>
      </p:sp>
      <p:sp>
        <p:nvSpPr>
          <p:cNvPr id="7" name="Text 3">
            <a:extLst>
              <a:ext uri="{FF2B5EF4-FFF2-40B4-BE49-F238E27FC236}">
                <a16:creationId xmlns:a16="http://schemas.microsoft.com/office/drawing/2014/main" id="{163DE714-15E5-B3DF-16E4-38BB277A23CC}"/>
              </a:ext>
            </a:extLst>
          </p:cNvPr>
          <p:cNvSpPr/>
          <p:nvPr/>
        </p:nvSpPr>
        <p:spPr>
          <a:xfrm>
            <a:off x="2386692" y="5241819"/>
            <a:ext cx="4101584" cy="935831"/>
          </a:xfrm>
          <a:prstGeom prst="rect">
            <a:avLst/>
          </a:prstGeom>
          <a:noFill/>
          <a:ln/>
        </p:spPr>
        <p:txBody>
          <a:bodyPr wrap="square" lIns="0" tIns="0" rIns="0" bIns="0" rtlCol="0" anchor="t"/>
          <a:lstStyle/>
          <a:p>
            <a:pPr marL="0" indent="0" algn="r">
              <a:lnSpc>
                <a:spcPct val="150000"/>
              </a:lnSpc>
              <a:buNone/>
            </a:pPr>
            <a:r>
              <a:rPr lang="en-US" sz="2000" dirty="0">
                <a:solidFill>
                  <a:srgbClr val="384653"/>
                </a:solidFill>
                <a:latin typeface="Arial" panose="020B0604020202020204" pitchFamily="34" charset="0"/>
                <a:ea typeface="Montserrat" pitchFamily="34" charset="-122"/>
                <a:cs typeface="Arial" panose="020B0604020202020204" pitchFamily="34" charset="0"/>
              </a:rPr>
              <a:t>Staffing shortages, limited neonatal capacity, weak governance systems (NHS England, 2023).</a:t>
            </a:r>
            <a:endParaRPr lang="en-US" sz="2000" dirty="0">
              <a:latin typeface="Arial" panose="020B0604020202020204" pitchFamily="34" charset="0"/>
              <a:cs typeface="Arial" panose="020B0604020202020204" pitchFamily="34" charset="0"/>
            </a:endParaRPr>
          </a:p>
        </p:txBody>
      </p:sp>
      <p:pic>
        <p:nvPicPr>
          <p:cNvPr id="11" name="Image 0" descr="preencoded.png">
            <a:extLst>
              <a:ext uri="{FF2B5EF4-FFF2-40B4-BE49-F238E27FC236}">
                <a16:creationId xmlns:a16="http://schemas.microsoft.com/office/drawing/2014/main" id="{4371C635-9C04-5775-5568-CFD8B0A8278B}"/>
              </a:ext>
            </a:extLst>
          </p:cNvPr>
          <p:cNvPicPr>
            <a:picLocks noChangeAspect="1"/>
          </p:cNvPicPr>
          <p:nvPr/>
        </p:nvPicPr>
        <p:blipFill>
          <a:blip r:embed="rId13"/>
          <a:stretch>
            <a:fillRect/>
          </a:stretch>
        </p:blipFill>
        <p:spPr>
          <a:xfrm>
            <a:off x="6727627" y="3425164"/>
            <a:ext cx="4130754" cy="4130754"/>
          </a:xfrm>
          <a:prstGeom prst="rect">
            <a:avLst/>
          </a:prstGeom>
        </p:spPr>
      </p:pic>
      <p:pic>
        <p:nvPicPr>
          <p:cNvPr id="12" name="Image 1" descr="preencoded.png">
            <a:extLst>
              <a:ext uri="{FF2B5EF4-FFF2-40B4-BE49-F238E27FC236}">
                <a16:creationId xmlns:a16="http://schemas.microsoft.com/office/drawing/2014/main" id="{3EB17D93-27C5-D655-D942-966D9F269B97}"/>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222808" y="5095968"/>
            <a:ext cx="291703" cy="291703"/>
          </a:xfrm>
          <a:prstGeom prst="rect">
            <a:avLst/>
          </a:prstGeom>
        </p:spPr>
      </p:pic>
      <p:sp>
        <p:nvSpPr>
          <p:cNvPr id="13" name="Text 4">
            <a:extLst>
              <a:ext uri="{FF2B5EF4-FFF2-40B4-BE49-F238E27FC236}">
                <a16:creationId xmlns:a16="http://schemas.microsoft.com/office/drawing/2014/main" id="{9F9ABCDF-285C-03DE-8AA0-F0CF0B67FCB6}"/>
              </a:ext>
            </a:extLst>
          </p:cNvPr>
          <p:cNvSpPr/>
          <p:nvPr/>
        </p:nvSpPr>
        <p:spPr>
          <a:xfrm>
            <a:off x="11043707" y="3596197"/>
            <a:ext cx="2565678" cy="320635"/>
          </a:xfrm>
          <a:prstGeom prst="rect">
            <a:avLst/>
          </a:prstGeom>
          <a:noFill/>
          <a:ln/>
        </p:spPr>
        <p:txBody>
          <a:bodyPr wrap="none" lIns="0" tIns="0" rIns="0" bIns="0" rtlCol="0" anchor="t"/>
          <a:lstStyle/>
          <a:p>
            <a:pPr marL="342900" indent="-342900" algn="l">
              <a:lnSpc>
                <a:spcPct val="150000"/>
              </a:lnSpc>
              <a:buFont typeface="Arial" panose="020B0604020202020204" pitchFamily="34" charset="0"/>
              <a:buChar char="•"/>
            </a:pPr>
            <a:r>
              <a:rPr lang="en-US" sz="2400" b="1" dirty="0">
                <a:solidFill>
                  <a:srgbClr val="384653"/>
                </a:solidFill>
                <a:latin typeface="Arial" panose="020B0604020202020204" pitchFamily="34" charset="0"/>
                <a:ea typeface="Barlow Bold" pitchFamily="34" charset="-122"/>
                <a:cs typeface="Arial" panose="020B0604020202020204" pitchFamily="34" charset="0"/>
              </a:rPr>
              <a:t>Process</a:t>
            </a:r>
            <a:endParaRPr lang="en-US" dirty="0">
              <a:latin typeface="Arial" panose="020B0604020202020204" pitchFamily="34" charset="0"/>
              <a:cs typeface="Arial" panose="020B0604020202020204" pitchFamily="34" charset="0"/>
            </a:endParaRPr>
          </a:p>
        </p:txBody>
      </p:sp>
      <p:sp>
        <p:nvSpPr>
          <p:cNvPr id="16" name="Text 5">
            <a:extLst>
              <a:ext uri="{FF2B5EF4-FFF2-40B4-BE49-F238E27FC236}">
                <a16:creationId xmlns:a16="http://schemas.microsoft.com/office/drawing/2014/main" id="{C55FE458-3681-7515-C717-8586199266C9}"/>
              </a:ext>
            </a:extLst>
          </p:cNvPr>
          <p:cNvSpPr/>
          <p:nvPr/>
        </p:nvSpPr>
        <p:spPr>
          <a:xfrm>
            <a:off x="11150799" y="4135609"/>
            <a:ext cx="4199096" cy="935831"/>
          </a:xfrm>
          <a:prstGeom prst="rect">
            <a:avLst/>
          </a:prstGeom>
          <a:noFill/>
          <a:ln/>
        </p:spPr>
        <p:txBody>
          <a:bodyPr wrap="square" lIns="0" tIns="0" rIns="0" bIns="0" rtlCol="0" anchor="t"/>
          <a:lstStyle/>
          <a:p>
            <a:pPr marL="0" indent="0" algn="l">
              <a:lnSpc>
                <a:spcPct val="150000"/>
              </a:lnSpc>
              <a:buNone/>
            </a:pPr>
            <a:r>
              <a:rPr lang="en-US" sz="2000" dirty="0">
                <a:solidFill>
                  <a:srgbClr val="384653"/>
                </a:solidFill>
                <a:latin typeface="Arial" panose="020B0604020202020204" pitchFamily="34" charset="0"/>
                <a:ea typeface="Montserrat" pitchFamily="34" charset="-122"/>
                <a:cs typeface="Arial" panose="020B0604020202020204" pitchFamily="34" charset="0"/>
              </a:rPr>
              <a:t>Rejected clinical concerns, failure to follow escalation protocols, weak incident learning (CQC, 2023).</a:t>
            </a:r>
            <a:endParaRPr lang="en-US" sz="2000" dirty="0">
              <a:latin typeface="Arial" panose="020B0604020202020204" pitchFamily="34" charset="0"/>
              <a:cs typeface="Arial" panose="020B0604020202020204" pitchFamily="34" charset="0"/>
            </a:endParaRPr>
          </a:p>
        </p:txBody>
      </p:sp>
      <p:pic>
        <p:nvPicPr>
          <p:cNvPr id="18" name="Image 2" descr="preencoded.png">
            <a:extLst>
              <a:ext uri="{FF2B5EF4-FFF2-40B4-BE49-F238E27FC236}">
                <a16:creationId xmlns:a16="http://schemas.microsoft.com/office/drawing/2014/main" id="{9061221E-4B36-653D-59D1-2D691932F551}"/>
              </a:ext>
            </a:extLst>
          </p:cNvPr>
          <p:cNvPicPr>
            <a:picLocks noChangeAspect="1"/>
          </p:cNvPicPr>
          <p:nvPr/>
        </p:nvPicPr>
        <p:blipFill>
          <a:blip r:embed="rId16"/>
          <a:stretch>
            <a:fillRect/>
          </a:stretch>
        </p:blipFill>
        <p:spPr>
          <a:xfrm>
            <a:off x="6727627" y="3425164"/>
            <a:ext cx="4130754" cy="4130754"/>
          </a:xfrm>
          <a:prstGeom prst="rect">
            <a:avLst/>
          </a:prstGeom>
        </p:spPr>
      </p:pic>
      <p:pic>
        <p:nvPicPr>
          <p:cNvPr id="19" name="Image 3" descr="preencoded.png">
            <a:extLst>
              <a:ext uri="{FF2B5EF4-FFF2-40B4-BE49-F238E27FC236}">
                <a16:creationId xmlns:a16="http://schemas.microsoft.com/office/drawing/2014/main" id="{5E32ACD6-DD22-3120-F800-7C7DE8004518}"/>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574530" y="4235384"/>
            <a:ext cx="291703" cy="291703"/>
          </a:xfrm>
          <a:prstGeom prst="rect">
            <a:avLst/>
          </a:prstGeom>
        </p:spPr>
      </p:pic>
      <p:sp>
        <p:nvSpPr>
          <p:cNvPr id="20" name="Text 6">
            <a:extLst>
              <a:ext uri="{FF2B5EF4-FFF2-40B4-BE49-F238E27FC236}">
                <a16:creationId xmlns:a16="http://schemas.microsoft.com/office/drawing/2014/main" id="{F491D543-80F3-BB19-3647-6F5951415CD6}"/>
              </a:ext>
            </a:extLst>
          </p:cNvPr>
          <p:cNvSpPr/>
          <p:nvPr/>
        </p:nvSpPr>
        <p:spPr>
          <a:xfrm>
            <a:off x="11125497" y="5850813"/>
            <a:ext cx="2565678" cy="320635"/>
          </a:xfrm>
          <a:prstGeom prst="rect">
            <a:avLst/>
          </a:prstGeom>
          <a:noFill/>
          <a:ln/>
        </p:spPr>
        <p:txBody>
          <a:bodyPr wrap="none" lIns="0" tIns="0" rIns="0" bIns="0" rtlCol="0" anchor="t"/>
          <a:lstStyle/>
          <a:p>
            <a:pPr marL="342900" indent="-342900" algn="l">
              <a:lnSpc>
                <a:spcPct val="150000"/>
              </a:lnSpc>
              <a:buFont typeface="Arial" panose="020B0604020202020204" pitchFamily="34" charset="0"/>
              <a:buChar char="•"/>
            </a:pPr>
            <a:r>
              <a:rPr lang="en-US" sz="2400" b="1" dirty="0">
                <a:solidFill>
                  <a:srgbClr val="384653"/>
                </a:solidFill>
                <a:latin typeface="Arial" panose="020B0604020202020204" pitchFamily="34" charset="0"/>
                <a:ea typeface="Barlow Bold" pitchFamily="34" charset="-122"/>
                <a:cs typeface="Arial" panose="020B0604020202020204" pitchFamily="34" charset="0"/>
              </a:rPr>
              <a:t>Outcome</a:t>
            </a:r>
            <a:endParaRPr lang="en-US" dirty="0">
              <a:latin typeface="Arial" panose="020B0604020202020204" pitchFamily="34" charset="0"/>
              <a:cs typeface="Arial" panose="020B0604020202020204" pitchFamily="34" charset="0"/>
            </a:endParaRPr>
          </a:p>
        </p:txBody>
      </p:sp>
      <p:sp>
        <p:nvSpPr>
          <p:cNvPr id="21" name="Text 7">
            <a:extLst>
              <a:ext uri="{FF2B5EF4-FFF2-40B4-BE49-F238E27FC236}">
                <a16:creationId xmlns:a16="http://schemas.microsoft.com/office/drawing/2014/main" id="{3A336892-5AF9-2C5F-B697-77E9D904B513}"/>
              </a:ext>
            </a:extLst>
          </p:cNvPr>
          <p:cNvSpPr/>
          <p:nvPr/>
        </p:nvSpPr>
        <p:spPr>
          <a:xfrm>
            <a:off x="11150799" y="6347195"/>
            <a:ext cx="4199096" cy="935831"/>
          </a:xfrm>
          <a:prstGeom prst="rect">
            <a:avLst/>
          </a:prstGeom>
          <a:noFill/>
          <a:ln/>
        </p:spPr>
        <p:txBody>
          <a:bodyPr wrap="square" lIns="0" tIns="0" rIns="0" bIns="0" rtlCol="0" anchor="t"/>
          <a:lstStyle/>
          <a:p>
            <a:pPr marL="0" indent="0" algn="l">
              <a:lnSpc>
                <a:spcPct val="150000"/>
              </a:lnSpc>
              <a:buNone/>
            </a:pPr>
            <a:r>
              <a:rPr lang="en-US" sz="2000" dirty="0">
                <a:solidFill>
                  <a:srgbClr val="384653"/>
                </a:solidFill>
                <a:latin typeface="Arial" panose="020B0604020202020204" pitchFamily="34" charset="0"/>
                <a:ea typeface="Montserrat" pitchFamily="34" charset="-122"/>
                <a:cs typeface="Arial" panose="020B0604020202020204" pitchFamily="34" charset="0"/>
              </a:rPr>
              <a:t>Avoidable harm, loss of public trust, downgraded neonatal services (Thirlwall Inquiry, 2023).</a:t>
            </a:r>
            <a:endParaRPr lang="en-US" sz="2000" dirty="0">
              <a:latin typeface="Arial" panose="020B0604020202020204" pitchFamily="34" charset="0"/>
              <a:cs typeface="Arial" panose="020B0604020202020204" pitchFamily="34" charset="0"/>
            </a:endParaRPr>
          </a:p>
        </p:txBody>
      </p:sp>
      <p:pic>
        <p:nvPicPr>
          <p:cNvPr id="22" name="Image 4" descr="preencoded.png">
            <a:extLst>
              <a:ext uri="{FF2B5EF4-FFF2-40B4-BE49-F238E27FC236}">
                <a16:creationId xmlns:a16="http://schemas.microsoft.com/office/drawing/2014/main" id="{9CD221D1-CF14-2128-A2F7-E3651A646A39}"/>
              </a:ext>
            </a:extLst>
          </p:cNvPr>
          <p:cNvPicPr>
            <a:picLocks noChangeAspect="1"/>
          </p:cNvPicPr>
          <p:nvPr/>
        </p:nvPicPr>
        <p:blipFill>
          <a:blip r:embed="rId19"/>
          <a:stretch>
            <a:fillRect/>
          </a:stretch>
        </p:blipFill>
        <p:spPr>
          <a:xfrm>
            <a:off x="6727627" y="3425164"/>
            <a:ext cx="4130754" cy="4130754"/>
          </a:xfrm>
          <a:prstGeom prst="rect">
            <a:avLst/>
          </a:prstGeom>
        </p:spPr>
      </p:pic>
      <p:pic>
        <p:nvPicPr>
          <p:cNvPr id="23" name="Image 5" descr="preencoded.png">
            <a:extLst>
              <a:ext uri="{FF2B5EF4-FFF2-40B4-BE49-F238E27FC236}">
                <a16:creationId xmlns:a16="http://schemas.microsoft.com/office/drawing/2014/main" id="{F9203BBB-C86E-F2AC-7E20-1060058B8B5D}"/>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9144000" y="6702240"/>
            <a:ext cx="291703" cy="291703"/>
          </a:xfrm>
          <a:prstGeom prst="rect">
            <a:avLst/>
          </a:prstGeom>
        </p:spPr>
      </p:pic>
      <p:sp>
        <p:nvSpPr>
          <p:cNvPr id="24" name="Text 8">
            <a:extLst>
              <a:ext uri="{FF2B5EF4-FFF2-40B4-BE49-F238E27FC236}">
                <a16:creationId xmlns:a16="http://schemas.microsoft.com/office/drawing/2014/main" id="{40E58A05-4BD0-9996-6852-73F77CBAFC8D}"/>
              </a:ext>
            </a:extLst>
          </p:cNvPr>
          <p:cNvSpPr/>
          <p:nvPr/>
        </p:nvSpPr>
        <p:spPr>
          <a:xfrm>
            <a:off x="2015888" y="8031752"/>
            <a:ext cx="13113782" cy="623887"/>
          </a:xfrm>
          <a:prstGeom prst="rect">
            <a:avLst/>
          </a:prstGeom>
          <a:noFill/>
          <a:ln/>
        </p:spPr>
        <p:txBody>
          <a:bodyPr wrap="square" lIns="0" tIns="0" rIns="0" bIns="0" rtlCol="0" anchor="t"/>
          <a:lstStyle/>
          <a:p>
            <a:pPr marL="285750" indent="-285750" algn="l">
              <a:lnSpc>
                <a:spcPct val="150000"/>
              </a:lnSpc>
              <a:buFont typeface="Arial" panose="020B0604020202020204" pitchFamily="34" charset="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This demonstrates a systemic breakdown across all quality dimensions within the Countess of Chester Hospital case (Health Foundation, 2021).</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11334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a:extLst>
            <a:ext uri="{FF2B5EF4-FFF2-40B4-BE49-F238E27FC236}">
              <a16:creationId xmlns:a16="http://schemas.microsoft.com/office/drawing/2014/main" id="{FA6EA85E-3EC6-1F34-FB91-B0872B15F726}"/>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05DE3B62-C0D3-5D6A-9290-77F90EDB810C}"/>
              </a:ext>
              <a:ext uri="{C183D7F6-B498-43B3-948B-1728B52AA6E4}">
                <adec:decorative xmlns:adec="http://schemas.microsoft.com/office/drawing/2017/decorative" val="1"/>
              </a:ext>
            </a:extLst>
          </p:cNvPr>
          <p:cNvSpPr/>
          <p:nvPr/>
        </p:nvSpPr>
        <p:spPr>
          <a:xfrm rot="5547384">
            <a:off x="-3582685" y="-4512361"/>
            <a:ext cx="7556582" cy="7916419"/>
          </a:xfrm>
          <a:custGeom>
            <a:avLst/>
            <a:gdLst/>
            <a:ahLst/>
            <a:cxnLst/>
            <a:rect l="l" t="t" r="r" b="b"/>
            <a:pathLst>
              <a:path w="7556582" h="7916419">
                <a:moveTo>
                  <a:pt x="0" y="0"/>
                </a:moveTo>
                <a:lnTo>
                  <a:pt x="7556581" y="0"/>
                </a:lnTo>
                <a:lnTo>
                  <a:pt x="7556581" y="7916418"/>
                </a:lnTo>
                <a:lnTo>
                  <a:pt x="0" y="791641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4" name="Freeform 4">
            <a:extLst>
              <a:ext uri="{FF2B5EF4-FFF2-40B4-BE49-F238E27FC236}">
                <a16:creationId xmlns:a16="http://schemas.microsoft.com/office/drawing/2014/main" id="{889D18C2-7086-EAD6-EA61-F9AB735D6753}"/>
              </a:ext>
              <a:ext uri="{C183D7F6-B498-43B3-948B-1728B52AA6E4}">
                <adec:decorative xmlns:adec="http://schemas.microsoft.com/office/drawing/2017/decorative" val="1"/>
              </a:ext>
            </a:extLst>
          </p:cNvPr>
          <p:cNvSpPr/>
          <p:nvPr/>
        </p:nvSpPr>
        <p:spPr>
          <a:xfrm rot="522272">
            <a:off x="-433795" y="-198434"/>
            <a:ext cx="2275716" cy="1894534"/>
          </a:xfrm>
          <a:custGeom>
            <a:avLst/>
            <a:gdLst/>
            <a:ahLst/>
            <a:cxnLst/>
            <a:rect l="l" t="t" r="r" b="b"/>
            <a:pathLst>
              <a:path w="2275716" h="1894534">
                <a:moveTo>
                  <a:pt x="0" y="0"/>
                </a:moveTo>
                <a:lnTo>
                  <a:pt x="2275716" y="0"/>
                </a:lnTo>
                <a:lnTo>
                  <a:pt x="2275716" y="1894533"/>
                </a:lnTo>
                <a:lnTo>
                  <a:pt x="0" y="1894533"/>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IN" dirty="0"/>
          </a:p>
        </p:txBody>
      </p:sp>
      <p:sp>
        <p:nvSpPr>
          <p:cNvPr id="5" name="Freeform 5">
            <a:extLst>
              <a:ext uri="{FF2B5EF4-FFF2-40B4-BE49-F238E27FC236}">
                <a16:creationId xmlns:a16="http://schemas.microsoft.com/office/drawing/2014/main" id="{8739F2C0-5D1F-5E0F-283F-039ACE844C57}"/>
              </a:ext>
              <a:ext uri="{C183D7F6-B498-43B3-948B-1728B52AA6E4}">
                <adec:decorative xmlns:adec="http://schemas.microsoft.com/office/drawing/2017/decorative" val="1"/>
              </a:ext>
            </a:extLst>
          </p:cNvPr>
          <p:cNvSpPr/>
          <p:nvPr/>
        </p:nvSpPr>
        <p:spPr>
          <a:xfrm rot="5601007">
            <a:off x="-1117952" y="5538411"/>
            <a:ext cx="2422129" cy="1893665"/>
          </a:xfrm>
          <a:custGeom>
            <a:avLst/>
            <a:gdLst/>
            <a:ahLst/>
            <a:cxnLst/>
            <a:rect l="l" t="t" r="r" b="b"/>
            <a:pathLst>
              <a:path w="2422129" h="1893665">
                <a:moveTo>
                  <a:pt x="0" y="0"/>
                </a:moveTo>
                <a:lnTo>
                  <a:pt x="2422129" y="0"/>
                </a:lnTo>
                <a:lnTo>
                  <a:pt x="2422129" y="1893665"/>
                </a:lnTo>
                <a:lnTo>
                  <a:pt x="0" y="189366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6" name="Freeform 6">
            <a:extLst>
              <a:ext uri="{FF2B5EF4-FFF2-40B4-BE49-F238E27FC236}">
                <a16:creationId xmlns:a16="http://schemas.microsoft.com/office/drawing/2014/main" id="{826E50C1-44E3-6759-BF22-25BE04A1F4DF}"/>
              </a:ext>
              <a:ext uri="{C183D7F6-B498-43B3-948B-1728B52AA6E4}">
                <adec:decorative xmlns:adec="http://schemas.microsoft.com/office/drawing/2017/decorative" val="1"/>
              </a:ext>
            </a:extLst>
          </p:cNvPr>
          <p:cNvSpPr/>
          <p:nvPr/>
        </p:nvSpPr>
        <p:spPr>
          <a:xfrm rot="5601007">
            <a:off x="-1171196" y="2918539"/>
            <a:ext cx="2342393" cy="1831326"/>
          </a:xfrm>
          <a:custGeom>
            <a:avLst/>
            <a:gdLst/>
            <a:ahLst/>
            <a:cxnLst/>
            <a:rect l="l" t="t" r="r" b="b"/>
            <a:pathLst>
              <a:path w="2342393" h="1831326">
                <a:moveTo>
                  <a:pt x="0" y="0"/>
                </a:moveTo>
                <a:lnTo>
                  <a:pt x="2342393" y="0"/>
                </a:lnTo>
                <a:lnTo>
                  <a:pt x="2342393" y="1831325"/>
                </a:lnTo>
                <a:lnTo>
                  <a:pt x="0" y="183132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11" name="Freeform 11">
            <a:extLst>
              <a:ext uri="{FF2B5EF4-FFF2-40B4-BE49-F238E27FC236}">
                <a16:creationId xmlns:a16="http://schemas.microsoft.com/office/drawing/2014/main" id="{4BC6748C-95D3-D0AB-C5DD-0B9906D4049B}"/>
              </a:ext>
              <a:ext uri="{C183D7F6-B498-43B3-948B-1728B52AA6E4}">
                <adec:decorative xmlns:adec="http://schemas.microsoft.com/office/drawing/2017/decorative" val="1"/>
              </a:ext>
            </a:extLst>
          </p:cNvPr>
          <p:cNvSpPr/>
          <p:nvPr/>
        </p:nvSpPr>
        <p:spPr>
          <a:xfrm>
            <a:off x="-812202" y="8694646"/>
            <a:ext cx="2352856" cy="885530"/>
          </a:xfrm>
          <a:custGeom>
            <a:avLst/>
            <a:gdLst/>
            <a:ahLst/>
            <a:cxnLst/>
            <a:rect l="l" t="t" r="r" b="b"/>
            <a:pathLst>
              <a:path w="2352856" h="885530">
                <a:moveTo>
                  <a:pt x="0" y="0"/>
                </a:moveTo>
                <a:lnTo>
                  <a:pt x="2352856" y="0"/>
                </a:lnTo>
                <a:lnTo>
                  <a:pt x="2352856" y="885530"/>
                </a:lnTo>
                <a:lnTo>
                  <a:pt x="0" y="88553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IN"/>
          </a:p>
        </p:txBody>
      </p:sp>
      <p:sp>
        <p:nvSpPr>
          <p:cNvPr id="12" name="Freeform 12">
            <a:extLst>
              <a:ext uri="{FF2B5EF4-FFF2-40B4-BE49-F238E27FC236}">
                <a16:creationId xmlns:a16="http://schemas.microsoft.com/office/drawing/2014/main" id="{11C024BC-5F30-CCCD-D844-31AB2C961A19}"/>
              </a:ext>
              <a:ext uri="{C183D7F6-B498-43B3-948B-1728B52AA6E4}">
                <adec:decorative xmlns:adec="http://schemas.microsoft.com/office/drawing/2017/decorative" val="1"/>
              </a:ext>
            </a:extLst>
          </p:cNvPr>
          <p:cNvSpPr/>
          <p:nvPr/>
        </p:nvSpPr>
        <p:spPr>
          <a:xfrm rot="-5875096">
            <a:off x="14807397" y="5621965"/>
            <a:ext cx="7556582" cy="7916419"/>
          </a:xfrm>
          <a:custGeom>
            <a:avLst/>
            <a:gdLst/>
            <a:ahLst/>
            <a:cxnLst/>
            <a:rect l="l" t="t" r="r" b="b"/>
            <a:pathLst>
              <a:path w="7556582" h="7916419">
                <a:moveTo>
                  <a:pt x="0" y="0"/>
                </a:moveTo>
                <a:lnTo>
                  <a:pt x="7556582" y="0"/>
                </a:lnTo>
                <a:lnTo>
                  <a:pt x="7556582" y="7916419"/>
                </a:lnTo>
                <a:lnTo>
                  <a:pt x="0" y="791641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13" name="Freeform 13">
            <a:extLst>
              <a:ext uri="{FF2B5EF4-FFF2-40B4-BE49-F238E27FC236}">
                <a16:creationId xmlns:a16="http://schemas.microsoft.com/office/drawing/2014/main" id="{7DEAC531-6101-6464-EB11-2A72AFC88126}"/>
              </a:ext>
              <a:ext uri="{C183D7F6-B498-43B3-948B-1728B52AA6E4}">
                <adec:decorative xmlns:adec="http://schemas.microsoft.com/office/drawing/2017/decorative" val="1"/>
              </a:ext>
            </a:extLst>
          </p:cNvPr>
          <p:cNvSpPr/>
          <p:nvPr/>
        </p:nvSpPr>
        <p:spPr>
          <a:xfrm rot="10699791">
            <a:off x="16562526" y="7386894"/>
            <a:ext cx="2275716" cy="1894534"/>
          </a:xfrm>
          <a:custGeom>
            <a:avLst/>
            <a:gdLst/>
            <a:ahLst/>
            <a:cxnLst/>
            <a:rect l="l" t="t" r="r" b="b"/>
            <a:pathLst>
              <a:path w="2275716" h="1894534">
                <a:moveTo>
                  <a:pt x="0" y="0"/>
                </a:moveTo>
                <a:lnTo>
                  <a:pt x="2275717" y="0"/>
                </a:lnTo>
                <a:lnTo>
                  <a:pt x="2275717" y="1894534"/>
                </a:lnTo>
                <a:lnTo>
                  <a:pt x="0" y="189453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IN" dirty="0"/>
          </a:p>
        </p:txBody>
      </p:sp>
      <p:sp>
        <p:nvSpPr>
          <p:cNvPr id="14" name="Freeform 14">
            <a:extLst>
              <a:ext uri="{FF2B5EF4-FFF2-40B4-BE49-F238E27FC236}">
                <a16:creationId xmlns:a16="http://schemas.microsoft.com/office/drawing/2014/main" id="{0D48E22B-DD7C-80B8-8340-0E033AEA099A}"/>
              </a:ext>
              <a:ext uri="{C183D7F6-B498-43B3-948B-1728B52AA6E4}">
                <adec:decorative xmlns:adec="http://schemas.microsoft.com/office/drawing/2017/decorative" val="1"/>
              </a:ext>
            </a:extLst>
          </p:cNvPr>
          <p:cNvSpPr/>
          <p:nvPr/>
        </p:nvSpPr>
        <p:spPr>
          <a:xfrm rot="-6259107">
            <a:off x="17293460" y="349144"/>
            <a:ext cx="2422129" cy="1893665"/>
          </a:xfrm>
          <a:custGeom>
            <a:avLst/>
            <a:gdLst/>
            <a:ahLst/>
            <a:cxnLst/>
            <a:rect l="l" t="t" r="r" b="b"/>
            <a:pathLst>
              <a:path w="2422129" h="1893665">
                <a:moveTo>
                  <a:pt x="0" y="0"/>
                </a:moveTo>
                <a:lnTo>
                  <a:pt x="2422129" y="0"/>
                </a:lnTo>
                <a:lnTo>
                  <a:pt x="2422129" y="1893665"/>
                </a:lnTo>
                <a:lnTo>
                  <a:pt x="0" y="189366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15" name="Freeform 15">
            <a:extLst>
              <a:ext uri="{FF2B5EF4-FFF2-40B4-BE49-F238E27FC236}">
                <a16:creationId xmlns:a16="http://schemas.microsoft.com/office/drawing/2014/main" id="{9EDA5135-EA17-54D6-419B-B1FABE2F1D6F}"/>
              </a:ext>
              <a:ext uri="{C183D7F6-B498-43B3-948B-1728B52AA6E4}">
                <adec:decorative xmlns:adec="http://schemas.microsoft.com/office/drawing/2017/decorative" val="1"/>
              </a:ext>
            </a:extLst>
          </p:cNvPr>
          <p:cNvSpPr/>
          <p:nvPr/>
        </p:nvSpPr>
        <p:spPr>
          <a:xfrm rot="-6259107">
            <a:off x="17104919" y="-844205"/>
            <a:ext cx="2342393" cy="1831326"/>
          </a:xfrm>
          <a:custGeom>
            <a:avLst/>
            <a:gdLst/>
            <a:ahLst/>
            <a:cxnLst/>
            <a:rect l="l" t="t" r="r" b="b"/>
            <a:pathLst>
              <a:path w="2342393" h="1831326">
                <a:moveTo>
                  <a:pt x="0" y="0"/>
                </a:moveTo>
                <a:lnTo>
                  <a:pt x="2342393" y="0"/>
                </a:lnTo>
                <a:lnTo>
                  <a:pt x="2342393" y="1831326"/>
                </a:lnTo>
                <a:lnTo>
                  <a:pt x="0" y="183132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50" name="TextBox 49">
            <a:extLst>
              <a:ext uri="{FF2B5EF4-FFF2-40B4-BE49-F238E27FC236}">
                <a16:creationId xmlns:a16="http://schemas.microsoft.com/office/drawing/2014/main" id="{720A5F9B-BAAE-2784-4444-87341ABBC350}"/>
              </a:ext>
            </a:extLst>
          </p:cNvPr>
          <p:cNvSpPr txBox="1"/>
          <p:nvPr/>
        </p:nvSpPr>
        <p:spPr>
          <a:xfrm>
            <a:off x="1540654" y="840283"/>
            <a:ext cx="16367051" cy="646331"/>
          </a:xfrm>
          <a:prstGeom prst="rect">
            <a:avLst/>
          </a:prstGeom>
          <a:noFill/>
        </p:spPr>
        <p:txBody>
          <a:bodyPr wrap="square">
            <a:spAutoFit/>
          </a:bodyPr>
          <a:lstStyle/>
          <a:p>
            <a:r>
              <a:rPr lang="en-US" sz="3600" b="1" dirty="0">
                <a:solidFill>
                  <a:schemeClr val="tx2">
                    <a:lumMod val="75000"/>
                  </a:schemeClr>
                </a:solidFill>
                <a:highlight>
                  <a:srgbClr val="C0C0C0"/>
                </a:highlight>
                <a:latin typeface="Arial" panose="020B0604020202020204" pitchFamily="34" charset="0"/>
                <a:cs typeface="Arial" panose="020B0604020202020204" pitchFamily="34" charset="0"/>
              </a:rPr>
              <a:t>Policy and Governance Failures: Impact on Quality and Service Delivery</a:t>
            </a:r>
            <a:endParaRPr lang="en-IN" sz="3600" b="1" dirty="0">
              <a:solidFill>
                <a:schemeClr val="tx2">
                  <a:lumMod val="75000"/>
                </a:schemeClr>
              </a:solidFill>
              <a:highlight>
                <a:srgbClr val="C0C0C0"/>
              </a:highlight>
              <a:latin typeface="Arial" panose="020B0604020202020204" pitchFamily="34" charset="0"/>
              <a:cs typeface="Arial" panose="020B0604020202020204" pitchFamily="34" charset="0"/>
            </a:endParaRPr>
          </a:p>
        </p:txBody>
      </p:sp>
      <p:graphicFrame>
        <p:nvGraphicFramePr>
          <p:cNvPr id="51" name="Table 50">
            <a:extLst>
              <a:ext uri="{FF2B5EF4-FFF2-40B4-BE49-F238E27FC236}">
                <a16:creationId xmlns:a16="http://schemas.microsoft.com/office/drawing/2014/main" id="{542FB437-8AC3-FD0E-0B2F-3A50D847BD13}"/>
              </a:ext>
            </a:extLst>
          </p:cNvPr>
          <p:cNvGraphicFramePr>
            <a:graphicFrameLocks noGrp="1"/>
          </p:cNvGraphicFramePr>
          <p:nvPr>
            <p:extLst>
              <p:ext uri="{D42A27DB-BD31-4B8C-83A1-F6EECF244321}">
                <p14:modId xmlns:p14="http://schemas.microsoft.com/office/powerpoint/2010/main" val="73959108"/>
              </p:ext>
            </p:extLst>
          </p:nvPr>
        </p:nvGraphicFramePr>
        <p:xfrm>
          <a:off x="1752600" y="1857392"/>
          <a:ext cx="14558970" cy="7722783"/>
        </p:xfrm>
        <a:graphic>
          <a:graphicData uri="http://schemas.openxmlformats.org/drawingml/2006/table">
            <a:tbl>
              <a:tblPr firstRow="1" firstCol="1" bandRow="1">
                <a:tableStyleId>{5C22544A-7EE6-4342-B048-85BDC9FD1C3A}</a:tableStyleId>
              </a:tblPr>
              <a:tblGrid>
                <a:gridCol w="2911794">
                  <a:extLst>
                    <a:ext uri="{9D8B030D-6E8A-4147-A177-3AD203B41FA5}">
                      <a16:colId xmlns:a16="http://schemas.microsoft.com/office/drawing/2014/main" val="3483918899"/>
                    </a:ext>
                  </a:extLst>
                </a:gridCol>
                <a:gridCol w="2911794">
                  <a:extLst>
                    <a:ext uri="{9D8B030D-6E8A-4147-A177-3AD203B41FA5}">
                      <a16:colId xmlns:a16="http://schemas.microsoft.com/office/drawing/2014/main" val="3514242445"/>
                    </a:ext>
                  </a:extLst>
                </a:gridCol>
                <a:gridCol w="2911794">
                  <a:extLst>
                    <a:ext uri="{9D8B030D-6E8A-4147-A177-3AD203B41FA5}">
                      <a16:colId xmlns:a16="http://schemas.microsoft.com/office/drawing/2014/main" val="1377960525"/>
                    </a:ext>
                  </a:extLst>
                </a:gridCol>
                <a:gridCol w="2911794">
                  <a:extLst>
                    <a:ext uri="{9D8B030D-6E8A-4147-A177-3AD203B41FA5}">
                      <a16:colId xmlns:a16="http://schemas.microsoft.com/office/drawing/2014/main" val="1640455626"/>
                    </a:ext>
                  </a:extLst>
                </a:gridCol>
                <a:gridCol w="2911794">
                  <a:extLst>
                    <a:ext uri="{9D8B030D-6E8A-4147-A177-3AD203B41FA5}">
                      <a16:colId xmlns:a16="http://schemas.microsoft.com/office/drawing/2014/main" val="4156475631"/>
                    </a:ext>
                  </a:extLst>
                </a:gridCol>
              </a:tblGrid>
              <a:tr h="766150">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Policy / Area</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Policy Expectation</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Observed Issue in the Case</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Impact on Service Delivery</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dirty="0" err="1">
                          <a:effectLst/>
                          <a:latin typeface="Arial" panose="020B0604020202020204" pitchFamily="34" charset="0"/>
                          <a:ea typeface="Calibri" panose="020F0502020204030204" pitchFamily="34" charset="0"/>
                          <a:cs typeface="Arial" panose="020B0604020202020204" pitchFamily="34" charset="0"/>
                        </a:rPr>
                        <a:t>Souces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extLst>
                  <a:ext uri="{0D108BD9-81ED-4DB2-BD59-A6C34878D82A}">
                    <a16:rowId xmlns:a16="http://schemas.microsoft.com/office/drawing/2014/main" val="1058090281"/>
                  </a:ext>
                </a:extLst>
              </a:tr>
              <a:tr h="1547621">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Duty of Candour (Health and Social Care Act, 2014)</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Hospitals must inform families when care causes harm.</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Management failed to disclose repeated neonatal deaths to families.</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Loss of public trust and breach of ethical duty.</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(Health and Social Care Act, 2014; CQC, 2024)</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extLst>
                  <a:ext uri="{0D108BD9-81ED-4DB2-BD59-A6C34878D82A}">
                    <a16:rowId xmlns:a16="http://schemas.microsoft.com/office/drawing/2014/main" val="2195223470"/>
                  </a:ext>
                </a:extLst>
              </a:tr>
              <a:tr h="1547621">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Whistle-blowing and Freedom to Speak Up Policy</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Staff should report safety concerns without fear.</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Doctors were discouraged from reporting; some faced intimidation.</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Culture of fear → suppressed early intervention.</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(NHS England, 2023; The King’s Fund, 2023)</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extLst>
                  <a:ext uri="{0D108BD9-81ED-4DB2-BD59-A6C34878D82A}">
                    <a16:rowId xmlns:a16="http://schemas.microsoft.com/office/drawing/2014/main" val="846223171"/>
                  </a:ext>
                </a:extLst>
              </a:tr>
              <a:tr h="1156885">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Clinical Governance Framework (CQC)</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Continuous monitoring and risk assessment of patient safety.</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Absence of external audits or timely CQC escalation.</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Poor oversight → unsafe care continued.</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(CQC, 2024; WHO, 2022)</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extLst>
                  <a:ext uri="{0D108BD9-81ED-4DB2-BD59-A6C34878D82A}">
                    <a16:rowId xmlns:a16="http://schemas.microsoft.com/office/drawing/2014/main" val="1232340125"/>
                  </a:ext>
                </a:extLst>
              </a:tr>
              <a:tr h="1547621">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Leadership and Accountability (NHS Improvement)</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Senior leaders must act on safety data and staff concerns.</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Hospital leaders prioritised reputation management over safety.</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Compromised decision-making → delayed action.</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(NHS Improvement, 2023; The Guardian, 2024)</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extLst>
                  <a:ext uri="{0D108BD9-81ED-4DB2-BD59-A6C34878D82A}">
                    <a16:rowId xmlns:a16="http://schemas.microsoft.com/office/drawing/2014/main" val="3787020155"/>
                  </a:ext>
                </a:extLst>
              </a:tr>
              <a:tr h="1156885">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Workforce and Staffing Policy</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a:effectLst/>
                          <a:latin typeface="Arial" panose="020B0604020202020204" pitchFamily="34" charset="0"/>
                          <a:cs typeface="Arial" panose="020B0604020202020204" pitchFamily="34" charset="0"/>
                        </a:rPr>
                        <a:t>Safe staffing levels and competence assured by Trust boards.</a:t>
                      </a:r>
                      <a:endParaRPr lang="en-IN" sz="1200" kern="10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Understaffed neonatal unit with insufficient supervision.</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Reduced care quality and increased staff burnout.</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tc>
                  <a:txBody>
                    <a:bodyPr/>
                    <a:lstStyle/>
                    <a:p>
                      <a:pPr algn="ctr">
                        <a:lnSpc>
                          <a:spcPct val="107000"/>
                        </a:lnSpc>
                        <a:spcAft>
                          <a:spcPts val="800"/>
                        </a:spcAft>
                        <a:buNone/>
                      </a:pPr>
                      <a:r>
                        <a:rPr lang="en-IN" sz="1800" kern="100" dirty="0">
                          <a:effectLst/>
                          <a:latin typeface="Arial" panose="020B0604020202020204" pitchFamily="34" charset="0"/>
                          <a:cs typeface="Arial" panose="020B0604020202020204" pitchFamily="34" charset="0"/>
                        </a:rPr>
                        <a:t>(NHS England, 2023; The King’s Fund, 2023)</a:t>
                      </a:r>
                      <a:endParaRPr lang="en-IN" sz="1200" kern="100" dirty="0">
                        <a:effectLst/>
                        <a:latin typeface="Arial" panose="020B0604020202020204" pitchFamily="34" charset="0"/>
                        <a:ea typeface="Calibri" panose="020F0502020204030204" pitchFamily="34" charset="0"/>
                        <a:cs typeface="Arial" panose="020B0604020202020204" pitchFamily="34" charset="0"/>
                      </a:endParaRPr>
                    </a:p>
                  </a:txBody>
                  <a:tcPr marL="4882" marR="4882" marT="4882" marB="4882" anchor="ctr"/>
                </a:tc>
                <a:extLst>
                  <a:ext uri="{0D108BD9-81ED-4DB2-BD59-A6C34878D82A}">
                    <a16:rowId xmlns:a16="http://schemas.microsoft.com/office/drawing/2014/main" val="294760077"/>
                  </a:ext>
                </a:extLst>
              </a:tr>
            </a:tbl>
          </a:graphicData>
        </a:graphic>
      </p:graphicFrame>
    </p:spTree>
    <p:extLst>
      <p:ext uri="{BB962C8B-B14F-4D97-AF65-F5344CB8AC3E}">
        <p14:creationId xmlns:p14="http://schemas.microsoft.com/office/powerpoint/2010/main" val="142887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p:cTn id="11" dur="500" fill="hold"/>
                                        <p:tgtEl>
                                          <p:spTgt spid="50"/>
                                        </p:tgtEl>
                                        <p:attrNameLst>
                                          <p:attrName>ppt_w</p:attrName>
                                        </p:attrNameLst>
                                      </p:cBhvr>
                                      <p:tavLst>
                                        <p:tav tm="0">
                                          <p:val>
                                            <p:fltVal val="0"/>
                                          </p:val>
                                        </p:tav>
                                        <p:tav tm="100000">
                                          <p:val>
                                            <p:strVal val="#ppt_w"/>
                                          </p:val>
                                        </p:tav>
                                      </p:tavLst>
                                    </p:anim>
                                    <p:anim calcmode="lin" valueType="num">
                                      <p:cBhvr>
                                        <p:cTn id="12" dur="500" fill="hold"/>
                                        <p:tgtEl>
                                          <p:spTgt spid="50"/>
                                        </p:tgtEl>
                                        <p:attrNameLst>
                                          <p:attrName>ppt_h</p:attrName>
                                        </p:attrNameLst>
                                      </p:cBhvr>
                                      <p:tavLst>
                                        <p:tav tm="0">
                                          <p:val>
                                            <p:fltVal val="0"/>
                                          </p:val>
                                        </p:tav>
                                        <p:tav tm="100000">
                                          <p:val>
                                            <p:strVal val="#ppt_h"/>
                                          </p:val>
                                        </p:tav>
                                      </p:tavLst>
                                    </p:anim>
                                    <p:animEffect transition="in" filter="fade">
                                      <p:cBhvr>
                                        <p:cTn id="13" dur="500"/>
                                        <p:tgtEl>
                                          <p:spTgt spid="50"/>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p:cNvGrpSpPr/>
        <p:nvPr/>
      </p:nvGrpSpPr>
      <p:grpSpPr>
        <a:xfrm>
          <a:off x="0" y="0"/>
          <a:ext cx="0" cy="0"/>
          <a:chOff x="0" y="0"/>
          <a:chExt cx="0" cy="0"/>
        </a:xfrm>
      </p:grpSpPr>
      <p:sp>
        <p:nvSpPr>
          <p:cNvPr id="5" name="Freeform 5">
            <a:extLst>
              <a:ext uri="{C183D7F6-B498-43B3-948B-1728B52AA6E4}">
                <adec:decorative xmlns:adec="http://schemas.microsoft.com/office/drawing/2017/decorative" val="1"/>
              </a:ext>
            </a:extLst>
          </p:cNvPr>
          <p:cNvSpPr/>
          <p:nvPr/>
        </p:nvSpPr>
        <p:spPr>
          <a:xfrm rot="-10800000">
            <a:off x="15393994" y="277081"/>
            <a:ext cx="3186251" cy="1147050"/>
          </a:xfrm>
          <a:custGeom>
            <a:avLst/>
            <a:gdLst/>
            <a:ahLst/>
            <a:cxnLst/>
            <a:rect l="l" t="t" r="r" b="b"/>
            <a:pathLst>
              <a:path w="3186251" h="1147050">
                <a:moveTo>
                  <a:pt x="0" y="0"/>
                </a:moveTo>
                <a:lnTo>
                  <a:pt x="3186250" y="0"/>
                </a:lnTo>
                <a:lnTo>
                  <a:pt x="3186250" y="1147050"/>
                </a:lnTo>
                <a:lnTo>
                  <a:pt x="0" y="114705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IN"/>
          </a:p>
        </p:txBody>
      </p:sp>
      <p:sp>
        <p:nvSpPr>
          <p:cNvPr id="11" name="Freeform 11">
            <a:extLst>
              <a:ext uri="{C183D7F6-B498-43B3-948B-1728B52AA6E4}">
                <adec:decorative xmlns:adec="http://schemas.microsoft.com/office/drawing/2017/decorative" val="1"/>
              </a:ext>
            </a:extLst>
          </p:cNvPr>
          <p:cNvSpPr/>
          <p:nvPr/>
        </p:nvSpPr>
        <p:spPr>
          <a:xfrm>
            <a:off x="495114" y="493997"/>
            <a:ext cx="908030" cy="908030"/>
          </a:xfrm>
          <a:custGeom>
            <a:avLst/>
            <a:gdLst/>
            <a:ahLst/>
            <a:cxnLst/>
            <a:rect l="l" t="t" r="r" b="b"/>
            <a:pathLst>
              <a:path w="908030" h="908030">
                <a:moveTo>
                  <a:pt x="0" y="0"/>
                </a:moveTo>
                <a:lnTo>
                  <a:pt x="908030" y="0"/>
                </a:lnTo>
                <a:lnTo>
                  <a:pt x="908030" y="908030"/>
                </a:lnTo>
                <a:lnTo>
                  <a:pt x="0" y="908030"/>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IN" dirty="0"/>
          </a:p>
        </p:txBody>
      </p:sp>
      <p:sp>
        <p:nvSpPr>
          <p:cNvPr id="24" name="Text 0">
            <a:extLst>
              <a:ext uri="{FF2B5EF4-FFF2-40B4-BE49-F238E27FC236}">
                <a16:creationId xmlns:a16="http://schemas.microsoft.com/office/drawing/2014/main" id="{36D227B0-D625-BD0E-E1EA-C033AC296B8C}"/>
              </a:ext>
            </a:extLst>
          </p:cNvPr>
          <p:cNvSpPr/>
          <p:nvPr/>
        </p:nvSpPr>
        <p:spPr>
          <a:xfrm>
            <a:off x="1828800" y="745628"/>
            <a:ext cx="6792873" cy="463272"/>
          </a:xfrm>
          <a:prstGeom prst="rect">
            <a:avLst/>
          </a:prstGeom>
          <a:noFill/>
          <a:ln/>
        </p:spPr>
        <p:txBody>
          <a:bodyPr wrap="non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3600"/>
              </a:lnSpc>
              <a:buNone/>
            </a:pPr>
            <a:r>
              <a:rPr lang="en-US" sz="3600" b="1" dirty="0">
                <a:solidFill>
                  <a:schemeClr val="accent1">
                    <a:lumMod val="75000"/>
                  </a:schemeClr>
                </a:solidFill>
                <a:highlight>
                  <a:srgbClr val="C0C0C0"/>
                </a:highlight>
                <a:latin typeface="Arial" panose="020B0604020202020204" pitchFamily="34" charset="0"/>
                <a:ea typeface="Barlow Bold" pitchFamily="34" charset="-122"/>
                <a:cs typeface="Arial" panose="020B0604020202020204" pitchFamily="34" charset="0"/>
              </a:rPr>
              <a:t>Impact of Root Causes and Policy Failures</a:t>
            </a:r>
            <a:endParaRPr lang="en-US" sz="3600" dirty="0">
              <a:solidFill>
                <a:schemeClr val="accent1">
                  <a:lumMod val="75000"/>
                </a:schemeClr>
              </a:solidFill>
              <a:highlight>
                <a:srgbClr val="C0C0C0"/>
              </a:highlight>
              <a:latin typeface="Arial" panose="020B0604020202020204" pitchFamily="34" charset="0"/>
              <a:cs typeface="Arial" panose="020B0604020202020204" pitchFamily="34" charset="0"/>
            </a:endParaRPr>
          </a:p>
        </p:txBody>
      </p:sp>
      <p:sp>
        <p:nvSpPr>
          <p:cNvPr id="53" name="Shape 2">
            <a:extLst>
              <a:ext uri="{FF2B5EF4-FFF2-40B4-BE49-F238E27FC236}">
                <a16:creationId xmlns:a16="http://schemas.microsoft.com/office/drawing/2014/main" id="{B6B15A8E-A278-FDCB-BC91-BAD7F263584D}"/>
              </a:ext>
            </a:extLst>
          </p:cNvPr>
          <p:cNvSpPr/>
          <p:nvPr/>
        </p:nvSpPr>
        <p:spPr>
          <a:xfrm>
            <a:off x="119859" y="2249122"/>
            <a:ext cx="316825" cy="316825"/>
          </a:xfrm>
          <a:prstGeom prst="roundRect">
            <a:avLst>
              <a:gd name="adj" fmla="val 66676"/>
            </a:avLst>
          </a:prstGeom>
          <a:solidFill>
            <a:srgbClr val="75BAE6"/>
          </a:solidFill>
          <a:ln w="7620">
            <a:solidFill>
              <a:srgbClr val="5BA0CC"/>
            </a:solidFill>
            <a:prstDash val="solid"/>
          </a:ln>
        </p:spPr>
        <p:txBody>
          <a:bodyPr/>
          <a:lstStyle/>
          <a:p>
            <a:endParaRPr lang="en-IN"/>
          </a:p>
        </p:txBody>
      </p:sp>
      <p:pic>
        <p:nvPicPr>
          <p:cNvPr id="54" name="Image 0" descr="preencoded.png">
            <a:extLst>
              <a:ext uri="{FF2B5EF4-FFF2-40B4-BE49-F238E27FC236}">
                <a16:creationId xmlns:a16="http://schemas.microsoft.com/office/drawing/2014/main" id="{B853D3CD-DCAF-9BC7-208B-6A917D0CEC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67067" y="2296271"/>
            <a:ext cx="222290" cy="222290"/>
          </a:xfrm>
          <a:prstGeom prst="rect">
            <a:avLst/>
          </a:prstGeom>
        </p:spPr>
      </p:pic>
      <p:sp>
        <p:nvSpPr>
          <p:cNvPr id="55" name="Text 3">
            <a:extLst>
              <a:ext uri="{FF2B5EF4-FFF2-40B4-BE49-F238E27FC236}">
                <a16:creationId xmlns:a16="http://schemas.microsoft.com/office/drawing/2014/main" id="{9A0F2182-A222-DF02-B531-192DBCD30DC9}"/>
              </a:ext>
            </a:extLst>
          </p:cNvPr>
          <p:cNvSpPr/>
          <p:nvPr/>
        </p:nvSpPr>
        <p:spPr>
          <a:xfrm>
            <a:off x="732443" y="2360916"/>
            <a:ext cx="3644503" cy="231577"/>
          </a:xfrm>
          <a:prstGeom prst="rect">
            <a:avLst/>
          </a:prstGeom>
          <a:noFill/>
          <a:ln/>
        </p:spPr>
        <p:txBody>
          <a:bodyPr wrap="none" lIns="0" tIns="0" rIns="0" bIns="0" rtlCol="0" anchor="t"/>
          <a:lstStyle/>
          <a:p>
            <a:pPr marL="0" indent="0" algn="l">
              <a:lnSpc>
                <a:spcPts val="1800"/>
              </a:lnSpc>
              <a:buNone/>
            </a:pPr>
            <a:r>
              <a:rPr lang="en-US" sz="2800" b="1" dirty="0">
                <a:solidFill>
                  <a:srgbClr val="384653"/>
                </a:solidFill>
                <a:latin typeface="Arial" panose="020B0604020202020204" pitchFamily="34" charset="0"/>
                <a:ea typeface="Barlow Bold" pitchFamily="34" charset="-122"/>
                <a:cs typeface="Arial" panose="020B0604020202020204" pitchFamily="34" charset="0"/>
              </a:rPr>
              <a:t>Quality of Care: Patient Safety Compromised</a:t>
            </a:r>
            <a:endParaRPr lang="en-US" sz="2800" dirty="0">
              <a:latin typeface="Arial" panose="020B0604020202020204" pitchFamily="34" charset="0"/>
              <a:cs typeface="Arial" panose="020B0604020202020204" pitchFamily="34" charset="0"/>
            </a:endParaRPr>
          </a:p>
        </p:txBody>
      </p:sp>
      <p:sp>
        <p:nvSpPr>
          <p:cNvPr id="56" name="Text 4">
            <a:extLst>
              <a:ext uri="{FF2B5EF4-FFF2-40B4-BE49-F238E27FC236}">
                <a16:creationId xmlns:a16="http://schemas.microsoft.com/office/drawing/2014/main" id="{A862466E-B67D-E230-2411-8A278575BA8B}"/>
              </a:ext>
            </a:extLst>
          </p:cNvPr>
          <p:cNvSpPr/>
          <p:nvPr/>
        </p:nvSpPr>
        <p:spPr>
          <a:xfrm>
            <a:off x="137231" y="3033225"/>
            <a:ext cx="8001000" cy="901352"/>
          </a:xfrm>
          <a:prstGeom prst="rect">
            <a:avLst/>
          </a:prstGeom>
          <a:noFill/>
          <a:ln/>
        </p:spPr>
        <p:txBody>
          <a:bodyPr wrap="square" lIns="0" tIns="0" rIns="0" bIns="0" rtlCol="0" anchor="t"/>
          <a:lstStyle/>
          <a:p>
            <a:pPr marL="342900" indent="-342900" algn="l">
              <a:lnSpc>
                <a:spcPct val="150000"/>
              </a:lnSpc>
              <a:buSzPct val="10000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Patient safety was severely compromised due to ignored staff warnings and the critical failure to act on incident reports.</a:t>
            </a:r>
            <a:endParaRPr lang="en-US" sz="2000" dirty="0">
              <a:latin typeface="Arial" panose="020B0604020202020204" pitchFamily="34" charset="0"/>
              <a:cs typeface="Arial" panose="020B0604020202020204" pitchFamily="34" charset="0"/>
            </a:endParaRPr>
          </a:p>
        </p:txBody>
      </p:sp>
      <p:sp>
        <p:nvSpPr>
          <p:cNvPr id="57" name="Text 5">
            <a:extLst>
              <a:ext uri="{FF2B5EF4-FFF2-40B4-BE49-F238E27FC236}">
                <a16:creationId xmlns:a16="http://schemas.microsoft.com/office/drawing/2014/main" id="{BB4E754A-9432-B1F2-749C-0F4C6751927A}"/>
              </a:ext>
            </a:extLst>
          </p:cNvPr>
          <p:cNvSpPr/>
          <p:nvPr/>
        </p:nvSpPr>
        <p:spPr>
          <a:xfrm>
            <a:off x="137231" y="4060546"/>
            <a:ext cx="8001000" cy="901352"/>
          </a:xfrm>
          <a:prstGeom prst="rect">
            <a:avLst/>
          </a:prstGeom>
          <a:noFill/>
          <a:ln/>
        </p:spPr>
        <p:txBody>
          <a:bodyPr wrap="square" lIns="0" tIns="0" rIns="0" bIns="0" rtlCol="0" anchor="t"/>
          <a:lstStyle/>
          <a:p>
            <a:pPr marL="342900" indent="-342900" algn="l">
              <a:lnSpc>
                <a:spcPct val="150000"/>
              </a:lnSpc>
              <a:buSzPct val="10000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A catastrophic breakdown in clinical governance directly led to repeated, preventable infant deaths.</a:t>
            </a:r>
            <a:endParaRPr lang="en-US" sz="2000" dirty="0">
              <a:latin typeface="Arial" panose="020B0604020202020204" pitchFamily="34" charset="0"/>
              <a:cs typeface="Arial" panose="020B0604020202020204" pitchFamily="34" charset="0"/>
            </a:endParaRPr>
          </a:p>
        </p:txBody>
      </p:sp>
      <p:sp>
        <p:nvSpPr>
          <p:cNvPr id="58" name="Text 6">
            <a:extLst>
              <a:ext uri="{FF2B5EF4-FFF2-40B4-BE49-F238E27FC236}">
                <a16:creationId xmlns:a16="http://schemas.microsoft.com/office/drawing/2014/main" id="{778B747E-8DF8-7273-1472-FA1F96B0C493}"/>
              </a:ext>
            </a:extLst>
          </p:cNvPr>
          <p:cNvSpPr/>
          <p:nvPr/>
        </p:nvSpPr>
        <p:spPr>
          <a:xfrm>
            <a:off x="122062" y="5150735"/>
            <a:ext cx="8001000" cy="1352027"/>
          </a:xfrm>
          <a:prstGeom prst="rect">
            <a:avLst/>
          </a:prstGeom>
          <a:noFill/>
          <a:ln/>
        </p:spPr>
        <p:txBody>
          <a:bodyPr wrap="square" lIns="0" tIns="0" rIns="0" bIns="0" rtlCol="0" anchor="t"/>
          <a:lstStyle/>
          <a:p>
            <a:pPr marL="342900" indent="-342900" algn="l">
              <a:lnSpc>
                <a:spcPct val="150000"/>
              </a:lnSpc>
              <a:buSzPct val="10000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A pervasive lack of continuous improvement culture resulted in chronic non-compliance with NHS quality standards (CQC, 2024; NHS England, 2023; The King’s Fund, 2023).</a:t>
            </a:r>
            <a:endParaRPr lang="en-US" sz="2000" dirty="0">
              <a:latin typeface="Arial" panose="020B0604020202020204" pitchFamily="34" charset="0"/>
              <a:cs typeface="Arial" panose="020B0604020202020204" pitchFamily="34" charset="0"/>
            </a:endParaRPr>
          </a:p>
        </p:txBody>
      </p:sp>
      <p:sp>
        <p:nvSpPr>
          <p:cNvPr id="59" name="Shape 7">
            <a:extLst>
              <a:ext uri="{FF2B5EF4-FFF2-40B4-BE49-F238E27FC236}">
                <a16:creationId xmlns:a16="http://schemas.microsoft.com/office/drawing/2014/main" id="{8B6E35EC-8FB4-7FE2-B59E-91C4D4064F91}"/>
              </a:ext>
            </a:extLst>
          </p:cNvPr>
          <p:cNvSpPr/>
          <p:nvPr/>
        </p:nvSpPr>
        <p:spPr>
          <a:xfrm>
            <a:off x="8699949" y="2160351"/>
            <a:ext cx="430957" cy="421590"/>
          </a:xfrm>
          <a:prstGeom prst="roundRect">
            <a:avLst>
              <a:gd name="adj" fmla="val 66676"/>
            </a:avLst>
          </a:prstGeom>
          <a:solidFill>
            <a:srgbClr val="2589C9"/>
          </a:solidFill>
          <a:ln w="7620">
            <a:solidFill>
              <a:srgbClr val="3EA2E2"/>
            </a:solidFill>
            <a:prstDash val="solid"/>
          </a:ln>
        </p:spPr>
        <p:txBody>
          <a:bodyPr/>
          <a:lstStyle/>
          <a:p>
            <a:endParaRPr lang="en-IN"/>
          </a:p>
        </p:txBody>
      </p:sp>
      <p:pic>
        <p:nvPicPr>
          <p:cNvPr id="60" name="Image 1" descr="preencoded.png">
            <a:extLst>
              <a:ext uri="{FF2B5EF4-FFF2-40B4-BE49-F238E27FC236}">
                <a16:creationId xmlns:a16="http://schemas.microsoft.com/office/drawing/2014/main" id="{7BBB3363-658A-9BEA-63FD-2F55BA4F55F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718940" y="2278897"/>
            <a:ext cx="425060" cy="263054"/>
          </a:xfrm>
          <a:prstGeom prst="rect">
            <a:avLst/>
          </a:prstGeom>
        </p:spPr>
      </p:pic>
      <p:sp>
        <p:nvSpPr>
          <p:cNvPr id="61" name="Text 8">
            <a:extLst>
              <a:ext uri="{FF2B5EF4-FFF2-40B4-BE49-F238E27FC236}">
                <a16:creationId xmlns:a16="http://schemas.microsoft.com/office/drawing/2014/main" id="{5E33D788-4C61-5B62-3AD0-5D1A566D8DE8}"/>
              </a:ext>
            </a:extLst>
          </p:cNvPr>
          <p:cNvSpPr/>
          <p:nvPr/>
        </p:nvSpPr>
        <p:spPr>
          <a:xfrm>
            <a:off x="9415283" y="2064576"/>
            <a:ext cx="6056987" cy="231577"/>
          </a:xfrm>
          <a:prstGeom prst="rect">
            <a:avLst/>
          </a:prstGeom>
          <a:noFill/>
          <a:ln/>
        </p:spPr>
        <p:txBody>
          <a:bodyPr wrap="none" lIns="0" tIns="0" rIns="0" bIns="0" rtlCol="0" anchor="t"/>
          <a:lstStyle/>
          <a:p>
            <a:pPr marL="0" indent="0" algn="l">
              <a:lnSpc>
                <a:spcPct val="150000"/>
              </a:lnSpc>
              <a:buNone/>
            </a:pPr>
            <a:r>
              <a:rPr lang="en-US" sz="2800" b="1" dirty="0">
                <a:solidFill>
                  <a:srgbClr val="384653"/>
                </a:solidFill>
                <a:latin typeface="Arial" panose="020B0604020202020204" pitchFamily="34" charset="0"/>
                <a:ea typeface="Barlow Bold" pitchFamily="34" charset="-122"/>
                <a:cs typeface="Arial" panose="020B0604020202020204" pitchFamily="34" charset="0"/>
              </a:rPr>
              <a:t>Efficiency of Services: Operational Disruption</a:t>
            </a:r>
            <a:endParaRPr lang="en-US" sz="2800" dirty="0">
              <a:latin typeface="Arial" panose="020B0604020202020204" pitchFamily="34" charset="0"/>
              <a:cs typeface="Arial" panose="020B0604020202020204" pitchFamily="34" charset="0"/>
            </a:endParaRPr>
          </a:p>
        </p:txBody>
      </p:sp>
      <p:sp>
        <p:nvSpPr>
          <p:cNvPr id="62" name="Text 9">
            <a:extLst>
              <a:ext uri="{FF2B5EF4-FFF2-40B4-BE49-F238E27FC236}">
                <a16:creationId xmlns:a16="http://schemas.microsoft.com/office/drawing/2014/main" id="{EFCDC1BD-50E7-AAAF-227D-0F2DF0D66119}"/>
              </a:ext>
            </a:extLst>
          </p:cNvPr>
          <p:cNvSpPr/>
          <p:nvPr/>
        </p:nvSpPr>
        <p:spPr>
          <a:xfrm>
            <a:off x="8526474" y="3015472"/>
            <a:ext cx="9713535" cy="675799"/>
          </a:xfrm>
          <a:prstGeom prst="rect">
            <a:avLst/>
          </a:prstGeom>
          <a:noFill/>
          <a:ln/>
        </p:spPr>
        <p:txBody>
          <a:bodyPr wrap="square" lIns="0" tIns="0" rIns="0" bIns="0" rtlCol="0" anchor="t"/>
          <a:lstStyle/>
          <a:p>
            <a:pPr marL="342900" indent="-342900" algn="l">
              <a:lnSpc>
                <a:spcPct val="150000"/>
              </a:lnSpc>
              <a:buSzPct val="10000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Significant resource strain was observed through prolonged investigations, escalating legal costs, and high staff turnover, severely disrupting normal service delivery.</a:t>
            </a:r>
            <a:endParaRPr lang="en-US" sz="2000" dirty="0">
              <a:latin typeface="Arial" panose="020B0604020202020204" pitchFamily="34" charset="0"/>
              <a:cs typeface="Arial" panose="020B0604020202020204" pitchFamily="34" charset="0"/>
            </a:endParaRPr>
          </a:p>
        </p:txBody>
      </p:sp>
      <p:sp>
        <p:nvSpPr>
          <p:cNvPr id="63" name="Text 10">
            <a:extLst>
              <a:ext uri="{FF2B5EF4-FFF2-40B4-BE49-F238E27FC236}">
                <a16:creationId xmlns:a16="http://schemas.microsoft.com/office/drawing/2014/main" id="{61408E18-7828-F41F-910A-594AEC9C3594}"/>
              </a:ext>
            </a:extLst>
          </p:cNvPr>
          <p:cNvSpPr/>
          <p:nvPr/>
        </p:nvSpPr>
        <p:spPr>
          <a:xfrm>
            <a:off x="8558423" y="4467701"/>
            <a:ext cx="9713535" cy="675799"/>
          </a:xfrm>
          <a:prstGeom prst="rect">
            <a:avLst/>
          </a:prstGeom>
          <a:noFill/>
          <a:ln/>
        </p:spPr>
        <p:txBody>
          <a:bodyPr wrap="square" lIns="0" tIns="0" rIns="0" bIns="0" rtlCol="0" anchor="t"/>
          <a:lstStyle/>
          <a:p>
            <a:pPr marL="342900" indent="-342900" algn="l">
              <a:lnSpc>
                <a:spcPct val="150000"/>
              </a:lnSpc>
              <a:buSzPct val="10000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Ineffective processes, characterised by delayed Root Cause Analysis (RCA), poor communication, and a lack of coordinated leadership, drastically increased inefficiency.</a:t>
            </a:r>
            <a:endParaRPr lang="en-US" sz="2000" dirty="0">
              <a:latin typeface="Arial" panose="020B0604020202020204" pitchFamily="34" charset="0"/>
              <a:cs typeface="Arial" panose="020B0604020202020204" pitchFamily="34" charset="0"/>
            </a:endParaRPr>
          </a:p>
        </p:txBody>
      </p:sp>
      <p:sp>
        <p:nvSpPr>
          <p:cNvPr id="64" name="Text 11">
            <a:extLst>
              <a:ext uri="{FF2B5EF4-FFF2-40B4-BE49-F238E27FC236}">
                <a16:creationId xmlns:a16="http://schemas.microsoft.com/office/drawing/2014/main" id="{B965F298-F211-B6A7-6B7F-7E86AB141B93}"/>
              </a:ext>
            </a:extLst>
          </p:cNvPr>
          <p:cNvSpPr/>
          <p:nvPr/>
        </p:nvSpPr>
        <p:spPr>
          <a:xfrm>
            <a:off x="8586497" y="5958576"/>
            <a:ext cx="9713535" cy="2136920"/>
          </a:xfrm>
          <a:prstGeom prst="rect">
            <a:avLst/>
          </a:prstGeom>
          <a:noFill/>
          <a:ln/>
        </p:spPr>
        <p:txBody>
          <a:bodyPr wrap="square" lIns="0" tIns="0" rIns="0" bIns="0" rtlCol="0" anchor="t"/>
          <a:lstStyle/>
          <a:p>
            <a:pPr marL="342900" indent="-342900" algn="l">
              <a:lnSpc>
                <a:spcPct val="150000"/>
              </a:lnSpc>
              <a:buSzPct val="10000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Repeated safety incidents triggered ward closures and a profound erosion of staff confidence, leading to extensive operational disruption (NHS Improvement, 2023; WHO, 2022).</a:t>
            </a:r>
            <a:endParaRPr lang="en-US" sz="2000" dirty="0">
              <a:latin typeface="Arial" panose="020B0604020202020204" pitchFamily="34" charset="0"/>
              <a:cs typeface="Arial" panose="020B0604020202020204" pitchFamily="34" charset="0"/>
            </a:endParaRPr>
          </a:p>
        </p:txBody>
      </p:sp>
      <p:sp>
        <p:nvSpPr>
          <p:cNvPr id="65" name="Shape 12">
            <a:extLst>
              <a:ext uri="{FF2B5EF4-FFF2-40B4-BE49-F238E27FC236}">
                <a16:creationId xmlns:a16="http://schemas.microsoft.com/office/drawing/2014/main" id="{077474DE-5B06-D463-1BBE-40FD3B219177}"/>
              </a:ext>
            </a:extLst>
          </p:cNvPr>
          <p:cNvSpPr/>
          <p:nvPr/>
        </p:nvSpPr>
        <p:spPr>
          <a:xfrm>
            <a:off x="167067" y="7562759"/>
            <a:ext cx="316825" cy="316825"/>
          </a:xfrm>
          <a:prstGeom prst="roundRect">
            <a:avLst>
              <a:gd name="adj" fmla="val 66676"/>
            </a:avLst>
          </a:prstGeom>
          <a:solidFill>
            <a:srgbClr val="063E5F"/>
          </a:solidFill>
          <a:ln w="7620">
            <a:solidFill>
              <a:srgbClr val="1F5778"/>
            </a:solidFill>
            <a:prstDash val="solid"/>
          </a:ln>
        </p:spPr>
        <p:txBody>
          <a:bodyPr/>
          <a:lstStyle/>
          <a:p>
            <a:endParaRPr lang="en-IN"/>
          </a:p>
        </p:txBody>
      </p:sp>
      <p:pic>
        <p:nvPicPr>
          <p:cNvPr id="66" name="Image 2" descr="preencoded.png">
            <a:extLst>
              <a:ext uri="{FF2B5EF4-FFF2-40B4-BE49-F238E27FC236}">
                <a16:creationId xmlns:a16="http://schemas.microsoft.com/office/drawing/2014/main" id="{0D6C5C51-26F3-1DF8-97C1-9DAC88A97F4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14275" y="7609908"/>
            <a:ext cx="222290" cy="222290"/>
          </a:xfrm>
          <a:prstGeom prst="rect">
            <a:avLst/>
          </a:prstGeom>
        </p:spPr>
      </p:pic>
      <p:sp>
        <p:nvSpPr>
          <p:cNvPr id="67" name="Text 13">
            <a:extLst>
              <a:ext uri="{FF2B5EF4-FFF2-40B4-BE49-F238E27FC236}">
                <a16:creationId xmlns:a16="http://schemas.microsoft.com/office/drawing/2014/main" id="{83797C15-3AE8-D633-120D-AEB0997C77E2}"/>
              </a:ext>
            </a:extLst>
          </p:cNvPr>
          <p:cNvSpPr/>
          <p:nvPr/>
        </p:nvSpPr>
        <p:spPr>
          <a:xfrm>
            <a:off x="743488" y="7436596"/>
            <a:ext cx="3856553" cy="231577"/>
          </a:xfrm>
          <a:prstGeom prst="rect">
            <a:avLst/>
          </a:prstGeom>
          <a:noFill/>
          <a:ln/>
        </p:spPr>
        <p:txBody>
          <a:bodyPr wrap="none" lIns="0" tIns="0" rIns="0" bIns="0" rtlCol="0" anchor="t"/>
          <a:lstStyle/>
          <a:p>
            <a:pPr marL="0" indent="0" algn="l">
              <a:lnSpc>
                <a:spcPct val="150000"/>
              </a:lnSpc>
              <a:buNone/>
            </a:pPr>
            <a:r>
              <a:rPr lang="en-US" sz="2800" b="1" dirty="0">
                <a:solidFill>
                  <a:srgbClr val="384653"/>
                </a:solidFill>
                <a:latin typeface="Arial" panose="020B0604020202020204" pitchFamily="34" charset="0"/>
                <a:ea typeface="Barlow Bold" pitchFamily="34" charset="-122"/>
                <a:cs typeface="Arial" panose="020B0604020202020204" pitchFamily="34" charset="0"/>
              </a:rPr>
              <a:t>Equity in Service Provision: Unequal Protection</a:t>
            </a:r>
            <a:endParaRPr lang="en-US" sz="2800" dirty="0">
              <a:latin typeface="Arial" panose="020B0604020202020204" pitchFamily="34" charset="0"/>
              <a:cs typeface="Arial" panose="020B0604020202020204" pitchFamily="34" charset="0"/>
            </a:endParaRPr>
          </a:p>
        </p:txBody>
      </p:sp>
      <p:sp>
        <p:nvSpPr>
          <p:cNvPr id="68" name="Text 14">
            <a:extLst>
              <a:ext uri="{FF2B5EF4-FFF2-40B4-BE49-F238E27FC236}">
                <a16:creationId xmlns:a16="http://schemas.microsoft.com/office/drawing/2014/main" id="{B3407BBC-0C09-45E6-7715-C9223B6E8C15}"/>
              </a:ext>
            </a:extLst>
          </p:cNvPr>
          <p:cNvSpPr/>
          <p:nvPr/>
        </p:nvSpPr>
        <p:spPr>
          <a:xfrm>
            <a:off x="137231" y="8155479"/>
            <a:ext cx="17830798" cy="560946"/>
          </a:xfrm>
          <a:prstGeom prst="rect">
            <a:avLst/>
          </a:prstGeom>
          <a:noFill/>
          <a:ln/>
        </p:spPr>
        <p:txBody>
          <a:bodyPr wrap="square" lIns="0" tIns="0" rIns="0" bIns="0" rtlCol="0" anchor="t"/>
          <a:lstStyle/>
          <a:p>
            <a:pPr marL="342900" indent="-342900" algn="l">
              <a:lnSpc>
                <a:spcPct val="150000"/>
              </a:lnSpc>
              <a:buSzPct val="10000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Families were unjustly denied information under the Duty of Candour, representing a critical failure of transparency and justice.</a:t>
            </a:r>
            <a:endParaRPr lang="en-US" sz="2000" dirty="0">
              <a:latin typeface="Arial" panose="020B0604020202020204" pitchFamily="34" charset="0"/>
              <a:cs typeface="Arial" panose="020B0604020202020204" pitchFamily="34" charset="0"/>
            </a:endParaRPr>
          </a:p>
        </p:txBody>
      </p:sp>
      <p:sp>
        <p:nvSpPr>
          <p:cNvPr id="69" name="Text 15">
            <a:extLst>
              <a:ext uri="{FF2B5EF4-FFF2-40B4-BE49-F238E27FC236}">
                <a16:creationId xmlns:a16="http://schemas.microsoft.com/office/drawing/2014/main" id="{E1E49F9C-4B8C-B280-02B4-C2BE3A771E6F}"/>
              </a:ext>
            </a:extLst>
          </p:cNvPr>
          <p:cNvSpPr/>
          <p:nvPr/>
        </p:nvSpPr>
        <p:spPr>
          <a:xfrm>
            <a:off x="114944" y="8680837"/>
            <a:ext cx="17830800" cy="901352"/>
          </a:xfrm>
          <a:prstGeom prst="rect">
            <a:avLst/>
          </a:prstGeom>
          <a:noFill/>
          <a:ln/>
        </p:spPr>
        <p:txBody>
          <a:bodyPr wrap="square" lIns="0" tIns="0" rIns="0" bIns="0" rtlCol="0" anchor="t"/>
          <a:lstStyle/>
          <a:p>
            <a:pPr marL="342900" indent="-342900" algn="l">
              <a:lnSpc>
                <a:spcPct val="150000"/>
              </a:lnSpc>
              <a:buSzPct val="10000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Vulnerable patients, particularly infants, faced unequal protection due to systemic negligence and a disregard for established protocols.</a:t>
            </a:r>
            <a:endParaRPr lang="en-US" sz="2000" dirty="0">
              <a:latin typeface="Arial" panose="020B0604020202020204" pitchFamily="34" charset="0"/>
              <a:cs typeface="Arial" panose="020B0604020202020204" pitchFamily="34" charset="0"/>
            </a:endParaRPr>
          </a:p>
        </p:txBody>
      </p:sp>
      <p:sp>
        <p:nvSpPr>
          <p:cNvPr id="70" name="Text 16">
            <a:extLst>
              <a:ext uri="{FF2B5EF4-FFF2-40B4-BE49-F238E27FC236}">
                <a16:creationId xmlns:a16="http://schemas.microsoft.com/office/drawing/2014/main" id="{4BCFA0FF-1DDE-77E0-DF3A-5AA864DD31D3}"/>
              </a:ext>
            </a:extLst>
          </p:cNvPr>
          <p:cNvSpPr/>
          <p:nvPr/>
        </p:nvSpPr>
        <p:spPr>
          <a:xfrm>
            <a:off x="114946" y="9189946"/>
            <a:ext cx="17830798" cy="1352027"/>
          </a:xfrm>
          <a:prstGeom prst="rect">
            <a:avLst/>
          </a:prstGeom>
          <a:noFill/>
          <a:ln/>
        </p:spPr>
        <p:txBody>
          <a:bodyPr wrap="square" lIns="0" tIns="0" rIns="0" bIns="0" rtlCol="0" anchor="t"/>
          <a:lstStyle/>
          <a:p>
            <a:pPr marL="342900" indent="-342900" algn="l">
              <a:lnSpc>
                <a:spcPct val="150000"/>
              </a:lnSpc>
              <a:buSzPct val="10000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Staff inequality became evident as whistle-blowers faced intimidation and a complete lack of support, stifling vital disclosures. (Health and Social Care Act, 2014; The Guardian, 2024; NHS England, 2023).</a:t>
            </a:r>
            <a:endParaRPr lang="en-US" sz="2000" dirty="0">
              <a:latin typeface="Arial" panose="020B0604020202020204" pitchFamily="34" charset="0"/>
              <a:cs typeface="Arial" panose="020B0604020202020204" pitchFamily="34" charset="0"/>
            </a:endParaRPr>
          </a:p>
        </p:txBody>
      </p:sp>
      <p:sp>
        <p:nvSpPr>
          <p:cNvPr id="77" name="Freeform 7">
            <a:extLst>
              <a:ext uri="{FF2B5EF4-FFF2-40B4-BE49-F238E27FC236}">
                <a16:creationId xmlns:a16="http://schemas.microsoft.com/office/drawing/2014/main" id="{CC1C9CAE-15A6-6B46-E398-09B1D98A7A36}"/>
              </a:ext>
              <a:ext uri="{C183D7F6-B498-43B3-948B-1728B52AA6E4}">
                <adec:decorative xmlns:adec="http://schemas.microsoft.com/office/drawing/2017/decorative" val="1"/>
              </a:ext>
            </a:extLst>
          </p:cNvPr>
          <p:cNvSpPr/>
          <p:nvPr/>
        </p:nvSpPr>
        <p:spPr>
          <a:xfrm>
            <a:off x="16535400" y="7289715"/>
            <a:ext cx="2352856" cy="885530"/>
          </a:xfrm>
          <a:custGeom>
            <a:avLst/>
            <a:gdLst/>
            <a:ahLst/>
            <a:cxnLst/>
            <a:rect l="l" t="t" r="r" b="b"/>
            <a:pathLst>
              <a:path w="2352856" h="885530">
                <a:moveTo>
                  <a:pt x="0" y="0"/>
                </a:moveTo>
                <a:lnTo>
                  <a:pt x="2352856" y="0"/>
                </a:lnTo>
                <a:lnTo>
                  <a:pt x="2352856" y="885530"/>
                </a:lnTo>
                <a:lnTo>
                  <a:pt x="0" y="88553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I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4"/>
                                        </p:tgtEl>
                                        <p:attrNameLst>
                                          <p:attrName>style.visibility</p:attrName>
                                        </p:attrNameLst>
                                      </p:cBhvr>
                                      <p:to>
                                        <p:strVal val="visible"/>
                                      </p:to>
                                    </p:set>
                                  </p:childTnLst>
                                </p:cTn>
                              </p:par>
                              <p:par>
                                <p:cTn id="9" presetID="10" presetClass="entr" presetSubtype="0" fill="hold" grpId="0" nodeType="with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par>
                                <p:cTn id="12" presetID="1" presetClass="entr" presetSubtype="0" fill="hold" grpId="0" nodeType="withEffect">
                                  <p:stCondLst>
                                    <p:cond delay="0"/>
                                  </p:stCondLst>
                                  <p:childTnLst>
                                    <p:set>
                                      <p:cBhvr>
                                        <p:cTn id="13" dur="1" fill="hold">
                                          <p:stCondLst>
                                            <p:cond delay="0"/>
                                          </p:stCondLst>
                                        </p:cTn>
                                        <p:tgtEl>
                                          <p:spTgt spid="56"/>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57"/>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58"/>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59"/>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60"/>
                                        </p:tgtEl>
                                        <p:attrNameLst>
                                          <p:attrName>style.visibility</p:attrName>
                                        </p:attrNameLst>
                                      </p:cBhvr>
                                      <p:to>
                                        <p:strVal val="visible"/>
                                      </p:to>
                                    </p:set>
                                  </p:childTnLst>
                                </p:cTn>
                              </p:par>
                              <p:par>
                                <p:cTn id="24" presetID="10" presetClass="entr" presetSubtype="0" fill="hold" grpId="0" nodeType="with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6"/>
                                        </p:tgtEl>
                                        <p:attrNameLst>
                                          <p:attrName>style.visibility</p:attrName>
                                        </p:attrNameLst>
                                      </p:cBhvr>
                                      <p:to>
                                        <p:strVal val="visible"/>
                                      </p:to>
                                    </p:set>
                                  </p:childTnLst>
                                </p:cTn>
                              </p:par>
                              <p:par>
                                <p:cTn id="33" presetID="10" presetClass="entr" presetSubtype="0" fill="hold" grpId="0" nodeType="with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fade">
                                      <p:cBhvr>
                                        <p:cTn id="35" dur="500"/>
                                        <p:tgtEl>
                                          <p:spTgt spid="67"/>
                                        </p:tgtEl>
                                      </p:cBhvr>
                                    </p:animEffect>
                                  </p:childTnLst>
                                </p:cTn>
                              </p:par>
                              <p:par>
                                <p:cTn id="36" presetID="1" presetClass="entr" presetSubtype="0" fill="hold" grpId="0" nodeType="withEffect">
                                  <p:stCondLst>
                                    <p:cond delay="0"/>
                                  </p:stCondLst>
                                  <p:childTnLst>
                                    <p:set>
                                      <p:cBhvr>
                                        <p:cTn id="37" dur="1" fill="hold">
                                          <p:stCondLst>
                                            <p:cond delay="0"/>
                                          </p:stCondLst>
                                        </p:cTn>
                                        <p:tgtEl>
                                          <p:spTgt spid="68"/>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69"/>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5" grpId="0" animBg="1"/>
      <p:bldP spid="56" grpId="0" animBg="1"/>
      <p:bldP spid="57" grpId="0" animBg="1"/>
      <p:bldP spid="58" grpId="0" animBg="1"/>
      <p:bldP spid="59" grpId="0" animBg="1"/>
      <p:bldP spid="61" grpId="0" animBg="1"/>
      <p:bldP spid="65" grpId="0" animBg="1"/>
      <p:bldP spid="67" grpId="0" animBg="1"/>
      <p:bldP spid="68" grpId="0" animBg="1"/>
      <p:bldP spid="69" grpId="0" animBg="1"/>
      <p:bldP spid="7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a:extLst>
            <a:ext uri="{FF2B5EF4-FFF2-40B4-BE49-F238E27FC236}">
              <a16:creationId xmlns:a16="http://schemas.microsoft.com/office/drawing/2014/main" id="{5480A7DC-6F80-900E-F9D4-D2CFFE754D5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0BFA809-48AF-CC25-E319-8062641C06A5}"/>
              </a:ext>
              <a:ext uri="{C183D7F6-B498-43B3-948B-1728B52AA6E4}">
                <adec:decorative xmlns:adec="http://schemas.microsoft.com/office/drawing/2017/decorative" val="1"/>
              </a:ext>
            </a:extLst>
          </p:cNvPr>
          <p:cNvSpPr/>
          <p:nvPr/>
        </p:nvSpPr>
        <p:spPr>
          <a:xfrm rot="540852" flipH="1">
            <a:off x="1638278" y="-1958304"/>
            <a:ext cx="6359244" cy="6151123"/>
          </a:xfrm>
          <a:custGeom>
            <a:avLst/>
            <a:gdLst/>
            <a:ahLst/>
            <a:cxnLst/>
            <a:rect l="l" t="t" r="r" b="b"/>
            <a:pathLst>
              <a:path w="6359244" h="6151123">
                <a:moveTo>
                  <a:pt x="6359244" y="0"/>
                </a:moveTo>
                <a:lnTo>
                  <a:pt x="0" y="0"/>
                </a:lnTo>
                <a:lnTo>
                  <a:pt x="0" y="6151123"/>
                </a:lnTo>
                <a:lnTo>
                  <a:pt x="6359244" y="6151123"/>
                </a:lnTo>
                <a:lnTo>
                  <a:pt x="6359244"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IN"/>
          </a:p>
        </p:txBody>
      </p:sp>
      <p:sp>
        <p:nvSpPr>
          <p:cNvPr id="3" name="Freeform 3">
            <a:extLst>
              <a:ext uri="{FF2B5EF4-FFF2-40B4-BE49-F238E27FC236}">
                <a16:creationId xmlns:a16="http://schemas.microsoft.com/office/drawing/2014/main" id="{529A0A27-EFA5-3F41-A59F-DCA1346209DD}"/>
              </a:ext>
              <a:ext uri="{C183D7F6-B498-43B3-948B-1728B52AA6E4}">
                <adec:decorative xmlns:adec="http://schemas.microsoft.com/office/drawing/2017/decorative" val="1"/>
              </a:ext>
            </a:extLst>
          </p:cNvPr>
          <p:cNvSpPr/>
          <p:nvPr/>
        </p:nvSpPr>
        <p:spPr>
          <a:xfrm rot="-1103560">
            <a:off x="12523281" y="4382073"/>
            <a:ext cx="5387008" cy="5387008"/>
          </a:xfrm>
          <a:custGeom>
            <a:avLst/>
            <a:gdLst/>
            <a:ahLst/>
            <a:cxnLst/>
            <a:rect l="l" t="t" r="r" b="b"/>
            <a:pathLst>
              <a:path w="5387008" h="5387008">
                <a:moveTo>
                  <a:pt x="0" y="0"/>
                </a:moveTo>
                <a:lnTo>
                  <a:pt x="5387008" y="0"/>
                </a:lnTo>
                <a:lnTo>
                  <a:pt x="5387008" y="5387008"/>
                </a:lnTo>
                <a:lnTo>
                  <a:pt x="0" y="53870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4" name="Freeform 4">
            <a:extLst>
              <a:ext uri="{FF2B5EF4-FFF2-40B4-BE49-F238E27FC236}">
                <a16:creationId xmlns:a16="http://schemas.microsoft.com/office/drawing/2014/main" id="{29306C60-5DBE-393F-5577-38494DE9E942}"/>
              </a:ext>
              <a:ext uri="{C183D7F6-B498-43B3-948B-1728B52AA6E4}">
                <adec:decorative xmlns:adec="http://schemas.microsoft.com/office/drawing/2017/decorative" val="1"/>
              </a:ext>
            </a:extLst>
          </p:cNvPr>
          <p:cNvSpPr/>
          <p:nvPr/>
        </p:nvSpPr>
        <p:spPr>
          <a:xfrm rot="-5400000" flipH="1">
            <a:off x="465858" y="-538609"/>
            <a:ext cx="2606676" cy="1147050"/>
          </a:xfrm>
          <a:custGeom>
            <a:avLst/>
            <a:gdLst/>
            <a:ahLst/>
            <a:cxnLst/>
            <a:rect l="l" t="t" r="r" b="b"/>
            <a:pathLst>
              <a:path w="3186251" h="1147050">
                <a:moveTo>
                  <a:pt x="3186250" y="0"/>
                </a:moveTo>
                <a:lnTo>
                  <a:pt x="0" y="0"/>
                </a:lnTo>
                <a:lnTo>
                  <a:pt x="0" y="1147050"/>
                </a:lnTo>
                <a:lnTo>
                  <a:pt x="3186250" y="1147050"/>
                </a:lnTo>
                <a:lnTo>
                  <a:pt x="318625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14" name="Freeform 14">
            <a:extLst>
              <a:ext uri="{FF2B5EF4-FFF2-40B4-BE49-F238E27FC236}">
                <a16:creationId xmlns:a16="http://schemas.microsoft.com/office/drawing/2014/main" id="{C31502DD-C6EB-701A-59CC-1929D20234E1}"/>
              </a:ext>
              <a:ext uri="{C183D7F6-B498-43B3-948B-1728B52AA6E4}">
                <adec:decorative xmlns:adec="http://schemas.microsoft.com/office/drawing/2017/decorative" val="1"/>
              </a:ext>
            </a:extLst>
          </p:cNvPr>
          <p:cNvSpPr/>
          <p:nvPr/>
        </p:nvSpPr>
        <p:spPr>
          <a:xfrm rot="-5400000">
            <a:off x="15635405" y="8643138"/>
            <a:ext cx="3269526" cy="1147050"/>
          </a:xfrm>
          <a:custGeom>
            <a:avLst/>
            <a:gdLst/>
            <a:ahLst/>
            <a:cxnLst/>
            <a:rect l="l" t="t" r="r" b="b"/>
            <a:pathLst>
              <a:path w="3186251" h="1147050">
                <a:moveTo>
                  <a:pt x="0" y="0"/>
                </a:moveTo>
                <a:lnTo>
                  <a:pt x="3186251" y="0"/>
                </a:lnTo>
                <a:lnTo>
                  <a:pt x="3186251" y="1147050"/>
                </a:lnTo>
                <a:lnTo>
                  <a:pt x="0" y="11470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18" name="Text 0">
            <a:extLst>
              <a:ext uri="{FF2B5EF4-FFF2-40B4-BE49-F238E27FC236}">
                <a16:creationId xmlns:a16="http://schemas.microsoft.com/office/drawing/2014/main" id="{3DB0838E-B3E6-40F7-E732-CCC58DE8A90A}"/>
              </a:ext>
            </a:extLst>
          </p:cNvPr>
          <p:cNvSpPr/>
          <p:nvPr/>
        </p:nvSpPr>
        <p:spPr>
          <a:xfrm>
            <a:off x="2801315" y="851033"/>
            <a:ext cx="7324249" cy="266224"/>
          </a:xfrm>
          <a:prstGeom prst="rect">
            <a:avLst/>
          </a:prstGeom>
          <a:noFill/>
          <a:ln/>
        </p:spPr>
        <p:txBody>
          <a:bodyPr wrap="none" lIns="0" tIns="0" rIns="0" bIns="0" rtlCol="0" anchor="t"/>
          <a:lstStyle/>
          <a:p>
            <a:pPr marL="0" indent="0" algn="l">
              <a:lnSpc>
                <a:spcPts val="2050"/>
              </a:lnSpc>
              <a:buNone/>
            </a:pPr>
            <a:r>
              <a:rPr lang="en-US" sz="3200" b="1" dirty="0">
                <a:solidFill>
                  <a:schemeClr val="accent1">
                    <a:lumMod val="75000"/>
                  </a:schemeClr>
                </a:solidFill>
                <a:highlight>
                  <a:srgbClr val="C0C0C0"/>
                </a:highlight>
                <a:latin typeface="Arial" panose="020B0604020202020204" pitchFamily="34" charset="0"/>
                <a:ea typeface="Barlow Bold" pitchFamily="34" charset="-122"/>
                <a:cs typeface="Arial" panose="020B0604020202020204" pitchFamily="34" charset="0"/>
              </a:rPr>
              <a:t>Outline of Component 2 Report</a:t>
            </a:r>
            <a:endParaRPr lang="en-US" sz="3200" dirty="0">
              <a:solidFill>
                <a:schemeClr val="accent1">
                  <a:lumMod val="75000"/>
                </a:schemeClr>
              </a:solidFill>
              <a:highlight>
                <a:srgbClr val="C0C0C0"/>
              </a:highlight>
              <a:latin typeface="Arial" panose="020B0604020202020204" pitchFamily="34" charset="0"/>
              <a:cs typeface="Arial" panose="020B0604020202020204" pitchFamily="34" charset="0"/>
            </a:endParaRPr>
          </a:p>
        </p:txBody>
      </p:sp>
      <p:sp>
        <p:nvSpPr>
          <p:cNvPr id="93" name="TextBox 92">
            <a:extLst>
              <a:ext uri="{FF2B5EF4-FFF2-40B4-BE49-F238E27FC236}">
                <a16:creationId xmlns:a16="http://schemas.microsoft.com/office/drawing/2014/main" id="{D1D55379-A800-C085-BCE3-C3BC22ED0D4C}"/>
              </a:ext>
            </a:extLst>
          </p:cNvPr>
          <p:cNvSpPr txBox="1"/>
          <p:nvPr/>
        </p:nvSpPr>
        <p:spPr>
          <a:xfrm>
            <a:off x="599870" y="1385069"/>
            <a:ext cx="20988166" cy="8773043"/>
          </a:xfrm>
          <a:prstGeom prst="rect">
            <a:avLst/>
          </a:prstGeom>
          <a:noFill/>
        </p:spPr>
        <p:txBody>
          <a:bodyPr wrap="square">
            <a:spAutoFit/>
          </a:bodyPr>
          <a:lstStyle/>
          <a:p>
            <a:pPr>
              <a:lnSpc>
                <a:spcPct val="150000"/>
              </a:lnSpc>
              <a:buNone/>
            </a:pPr>
            <a:r>
              <a:rPr lang="en-IN" b="1" dirty="0">
                <a:latin typeface="Arial" panose="020B0604020202020204" pitchFamily="34" charset="0"/>
                <a:cs typeface="Arial" panose="020B0604020202020204" pitchFamily="34" charset="0"/>
              </a:rPr>
              <a:t>1️⃣ Introduction</a:t>
            </a:r>
            <a:br>
              <a:rPr lang="en-IN" dirty="0">
                <a:latin typeface="Arial" panose="020B0604020202020204" pitchFamily="34" charset="0"/>
                <a:cs typeface="Arial" panose="020B0604020202020204" pitchFamily="34" charset="0"/>
              </a:rPr>
            </a:br>
            <a:r>
              <a:rPr lang="en-IN" dirty="0">
                <a:latin typeface="Arial" panose="020B0604020202020204" pitchFamily="34" charset="0"/>
                <a:cs typeface="Arial" panose="020B0604020202020204" pitchFamily="34" charset="0"/>
              </a:rPr>
              <a:t>→ Overview of Lucy Letby case, aims, and rationale for quality improvement. </a:t>
            </a:r>
            <a:r>
              <a:rPr lang="en-IN" i="1" dirty="0">
                <a:latin typeface="Arial" panose="020B0604020202020204" pitchFamily="34" charset="0"/>
                <a:cs typeface="Arial" panose="020B0604020202020204" pitchFamily="34" charset="0"/>
              </a:rPr>
              <a:t>(CQC, 2024; NHS England, 2023)</a:t>
            </a:r>
            <a:endParaRPr lang="en-IN" dirty="0">
              <a:latin typeface="Arial" panose="020B0604020202020204" pitchFamily="34" charset="0"/>
              <a:cs typeface="Arial" panose="020B0604020202020204" pitchFamily="34" charset="0"/>
            </a:endParaRPr>
          </a:p>
          <a:p>
            <a:pPr algn="ctr">
              <a:lnSpc>
                <a:spcPct val="150000"/>
              </a:lnSpc>
              <a:buNone/>
            </a:pPr>
            <a:endParaRPr lang="en-IN" dirty="0">
              <a:latin typeface="Arial" panose="020B0604020202020204" pitchFamily="34" charset="0"/>
              <a:cs typeface="Arial" panose="020B0604020202020204" pitchFamily="34" charset="0"/>
            </a:endParaRPr>
          </a:p>
          <a:p>
            <a:pPr>
              <a:lnSpc>
                <a:spcPct val="150000"/>
              </a:lnSpc>
              <a:buNone/>
            </a:pPr>
            <a:r>
              <a:rPr lang="en-IN" b="1" dirty="0">
                <a:latin typeface="Arial" panose="020B0604020202020204" pitchFamily="34" charset="0"/>
                <a:cs typeface="Arial" panose="020B0604020202020204" pitchFamily="34" charset="0"/>
              </a:rPr>
              <a:t>2️⃣ Identification of Quality Issues and Root Causes</a:t>
            </a:r>
            <a:br>
              <a:rPr lang="en-IN" dirty="0">
                <a:latin typeface="Arial" panose="020B0604020202020204" pitchFamily="34" charset="0"/>
                <a:cs typeface="Arial" panose="020B0604020202020204" pitchFamily="34" charset="0"/>
              </a:rPr>
            </a:br>
            <a:r>
              <a:rPr lang="en-IN" dirty="0">
                <a:latin typeface="Arial" panose="020B0604020202020204" pitchFamily="34" charset="0"/>
                <a:cs typeface="Arial" panose="020B0604020202020204" pitchFamily="34" charset="0"/>
              </a:rPr>
              <a:t>→ Analyse governance, leadership, and communication failures using RCA and Fishbone.</a:t>
            </a:r>
          </a:p>
          <a:p>
            <a:pPr algn="ctr">
              <a:lnSpc>
                <a:spcPct val="150000"/>
              </a:lnSpc>
              <a:buNone/>
            </a:pPr>
            <a:endParaRPr lang="en-IN" dirty="0">
              <a:latin typeface="Arial" panose="020B0604020202020204" pitchFamily="34" charset="0"/>
              <a:cs typeface="Arial" panose="020B0604020202020204" pitchFamily="34" charset="0"/>
            </a:endParaRPr>
          </a:p>
          <a:p>
            <a:pPr>
              <a:lnSpc>
                <a:spcPct val="150000"/>
              </a:lnSpc>
              <a:buNone/>
            </a:pPr>
            <a:r>
              <a:rPr lang="en-IN" b="1" dirty="0">
                <a:latin typeface="Arial" panose="020B0604020202020204" pitchFamily="34" charset="0"/>
                <a:cs typeface="Arial" panose="020B0604020202020204" pitchFamily="34" charset="0"/>
              </a:rPr>
              <a:t>3️⃣ Theoretical Frameworks / Models</a:t>
            </a:r>
            <a:br>
              <a:rPr lang="en-IN" dirty="0">
                <a:latin typeface="Arial" panose="020B0604020202020204" pitchFamily="34" charset="0"/>
                <a:cs typeface="Arial" panose="020B0604020202020204" pitchFamily="34" charset="0"/>
              </a:rPr>
            </a:br>
            <a:r>
              <a:rPr lang="en-IN" dirty="0">
                <a:latin typeface="Arial" panose="020B0604020202020204" pitchFamily="34" charset="0"/>
                <a:cs typeface="Arial" panose="020B0604020202020204" pitchFamily="34" charset="0"/>
              </a:rPr>
              <a:t>→ Apply Swiss Cheese, RCA, Fishbone, and Donabedian models to explain system failures. </a:t>
            </a:r>
            <a:r>
              <a:rPr lang="en-IN" i="1" dirty="0">
                <a:latin typeface="Arial" panose="020B0604020202020204" pitchFamily="34" charset="0"/>
                <a:cs typeface="Arial" panose="020B0604020202020204" pitchFamily="34" charset="0"/>
              </a:rPr>
              <a:t>(Reason, 2000; Donabedian, 1988)</a:t>
            </a:r>
            <a:endParaRPr lang="en-IN" dirty="0">
              <a:latin typeface="Arial" panose="020B0604020202020204" pitchFamily="34" charset="0"/>
              <a:cs typeface="Arial" panose="020B0604020202020204" pitchFamily="34" charset="0"/>
            </a:endParaRPr>
          </a:p>
          <a:p>
            <a:pPr algn="ctr">
              <a:lnSpc>
                <a:spcPct val="150000"/>
              </a:lnSpc>
              <a:buNone/>
            </a:pPr>
            <a:endParaRPr lang="en-IN" dirty="0">
              <a:latin typeface="Arial" panose="020B0604020202020204" pitchFamily="34" charset="0"/>
              <a:cs typeface="Arial" panose="020B0604020202020204" pitchFamily="34" charset="0"/>
            </a:endParaRPr>
          </a:p>
          <a:p>
            <a:pPr>
              <a:lnSpc>
                <a:spcPct val="150000"/>
              </a:lnSpc>
              <a:buNone/>
            </a:pPr>
            <a:r>
              <a:rPr lang="en-IN" b="1" dirty="0">
                <a:latin typeface="Arial" panose="020B0604020202020204" pitchFamily="34" charset="0"/>
                <a:cs typeface="Arial" panose="020B0604020202020204" pitchFamily="34" charset="0"/>
              </a:rPr>
              <a:t>4️⃣ Policy and Governance Analysis</a:t>
            </a:r>
            <a:br>
              <a:rPr lang="en-IN" dirty="0">
                <a:latin typeface="Arial" panose="020B0604020202020204" pitchFamily="34" charset="0"/>
                <a:cs typeface="Arial" panose="020B0604020202020204" pitchFamily="34" charset="0"/>
              </a:rPr>
            </a:br>
            <a:r>
              <a:rPr lang="en-IN" dirty="0">
                <a:latin typeface="Arial" panose="020B0604020202020204" pitchFamily="34" charset="0"/>
                <a:cs typeface="Arial" panose="020B0604020202020204" pitchFamily="34" charset="0"/>
              </a:rPr>
              <a:t>→ Examine Duty of Candour, Freedom to Speak Up, and leadership accountability gaps.</a:t>
            </a:r>
            <a:br>
              <a:rPr lang="en-IN" dirty="0">
                <a:latin typeface="Arial" panose="020B0604020202020204" pitchFamily="34" charset="0"/>
                <a:cs typeface="Arial" panose="020B0604020202020204" pitchFamily="34" charset="0"/>
              </a:rPr>
            </a:br>
            <a:r>
              <a:rPr lang="en-IN" i="1" dirty="0">
                <a:latin typeface="Arial" panose="020B0604020202020204" pitchFamily="34" charset="0"/>
                <a:cs typeface="Arial" panose="020B0604020202020204" pitchFamily="34" charset="0"/>
              </a:rPr>
              <a:t>(NHS England, 2023; The King’s Fund, 2023)</a:t>
            </a:r>
            <a:endParaRPr lang="en-IN" dirty="0">
              <a:latin typeface="Arial" panose="020B0604020202020204" pitchFamily="34" charset="0"/>
              <a:cs typeface="Arial" panose="020B0604020202020204" pitchFamily="34" charset="0"/>
            </a:endParaRPr>
          </a:p>
          <a:p>
            <a:pPr algn="ctr">
              <a:lnSpc>
                <a:spcPct val="150000"/>
              </a:lnSpc>
              <a:buNone/>
            </a:pPr>
            <a:endParaRPr lang="en-IN" dirty="0">
              <a:latin typeface="Arial" panose="020B0604020202020204" pitchFamily="34" charset="0"/>
              <a:cs typeface="Arial" panose="020B0604020202020204" pitchFamily="34" charset="0"/>
            </a:endParaRPr>
          </a:p>
          <a:p>
            <a:pPr>
              <a:lnSpc>
                <a:spcPct val="150000"/>
              </a:lnSpc>
              <a:buNone/>
            </a:pPr>
            <a:r>
              <a:rPr lang="en-IN" b="1" dirty="0">
                <a:latin typeface="Arial" panose="020B0604020202020204" pitchFamily="34" charset="0"/>
                <a:cs typeface="Arial" panose="020B0604020202020204" pitchFamily="34" charset="0"/>
              </a:rPr>
              <a:t>5️⃣ Impact on Service Provision</a:t>
            </a:r>
            <a:br>
              <a:rPr lang="en-IN" dirty="0">
                <a:latin typeface="Arial" panose="020B0604020202020204" pitchFamily="34" charset="0"/>
                <a:cs typeface="Arial" panose="020B0604020202020204" pitchFamily="34" charset="0"/>
              </a:rPr>
            </a:br>
            <a:r>
              <a:rPr lang="en-IN" dirty="0">
                <a:latin typeface="Arial" panose="020B0604020202020204" pitchFamily="34" charset="0"/>
                <a:cs typeface="Arial" panose="020B0604020202020204" pitchFamily="34" charset="0"/>
              </a:rPr>
              <a:t>→ Assess effects on </a:t>
            </a:r>
            <a:r>
              <a:rPr lang="en-IN" b="1" dirty="0">
                <a:latin typeface="Arial" panose="020B0604020202020204" pitchFamily="34" charset="0"/>
                <a:cs typeface="Arial" panose="020B0604020202020204" pitchFamily="34" charset="0"/>
              </a:rPr>
              <a:t>quality, efficiency, and equity</a:t>
            </a:r>
            <a:r>
              <a:rPr lang="en-IN" dirty="0">
                <a:latin typeface="Arial" panose="020B0604020202020204" pitchFamily="34" charset="0"/>
                <a:cs typeface="Arial" panose="020B0604020202020204" pitchFamily="34" charset="0"/>
              </a:rPr>
              <a:t> in NHS service delivery. </a:t>
            </a:r>
            <a:r>
              <a:rPr lang="en-IN" i="1" dirty="0">
                <a:latin typeface="Arial" panose="020B0604020202020204" pitchFamily="34" charset="0"/>
                <a:cs typeface="Arial" panose="020B0604020202020204" pitchFamily="34" charset="0"/>
              </a:rPr>
              <a:t>(CQC, 2024; WHO, 2022)</a:t>
            </a:r>
            <a:endParaRPr lang="en-IN" dirty="0">
              <a:latin typeface="Arial" panose="020B0604020202020204" pitchFamily="34" charset="0"/>
              <a:cs typeface="Arial" panose="020B0604020202020204" pitchFamily="34" charset="0"/>
            </a:endParaRPr>
          </a:p>
          <a:p>
            <a:pPr algn="ctr">
              <a:lnSpc>
                <a:spcPct val="150000"/>
              </a:lnSpc>
              <a:buNone/>
            </a:pPr>
            <a:endParaRPr lang="en-IN" dirty="0">
              <a:latin typeface="Arial" panose="020B0604020202020204" pitchFamily="34" charset="0"/>
              <a:cs typeface="Arial" panose="020B0604020202020204" pitchFamily="34" charset="0"/>
            </a:endParaRPr>
          </a:p>
          <a:p>
            <a:pPr>
              <a:lnSpc>
                <a:spcPct val="150000"/>
              </a:lnSpc>
              <a:buNone/>
            </a:pPr>
            <a:r>
              <a:rPr lang="en-IN" b="1" dirty="0">
                <a:latin typeface="Arial" panose="020B0604020202020204" pitchFamily="34" charset="0"/>
                <a:cs typeface="Arial" panose="020B0604020202020204" pitchFamily="34" charset="0"/>
              </a:rPr>
              <a:t>6️⃣ Recommendations and Service Improvement Plan</a:t>
            </a:r>
            <a:br>
              <a:rPr lang="en-IN" dirty="0">
                <a:latin typeface="Arial" panose="020B0604020202020204" pitchFamily="34" charset="0"/>
                <a:cs typeface="Arial" panose="020B0604020202020204" pitchFamily="34" charset="0"/>
              </a:rPr>
            </a:br>
            <a:r>
              <a:rPr lang="en-IN" dirty="0">
                <a:latin typeface="Arial" panose="020B0604020202020204" pitchFamily="34" charset="0"/>
                <a:cs typeface="Arial" panose="020B0604020202020204" pitchFamily="34" charset="0"/>
              </a:rPr>
              <a:t>→ Suggest policy reform, leadership training, and PDSA cycle for continuous improvement.</a:t>
            </a:r>
            <a:r>
              <a:rPr lang="en-IN" i="1" dirty="0">
                <a:latin typeface="Arial" panose="020B0604020202020204" pitchFamily="34" charset="0"/>
                <a:cs typeface="Arial" panose="020B0604020202020204" pitchFamily="34" charset="0"/>
              </a:rPr>
              <a:t>(IHI, 2023)</a:t>
            </a:r>
            <a:endParaRPr lang="en-IN" dirty="0">
              <a:latin typeface="Arial" panose="020B0604020202020204" pitchFamily="34" charset="0"/>
              <a:cs typeface="Arial" panose="020B0604020202020204" pitchFamily="34" charset="0"/>
            </a:endParaRPr>
          </a:p>
          <a:p>
            <a:pPr algn="ctr">
              <a:lnSpc>
                <a:spcPct val="150000"/>
              </a:lnSpc>
              <a:buNone/>
            </a:pPr>
            <a:endParaRPr lang="en-IN" dirty="0">
              <a:latin typeface="Arial" panose="020B0604020202020204" pitchFamily="34" charset="0"/>
              <a:cs typeface="Arial" panose="020B0604020202020204" pitchFamily="34" charset="0"/>
            </a:endParaRPr>
          </a:p>
          <a:p>
            <a:pPr>
              <a:lnSpc>
                <a:spcPct val="150000"/>
              </a:lnSpc>
              <a:buNone/>
            </a:pPr>
            <a:r>
              <a:rPr lang="en-IN" b="1" dirty="0">
                <a:latin typeface="Arial" panose="020B0604020202020204" pitchFamily="34" charset="0"/>
                <a:cs typeface="Arial" panose="020B0604020202020204" pitchFamily="34" charset="0"/>
              </a:rPr>
              <a:t>7️⃣ Conclusion</a:t>
            </a:r>
            <a:br>
              <a:rPr lang="en-IN" dirty="0">
                <a:latin typeface="Arial" panose="020B0604020202020204" pitchFamily="34" charset="0"/>
                <a:cs typeface="Arial" panose="020B0604020202020204" pitchFamily="34" charset="0"/>
              </a:rPr>
            </a:br>
            <a:r>
              <a:rPr lang="en-IN" dirty="0">
                <a:latin typeface="Arial" panose="020B0604020202020204" pitchFamily="34" charset="0"/>
                <a:cs typeface="Arial" panose="020B0604020202020204" pitchFamily="34" charset="0"/>
              </a:rPr>
              <a:t>→ Summarise key lessons: system-based safety, accountability, and transpa</a:t>
            </a:r>
            <a:r>
              <a:rPr lang="en-IN" dirty="0"/>
              <a:t>rency.</a:t>
            </a:r>
          </a:p>
        </p:txBody>
      </p:sp>
      <p:sp>
        <p:nvSpPr>
          <p:cNvPr id="94" name="Freeform 6">
            <a:extLst>
              <a:ext uri="{FF2B5EF4-FFF2-40B4-BE49-F238E27FC236}">
                <a16:creationId xmlns:a16="http://schemas.microsoft.com/office/drawing/2014/main" id="{27EC01D0-25C9-47AE-7A80-D708E5639C5F}"/>
              </a:ext>
              <a:ext uri="{C183D7F6-B498-43B3-948B-1728B52AA6E4}">
                <adec:decorative xmlns:adec="http://schemas.microsoft.com/office/drawing/2017/decorative" val="1"/>
              </a:ext>
            </a:extLst>
          </p:cNvPr>
          <p:cNvSpPr/>
          <p:nvPr/>
        </p:nvSpPr>
        <p:spPr>
          <a:xfrm>
            <a:off x="15934424" y="1977659"/>
            <a:ext cx="1257673" cy="1257673"/>
          </a:xfrm>
          <a:custGeom>
            <a:avLst/>
            <a:gdLst/>
            <a:ahLst/>
            <a:cxnLst/>
            <a:rect l="l" t="t" r="r" b="b"/>
            <a:pathLst>
              <a:path w="1257673" h="1257673">
                <a:moveTo>
                  <a:pt x="0" y="0"/>
                </a:moveTo>
                <a:lnTo>
                  <a:pt x="1257673" y="0"/>
                </a:lnTo>
                <a:lnTo>
                  <a:pt x="1257673" y="1257673"/>
                </a:lnTo>
                <a:lnTo>
                  <a:pt x="0" y="1257673"/>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IN"/>
          </a:p>
        </p:txBody>
      </p:sp>
      <p:sp>
        <p:nvSpPr>
          <p:cNvPr id="95" name="Freeform 7">
            <a:extLst>
              <a:ext uri="{FF2B5EF4-FFF2-40B4-BE49-F238E27FC236}">
                <a16:creationId xmlns:a16="http://schemas.microsoft.com/office/drawing/2014/main" id="{65692BC8-D4D9-93BB-959B-67EDF4EB9FD9}"/>
              </a:ext>
              <a:ext uri="{C183D7F6-B498-43B3-948B-1728B52AA6E4}">
                <adec:decorative xmlns:adec="http://schemas.microsoft.com/office/drawing/2017/decorative" val="1"/>
              </a:ext>
            </a:extLst>
          </p:cNvPr>
          <p:cNvSpPr/>
          <p:nvPr/>
        </p:nvSpPr>
        <p:spPr>
          <a:xfrm>
            <a:off x="15374944" y="1220511"/>
            <a:ext cx="703256" cy="645376"/>
          </a:xfrm>
          <a:custGeom>
            <a:avLst/>
            <a:gdLst/>
            <a:ahLst/>
            <a:cxnLst/>
            <a:rect l="l" t="t" r="r" b="b"/>
            <a:pathLst>
              <a:path w="908030" h="908030">
                <a:moveTo>
                  <a:pt x="0" y="0"/>
                </a:moveTo>
                <a:lnTo>
                  <a:pt x="908031" y="0"/>
                </a:lnTo>
                <a:lnTo>
                  <a:pt x="908031" y="908030"/>
                </a:lnTo>
                <a:lnTo>
                  <a:pt x="0" y="908030"/>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IN"/>
          </a:p>
        </p:txBody>
      </p:sp>
      <p:sp>
        <p:nvSpPr>
          <p:cNvPr id="96" name="Freeform 8">
            <a:extLst>
              <a:ext uri="{FF2B5EF4-FFF2-40B4-BE49-F238E27FC236}">
                <a16:creationId xmlns:a16="http://schemas.microsoft.com/office/drawing/2014/main" id="{3316BEF9-36D4-8340-02B4-ED9E9351FD60}"/>
              </a:ext>
              <a:ext uri="{C183D7F6-B498-43B3-948B-1728B52AA6E4}">
                <adec:decorative xmlns:adec="http://schemas.microsoft.com/office/drawing/2017/decorative" val="1"/>
              </a:ext>
            </a:extLst>
          </p:cNvPr>
          <p:cNvSpPr/>
          <p:nvPr/>
        </p:nvSpPr>
        <p:spPr>
          <a:xfrm>
            <a:off x="16738082" y="477039"/>
            <a:ext cx="908030" cy="908030"/>
          </a:xfrm>
          <a:custGeom>
            <a:avLst/>
            <a:gdLst/>
            <a:ahLst/>
            <a:cxnLst/>
            <a:rect l="l" t="t" r="r" b="b"/>
            <a:pathLst>
              <a:path w="908030" h="908030">
                <a:moveTo>
                  <a:pt x="0" y="0"/>
                </a:moveTo>
                <a:lnTo>
                  <a:pt x="908030" y="0"/>
                </a:lnTo>
                <a:lnTo>
                  <a:pt x="908030" y="908031"/>
                </a:lnTo>
                <a:lnTo>
                  <a:pt x="0" y="908031"/>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IN"/>
          </a:p>
        </p:txBody>
      </p:sp>
    </p:spTree>
    <p:extLst>
      <p:ext uri="{BB962C8B-B14F-4D97-AF65-F5344CB8AC3E}">
        <p14:creationId xmlns:p14="http://schemas.microsoft.com/office/powerpoint/2010/main" val="332425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3"/>
                                        </p:tgtEl>
                                        <p:attrNameLst>
                                          <p:attrName>style.visibility</p:attrName>
                                        </p:attrNameLst>
                                      </p:cBhvr>
                                      <p:to>
                                        <p:strVal val="visible"/>
                                      </p:to>
                                    </p:set>
                                    <p:animEffect transition="in" filter="fade">
                                      <p:cBhvr>
                                        <p:cTn id="14"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9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p:cNvGrpSpPr/>
        <p:nvPr/>
      </p:nvGrpSpPr>
      <p:grpSpPr>
        <a:xfrm>
          <a:off x="0" y="0"/>
          <a:ext cx="0" cy="0"/>
          <a:chOff x="0" y="0"/>
          <a:chExt cx="0" cy="0"/>
        </a:xfrm>
      </p:grpSpPr>
      <p:sp>
        <p:nvSpPr>
          <p:cNvPr id="14" name="Text 0">
            <a:extLst>
              <a:ext uri="{FF2B5EF4-FFF2-40B4-BE49-F238E27FC236}">
                <a16:creationId xmlns:a16="http://schemas.microsoft.com/office/drawing/2014/main" id="{097F30F9-B77D-54D3-A8A6-E672450E690A}"/>
              </a:ext>
            </a:extLst>
          </p:cNvPr>
          <p:cNvSpPr/>
          <p:nvPr/>
        </p:nvSpPr>
        <p:spPr>
          <a:xfrm>
            <a:off x="2886194" y="806112"/>
            <a:ext cx="8599289" cy="484584"/>
          </a:xfrm>
          <a:prstGeom prst="rect">
            <a:avLst/>
          </a:prstGeom>
          <a:noFill/>
          <a:ln/>
        </p:spPr>
        <p:txBody>
          <a:bodyPr wrap="non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50000"/>
              </a:lnSpc>
              <a:buNone/>
            </a:pPr>
            <a:r>
              <a:rPr lang="en-US" sz="3600" b="1" dirty="0">
                <a:solidFill>
                  <a:srgbClr val="2E3C4E"/>
                </a:solidFill>
                <a:latin typeface="Arial" panose="020B0604020202020204" pitchFamily="34" charset="0"/>
                <a:ea typeface="Barlow Bold" pitchFamily="34" charset="-122"/>
                <a:cs typeface="Arial" panose="020B0604020202020204" pitchFamily="34" charset="0"/>
              </a:rPr>
              <a:t>Conclusion: </a:t>
            </a:r>
            <a:endParaRPr lang="en-US" sz="3600" dirty="0">
              <a:latin typeface="Arial" panose="020B0604020202020204" pitchFamily="34" charset="0"/>
              <a:cs typeface="Arial" panose="020B0604020202020204" pitchFamily="34" charset="0"/>
            </a:endParaRPr>
          </a:p>
        </p:txBody>
      </p:sp>
      <p:sp>
        <p:nvSpPr>
          <p:cNvPr id="15" name="Text 1">
            <a:extLst>
              <a:ext uri="{FF2B5EF4-FFF2-40B4-BE49-F238E27FC236}">
                <a16:creationId xmlns:a16="http://schemas.microsoft.com/office/drawing/2014/main" id="{B591C076-9A04-4627-1827-0D68F967EDC2}"/>
              </a:ext>
            </a:extLst>
          </p:cNvPr>
          <p:cNvSpPr/>
          <p:nvPr/>
        </p:nvSpPr>
        <p:spPr>
          <a:xfrm>
            <a:off x="914400" y="1818527"/>
            <a:ext cx="13113782" cy="294680"/>
          </a:xfrm>
          <a:prstGeom prst="rect">
            <a:avLst/>
          </a:prstGeom>
          <a:noFill/>
          <a:ln/>
        </p:spPr>
        <p:txBody>
          <a:bodyPr wrap="non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l">
              <a:lnSpc>
                <a:spcPct val="150000"/>
              </a:lnSpc>
              <a:buFont typeface="Arial" panose="020B0604020202020204" pitchFamily="34" charset="0"/>
              <a:buChar char="•"/>
            </a:pPr>
            <a:r>
              <a:rPr lang="en-US" sz="2000" dirty="0">
                <a:solidFill>
                  <a:srgbClr val="384653"/>
                </a:solidFill>
                <a:latin typeface="Arial" panose="020B0604020202020204" pitchFamily="34" charset="0"/>
                <a:ea typeface="Montserrat" pitchFamily="34" charset="-122"/>
                <a:cs typeface="Arial" panose="020B0604020202020204" pitchFamily="34" charset="0"/>
              </a:rPr>
              <a:t>The Lucy Letby case serves as a crucial turning point for leadership accountability, transparency, and patient-centred care within the NHS.</a:t>
            </a:r>
            <a:endParaRPr lang="en-US" sz="2000" dirty="0">
              <a:latin typeface="Arial" panose="020B0604020202020204" pitchFamily="34" charset="0"/>
              <a:cs typeface="Arial" panose="020B0604020202020204" pitchFamily="34" charset="0"/>
            </a:endParaRPr>
          </a:p>
        </p:txBody>
      </p:sp>
      <p:sp>
        <p:nvSpPr>
          <p:cNvPr id="16" name="Shape 2">
            <a:extLst>
              <a:ext uri="{FF2B5EF4-FFF2-40B4-BE49-F238E27FC236}">
                <a16:creationId xmlns:a16="http://schemas.microsoft.com/office/drawing/2014/main" id="{7797A408-E838-DF4C-9F2C-89FEBD817FFA}"/>
              </a:ext>
            </a:extLst>
          </p:cNvPr>
          <p:cNvSpPr/>
          <p:nvPr/>
        </p:nvSpPr>
        <p:spPr>
          <a:xfrm>
            <a:off x="2468598" y="2792790"/>
            <a:ext cx="6464856" cy="3005434"/>
          </a:xfrm>
          <a:prstGeom prst="roundRect">
            <a:avLst>
              <a:gd name="adj" fmla="val 11117"/>
            </a:avLst>
          </a:prstGeom>
          <a:solidFill>
            <a:srgbClr val="FFFFFF"/>
          </a:solidFill>
          <a:ln w="22860">
            <a:solidFill>
              <a:srgbClr val="BACFDD"/>
            </a:solidFill>
            <a:prstDash val="solid"/>
          </a:ln>
        </p:spPr>
        <p:txBody>
          <a:bodyPr/>
          <a:lstStyle/>
          <a:p>
            <a:pPr>
              <a:lnSpc>
                <a:spcPct val="150000"/>
              </a:lnSpc>
            </a:pPr>
            <a:endParaRPr lang="en-IN" sz="2400">
              <a:latin typeface="Arial" panose="020B0604020202020204" pitchFamily="34" charset="0"/>
              <a:cs typeface="Arial" panose="020B0604020202020204" pitchFamily="34" charset="0"/>
            </a:endParaRPr>
          </a:p>
        </p:txBody>
      </p:sp>
      <p:sp>
        <p:nvSpPr>
          <p:cNvPr id="19" name="Text 3">
            <a:extLst>
              <a:ext uri="{FF2B5EF4-FFF2-40B4-BE49-F238E27FC236}">
                <a16:creationId xmlns:a16="http://schemas.microsoft.com/office/drawing/2014/main" id="{5D31E24B-1C4A-A809-D909-CA1E807439F9}"/>
              </a:ext>
            </a:extLst>
          </p:cNvPr>
          <p:cNvSpPr/>
          <p:nvPr/>
        </p:nvSpPr>
        <p:spPr>
          <a:xfrm>
            <a:off x="2886194" y="2942027"/>
            <a:ext cx="2423160" cy="302776"/>
          </a:xfrm>
          <a:prstGeom prst="rect">
            <a:avLst/>
          </a:prstGeom>
          <a:noFill/>
          <a:ln/>
        </p:spPr>
        <p:txBody>
          <a:bodyPr wrap="non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50000"/>
              </a:lnSpc>
              <a:buNone/>
            </a:pPr>
            <a:r>
              <a:rPr lang="en-US" sz="2400" b="1" dirty="0">
                <a:solidFill>
                  <a:srgbClr val="384653"/>
                </a:solidFill>
                <a:latin typeface="Arial" panose="020B0604020202020204" pitchFamily="34" charset="0"/>
                <a:ea typeface="Barlow Bold" pitchFamily="34" charset="-122"/>
                <a:cs typeface="Arial" panose="020B0604020202020204" pitchFamily="34" charset="0"/>
              </a:rPr>
              <a:t>Summary of Findings</a:t>
            </a:r>
            <a:endParaRPr lang="en-US" sz="2400" dirty="0">
              <a:latin typeface="Arial" panose="020B0604020202020204" pitchFamily="34" charset="0"/>
              <a:cs typeface="Arial" panose="020B0604020202020204" pitchFamily="34" charset="0"/>
            </a:endParaRPr>
          </a:p>
        </p:txBody>
      </p:sp>
      <p:sp>
        <p:nvSpPr>
          <p:cNvPr id="20" name="Text 4">
            <a:extLst>
              <a:ext uri="{FF2B5EF4-FFF2-40B4-BE49-F238E27FC236}">
                <a16:creationId xmlns:a16="http://schemas.microsoft.com/office/drawing/2014/main" id="{FA918DE3-B9DD-6228-25BE-8100C1DE7687}"/>
              </a:ext>
            </a:extLst>
          </p:cNvPr>
          <p:cNvSpPr/>
          <p:nvPr/>
        </p:nvSpPr>
        <p:spPr>
          <a:xfrm>
            <a:off x="2767683" y="3593367"/>
            <a:ext cx="5866686" cy="1178719"/>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dirty="0">
                <a:solidFill>
                  <a:srgbClr val="384653"/>
                </a:solidFill>
                <a:latin typeface="Arial" panose="020B0604020202020204" pitchFamily="34" charset="0"/>
                <a:ea typeface="Montserrat" pitchFamily="34" charset="-122"/>
                <a:cs typeface="Arial" panose="020B0604020202020204" pitchFamily="34" charset="0"/>
              </a:rPr>
              <a:t>The case exposed deep systemic failures in patient safety, leadership, and governance</a:t>
            </a:r>
            <a:r>
              <a:rPr lang="en-US" dirty="0"/>
              <a:t> </a:t>
            </a:r>
            <a:r>
              <a:rPr lang="en-US" dirty="0">
                <a:solidFill>
                  <a:schemeClr val="tx1">
                    <a:lumMod val="65000"/>
                    <a:lumOff val="35000"/>
                  </a:schemeClr>
                </a:solidFill>
                <a:latin typeface="Arial" panose="020B0604020202020204" pitchFamily="34" charset="0"/>
                <a:cs typeface="Arial" panose="020B0604020202020204" pitchFamily="34" charset="0"/>
              </a:rPr>
              <a:t>Within the Countess of Chester Hospital setting</a:t>
            </a:r>
            <a:r>
              <a:rPr lang="en-US" dirty="0">
                <a:solidFill>
                  <a:schemeClr val="tx1">
                    <a:lumMod val="65000"/>
                    <a:lumOff val="35000"/>
                  </a:schemeClr>
                </a:solidFill>
                <a:latin typeface="Arial" panose="020B0604020202020204" pitchFamily="34" charset="0"/>
                <a:ea typeface="Montserrat" pitchFamily="34" charset="-122"/>
                <a:cs typeface="Arial" panose="020B0604020202020204" pitchFamily="34" charset="0"/>
              </a:rPr>
              <a:t>.</a:t>
            </a:r>
            <a:r>
              <a:rPr lang="en-US" dirty="0">
                <a:solidFill>
                  <a:srgbClr val="384653"/>
                </a:solidFill>
                <a:latin typeface="Arial" panose="020B0604020202020204" pitchFamily="34" charset="0"/>
                <a:ea typeface="Montserrat" pitchFamily="34" charset="-122"/>
                <a:cs typeface="Arial" panose="020B0604020202020204" pitchFamily="34" charset="0"/>
              </a:rPr>
              <a:t> Poor communication, lack of accountability, and weak clinical governance were identified as key root causes. (CQC, 2024)</a:t>
            </a:r>
            <a:endParaRPr lang="en-US" dirty="0">
              <a:latin typeface="Arial" panose="020B0604020202020204" pitchFamily="34" charset="0"/>
              <a:cs typeface="Arial" panose="020B0604020202020204" pitchFamily="34" charset="0"/>
            </a:endParaRPr>
          </a:p>
        </p:txBody>
      </p:sp>
      <p:sp>
        <p:nvSpPr>
          <p:cNvPr id="21" name="Shape 5">
            <a:extLst>
              <a:ext uri="{FF2B5EF4-FFF2-40B4-BE49-F238E27FC236}">
                <a16:creationId xmlns:a16="http://schemas.microsoft.com/office/drawing/2014/main" id="{89EF0E06-2089-AB97-AC5C-48054F380CEF}"/>
              </a:ext>
            </a:extLst>
          </p:cNvPr>
          <p:cNvSpPr/>
          <p:nvPr/>
        </p:nvSpPr>
        <p:spPr>
          <a:xfrm>
            <a:off x="9117524" y="2792790"/>
            <a:ext cx="6464856" cy="3005434"/>
          </a:xfrm>
          <a:prstGeom prst="roundRect">
            <a:avLst>
              <a:gd name="adj" fmla="val 11117"/>
            </a:avLst>
          </a:prstGeom>
          <a:solidFill>
            <a:srgbClr val="FFFFFF"/>
          </a:solidFill>
          <a:ln w="22860">
            <a:solidFill>
              <a:srgbClr val="BACFDD"/>
            </a:solidFill>
            <a:prstDash val="solid"/>
          </a:ln>
        </p:spPr>
        <p:txBody>
          <a:bodyPr/>
          <a:lstStyle/>
          <a:p>
            <a:pPr>
              <a:lnSpc>
                <a:spcPct val="150000"/>
              </a:lnSpc>
            </a:pPr>
            <a:endParaRPr lang="en-IN" sz="2400">
              <a:latin typeface="Arial" panose="020B0604020202020204" pitchFamily="34" charset="0"/>
              <a:cs typeface="Arial" panose="020B0604020202020204" pitchFamily="34" charset="0"/>
            </a:endParaRPr>
          </a:p>
        </p:txBody>
      </p:sp>
      <p:sp>
        <p:nvSpPr>
          <p:cNvPr id="24" name="Text 6">
            <a:extLst>
              <a:ext uri="{FF2B5EF4-FFF2-40B4-BE49-F238E27FC236}">
                <a16:creationId xmlns:a16="http://schemas.microsoft.com/office/drawing/2014/main" id="{415A0DCE-E249-C0E0-8D0F-4C133F8635EB}"/>
              </a:ext>
            </a:extLst>
          </p:cNvPr>
          <p:cNvSpPr/>
          <p:nvPr/>
        </p:nvSpPr>
        <p:spPr>
          <a:xfrm>
            <a:off x="9434944" y="2955037"/>
            <a:ext cx="2423160" cy="302776"/>
          </a:xfrm>
          <a:prstGeom prst="rect">
            <a:avLst/>
          </a:prstGeom>
          <a:noFill/>
          <a:ln/>
        </p:spPr>
        <p:txBody>
          <a:bodyPr wrap="non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50000"/>
              </a:lnSpc>
              <a:buNone/>
            </a:pPr>
            <a:r>
              <a:rPr lang="en-US" sz="2400" b="1" dirty="0">
                <a:solidFill>
                  <a:srgbClr val="384653"/>
                </a:solidFill>
                <a:latin typeface="Arial" panose="020B0604020202020204" pitchFamily="34" charset="0"/>
                <a:ea typeface="Barlow Bold" pitchFamily="34" charset="-122"/>
                <a:cs typeface="Arial" panose="020B0604020202020204" pitchFamily="34" charset="0"/>
              </a:rPr>
              <a:t>Key Lessons Learned</a:t>
            </a:r>
            <a:endParaRPr lang="en-US" sz="2400" dirty="0">
              <a:latin typeface="Arial" panose="020B0604020202020204" pitchFamily="34" charset="0"/>
              <a:cs typeface="Arial" panose="020B0604020202020204" pitchFamily="34" charset="0"/>
            </a:endParaRPr>
          </a:p>
        </p:txBody>
      </p:sp>
      <p:sp>
        <p:nvSpPr>
          <p:cNvPr id="25" name="Text 7">
            <a:extLst>
              <a:ext uri="{FF2B5EF4-FFF2-40B4-BE49-F238E27FC236}">
                <a16:creationId xmlns:a16="http://schemas.microsoft.com/office/drawing/2014/main" id="{4BAB0C65-0D9A-3326-14CE-66EA5AB670E7}"/>
              </a:ext>
            </a:extLst>
          </p:cNvPr>
          <p:cNvSpPr/>
          <p:nvPr/>
        </p:nvSpPr>
        <p:spPr>
          <a:xfrm>
            <a:off x="9412598" y="3593367"/>
            <a:ext cx="5866686" cy="1473398"/>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50000"/>
              </a:lnSpc>
              <a:buNone/>
            </a:pPr>
            <a:r>
              <a:rPr lang="en-US" dirty="0">
                <a:solidFill>
                  <a:srgbClr val="384653"/>
                </a:solidFill>
                <a:latin typeface="Arial" panose="020B0604020202020204" pitchFamily="34" charset="0"/>
                <a:ea typeface="Montserrat" pitchFamily="34" charset="-122"/>
                <a:cs typeface="Arial" panose="020B0604020202020204" pitchFamily="34" charset="0"/>
              </a:rPr>
              <a:t>Effective quality assurance demands strong leadership, an open reporting culture, and timely incident management. The Donabedian Model confirms that weak structure and poor processes lead to unsafe outcomes. (Reason, 2000; Donabedian, 1988)</a:t>
            </a:r>
            <a:endParaRPr lang="en-US" dirty="0">
              <a:latin typeface="Arial" panose="020B0604020202020204" pitchFamily="34" charset="0"/>
              <a:cs typeface="Arial" panose="020B0604020202020204" pitchFamily="34" charset="0"/>
            </a:endParaRPr>
          </a:p>
        </p:txBody>
      </p:sp>
      <p:sp>
        <p:nvSpPr>
          <p:cNvPr id="26" name="Shape 8">
            <a:extLst>
              <a:ext uri="{FF2B5EF4-FFF2-40B4-BE49-F238E27FC236}">
                <a16:creationId xmlns:a16="http://schemas.microsoft.com/office/drawing/2014/main" id="{E39B1FFE-30EE-383E-F52E-2F37837A07B2}"/>
              </a:ext>
            </a:extLst>
          </p:cNvPr>
          <p:cNvSpPr/>
          <p:nvPr/>
        </p:nvSpPr>
        <p:spPr>
          <a:xfrm>
            <a:off x="2468598" y="5982295"/>
            <a:ext cx="6464856" cy="3400364"/>
          </a:xfrm>
          <a:prstGeom prst="roundRect">
            <a:avLst>
              <a:gd name="adj" fmla="val 12613"/>
            </a:avLst>
          </a:prstGeom>
          <a:solidFill>
            <a:srgbClr val="FFFFFF"/>
          </a:solidFill>
          <a:ln w="22860">
            <a:solidFill>
              <a:srgbClr val="BACFDD"/>
            </a:solidFill>
            <a:prstDash val="solid"/>
          </a:ln>
        </p:spPr>
        <p:txBody>
          <a:bodyPr/>
          <a:lstStyle/>
          <a:p>
            <a:pPr>
              <a:lnSpc>
                <a:spcPct val="150000"/>
              </a:lnSpc>
            </a:pPr>
            <a:endParaRPr lang="en-IN" sz="2400">
              <a:latin typeface="Arial" panose="020B0604020202020204" pitchFamily="34" charset="0"/>
              <a:cs typeface="Arial" panose="020B0604020202020204" pitchFamily="34" charset="0"/>
            </a:endParaRPr>
          </a:p>
        </p:txBody>
      </p:sp>
      <p:sp>
        <p:nvSpPr>
          <p:cNvPr id="29" name="Text 9">
            <a:extLst>
              <a:ext uri="{FF2B5EF4-FFF2-40B4-BE49-F238E27FC236}">
                <a16:creationId xmlns:a16="http://schemas.microsoft.com/office/drawing/2014/main" id="{52EF77B6-F1A2-EF1F-56F5-11C87C88BB04}"/>
              </a:ext>
            </a:extLst>
          </p:cNvPr>
          <p:cNvSpPr/>
          <p:nvPr/>
        </p:nvSpPr>
        <p:spPr>
          <a:xfrm>
            <a:off x="2767683" y="6281380"/>
            <a:ext cx="3396258" cy="302776"/>
          </a:xfrm>
          <a:prstGeom prst="rect">
            <a:avLst/>
          </a:prstGeom>
          <a:noFill/>
          <a:ln/>
        </p:spPr>
        <p:txBody>
          <a:bodyPr wrap="non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50000"/>
              </a:lnSpc>
              <a:buNone/>
            </a:pPr>
            <a:r>
              <a:rPr lang="en-US" sz="2400" b="1" dirty="0">
                <a:solidFill>
                  <a:srgbClr val="384653"/>
                </a:solidFill>
                <a:latin typeface="Arial" panose="020B0604020202020204" pitchFamily="34" charset="0"/>
                <a:ea typeface="Barlow Bold" pitchFamily="34" charset="-122"/>
                <a:cs typeface="Arial" panose="020B0604020202020204" pitchFamily="34" charset="0"/>
              </a:rPr>
              <a:t>Implications for Future Practice</a:t>
            </a:r>
            <a:endParaRPr lang="en-US" sz="2400" dirty="0">
              <a:latin typeface="Arial" panose="020B0604020202020204" pitchFamily="34" charset="0"/>
              <a:cs typeface="Arial" panose="020B0604020202020204" pitchFamily="34" charset="0"/>
            </a:endParaRPr>
          </a:p>
        </p:txBody>
      </p:sp>
      <p:sp>
        <p:nvSpPr>
          <p:cNvPr id="30" name="Text 10">
            <a:extLst>
              <a:ext uri="{FF2B5EF4-FFF2-40B4-BE49-F238E27FC236}">
                <a16:creationId xmlns:a16="http://schemas.microsoft.com/office/drawing/2014/main" id="{3A0E89D3-898A-9DF3-6F71-10E3D85CC908}"/>
              </a:ext>
            </a:extLst>
          </p:cNvPr>
          <p:cNvSpPr/>
          <p:nvPr/>
        </p:nvSpPr>
        <p:spPr>
          <a:xfrm>
            <a:off x="2767683" y="6950836"/>
            <a:ext cx="5866686" cy="1178719"/>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50000"/>
              </a:lnSpc>
              <a:buNone/>
            </a:pPr>
            <a:r>
              <a:rPr lang="en-US" dirty="0">
                <a:solidFill>
                  <a:srgbClr val="384653"/>
                </a:solidFill>
                <a:latin typeface="Arial" panose="020B0604020202020204" pitchFamily="34" charset="0"/>
                <a:ea typeface="Montserrat" pitchFamily="34" charset="-122"/>
                <a:cs typeface="Arial" panose="020B0604020202020204" pitchFamily="34" charset="0"/>
              </a:rPr>
              <a:t>Strengthen policy enforcement (Duty of Candour, Freedom to Speak Up). Build a Just Culture focusing on learning, not blame. Embed continuous improvement cycles (PDSA) to sustain safe and equitable care. (NHS Improvement, 2023)</a:t>
            </a:r>
            <a:endParaRPr lang="en-US" dirty="0">
              <a:latin typeface="Arial" panose="020B0604020202020204" pitchFamily="34" charset="0"/>
              <a:cs typeface="Arial" panose="020B0604020202020204" pitchFamily="34" charset="0"/>
            </a:endParaRPr>
          </a:p>
        </p:txBody>
      </p:sp>
      <p:sp>
        <p:nvSpPr>
          <p:cNvPr id="31" name="Shape 11">
            <a:extLst>
              <a:ext uri="{FF2B5EF4-FFF2-40B4-BE49-F238E27FC236}">
                <a16:creationId xmlns:a16="http://schemas.microsoft.com/office/drawing/2014/main" id="{B4B77CE1-C94A-3FE9-CCDE-E25A1DC04531}"/>
              </a:ext>
            </a:extLst>
          </p:cNvPr>
          <p:cNvSpPr/>
          <p:nvPr/>
        </p:nvSpPr>
        <p:spPr>
          <a:xfrm>
            <a:off x="9117524" y="5982295"/>
            <a:ext cx="6464856" cy="3400364"/>
          </a:xfrm>
          <a:prstGeom prst="roundRect">
            <a:avLst>
              <a:gd name="adj" fmla="val 12613"/>
            </a:avLst>
          </a:prstGeom>
          <a:solidFill>
            <a:srgbClr val="FFFFFF"/>
          </a:solidFill>
          <a:ln w="22860">
            <a:solidFill>
              <a:srgbClr val="BACFDD"/>
            </a:solidFill>
            <a:prstDash val="solid"/>
          </a:ln>
        </p:spPr>
        <p:txBody>
          <a:bodyPr/>
          <a:lstStyle/>
          <a:p>
            <a:pPr>
              <a:lnSpc>
                <a:spcPct val="150000"/>
              </a:lnSpc>
            </a:pPr>
            <a:endParaRPr lang="en-IN" sz="2400">
              <a:latin typeface="Arial" panose="020B0604020202020204" pitchFamily="34" charset="0"/>
              <a:cs typeface="Arial" panose="020B0604020202020204" pitchFamily="34" charset="0"/>
            </a:endParaRPr>
          </a:p>
        </p:txBody>
      </p:sp>
      <p:sp>
        <p:nvSpPr>
          <p:cNvPr id="34" name="Text 12">
            <a:extLst>
              <a:ext uri="{FF2B5EF4-FFF2-40B4-BE49-F238E27FC236}">
                <a16:creationId xmlns:a16="http://schemas.microsoft.com/office/drawing/2014/main" id="{1C6261E9-5854-A1E3-7227-1E2AF5ABA931}"/>
              </a:ext>
            </a:extLst>
          </p:cNvPr>
          <p:cNvSpPr/>
          <p:nvPr/>
        </p:nvSpPr>
        <p:spPr>
          <a:xfrm>
            <a:off x="9416609" y="6281380"/>
            <a:ext cx="2423160" cy="302776"/>
          </a:xfrm>
          <a:prstGeom prst="rect">
            <a:avLst/>
          </a:prstGeom>
          <a:noFill/>
          <a:ln/>
        </p:spPr>
        <p:txBody>
          <a:bodyPr wrap="non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50000"/>
              </a:lnSpc>
              <a:buNone/>
            </a:pPr>
            <a:r>
              <a:rPr lang="en-US" sz="2400" b="1" dirty="0">
                <a:solidFill>
                  <a:srgbClr val="384653"/>
                </a:solidFill>
                <a:latin typeface="Arial" panose="020B0604020202020204" pitchFamily="34" charset="0"/>
                <a:ea typeface="Barlow Bold" pitchFamily="34" charset="-122"/>
                <a:cs typeface="Arial" panose="020B0604020202020204" pitchFamily="34" charset="0"/>
              </a:rPr>
              <a:t>Final Reflection</a:t>
            </a:r>
            <a:endParaRPr lang="en-US" sz="2400" dirty="0">
              <a:latin typeface="Arial" panose="020B0604020202020204" pitchFamily="34" charset="0"/>
              <a:cs typeface="Arial" panose="020B0604020202020204" pitchFamily="34" charset="0"/>
            </a:endParaRPr>
          </a:p>
        </p:txBody>
      </p:sp>
      <p:sp>
        <p:nvSpPr>
          <p:cNvPr id="35" name="Text 13">
            <a:extLst>
              <a:ext uri="{FF2B5EF4-FFF2-40B4-BE49-F238E27FC236}">
                <a16:creationId xmlns:a16="http://schemas.microsoft.com/office/drawing/2014/main" id="{F5F17DF8-31A8-B857-0BFA-0547C3D11C2D}"/>
              </a:ext>
            </a:extLst>
          </p:cNvPr>
          <p:cNvSpPr/>
          <p:nvPr/>
        </p:nvSpPr>
        <p:spPr>
          <a:xfrm>
            <a:off x="9412598" y="6950836"/>
            <a:ext cx="5866686" cy="884039"/>
          </a:xfrm>
          <a:prstGeom prst="rect">
            <a:avLst/>
          </a:prstGeom>
          <a:noFill/>
          <a:ln/>
        </p:spPr>
        <p:txBody>
          <a:bodyPr wrap="square" lIns="0" tIns="0" rIns="0" bIns="0" rtlCol="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ct val="150000"/>
              </a:lnSpc>
              <a:buNone/>
            </a:pPr>
            <a:r>
              <a:rPr lang="en-US" dirty="0">
                <a:solidFill>
                  <a:srgbClr val="384653"/>
                </a:solidFill>
                <a:latin typeface="Arial" panose="020B0604020202020204" pitchFamily="34" charset="0"/>
                <a:ea typeface="Montserrat" pitchFamily="34" charset="-122"/>
                <a:cs typeface="Arial" panose="020B0604020202020204" pitchFamily="34" charset="0"/>
              </a:rPr>
              <a:t>"True quality assurance in healthcare is not just about detecting errors — it’s about building resilient systems that prevent harm, empower staff, and maintain public trust."</a:t>
            </a:r>
            <a:endParaRPr lang="en-US" dirty="0">
              <a:latin typeface="Arial" panose="020B0604020202020204" pitchFamily="34" charset="0"/>
              <a:cs typeface="Arial" panose="020B0604020202020204" pitchFamily="34" charset="0"/>
            </a:endParaRPr>
          </a:p>
        </p:txBody>
      </p:sp>
      <p:sp>
        <p:nvSpPr>
          <p:cNvPr id="36" name="Freeform 12">
            <a:extLst>
              <a:ext uri="{FF2B5EF4-FFF2-40B4-BE49-F238E27FC236}">
                <a16:creationId xmlns:a16="http://schemas.microsoft.com/office/drawing/2014/main" id="{D83AFB2C-E457-4FD7-5413-3D6D59D55E78}"/>
              </a:ext>
              <a:ext uri="{C183D7F6-B498-43B3-948B-1728B52AA6E4}">
                <adec:decorative xmlns:adec="http://schemas.microsoft.com/office/drawing/2017/decorative" val="1"/>
              </a:ext>
            </a:extLst>
          </p:cNvPr>
          <p:cNvSpPr/>
          <p:nvPr/>
        </p:nvSpPr>
        <p:spPr>
          <a:xfrm>
            <a:off x="-417107" y="493128"/>
            <a:ext cx="3186251" cy="1147050"/>
          </a:xfrm>
          <a:custGeom>
            <a:avLst/>
            <a:gdLst/>
            <a:ahLst/>
            <a:cxnLst/>
            <a:rect l="l" t="t" r="r" b="b"/>
            <a:pathLst>
              <a:path w="3186251" h="1147050">
                <a:moveTo>
                  <a:pt x="0" y="0"/>
                </a:moveTo>
                <a:lnTo>
                  <a:pt x="3186250" y="0"/>
                </a:lnTo>
                <a:lnTo>
                  <a:pt x="3186250" y="1147051"/>
                </a:lnTo>
                <a:lnTo>
                  <a:pt x="0" y="114705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IN"/>
          </a:p>
        </p:txBody>
      </p:sp>
      <p:sp>
        <p:nvSpPr>
          <p:cNvPr id="37" name="Freeform 5">
            <a:extLst>
              <a:ext uri="{FF2B5EF4-FFF2-40B4-BE49-F238E27FC236}">
                <a16:creationId xmlns:a16="http://schemas.microsoft.com/office/drawing/2014/main" id="{75C7719E-8B74-A0EF-257B-9A6A8A7CD497}"/>
              </a:ext>
              <a:ext uri="{C183D7F6-B498-43B3-948B-1728B52AA6E4}">
                <adec:decorative xmlns:adec="http://schemas.microsoft.com/office/drawing/2017/decorative" val="1"/>
              </a:ext>
            </a:extLst>
          </p:cNvPr>
          <p:cNvSpPr/>
          <p:nvPr/>
        </p:nvSpPr>
        <p:spPr>
          <a:xfrm>
            <a:off x="890337" y="2557221"/>
            <a:ext cx="1445274" cy="1098408"/>
          </a:xfrm>
          <a:custGeom>
            <a:avLst/>
            <a:gdLst/>
            <a:ahLst/>
            <a:cxnLst/>
            <a:rect l="l" t="t" r="r" b="b"/>
            <a:pathLst>
              <a:path w="1445274" h="1098408">
                <a:moveTo>
                  <a:pt x="0" y="0"/>
                </a:moveTo>
                <a:lnTo>
                  <a:pt x="1445274" y="0"/>
                </a:lnTo>
                <a:lnTo>
                  <a:pt x="1445274" y="1098408"/>
                </a:lnTo>
                <a:lnTo>
                  <a:pt x="0" y="10984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39" name="Freeform 5">
            <a:extLst>
              <a:ext uri="{FF2B5EF4-FFF2-40B4-BE49-F238E27FC236}">
                <a16:creationId xmlns:a16="http://schemas.microsoft.com/office/drawing/2014/main" id="{707053B2-4D5E-A451-C9A1-0A446A668E12}"/>
              </a:ext>
              <a:ext uri="{C183D7F6-B498-43B3-948B-1728B52AA6E4}">
                <adec:decorative xmlns:adec="http://schemas.microsoft.com/office/drawing/2017/decorative" val="1"/>
              </a:ext>
            </a:extLst>
          </p:cNvPr>
          <p:cNvSpPr/>
          <p:nvPr/>
        </p:nvSpPr>
        <p:spPr>
          <a:xfrm flipH="1" flipV="1">
            <a:off x="15762439" y="8496300"/>
            <a:ext cx="1219200" cy="1066800"/>
          </a:xfrm>
          <a:custGeom>
            <a:avLst/>
            <a:gdLst/>
            <a:ahLst/>
            <a:cxnLst/>
            <a:rect l="l" t="t" r="r" b="b"/>
            <a:pathLst>
              <a:path w="1445274" h="1098408">
                <a:moveTo>
                  <a:pt x="0" y="0"/>
                </a:moveTo>
                <a:lnTo>
                  <a:pt x="1445274" y="0"/>
                </a:lnTo>
                <a:lnTo>
                  <a:pt x="1445274" y="1098408"/>
                </a:lnTo>
                <a:lnTo>
                  <a:pt x="0" y="10984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IN"/>
          </a:p>
        </p:txBody>
      </p:sp>
      <p:sp>
        <p:nvSpPr>
          <p:cNvPr id="40" name="Freeform 3">
            <a:extLst>
              <a:ext uri="{FF2B5EF4-FFF2-40B4-BE49-F238E27FC236}">
                <a16:creationId xmlns:a16="http://schemas.microsoft.com/office/drawing/2014/main" id="{FBD68D3F-102B-5B68-CF87-3667E20508C2}"/>
              </a:ext>
              <a:ext uri="{C183D7F6-B498-43B3-948B-1728B52AA6E4}">
                <adec:decorative xmlns:adec="http://schemas.microsoft.com/office/drawing/2017/decorative" val="1"/>
              </a:ext>
            </a:extLst>
          </p:cNvPr>
          <p:cNvSpPr/>
          <p:nvPr/>
        </p:nvSpPr>
        <p:spPr>
          <a:xfrm rot="-1103560">
            <a:off x="14567407" y="-47800"/>
            <a:ext cx="4171107" cy="4322013"/>
          </a:xfrm>
          <a:custGeom>
            <a:avLst/>
            <a:gdLst/>
            <a:ahLst/>
            <a:cxnLst/>
            <a:rect l="l" t="t" r="r" b="b"/>
            <a:pathLst>
              <a:path w="5387008" h="5387008">
                <a:moveTo>
                  <a:pt x="0" y="0"/>
                </a:moveTo>
                <a:lnTo>
                  <a:pt x="5387008" y="0"/>
                </a:lnTo>
                <a:lnTo>
                  <a:pt x="5387008" y="5387008"/>
                </a:lnTo>
                <a:lnTo>
                  <a:pt x="0" y="53870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41" name="Freeform 8">
            <a:extLst>
              <a:ext uri="{FF2B5EF4-FFF2-40B4-BE49-F238E27FC236}">
                <a16:creationId xmlns:a16="http://schemas.microsoft.com/office/drawing/2014/main" id="{6196297E-7907-3AF2-BEE8-DAF5E96BA5AE}"/>
              </a:ext>
              <a:ext uri="{C183D7F6-B498-43B3-948B-1728B52AA6E4}">
                <adec:decorative xmlns:adec="http://schemas.microsoft.com/office/drawing/2017/decorative" val="1"/>
              </a:ext>
            </a:extLst>
          </p:cNvPr>
          <p:cNvSpPr/>
          <p:nvPr/>
        </p:nvSpPr>
        <p:spPr>
          <a:xfrm flipH="1">
            <a:off x="-1957646" y="8665503"/>
            <a:ext cx="4730273" cy="1685697"/>
          </a:xfrm>
          <a:custGeom>
            <a:avLst/>
            <a:gdLst/>
            <a:ahLst/>
            <a:cxnLst/>
            <a:rect l="l" t="t" r="r" b="b"/>
            <a:pathLst>
              <a:path w="4730273" h="1685697">
                <a:moveTo>
                  <a:pt x="4730273" y="0"/>
                </a:moveTo>
                <a:lnTo>
                  <a:pt x="0" y="0"/>
                </a:lnTo>
                <a:lnTo>
                  <a:pt x="0" y="1685698"/>
                </a:lnTo>
                <a:lnTo>
                  <a:pt x="4730273" y="1685698"/>
                </a:lnTo>
                <a:lnTo>
                  <a:pt x="4730273"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IN"/>
          </a:p>
        </p:txBody>
      </p:sp>
      <p:sp>
        <p:nvSpPr>
          <p:cNvPr id="42" name="Freeform 9">
            <a:extLst>
              <a:ext uri="{FF2B5EF4-FFF2-40B4-BE49-F238E27FC236}">
                <a16:creationId xmlns:a16="http://schemas.microsoft.com/office/drawing/2014/main" id="{F4131644-2746-DF40-0D7B-771A17BAB4F4}"/>
              </a:ext>
              <a:ext uri="{C183D7F6-B498-43B3-948B-1728B52AA6E4}">
                <adec:decorative xmlns:adec="http://schemas.microsoft.com/office/drawing/2017/decorative" val="1"/>
              </a:ext>
            </a:extLst>
          </p:cNvPr>
          <p:cNvSpPr/>
          <p:nvPr/>
        </p:nvSpPr>
        <p:spPr>
          <a:xfrm rot="-705033">
            <a:off x="114769" y="8620351"/>
            <a:ext cx="1670047" cy="1298970"/>
          </a:xfrm>
          <a:custGeom>
            <a:avLst/>
            <a:gdLst/>
            <a:ahLst/>
            <a:cxnLst/>
            <a:rect l="l" t="t" r="r" b="b"/>
            <a:pathLst>
              <a:path w="2039768" h="1698107">
                <a:moveTo>
                  <a:pt x="0" y="0"/>
                </a:moveTo>
                <a:lnTo>
                  <a:pt x="2039768" y="0"/>
                </a:lnTo>
                <a:lnTo>
                  <a:pt x="2039768" y="1698107"/>
                </a:lnTo>
                <a:lnTo>
                  <a:pt x="0" y="1698107"/>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txBody>
          <a:bodyPr/>
          <a:lstStyle/>
          <a:p>
            <a:endParaRPr lang="en-I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1"/>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5" grpId="0" animBg="1"/>
      <p:bldP spid="26" grpId="0" animBg="1"/>
      <p:bldP spid="30" grpId="0" animBg="1"/>
      <p:bldP spid="31" grpId="0" animBg="1"/>
      <p:bldP spid="3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DF3F4"/>
        </a:solidFill>
        <a:effectLst/>
      </p:bgPr>
    </p:bg>
    <p:spTree>
      <p:nvGrpSpPr>
        <p:cNvPr id="1" name="">
          <a:extLst>
            <a:ext uri="{FF2B5EF4-FFF2-40B4-BE49-F238E27FC236}">
              <a16:creationId xmlns:a16="http://schemas.microsoft.com/office/drawing/2014/main" id="{C40E2F76-2010-0B14-FE7D-D0BBCE0B6F4F}"/>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5B58A4CE-7740-DB23-2480-E283B82A6BF7}"/>
              </a:ext>
              <a:ext uri="{C183D7F6-B498-43B3-948B-1728B52AA6E4}">
                <adec:decorative xmlns:adec="http://schemas.microsoft.com/office/drawing/2017/decorative" val="1"/>
              </a:ext>
            </a:extLst>
          </p:cNvPr>
          <p:cNvSpPr/>
          <p:nvPr/>
        </p:nvSpPr>
        <p:spPr>
          <a:xfrm rot="5547384">
            <a:off x="-3582685" y="-4512361"/>
            <a:ext cx="7556582" cy="7916419"/>
          </a:xfrm>
          <a:custGeom>
            <a:avLst/>
            <a:gdLst/>
            <a:ahLst/>
            <a:cxnLst/>
            <a:rect l="l" t="t" r="r" b="b"/>
            <a:pathLst>
              <a:path w="7556582" h="7916419">
                <a:moveTo>
                  <a:pt x="0" y="0"/>
                </a:moveTo>
                <a:lnTo>
                  <a:pt x="7556581" y="0"/>
                </a:lnTo>
                <a:lnTo>
                  <a:pt x="7556581" y="7916418"/>
                </a:lnTo>
                <a:lnTo>
                  <a:pt x="0" y="791641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4" name="Freeform 4">
            <a:extLst>
              <a:ext uri="{FF2B5EF4-FFF2-40B4-BE49-F238E27FC236}">
                <a16:creationId xmlns:a16="http://schemas.microsoft.com/office/drawing/2014/main" id="{8B2241B8-39DD-2BE5-4A0E-A16A43211DA5}"/>
              </a:ext>
              <a:ext uri="{C183D7F6-B498-43B3-948B-1728B52AA6E4}">
                <adec:decorative xmlns:adec="http://schemas.microsoft.com/office/drawing/2017/decorative" val="1"/>
              </a:ext>
            </a:extLst>
          </p:cNvPr>
          <p:cNvSpPr/>
          <p:nvPr/>
        </p:nvSpPr>
        <p:spPr>
          <a:xfrm rot="522272">
            <a:off x="-403148" y="-392861"/>
            <a:ext cx="2275716" cy="1894534"/>
          </a:xfrm>
          <a:custGeom>
            <a:avLst/>
            <a:gdLst/>
            <a:ahLst/>
            <a:cxnLst/>
            <a:rect l="l" t="t" r="r" b="b"/>
            <a:pathLst>
              <a:path w="2275716" h="1894534">
                <a:moveTo>
                  <a:pt x="0" y="0"/>
                </a:moveTo>
                <a:lnTo>
                  <a:pt x="2275716" y="0"/>
                </a:lnTo>
                <a:lnTo>
                  <a:pt x="2275716" y="1894533"/>
                </a:lnTo>
                <a:lnTo>
                  <a:pt x="0" y="1894533"/>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IN" dirty="0"/>
          </a:p>
        </p:txBody>
      </p:sp>
      <p:sp>
        <p:nvSpPr>
          <p:cNvPr id="12" name="Freeform 12">
            <a:extLst>
              <a:ext uri="{FF2B5EF4-FFF2-40B4-BE49-F238E27FC236}">
                <a16:creationId xmlns:a16="http://schemas.microsoft.com/office/drawing/2014/main" id="{EFBA543C-7792-CEE8-DE5C-69E20EB0A3EE}"/>
              </a:ext>
              <a:ext uri="{C183D7F6-B498-43B3-948B-1728B52AA6E4}">
                <adec:decorative xmlns:adec="http://schemas.microsoft.com/office/drawing/2017/decorative" val="1"/>
              </a:ext>
            </a:extLst>
          </p:cNvPr>
          <p:cNvSpPr/>
          <p:nvPr/>
        </p:nvSpPr>
        <p:spPr>
          <a:xfrm rot="-5875096">
            <a:off x="14807397" y="5621965"/>
            <a:ext cx="7556582" cy="7916419"/>
          </a:xfrm>
          <a:custGeom>
            <a:avLst/>
            <a:gdLst/>
            <a:ahLst/>
            <a:cxnLst/>
            <a:rect l="l" t="t" r="r" b="b"/>
            <a:pathLst>
              <a:path w="7556582" h="7916419">
                <a:moveTo>
                  <a:pt x="0" y="0"/>
                </a:moveTo>
                <a:lnTo>
                  <a:pt x="7556582" y="0"/>
                </a:lnTo>
                <a:lnTo>
                  <a:pt x="7556582" y="7916419"/>
                </a:lnTo>
                <a:lnTo>
                  <a:pt x="0" y="791641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IN"/>
          </a:p>
        </p:txBody>
      </p:sp>
      <p:sp>
        <p:nvSpPr>
          <p:cNvPr id="13" name="Freeform 13">
            <a:extLst>
              <a:ext uri="{FF2B5EF4-FFF2-40B4-BE49-F238E27FC236}">
                <a16:creationId xmlns:a16="http://schemas.microsoft.com/office/drawing/2014/main" id="{FA9E4775-D3D7-C4F9-13B4-6B1E1ED024A7}"/>
              </a:ext>
              <a:ext uri="{C183D7F6-B498-43B3-948B-1728B52AA6E4}">
                <adec:decorative xmlns:adec="http://schemas.microsoft.com/office/drawing/2017/decorative" val="1"/>
              </a:ext>
            </a:extLst>
          </p:cNvPr>
          <p:cNvSpPr/>
          <p:nvPr/>
        </p:nvSpPr>
        <p:spPr>
          <a:xfrm rot="10699791">
            <a:off x="16562526" y="7386894"/>
            <a:ext cx="2275716" cy="1894534"/>
          </a:xfrm>
          <a:custGeom>
            <a:avLst/>
            <a:gdLst/>
            <a:ahLst/>
            <a:cxnLst/>
            <a:rect l="l" t="t" r="r" b="b"/>
            <a:pathLst>
              <a:path w="2275716" h="1894534">
                <a:moveTo>
                  <a:pt x="0" y="0"/>
                </a:moveTo>
                <a:lnTo>
                  <a:pt x="2275717" y="0"/>
                </a:lnTo>
                <a:lnTo>
                  <a:pt x="2275717" y="1894534"/>
                </a:lnTo>
                <a:lnTo>
                  <a:pt x="0" y="189453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IN" dirty="0"/>
          </a:p>
        </p:txBody>
      </p:sp>
      <p:sp>
        <p:nvSpPr>
          <p:cNvPr id="14" name="Freeform 14">
            <a:extLst>
              <a:ext uri="{FF2B5EF4-FFF2-40B4-BE49-F238E27FC236}">
                <a16:creationId xmlns:a16="http://schemas.microsoft.com/office/drawing/2014/main" id="{5A5D24FD-A8F3-534D-0EC8-DC7C4A72797B}"/>
              </a:ext>
              <a:ext uri="{C183D7F6-B498-43B3-948B-1728B52AA6E4}">
                <adec:decorative xmlns:adec="http://schemas.microsoft.com/office/drawing/2017/decorative" val="1"/>
              </a:ext>
            </a:extLst>
          </p:cNvPr>
          <p:cNvSpPr/>
          <p:nvPr/>
        </p:nvSpPr>
        <p:spPr>
          <a:xfrm rot="-6259107">
            <a:off x="17293460" y="349144"/>
            <a:ext cx="2422129" cy="1893665"/>
          </a:xfrm>
          <a:custGeom>
            <a:avLst/>
            <a:gdLst/>
            <a:ahLst/>
            <a:cxnLst/>
            <a:rect l="l" t="t" r="r" b="b"/>
            <a:pathLst>
              <a:path w="2422129" h="1893665">
                <a:moveTo>
                  <a:pt x="0" y="0"/>
                </a:moveTo>
                <a:lnTo>
                  <a:pt x="2422129" y="0"/>
                </a:lnTo>
                <a:lnTo>
                  <a:pt x="2422129" y="1893665"/>
                </a:lnTo>
                <a:lnTo>
                  <a:pt x="0" y="189366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15" name="Freeform 15">
            <a:extLst>
              <a:ext uri="{FF2B5EF4-FFF2-40B4-BE49-F238E27FC236}">
                <a16:creationId xmlns:a16="http://schemas.microsoft.com/office/drawing/2014/main" id="{BA0D9A24-F289-8C7D-FE1B-E5AA2CBBAEEA}"/>
              </a:ext>
              <a:ext uri="{C183D7F6-B498-43B3-948B-1728B52AA6E4}">
                <adec:decorative xmlns:adec="http://schemas.microsoft.com/office/drawing/2017/decorative" val="1"/>
              </a:ext>
            </a:extLst>
          </p:cNvPr>
          <p:cNvSpPr/>
          <p:nvPr/>
        </p:nvSpPr>
        <p:spPr>
          <a:xfrm rot="-6259107">
            <a:off x="17104919" y="-844205"/>
            <a:ext cx="2342393" cy="1831326"/>
          </a:xfrm>
          <a:custGeom>
            <a:avLst/>
            <a:gdLst/>
            <a:ahLst/>
            <a:cxnLst/>
            <a:rect l="l" t="t" r="r" b="b"/>
            <a:pathLst>
              <a:path w="2342393" h="1831326">
                <a:moveTo>
                  <a:pt x="0" y="0"/>
                </a:moveTo>
                <a:lnTo>
                  <a:pt x="2342393" y="0"/>
                </a:lnTo>
                <a:lnTo>
                  <a:pt x="2342393" y="1831326"/>
                </a:lnTo>
                <a:lnTo>
                  <a:pt x="0" y="183132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IN"/>
          </a:p>
        </p:txBody>
      </p:sp>
      <p:sp>
        <p:nvSpPr>
          <p:cNvPr id="50" name="TextBox 49">
            <a:extLst>
              <a:ext uri="{FF2B5EF4-FFF2-40B4-BE49-F238E27FC236}">
                <a16:creationId xmlns:a16="http://schemas.microsoft.com/office/drawing/2014/main" id="{C9749472-1756-F806-E291-A7D11912D67D}"/>
              </a:ext>
            </a:extLst>
          </p:cNvPr>
          <p:cNvSpPr txBox="1"/>
          <p:nvPr/>
        </p:nvSpPr>
        <p:spPr>
          <a:xfrm>
            <a:off x="2006832" y="786396"/>
            <a:ext cx="16367051" cy="646331"/>
          </a:xfrm>
          <a:prstGeom prst="rect">
            <a:avLst/>
          </a:prstGeom>
          <a:noFill/>
        </p:spPr>
        <p:txBody>
          <a:bodyPr wrap="square">
            <a:spAutoFit/>
          </a:bodyPr>
          <a:lstStyle/>
          <a:p>
            <a:r>
              <a:rPr lang="en-US" sz="3600" b="1" dirty="0">
                <a:solidFill>
                  <a:schemeClr val="tx2">
                    <a:lumMod val="75000"/>
                  </a:schemeClr>
                </a:solidFill>
                <a:highlight>
                  <a:srgbClr val="C0C0C0"/>
                </a:highlight>
                <a:latin typeface="Arial" panose="020B0604020202020204" pitchFamily="34" charset="0"/>
                <a:cs typeface="Arial" panose="020B0604020202020204" pitchFamily="34" charset="0"/>
              </a:rPr>
              <a:t>References:</a:t>
            </a:r>
            <a:endParaRPr lang="en-IN" sz="3600" b="1" dirty="0">
              <a:solidFill>
                <a:schemeClr val="tx2">
                  <a:lumMod val="75000"/>
                </a:schemeClr>
              </a:solidFill>
              <a:highlight>
                <a:srgbClr val="C0C0C0"/>
              </a:highligh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143B140-18C9-4B5C-42C4-34E5625C025F}"/>
              </a:ext>
            </a:extLst>
          </p:cNvPr>
          <p:cNvSpPr txBox="1"/>
          <p:nvPr/>
        </p:nvSpPr>
        <p:spPr>
          <a:xfrm>
            <a:off x="0" y="1410669"/>
            <a:ext cx="18373883" cy="8766502"/>
          </a:xfrm>
          <a:prstGeom prst="rect">
            <a:avLst/>
          </a:prstGeom>
          <a:noFill/>
        </p:spPr>
        <p:txBody>
          <a:bodyPr wrap="square">
            <a:spAutoFit/>
          </a:bodyPr>
          <a:lstStyle/>
          <a:p>
            <a:pPr>
              <a:lnSpc>
                <a:spcPct val="150000"/>
              </a:lnSpc>
            </a:pPr>
            <a:r>
              <a:rPr lang="en-US" b="1" dirty="0">
                <a:latin typeface="Arial" panose="020B0604020202020204" pitchFamily="34" charset="0"/>
                <a:cs typeface="Arial" panose="020B0604020202020204" pitchFamily="34" charset="0"/>
              </a:rPr>
              <a:t>Care Quality Commission (2023): </a:t>
            </a:r>
            <a:r>
              <a:rPr lang="en-US" dirty="0">
                <a:latin typeface="Arial" panose="020B0604020202020204" pitchFamily="34" charset="0"/>
                <a:cs typeface="Arial" panose="020B0604020202020204" pitchFamily="34" charset="0"/>
              </a:rPr>
              <a:t>Care Quality Commission (2023) </a:t>
            </a:r>
            <a:r>
              <a:rPr lang="en-US" i="1" dirty="0">
                <a:latin typeface="Arial" panose="020B0604020202020204" pitchFamily="34" charset="0"/>
                <a:cs typeface="Arial" panose="020B0604020202020204" pitchFamily="34" charset="0"/>
              </a:rPr>
              <a:t>Improvement cultures in health and adult social care settings: rapid literature review</a:t>
            </a:r>
            <a:r>
              <a:rPr lang="en-US" dirty="0">
                <a:latin typeface="Arial" panose="020B0604020202020204" pitchFamily="34" charset="0"/>
                <a:cs typeface="Arial" panose="020B0604020202020204" pitchFamily="34" charset="0"/>
              </a:rPr>
              <a:t>.</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Access link: </a:t>
            </a:r>
            <a:r>
              <a:rPr lang="en-US" dirty="0">
                <a:latin typeface="Arial" panose="020B0604020202020204" pitchFamily="34" charset="0"/>
                <a:cs typeface="Arial" panose="020B0604020202020204" pitchFamily="34" charset="0"/>
                <a:hlinkClick r:id="rId8"/>
              </a:rPr>
              <a:t>https://www.cqc.org.uk/sites/default/files/202307/202307-RapidLiteratureReview-improvement.pdf</a:t>
            </a:r>
            <a:r>
              <a:rPr lang="en-US" dirty="0">
                <a:latin typeface="Arial" panose="020B0604020202020204" pitchFamily="34" charset="0"/>
                <a:cs typeface="Arial" panose="020B0604020202020204" pitchFamily="34" charset="0"/>
              </a:rPr>
              <a:t> Consulted on: 10 November 2025.</a:t>
            </a:r>
          </a:p>
          <a:p>
            <a:pPr>
              <a:lnSpc>
                <a:spcPct val="150000"/>
              </a:lnSpc>
            </a:pPr>
            <a:r>
              <a:rPr lang="en-US" b="1" dirty="0">
                <a:latin typeface="Arial" panose="020B0604020202020204" pitchFamily="34" charset="0"/>
                <a:cs typeface="Arial" panose="020B0604020202020204" pitchFamily="34" charset="0"/>
              </a:rPr>
              <a:t>Care Quality Commission (2024): </a:t>
            </a:r>
            <a:r>
              <a:rPr lang="en-US" dirty="0">
                <a:latin typeface="Arial" panose="020B0604020202020204" pitchFamily="34" charset="0"/>
                <a:cs typeface="Arial" panose="020B0604020202020204" pitchFamily="34" charset="0"/>
              </a:rPr>
              <a:t>Care Quality Commission (2024) </a:t>
            </a:r>
            <a:r>
              <a:rPr lang="en-US" i="1" dirty="0">
                <a:latin typeface="Arial" panose="020B0604020202020204" pitchFamily="34" charset="0"/>
                <a:cs typeface="Arial" panose="020B0604020202020204" pitchFamily="34" charset="0"/>
              </a:rPr>
              <a:t>Inspection summary – The Countess of Chester Hospital NHS Foundation Trust</a:t>
            </a:r>
            <a:r>
              <a:rPr lang="en-US" dirty="0">
                <a:latin typeface="Arial" panose="020B0604020202020204" pitchFamily="34" charset="0"/>
                <a:cs typeface="Arial" panose="020B0604020202020204" pitchFamily="34" charset="0"/>
              </a:rPr>
              <a:t>.</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Retrieved from: </a:t>
            </a:r>
            <a:r>
              <a:rPr lang="en-US" dirty="0">
                <a:latin typeface="Arial" panose="020B0604020202020204" pitchFamily="34" charset="0"/>
                <a:cs typeface="Arial" panose="020B0604020202020204" pitchFamily="34" charset="0"/>
                <a:hlinkClick r:id="rId9"/>
              </a:rPr>
              <a:t>https://www.cqc.org.uk/provider/RJR/inspection-summary</a:t>
            </a:r>
            <a:r>
              <a:rPr lang="en-US" dirty="0">
                <a:latin typeface="Arial" panose="020B0604020202020204" pitchFamily="34" charset="0"/>
                <a:cs typeface="Arial" panose="020B0604020202020204" pitchFamily="34" charset="0"/>
              </a:rPr>
              <a:t> Date accessed: 10 November 2025.</a:t>
            </a:r>
          </a:p>
          <a:p>
            <a:pPr>
              <a:lnSpc>
                <a:spcPct val="150000"/>
              </a:lnSpc>
            </a:pPr>
            <a:r>
              <a:rPr lang="en-US" b="1" dirty="0">
                <a:latin typeface="Arial" panose="020B0604020202020204" pitchFamily="34" charset="0"/>
                <a:cs typeface="Arial" panose="020B0604020202020204" pitchFamily="34" charset="0"/>
              </a:rPr>
              <a:t>Countess of Chester Hospital NHS Foundation Trust (2016): </a:t>
            </a:r>
            <a:r>
              <a:rPr lang="en-US" dirty="0">
                <a:latin typeface="Arial" panose="020B0604020202020204" pitchFamily="34" charset="0"/>
                <a:cs typeface="Arial" panose="020B0604020202020204" pitchFamily="34" charset="0"/>
              </a:rPr>
              <a:t>Countess of Chester Hospital NHS Foundation Trust (2016) </a:t>
            </a:r>
            <a:r>
              <a:rPr lang="en-US" i="1" dirty="0">
                <a:latin typeface="Arial" panose="020B0604020202020204" pitchFamily="34" charset="0"/>
                <a:cs typeface="Arial" panose="020B0604020202020204" pitchFamily="34" charset="0"/>
              </a:rPr>
              <a:t>Annual report and accounts, 2015/16</a:t>
            </a:r>
            <a:r>
              <a:rPr lang="en-US" dirty="0">
                <a:latin typeface="Arial" panose="020B0604020202020204" pitchFamily="34" charset="0"/>
                <a:cs typeface="Arial" panose="020B0604020202020204" pitchFamily="34" charset="0"/>
              </a:rPr>
              <a:t>. Chester: </a:t>
            </a:r>
            <a:r>
              <a:rPr lang="en-US" dirty="0" err="1">
                <a:latin typeface="Arial" panose="020B0604020202020204" pitchFamily="34" charset="0"/>
                <a:cs typeface="Arial" panose="020B0604020202020204" pitchFamily="34" charset="0"/>
              </a:rPr>
              <a:t>CoCH</a:t>
            </a:r>
            <a:r>
              <a:rPr lang="en-US" dirty="0">
                <a:latin typeface="Arial" panose="020B0604020202020204" pitchFamily="34" charset="0"/>
                <a:cs typeface="Arial" panose="020B0604020202020204" pitchFamily="34" charset="0"/>
              </a:rPr>
              <a:t> NHS FT. URL: </a:t>
            </a:r>
            <a:r>
              <a:rPr lang="en-US" dirty="0">
                <a:latin typeface="Arial" panose="020B0604020202020204" pitchFamily="34" charset="0"/>
                <a:cs typeface="Arial" panose="020B0604020202020204" pitchFamily="34" charset="0"/>
                <a:hlinkClick r:id="rId10"/>
              </a:rPr>
              <a:t>https://www.coch.nhs.uk/media/133225/abdb_3091_coch-annual-report-2015-16-min-1-.pdf</a:t>
            </a:r>
            <a:r>
              <a:rPr lang="en-US" dirty="0">
                <a:latin typeface="Arial" panose="020B0604020202020204" pitchFamily="34" charset="0"/>
                <a:cs typeface="Arial" panose="020B0604020202020204" pitchFamily="34" charset="0"/>
              </a:rPr>
              <a:t> Accessed: 10 November 2025.</a:t>
            </a:r>
          </a:p>
          <a:p>
            <a:pPr>
              <a:lnSpc>
                <a:spcPct val="150000"/>
              </a:lnSpc>
            </a:pPr>
            <a:r>
              <a:rPr lang="en-US" b="1" dirty="0">
                <a:latin typeface="Arial" panose="020B0604020202020204" pitchFamily="34" charset="0"/>
                <a:cs typeface="Arial" panose="020B0604020202020204" pitchFamily="34" charset="0"/>
              </a:rPr>
              <a:t>Donabedian (1988) </a:t>
            </a:r>
            <a:r>
              <a:rPr lang="en-US" dirty="0">
                <a:latin typeface="Arial" panose="020B0604020202020204" pitchFamily="34" charset="0"/>
                <a:cs typeface="Arial" panose="020B0604020202020204" pitchFamily="34" charset="0"/>
              </a:rPr>
              <a:t>Donabedian, A. (1988) ‘The quality of care: how can it be assessed?’, </a:t>
            </a:r>
            <a:r>
              <a:rPr lang="en-US" i="1" dirty="0">
                <a:latin typeface="Arial" panose="020B0604020202020204" pitchFamily="34" charset="0"/>
                <a:cs typeface="Arial" panose="020B0604020202020204" pitchFamily="34" charset="0"/>
              </a:rPr>
              <a:t>JAMA</a:t>
            </a:r>
            <a:r>
              <a:rPr lang="en-US" dirty="0">
                <a:latin typeface="Arial" panose="020B0604020202020204" pitchFamily="34" charset="0"/>
                <a:cs typeface="Arial" panose="020B0604020202020204" pitchFamily="34" charset="0"/>
              </a:rPr>
              <a:t>, 260(12), 1743–1748. Source: </a:t>
            </a:r>
            <a:r>
              <a:rPr lang="en-US" dirty="0">
                <a:latin typeface="Arial" panose="020B0604020202020204" pitchFamily="34" charset="0"/>
                <a:cs typeface="Arial" panose="020B0604020202020204" pitchFamily="34" charset="0"/>
                <a:hlinkClick r:id="rId11"/>
              </a:rPr>
              <a:t>https://jamanetwork.com/journals/jama/article-abstract/374139</a:t>
            </a:r>
            <a:r>
              <a:rPr lang="en-US" dirty="0">
                <a:latin typeface="Arial" panose="020B0604020202020204" pitchFamily="34" charset="0"/>
                <a:cs typeface="Arial" panose="020B0604020202020204" pitchFamily="34" charset="0"/>
              </a:rPr>
              <a:t> Viewed on: 10 November 2025.</a:t>
            </a:r>
          </a:p>
          <a:p>
            <a:pPr>
              <a:lnSpc>
                <a:spcPct val="150000"/>
              </a:lnSpc>
            </a:pPr>
            <a:r>
              <a:rPr lang="en-US" b="1" dirty="0">
                <a:latin typeface="Arial" panose="020B0604020202020204" pitchFamily="34" charset="0"/>
                <a:cs typeface="Arial" panose="020B0604020202020204" pitchFamily="34" charset="0"/>
              </a:rPr>
              <a:t>Health Foundation (2021) </a:t>
            </a:r>
            <a:r>
              <a:rPr lang="en-US" dirty="0">
                <a:latin typeface="Arial" panose="020B0604020202020204" pitchFamily="34" charset="0"/>
                <a:cs typeface="Arial" panose="020B0604020202020204" pitchFamily="34" charset="0"/>
              </a:rPr>
              <a:t>The Health Foundation (2021) </a:t>
            </a:r>
            <a:r>
              <a:rPr lang="en-US" i="1" dirty="0">
                <a:latin typeface="Arial" panose="020B0604020202020204" pitchFamily="34" charset="0"/>
                <a:cs typeface="Arial" panose="020B0604020202020204" pitchFamily="34" charset="0"/>
              </a:rPr>
              <a:t>Quality improvement made simple: key information on health care improvement</a:t>
            </a:r>
            <a:r>
              <a:rPr lang="en-US" dirty="0">
                <a:latin typeface="Arial" panose="020B0604020202020204" pitchFamily="34" charset="0"/>
                <a:cs typeface="Arial" panose="020B0604020202020204" pitchFamily="34" charset="0"/>
              </a:rPr>
              <a:t>. London: THF.</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Online: </a:t>
            </a:r>
            <a:r>
              <a:rPr lang="en-US" dirty="0">
                <a:latin typeface="Arial" panose="020B0604020202020204" pitchFamily="34" charset="0"/>
                <a:cs typeface="Arial" panose="020B0604020202020204" pitchFamily="34" charset="0"/>
                <a:hlinkClick r:id="rId12"/>
              </a:rPr>
              <a:t>https://reader.health.org.uk/qi-made-simple-2021</a:t>
            </a:r>
            <a:r>
              <a:rPr lang="en-US" dirty="0">
                <a:latin typeface="Arial" panose="020B0604020202020204" pitchFamily="34" charset="0"/>
                <a:cs typeface="Arial" panose="020B0604020202020204" pitchFamily="34" charset="0"/>
              </a:rPr>
              <a:t> Access date: 10 November 2025.</a:t>
            </a:r>
          </a:p>
          <a:p>
            <a:pPr>
              <a:lnSpc>
                <a:spcPct val="150000"/>
              </a:lnSpc>
            </a:pPr>
            <a:r>
              <a:rPr lang="en-US" b="1" dirty="0">
                <a:latin typeface="Arial" panose="020B0604020202020204" pitchFamily="34" charset="0"/>
                <a:cs typeface="Arial" panose="020B0604020202020204" pitchFamily="34" charset="0"/>
              </a:rPr>
              <a:t>Health Foundation (2022) </a:t>
            </a:r>
            <a:r>
              <a:rPr lang="en-US" dirty="0">
                <a:latin typeface="Arial" panose="020B0604020202020204" pitchFamily="34" charset="0"/>
                <a:cs typeface="Arial" panose="020B0604020202020204" pitchFamily="34" charset="0"/>
              </a:rPr>
              <a:t>The Health Foundation (2022) </a:t>
            </a:r>
            <a:r>
              <a:rPr lang="en-US" i="1" dirty="0">
                <a:latin typeface="Arial" panose="020B0604020202020204" pitchFamily="34" charset="0"/>
                <a:cs typeface="Arial" panose="020B0604020202020204" pitchFamily="34" charset="0"/>
              </a:rPr>
              <a:t>Creating and sustaining continuous </a:t>
            </a:r>
            <a:r>
              <a:rPr lang="en-US" i="1" dirty="0" err="1">
                <a:latin typeface="Arial" panose="020B0604020202020204" pitchFamily="34" charset="0"/>
                <a:cs typeface="Arial" panose="020B0604020202020204" pitchFamily="34" charset="0"/>
              </a:rPr>
              <a:t>organisational</a:t>
            </a:r>
            <a:r>
              <a:rPr lang="en-US" i="1" dirty="0">
                <a:latin typeface="Arial" panose="020B0604020202020204" pitchFamily="34" charset="0"/>
                <a:cs typeface="Arial" panose="020B0604020202020204" pitchFamily="34" charset="0"/>
              </a:rPr>
              <a:t> improvement</a:t>
            </a:r>
            <a:r>
              <a:rPr lang="en-US" dirty="0">
                <a:latin typeface="Arial" panose="020B0604020202020204" pitchFamily="34" charset="0"/>
                <a:cs typeface="Arial" panose="020B0604020202020204" pitchFamily="34" charset="0"/>
              </a:rPr>
              <a:t>.</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online: </a:t>
            </a:r>
            <a:r>
              <a:rPr lang="en-US" dirty="0">
                <a:latin typeface="Arial" panose="020B0604020202020204" pitchFamily="34" charset="0"/>
                <a:cs typeface="Arial" panose="020B0604020202020204" pitchFamily="34" charset="0"/>
                <a:hlinkClick r:id="rId13"/>
              </a:rPr>
              <a:t>https://www.health.org.uk/reports-and-analysis/briefings/building-an-organisational-culture-of-continuous-improvement</a:t>
            </a:r>
            <a:r>
              <a:rPr lang="en-US" dirty="0">
                <a:latin typeface="Arial" panose="020B0604020202020204" pitchFamily="34" charset="0"/>
                <a:cs typeface="Arial" panose="020B0604020202020204" pitchFamily="34" charset="0"/>
              </a:rPr>
              <a:t> Date consulted: 10 November 2025.</a:t>
            </a:r>
          </a:p>
          <a:p>
            <a:pPr>
              <a:lnSpc>
                <a:spcPct val="150000"/>
              </a:lnSpc>
            </a:pPr>
            <a:r>
              <a:rPr lang="en-US" b="1" dirty="0">
                <a:latin typeface="Arial" panose="020B0604020202020204" pitchFamily="34" charset="0"/>
                <a:cs typeface="Arial" panose="020B0604020202020204" pitchFamily="34" charset="0"/>
              </a:rPr>
              <a:t>King’s Fund (2022) </a:t>
            </a:r>
            <a:r>
              <a:rPr lang="en-US" dirty="0">
                <a:latin typeface="Arial" panose="020B0604020202020204" pitchFamily="34" charset="0"/>
                <a:cs typeface="Arial" panose="020B0604020202020204" pitchFamily="34" charset="0"/>
              </a:rPr>
              <a:t>The King’s Fund (2022) </a:t>
            </a:r>
            <a:r>
              <a:rPr lang="en-US" i="1" dirty="0">
                <a:latin typeface="Arial" panose="020B0604020202020204" pitchFamily="34" charset="0"/>
                <a:cs typeface="Arial" panose="020B0604020202020204" pitchFamily="34" charset="0"/>
              </a:rPr>
              <a:t>Public satisfaction with the NHS and social care: 2022 findings</a:t>
            </a:r>
            <a:r>
              <a:rPr lang="en-US" dirty="0">
                <a:latin typeface="Arial" panose="020B0604020202020204" pitchFamily="34" charset="0"/>
                <a:cs typeface="Arial" panose="020B0604020202020204" pitchFamily="34" charset="0"/>
              </a:rPr>
              <a:t>.</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Source link: </a:t>
            </a:r>
            <a:r>
              <a:rPr lang="en-US" dirty="0">
                <a:latin typeface="Arial" panose="020B0604020202020204" pitchFamily="34" charset="0"/>
                <a:cs typeface="Arial" panose="020B0604020202020204" pitchFamily="34" charset="0"/>
                <a:hlinkClick r:id="rId14"/>
              </a:rPr>
              <a:t>https://www.kingsfund.org.uk/insight-and-analysis/reports/public-satisfaction-nhs-and-social-care-2022</a:t>
            </a:r>
            <a:r>
              <a:rPr lang="en-US" dirty="0">
                <a:latin typeface="Arial" panose="020B0604020202020204" pitchFamily="34" charset="0"/>
                <a:cs typeface="Arial" panose="020B0604020202020204" pitchFamily="34" charset="0"/>
              </a:rPr>
              <a:t> Checked on: 10 November 2025.</a:t>
            </a:r>
          </a:p>
          <a:p>
            <a:pPr>
              <a:lnSpc>
                <a:spcPct val="150000"/>
              </a:lnSpc>
            </a:pPr>
            <a:r>
              <a:rPr lang="en-US" b="1" dirty="0">
                <a:latin typeface="Arial" panose="020B0604020202020204" pitchFamily="34" charset="0"/>
                <a:cs typeface="Arial" panose="020B0604020202020204" pitchFamily="34" charset="0"/>
              </a:rPr>
              <a:t>NHS England and The King’s Fund (2025) </a:t>
            </a:r>
            <a:r>
              <a:rPr lang="en-US" dirty="0">
                <a:latin typeface="Arial" panose="020B0604020202020204" pitchFamily="34" charset="0"/>
                <a:cs typeface="Arial" panose="020B0604020202020204" pitchFamily="34" charset="0"/>
              </a:rPr>
              <a:t>NHS England and The King’s Fund (2025) </a:t>
            </a:r>
            <a:r>
              <a:rPr lang="en-US" i="1" dirty="0">
                <a:latin typeface="Arial" panose="020B0604020202020204" pitchFamily="34" charset="0"/>
                <a:cs typeface="Arial" panose="020B0604020202020204" pitchFamily="34" charset="0"/>
              </a:rPr>
              <a:t>NHS workforce: summary overview</a:t>
            </a:r>
            <a:r>
              <a:rPr lang="en-US" dirty="0">
                <a:latin typeface="Arial" panose="020B0604020202020204" pitchFamily="34" charset="0"/>
                <a:cs typeface="Arial" panose="020B0604020202020204" pitchFamily="34" charset="0"/>
              </a:rPr>
              <a:t>. Available at: </a:t>
            </a:r>
            <a:r>
              <a:rPr lang="en-US" dirty="0">
                <a:latin typeface="Arial" panose="020B0604020202020204" pitchFamily="34" charset="0"/>
                <a:cs typeface="Arial" panose="020B0604020202020204" pitchFamily="34" charset="0"/>
                <a:hlinkClick r:id="rId15"/>
              </a:rPr>
              <a:t>https://www.kingsfund.org.uk/insight-and-analysis/data-and-charts/nhs-workforce-nutshell</a:t>
            </a:r>
            <a:r>
              <a:rPr lang="en-US" dirty="0">
                <a:latin typeface="Arial" panose="020B0604020202020204" pitchFamily="34" charset="0"/>
                <a:cs typeface="Arial" panose="020B0604020202020204" pitchFamily="34" charset="0"/>
              </a:rPr>
              <a:t> Accessed: 10 November 2025.</a:t>
            </a:r>
          </a:p>
          <a:p>
            <a:pPr>
              <a:lnSpc>
                <a:spcPct val="150000"/>
              </a:lnSpc>
            </a:pPr>
            <a:r>
              <a:rPr lang="en-US" b="1" dirty="0">
                <a:latin typeface="Arial" panose="020B0604020202020204" pitchFamily="34" charset="0"/>
                <a:cs typeface="Arial" panose="020B0604020202020204" pitchFamily="34" charset="0"/>
              </a:rPr>
              <a:t>Purple Griffon (2024) </a:t>
            </a:r>
            <a:r>
              <a:rPr lang="en-US" dirty="0">
                <a:latin typeface="Arial" panose="020B0604020202020204" pitchFamily="34" charset="0"/>
                <a:cs typeface="Arial" panose="020B0604020202020204" pitchFamily="34" charset="0"/>
              </a:rPr>
              <a:t>Purple Griffon (2024) </a:t>
            </a:r>
            <a:r>
              <a:rPr lang="en-US" i="1" dirty="0">
                <a:latin typeface="Arial" panose="020B0604020202020204" pitchFamily="34" charset="0"/>
                <a:cs typeface="Arial" panose="020B0604020202020204" pitchFamily="34" charset="0"/>
              </a:rPr>
              <a:t>Ishikawa (fishbone) diagram: guidance and explanation</a:t>
            </a:r>
            <a:r>
              <a:rPr lang="en-US" dirty="0">
                <a:latin typeface="Arial" panose="020B0604020202020204" pitchFamily="34" charset="0"/>
                <a:cs typeface="Arial" panose="020B0604020202020204" pitchFamily="34" charset="0"/>
              </a:rPr>
              <a:t>. Obtained from: </a:t>
            </a:r>
            <a:r>
              <a:rPr lang="en-US" dirty="0">
                <a:latin typeface="Arial" panose="020B0604020202020204" pitchFamily="34" charset="0"/>
                <a:cs typeface="Arial" panose="020B0604020202020204" pitchFamily="34" charset="0"/>
                <a:hlinkClick r:id="rId16"/>
              </a:rPr>
              <a:t>https://purplegriffon.com/blog/fishbone-diagram-ishikawa</a:t>
            </a:r>
            <a:r>
              <a:rPr lang="en-US" dirty="0">
                <a:latin typeface="Arial" panose="020B0604020202020204" pitchFamily="34" charset="0"/>
                <a:cs typeface="Arial" panose="020B0604020202020204" pitchFamily="34" charset="0"/>
              </a:rPr>
              <a:t> Last accessed: 10 November 2025.</a:t>
            </a:r>
          </a:p>
          <a:p>
            <a:pPr>
              <a:lnSpc>
                <a:spcPct val="150000"/>
              </a:lnSpc>
            </a:pPr>
            <a:r>
              <a:rPr lang="en-US" b="1" dirty="0" err="1">
                <a:latin typeface="Arial" panose="020B0604020202020204" pitchFamily="34" charset="0"/>
                <a:cs typeface="Arial" panose="020B0604020202020204" pitchFamily="34" charset="0"/>
              </a:rPr>
              <a:t>RCNi</a:t>
            </a:r>
            <a:r>
              <a:rPr lang="en-US" b="1" dirty="0">
                <a:latin typeface="Arial" panose="020B0604020202020204" pitchFamily="34" charset="0"/>
                <a:cs typeface="Arial" panose="020B0604020202020204" pitchFamily="34" charset="0"/>
              </a:rPr>
              <a:t> (n.d.) </a:t>
            </a:r>
            <a:r>
              <a:rPr lang="en-US" dirty="0" err="1">
                <a:latin typeface="Arial" panose="020B0604020202020204" pitchFamily="34" charset="0"/>
                <a:cs typeface="Arial" panose="020B0604020202020204" pitchFamily="34" charset="0"/>
              </a:rPr>
              <a:t>RCNi</a:t>
            </a:r>
            <a:r>
              <a:rPr lang="en-US" dirty="0">
                <a:latin typeface="Arial" panose="020B0604020202020204" pitchFamily="34" charset="0"/>
                <a:cs typeface="Arial" panose="020B0604020202020204" pitchFamily="34" charset="0"/>
              </a:rPr>
              <a:t> (no date) </a:t>
            </a:r>
            <a:r>
              <a:rPr lang="en-US" i="1" dirty="0">
                <a:latin typeface="Arial" panose="020B0604020202020204" pitchFamily="34" charset="0"/>
                <a:cs typeface="Arial" panose="020B0604020202020204" pitchFamily="34" charset="0"/>
              </a:rPr>
              <a:t>Lucy Letby – related articles and resources</a:t>
            </a:r>
            <a:r>
              <a:rPr lang="en-US" dirty="0">
                <a:latin typeface="Arial" panose="020B0604020202020204" pitchFamily="34" charset="0"/>
                <a:cs typeface="Arial" panose="020B0604020202020204" pitchFamily="34" charset="0"/>
              </a:rPr>
              <a:t>. Available at: </a:t>
            </a:r>
            <a:r>
              <a:rPr lang="en-US" dirty="0">
                <a:latin typeface="Arial" panose="020B0604020202020204" pitchFamily="34" charset="0"/>
                <a:cs typeface="Arial" panose="020B0604020202020204" pitchFamily="34" charset="0"/>
                <a:hlinkClick r:id="rId17"/>
              </a:rPr>
              <a:t>https://rcni.com/keywords/lucy-letby</a:t>
            </a:r>
            <a:r>
              <a:rPr lang="en-US" dirty="0">
                <a:latin typeface="Arial" panose="020B0604020202020204" pitchFamily="34" charset="0"/>
                <a:cs typeface="Arial" panose="020B0604020202020204" pitchFamily="34" charset="0"/>
              </a:rPr>
              <a:t> Retrieved: 10 November 2025.</a:t>
            </a:r>
          </a:p>
          <a:p>
            <a:pPr>
              <a:lnSpc>
                <a:spcPct val="150000"/>
              </a:lnSpc>
            </a:pPr>
            <a:r>
              <a:rPr lang="en-US" b="1" dirty="0">
                <a:latin typeface="Arial" panose="020B0604020202020204" pitchFamily="34" charset="0"/>
                <a:cs typeface="Arial" panose="020B0604020202020204" pitchFamily="34" charset="0"/>
              </a:rPr>
              <a:t>Reason (2000) </a:t>
            </a:r>
            <a:r>
              <a:rPr lang="en-US" dirty="0">
                <a:latin typeface="Arial" panose="020B0604020202020204" pitchFamily="34" charset="0"/>
                <a:cs typeface="Arial" panose="020B0604020202020204" pitchFamily="34" charset="0"/>
              </a:rPr>
              <a:t>Reason, J. (2000) ‘Human error: models and management’, </a:t>
            </a:r>
            <a:r>
              <a:rPr lang="en-US" i="1" dirty="0">
                <a:latin typeface="Arial" panose="020B0604020202020204" pitchFamily="34" charset="0"/>
                <a:cs typeface="Arial" panose="020B0604020202020204" pitchFamily="34" charset="0"/>
              </a:rPr>
              <a:t>BMJ</a:t>
            </a:r>
            <a:r>
              <a:rPr lang="en-US" dirty="0">
                <a:latin typeface="Arial" panose="020B0604020202020204" pitchFamily="34" charset="0"/>
                <a:cs typeface="Arial" panose="020B0604020202020204" pitchFamily="34" charset="0"/>
              </a:rPr>
              <a:t>, 320(7237), pp. 768–770. Accessible via: </a:t>
            </a:r>
            <a:r>
              <a:rPr lang="en-US" dirty="0">
                <a:latin typeface="Arial" panose="020B0604020202020204" pitchFamily="34" charset="0"/>
                <a:cs typeface="Arial" panose="020B0604020202020204" pitchFamily="34" charset="0"/>
                <a:hlinkClick r:id="rId18"/>
              </a:rPr>
              <a:t>https://www.bmj.com/content/320/7237/768</a:t>
            </a:r>
            <a:r>
              <a:rPr lang="en-US" dirty="0">
                <a:latin typeface="Arial" panose="020B0604020202020204" pitchFamily="34" charset="0"/>
                <a:cs typeface="Arial" panose="020B0604020202020204" pitchFamily="34" charset="0"/>
              </a:rPr>
              <a:t> Access date: 10 November 2025.</a:t>
            </a:r>
          </a:p>
        </p:txBody>
      </p:sp>
    </p:spTree>
    <p:extLst>
      <p:ext uri="{BB962C8B-B14F-4D97-AF65-F5344CB8AC3E}">
        <p14:creationId xmlns:p14="http://schemas.microsoft.com/office/powerpoint/2010/main" val="289658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755</TotalTime>
  <Words>2803</Words>
  <Application>Microsoft Office PowerPoint</Application>
  <PresentationFormat>Custom</PresentationFormat>
  <Paragraphs>199</Paragraphs>
  <Slides>15</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Wingdings</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White Cartoon Style Healthcare Presentation</dc:title>
  <dc:creator>vaishali chauhan</dc:creator>
  <cp:lastModifiedBy>dharti chauhan</cp:lastModifiedBy>
  <cp:revision>9</cp:revision>
  <dcterms:created xsi:type="dcterms:W3CDTF">2006-08-16T00:00:00Z</dcterms:created>
  <dcterms:modified xsi:type="dcterms:W3CDTF">2025-11-17T20:49:45Z</dcterms:modified>
  <dc:identifier>DAG4yLi1inQ</dc:identifier>
</cp:coreProperties>
</file>