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801600" cy="9601200" type="A3"/>
  <p:notesSz cx="6858000" cy="9144000"/>
  <p:defaultTextStyle>
    <a:defPPr>
      <a:defRPr lang="en-US"/>
    </a:defPPr>
    <a:lvl1pPr marL="0" algn="l" defTabSz="1280092" rtl="0" eaLnBrk="1" latinLnBrk="0" hangingPunct="1">
      <a:defRPr sz="2500" kern="1200">
        <a:solidFill>
          <a:schemeClr val="tx1"/>
        </a:solidFill>
        <a:latin typeface="+mn-lt"/>
        <a:ea typeface="+mn-ea"/>
        <a:cs typeface="+mn-cs"/>
      </a:defRPr>
    </a:lvl1pPr>
    <a:lvl2pPr marL="640046" algn="l" defTabSz="1280092" rtl="0" eaLnBrk="1" latinLnBrk="0" hangingPunct="1">
      <a:defRPr sz="2500" kern="1200">
        <a:solidFill>
          <a:schemeClr val="tx1"/>
        </a:solidFill>
        <a:latin typeface="+mn-lt"/>
        <a:ea typeface="+mn-ea"/>
        <a:cs typeface="+mn-cs"/>
      </a:defRPr>
    </a:lvl2pPr>
    <a:lvl3pPr marL="1280092" algn="l" defTabSz="1280092" rtl="0" eaLnBrk="1" latinLnBrk="0" hangingPunct="1">
      <a:defRPr sz="2500" kern="1200">
        <a:solidFill>
          <a:schemeClr val="tx1"/>
        </a:solidFill>
        <a:latin typeface="+mn-lt"/>
        <a:ea typeface="+mn-ea"/>
        <a:cs typeface="+mn-cs"/>
      </a:defRPr>
    </a:lvl3pPr>
    <a:lvl4pPr marL="1920139" algn="l" defTabSz="1280092" rtl="0" eaLnBrk="1" latinLnBrk="0" hangingPunct="1">
      <a:defRPr sz="2500" kern="1200">
        <a:solidFill>
          <a:schemeClr val="tx1"/>
        </a:solidFill>
        <a:latin typeface="+mn-lt"/>
        <a:ea typeface="+mn-ea"/>
        <a:cs typeface="+mn-cs"/>
      </a:defRPr>
    </a:lvl4pPr>
    <a:lvl5pPr marL="2560185" algn="l" defTabSz="1280092" rtl="0" eaLnBrk="1" latinLnBrk="0" hangingPunct="1">
      <a:defRPr sz="2500" kern="1200">
        <a:solidFill>
          <a:schemeClr val="tx1"/>
        </a:solidFill>
        <a:latin typeface="+mn-lt"/>
        <a:ea typeface="+mn-ea"/>
        <a:cs typeface="+mn-cs"/>
      </a:defRPr>
    </a:lvl5pPr>
    <a:lvl6pPr marL="3200231" algn="l" defTabSz="1280092" rtl="0" eaLnBrk="1" latinLnBrk="0" hangingPunct="1">
      <a:defRPr sz="2500" kern="1200">
        <a:solidFill>
          <a:schemeClr val="tx1"/>
        </a:solidFill>
        <a:latin typeface="+mn-lt"/>
        <a:ea typeface="+mn-ea"/>
        <a:cs typeface="+mn-cs"/>
      </a:defRPr>
    </a:lvl6pPr>
    <a:lvl7pPr marL="3840277" algn="l" defTabSz="1280092" rtl="0" eaLnBrk="1" latinLnBrk="0" hangingPunct="1">
      <a:defRPr sz="2500" kern="1200">
        <a:solidFill>
          <a:schemeClr val="tx1"/>
        </a:solidFill>
        <a:latin typeface="+mn-lt"/>
        <a:ea typeface="+mn-ea"/>
        <a:cs typeface="+mn-cs"/>
      </a:defRPr>
    </a:lvl7pPr>
    <a:lvl8pPr marL="4480324" algn="l" defTabSz="1280092" rtl="0" eaLnBrk="1" latinLnBrk="0" hangingPunct="1">
      <a:defRPr sz="2500" kern="1200">
        <a:solidFill>
          <a:schemeClr val="tx1"/>
        </a:solidFill>
        <a:latin typeface="+mn-lt"/>
        <a:ea typeface="+mn-ea"/>
        <a:cs typeface="+mn-cs"/>
      </a:defRPr>
    </a:lvl8pPr>
    <a:lvl9pPr marL="5120370" algn="l" defTabSz="1280092"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userDrawn="1">
          <p15:clr>
            <a:srgbClr val="A4A3A4"/>
          </p15:clr>
        </p15:guide>
        <p15:guide id="2" pos="403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0"/>
    <p:restoredTop sz="94727"/>
  </p:normalViewPr>
  <p:slideViewPr>
    <p:cSldViewPr>
      <p:cViewPr>
        <p:scale>
          <a:sx n="100" d="100"/>
          <a:sy n="100" d="100"/>
        </p:scale>
        <p:origin x="560" y="-2192"/>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BEB354-BC70-0F45-854C-0E31EA2C8C6B}" type="datetimeFigureOut">
              <a:rPr lang="en-US" smtClean="0"/>
              <a:t>5/23/20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F030C2-CAB7-2848-B1F7-DDBF5FFD5633}" type="slidenum">
              <a:rPr lang="en-US" smtClean="0"/>
              <a:t>‹#›</a:t>
            </a:fld>
            <a:endParaRPr lang="en-US"/>
          </a:p>
        </p:txBody>
      </p:sp>
    </p:spTree>
    <p:extLst>
      <p:ext uri="{BB962C8B-B14F-4D97-AF65-F5344CB8AC3E}">
        <p14:creationId xmlns:p14="http://schemas.microsoft.com/office/powerpoint/2010/main" val="3262665258"/>
      </p:ext>
    </p:extLst>
  </p:cSld>
  <p:clrMap bg1="lt1" tx1="dk1" bg2="lt2" tx2="dk2" accent1="accent1" accent2="accent2" accent3="accent3" accent4="accent4" accent5="accent5" accent6="accent6" hlink="hlink" folHlink="folHlink"/>
  <p:notesStyle>
    <a:lvl1pPr marL="0" algn="l" defTabSz="914352" rtl="0" eaLnBrk="1" latinLnBrk="0" hangingPunct="1">
      <a:defRPr sz="1200" kern="1200">
        <a:solidFill>
          <a:schemeClr val="tx1"/>
        </a:solidFill>
        <a:latin typeface="+mn-lt"/>
        <a:ea typeface="+mn-ea"/>
        <a:cs typeface="+mn-cs"/>
      </a:defRPr>
    </a:lvl1pPr>
    <a:lvl2pPr marL="457176" algn="l" defTabSz="914352" rtl="0" eaLnBrk="1" latinLnBrk="0" hangingPunct="1">
      <a:defRPr sz="1200" kern="1200">
        <a:solidFill>
          <a:schemeClr val="tx1"/>
        </a:solidFill>
        <a:latin typeface="+mn-lt"/>
        <a:ea typeface="+mn-ea"/>
        <a:cs typeface="+mn-cs"/>
      </a:defRPr>
    </a:lvl2pPr>
    <a:lvl3pPr marL="914352" algn="l" defTabSz="914352" rtl="0" eaLnBrk="1" latinLnBrk="0" hangingPunct="1">
      <a:defRPr sz="1200" kern="1200">
        <a:solidFill>
          <a:schemeClr val="tx1"/>
        </a:solidFill>
        <a:latin typeface="+mn-lt"/>
        <a:ea typeface="+mn-ea"/>
        <a:cs typeface="+mn-cs"/>
      </a:defRPr>
    </a:lvl3pPr>
    <a:lvl4pPr marL="1371528" algn="l" defTabSz="914352" rtl="0" eaLnBrk="1" latinLnBrk="0" hangingPunct="1">
      <a:defRPr sz="1200" kern="1200">
        <a:solidFill>
          <a:schemeClr val="tx1"/>
        </a:solidFill>
        <a:latin typeface="+mn-lt"/>
        <a:ea typeface="+mn-ea"/>
        <a:cs typeface="+mn-cs"/>
      </a:defRPr>
    </a:lvl4pPr>
    <a:lvl5pPr marL="1828703" algn="l" defTabSz="914352" rtl="0" eaLnBrk="1" latinLnBrk="0" hangingPunct="1">
      <a:defRPr sz="1200" kern="1200">
        <a:solidFill>
          <a:schemeClr val="tx1"/>
        </a:solidFill>
        <a:latin typeface="+mn-lt"/>
        <a:ea typeface="+mn-ea"/>
        <a:cs typeface="+mn-cs"/>
      </a:defRPr>
    </a:lvl5pPr>
    <a:lvl6pPr marL="2285879" algn="l" defTabSz="914352" rtl="0" eaLnBrk="1" latinLnBrk="0" hangingPunct="1">
      <a:defRPr sz="1200" kern="1200">
        <a:solidFill>
          <a:schemeClr val="tx1"/>
        </a:solidFill>
        <a:latin typeface="+mn-lt"/>
        <a:ea typeface="+mn-ea"/>
        <a:cs typeface="+mn-cs"/>
      </a:defRPr>
    </a:lvl6pPr>
    <a:lvl7pPr marL="2743055" algn="l" defTabSz="914352" rtl="0" eaLnBrk="1" latinLnBrk="0" hangingPunct="1">
      <a:defRPr sz="1200" kern="1200">
        <a:solidFill>
          <a:schemeClr val="tx1"/>
        </a:solidFill>
        <a:latin typeface="+mn-lt"/>
        <a:ea typeface="+mn-ea"/>
        <a:cs typeface="+mn-cs"/>
      </a:defRPr>
    </a:lvl7pPr>
    <a:lvl8pPr marL="3200231" algn="l" defTabSz="914352" rtl="0" eaLnBrk="1" latinLnBrk="0" hangingPunct="1">
      <a:defRPr sz="1200" kern="1200">
        <a:solidFill>
          <a:schemeClr val="tx1"/>
        </a:solidFill>
        <a:latin typeface="+mn-lt"/>
        <a:ea typeface="+mn-ea"/>
        <a:cs typeface="+mn-cs"/>
      </a:defRPr>
    </a:lvl8pPr>
    <a:lvl9pPr marL="3657406" algn="l" defTabSz="914352"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F030C2-CAB7-2848-B1F7-DDBF5FFD5633}" type="slidenum">
              <a:rPr lang="en-US" smtClean="0"/>
              <a:t>1</a:t>
            </a:fld>
            <a:endParaRPr lang="en-US"/>
          </a:p>
        </p:txBody>
      </p:sp>
    </p:spTree>
    <p:extLst>
      <p:ext uri="{BB962C8B-B14F-4D97-AF65-F5344CB8AC3E}">
        <p14:creationId xmlns:p14="http://schemas.microsoft.com/office/powerpoint/2010/main" val="3398307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597"/>
            <a:ext cx="10881360" cy="2058035"/>
          </a:xfrm>
        </p:spPr>
        <p:txBody>
          <a:bodyPr/>
          <a:lstStyle/>
          <a:p>
            <a:r>
              <a:rPr lang="en-US"/>
              <a:t>Click to edit Master title style</a:t>
            </a:r>
            <a:endParaRPr lang="en-GB"/>
          </a:p>
        </p:txBody>
      </p:sp>
      <p:sp>
        <p:nvSpPr>
          <p:cNvPr id="3" name="Subtitle 2"/>
          <p:cNvSpPr>
            <a:spLocks noGrp="1"/>
          </p:cNvSpPr>
          <p:nvPr>
            <p:ph type="subTitle" idx="1"/>
          </p:nvPr>
        </p:nvSpPr>
        <p:spPr>
          <a:xfrm>
            <a:off x="1920240" y="5440681"/>
            <a:ext cx="8961120" cy="2453640"/>
          </a:xfrm>
        </p:spPr>
        <p:txBody>
          <a:bodyPr/>
          <a:lstStyle>
            <a:lvl1pPr marL="0" indent="0" algn="ctr">
              <a:buNone/>
              <a:defRPr>
                <a:solidFill>
                  <a:schemeClr val="tx1">
                    <a:tint val="75000"/>
                  </a:schemeClr>
                </a:solidFill>
              </a:defRPr>
            </a:lvl1pPr>
            <a:lvl2pPr marL="640046" indent="0" algn="ctr">
              <a:buNone/>
              <a:defRPr>
                <a:solidFill>
                  <a:schemeClr val="tx1">
                    <a:tint val="75000"/>
                  </a:schemeClr>
                </a:solidFill>
              </a:defRPr>
            </a:lvl2pPr>
            <a:lvl3pPr marL="1280092" indent="0" algn="ctr">
              <a:buNone/>
              <a:defRPr>
                <a:solidFill>
                  <a:schemeClr val="tx1">
                    <a:tint val="75000"/>
                  </a:schemeClr>
                </a:solidFill>
              </a:defRPr>
            </a:lvl3pPr>
            <a:lvl4pPr marL="1920139" indent="0" algn="ctr">
              <a:buNone/>
              <a:defRPr>
                <a:solidFill>
                  <a:schemeClr val="tx1">
                    <a:tint val="75000"/>
                  </a:schemeClr>
                </a:solidFill>
              </a:defRPr>
            </a:lvl4pPr>
            <a:lvl5pPr marL="2560185" indent="0" algn="ctr">
              <a:buNone/>
              <a:defRPr>
                <a:solidFill>
                  <a:schemeClr val="tx1">
                    <a:tint val="75000"/>
                  </a:schemeClr>
                </a:solidFill>
              </a:defRPr>
            </a:lvl5pPr>
            <a:lvl6pPr marL="3200231" indent="0" algn="ctr">
              <a:buNone/>
              <a:defRPr>
                <a:solidFill>
                  <a:schemeClr val="tx1">
                    <a:tint val="75000"/>
                  </a:schemeClr>
                </a:solidFill>
              </a:defRPr>
            </a:lvl6pPr>
            <a:lvl7pPr marL="3840277" indent="0" algn="ctr">
              <a:buNone/>
              <a:defRPr>
                <a:solidFill>
                  <a:schemeClr val="tx1">
                    <a:tint val="75000"/>
                  </a:schemeClr>
                </a:solidFill>
              </a:defRPr>
            </a:lvl7pPr>
            <a:lvl8pPr marL="4480324" indent="0" algn="ctr">
              <a:buNone/>
              <a:defRPr>
                <a:solidFill>
                  <a:schemeClr val="tx1">
                    <a:tint val="75000"/>
                  </a:schemeClr>
                </a:solidFill>
              </a:defRPr>
            </a:lvl8pPr>
            <a:lvl9pPr marL="512037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2"/>
            <a:ext cx="10881360" cy="1906905"/>
          </a:xfrm>
        </p:spPr>
        <p:txBody>
          <a:bodyPr anchor="t"/>
          <a:lstStyle>
            <a:lvl1pPr algn="l">
              <a:defRPr sz="5600" b="1" cap="all"/>
            </a:lvl1pPr>
          </a:lstStyle>
          <a:p>
            <a:r>
              <a:rPr lang="en-US"/>
              <a:t>Click to edit Master title style</a:t>
            </a:r>
            <a:endParaRPr lang="en-GB"/>
          </a:p>
        </p:txBody>
      </p:sp>
      <p:sp>
        <p:nvSpPr>
          <p:cNvPr id="3" name="Text Placeholder 2"/>
          <p:cNvSpPr>
            <a:spLocks noGrp="1"/>
          </p:cNvSpPr>
          <p:nvPr>
            <p:ph type="body" idx="1"/>
          </p:nvPr>
        </p:nvSpPr>
        <p:spPr>
          <a:xfrm>
            <a:off x="1011238" y="4069399"/>
            <a:ext cx="10881360" cy="2100262"/>
          </a:xfrm>
        </p:spPr>
        <p:txBody>
          <a:bodyPr anchor="b"/>
          <a:lstStyle>
            <a:lvl1pPr marL="0" indent="0">
              <a:buNone/>
              <a:defRPr sz="2799">
                <a:solidFill>
                  <a:schemeClr val="tx1">
                    <a:tint val="75000"/>
                  </a:schemeClr>
                </a:solidFill>
              </a:defRPr>
            </a:lvl1pPr>
            <a:lvl2pPr marL="640046" indent="0">
              <a:buNone/>
              <a:defRPr sz="2500">
                <a:solidFill>
                  <a:schemeClr val="tx1">
                    <a:tint val="75000"/>
                  </a:schemeClr>
                </a:solidFill>
              </a:defRPr>
            </a:lvl2pPr>
            <a:lvl3pPr marL="1280092" indent="0">
              <a:buNone/>
              <a:defRPr sz="2200">
                <a:solidFill>
                  <a:schemeClr val="tx1">
                    <a:tint val="75000"/>
                  </a:schemeClr>
                </a:solidFill>
              </a:defRPr>
            </a:lvl3pPr>
            <a:lvl4pPr marL="1920139" indent="0">
              <a:buNone/>
              <a:defRPr sz="2000">
                <a:solidFill>
                  <a:schemeClr val="tx1">
                    <a:tint val="75000"/>
                  </a:schemeClr>
                </a:solidFill>
              </a:defRPr>
            </a:lvl4pPr>
            <a:lvl5pPr marL="2560185" indent="0">
              <a:buNone/>
              <a:defRPr sz="2000">
                <a:solidFill>
                  <a:schemeClr val="tx1">
                    <a:tint val="75000"/>
                  </a:schemeClr>
                </a:solidFill>
              </a:defRPr>
            </a:lvl5pPr>
            <a:lvl6pPr marL="3200231" indent="0">
              <a:buNone/>
              <a:defRPr sz="2000">
                <a:solidFill>
                  <a:schemeClr val="tx1">
                    <a:tint val="75000"/>
                  </a:schemeClr>
                </a:solidFill>
              </a:defRPr>
            </a:lvl6pPr>
            <a:lvl7pPr marL="3840277" indent="0">
              <a:buNone/>
              <a:defRPr sz="2000">
                <a:solidFill>
                  <a:schemeClr val="tx1">
                    <a:tint val="75000"/>
                  </a:schemeClr>
                </a:solidFill>
              </a:defRPr>
            </a:lvl7pPr>
            <a:lvl8pPr marL="4480324" indent="0">
              <a:buNone/>
              <a:defRPr sz="2000">
                <a:solidFill>
                  <a:schemeClr val="tx1">
                    <a:tint val="75000"/>
                  </a:schemeClr>
                </a:solidFill>
              </a:defRPr>
            </a:lvl8pPr>
            <a:lvl9pPr marL="512037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23/05/2020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95669" y="3135948"/>
            <a:ext cx="7958772" cy="8872220"/>
          </a:xfrm>
        </p:spPr>
        <p:txBody>
          <a:bodyPr/>
          <a:lstStyle>
            <a:lvl1pPr>
              <a:defRPr sz="3900"/>
            </a:lvl1pPr>
            <a:lvl2pPr>
              <a:defRPr sz="3400"/>
            </a:lvl2pPr>
            <a:lvl3pPr>
              <a:defRPr sz="2799"/>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067801" y="3135948"/>
            <a:ext cx="7958773" cy="8872220"/>
          </a:xfrm>
        </p:spPr>
        <p:txBody>
          <a:bodyPr/>
          <a:lstStyle>
            <a:lvl1pPr>
              <a:defRPr sz="3900"/>
            </a:lvl1pPr>
            <a:lvl2pPr>
              <a:defRPr sz="3400"/>
            </a:lvl2pPr>
            <a:lvl3pPr>
              <a:defRPr sz="2799"/>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t>23/05/2020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080" y="384494"/>
            <a:ext cx="11521440" cy="16002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40081" y="2149159"/>
            <a:ext cx="5656263" cy="895667"/>
          </a:xfrm>
        </p:spPr>
        <p:txBody>
          <a:bodyPr anchor="b"/>
          <a:lstStyle>
            <a:lvl1pPr marL="0" indent="0">
              <a:buNone/>
              <a:defRPr sz="3400" b="1"/>
            </a:lvl1pPr>
            <a:lvl2pPr marL="640046" indent="0">
              <a:buNone/>
              <a:defRPr sz="2799" b="1"/>
            </a:lvl2pPr>
            <a:lvl3pPr marL="1280092" indent="0">
              <a:buNone/>
              <a:defRPr sz="2500" b="1"/>
            </a:lvl3pPr>
            <a:lvl4pPr marL="1920139" indent="0">
              <a:buNone/>
              <a:defRPr sz="2200" b="1"/>
            </a:lvl4pPr>
            <a:lvl5pPr marL="2560185" indent="0">
              <a:buNone/>
              <a:defRPr sz="2200" b="1"/>
            </a:lvl5pPr>
            <a:lvl6pPr marL="3200231" indent="0">
              <a:buNone/>
              <a:defRPr sz="2200" b="1"/>
            </a:lvl6pPr>
            <a:lvl7pPr marL="3840277" indent="0">
              <a:buNone/>
              <a:defRPr sz="2200" b="1"/>
            </a:lvl7pPr>
            <a:lvl8pPr marL="4480324" indent="0">
              <a:buNone/>
              <a:defRPr sz="2200" b="1"/>
            </a:lvl8pPr>
            <a:lvl9pPr marL="5120370" indent="0">
              <a:buNone/>
              <a:defRPr sz="2200" b="1"/>
            </a:lvl9pPr>
          </a:lstStyle>
          <a:p>
            <a:pPr lvl="0"/>
            <a:r>
              <a:rPr lang="en-US"/>
              <a:t>Click to edit Master text styles</a:t>
            </a:r>
          </a:p>
        </p:txBody>
      </p:sp>
      <p:sp>
        <p:nvSpPr>
          <p:cNvPr id="4" name="Content Placeholder 3"/>
          <p:cNvSpPr>
            <a:spLocks noGrp="1"/>
          </p:cNvSpPr>
          <p:nvPr>
            <p:ph sz="half" idx="2"/>
          </p:nvPr>
        </p:nvSpPr>
        <p:spPr>
          <a:xfrm>
            <a:off x="640081" y="3044825"/>
            <a:ext cx="5656263" cy="5531803"/>
          </a:xfrm>
        </p:spPr>
        <p:txBody>
          <a:bodyPr/>
          <a:lstStyle>
            <a:lvl1pPr>
              <a:defRPr sz="3400"/>
            </a:lvl1pPr>
            <a:lvl2pPr>
              <a:defRPr sz="2799"/>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503037" y="2149159"/>
            <a:ext cx="5658485" cy="895667"/>
          </a:xfrm>
        </p:spPr>
        <p:txBody>
          <a:bodyPr anchor="b"/>
          <a:lstStyle>
            <a:lvl1pPr marL="0" indent="0">
              <a:buNone/>
              <a:defRPr sz="3400" b="1"/>
            </a:lvl1pPr>
            <a:lvl2pPr marL="640046" indent="0">
              <a:buNone/>
              <a:defRPr sz="2799" b="1"/>
            </a:lvl2pPr>
            <a:lvl3pPr marL="1280092" indent="0">
              <a:buNone/>
              <a:defRPr sz="2500" b="1"/>
            </a:lvl3pPr>
            <a:lvl4pPr marL="1920139" indent="0">
              <a:buNone/>
              <a:defRPr sz="2200" b="1"/>
            </a:lvl4pPr>
            <a:lvl5pPr marL="2560185" indent="0">
              <a:buNone/>
              <a:defRPr sz="2200" b="1"/>
            </a:lvl5pPr>
            <a:lvl6pPr marL="3200231" indent="0">
              <a:buNone/>
              <a:defRPr sz="2200" b="1"/>
            </a:lvl6pPr>
            <a:lvl7pPr marL="3840277" indent="0">
              <a:buNone/>
              <a:defRPr sz="2200" b="1"/>
            </a:lvl7pPr>
            <a:lvl8pPr marL="4480324" indent="0">
              <a:buNone/>
              <a:defRPr sz="2200" b="1"/>
            </a:lvl8pPr>
            <a:lvl9pPr marL="512037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6503037" y="3044825"/>
            <a:ext cx="5658485" cy="5531803"/>
          </a:xfrm>
        </p:spPr>
        <p:txBody>
          <a:bodyPr/>
          <a:lstStyle>
            <a:lvl1pPr>
              <a:defRPr sz="3400"/>
            </a:lvl1pPr>
            <a:lvl2pPr>
              <a:defRPr sz="2799"/>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t>23/05/2020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t>23/05/2020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23/05/2020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2" y="382270"/>
            <a:ext cx="4211638" cy="1626870"/>
          </a:xfrm>
        </p:spPr>
        <p:txBody>
          <a:bodyPr anchor="b"/>
          <a:lstStyle>
            <a:lvl1pPr algn="l">
              <a:defRPr sz="2799" b="1"/>
            </a:lvl1pPr>
          </a:lstStyle>
          <a:p>
            <a:r>
              <a:rPr lang="en-US"/>
              <a:t>Click to edit Master title style</a:t>
            </a:r>
            <a:endParaRPr lang="en-GB"/>
          </a:p>
        </p:txBody>
      </p:sp>
      <p:sp>
        <p:nvSpPr>
          <p:cNvPr id="3" name="Content Placeholder 2"/>
          <p:cNvSpPr>
            <a:spLocks noGrp="1"/>
          </p:cNvSpPr>
          <p:nvPr>
            <p:ph idx="1"/>
          </p:nvPr>
        </p:nvSpPr>
        <p:spPr>
          <a:xfrm>
            <a:off x="5005070" y="382271"/>
            <a:ext cx="7156450" cy="8194358"/>
          </a:xfrm>
        </p:spPr>
        <p:txBody>
          <a:bodyPr/>
          <a:lstStyle>
            <a:lvl1pPr>
              <a:defRPr sz="4500"/>
            </a:lvl1pPr>
            <a:lvl2pPr>
              <a:defRPr sz="3900"/>
            </a:lvl2pPr>
            <a:lvl3pPr>
              <a:defRPr sz="3400"/>
            </a:lvl3pPr>
            <a:lvl4pPr>
              <a:defRPr sz="2799"/>
            </a:lvl4pPr>
            <a:lvl5pPr>
              <a:defRPr sz="2799"/>
            </a:lvl5pPr>
            <a:lvl6pPr>
              <a:defRPr sz="2799"/>
            </a:lvl6pPr>
            <a:lvl7pPr>
              <a:defRPr sz="2799"/>
            </a:lvl7pPr>
            <a:lvl8pPr>
              <a:defRPr sz="2799"/>
            </a:lvl8pPr>
            <a:lvl9pPr>
              <a:defRPr sz="27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40082" y="2009141"/>
            <a:ext cx="4211638" cy="6567488"/>
          </a:xfrm>
        </p:spPr>
        <p:txBody>
          <a:bodyPr/>
          <a:lstStyle>
            <a:lvl1pPr marL="0" indent="0">
              <a:buNone/>
              <a:defRPr sz="2000"/>
            </a:lvl1pPr>
            <a:lvl2pPr marL="640046" indent="0">
              <a:buNone/>
              <a:defRPr sz="1700"/>
            </a:lvl2pPr>
            <a:lvl3pPr marL="1280092" indent="0">
              <a:buNone/>
              <a:defRPr sz="1400"/>
            </a:lvl3pPr>
            <a:lvl4pPr marL="1920139" indent="0">
              <a:buNone/>
              <a:defRPr sz="1300"/>
            </a:lvl4pPr>
            <a:lvl5pPr marL="2560185" indent="0">
              <a:buNone/>
              <a:defRPr sz="1300"/>
            </a:lvl5pPr>
            <a:lvl6pPr marL="3200231" indent="0">
              <a:buNone/>
              <a:defRPr sz="1300"/>
            </a:lvl6pPr>
            <a:lvl7pPr marL="3840277" indent="0">
              <a:buNone/>
              <a:defRPr sz="1300"/>
            </a:lvl7pPr>
            <a:lvl8pPr marL="4480324" indent="0">
              <a:buNone/>
              <a:defRPr sz="1300"/>
            </a:lvl8pPr>
            <a:lvl9pPr marL="512037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23/05/2020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1"/>
            <a:ext cx="7680960" cy="793433"/>
          </a:xfrm>
        </p:spPr>
        <p:txBody>
          <a:bodyPr anchor="b"/>
          <a:lstStyle>
            <a:lvl1pPr algn="l">
              <a:defRPr sz="2799" b="1"/>
            </a:lvl1pPr>
          </a:lstStyle>
          <a:p>
            <a:r>
              <a:rPr lang="en-US"/>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4500"/>
            </a:lvl1pPr>
            <a:lvl2pPr marL="640046" indent="0">
              <a:buNone/>
              <a:defRPr sz="3900"/>
            </a:lvl2pPr>
            <a:lvl3pPr marL="1280092" indent="0">
              <a:buNone/>
              <a:defRPr sz="3400"/>
            </a:lvl3pPr>
            <a:lvl4pPr marL="1920139" indent="0">
              <a:buNone/>
              <a:defRPr sz="2799"/>
            </a:lvl4pPr>
            <a:lvl5pPr marL="2560185" indent="0">
              <a:buNone/>
              <a:defRPr sz="2799"/>
            </a:lvl5pPr>
            <a:lvl6pPr marL="3200231" indent="0">
              <a:buNone/>
              <a:defRPr sz="2799"/>
            </a:lvl6pPr>
            <a:lvl7pPr marL="3840277" indent="0">
              <a:buNone/>
              <a:defRPr sz="2799"/>
            </a:lvl7pPr>
            <a:lvl8pPr marL="4480324" indent="0">
              <a:buNone/>
              <a:defRPr sz="2799"/>
            </a:lvl8pPr>
            <a:lvl9pPr marL="5120370" indent="0">
              <a:buNone/>
              <a:defRPr sz="2799"/>
            </a:lvl9pPr>
          </a:lstStyle>
          <a:p>
            <a:endParaRPr lang="en-GB"/>
          </a:p>
        </p:txBody>
      </p:sp>
      <p:sp>
        <p:nvSpPr>
          <p:cNvPr id="4" name="Text Placeholder 3"/>
          <p:cNvSpPr>
            <a:spLocks noGrp="1"/>
          </p:cNvSpPr>
          <p:nvPr>
            <p:ph type="body" sz="half" idx="2"/>
          </p:nvPr>
        </p:nvSpPr>
        <p:spPr>
          <a:xfrm>
            <a:off x="2509203" y="7514273"/>
            <a:ext cx="7680960" cy="1126807"/>
          </a:xfrm>
        </p:spPr>
        <p:txBody>
          <a:bodyPr/>
          <a:lstStyle>
            <a:lvl1pPr marL="0" indent="0">
              <a:buNone/>
              <a:defRPr sz="2000"/>
            </a:lvl1pPr>
            <a:lvl2pPr marL="640046" indent="0">
              <a:buNone/>
              <a:defRPr sz="1700"/>
            </a:lvl2pPr>
            <a:lvl3pPr marL="1280092" indent="0">
              <a:buNone/>
              <a:defRPr sz="1400"/>
            </a:lvl3pPr>
            <a:lvl4pPr marL="1920139" indent="0">
              <a:buNone/>
              <a:defRPr sz="1300"/>
            </a:lvl4pPr>
            <a:lvl5pPr marL="2560185" indent="0">
              <a:buNone/>
              <a:defRPr sz="1300"/>
            </a:lvl5pPr>
            <a:lvl6pPr marL="3200231" indent="0">
              <a:buNone/>
              <a:defRPr sz="1300"/>
            </a:lvl6pPr>
            <a:lvl7pPr marL="3840277" indent="0">
              <a:buNone/>
              <a:defRPr sz="1300"/>
            </a:lvl7pPr>
            <a:lvl8pPr marL="4480324" indent="0">
              <a:buNone/>
              <a:defRPr sz="1300"/>
            </a:lvl8pPr>
            <a:lvl9pPr marL="512037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23/05/2020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994960" y="537846"/>
            <a:ext cx="4031615" cy="1147032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95668" y="537846"/>
            <a:ext cx="11885930" cy="114703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4"/>
            <a:ext cx="11521440" cy="1600200"/>
          </a:xfrm>
          <a:prstGeom prst="rect">
            <a:avLst/>
          </a:prstGeom>
        </p:spPr>
        <p:txBody>
          <a:bodyPr vert="horz" lIns="128016" tIns="64008" rIns="128016" bIns="6400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40080" y="2240281"/>
            <a:ext cx="11521440" cy="6336348"/>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40080" y="8898892"/>
            <a:ext cx="2987040" cy="511175"/>
          </a:xfrm>
          <a:prstGeom prst="rect">
            <a:avLst/>
          </a:prstGeom>
        </p:spPr>
        <p:txBody>
          <a:bodyPr vert="horz" lIns="128016" tIns="64008" rIns="128016" bIns="64008" rtlCol="0" anchor="ctr"/>
          <a:lstStyle>
            <a:lvl1pPr algn="l">
              <a:defRPr sz="1700">
                <a:solidFill>
                  <a:schemeClr val="tx1">
                    <a:tint val="75000"/>
                  </a:schemeClr>
                </a:solidFill>
              </a:defRPr>
            </a:lvl1pPr>
          </a:lstStyle>
          <a:p>
            <a:fld id="{7CFD3F33-33E6-4261-AF37-FF9C6FA58035}" type="datetimeFigureOut">
              <a:rPr lang="en-GB" smtClean="0"/>
              <a:t>23/05/2020</a:t>
            </a:fld>
            <a:endParaRPr lang="en-GB"/>
          </a:p>
        </p:txBody>
      </p:sp>
      <p:sp>
        <p:nvSpPr>
          <p:cNvPr id="5" name="Footer Placeholder 4"/>
          <p:cNvSpPr>
            <a:spLocks noGrp="1"/>
          </p:cNvSpPr>
          <p:nvPr>
            <p:ph type="ftr" sz="quarter" idx="3"/>
          </p:nvPr>
        </p:nvSpPr>
        <p:spPr>
          <a:xfrm>
            <a:off x="4373880" y="8898892"/>
            <a:ext cx="4053840" cy="511175"/>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2"/>
            <a:ext cx="2987040" cy="511175"/>
          </a:xfrm>
          <a:prstGeom prst="rect">
            <a:avLst/>
          </a:prstGeom>
        </p:spPr>
        <p:txBody>
          <a:bodyPr vert="horz" lIns="128016" tIns="64008" rIns="128016" bIns="64008" rtlCol="0" anchor="ctr"/>
          <a:lstStyle>
            <a:lvl1pPr algn="r">
              <a:defRPr sz="1700">
                <a:solidFill>
                  <a:schemeClr val="tx1">
                    <a:tint val="75000"/>
                  </a:schemeClr>
                </a:solidFill>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092" rtl="0" eaLnBrk="1" latinLnBrk="0" hangingPunct="1">
        <a:spcBef>
          <a:spcPct val="0"/>
        </a:spcBef>
        <a:buNone/>
        <a:defRPr sz="6200" kern="1200">
          <a:solidFill>
            <a:schemeClr val="tx1"/>
          </a:solidFill>
          <a:latin typeface="+mj-lt"/>
          <a:ea typeface="+mj-ea"/>
          <a:cs typeface="+mj-cs"/>
        </a:defRPr>
      </a:lvl1pPr>
    </p:titleStyle>
    <p:bodyStyle>
      <a:lvl1pPr marL="480034" indent="-480034" algn="l" defTabSz="1280092"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075" indent="-400029" algn="l" defTabSz="1280092"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116" indent="-320023" algn="l" defTabSz="1280092"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162" indent="-320023" algn="l" defTabSz="1280092" rtl="0" eaLnBrk="1" latinLnBrk="0" hangingPunct="1">
        <a:spcBef>
          <a:spcPct val="20000"/>
        </a:spcBef>
        <a:buFont typeface="Arial" panose="020B0604020202020204" pitchFamily="34" charset="0"/>
        <a:buChar char="–"/>
        <a:defRPr sz="2799" kern="1200">
          <a:solidFill>
            <a:schemeClr val="tx1"/>
          </a:solidFill>
          <a:latin typeface="+mn-lt"/>
          <a:ea typeface="+mn-ea"/>
          <a:cs typeface="+mn-cs"/>
        </a:defRPr>
      </a:lvl4pPr>
      <a:lvl5pPr marL="2880208" indent="-320023" algn="l" defTabSz="1280092" rtl="0" eaLnBrk="1" latinLnBrk="0" hangingPunct="1">
        <a:spcBef>
          <a:spcPct val="20000"/>
        </a:spcBef>
        <a:buFont typeface="Arial" panose="020B0604020202020204" pitchFamily="34" charset="0"/>
        <a:buChar char="»"/>
        <a:defRPr sz="2799" kern="1200">
          <a:solidFill>
            <a:schemeClr val="tx1"/>
          </a:solidFill>
          <a:latin typeface="+mn-lt"/>
          <a:ea typeface="+mn-ea"/>
          <a:cs typeface="+mn-cs"/>
        </a:defRPr>
      </a:lvl5pPr>
      <a:lvl6pPr marL="3520254" indent="-320023" algn="l" defTabSz="1280092" rtl="0" eaLnBrk="1" latinLnBrk="0" hangingPunct="1">
        <a:spcBef>
          <a:spcPct val="20000"/>
        </a:spcBef>
        <a:buFont typeface="Arial" panose="020B0604020202020204" pitchFamily="34" charset="0"/>
        <a:buChar char="•"/>
        <a:defRPr sz="2799" kern="1200">
          <a:solidFill>
            <a:schemeClr val="tx1"/>
          </a:solidFill>
          <a:latin typeface="+mn-lt"/>
          <a:ea typeface="+mn-ea"/>
          <a:cs typeface="+mn-cs"/>
        </a:defRPr>
      </a:lvl6pPr>
      <a:lvl7pPr marL="4160300" indent="-320023" algn="l" defTabSz="1280092" rtl="0" eaLnBrk="1" latinLnBrk="0" hangingPunct="1">
        <a:spcBef>
          <a:spcPct val="20000"/>
        </a:spcBef>
        <a:buFont typeface="Arial" panose="020B0604020202020204" pitchFamily="34" charset="0"/>
        <a:buChar char="•"/>
        <a:defRPr sz="2799" kern="1200">
          <a:solidFill>
            <a:schemeClr val="tx1"/>
          </a:solidFill>
          <a:latin typeface="+mn-lt"/>
          <a:ea typeface="+mn-ea"/>
          <a:cs typeface="+mn-cs"/>
        </a:defRPr>
      </a:lvl7pPr>
      <a:lvl8pPr marL="4800347" indent="-320023" algn="l" defTabSz="1280092" rtl="0" eaLnBrk="1" latinLnBrk="0" hangingPunct="1">
        <a:spcBef>
          <a:spcPct val="20000"/>
        </a:spcBef>
        <a:buFont typeface="Arial" panose="020B0604020202020204" pitchFamily="34" charset="0"/>
        <a:buChar char="•"/>
        <a:defRPr sz="2799" kern="1200">
          <a:solidFill>
            <a:schemeClr val="tx1"/>
          </a:solidFill>
          <a:latin typeface="+mn-lt"/>
          <a:ea typeface="+mn-ea"/>
          <a:cs typeface="+mn-cs"/>
        </a:defRPr>
      </a:lvl8pPr>
      <a:lvl9pPr marL="5440393" indent="-320023" algn="l" defTabSz="1280092" rtl="0" eaLnBrk="1" latinLnBrk="0" hangingPunct="1">
        <a:spcBef>
          <a:spcPct val="20000"/>
        </a:spcBef>
        <a:buFont typeface="Arial" panose="020B0604020202020204" pitchFamily="34" charset="0"/>
        <a:buChar char="•"/>
        <a:defRPr sz="2799" kern="1200">
          <a:solidFill>
            <a:schemeClr val="tx1"/>
          </a:solidFill>
          <a:latin typeface="+mn-lt"/>
          <a:ea typeface="+mn-ea"/>
          <a:cs typeface="+mn-cs"/>
        </a:defRPr>
      </a:lvl9pPr>
    </p:bodyStyle>
    <p:otherStyle>
      <a:defPPr>
        <a:defRPr lang="en-US"/>
      </a:defPPr>
      <a:lvl1pPr marL="0" algn="l" defTabSz="1280092" rtl="0" eaLnBrk="1" latinLnBrk="0" hangingPunct="1">
        <a:defRPr sz="2500" kern="1200">
          <a:solidFill>
            <a:schemeClr val="tx1"/>
          </a:solidFill>
          <a:latin typeface="+mn-lt"/>
          <a:ea typeface="+mn-ea"/>
          <a:cs typeface="+mn-cs"/>
        </a:defRPr>
      </a:lvl1pPr>
      <a:lvl2pPr marL="640046" algn="l" defTabSz="1280092" rtl="0" eaLnBrk="1" latinLnBrk="0" hangingPunct="1">
        <a:defRPr sz="2500" kern="1200">
          <a:solidFill>
            <a:schemeClr val="tx1"/>
          </a:solidFill>
          <a:latin typeface="+mn-lt"/>
          <a:ea typeface="+mn-ea"/>
          <a:cs typeface="+mn-cs"/>
        </a:defRPr>
      </a:lvl2pPr>
      <a:lvl3pPr marL="1280092" algn="l" defTabSz="1280092" rtl="0" eaLnBrk="1" latinLnBrk="0" hangingPunct="1">
        <a:defRPr sz="2500" kern="1200">
          <a:solidFill>
            <a:schemeClr val="tx1"/>
          </a:solidFill>
          <a:latin typeface="+mn-lt"/>
          <a:ea typeface="+mn-ea"/>
          <a:cs typeface="+mn-cs"/>
        </a:defRPr>
      </a:lvl3pPr>
      <a:lvl4pPr marL="1920139" algn="l" defTabSz="1280092" rtl="0" eaLnBrk="1" latinLnBrk="0" hangingPunct="1">
        <a:defRPr sz="2500" kern="1200">
          <a:solidFill>
            <a:schemeClr val="tx1"/>
          </a:solidFill>
          <a:latin typeface="+mn-lt"/>
          <a:ea typeface="+mn-ea"/>
          <a:cs typeface="+mn-cs"/>
        </a:defRPr>
      </a:lvl4pPr>
      <a:lvl5pPr marL="2560185" algn="l" defTabSz="1280092" rtl="0" eaLnBrk="1" latinLnBrk="0" hangingPunct="1">
        <a:defRPr sz="2500" kern="1200">
          <a:solidFill>
            <a:schemeClr val="tx1"/>
          </a:solidFill>
          <a:latin typeface="+mn-lt"/>
          <a:ea typeface="+mn-ea"/>
          <a:cs typeface="+mn-cs"/>
        </a:defRPr>
      </a:lvl5pPr>
      <a:lvl6pPr marL="3200231" algn="l" defTabSz="1280092" rtl="0" eaLnBrk="1" latinLnBrk="0" hangingPunct="1">
        <a:defRPr sz="2500" kern="1200">
          <a:solidFill>
            <a:schemeClr val="tx1"/>
          </a:solidFill>
          <a:latin typeface="+mn-lt"/>
          <a:ea typeface="+mn-ea"/>
          <a:cs typeface="+mn-cs"/>
        </a:defRPr>
      </a:lvl6pPr>
      <a:lvl7pPr marL="3840277" algn="l" defTabSz="1280092" rtl="0" eaLnBrk="1" latinLnBrk="0" hangingPunct="1">
        <a:defRPr sz="2500" kern="1200">
          <a:solidFill>
            <a:schemeClr val="tx1"/>
          </a:solidFill>
          <a:latin typeface="+mn-lt"/>
          <a:ea typeface="+mn-ea"/>
          <a:cs typeface="+mn-cs"/>
        </a:defRPr>
      </a:lvl7pPr>
      <a:lvl8pPr marL="4480324" algn="l" defTabSz="1280092" rtl="0" eaLnBrk="1" latinLnBrk="0" hangingPunct="1">
        <a:defRPr sz="2500" kern="1200">
          <a:solidFill>
            <a:schemeClr val="tx1"/>
          </a:solidFill>
          <a:latin typeface="+mn-lt"/>
          <a:ea typeface="+mn-ea"/>
          <a:cs typeface="+mn-cs"/>
        </a:defRPr>
      </a:lvl8pPr>
      <a:lvl9pPr marL="5120370" algn="l" defTabSz="1280092"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7" Type="http://schemas.openxmlformats.org/officeDocument/2006/relationships/image" Target="../media/image5.tif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tiff"/><Relationship Id="rId5" Type="http://schemas.openxmlformats.org/officeDocument/2006/relationships/image" Target="../media/image3.tiff"/><Relationship Id="rId4" Type="http://schemas.openxmlformats.org/officeDocument/2006/relationships/image" Target="../media/image2.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8088100-76E3-2F41-ACB0-C221C083D758}"/>
              </a:ext>
            </a:extLst>
          </p:cNvPr>
          <p:cNvPicPr>
            <a:picLocks noChangeAspect="1"/>
          </p:cNvPicPr>
          <p:nvPr/>
        </p:nvPicPr>
        <p:blipFill>
          <a:blip r:embed="rId3"/>
          <a:stretch>
            <a:fillRect/>
          </a:stretch>
        </p:blipFill>
        <p:spPr>
          <a:xfrm>
            <a:off x="164714" y="55136"/>
            <a:ext cx="1590813" cy="795407"/>
          </a:xfrm>
          <a:prstGeom prst="rect">
            <a:avLst/>
          </a:prstGeom>
        </p:spPr>
      </p:pic>
      <p:pic>
        <p:nvPicPr>
          <p:cNvPr id="7" name="Picture 6">
            <a:extLst>
              <a:ext uri="{FF2B5EF4-FFF2-40B4-BE49-F238E27FC236}">
                <a16:creationId xmlns:a16="http://schemas.microsoft.com/office/drawing/2014/main" id="{31EB648D-8888-D44D-9842-98890AF18AF1}"/>
              </a:ext>
            </a:extLst>
          </p:cNvPr>
          <p:cNvPicPr>
            <a:picLocks noChangeAspect="1"/>
          </p:cNvPicPr>
          <p:nvPr/>
        </p:nvPicPr>
        <p:blipFill>
          <a:blip r:embed="rId4"/>
          <a:stretch>
            <a:fillRect/>
          </a:stretch>
        </p:blipFill>
        <p:spPr>
          <a:xfrm>
            <a:off x="11801401" y="145921"/>
            <a:ext cx="755185" cy="838255"/>
          </a:xfrm>
          <a:prstGeom prst="rect">
            <a:avLst/>
          </a:prstGeom>
        </p:spPr>
      </p:pic>
      <p:sp>
        <p:nvSpPr>
          <p:cNvPr id="14" name="TextBox 13">
            <a:extLst>
              <a:ext uri="{FF2B5EF4-FFF2-40B4-BE49-F238E27FC236}">
                <a16:creationId xmlns:a16="http://schemas.microsoft.com/office/drawing/2014/main" id="{DE62A025-E5DB-6646-BFEA-5B509B1D857A}"/>
              </a:ext>
            </a:extLst>
          </p:cNvPr>
          <p:cNvSpPr txBox="1"/>
          <p:nvPr/>
        </p:nvSpPr>
        <p:spPr>
          <a:xfrm>
            <a:off x="1" y="805319"/>
            <a:ext cx="11009311" cy="1461939"/>
          </a:xfrm>
          <a:prstGeom prst="rect">
            <a:avLst/>
          </a:prstGeom>
          <a:noFill/>
        </p:spPr>
        <p:txBody>
          <a:bodyPr wrap="square" rtlCol="0">
            <a:spAutoFit/>
          </a:bodyPr>
          <a:lstStyle/>
          <a:p>
            <a:pPr>
              <a:spcBef>
                <a:spcPts val="600"/>
              </a:spcBef>
            </a:pPr>
            <a:r>
              <a:rPr lang="en-US" sz="2000" b="1" dirty="0">
                <a:cs typeface="Arial" panose="020B0604020202020204" pitchFamily="34" charset="0"/>
              </a:rPr>
              <a:t>Energy Efficiency In Student Accommodation: A Comparison Between Student Housing In Swansea</a:t>
            </a:r>
          </a:p>
          <a:p>
            <a:pPr>
              <a:spcBef>
                <a:spcPts val="600"/>
              </a:spcBef>
            </a:pPr>
            <a:r>
              <a:rPr lang="en-US" sz="1800" dirty="0">
                <a:cs typeface="Arial" panose="020B0604020202020204" pitchFamily="34" charset="0"/>
              </a:rPr>
              <a:t>Sangwani Mwenya </a:t>
            </a:r>
          </a:p>
          <a:p>
            <a:pPr>
              <a:spcBef>
                <a:spcPts val="600"/>
              </a:spcBef>
            </a:pPr>
            <a:r>
              <a:rPr lang="en-US" sz="1800" dirty="0">
                <a:cs typeface="Arial" panose="020B0604020202020204" pitchFamily="34" charset="0"/>
              </a:rPr>
              <a:t>Supervisor Name: </a:t>
            </a:r>
            <a:r>
              <a:rPr lang="en-US" sz="1800" dirty="0" err="1">
                <a:cs typeface="Arial" panose="020B0604020202020204" pitchFamily="34" charset="0"/>
              </a:rPr>
              <a:t>Dr</a:t>
            </a:r>
            <a:r>
              <a:rPr lang="en-US" sz="1800" dirty="0">
                <a:cs typeface="Arial" panose="020B0604020202020204" pitchFamily="34" charset="0"/>
              </a:rPr>
              <a:t> Juan A. </a:t>
            </a:r>
            <a:r>
              <a:rPr lang="en-US" sz="1800" dirty="0" err="1">
                <a:cs typeface="Arial" panose="020B0604020202020204" pitchFamily="34" charset="0"/>
              </a:rPr>
              <a:t>Ferriz-Papi</a:t>
            </a:r>
            <a:endParaRPr lang="en-US" sz="1800" dirty="0">
              <a:cs typeface="Arial" panose="020B0604020202020204" pitchFamily="34" charset="0"/>
            </a:endParaRPr>
          </a:p>
          <a:p>
            <a:pPr>
              <a:spcBef>
                <a:spcPts val="600"/>
              </a:spcBef>
            </a:pPr>
            <a:r>
              <a:rPr lang="en-GB" sz="1800" dirty="0"/>
              <a:t>School of the Built Environment </a:t>
            </a:r>
          </a:p>
        </p:txBody>
      </p:sp>
      <p:sp>
        <p:nvSpPr>
          <p:cNvPr id="15" name="TextBox 14">
            <a:extLst>
              <a:ext uri="{FF2B5EF4-FFF2-40B4-BE49-F238E27FC236}">
                <a16:creationId xmlns:a16="http://schemas.microsoft.com/office/drawing/2014/main" id="{ACABA072-D9AC-AB4E-B5AF-A6C26ABE6C9A}"/>
              </a:ext>
            </a:extLst>
          </p:cNvPr>
          <p:cNvSpPr txBox="1"/>
          <p:nvPr/>
        </p:nvSpPr>
        <p:spPr>
          <a:xfrm>
            <a:off x="1" y="2248532"/>
            <a:ext cx="5066497" cy="2893100"/>
          </a:xfrm>
          <a:prstGeom prst="rect">
            <a:avLst/>
          </a:prstGeom>
          <a:noFill/>
        </p:spPr>
        <p:txBody>
          <a:bodyPr wrap="square" rtlCol="0">
            <a:spAutoFit/>
          </a:bodyPr>
          <a:lstStyle/>
          <a:p>
            <a:pPr algn="just"/>
            <a:r>
              <a:rPr lang="en-US" sz="1600" b="1" dirty="0"/>
              <a:t>Introduction</a:t>
            </a:r>
          </a:p>
          <a:p>
            <a:pPr algn="just"/>
            <a:r>
              <a:rPr lang="en-US" sz="1500" dirty="0"/>
              <a:t>Student accommodation is a concerning point each year as the percentage of students attending Higher Education has risen in the last 5 to 10 years. Student properties are a contributor to the global warming crisis and its important to analyse the performance of students houses to understand variables influencing the energy consumption and contribute to the governments goal of reducing CO</a:t>
            </a:r>
            <a:r>
              <a:rPr lang="en-US" sz="1500" baseline="-25000" dirty="0"/>
              <a:t>2</a:t>
            </a:r>
            <a:r>
              <a:rPr lang="en-US" sz="1500" dirty="0"/>
              <a:t> emission by 2050. </a:t>
            </a:r>
          </a:p>
          <a:p>
            <a:br>
              <a:rPr lang="en-US" sz="1500" dirty="0"/>
            </a:br>
            <a:r>
              <a:rPr lang="en-US" sz="1600" b="1" dirty="0"/>
              <a:t>Aim of the project</a:t>
            </a:r>
          </a:p>
          <a:p>
            <a:pPr marL="285750" indent="-285750">
              <a:buFont typeface="Wingdings" pitchFamily="2" charset="2"/>
              <a:buChar char="Ø"/>
            </a:pPr>
            <a:r>
              <a:rPr lang="en-GB" sz="1500" dirty="0"/>
              <a:t>Investigating energy consumption in student housing accommodation and the impact on rental cost. </a:t>
            </a:r>
            <a:endParaRPr lang="en-US" sz="1500" b="1" dirty="0"/>
          </a:p>
        </p:txBody>
      </p:sp>
      <p:pic>
        <p:nvPicPr>
          <p:cNvPr id="18" name="Picture 17">
            <a:extLst>
              <a:ext uri="{FF2B5EF4-FFF2-40B4-BE49-F238E27FC236}">
                <a16:creationId xmlns:a16="http://schemas.microsoft.com/office/drawing/2014/main" id="{B316F92B-D81A-7340-9CD3-1CCF0E2968EA}"/>
              </a:ext>
            </a:extLst>
          </p:cNvPr>
          <p:cNvPicPr>
            <a:picLocks noChangeAspect="1"/>
          </p:cNvPicPr>
          <p:nvPr/>
        </p:nvPicPr>
        <p:blipFill>
          <a:blip r:embed="rId5"/>
          <a:stretch>
            <a:fillRect/>
          </a:stretch>
        </p:blipFill>
        <p:spPr>
          <a:xfrm>
            <a:off x="5064528" y="2368584"/>
            <a:ext cx="2320336" cy="1386999"/>
          </a:xfrm>
          <a:prstGeom prst="rect">
            <a:avLst/>
          </a:prstGeom>
        </p:spPr>
      </p:pic>
      <p:sp>
        <p:nvSpPr>
          <p:cNvPr id="21" name="TextBox 20">
            <a:extLst>
              <a:ext uri="{FF2B5EF4-FFF2-40B4-BE49-F238E27FC236}">
                <a16:creationId xmlns:a16="http://schemas.microsoft.com/office/drawing/2014/main" id="{1C5622DA-0289-A34A-8440-FDBBAC126785}"/>
              </a:ext>
            </a:extLst>
          </p:cNvPr>
          <p:cNvSpPr txBox="1"/>
          <p:nvPr/>
        </p:nvSpPr>
        <p:spPr>
          <a:xfrm>
            <a:off x="1" y="5141632"/>
            <a:ext cx="5026081" cy="2185214"/>
          </a:xfrm>
          <a:prstGeom prst="rect">
            <a:avLst/>
          </a:prstGeom>
          <a:noFill/>
        </p:spPr>
        <p:txBody>
          <a:bodyPr wrap="square" rtlCol="0">
            <a:spAutoFit/>
          </a:bodyPr>
          <a:lstStyle/>
          <a:p>
            <a:r>
              <a:rPr lang="en-US" sz="1600" b="1" dirty="0"/>
              <a:t>Relevant Literature</a:t>
            </a:r>
          </a:p>
          <a:p>
            <a:pPr marL="285750" indent="-285750" algn="just">
              <a:buFont typeface="Wingdings" pitchFamily="2" charset="2"/>
              <a:buChar char="Ø"/>
            </a:pPr>
            <a:r>
              <a:rPr lang="en-US" sz="1500" dirty="0"/>
              <a:t>Upon conducting research and reviewing various literature sources on this study it became apparent there’s a lack of research conducted on students renting housing in the local  areas near their chosen universities and the  efficiency of the properties they live in. </a:t>
            </a:r>
          </a:p>
          <a:p>
            <a:pPr marL="285750" indent="-285750">
              <a:buFont typeface="Wingdings" pitchFamily="2" charset="2"/>
              <a:buChar char="Ø"/>
            </a:pPr>
            <a:r>
              <a:rPr lang="en-US" sz="1500" dirty="0"/>
              <a:t>Research has been conducted on a similar study mainly focusing on comparing the energy consumption in student halls. </a:t>
            </a:r>
          </a:p>
        </p:txBody>
      </p:sp>
      <p:sp>
        <p:nvSpPr>
          <p:cNvPr id="22" name="TextBox 21">
            <a:extLst>
              <a:ext uri="{FF2B5EF4-FFF2-40B4-BE49-F238E27FC236}">
                <a16:creationId xmlns:a16="http://schemas.microsoft.com/office/drawing/2014/main" id="{9B72A256-213B-F543-8460-CDD3B662F484}"/>
              </a:ext>
            </a:extLst>
          </p:cNvPr>
          <p:cNvSpPr txBox="1"/>
          <p:nvPr/>
        </p:nvSpPr>
        <p:spPr>
          <a:xfrm>
            <a:off x="5064527" y="8671420"/>
            <a:ext cx="7737072" cy="800219"/>
          </a:xfrm>
          <a:prstGeom prst="rect">
            <a:avLst/>
          </a:prstGeom>
          <a:noFill/>
        </p:spPr>
        <p:txBody>
          <a:bodyPr wrap="square" rtlCol="0">
            <a:spAutoFit/>
          </a:bodyPr>
          <a:lstStyle/>
          <a:p>
            <a:r>
              <a:rPr lang="en-US" sz="1600" b="1" dirty="0"/>
              <a:t>Acknowledgement </a:t>
            </a:r>
          </a:p>
          <a:p>
            <a:pPr algn="just"/>
            <a:r>
              <a:rPr lang="en-US" sz="1500" dirty="0"/>
              <a:t>I would like to thank </a:t>
            </a:r>
            <a:r>
              <a:rPr lang="en-US" sz="1500" dirty="0" err="1">
                <a:cs typeface="Arial" panose="020B0604020202020204" pitchFamily="34" charset="0"/>
              </a:rPr>
              <a:t>Dr</a:t>
            </a:r>
            <a:r>
              <a:rPr lang="en-US" sz="1500" dirty="0">
                <a:cs typeface="Arial" panose="020B0604020202020204" pitchFamily="34" charset="0"/>
              </a:rPr>
              <a:t> Juan A. </a:t>
            </a:r>
            <a:r>
              <a:rPr lang="en-US" sz="1500" dirty="0" err="1">
                <a:cs typeface="Arial" panose="020B0604020202020204" pitchFamily="34" charset="0"/>
              </a:rPr>
              <a:t>Ferriz-Papi</a:t>
            </a:r>
            <a:r>
              <a:rPr lang="en-US" sz="1500" dirty="0">
                <a:cs typeface="Arial" panose="020B0604020202020204" pitchFamily="34" charset="0"/>
              </a:rPr>
              <a:t> who has supported and given me guidance throughout this project. </a:t>
            </a:r>
            <a:endParaRPr lang="en-US" sz="1500" dirty="0"/>
          </a:p>
        </p:txBody>
      </p:sp>
      <p:sp>
        <p:nvSpPr>
          <p:cNvPr id="24" name="TextBox 23">
            <a:extLst>
              <a:ext uri="{FF2B5EF4-FFF2-40B4-BE49-F238E27FC236}">
                <a16:creationId xmlns:a16="http://schemas.microsoft.com/office/drawing/2014/main" id="{D4BB4192-F33E-814C-9C34-45B38EF75783}"/>
              </a:ext>
            </a:extLst>
          </p:cNvPr>
          <p:cNvSpPr txBox="1"/>
          <p:nvPr/>
        </p:nvSpPr>
        <p:spPr>
          <a:xfrm>
            <a:off x="5093995" y="7685528"/>
            <a:ext cx="7737072" cy="1463799"/>
          </a:xfrm>
          <a:prstGeom prst="rect">
            <a:avLst/>
          </a:prstGeom>
          <a:noFill/>
        </p:spPr>
        <p:txBody>
          <a:bodyPr wrap="square" rtlCol="0">
            <a:spAutoFit/>
          </a:bodyPr>
          <a:lstStyle/>
          <a:p>
            <a:r>
              <a:rPr lang="en-US" sz="1600" b="1" dirty="0"/>
              <a:t>Conclusion </a:t>
            </a:r>
          </a:p>
          <a:p>
            <a:pPr algn="just"/>
            <a:r>
              <a:rPr lang="en-US" sz="1500" dirty="0"/>
              <a:t>The results obtained from this research study would Identify key factors influencing the energy consumption in students housing and would satisfy the aim and objects setout. More research would need to be conducted to further this research topic by increasing the sample size.  </a:t>
            </a:r>
            <a:endParaRPr lang="en-US" sz="2812" dirty="0"/>
          </a:p>
          <a:p>
            <a:endParaRPr lang="en-US" sz="2812" dirty="0"/>
          </a:p>
        </p:txBody>
      </p:sp>
      <p:pic>
        <p:nvPicPr>
          <p:cNvPr id="25" name="Picture 24">
            <a:extLst>
              <a:ext uri="{FF2B5EF4-FFF2-40B4-BE49-F238E27FC236}">
                <a16:creationId xmlns:a16="http://schemas.microsoft.com/office/drawing/2014/main" id="{09CF0F5E-F32D-1E4C-B64F-BDE13D242FB9}"/>
              </a:ext>
            </a:extLst>
          </p:cNvPr>
          <p:cNvPicPr>
            <a:picLocks noChangeAspect="1"/>
          </p:cNvPicPr>
          <p:nvPr/>
        </p:nvPicPr>
        <p:blipFill>
          <a:blip r:embed="rId6"/>
          <a:stretch>
            <a:fillRect/>
          </a:stretch>
        </p:blipFill>
        <p:spPr>
          <a:xfrm>
            <a:off x="5109080" y="4196396"/>
            <a:ext cx="2275784" cy="1706838"/>
          </a:xfrm>
          <a:prstGeom prst="rect">
            <a:avLst/>
          </a:prstGeom>
        </p:spPr>
      </p:pic>
      <p:pic>
        <p:nvPicPr>
          <p:cNvPr id="26" name="Picture 25">
            <a:extLst>
              <a:ext uri="{FF2B5EF4-FFF2-40B4-BE49-F238E27FC236}">
                <a16:creationId xmlns:a16="http://schemas.microsoft.com/office/drawing/2014/main" id="{601398A4-6370-0A4D-9010-77262CF3C370}"/>
              </a:ext>
            </a:extLst>
          </p:cNvPr>
          <p:cNvPicPr>
            <a:picLocks noChangeAspect="1"/>
          </p:cNvPicPr>
          <p:nvPr/>
        </p:nvPicPr>
        <p:blipFill>
          <a:blip r:embed="rId7"/>
          <a:stretch>
            <a:fillRect/>
          </a:stretch>
        </p:blipFill>
        <p:spPr>
          <a:xfrm>
            <a:off x="5093995" y="6190066"/>
            <a:ext cx="2290869" cy="1310886"/>
          </a:xfrm>
          <a:prstGeom prst="rect">
            <a:avLst/>
          </a:prstGeom>
        </p:spPr>
      </p:pic>
      <p:sp>
        <p:nvSpPr>
          <p:cNvPr id="27" name="TextBox 26">
            <a:extLst>
              <a:ext uri="{FF2B5EF4-FFF2-40B4-BE49-F238E27FC236}">
                <a16:creationId xmlns:a16="http://schemas.microsoft.com/office/drawing/2014/main" id="{16C8A054-772A-CB40-BA06-D1A409E686B9}"/>
              </a:ext>
            </a:extLst>
          </p:cNvPr>
          <p:cNvSpPr txBox="1"/>
          <p:nvPr/>
        </p:nvSpPr>
        <p:spPr>
          <a:xfrm>
            <a:off x="-1971" y="7178133"/>
            <a:ext cx="5066498" cy="2416046"/>
          </a:xfrm>
          <a:prstGeom prst="rect">
            <a:avLst/>
          </a:prstGeom>
          <a:noFill/>
        </p:spPr>
        <p:txBody>
          <a:bodyPr wrap="square" rtlCol="0">
            <a:spAutoFit/>
          </a:bodyPr>
          <a:lstStyle/>
          <a:p>
            <a:r>
              <a:rPr lang="en-US" sz="1600" b="1" dirty="0"/>
              <a:t>Methodology</a:t>
            </a:r>
          </a:p>
          <a:p>
            <a:pPr marL="285750" indent="-285750" algn="just">
              <a:buFont typeface="Wingdings" pitchFamily="2" charset="2"/>
              <a:buChar char="Ø"/>
            </a:pPr>
            <a:r>
              <a:rPr lang="en-US" sz="1500" dirty="0"/>
              <a:t>Both quantitative and qualitative methods would be utilized to conducted the research in order to successfully achieve the project aim and objectives. </a:t>
            </a:r>
          </a:p>
          <a:p>
            <a:pPr marL="285750" indent="-285750" algn="just">
              <a:buFont typeface="Wingdings" pitchFamily="2" charset="2"/>
              <a:buChar char="Ø"/>
            </a:pPr>
            <a:r>
              <a:rPr lang="en-US" sz="1500" dirty="0"/>
              <a:t>The numerical data that would be quantitatively analyzed would be the gas meter readings and rental expenditures for the last two-years. </a:t>
            </a:r>
          </a:p>
          <a:p>
            <a:pPr marL="285750" indent="-285750" algn="just">
              <a:buFont typeface="Wingdings" pitchFamily="2" charset="2"/>
              <a:buChar char="Ø"/>
            </a:pPr>
            <a:r>
              <a:rPr lang="en-US" sz="1500" dirty="0"/>
              <a:t>Qualitative data gathered would be from the survey conducted to understand the various variables contributing to the properties performance. </a:t>
            </a:r>
          </a:p>
        </p:txBody>
      </p:sp>
      <p:sp>
        <p:nvSpPr>
          <p:cNvPr id="28" name="TextBox 27">
            <a:extLst>
              <a:ext uri="{FF2B5EF4-FFF2-40B4-BE49-F238E27FC236}">
                <a16:creationId xmlns:a16="http://schemas.microsoft.com/office/drawing/2014/main" id="{121E9ADF-943D-5246-A836-C76FDE7CC7FF}"/>
              </a:ext>
            </a:extLst>
          </p:cNvPr>
          <p:cNvSpPr txBox="1"/>
          <p:nvPr/>
        </p:nvSpPr>
        <p:spPr>
          <a:xfrm>
            <a:off x="7384864" y="1536288"/>
            <a:ext cx="5416735" cy="2185214"/>
          </a:xfrm>
          <a:prstGeom prst="rect">
            <a:avLst/>
          </a:prstGeom>
          <a:noFill/>
        </p:spPr>
        <p:txBody>
          <a:bodyPr wrap="square" rtlCol="0">
            <a:spAutoFit/>
          </a:bodyPr>
          <a:lstStyle/>
          <a:p>
            <a:r>
              <a:rPr lang="en-US" sz="1600" b="1" dirty="0"/>
              <a:t>Sample Size</a:t>
            </a:r>
          </a:p>
          <a:p>
            <a:pPr algn="just"/>
            <a:r>
              <a:rPr lang="en-GB" sz="1500" dirty="0"/>
              <a:t>This case study would be a trail as obtaining data from two properties would not be sufficient enough as the data would only be basic and not statistical but does not necessarily mean the aim and objectives cannot be achieved. This case study if successful can be implemented on a larger scale for example assessing family households in council residential areas with identical properties to determine the outcome of energy usage by assessing the properties characteristics. </a:t>
            </a:r>
            <a:endParaRPr lang="en-US" sz="1500" dirty="0"/>
          </a:p>
        </p:txBody>
      </p:sp>
      <p:sp>
        <p:nvSpPr>
          <p:cNvPr id="29" name="TextBox 28">
            <a:extLst>
              <a:ext uri="{FF2B5EF4-FFF2-40B4-BE49-F238E27FC236}">
                <a16:creationId xmlns:a16="http://schemas.microsoft.com/office/drawing/2014/main" id="{6B8D4366-A95B-C548-A00D-878FB820EE35}"/>
              </a:ext>
            </a:extLst>
          </p:cNvPr>
          <p:cNvSpPr txBox="1"/>
          <p:nvPr/>
        </p:nvSpPr>
        <p:spPr>
          <a:xfrm>
            <a:off x="7467863" y="3660678"/>
            <a:ext cx="5333736" cy="2416046"/>
          </a:xfrm>
          <a:prstGeom prst="rect">
            <a:avLst/>
          </a:prstGeom>
          <a:noFill/>
        </p:spPr>
        <p:txBody>
          <a:bodyPr wrap="square" rtlCol="0">
            <a:spAutoFit/>
          </a:bodyPr>
          <a:lstStyle/>
          <a:p>
            <a:r>
              <a:rPr lang="en-US" sz="1600" b="1" dirty="0"/>
              <a:t>Analysis</a:t>
            </a:r>
          </a:p>
          <a:p>
            <a:pPr marL="285750" indent="-285750" algn="just">
              <a:buFont typeface="Wingdings" pitchFamily="2" charset="2"/>
              <a:buChar char="Ø"/>
            </a:pPr>
            <a:r>
              <a:rPr lang="en-GB" sz="1500" dirty="0"/>
              <a:t>Numerical data would be inputted into the Excel software accordingly in order to identify the trends within the data. </a:t>
            </a:r>
          </a:p>
          <a:p>
            <a:pPr marL="285750" indent="-285750" algn="just">
              <a:buFont typeface="Wingdings" pitchFamily="2" charset="2"/>
              <a:buChar char="Ø"/>
            </a:pPr>
            <a:r>
              <a:rPr lang="en-GB" sz="1500" dirty="0"/>
              <a:t>A traffic light system would be utilized to identify the buildings characteristics pinpoint failing components in the buildings. </a:t>
            </a:r>
          </a:p>
          <a:p>
            <a:pPr marL="285750" indent="-285750" algn="just">
              <a:buFont typeface="Wingdings" pitchFamily="2" charset="2"/>
              <a:buChar char="Ø"/>
            </a:pPr>
            <a:r>
              <a:rPr lang="en-GB" sz="1500" dirty="0"/>
              <a:t>The different codes of green, yellow and red are ratings that would be allocated to components upon conducting the survey. </a:t>
            </a:r>
          </a:p>
          <a:p>
            <a:pPr marL="285750" indent="-285750" algn="just">
              <a:buFont typeface="Wingdings" pitchFamily="2" charset="2"/>
              <a:buChar char="Ø"/>
            </a:pPr>
            <a:r>
              <a:rPr lang="en-GB" sz="1500" dirty="0"/>
              <a:t>Yellow and red ratings would help identify which building is the least efficient.</a:t>
            </a:r>
            <a:endParaRPr lang="en-US" sz="1500" b="1" dirty="0"/>
          </a:p>
        </p:txBody>
      </p:sp>
      <p:sp>
        <p:nvSpPr>
          <p:cNvPr id="30" name="TextBox 29">
            <a:extLst>
              <a:ext uri="{FF2B5EF4-FFF2-40B4-BE49-F238E27FC236}">
                <a16:creationId xmlns:a16="http://schemas.microsoft.com/office/drawing/2014/main" id="{9C57AFBA-F02F-6E47-A5D7-71155964E17E}"/>
              </a:ext>
            </a:extLst>
          </p:cNvPr>
          <p:cNvSpPr txBox="1"/>
          <p:nvPr/>
        </p:nvSpPr>
        <p:spPr>
          <a:xfrm>
            <a:off x="5149497" y="3698990"/>
            <a:ext cx="2235367" cy="461665"/>
          </a:xfrm>
          <a:prstGeom prst="rect">
            <a:avLst/>
          </a:prstGeom>
          <a:noFill/>
        </p:spPr>
        <p:txBody>
          <a:bodyPr wrap="square" rtlCol="0">
            <a:spAutoFit/>
          </a:bodyPr>
          <a:lstStyle/>
          <a:p>
            <a:r>
              <a:rPr lang="en-US" sz="1200" dirty="0"/>
              <a:t>Figure 1. Energy Efficiency Standards </a:t>
            </a:r>
          </a:p>
        </p:txBody>
      </p:sp>
      <p:sp>
        <p:nvSpPr>
          <p:cNvPr id="31" name="TextBox 30">
            <a:extLst>
              <a:ext uri="{FF2B5EF4-FFF2-40B4-BE49-F238E27FC236}">
                <a16:creationId xmlns:a16="http://schemas.microsoft.com/office/drawing/2014/main" id="{59DA1A14-8562-214B-9B20-674472153C8E}"/>
              </a:ext>
            </a:extLst>
          </p:cNvPr>
          <p:cNvSpPr txBox="1"/>
          <p:nvPr/>
        </p:nvSpPr>
        <p:spPr>
          <a:xfrm>
            <a:off x="5109080" y="5869676"/>
            <a:ext cx="2235367" cy="276999"/>
          </a:xfrm>
          <a:prstGeom prst="rect">
            <a:avLst/>
          </a:prstGeom>
          <a:noFill/>
        </p:spPr>
        <p:txBody>
          <a:bodyPr wrap="square" rtlCol="0">
            <a:spAutoFit/>
          </a:bodyPr>
          <a:lstStyle/>
          <a:p>
            <a:r>
              <a:rPr lang="en-US" sz="1200" dirty="0"/>
              <a:t>Figure 2. Students Housing</a:t>
            </a:r>
          </a:p>
        </p:txBody>
      </p:sp>
      <p:sp>
        <p:nvSpPr>
          <p:cNvPr id="32" name="TextBox 31">
            <a:extLst>
              <a:ext uri="{FF2B5EF4-FFF2-40B4-BE49-F238E27FC236}">
                <a16:creationId xmlns:a16="http://schemas.microsoft.com/office/drawing/2014/main" id="{3107FA7D-AEF9-FB45-9B15-FCAB714B1C91}"/>
              </a:ext>
            </a:extLst>
          </p:cNvPr>
          <p:cNvSpPr txBox="1"/>
          <p:nvPr/>
        </p:nvSpPr>
        <p:spPr>
          <a:xfrm>
            <a:off x="5109080" y="7482866"/>
            <a:ext cx="2150132" cy="276999"/>
          </a:xfrm>
          <a:prstGeom prst="rect">
            <a:avLst/>
          </a:prstGeom>
          <a:noFill/>
        </p:spPr>
        <p:txBody>
          <a:bodyPr wrap="square" rtlCol="0">
            <a:spAutoFit/>
          </a:bodyPr>
          <a:lstStyle/>
          <a:p>
            <a:r>
              <a:rPr lang="en-US" sz="1200" dirty="0"/>
              <a:t>Figure 3. CO</a:t>
            </a:r>
            <a:r>
              <a:rPr lang="en-US" sz="1200" baseline="-25000" dirty="0"/>
              <a:t>2</a:t>
            </a:r>
            <a:r>
              <a:rPr lang="en-US" sz="1200" dirty="0"/>
              <a:t> Emissions</a:t>
            </a:r>
          </a:p>
        </p:txBody>
      </p:sp>
      <p:sp>
        <p:nvSpPr>
          <p:cNvPr id="33" name="TextBox 32">
            <a:extLst>
              <a:ext uri="{FF2B5EF4-FFF2-40B4-BE49-F238E27FC236}">
                <a16:creationId xmlns:a16="http://schemas.microsoft.com/office/drawing/2014/main" id="{960B7C1C-FBB3-6444-8CB9-AB4007929244}"/>
              </a:ext>
            </a:extLst>
          </p:cNvPr>
          <p:cNvSpPr txBox="1"/>
          <p:nvPr/>
        </p:nvSpPr>
        <p:spPr>
          <a:xfrm>
            <a:off x="7467862" y="5887248"/>
            <a:ext cx="5333738" cy="2092881"/>
          </a:xfrm>
          <a:prstGeom prst="rect">
            <a:avLst/>
          </a:prstGeom>
          <a:noFill/>
        </p:spPr>
        <p:txBody>
          <a:bodyPr wrap="square" rtlCol="0">
            <a:spAutoFit/>
          </a:bodyPr>
          <a:lstStyle/>
          <a:p>
            <a:r>
              <a:rPr lang="en-US" sz="1600" b="1" dirty="0"/>
              <a:t>Results</a:t>
            </a:r>
            <a:r>
              <a:rPr lang="en-US" dirty="0"/>
              <a:t> </a:t>
            </a:r>
          </a:p>
          <a:p>
            <a:pPr marL="285750" lvl="0" indent="-285750">
              <a:buFont typeface="Wingdings" pitchFamily="2" charset="2"/>
              <a:buChar char="Ø"/>
            </a:pPr>
            <a:r>
              <a:rPr lang="en-GB" sz="1500" dirty="0"/>
              <a:t>% Increase and decrease in gas usage depending on properties characteristics </a:t>
            </a:r>
          </a:p>
          <a:p>
            <a:pPr marL="285750" lvl="0" indent="-285750">
              <a:buFont typeface="Wingdings" pitchFamily="2" charset="2"/>
              <a:buChar char="Ø"/>
            </a:pPr>
            <a:r>
              <a:rPr lang="en-GB" sz="1500" dirty="0"/>
              <a:t> Identify trends of gas usage on a monthly basis (minimum and maximum)</a:t>
            </a:r>
          </a:p>
          <a:p>
            <a:pPr marL="285750" lvl="0" indent="-285750">
              <a:buFont typeface="Wingdings" pitchFamily="2" charset="2"/>
              <a:buChar char="Ø"/>
            </a:pPr>
            <a:r>
              <a:rPr lang="en-GB" sz="1500" dirty="0"/>
              <a:t>% Increase and decrease in monthly/ yearly expenditures </a:t>
            </a:r>
          </a:p>
          <a:p>
            <a:pPr marL="285750" lvl="0" indent="-285750">
              <a:buFont typeface="Wingdings" pitchFamily="2" charset="2"/>
              <a:buChar char="Ø"/>
            </a:pPr>
            <a:r>
              <a:rPr lang="en-GB" sz="1500" dirty="0"/>
              <a:t>Identifying peak times throughout the year  </a:t>
            </a:r>
          </a:p>
          <a:p>
            <a:endParaRPr lang="en-US" sz="1500" dirty="0"/>
          </a:p>
        </p:txBody>
      </p:sp>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5732</TotalTime>
  <Words>526</Words>
  <Application>Microsoft Macintosh PowerPoint</Application>
  <PresentationFormat>A3 Paper (297x420 mm)</PresentationFormat>
  <Paragraphs>35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Wingdings</vt:lpstr>
      <vt:lpstr>Office Theme</vt:lpstr>
      <vt:lpstr>PowerPoint Presentation</vt:lpstr>
    </vt:vector>
  </TitlesOfParts>
  <Company>SMU</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Sangwnai Mwenya (1703016)</cp:lastModifiedBy>
  <cp:revision>33</cp:revision>
  <cp:lastPrinted>2020-05-27T10:29:00Z</cp:lastPrinted>
  <dcterms:created xsi:type="dcterms:W3CDTF">2014-10-01T08:15:24Z</dcterms:created>
  <dcterms:modified xsi:type="dcterms:W3CDTF">2020-05-27T10:46:19Z</dcterms:modified>
</cp:coreProperties>
</file>