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97" r:id="rId3"/>
    <p:sldId id="266" r:id="rId4"/>
    <p:sldId id="257" r:id="rId5"/>
    <p:sldId id="269" r:id="rId6"/>
    <p:sldId id="258" r:id="rId7"/>
    <p:sldId id="267" r:id="rId8"/>
    <p:sldId id="270" r:id="rId9"/>
    <p:sldId id="259" r:id="rId10"/>
    <p:sldId id="260" r:id="rId11"/>
    <p:sldId id="261" r:id="rId12"/>
    <p:sldId id="262" r:id="rId13"/>
    <p:sldId id="263" r:id="rId14"/>
    <p:sldId id="264" r:id="rId15"/>
    <p:sldId id="282" r:id="rId16"/>
    <p:sldId id="271" r:id="rId17"/>
    <p:sldId id="290" r:id="rId18"/>
    <p:sldId id="272" r:id="rId19"/>
    <p:sldId id="292" r:id="rId20"/>
    <p:sldId id="273" r:id="rId21"/>
    <p:sldId id="293" r:id="rId22"/>
    <p:sldId id="276" r:id="rId23"/>
    <p:sldId id="277" r:id="rId24"/>
    <p:sldId id="287" r:id="rId25"/>
    <p:sldId id="284" r:id="rId26"/>
    <p:sldId id="278" r:id="rId27"/>
    <p:sldId id="285" r:id="rId28"/>
    <p:sldId id="286" r:id="rId29"/>
    <p:sldId id="283" r:id="rId30"/>
    <p:sldId id="295" r:id="rId31"/>
    <p:sldId id="296" r:id="rId32"/>
    <p:sldId id="279" r:id="rId33"/>
    <p:sldId id="265" r:id="rId34"/>
    <p:sldId id="294"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B20402D-864B-4FE3-B5E5-222D10263F2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5939582-E0A5-408A-B208-B53F4E0CBDA1}">
      <dgm:prSet/>
      <dgm:spPr/>
      <dgm:t>
        <a:bodyPr/>
        <a:lstStyle/>
        <a:p>
          <a:r>
            <a:rPr lang="en-GB" b="0" i="0"/>
            <a:t>Children trafficking into the UK or around UK to be sexually exploited </a:t>
          </a:r>
          <a:endParaRPr lang="en-US"/>
        </a:p>
      </dgm:t>
    </dgm:pt>
    <dgm:pt modelId="{52CB79F5-C17D-4EC4-9F6E-282510ABA5A3}" type="parTrans" cxnId="{267C245C-49CF-4B9B-A5C3-069867878ED7}">
      <dgm:prSet/>
      <dgm:spPr/>
      <dgm:t>
        <a:bodyPr/>
        <a:lstStyle/>
        <a:p>
          <a:endParaRPr lang="en-US"/>
        </a:p>
      </dgm:t>
    </dgm:pt>
    <dgm:pt modelId="{D9D563E0-FA34-4DFF-8E7F-0837D7599D2D}" type="sibTrans" cxnId="{267C245C-49CF-4B9B-A5C3-069867878ED7}">
      <dgm:prSet/>
      <dgm:spPr/>
      <dgm:t>
        <a:bodyPr/>
        <a:lstStyle/>
        <a:p>
          <a:endParaRPr lang="en-US"/>
        </a:p>
      </dgm:t>
    </dgm:pt>
    <dgm:pt modelId="{EDC46771-3BCB-4588-B2A5-78704A3144B0}">
      <dgm:prSet/>
      <dgm:spPr/>
      <dgm:t>
        <a:bodyPr/>
        <a:lstStyle/>
        <a:p>
          <a:r>
            <a:rPr lang="en-GB" b="0" i="0"/>
            <a:t>They are abused by being forced to take part in sexual activities, often with more than one person</a:t>
          </a:r>
          <a:endParaRPr lang="en-US"/>
        </a:p>
      </dgm:t>
    </dgm:pt>
    <dgm:pt modelId="{0F522127-0C7B-47E1-B42F-B3F577BF0D70}" type="parTrans" cxnId="{EF2668DD-DCE3-43C0-94E6-210FECE2B07C}">
      <dgm:prSet/>
      <dgm:spPr/>
      <dgm:t>
        <a:bodyPr/>
        <a:lstStyle/>
        <a:p>
          <a:endParaRPr lang="en-US"/>
        </a:p>
      </dgm:t>
    </dgm:pt>
    <dgm:pt modelId="{E3ECA9DF-DB5E-4AB6-8C2B-066DB805AC22}" type="sibTrans" cxnId="{EF2668DD-DCE3-43C0-94E6-210FECE2B07C}">
      <dgm:prSet/>
      <dgm:spPr/>
      <dgm:t>
        <a:bodyPr/>
        <a:lstStyle/>
        <a:p>
          <a:endParaRPr lang="en-US"/>
        </a:p>
      </dgm:t>
    </dgm:pt>
    <dgm:pt modelId="{D29A39C5-8732-45BA-B7DB-DBF1CED214CC}">
      <dgm:prSet/>
      <dgm:spPr/>
      <dgm:t>
        <a:bodyPr/>
        <a:lstStyle/>
        <a:p>
          <a:r>
            <a:rPr lang="en-GB" b="0" i="0"/>
            <a:t>Young people in gangs can also be sexually exploited.</a:t>
          </a:r>
          <a:endParaRPr lang="en-US"/>
        </a:p>
      </dgm:t>
    </dgm:pt>
    <dgm:pt modelId="{641AF378-9331-4533-B3A9-BD45CE5CC1AC}" type="parTrans" cxnId="{070473AC-E7A9-4395-B2C5-9F5FA5AC60A7}">
      <dgm:prSet/>
      <dgm:spPr/>
      <dgm:t>
        <a:bodyPr/>
        <a:lstStyle/>
        <a:p>
          <a:endParaRPr lang="en-US"/>
        </a:p>
      </dgm:t>
    </dgm:pt>
    <dgm:pt modelId="{7B4A18F9-F3B2-43DB-B957-49703AC17B77}" type="sibTrans" cxnId="{070473AC-E7A9-4395-B2C5-9F5FA5AC60A7}">
      <dgm:prSet/>
      <dgm:spPr/>
      <dgm:t>
        <a:bodyPr/>
        <a:lstStyle/>
        <a:p>
          <a:endParaRPr lang="en-US"/>
        </a:p>
      </dgm:t>
    </dgm:pt>
    <dgm:pt modelId="{22151B1F-7DBE-4DA8-B767-1038F2E1FF12}" type="pres">
      <dgm:prSet presAssocID="{EB20402D-864B-4FE3-B5E5-222D10263F25}" presName="linear" presStyleCnt="0">
        <dgm:presLayoutVars>
          <dgm:animLvl val="lvl"/>
          <dgm:resizeHandles val="exact"/>
        </dgm:presLayoutVars>
      </dgm:prSet>
      <dgm:spPr/>
    </dgm:pt>
    <dgm:pt modelId="{2DD97612-9EF1-4C13-8C35-EA9DA6005F6C}" type="pres">
      <dgm:prSet presAssocID="{A5939582-E0A5-408A-B208-B53F4E0CBDA1}" presName="parentText" presStyleLbl="node1" presStyleIdx="0" presStyleCnt="3">
        <dgm:presLayoutVars>
          <dgm:chMax val="0"/>
          <dgm:bulletEnabled val="1"/>
        </dgm:presLayoutVars>
      </dgm:prSet>
      <dgm:spPr/>
    </dgm:pt>
    <dgm:pt modelId="{F97F08D0-69F2-489C-93D3-A2BF44CC706D}" type="pres">
      <dgm:prSet presAssocID="{D9D563E0-FA34-4DFF-8E7F-0837D7599D2D}" presName="spacer" presStyleCnt="0"/>
      <dgm:spPr/>
    </dgm:pt>
    <dgm:pt modelId="{AB39B5FF-B46A-44F6-82E3-9CEC1F9E3A88}" type="pres">
      <dgm:prSet presAssocID="{EDC46771-3BCB-4588-B2A5-78704A3144B0}" presName="parentText" presStyleLbl="node1" presStyleIdx="1" presStyleCnt="3">
        <dgm:presLayoutVars>
          <dgm:chMax val="0"/>
          <dgm:bulletEnabled val="1"/>
        </dgm:presLayoutVars>
      </dgm:prSet>
      <dgm:spPr/>
    </dgm:pt>
    <dgm:pt modelId="{A2302850-3753-4D7B-8349-EB130D67B6D2}" type="pres">
      <dgm:prSet presAssocID="{E3ECA9DF-DB5E-4AB6-8C2B-066DB805AC22}" presName="spacer" presStyleCnt="0"/>
      <dgm:spPr/>
    </dgm:pt>
    <dgm:pt modelId="{7BB58F27-99C0-4B6A-88B6-2C9C6ECE7BF0}" type="pres">
      <dgm:prSet presAssocID="{D29A39C5-8732-45BA-B7DB-DBF1CED214CC}" presName="parentText" presStyleLbl="node1" presStyleIdx="2" presStyleCnt="3">
        <dgm:presLayoutVars>
          <dgm:chMax val="0"/>
          <dgm:bulletEnabled val="1"/>
        </dgm:presLayoutVars>
      </dgm:prSet>
      <dgm:spPr/>
    </dgm:pt>
  </dgm:ptLst>
  <dgm:cxnLst>
    <dgm:cxn modelId="{267C245C-49CF-4B9B-A5C3-069867878ED7}" srcId="{EB20402D-864B-4FE3-B5E5-222D10263F25}" destId="{A5939582-E0A5-408A-B208-B53F4E0CBDA1}" srcOrd="0" destOrd="0" parTransId="{52CB79F5-C17D-4EC4-9F6E-282510ABA5A3}" sibTransId="{D9D563E0-FA34-4DFF-8E7F-0837D7599D2D}"/>
    <dgm:cxn modelId="{E215C974-EAB6-4B64-8852-3BA6185FC657}" type="presOf" srcId="{D29A39C5-8732-45BA-B7DB-DBF1CED214CC}" destId="{7BB58F27-99C0-4B6A-88B6-2C9C6ECE7BF0}" srcOrd="0" destOrd="0" presId="urn:microsoft.com/office/officeart/2005/8/layout/vList2"/>
    <dgm:cxn modelId="{86A70782-D5A6-48C2-B64C-66CBCB0D87E8}" type="presOf" srcId="{EB20402D-864B-4FE3-B5E5-222D10263F25}" destId="{22151B1F-7DBE-4DA8-B767-1038F2E1FF12}" srcOrd="0" destOrd="0" presId="urn:microsoft.com/office/officeart/2005/8/layout/vList2"/>
    <dgm:cxn modelId="{070473AC-E7A9-4395-B2C5-9F5FA5AC60A7}" srcId="{EB20402D-864B-4FE3-B5E5-222D10263F25}" destId="{D29A39C5-8732-45BA-B7DB-DBF1CED214CC}" srcOrd="2" destOrd="0" parTransId="{641AF378-9331-4533-B3A9-BD45CE5CC1AC}" sibTransId="{7B4A18F9-F3B2-43DB-B957-49703AC17B77}"/>
    <dgm:cxn modelId="{1882C2D3-F0E1-4BB4-BE34-5B22EDEEE7E4}" type="presOf" srcId="{EDC46771-3BCB-4588-B2A5-78704A3144B0}" destId="{AB39B5FF-B46A-44F6-82E3-9CEC1F9E3A88}" srcOrd="0" destOrd="0" presId="urn:microsoft.com/office/officeart/2005/8/layout/vList2"/>
    <dgm:cxn modelId="{EF2668DD-DCE3-43C0-94E6-210FECE2B07C}" srcId="{EB20402D-864B-4FE3-B5E5-222D10263F25}" destId="{EDC46771-3BCB-4588-B2A5-78704A3144B0}" srcOrd="1" destOrd="0" parTransId="{0F522127-0C7B-47E1-B42F-B3F577BF0D70}" sibTransId="{E3ECA9DF-DB5E-4AB6-8C2B-066DB805AC22}"/>
    <dgm:cxn modelId="{8494F2E7-797D-4911-A728-61B4EFC37AE2}" type="presOf" srcId="{A5939582-E0A5-408A-B208-B53F4E0CBDA1}" destId="{2DD97612-9EF1-4C13-8C35-EA9DA6005F6C}" srcOrd="0" destOrd="0" presId="urn:microsoft.com/office/officeart/2005/8/layout/vList2"/>
    <dgm:cxn modelId="{2487A38A-CBF7-404E-8863-ADAA312ADB8A}" type="presParOf" srcId="{22151B1F-7DBE-4DA8-B767-1038F2E1FF12}" destId="{2DD97612-9EF1-4C13-8C35-EA9DA6005F6C}" srcOrd="0" destOrd="0" presId="urn:microsoft.com/office/officeart/2005/8/layout/vList2"/>
    <dgm:cxn modelId="{0BCC31C1-3CD8-438E-BC22-362D7CBED2D7}" type="presParOf" srcId="{22151B1F-7DBE-4DA8-B767-1038F2E1FF12}" destId="{F97F08D0-69F2-489C-93D3-A2BF44CC706D}" srcOrd="1" destOrd="0" presId="urn:microsoft.com/office/officeart/2005/8/layout/vList2"/>
    <dgm:cxn modelId="{A8D58D8A-3084-4615-B586-790AE8B739B7}" type="presParOf" srcId="{22151B1F-7DBE-4DA8-B767-1038F2E1FF12}" destId="{AB39B5FF-B46A-44F6-82E3-9CEC1F9E3A88}" srcOrd="2" destOrd="0" presId="urn:microsoft.com/office/officeart/2005/8/layout/vList2"/>
    <dgm:cxn modelId="{87DD7EE4-F36A-4129-877B-FF7105342C8D}" type="presParOf" srcId="{22151B1F-7DBE-4DA8-B767-1038F2E1FF12}" destId="{A2302850-3753-4D7B-8349-EB130D67B6D2}" srcOrd="3" destOrd="0" presId="urn:microsoft.com/office/officeart/2005/8/layout/vList2"/>
    <dgm:cxn modelId="{C5CD4C8B-039B-4F5A-8C2B-C38D8A505670}" type="presParOf" srcId="{22151B1F-7DBE-4DA8-B767-1038F2E1FF12}" destId="{7BB58F27-99C0-4B6A-88B6-2C9C6ECE7BF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61EFDE-AA2F-4618-B177-F94117680FB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2D18CB0-7CEF-4661-824E-E404A3954AEF}">
      <dgm:prSet/>
      <dgm:spPr/>
      <dgm:t>
        <a:bodyPr/>
        <a:lstStyle/>
        <a:p>
          <a:r>
            <a:rPr lang="en-GB"/>
            <a:t>Consider self esteem and self worth and the impact of therapeutic practice, also explore developmental framework, age and understanding</a:t>
          </a:r>
          <a:endParaRPr lang="en-US"/>
        </a:p>
      </dgm:t>
    </dgm:pt>
    <dgm:pt modelId="{8280E007-0631-4F83-AC99-60A0BD76FDD5}" type="parTrans" cxnId="{F4B56A13-6F54-4A1A-8BED-AAC25D454EE3}">
      <dgm:prSet/>
      <dgm:spPr/>
      <dgm:t>
        <a:bodyPr/>
        <a:lstStyle/>
        <a:p>
          <a:endParaRPr lang="en-US"/>
        </a:p>
      </dgm:t>
    </dgm:pt>
    <dgm:pt modelId="{CE91B102-6788-4114-AB18-513418A3FF05}" type="sibTrans" cxnId="{F4B56A13-6F54-4A1A-8BED-AAC25D454EE3}">
      <dgm:prSet/>
      <dgm:spPr/>
      <dgm:t>
        <a:bodyPr/>
        <a:lstStyle/>
        <a:p>
          <a:endParaRPr lang="en-US"/>
        </a:p>
      </dgm:t>
    </dgm:pt>
    <dgm:pt modelId="{A2E59F89-E426-48F6-A49B-8B692E214DDB}">
      <dgm:prSet/>
      <dgm:spPr/>
      <dgm:t>
        <a:bodyPr/>
        <a:lstStyle/>
        <a:p>
          <a:r>
            <a:rPr lang="en-GB"/>
            <a:t>Wakelet will be available on teams</a:t>
          </a:r>
          <a:endParaRPr lang="en-US"/>
        </a:p>
      </dgm:t>
    </dgm:pt>
    <dgm:pt modelId="{5A5789FF-4816-4867-843A-9DEB7FFE0B24}" type="parTrans" cxnId="{87161459-A45A-449F-A50C-2FBD7B13A844}">
      <dgm:prSet/>
      <dgm:spPr/>
      <dgm:t>
        <a:bodyPr/>
        <a:lstStyle/>
        <a:p>
          <a:endParaRPr lang="en-US"/>
        </a:p>
      </dgm:t>
    </dgm:pt>
    <dgm:pt modelId="{A990447F-54E0-407C-9272-F36E06066189}" type="sibTrans" cxnId="{87161459-A45A-449F-A50C-2FBD7B13A844}">
      <dgm:prSet/>
      <dgm:spPr/>
      <dgm:t>
        <a:bodyPr/>
        <a:lstStyle/>
        <a:p>
          <a:endParaRPr lang="en-US"/>
        </a:p>
      </dgm:t>
    </dgm:pt>
    <dgm:pt modelId="{29524563-4B4E-49F8-BB9F-E0136212B5A3}">
      <dgm:prSet/>
      <dgm:spPr/>
      <dgm:t>
        <a:bodyPr/>
        <a:lstStyle/>
        <a:p>
          <a:r>
            <a:rPr lang="en-GB"/>
            <a:t>Please prepare your findings for discussion on 16/03/2021.</a:t>
          </a:r>
          <a:endParaRPr lang="en-US"/>
        </a:p>
      </dgm:t>
    </dgm:pt>
    <dgm:pt modelId="{E490D2F3-30F4-491E-BCF8-FD3F8566F39B}" type="parTrans" cxnId="{27BDC721-89EC-49EB-A288-183FED1DCA85}">
      <dgm:prSet/>
      <dgm:spPr/>
      <dgm:t>
        <a:bodyPr/>
        <a:lstStyle/>
        <a:p>
          <a:endParaRPr lang="en-US"/>
        </a:p>
      </dgm:t>
    </dgm:pt>
    <dgm:pt modelId="{6A2D1A79-05CB-459A-869D-3141F3C5CA20}" type="sibTrans" cxnId="{27BDC721-89EC-49EB-A288-183FED1DCA85}">
      <dgm:prSet/>
      <dgm:spPr/>
      <dgm:t>
        <a:bodyPr/>
        <a:lstStyle/>
        <a:p>
          <a:endParaRPr lang="en-US"/>
        </a:p>
      </dgm:t>
    </dgm:pt>
    <dgm:pt modelId="{8CB5A9CB-4C54-46AB-B30B-6608D3EB8642}" type="pres">
      <dgm:prSet presAssocID="{3C61EFDE-AA2F-4618-B177-F94117680FB2}" presName="root" presStyleCnt="0">
        <dgm:presLayoutVars>
          <dgm:dir/>
          <dgm:resizeHandles val="exact"/>
        </dgm:presLayoutVars>
      </dgm:prSet>
      <dgm:spPr/>
    </dgm:pt>
    <dgm:pt modelId="{56CC26C5-AE7E-4B68-87C3-B409B8C081C5}" type="pres">
      <dgm:prSet presAssocID="{D2D18CB0-7CEF-4661-824E-E404A3954AEF}" presName="compNode" presStyleCnt="0"/>
      <dgm:spPr/>
    </dgm:pt>
    <dgm:pt modelId="{CF15BCEB-274E-425A-8742-CAF29F3A0D53}" type="pres">
      <dgm:prSet presAssocID="{D2D18CB0-7CEF-4661-824E-E404A3954AEF}" presName="bgRect" presStyleLbl="bgShp" presStyleIdx="0" presStyleCnt="3"/>
      <dgm:spPr/>
    </dgm:pt>
    <dgm:pt modelId="{2046B1A4-3F92-41E6-B5DF-6681E84095A5}" type="pres">
      <dgm:prSet presAssocID="{D2D18CB0-7CEF-4661-824E-E404A3954AE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rent and Child"/>
        </a:ext>
      </dgm:extLst>
    </dgm:pt>
    <dgm:pt modelId="{B486173F-9B48-43C9-A8CF-18C6C804A9EE}" type="pres">
      <dgm:prSet presAssocID="{D2D18CB0-7CEF-4661-824E-E404A3954AEF}" presName="spaceRect" presStyleCnt="0"/>
      <dgm:spPr/>
    </dgm:pt>
    <dgm:pt modelId="{A15BF1DB-3F8F-4353-967F-4D6B805DE7BE}" type="pres">
      <dgm:prSet presAssocID="{D2D18CB0-7CEF-4661-824E-E404A3954AEF}" presName="parTx" presStyleLbl="revTx" presStyleIdx="0" presStyleCnt="3">
        <dgm:presLayoutVars>
          <dgm:chMax val="0"/>
          <dgm:chPref val="0"/>
        </dgm:presLayoutVars>
      </dgm:prSet>
      <dgm:spPr/>
    </dgm:pt>
    <dgm:pt modelId="{695FA9AE-3040-494D-9B08-1BCEC12932F3}" type="pres">
      <dgm:prSet presAssocID="{CE91B102-6788-4114-AB18-513418A3FF05}" presName="sibTrans" presStyleCnt="0"/>
      <dgm:spPr/>
    </dgm:pt>
    <dgm:pt modelId="{578633AA-FFDC-4CC9-9D19-232B53EDB05D}" type="pres">
      <dgm:prSet presAssocID="{A2E59F89-E426-48F6-A49B-8B692E214DDB}" presName="compNode" presStyleCnt="0"/>
      <dgm:spPr/>
    </dgm:pt>
    <dgm:pt modelId="{051EE07B-7BFA-48F0-B879-24D94FFAFC9D}" type="pres">
      <dgm:prSet presAssocID="{A2E59F89-E426-48F6-A49B-8B692E214DDB}" presName="bgRect" presStyleLbl="bgShp" presStyleIdx="1" presStyleCnt="3"/>
      <dgm:spPr/>
    </dgm:pt>
    <dgm:pt modelId="{C08FF08D-C581-432A-920D-A77CFCFED988}" type="pres">
      <dgm:prSet presAssocID="{A2E59F89-E426-48F6-A49B-8B692E214DD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0C0F3869-61E4-4836-A2BA-C016F5EAD9C0}" type="pres">
      <dgm:prSet presAssocID="{A2E59F89-E426-48F6-A49B-8B692E214DDB}" presName="spaceRect" presStyleCnt="0"/>
      <dgm:spPr/>
    </dgm:pt>
    <dgm:pt modelId="{FD116F1D-3DC8-4F73-8D79-325FDEAB02FA}" type="pres">
      <dgm:prSet presAssocID="{A2E59F89-E426-48F6-A49B-8B692E214DDB}" presName="parTx" presStyleLbl="revTx" presStyleIdx="1" presStyleCnt="3">
        <dgm:presLayoutVars>
          <dgm:chMax val="0"/>
          <dgm:chPref val="0"/>
        </dgm:presLayoutVars>
      </dgm:prSet>
      <dgm:spPr/>
    </dgm:pt>
    <dgm:pt modelId="{A7BBE934-4BCE-4014-A725-31F449808229}" type="pres">
      <dgm:prSet presAssocID="{A990447F-54E0-407C-9272-F36E06066189}" presName="sibTrans" presStyleCnt="0"/>
      <dgm:spPr/>
    </dgm:pt>
    <dgm:pt modelId="{9B32A0EC-5902-4A4D-B212-3ACDC0835C98}" type="pres">
      <dgm:prSet presAssocID="{29524563-4B4E-49F8-BB9F-E0136212B5A3}" presName="compNode" presStyleCnt="0"/>
      <dgm:spPr/>
    </dgm:pt>
    <dgm:pt modelId="{EBAEEAD6-6799-49AD-8EBF-466F2582E1F5}" type="pres">
      <dgm:prSet presAssocID="{29524563-4B4E-49F8-BB9F-E0136212B5A3}" presName="bgRect" presStyleLbl="bgShp" presStyleIdx="2" presStyleCnt="3"/>
      <dgm:spPr/>
    </dgm:pt>
    <dgm:pt modelId="{C490D8C8-5F25-47D4-963F-965B12C9DBB2}" type="pres">
      <dgm:prSet presAssocID="{29524563-4B4E-49F8-BB9F-E0136212B5A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uzzle"/>
        </a:ext>
      </dgm:extLst>
    </dgm:pt>
    <dgm:pt modelId="{5048448D-5410-4683-A087-3DB5AC0F33E4}" type="pres">
      <dgm:prSet presAssocID="{29524563-4B4E-49F8-BB9F-E0136212B5A3}" presName="spaceRect" presStyleCnt="0"/>
      <dgm:spPr/>
    </dgm:pt>
    <dgm:pt modelId="{DE751741-BF51-4A93-A0CA-7135BF4D7C96}" type="pres">
      <dgm:prSet presAssocID="{29524563-4B4E-49F8-BB9F-E0136212B5A3}" presName="parTx" presStyleLbl="revTx" presStyleIdx="2" presStyleCnt="3">
        <dgm:presLayoutVars>
          <dgm:chMax val="0"/>
          <dgm:chPref val="0"/>
        </dgm:presLayoutVars>
      </dgm:prSet>
      <dgm:spPr/>
    </dgm:pt>
  </dgm:ptLst>
  <dgm:cxnLst>
    <dgm:cxn modelId="{F4B56A13-6F54-4A1A-8BED-AAC25D454EE3}" srcId="{3C61EFDE-AA2F-4618-B177-F94117680FB2}" destId="{D2D18CB0-7CEF-4661-824E-E404A3954AEF}" srcOrd="0" destOrd="0" parTransId="{8280E007-0631-4F83-AC99-60A0BD76FDD5}" sibTransId="{CE91B102-6788-4114-AB18-513418A3FF05}"/>
    <dgm:cxn modelId="{27BDC721-89EC-49EB-A288-183FED1DCA85}" srcId="{3C61EFDE-AA2F-4618-B177-F94117680FB2}" destId="{29524563-4B4E-49F8-BB9F-E0136212B5A3}" srcOrd="2" destOrd="0" parTransId="{E490D2F3-30F4-491E-BCF8-FD3F8566F39B}" sibTransId="{6A2D1A79-05CB-459A-869D-3141F3C5CA20}"/>
    <dgm:cxn modelId="{0550B931-6DF8-45C2-917D-66AD303AA306}" type="presOf" srcId="{29524563-4B4E-49F8-BB9F-E0136212B5A3}" destId="{DE751741-BF51-4A93-A0CA-7135BF4D7C96}" srcOrd="0" destOrd="0" presId="urn:microsoft.com/office/officeart/2018/2/layout/IconVerticalSolidList"/>
    <dgm:cxn modelId="{0C67735D-072D-4FF6-BA75-27E58610CF7B}" type="presOf" srcId="{3C61EFDE-AA2F-4618-B177-F94117680FB2}" destId="{8CB5A9CB-4C54-46AB-B30B-6608D3EB8642}" srcOrd="0" destOrd="0" presId="urn:microsoft.com/office/officeart/2018/2/layout/IconVerticalSolidList"/>
    <dgm:cxn modelId="{87161459-A45A-449F-A50C-2FBD7B13A844}" srcId="{3C61EFDE-AA2F-4618-B177-F94117680FB2}" destId="{A2E59F89-E426-48F6-A49B-8B692E214DDB}" srcOrd="1" destOrd="0" parTransId="{5A5789FF-4816-4867-843A-9DEB7FFE0B24}" sibTransId="{A990447F-54E0-407C-9272-F36E06066189}"/>
    <dgm:cxn modelId="{937009BE-875C-4D92-8B0A-84FCBAA2F22B}" type="presOf" srcId="{D2D18CB0-7CEF-4661-824E-E404A3954AEF}" destId="{A15BF1DB-3F8F-4353-967F-4D6B805DE7BE}" srcOrd="0" destOrd="0" presId="urn:microsoft.com/office/officeart/2018/2/layout/IconVerticalSolidList"/>
    <dgm:cxn modelId="{04B48DEB-E3DD-4588-8C9C-47B1110F70AE}" type="presOf" srcId="{A2E59F89-E426-48F6-A49B-8B692E214DDB}" destId="{FD116F1D-3DC8-4F73-8D79-325FDEAB02FA}" srcOrd="0" destOrd="0" presId="urn:microsoft.com/office/officeart/2018/2/layout/IconVerticalSolidList"/>
    <dgm:cxn modelId="{4E952B3E-8E76-4639-B8BF-6B42AABF5FAD}" type="presParOf" srcId="{8CB5A9CB-4C54-46AB-B30B-6608D3EB8642}" destId="{56CC26C5-AE7E-4B68-87C3-B409B8C081C5}" srcOrd="0" destOrd="0" presId="urn:microsoft.com/office/officeart/2018/2/layout/IconVerticalSolidList"/>
    <dgm:cxn modelId="{0D0F6F4A-0044-4BFF-B03D-5EA8AE78BD29}" type="presParOf" srcId="{56CC26C5-AE7E-4B68-87C3-B409B8C081C5}" destId="{CF15BCEB-274E-425A-8742-CAF29F3A0D53}" srcOrd="0" destOrd="0" presId="urn:microsoft.com/office/officeart/2018/2/layout/IconVerticalSolidList"/>
    <dgm:cxn modelId="{6EC99659-D928-4FEA-93A6-037F91DA4BB2}" type="presParOf" srcId="{56CC26C5-AE7E-4B68-87C3-B409B8C081C5}" destId="{2046B1A4-3F92-41E6-B5DF-6681E84095A5}" srcOrd="1" destOrd="0" presId="urn:microsoft.com/office/officeart/2018/2/layout/IconVerticalSolidList"/>
    <dgm:cxn modelId="{EF08BB82-D9B7-42FE-ABCE-EBD3D5F75EBD}" type="presParOf" srcId="{56CC26C5-AE7E-4B68-87C3-B409B8C081C5}" destId="{B486173F-9B48-43C9-A8CF-18C6C804A9EE}" srcOrd="2" destOrd="0" presId="urn:microsoft.com/office/officeart/2018/2/layout/IconVerticalSolidList"/>
    <dgm:cxn modelId="{0206B468-95BA-4AD7-B400-1EE60D7C18CF}" type="presParOf" srcId="{56CC26C5-AE7E-4B68-87C3-B409B8C081C5}" destId="{A15BF1DB-3F8F-4353-967F-4D6B805DE7BE}" srcOrd="3" destOrd="0" presId="urn:microsoft.com/office/officeart/2018/2/layout/IconVerticalSolidList"/>
    <dgm:cxn modelId="{8CFFA974-771A-427A-A304-DCF6D5DEF57F}" type="presParOf" srcId="{8CB5A9CB-4C54-46AB-B30B-6608D3EB8642}" destId="{695FA9AE-3040-494D-9B08-1BCEC12932F3}" srcOrd="1" destOrd="0" presId="urn:microsoft.com/office/officeart/2018/2/layout/IconVerticalSolidList"/>
    <dgm:cxn modelId="{B11B0984-5E2C-46EB-8F41-949C07085673}" type="presParOf" srcId="{8CB5A9CB-4C54-46AB-B30B-6608D3EB8642}" destId="{578633AA-FFDC-4CC9-9D19-232B53EDB05D}" srcOrd="2" destOrd="0" presId="urn:microsoft.com/office/officeart/2018/2/layout/IconVerticalSolidList"/>
    <dgm:cxn modelId="{D6C71D36-72CD-421C-BD26-0B1C491195F1}" type="presParOf" srcId="{578633AA-FFDC-4CC9-9D19-232B53EDB05D}" destId="{051EE07B-7BFA-48F0-B879-24D94FFAFC9D}" srcOrd="0" destOrd="0" presId="urn:microsoft.com/office/officeart/2018/2/layout/IconVerticalSolidList"/>
    <dgm:cxn modelId="{C10446B7-AB31-42CB-B411-097C239AAA82}" type="presParOf" srcId="{578633AA-FFDC-4CC9-9D19-232B53EDB05D}" destId="{C08FF08D-C581-432A-920D-A77CFCFED988}" srcOrd="1" destOrd="0" presId="urn:microsoft.com/office/officeart/2018/2/layout/IconVerticalSolidList"/>
    <dgm:cxn modelId="{7955C65F-76AA-4B3D-AAF3-BED4ED284B82}" type="presParOf" srcId="{578633AA-FFDC-4CC9-9D19-232B53EDB05D}" destId="{0C0F3869-61E4-4836-A2BA-C016F5EAD9C0}" srcOrd="2" destOrd="0" presId="urn:microsoft.com/office/officeart/2018/2/layout/IconVerticalSolidList"/>
    <dgm:cxn modelId="{00443878-5E2A-47D2-BE4F-B4687EF8BBDF}" type="presParOf" srcId="{578633AA-FFDC-4CC9-9D19-232B53EDB05D}" destId="{FD116F1D-3DC8-4F73-8D79-325FDEAB02FA}" srcOrd="3" destOrd="0" presId="urn:microsoft.com/office/officeart/2018/2/layout/IconVerticalSolidList"/>
    <dgm:cxn modelId="{8131EEE2-B169-4A92-AC3B-031BF45D890E}" type="presParOf" srcId="{8CB5A9CB-4C54-46AB-B30B-6608D3EB8642}" destId="{A7BBE934-4BCE-4014-A725-31F449808229}" srcOrd="3" destOrd="0" presId="urn:microsoft.com/office/officeart/2018/2/layout/IconVerticalSolidList"/>
    <dgm:cxn modelId="{F71FA4D3-2AD2-49DE-99F1-EEE15425C9F1}" type="presParOf" srcId="{8CB5A9CB-4C54-46AB-B30B-6608D3EB8642}" destId="{9B32A0EC-5902-4A4D-B212-3ACDC0835C98}" srcOrd="4" destOrd="0" presId="urn:microsoft.com/office/officeart/2018/2/layout/IconVerticalSolidList"/>
    <dgm:cxn modelId="{6C325320-4B1B-4034-A35B-255EAB5DEF1F}" type="presParOf" srcId="{9B32A0EC-5902-4A4D-B212-3ACDC0835C98}" destId="{EBAEEAD6-6799-49AD-8EBF-466F2582E1F5}" srcOrd="0" destOrd="0" presId="urn:microsoft.com/office/officeart/2018/2/layout/IconVerticalSolidList"/>
    <dgm:cxn modelId="{6745C174-671A-4F57-A0D9-335CB4FE0939}" type="presParOf" srcId="{9B32A0EC-5902-4A4D-B212-3ACDC0835C98}" destId="{C490D8C8-5F25-47D4-963F-965B12C9DBB2}" srcOrd="1" destOrd="0" presId="urn:microsoft.com/office/officeart/2018/2/layout/IconVerticalSolidList"/>
    <dgm:cxn modelId="{361F6D52-E12D-4AA6-B15E-8DE0BDC1298C}" type="presParOf" srcId="{9B32A0EC-5902-4A4D-B212-3ACDC0835C98}" destId="{5048448D-5410-4683-A087-3DB5AC0F33E4}" srcOrd="2" destOrd="0" presId="urn:microsoft.com/office/officeart/2018/2/layout/IconVerticalSolidList"/>
    <dgm:cxn modelId="{BC3272D1-B0FC-4145-B95A-67385AD0E5C7}" type="presParOf" srcId="{9B32A0EC-5902-4A4D-B212-3ACDC0835C98}" destId="{DE751741-BF51-4A93-A0CA-7135BF4D7C9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D97612-9EF1-4C13-8C35-EA9DA6005F6C}">
      <dsp:nvSpPr>
        <dsp:cNvPr id="0" name=""/>
        <dsp:cNvSpPr/>
      </dsp:nvSpPr>
      <dsp:spPr>
        <a:xfrm>
          <a:off x="0" y="358794"/>
          <a:ext cx="5906181" cy="145445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a:t>Children trafficking into the UK or around UK to be sexually exploited </a:t>
          </a:r>
          <a:endParaRPr lang="en-US" sz="2600" kern="1200"/>
        </a:p>
      </dsp:txBody>
      <dsp:txXfrm>
        <a:off x="71001" y="429795"/>
        <a:ext cx="5764179" cy="1312454"/>
      </dsp:txXfrm>
    </dsp:sp>
    <dsp:sp modelId="{AB39B5FF-B46A-44F6-82E3-9CEC1F9E3A88}">
      <dsp:nvSpPr>
        <dsp:cNvPr id="0" name=""/>
        <dsp:cNvSpPr/>
      </dsp:nvSpPr>
      <dsp:spPr>
        <a:xfrm>
          <a:off x="0" y="1888130"/>
          <a:ext cx="5906181" cy="1454456"/>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a:t>They are abused by being forced to take part in sexual activities, often with more than one person</a:t>
          </a:r>
          <a:endParaRPr lang="en-US" sz="2600" kern="1200"/>
        </a:p>
      </dsp:txBody>
      <dsp:txXfrm>
        <a:off x="71001" y="1959131"/>
        <a:ext cx="5764179" cy="1312454"/>
      </dsp:txXfrm>
    </dsp:sp>
    <dsp:sp modelId="{7BB58F27-99C0-4B6A-88B6-2C9C6ECE7BF0}">
      <dsp:nvSpPr>
        <dsp:cNvPr id="0" name=""/>
        <dsp:cNvSpPr/>
      </dsp:nvSpPr>
      <dsp:spPr>
        <a:xfrm>
          <a:off x="0" y="3417467"/>
          <a:ext cx="5906181" cy="1454456"/>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a:t>Young people in gangs can also be sexually exploited.</a:t>
          </a:r>
          <a:endParaRPr lang="en-US" sz="2600" kern="1200"/>
        </a:p>
      </dsp:txBody>
      <dsp:txXfrm>
        <a:off x="71001" y="3488468"/>
        <a:ext cx="5764179" cy="13124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15BCEB-274E-425A-8742-CAF29F3A0D53}">
      <dsp:nvSpPr>
        <dsp:cNvPr id="0" name=""/>
        <dsp:cNvSpPr/>
      </dsp:nvSpPr>
      <dsp:spPr>
        <a:xfrm>
          <a:off x="0" y="638"/>
          <a:ext cx="5906181" cy="14941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46B1A4-3F92-41E6-B5DF-6681E84095A5}">
      <dsp:nvSpPr>
        <dsp:cNvPr id="0" name=""/>
        <dsp:cNvSpPr/>
      </dsp:nvSpPr>
      <dsp:spPr>
        <a:xfrm>
          <a:off x="451973" y="336816"/>
          <a:ext cx="821769" cy="8217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5BF1DB-3F8F-4353-967F-4D6B805DE7BE}">
      <dsp:nvSpPr>
        <dsp:cNvPr id="0" name=""/>
        <dsp:cNvSpPr/>
      </dsp:nvSpPr>
      <dsp:spPr>
        <a:xfrm>
          <a:off x="1725715" y="638"/>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711200">
            <a:lnSpc>
              <a:spcPct val="90000"/>
            </a:lnSpc>
            <a:spcBef>
              <a:spcPct val="0"/>
            </a:spcBef>
            <a:spcAft>
              <a:spcPct val="35000"/>
            </a:spcAft>
            <a:buNone/>
          </a:pPr>
          <a:r>
            <a:rPr lang="en-GB" sz="1600" kern="1200"/>
            <a:t>Consider self esteem and self worth and the impact of therapeutic practice, also explore developmental framework, age and understanding</a:t>
          </a:r>
          <a:endParaRPr lang="en-US" sz="1600" kern="1200"/>
        </a:p>
      </dsp:txBody>
      <dsp:txXfrm>
        <a:off x="1725715" y="638"/>
        <a:ext cx="4180465" cy="1494125"/>
      </dsp:txXfrm>
    </dsp:sp>
    <dsp:sp modelId="{051EE07B-7BFA-48F0-B879-24D94FFAFC9D}">
      <dsp:nvSpPr>
        <dsp:cNvPr id="0" name=""/>
        <dsp:cNvSpPr/>
      </dsp:nvSpPr>
      <dsp:spPr>
        <a:xfrm>
          <a:off x="0" y="1868296"/>
          <a:ext cx="5906181" cy="14941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8FF08D-C581-432A-920D-A77CFCFED988}">
      <dsp:nvSpPr>
        <dsp:cNvPr id="0" name=""/>
        <dsp:cNvSpPr/>
      </dsp:nvSpPr>
      <dsp:spPr>
        <a:xfrm>
          <a:off x="451973" y="2204474"/>
          <a:ext cx="821769" cy="8217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116F1D-3DC8-4F73-8D79-325FDEAB02FA}">
      <dsp:nvSpPr>
        <dsp:cNvPr id="0" name=""/>
        <dsp:cNvSpPr/>
      </dsp:nvSpPr>
      <dsp:spPr>
        <a:xfrm>
          <a:off x="1725715" y="1868296"/>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711200">
            <a:lnSpc>
              <a:spcPct val="90000"/>
            </a:lnSpc>
            <a:spcBef>
              <a:spcPct val="0"/>
            </a:spcBef>
            <a:spcAft>
              <a:spcPct val="35000"/>
            </a:spcAft>
            <a:buNone/>
          </a:pPr>
          <a:r>
            <a:rPr lang="en-GB" sz="1600" kern="1200"/>
            <a:t>Wakelet will be available on teams</a:t>
          </a:r>
          <a:endParaRPr lang="en-US" sz="1600" kern="1200"/>
        </a:p>
      </dsp:txBody>
      <dsp:txXfrm>
        <a:off x="1725715" y="1868296"/>
        <a:ext cx="4180465" cy="1494125"/>
      </dsp:txXfrm>
    </dsp:sp>
    <dsp:sp modelId="{EBAEEAD6-6799-49AD-8EBF-466F2582E1F5}">
      <dsp:nvSpPr>
        <dsp:cNvPr id="0" name=""/>
        <dsp:cNvSpPr/>
      </dsp:nvSpPr>
      <dsp:spPr>
        <a:xfrm>
          <a:off x="0" y="3735953"/>
          <a:ext cx="5906181" cy="149412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90D8C8-5F25-47D4-963F-965B12C9DBB2}">
      <dsp:nvSpPr>
        <dsp:cNvPr id="0" name=""/>
        <dsp:cNvSpPr/>
      </dsp:nvSpPr>
      <dsp:spPr>
        <a:xfrm>
          <a:off x="451973" y="4072131"/>
          <a:ext cx="821769" cy="8217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E751741-BF51-4A93-A0CA-7135BF4D7C96}">
      <dsp:nvSpPr>
        <dsp:cNvPr id="0" name=""/>
        <dsp:cNvSpPr/>
      </dsp:nvSpPr>
      <dsp:spPr>
        <a:xfrm>
          <a:off x="1725715" y="3735953"/>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711200">
            <a:lnSpc>
              <a:spcPct val="90000"/>
            </a:lnSpc>
            <a:spcBef>
              <a:spcPct val="0"/>
            </a:spcBef>
            <a:spcAft>
              <a:spcPct val="35000"/>
            </a:spcAft>
            <a:buNone/>
          </a:pPr>
          <a:r>
            <a:rPr lang="en-GB" sz="1600" kern="1200"/>
            <a:t>Please prepare your findings for discussion on 16/03/2021.</a:t>
          </a:r>
          <a:endParaRPr lang="en-US" sz="1600" kern="1200"/>
        </a:p>
      </dsp:txBody>
      <dsp:txXfrm>
        <a:off x="1725715" y="3735953"/>
        <a:ext cx="4180465" cy="149412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5F6250B1-9D19-41F9-A402-D10E84880A4B}" type="datetimeFigureOut">
              <a:rPr lang="en-GB" smtClean="0"/>
              <a:t>12/03/2021</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00B2BF42-5ACA-4961-920B-0DF15128F3CA}" type="slidenum">
              <a:rPr lang="en-GB" smtClean="0"/>
              <a:t>‹#›</a:t>
            </a:fld>
            <a:endParaRPr lang="en-GB"/>
          </a:p>
        </p:txBody>
      </p:sp>
    </p:spTree>
    <p:extLst>
      <p:ext uri="{BB962C8B-B14F-4D97-AF65-F5344CB8AC3E}">
        <p14:creationId xmlns:p14="http://schemas.microsoft.com/office/powerpoint/2010/main" val="246984309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6250B1-9D19-41F9-A402-D10E84880A4B}" type="datetimeFigureOut">
              <a:rPr lang="en-GB" smtClean="0"/>
              <a:t>12/03/2021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B2BF42-5ACA-4961-920B-0DF15128F3CA}" type="slidenum">
              <a:rPr lang="en-GB" smtClean="0"/>
              <a:t>‹#›</a:t>
            </a:fld>
            <a:endParaRPr lang="en-GB"/>
          </a:p>
        </p:txBody>
      </p:sp>
    </p:spTree>
    <p:extLst>
      <p:ext uri="{BB962C8B-B14F-4D97-AF65-F5344CB8AC3E}">
        <p14:creationId xmlns:p14="http://schemas.microsoft.com/office/powerpoint/2010/main" val="3482164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5F6250B1-9D19-41F9-A402-D10E84880A4B}" type="datetimeFigureOut">
              <a:rPr lang="en-GB" smtClean="0"/>
              <a:t>12/03/2021</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00B2BF42-5ACA-4961-920B-0DF15128F3CA}" type="slidenum">
              <a:rPr lang="en-GB" smtClean="0"/>
              <a:t>‹#›</a:t>
            </a:fld>
            <a:endParaRPr lang="en-GB"/>
          </a:p>
        </p:txBody>
      </p:sp>
    </p:spTree>
    <p:extLst>
      <p:ext uri="{BB962C8B-B14F-4D97-AF65-F5344CB8AC3E}">
        <p14:creationId xmlns:p14="http://schemas.microsoft.com/office/powerpoint/2010/main" val="398840634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6250B1-9D19-41F9-A402-D10E84880A4B}" type="datetimeFigureOut">
              <a:rPr lang="en-GB" smtClean="0"/>
              <a:t>12/03/2021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B2BF42-5ACA-4961-920B-0DF15128F3CA}" type="slidenum">
              <a:rPr lang="en-GB" smtClean="0"/>
              <a:t>‹#›</a:t>
            </a:fld>
            <a:endParaRPr lang="en-GB"/>
          </a:p>
        </p:txBody>
      </p:sp>
    </p:spTree>
    <p:extLst>
      <p:ext uri="{BB962C8B-B14F-4D97-AF65-F5344CB8AC3E}">
        <p14:creationId xmlns:p14="http://schemas.microsoft.com/office/powerpoint/2010/main" val="4279556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6250B1-9D19-41F9-A402-D10E84880A4B}" type="datetimeFigureOut">
              <a:rPr lang="en-GB" smtClean="0"/>
              <a:t>12/03/2021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B2BF42-5ACA-4961-920B-0DF15128F3CA}" type="slidenum">
              <a:rPr lang="en-GB" smtClean="0"/>
              <a:t>‹#›</a:t>
            </a:fld>
            <a:endParaRPr lang="en-GB"/>
          </a:p>
        </p:txBody>
      </p:sp>
    </p:spTree>
    <p:extLst>
      <p:ext uri="{BB962C8B-B14F-4D97-AF65-F5344CB8AC3E}">
        <p14:creationId xmlns:p14="http://schemas.microsoft.com/office/powerpoint/2010/main" val="953083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6250B1-9D19-41F9-A402-D10E84880A4B}" type="datetimeFigureOut">
              <a:rPr lang="en-GB" smtClean="0"/>
              <a:t>12/03/2021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B2BF42-5ACA-4961-920B-0DF15128F3CA}" type="slidenum">
              <a:rPr lang="en-GB" smtClean="0"/>
              <a:t>‹#›</a:t>
            </a:fld>
            <a:endParaRPr lang="en-GB"/>
          </a:p>
        </p:txBody>
      </p:sp>
    </p:spTree>
    <p:extLst>
      <p:ext uri="{BB962C8B-B14F-4D97-AF65-F5344CB8AC3E}">
        <p14:creationId xmlns:p14="http://schemas.microsoft.com/office/powerpoint/2010/main" val="3010203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6250B1-9D19-41F9-A402-D10E84880A4B}" type="datetimeFigureOut">
              <a:rPr lang="en-GB" smtClean="0"/>
              <a:t>12/03/2021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0B2BF42-5ACA-4961-920B-0DF15128F3CA}" type="slidenum">
              <a:rPr lang="en-GB" smtClean="0"/>
              <a:t>‹#›</a:t>
            </a:fld>
            <a:endParaRPr lang="en-GB"/>
          </a:p>
        </p:txBody>
      </p:sp>
    </p:spTree>
    <p:extLst>
      <p:ext uri="{BB962C8B-B14F-4D97-AF65-F5344CB8AC3E}">
        <p14:creationId xmlns:p14="http://schemas.microsoft.com/office/powerpoint/2010/main" val="360082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F6250B1-9D19-41F9-A402-D10E84880A4B}" type="datetimeFigureOut">
              <a:rPr lang="en-GB" smtClean="0"/>
              <a:t>12/03/2021</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00B2BF42-5ACA-4961-920B-0DF15128F3CA}"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43114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5F6250B1-9D19-41F9-A402-D10E84880A4B}" type="datetimeFigureOut">
              <a:rPr lang="en-GB" smtClean="0"/>
              <a:t>12/03/2021</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00B2BF42-5ACA-4961-920B-0DF15128F3CA}"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874591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6250B1-9D19-41F9-A402-D10E84880A4B}" type="datetimeFigureOut">
              <a:rPr lang="en-GB" smtClean="0"/>
              <a:t>12/03/2021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B2BF42-5ACA-4961-920B-0DF15128F3CA}" type="slidenum">
              <a:rPr lang="en-GB" smtClean="0"/>
              <a:t>‹#›</a:t>
            </a:fld>
            <a:endParaRPr lang="en-GB"/>
          </a:p>
        </p:txBody>
      </p:sp>
    </p:spTree>
    <p:extLst>
      <p:ext uri="{BB962C8B-B14F-4D97-AF65-F5344CB8AC3E}">
        <p14:creationId xmlns:p14="http://schemas.microsoft.com/office/powerpoint/2010/main" val="1630596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6250B1-9D19-41F9-A402-D10E84880A4B}" type="datetimeFigureOut">
              <a:rPr lang="en-GB" smtClean="0"/>
              <a:t>12/03/2021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B2BF42-5ACA-4961-920B-0DF15128F3CA}" type="slidenum">
              <a:rPr lang="en-GB" smtClean="0"/>
              <a:t>‹#›</a:t>
            </a:fld>
            <a:endParaRPr lang="en-GB"/>
          </a:p>
        </p:txBody>
      </p:sp>
    </p:spTree>
    <p:extLst>
      <p:ext uri="{BB962C8B-B14F-4D97-AF65-F5344CB8AC3E}">
        <p14:creationId xmlns:p14="http://schemas.microsoft.com/office/powerpoint/2010/main" val="3956716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5F6250B1-9D19-41F9-A402-D10E84880A4B}" type="datetimeFigureOut">
              <a:rPr lang="en-GB" smtClean="0"/>
              <a:t>12/03/2021</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00B2BF42-5ACA-4961-920B-0DF15128F3CA}" type="slidenum">
              <a:rPr lang="en-GB" smtClean="0"/>
              <a:t>‹#›</a:t>
            </a:fld>
            <a:endParaRPr lang="en-GB"/>
          </a:p>
        </p:txBody>
      </p:sp>
    </p:spTree>
    <p:extLst>
      <p:ext uri="{BB962C8B-B14F-4D97-AF65-F5344CB8AC3E}">
        <p14:creationId xmlns:p14="http://schemas.microsoft.com/office/powerpoint/2010/main" val="15617366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3.xml.rels><?xml version="1.0" encoding="UTF-8" standalone="yes"?>
<Relationships xmlns="http://schemas.openxmlformats.org/package/2006/relationships"><Relationship Id="rId3" Type="http://schemas.openxmlformats.org/officeDocument/2006/relationships/hyperlink" Target="https://www.nspcc.org.uk/what-is-child-abuse/types-of-abuse/child-sexual-exploitation/" TargetMode="External"/><Relationship Id="rId2" Type="http://schemas.openxmlformats.org/officeDocument/2006/relationships/hyperlink" Target="https://www.researchgate.net/profile/Johannes-Koettl/publication/241768755_Human_trafficking_modern_day_slavery_and_economic_exploitation/links/0c9605287ab6497485000000/Human-trafficking-modern-day-slavery-and-economic-exploitation.pdf" TargetMode="External"/><Relationship Id="rId1" Type="http://schemas.openxmlformats.org/officeDocument/2006/relationships/slideLayout" Target="../slideLayouts/slideLayout2.xml"/><Relationship Id="rId6" Type="http://schemas.openxmlformats.org/officeDocument/2006/relationships/hyperlink" Target="http://positivepsychology.org.uk/self-esteem-theory/" TargetMode="External"/><Relationship Id="rId5" Type="http://schemas.openxmlformats.org/officeDocument/2006/relationships/hyperlink" Target="https://openi.nlm.nih.gov/detailedresult?img=PMC2676270_1471-2458-9-94-1&amp;req=4" TargetMode="External"/><Relationship Id="rId4" Type="http://schemas.openxmlformats.org/officeDocument/2006/relationships/hyperlink" Target="https://www.nspcc.org.uk/what-is-child-abuse/types-of-abuse/"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resourcecentre.savethechildren.net/keyword/child-exploitation" TargetMode="External"/><Relationship Id="rId2" Type="http://schemas.openxmlformats.org/officeDocument/2006/relationships/hyperlink" Target="https://positivepsychology.com/self-wort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hade val="92000"/>
                <a:satMod val="160000"/>
              </a:schemeClr>
            </a:gs>
            <a:gs pos="77000">
              <a:schemeClr val="bg1">
                <a:tint val="100000"/>
                <a:shade val="73000"/>
                <a:satMod val="155000"/>
              </a:schemeClr>
            </a:gs>
            <a:gs pos="100000">
              <a:schemeClr val="bg1">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EFDCDD6-2444-445B-B2A6-41F0C73EF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AA927C3B-99B6-4CC8-9B17-E037F84995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966432" cy="6858000"/>
          </a:xfrm>
          <a:prstGeom prst="rect">
            <a:avLst/>
          </a:prstGeom>
          <a:ln w="6350" cap="sq" cmpd="sng" algn="ctr">
            <a:noFill/>
            <a:prstDash val="solid"/>
            <a:miter lim="800000"/>
          </a:ln>
          <a:effectLst/>
        </p:spPr>
        <p:style>
          <a:lnRef idx="0">
            <a:scrgbClr r="0" g="0" b="0"/>
          </a:lnRef>
          <a:fillRef idx="1002">
            <a:schemeClr val="lt1"/>
          </a:fillRef>
          <a:effectRef idx="0">
            <a:scrgbClr r="0" g="0" b="0"/>
          </a:effectRef>
          <a:fontRef idx="major"/>
        </p:style>
      </p:sp>
      <p:sp>
        <p:nvSpPr>
          <p:cNvPr id="2" name="Title 1">
            <a:extLst>
              <a:ext uri="{FF2B5EF4-FFF2-40B4-BE49-F238E27FC236}">
                <a16:creationId xmlns:a16="http://schemas.microsoft.com/office/drawing/2014/main" id="{A35528A8-04DD-4269-9794-494C3B508F5A}"/>
              </a:ext>
            </a:extLst>
          </p:cNvPr>
          <p:cNvSpPr>
            <a:spLocks noGrp="1"/>
          </p:cNvSpPr>
          <p:nvPr>
            <p:ph type="ctrTitle"/>
          </p:nvPr>
        </p:nvSpPr>
        <p:spPr>
          <a:xfrm>
            <a:off x="1122682" y="1129369"/>
            <a:ext cx="5991857" cy="4599263"/>
          </a:xfrm>
        </p:spPr>
        <p:txBody>
          <a:bodyPr>
            <a:normAutofit/>
          </a:bodyPr>
          <a:lstStyle/>
          <a:p>
            <a:r>
              <a:rPr lang="en-GB" sz="5100" dirty="0">
                <a:solidFill>
                  <a:schemeClr val="tx1">
                    <a:lumMod val="75000"/>
                    <a:lumOff val="25000"/>
                  </a:schemeClr>
                </a:solidFill>
              </a:rPr>
              <a:t>Working therapeutically with children and young people</a:t>
            </a:r>
          </a:p>
        </p:txBody>
      </p:sp>
      <p:sp>
        <p:nvSpPr>
          <p:cNvPr id="12" name="Rectangle 11">
            <a:extLst>
              <a:ext uri="{FF2B5EF4-FFF2-40B4-BE49-F238E27FC236}">
                <a16:creationId xmlns:a16="http://schemas.microsoft.com/office/drawing/2014/main" id="{2EF28772-B422-402E-B5DE-1B9D7D9C46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6432" y="0"/>
            <a:ext cx="4225568" cy="6858000"/>
          </a:xfrm>
          <a:prstGeom prst="rect">
            <a:avLst/>
          </a:prstGeom>
          <a:blipFill dpi="0" rotWithShape="1">
            <a:blip r:embed="rId2">
              <a:alphaModFix amt="6000"/>
              <a:duotone>
                <a:schemeClr val="bg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A5EE6B1-B96E-4141-A140-3233C0DB0178}"/>
              </a:ext>
            </a:extLst>
          </p:cNvPr>
          <p:cNvSpPr>
            <a:spLocks noGrp="1"/>
          </p:cNvSpPr>
          <p:nvPr>
            <p:ph type="subTitle" idx="1"/>
          </p:nvPr>
        </p:nvSpPr>
        <p:spPr>
          <a:xfrm>
            <a:off x="8604233" y="1127760"/>
            <a:ext cx="2830683" cy="4599263"/>
          </a:xfrm>
        </p:spPr>
        <p:txBody>
          <a:bodyPr anchor="ctr">
            <a:normAutofit/>
          </a:bodyPr>
          <a:lstStyle/>
          <a:p>
            <a:pPr algn="l">
              <a:spcAft>
                <a:spcPts val="600"/>
              </a:spcAft>
            </a:pPr>
            <a:r>
              <a:rPr lang="en-GB" sz="2000">
                <a:solidFill>
                  <a:srgbClr val="FFFFFF"/>
                </a:solidFill>
              </a:rPr>
              <a:t>Session 4</a:t>
            </a:r>
          </a:p>
          <a:p>
            <a:pPr algn="l">
              <a:spcAft>
                <a:spcPts val="600"/>
              </a:spcAft>
            </a:pPr>
            <a:r>
              <a:rPr lang="en-GB" sz="2000" dirty="0">
                <a:solidFill>
                  <a:srgbClr val="FFFFFF"/>
                </a:solidFill>
              </a:rPr>
              <a:t>Sarah Knight</a:t>
            </a:r>
          </a:p>
          <a:p>
            <a:pPr algn="l">
              <a:spcAft>
                <a:spcPts val="600"/>
              </a:spcAft>
            </a:pPr>
            <a:r>
              <a:rPr lang="en-GB" sz="2000" dirty="0">
                <a:solidFill>
                  <a:srgbClr val="FFFFFF"/>
                </a:solidFill>
              </a:rPr>
              <a:t>12/03/2021</a:t>
            </a:r>
          </a:p>
        </p:txBody>
      </p:sp>
    </p:spTree>
    <p:extLst>
      <p:ext uri="{BB962C8B-B14F-4D97-AF65-F5344CB8AC3E}">
        <p14:creationId xmlns:p14="http://schemas.microsoft.com/office/powerpoint/2010/main" val="31906623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C2938B15-E6DE-42B1-941B-6A5F580C6AEE}"/>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Aims and objectives</a:t>
            </a:r>
          </a:p>
        </p:txBody>
      </p:sp>
      <p:sp>
        <p:nvSpPr>
          <p:cNvPr id="3" name="Content Placeholder 2">
            <a:extLst>
              <a:ext uri="{FF2B5EF4-FFF2-40B4-BE49-F238E27FC236}">
                <a16:creationId xmlns:a16="http://schemas.microsoft.com/office/drawing/2014/main" id="{5F36862F-8D3F-495D-966A-A19567055932}"/>
              </a:ext>
            </a:extLst>
          </p:cNvPr>
          <p:cNvSpPr>
            <a:spLocks noGrp="1"/>
          </p:cNvSpPr>
          <p:nvPr>
            <p:ph idx="1"/>
          </p:nvPr>
        </p:nvSpPr>
        <p:spPr>
          <a:xfrm>
            <a:off x="3681068" y="2264898"/>
            <a:ext cx="7417924" cy="3854548"/>
          </a:xfrm>
        </p:spPr>
        <p:txBody>
          <a:bodyPr>
            <a:normAutofit/>
          </a:bodyPr>
          <a:lstStyle/>
          <a:p>
            <a:pPr marL="0" indent="0">
              <a:lnSpc>
                <a:spcPct val="90000"/>
              </a:lnSpc>
              <a:buNone/>
            </a:pPr>
            <a:r>
              <a:rPr lang="en-GB" sz="2400" b="1" dirty="0">
                <a:solidFill>
                  <a:schemeClr val="tx1">
                    <a:lumMod val="75000"/>
                    <a:lumOff val="25000"/>
                  </a:schemeClr>
                </a:solidFill>
              </a:rPr>
              <a:t>Aims</a:t>
            </a:r>
          </a:p>
          <a:p>
            <a:pPr>
              <a:lnSpc>
                <a:spcPct val="90000"/>
              </a:lnSpc>
            </a:pPr>
            <a:r>
              <a:rPr lang="en-GB" sz="2400" dirty="0">
                <a:solidFill>
                  <a:schemeClr val="tx1">
                    <a:lumMod val="75000"/>
                    <a:lumOff val="25000"/>
                  </a:schemeClr>
                </a:solidFill>
              </a:rPr>
              <a:t>Discuss exploitation and abuse</a:t>
            </a:r>
          </a:p>
          <a:p>
            <a:pPr>
              <a:lnSpc>
                <a:spcPct val="90000"/>
              </a:lnSpc>
            </a:pPr>
            <a:r>
              <a:rPr lang="en-GB" sz="2400" dirty="0">
                <a:solidFill>
                  <a:schemeClr val="tx1">
                    <a:lumMod val="75000"/>
                    <a:lumOff val="25000"/>
                  </a:schemeClr>
                </a:solidFill>
              </a:rPr>
              <a:t>Look at theories of self-esteem, self-worth and developmental framework</a:t>
            </a:r>
          </a:p>
          <a:p>
            <a:pPr>
              <a:lnSpc>
                <a:spcPct val="90000"/>
              </a:lnSpc>
            </a:pPr>
            <a:endParaRPr lang="en-GB" sz="2400" dirty="0">
              <a:solidFill>
                <a:schemeClr val="tx1">
                  <a:lumMod val="75000"/>
                  <a:lumOff val="25000"/>
                </a:schemeClr>
              </a:solidFill>
            </a:endParaRPr>
          </a:p>
          <a:p>
            <a:pPr marL="0" indent="0">
              <a:lnSpc>
                <a:spcPct val="90000"/>
              </a:lnSpc>
              <a:buNone/>
            </a:pPr>
            <a:r>
              <a:rPr lang="en-GB" sz="2400" b="1" dirty="0">
                <a:solidFill>
                  <a:schemeClr val="tx1">
                    <a:lumMod val="75000"/>
                    <a:lumOff val="25000"/>
                  </a:schemeClr>
                </a:solidFill>
              </a:rPr>
              <a:t>Objectives</a:t>
            </a:r>
          </a:p>
          <a:p>
            <a:pPr>
              <a:lnSpc>
                <a:spcPct val="90000"/>
              </a:lnSpc>
            </a:pPr>
            <a:r>
              <a:rPr lang="en-GB" sz="2400" dirty="0">
                <a:solidFill>
                  <a:schemeClr val="tx1">
                    <a:lumMod val="75000"/>
                    <a:lumOff val="25000"/>
                  </a:schemeClr>
                </a:solidFill>
              </a:rPr>
              <a:t>Identify exploitation and abuse</a:t>
            </a:r>
          </a:p>
          <a:p>
            <a:pPr>
              <a:lnSpc>
                <a:spcPct val="90000"/>
              </a:lnSpc>
            </a:pPr>
            <a:r>
              <a:rPr lang="en-GB" sz="2400" dirty="0">
                <a:solidFill>
                  <a:schemeClr val="tx1">
                    <a:lumMod val="75000"/>
                    <a:lumOff val="25000"/>
                  </a:schemeClr>
                </a:solidFill>
              </a:rPr>
              <a:t>Recognise theories of self-esteem, self worth and developmental framework</a:t>
            </a:r>
          </a:p>
          <a:p>
            <a:pPr>
              <a:lnSpc>
                <a:spcPct val="90000"/>
              </a:lnSpc>
            </a:pPr>
            <a:endParaRPr lang="en-GB" dirty="0">
              <a:solidFill>
                <a:schemeClr val="tx1">
                  <a:lumMod val="75000"/>
                  <a:lumOff val="25000"/>
                </a:schemeClr>
              </a:solidFill>
            </a:endParaRPr>
          </a:p>
          <a:p>
            <a:pPr>
              <a:lnSpc>
                <a:spcPct val="90000"/>
              </a:lnSpc>
            </a:pPr>
            <a:endParaRPr lang="en-GB" dirty="0">
              <a:solidFill>
                <a:schemeClr val="tx1">
                  <a:lumMod val="75000"/>
                  <a:lumOff val="25000"/>
                </a:schemeClr>
              </a:solidFill>
            </a:endParaRPr>
          </a:p>
        </p:txBody>
      </p:sp>
    </p:spTree>
    <p:extLst>
      <p:ext uri="{BB962C8B-B14F-4D97-AF65-F5344CB8AC3E}">
        <p14:creationId xmlns:p14="http://schemas.microsoft.com/office/powerpoint/2010/main" val="456967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66DCB40F-9B33-4301-BCC1-08C12383879F}"/>
              </a:ext>
            </a:extLst>
          </p:cNvPr>
          <p:cNvSpPr>
            <a:spLocks noGrp="1"/>
          </p:cNvSpPr>
          <p:nvPr>
            <p:ph type="title"/>
          </p:nvPr>
        </p:nvSpPr>
        <p:spPr>
          <a:xfrm>
            <a:off x="7532835" y="1420706"/>
            <a:ext cx="3466540" cy="4016587"/>
          </a:xfrm>
        </p:spPr>
        <p:txBody>
          <a:bodyPr>
            <a:normAutofit/>
          </a:bodyPr>
          <a:lstStyle/>
          <a:p>
            <a:r>
              <a:rPr lang="en-GB" sz="3600"/>
              <a:t>Recap</a:t>
            </a:r>
          </a:p>
        </p:txBody>
      </p:sp>
      <p:sp>
        <p:nvSpPr>
          <p:cNvPr id="3" name="Content Placeholder 2">
            <a:extLst>
              <a:ext uri="{FF2B5EF4-FFF2-40B4-BE49-F238E27FC236}">
                <a16:creationId xmlns:a16="http://schemas.microsoft.com/office/drawing/2014/main" id="{57CC3689-E3B7-47F6-BA29-2BBE1B7CCA97}"/>
              </a:ext>
            </a:extLst>
          </p:cNvPr>
          <p:cNvSpPr>
            <a:spLocks noGrp="1"/>
          </p:cNvSpPr>
          <p:nvPr>
            <p:ph idx="1"/>
          </p:nvPr>
        </p:nvSpPr>
        <p:spPr>
          <a:xfrm>
            <a:off x="1440519" y="1420706"/>
            <a:ext cx="5514758" cy="4016587"/>
          </a:xfrm>
        </p:spPr>
        <p:txBody>
          <a:bodyPr anchor="ctr">
            <a:normAutofit/>
          </a:bodyPr>
          <a:lstStyle/>
          <a:p>
            <a:r>
              <a:rPr lang="en-GB" sz="2400" dirty="0">
                <a:solidFill>
                  <a:schemeClr val="tx1">
                    <a:lumMod val="75000"/>
                    <a:lumOff val="25000"/>
                  </a:schemeClr>
                </a:solidFill>
              </a:rPr>
              <a:t>Research one topic such as trauma or abuse</a:t>
            </a:r>
          </a:p>
          <a:p>
            <a:r>
              <a:rPr lang="en-GB" sz="2400" dirty="0">
                <a:solidFill>
                  <a:schemeClr val="tx1">
                    <a:lumMod val="75000"/>
                    <a:lumOff val="25000"/>
                  </a:schemeClr>
                </a:solidFill>
              </a:rPr>
              <a:t>Identify which therapy could be used</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07662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9F9F2D41-E79E-4088-8FA4-55778A795CC8}"/>
              </a:ext>
            </a:extLst>
          </p:cNvPr>
          <p:cNvSpPr>
            <a:spLocks noGrp="1"/>
          </p:cNvSpPr>
          <p:nvPr>
            <p:ph type="title"/>
          </p:nvPr>
        </p:nvSpPr>
        <p:spPr>
          <a:xfrm>
            <a:off x="1175512" y="870132"/>
            <a:ext cx="9792208" cy="1527078"/>
          </a:xfrm>
        </p:spPr>
        <p:txBody>
          <a:bodyPr>
            <a:normAutofit/>
          </a:bodyPr>
          <a:lstStyle/>
          <a:p>
            <a:r>
              <a:rPr lang="en-GB" dirty="0"/>
              <a:t>Child exploitation</a:t>
            </a:r>
          </a:p>
        </p:txBody>
      </p:sp>
      <p:sp>
        <p:nvSpPr>
          <p:cNvPr id="3" name="Content Placeholder 2">
            <a:extLst>
              <a:ext uri="{FF2B5EF4-FFF2-40B4-BE49-F238E27FC236}">
                <a16:creationId xmlns:a16="http://schemas.microsoft.com/office/drawing/2014/main" id="{EA11873C-C1B9-4D66-BA47-690EAB410D4B}"/>
              </a:ext>
            </a:extLst>
          </p:cNvPr>
          <p:cNvSpPr>
            <a:spLocks noGrp="1"/>
          </p:cNvSpPr>
          <p:nvPr>
            <p:ph idx="1"/>
          </p:nvPr>
        </p:nvSpPr>
        <p:spPr>
          <a:xfrm>
            <a:off x="1175512" y="2557849"/>
            <a:ext cx="9792208" cy="3407862"/>
          </a:xfrm>
        </p:spPr>
        <p:txBody>
          <a:bodyPr>
            <a:normAutofit/>
          </a:bodyPr>
          <a:lstStyle/>
          <a:p>
            <a:r>
              <a:rPr lang="en-GB" sz="2400" b="0" i="0" dirty="0">
                <a:effectLst/>
                <a:latin typeface="Gill Sans W01 Light"/>
              </a:rPr>
              <a:t>‘Child exploitation refers to the use of children for someone else’s advantage, gratification or profit often resulting in unjust, cruel and harmful treatment of the child. These activities are to the detriment of the child’s physical or mental health, education, moral or social-emotional development. It covers situations of manipulation, misuse, abuse, victimization, oppression or ill-treatment’ (Save the Children, no date).</a:t>
            </a:r>
            <a:endParaRPr lang="en-GB" sz="2400" dirty="0"/>
          </a:p>
        </p:txBody>
      </p:sp>
    </p:spTree>
    <p:extLst>
      <p:ext uri="{BB962C8B-B14F-4D97-AF65-F5344CB8AC3E}">
        <p14:creationId xmlns:p14="http://schemas.microsoft.com/office/powerpoint/2010/main" val="3939574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1" name="Rectangle 2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BA9796E9-200A-40BB-B5D2-DDD6E5061712}"/>
              </a:ext>
            </a:extLst>
          </p:cNvPr>
          <p:cNvSpPr>
            <a:spLocks noGrp="1"/>
          </p:cNvSpPr>
          <p:nvPr>
            <p:ph type="title"/>
          </p:nvPr>
        </p:nvSpPr>
        <p:spPr>
          <a:xfrm>
            <a:off x="1175512" y="870132"/>
            <a:ext cx="9792208" cy="1527078"/>
          </a:xfrm>
        </p:spPr>
        <p:txBody>
          <a:bodyPr>
            <a:normAutofit/>
          </a:bodyPr>
          <a:lstStyle/>
          <a:p>
            <a:r>
              <a:rPr lang="en-GB"/>
              <a:t>Definition of exploitation </a:t>
            </a:r>
          </a:p>
        </p:txBody>
      </p:sp>
      <p:sp>
        <p:nvSpPr>
          <p:cNvPr id="3" name="Content Placeholder 2">
            <a:extLst>
              <a:ext uri="{FF2B5EF4-FFF2-40B4-BE49-F238E27FC236}">
                <a16:creationId xmlns:a16="http://schemas.microsoft.com/office/drawing/2014/main" id="{FB5594BC-4E6B-4923-9CBF-F6ED33CDA062}"/>
              </a:ext>
            </a:extLst>
          </p:cNvPr>
          <p:cNvSpPr>
            <a:spLocks noGrp="1"/>
          </p:cNvSpPr>
          <p:nvPr>
            <p:ph idx="1"/>
          </p:nvPr>
        </p:nvSpPr>
        <p:spPr>
          <a:xfrm>
            <a:off x="1041009" y="2557848"/>
            <a:ext cx="9926711" cy="3941425"/>
          </a:xfrm>
        </p:spPr>
        <p:txBody>
          <a:bodyPr>
            <a:noAutofit/>
          </a:bodyPr>
          <a:lstStyle/>
          <a:p>
            <a:r>
              <a:rPr lang="en-GB" sz="2400" dirty="0"/>
              <a:t>The recruitment, transportation, transfer, harbouring or receipt of persons, by means of the threat or use of force or other forms of coercion, of abduction, of fraud, of deception, of the abuse of power or of a position of vulnerability or of the giving or receiving of payments or benefits to achieve the consent of a person having control over another person, for the purpose of exploitation. Exploitation shall include, at a minimum, the exploitation of the prostitution of others or other forms of sexual exploitation, forced labour or services, slavery or practices similar to slavery, servitude or the removal of organs’ (</a:t>
            </a:r>
            <a:r>
              <a:rPr lang="en-GB" sz="2400" dirty="0" err="1"/>
              <a:t>Koettl</a:t>
            </a:r>
            <a:r>
              <a:rPr lang="en-GB" sz="2400" dirty="0"/>
              <a:t>, 2009).</a:t>
            </a:r>
          </a:p>
        </p:txBody>
      </p:sp>
    </p:spTree>
    <p:extLst>
      <p:ext uri="{BB962C8B-B14F-4D97-AF65-F5344CB8AC3E}">
        <p14:creationId xmlns:p14="http://schemas.microsoft.com/office/powerpoint/2010/main" val="1318512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D3D60BAF-2017-444B-A165-87DEA64BDAA2}"/>
              </a:ext>
            </a:extLst>
          </p:cNvPr>
          <p:cNvSpPr>
            <a:spLocks noGrp="1"/>
          </p:cNvSpPr>
          <p:nvPr>
            <p:ph type="title"/>
          </p:nvPr>
        </p:nvSpPr>
        <p:spPr>
          <a:xfrm>
            <a:off x="7532835" y="1420706"/>
            <a:ext cx="3466540" cy="4016587"/>
          </a:xfrm>
        </p:spPr>
        <p:txBody>
          <a:bodyPr>
            <a:normAutofit/>
          </a:bodyPr>
          <a:lstStyle/>
          <a:p>
            <a:r>
              <a:rPr lang="en-GB" sz="3600"/>
              <a:t>Exploitation</a:t>
            </a:r>
          </a:p>
        </p:txBody>
      </p:sp>
      <p:sp>
        <p:nvSpPr>
          <p:cNvPr id="3" name="Content Placeholder 2">
            <a:extLst>
              <a:ext uri="{FF2B5EF4-FFF2-40B4-BE49-F238E27FC236}">
                <a16:creationId xmlns:a16="http://schemas.microsoft.com/office/drawing/2014/main" id="{C411009E-150E-4746-8070-66BA9E15C9D7}"/>
              </a:ext>
            </a:extLst>
          </p:cNvPr>
          <p:cNvSpPr>
            <a:spLocks noGrp="1"/>
          </p:cNvSpPr>
          <p:nvPr>
            <p:ph idx="1"/>
          </p:nvPr>
        </p:nvSpPr>
        <p:spPr>
          <a:xfrm>
            <a:off x="1083221" y="777240"/>
            <a:ext cx="5872056" cy="5303520"/>
          </a:xfrm>
        </p:spPr>
        <p:txBody>
          <a:bodyPr anchor="ctr">
            <a:noAutofit/>
          </a:bodyPr>
          <a:lstStyle/>
          <a:p>
            <a:r>
              <a:rPr lang="en-GB" sz="2400" dirty="0">
                <a:solidFill>
                  <a:schemeClr val="tx1">
                    <a:lumMod val="75000"/>
                    <a:lumOff val="25000"/>
                  </a:schemeClr>
                </a:solidFill>
              </a:rPr>
              <a:t>Sexual: </a:t>
            </a:r>
            <a:r>
              <a:rPr lang="en-GB" sz="2400" b="0" i="0" dirty="0">
                <a:solidFill>
                  <a:schemeClr val="tx1">
                    <a:lumMod val="75000"/>
                    <a:lumOff val="25000"/>
                  </a:schemeClr>
                </a:solidFill>
                <a:effectLst/>
                <a:latin typeface="Gill Sans W01 Light"/>
              </a:rPr>
              <a:t>Child prostitution, trafficking of children for sexual abuse and exploitation, child pornography, sexual slavery</a:t>
            </a:r>
          </a:p>
          <a:p>
            <a:pPr marL="0" indent="0">
              <a:buNone/>
            </a:pPr>
            <a:endParaRPr lang="en-GB" sz="2400" dirty="0">
              <a:solidFill>
                <a:schemeClr val="tx1">
                  <a:lumMod val="75000"/>
                  <a:lumOff val="25000"/>
                </a:schemeClr>
              </a:solidFill>
            </a:endParaRPr>
          </a:p>
          <a:p>
            <a:r>
              <a:rPr lang="en-GB" sz="2400" dirty="0">
                <a:solidFill>
                  <a:schemeClr val="tx1">
                    <a:lumMod val="75000"/>
                    <a:lumOff val="25000"/>
                  </a:schemeClr>
                </a:solidFill>
              </a:rPr>
              <a:t>Economic: </a:t>
            </a:r>
            <a:r>
              <a:rPr lang="en-GB" sz="2400" b="0" i="0" dirty="0">
                <a:solidFill>
                  <a:schemeClr val="tx1">
                    <a:lumMod val="75000"/>
                    <a:lumOff val="25000"/>
                  </a:schemeClr>
                </a:solidFill>
                <a:effectLst/>
                <a:latin typeface="Gill Sans W01 Light"/>
              </a:rPr>
              <a:t>Child domestic work, child soldiers and the recruitment and involvement of children in armed conflict, child bondage, the use of children from criminal activities including the sale and distribution of narcotics, the involvement of children in any harmful or hazardous work</a:t>
            </a:r>
            <a:endParaRPr lang="en-GB" sz="2400"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21218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2AFFB4FD-254B-4166-93E1-B18AA6886CC1}"/>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Economic exploitation</a:t>
            </a:r>
          </a:p>
        </p:txBody>
      </p:sp>
      <p:sp>
        <p:nvSpPr>
          <p:cNvPr id="3" name="Content Placeholder 2">
            <a:extLst>
              <a:ext uri="{FF2B5EF4-FFF2-40B4-BE49-F238E27FC236}">
                <a16:creationId xmlns:a16="http://schemas.microsoft.com/office/drawing/2014/main" id="{07E27F94-A501-4CDB-B39C-AEE10618B97E}"/>
              </a:ext>
            </a:extLst>
          </p:cNvPr>
          <p:cNvSpPr>
            <a:spLocks noGrp="1"/>
          </p:cNvSpPr>
          <p:nvPr>
            <p:ph idx="1"/>
          </p:nvPr>
        </p:nvSpPr>
        <p:spPr>
          <a:xfrm>
            <a:off x="3844616" y="2626840"/>
            <a:ext cx="7245103" cy="3131777"/>
          </a:xfrm>
        </p:spPr>
        <p:txBody>
          <a:bodyPr>
            <a:normAutofit/>
          </a:bodyPr>
          <a:lstStyle/>
          <a:p>
            <a:pPr marL="0" indent="0">
              <a:buNone/>
            </a:pPr>
            <a:endParaRPr lang="en-GB" dirty="0">
              <a:solidFill>
                <a:schemeClr val="tx1">
                  <a:lumMod val="75000"/>
                  <a:lumOff val="25000"/>
                </a:schemeClr>
              </a:solidFill>
            </a:endParaRPr>
          </a:p>
          <a:p>
            <a:pPr marL="0" indent="0">
              <a:buNone/>
            </a:pPr>
            <a:endParaRPr lang="en-GB" dirty="0">
              <a:solidFill>
                <a:schemeClr val="tx1">
                  <a:lumMod val="75000"/>
                  <a:lumOff val="25000"/>
                </a:schemeClr>
              </a:solidFill>
            </a:endParaRPr>
          </a:p>
          <a:p>
            <a:pPr marL="0" indent="0">
              <a:buNone/>
            </a:pPr>
            <a:r>
              <a:rPr lang="en-GB" b="1" dirty="0">
                <a:solidFill>
                  <a:schemeClr val="tx1">
                    <a:lumMod val="75000"/>
                    <a:lumOff val="25000"/>
                  </a:schemeClr>
                </a:solidFill>
              </a:rPr>
              <a:t>Task</a:t>
            </a:r>
          </a:p>
          <a:p>
            <a:r>
              <a:rPr lang="en-GB" sz="2400" dirty="0">
                <a:solidFill>
                  <a:schemeClr val="tx1">
                    <a:lumMod val="75000"/>
                    <a:lumOff val="25000"/>
                  </a:schemeClr>
                </a:solidFill>
              </a:rPr>
              <a:t>In groups consider ways a child can be economically exploited.</a:t>
            </a:r>
          </a:p>
        </p:txBody>
      </p:sp>
    </p:spTree>
    <p:extLst>
      <p:ext uri="{BB962C8B-B14F-4D97-AF65-F5344CB8AC3E}">
        <p14:creationId xmlns:p14="http://schemas.microsoft.com/office/powerpoint/2010/main" val="3067915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EC7A4-6133-47D1-A675-1D8FB5399C4A}"/>
              </a:ext>
            </a:extLst>
          </p:cNvPr>
          <p:cNvSpPr>
            <a:spLocks noGrp="1"/>
          </p:cNvSpPr>
          <p:nvPr>
            <p:ph type="title"/>
          </p:nvPr>
        </p:nvSpPr>
        <p:spPr/>
        <p:txBody>
          <a:bodyPr/>
          <a:lstStyle/>
          <a:p>
            <a:r>
              <a:rPr lang="en-GB" dirty="0"/>
              <a:t>Economic exploitation</a:t>
            </a:r>
          </a:p>
        </p:txBody>
      </p:sp>
      <p:sp>
        <p:nvSpPr>
          <p:cNvPr id="3" name="Content Placeholder 2">
            <a:extLst>
              <a:ext uri="{FF2B5EF4-FFF2-40B4-BE49-F238E27FC236}">
                <a16:creationId xmlns:a16="http://schemas.microsoft.com/office/drawing/2014/main" id="{2534FF29-7D7C-4928-ADE0-269ADD3CDAB8}"/>
              </a:ext>
            </a:extLst>
          </p:cNvPr>
          <p:cNvSpPr>
            <a:spLocks noGrp="1"/>
          </p:cNvSpPr>
          <p:nvPr>
            <p:ph sz="half" idx="1"/>
          </p:nvPr>
        </p:nvSpPr>
        <p:spPr/>
        <p:txBody>
          <a:bodyPr/>
          <a:lstStyle/>
          <a:p>
            <a:r>
              <a:rPr lang="en-GB" dirty="0"/>
              <a:t>Minimum wage for 16 years and over (same job but paid less than an older employee)</a:t>
            </a:r>
          </a:p>
          <a:p>
            <a:r>
              <a:rPr lang="en-GB" dirty="0"/>
              <a:t>No minimum wage for under 16 years </a:t>
            </a:r>
          </a:p>
          <a:p>
            <a:r>
              <a:rPr lang="en-GB" dirty="0"/>
              <a:t>Extreme poverty</a:t>
            </a:r>
          </a:p>
          <a:p>
            <a:r>
              <a:rPr lang="en-GB" dirty="0"/>
              <a:t>Human trafficking</a:t>
            </a:r>
          </a:p>
          <a:p>
            <a:r>
              <a:rPr lang="en-GB" dirty="0"/>
              <a:t>Modern day slavery</a:t>
            </a:r>
          </a:p>
          <a:p>
            <a:endParaRPr lang="en-GB" dirty="0"/>
          </a:p>
        </p:txBody>
      </p:sp>
      <p:sp>
        <p:nvSpPr>
          <p:cNvPr id="4" name="Content Placeholder 3">
            <a:extLst>
              <a:ext uri="{FF2B5EF4-FFF2-40B4-BE49-F238E27FC236}">
                <a16:creationId xmlns:a16="http://schemas.microsoft.com/office/drawing/2014/main" id="{E0E737BD-FE82-46A5-8B14-C838134F1493}"/>
              </a:ext>
            </a:extLst>
          </p:cNvPr>
          <p:cNvSpPr>
            <a:spLocks noGrp="1"/>
          </p:cNvSpPr>
          <p:nvPr>
            <p:ph sz="half" idx="2"/>
          </p:nvPr>
        </p:nvSpPr>
        <p:spPr/>
        <p:txBody>
          <a:bodyPr/>
          <a:lstStyle/>
          <a:p>
            <a:r>
              <a:rPr lang="en-GB" dirty="0"/>
              <a:t>Prostitution</a:t>
            </a:r>
          </a:p>
          <a:p>
            <a:r>
              <a:rPr lang="en-GB" dirty="0"/>
              <a:t>Organ removal</a:t>
            </a:r>
          </a:p>
          <a:p>
            <a:r>
              <a:rPr lang="en-GB" dirty="0"/>
              <a:t>Forced marriages</a:t>
            </a:r>
          </a:p>
          <a:p>
            <a:r>
              <a:rPr lang="en-GB" dirty="0"/>
              <a:t>Psychological exploitation and abuse</a:t>
            </a:r>
          </a:p>
          <a:p>
            <a:r>
              <a:rPr lang="en-GB" dirty="0"/>
              <a:t>Abduction and adoption of children</a:t>
            </a:r>
          </a:p>
          <a:p>
            <a:endParaRPr lang="en-GB" dirty="0"/>
          </a:p>
        </p:txBody>
      </p:sp>
    </p:spTree>
    <p:extLst>
      <p:ext uri="{BB962C8B-B14F-4D97-AF65-F5344CB8AC3E}">
        <p14:creationId xmlns:p14="http://schemas.microsoft.com/office/powerpoint/2010/main" val="434562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513EC1EE-EFBC-4C1D-A697-7BDAAABD2019}"/>
              </a:ext>
            </a:extLst>
          </p:cNvPr>
          <p:cNvSpPr>
            <a:spLocks noGrp="1"/>
          </p:cNvSpPr>
          <p:nvPr>
            <p:ph type="title"/>
          </p:nvPr>
        </p:nvSpPr>
        <p:spPr>
          <a:xfrm>
            <a:off x="3784209" y="621791"/>
            <a:ext cx="7478332" cy="988963"/>
          </a:xfrm>
        </p:spPr>
        <p:txBody>
          <a:bodyPr>
            <a:normAutofit/>
          </a:bodyPr>
          <a:lstStyle/>
          <a:p>
            <a:r>
              <a:rPr lang="en-GB" dirty="0">
                <a:solidFill>
                  <a:schemeClr val="tx1">
                    <a:lumMod val="75000"/>
                    <a:lumOff val="25000"/>
                  </a:schemeClr>
                </a:solidFill>
              </a:rPr>
              <a:t>Sexual exploitation</a:t>
            </a:r>
          </a:p>
        </p:txBody>
      </p:sp>
      <p:sp>
        <p:nvSpPr>
          <p:cNvPr id="3" name="Content Placeholder 2">
            <a:extLst>
              <a:ext uri="{FF2B5EF4-FFF2-40B4-BE49-F238E27FC236}">
                <a16:creationId xmlns:a16="http://schemas.microsoft.com/office/drawing/2014/main" id="{9FB04D8A-2AD1-40ED-97C2-A0B5FE73EE40}"/>
              </a:ext>
            </a:extLst>
          </p:cNvPr>
          <p:cNvSpPr>
            <a:spLocks noGrp="1"/>
          </p:cNvSpPr>
          <p:nvPr>
            <p:ph idx="1"/>
          </p:nvPr>
        </p:nvSpPr>
        <p:spPr>
          <a:xfrm>
            <a:off x="3516924" y="1610754"/>
            <a:ext cx="8054324" cy="4954639"/>
          </a:xfrm>
        </p:spPr>
        <p:txBody>
          <a:bodyPr>
            <a:noAutofit/>
          </a:bodyPr>
          <a:lstStyle/>
          <a:p>
            <a:pPr marL="0" indent="0">
              <a:lnSpc>
                <a:spcPct val="90000"/>
              </a:lnSpc>
              <a:buNone/>
            </a:pPr>
            <a:r>
              <a:rPr lang="en-GB" sz="2000" dirty="0">
                <a:solidFill>
                  <a:schemeClr val="tx1">
                    <a:lumMod val="75000"/>
                    <a:lumOff val="25000"/>
                  </a:schemeClr>
                </a:solidFill>
                <a:latin typeface="Arial" panose="020B0604020202020204" pitchFamily="34" charset="0"/>
              </a:rPr>
              <a:t>G</a:t>
            </a:r>
            <a:r>
              <a:rPr lang="en-GB" sz="2000" b="0" i="0" dirty="0">
                <a:solidFill>
                  <a:schemeClr val="tx1">
                    <a:lumMod val="75000"/>
                    <a:lumOff val="25000"/>
                  </a:schemeClr>
                </a:solidFill>
                <a:effectLst/>
                <a:latin typeface="Arial" panose="020B0604020202020204" pitchFamily="34" charset="0"/>
              </a:rPr>
              <a:t>iven things: </a:t>
            </a:r>
          </a:p>
          <a:p>
            <a:pPr>
              <a:lnSpc>
                <a:spcPct val="90000"/>
              </a:lnSpc>
            </a:pPr>
            <a:r>
              <a:rPr lang="en-GB" sz="2000" dirty="0">
                <a:solidFill>
                  <a:schemeClr val="tx1">
                    <a:lumMod val="75000"/>
                    <a:lumOff val="25000"/>
                  </a:schemeClr>
                </a:solidFill>
                <a:latin typeface="Arial" panose="020B0604020202020204" pitchFamily="34" charset="0"/>
              </a:rPr>
              <a:t>G</a:t>
            </a:r>
            <a:r>
              <a:rPr lang="en-GB" sz="2000" b="0" i="0" dirty="0">
                <a:solidFill>
                  <a:schemeClr val="tx1">
                    <a:lumMod val="75000"/>
                    <a:lumOff val="25000"/>
                  </a:schemeClr>
                </a:solidFill>
                <a:effectLst/>
                <a:latin typeface="Arial" panose="020B0604020202020204" pitchFamily="34" charset="0"/>
              </a:rPr>
              <a:t>ifts</a:t>
            </a:r>
          </a:p>
          <a:p>
            <a:pPr>
              <a:lnSpc>
                <a:spcPct val="90000"/>
              </a:lnSpc>
            </a:pPr>
            <a:r>
              <a:rPr lang="en-GB" sz="2000" dirty="0">
                <a:solidFill>
                  <a:schemeClr val="tx1">
                    <a:lumMod val="75000"/>
                    <a:lumOff val="25000"/>
                  </a:schemeClr>
                </a:solidFill>
                <a:latin typeface="Arial" panose="020B0604020202020204" pitchFamily="34" charset="0"/>
              </a:rPr>
              <a:t>D</a:t>
            </a:r>
            <a:r>
              <a:rPr lang="en-GB" sz="2000" b="0" i="0" dirty="0">
                <a:solidFill>
                  <a:schemeClr val="tx1">
                    <a:lumMod val="75000"/>
                    <a:lumOff val="25000"/>
                  </a:schemeClr>
                </a:solidFill>
                <a:effectLst/>
                <a:latin typeface="Arial" panose="020B0604020202020204" pitchFamily="34" charset="0"/>
              </a:rPr>
              <a:t>rugs</a:t>
            </a:r>
          </a:p>
          <a:p>
            <a:pPr>
              <a:lnSpc>
                <a:spcPct val="90000"/>
              </a:lnSpc>
            </a:pPr>
            <a:r>
              <a:rPr lang="en-GB" sz="2000" dirty="0">
                <a:solidFill>
                  <a:schemeClr val="tx1">
                    <a:lumMod val="75000"/>
                    <a:lumOff val="25000"/>
                  </a:schemeClr>
                </a:solidFill>
                <a:latin typeface="Arial" panose="020B0604020202020204" pitchFamily="34" charset="0"/>
              </a:rPr>
              <a:t>M</a:t>
            </a:r>
            <a:r>
              <a:rPr lang="en-GB" sz="2000" b="0" i="0" dirty="0">
                <a:solidFill>
                  <a:schemeClr val="tx1">
                    <a:lumMod val="75000"/>
                    <a:lumOff val="25000"/>
                  </a:schemeClr>
                </a:solidFill>
                <a:effectLst/>
                <a:latin typeface="Arial" panose="020B0604020202020204" pitchFamily="34" charset="0"/>
              </a:rPr>
              <a:t>oney</a:t>
            </a:r>
          </a:p>
          <a:p>
            <a:pPr>
              <a:lnSpc>
                <a:spcPct val="90000"/>
              </a:lnSpc>
            </a:pPr>
            <a:r>
              <a:rPr lang="en-GB" sz="2000" dirty="0">
                <a:solidFill>
                  <a:schemeClr val="tx1">
                    <a:lumMod val="75000"/>
                    <a:lumOff val="25000"/>
                  </a:schemeClr>
                </a:solidFill>
                <a:latin typeface="Arial" panose="020B0604020202020204" pitchFamily="34" charset="0"/>
              </a:rPr>
              <a:t>S</a:t>
            </a:r>
            <a:r>
              <a:rPr lang="en-GB" sz="2000" b="0" i="0" dirty="0">
                <a:solidFill>
                  <a:schemeClr val="tx1">
                    <a:lumMod val="75000"/>
                    <a:lumOff val="25000"/>
                  </a:schemeClr>
                </a:solidFill>
                <a:effectLst/>
                <a:latin typeface="Arial" panose="020B0604020202020204" pitchFamily="34" charset="0"/>
              </a:rPr>
              <a:t>tatus</a:t>
            </a:r>
          </a:p>
          <a:p>
            <a:pPr>
              <a:lnSpc>
                <a:spcPct val="90000"/>
              </a:lnSpc>
            </a:pPr>
            <a:r>
              <a:rPr lang="en-GB" sz="2000" dirty="0">
                <a:solidFill>
                  <a:schemeClr val="tx1">
                    <a:lumMod val="75000"/>
                    <a:lumOff val="25000"/>
                  </a:schemeClr>
                </a:solidFill>
                <a:latin typeface="Arial" panose="020B0604020202020204" pitchFamily="34" charset="0"/>
              </a:rPr>
              <a:t>A</a:t>
            </a:r>
            <a:r>
              <a:rPr lang="en-GB" sz="2000" b="0" i="0" dirty="0">
                <a:solidFill>
                  <a:schemeClr val="tx1">
                    <a:lumMod val="75000"/>
                    <a:lumOff val="25000"/>
                  </a:schemeClr>
                </a:solidFill>
                <a:effectLst/>
                <a:latin typeface="Arial" panose="020B0604020202020204" pitchFamily="34" charset="0"/>
              </a:rPr>
              <a:t>ffection </a:t>
            </a:r>
          </a:p>
          <a:p>
            <a:pPr>
              <a:lnSpc>
                <a:spcPct val="90000"/>
              </a:lnSpc>
              <a:buFont typeface="Wingdings" panose="05000000000000000000" pitchFamily="2" charset="2"/>
              <a:buChar char="Ø"/>
            </a:pPr>
            <a:r>
              <a:rPr lang="en-GB" sz="2000" b="0" i="0" dirty="0">
                <a:solidFill>
                  <a:schemeClr val="tx1">
                    <a:lumMod val="75000"/>
                    <a:lumOff val="25000"/>
                  </a:schemeClr>
                </a:solidFill>
                <a:effectLst/>
                <a:latin typeface="Arial" panose="020B0604020202020204" pitchFamily="34" charset="0"/>
              </a:rPr>
              <a:t>In exchange for performing sexual activities </a:t>
            </a:r>
          </a:p>
          <a:p>
            <a:pPr>
              <a:lnSpc>
                <a:spcPct val="90000"/>
              </a:lnSpc>
              <a:buFont typeface="Wingdings" panose="05000000000000000000" pitchFamily="2" charset="2"/>
              <a:buChar char="Ø"/>
            </a:pPr>
            <a:r>
              <a:rPr lang="en-GB" sz="2000" b="0" i="0" dirty="0">
                <a:solidFill>
                  <a:schemeClr val="tx1">
                    <a:lumMod val="75000"/>
                    <a:lumOff val="25000"/>
                  </a:schemeClr>
                </a:solidFill>
                <a:effectLst/>
                <a:latin typeface="Arial" panose="020B0604020202020204" pitchFamily="34" charset="0"/>
              </a:rPr>
              <a:t>Children and young people are often tricked into believing they're in a loving and consensual relationship (grooming)</a:t>
            </a:r>
          </a:p>
          <a:p>
            <a:pPr>
              <a:lnSpc>
                <a:spcPct val="90000"/>
              </a:lnSpc>
              <a:buFont typeface="Wingdings" panose="05000000000000000000" pitchFamily="2" charset="2"/>
              <a:buChar char="Ø"/>
            </a:pPr>
            <a:r>
              <a:rPr lang="en-GB" sz="2000" b="0" i="0" dirty="0">
                <a:solidFill>
                  <a:schemeClr val="tx1">
                    <a:lumMod val="75000"/>
                    <a:lumOff val="25000"/>
                  </a:schemeClr>
                </a:solidFill>
                <a:effectLst/>
                <a:latin typeface="Arial" panose="020B0604020202020204" pitchFamily="34" charset="0"/>
              </a:rPr>
              <a:t>They may trust their abuser and not understand that they are being abused.</a:t>
            </a:r>
            <a:endParaRPr lang="en-GB" sz="2000" dirty="0">
              <a:solidFill>
                <a:schemeClr val="tx1">
                  <a:lumMod val="75000"/>
                  <a:lumOff val="25000"/>
                </a:schemeClr>
              </a:solidFill>
            </a:endParaRPr>
          </a:p>
        </p:txBody>
      </p:sp>
    </p:spTree>
    <p:extLst>
      <p:ext uri="{BB962C8B-B14F-4D97-AF65-F5344CB8AC3E}">
        <p14:creationId xmlns:p14="http://schemas.microsoft.com/office/powerpoint/2010/main" val="421882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A4F7607D-FC46-49DB-B939-B6B5C3D70379}"/>
              </a:ext>
            </a:extLst>
          </p:cNvPr>
          <p:cNvSpPr>
            <a:spLocks noGrp="1"/>
          </p:cNvSpPr>
          <p:nvPr>
            <p:ph type="title"/>
          </p:nvPr>
        </p:nvSpPr>
        <p:spPr>
          <a:xfrm>
            <a:off x="573409" y="559477"/>
            <a:ext cx="3765200" cy="5709931"/>
          </a:xfrm>
        </p:spPr>
        <p:txBody>
          <a:bodyPr>
            <a:normAutofit/>
          </a:bodyPr>
          <a:lstStyle/>
          <a:p>
            <a:pPr algn="ctr"/>
            <a:r>
              <a:rPr lang="en-GB"/>
              <a:t>Sexual exploitation</a:t>
            </a:r>
          </a:p>
        </p:txBody>
      </p:sp>
      <p:graphicFrame>
        <p:nvGraphicFramePr>
          <p:cNvPr id="5" name="Content Placeholder 2">
            <a:extLst>
              <a:ext uri="{FF2B5EF4-FFF2-40B4-BE49-F238E27FC236}">
                <a16:creationId xmlns:a16="http://schemas.microsoft.com/office/drawing/2014/main" id="{414F0010-76B4-418B-ABFF-7BFA67030366}"/>
              </a:ext>
            </a:extLst>
          </p:cNvPr>
          <p:cNvGraphicFramePr>
            <a:graphicFrameLocks noGrp="1"/>
          </p:cNvGraphicFramePr>
          <p:nvPr>
            <p:ph idx="1"/>
            <p:extLst>
              <p:ext uri="{D42A27DB-BD31-4B8C-83A1-F6EECF244321}">
                <p14:modId xmlns:p14="http://schemas.microsoft.com/office/powerpoint/2010/main" val="1124025699"/>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3254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737801-B9D6-4A08-BD77-23010A802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5FABD39-C757-461E-A681-DC2736484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2DF424F5-8D5C-46C0-A1B0-AF34E0350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737380"/>
            <a:ext cx="10954512" cy="2066544"/>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9D096E17-ADA6-441D-B7DE-85A9F9E4F7F2}"/>
              </a:ext>
            </a:extLst>
          </p:cNvPr>
          <p:cNvSpPr>
            <a:spLocks noGrp="1"/>
          </p:cNvSpPr>
          <p:nvPr>
            <p:ph type="title"/>
          </p:nvPr>
        </p:nvSpPr>
        <p:spPr>
          <a:xfrm>
            <a:off x="1066800" y="1089090"/>
            <a:ext cx="10058400" cy="1371600"/>
          </a:xfrm>
        </p:spPr>
        <p:txBody>
          <a:bodyPr>
            <a:normAutofit/>
          </a:bodyPr>
          <a:lstStyle/>
          <a:p>
            <a:pPr algn="ctr"/>
            <a:r>
              <a:rPr lang="en-GB">
                <a:solidFill>
                  <a:srgbClr val="FFFFFF"/>
                </a:solidFill>
              </a:rPr>
              <a:t>Intimidation</a:t>
            </a:r>
          </a:p>
        </p:txBody>
      </p:sp>
      <p:sp>
        <p:nvSpPr>
          <p:cNvPr id="3" name="Content Placeholder 2">
            <a:extLst>
              <a:ext uri="{FF2B5EF4-FFF2-40B4-BE49-F238E27FC236}">
                <a16:creationId xmlns:a16="http://schemas.microsoft.com/office/drawing/2014/main" id="{1F734F3F-5EDE-45F1-AF82-B8524F0E50BB}"/>
              </a:ext>
            </a:extLst>
          </p:cNvPr>
          <p:cNvSpPr>
            <a:spLocks noGrp="1"/>
          </p:cNvSpPr>
          <p:nvPr>
            <p:ph idx="1"/>
          </p:nvPr>
        </p:nvSpPr>
        <p:spPr>
          <a:xfrm>
            <a:off x="1066800" y="3263619"/>
            <a:ext cx="10058400" cy="2673765"/>
          </a:xfrm>
        </p:spPr>
        <p:txBody>
          <a:bodyPr anchor="t">
            <a:normAutofit lnSpcReduction="10000"/>
          </a:bodyPr>
          <a:lstStyle/>
          <a:p>
            <a:pPr>
              <a:lnSpc>
                <a:spcPct val="90000"/>
              </a:lnSpc>
            </a:pPr>
            <a:r>
              <a:rPr lang="en-GB" sz="2400" dirty="0">
                <a:latin typeface="Arial" panose="020B0604020202020204" pitchFamily="34" charset="0"/>
              </a:rPr>
              <a:t>A</a:t>
            </a:r>
            <a:r>
              <a:rPr lang="en-GB" sz="2400" b="0" i="0" dirty="0">
                <a:effectLst/>
                <a:latin typeface="Arial" panose="020B0604020202020204" pitchFamily="34" charset="0"/>
              </a:rPr>
              <a:t>busers can use:</a:t>
            </a:r>
          </a:p>
          <a:p>
            <a:pPr>
              <a:lnSpc>
                <a:spcPct val="90000"/>
              </a:lnSpc>
            </a:pPr>
            <a:r>
              <a:rPr lang="en-GB" sz="2400" dirty="0">
                <a:latin typeface="Arial" panose="020B0604020202020204" pitchFamily="34" charset="0"/>
              </a:rPr>
              <a:t>V</a:t>
            </a:r>
            <a:r>
              <a:rPr lang="en-GB" sz="2400" b="0" i="0" dirty="0">
                <a:effectLst/>
                <a:latin typeface="Arial" panose="020B0604020202020204" pitchFamily="34" charset="0"/>
              </a:rPr>
              <a:t>iolence</a:t>
            </a:r>
          </a:p>
          <a:p>
            <a:pPr>
              <a:lnSpc>
                <a:spcPct val="90000"/>
              </a:lnSpc>
            </a:pPr>
            <a:r>
              <a:rPr lang="en-GB" sz="2400" dirty="0">
                <a:latin typeface="Arial" panose="020B0604020202020204" pitchFamily="34" charset="0"/>
              </a:rPr>
              <a:t>I</a:t>
            </a:r>
            <a:r>
              <a:rPr lang="en-GB" sz="2400" b="0" i="0" dirty="0">
                <a:effectLst/>
                <a:latin typeface="Arial" panose="020B0604020202020204" pitchFamily="34" charset="0"/>
              </a:rPr>
              <a:t>ntimidation </a:t>
            </a:r>
          </a:p>
          <a:p>
            <a:pPr>
              <a:lnSpc>
                <a:spcPct val="90000"/>
              </a:lnSpc>
              <a:buFont typeface="Wingdings" panose="05000000000000000000" pitchFamily="2" charset="2"/>
              <a:buChar char="Ø"/>
            </a:pPr>
            <a:r>
              <a:rPr lang="en-GB" sz="2400" b="0" i="0" dirty="0">
                <a:effectLst/>
                <a:latin typeface="Arial" panose="020B0604020202020204" pitchFamily="34" charset="0"/>
              </a:rPr>
              <a:t>They may lend them large sums of money they know cannot be repaid or use financial abuse to control them.</a:t>
            </a:r>
          </a:p>
          <a:p>
            <a:pPr marL="0" indent="0">
              <a:lnSpc>
                <a:spcPct val="90000"/>
              </a:lnSpc>
              <a:buNone/>
            </a:pPr>
            <a:br>
              <a:rPr lang="en-GB" sz="2000" dirty="0"/>
            </a:br>
            <a:endParaRPr lang="en-GB" sz="2000" dirty="0"/>
          </a:p>
        </p:txBody>
      </p:sp>
    </p:spTree>
    <p:extLst>
      <p:ext uri="{BB962C8B-B14F-4D97-AF65-F5344CB8AC3E}">
        <p14:creationId xmlns:p14="http://schemas.microsoft.com/office/powerpoint/2010/main" val="24801745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50211089-123E-4A2B-812F-AE3EA8B39E15}"/>
              </a:ext>
            </a:extLst>
          </p:cNvPr>
          <p:cNvSpPr>
            <a:spLocks noGrp="1"/>
          </p:cNvSpPr>
          <p:nvPr>
            <p:ph type="title"/>
          </p:nvPr>
        </p:nvSpPr>
        <p:spPr>
          <a:xfrm>
            <a:off x="1175512" y="870132"/>
            <a:ext cx="9792208" cy="1527078"/>
          </a:xfrm>
        </p:spPr>
        <p:txBody>
          <a:bodyPr>
            <a:normAutofit/>
          </a:bodyPr>
          <a:lstStyle/>
          <a:p>
            <a:r>
              <a:rPr lang="en-GB" dirty="0"/>
              <a:t>Who are the perpetrators?</a:t>
            </a:r>
          </a:p>
        </p:txBody>
      </p:sp>
      <p:sp>
        <p:nvSpPr>
          <p:cNvPr id="3" name="Content Placeholder 2">
            <a:extLst>
              <a:ext uri="{FF2B5EF4-FFF2-40B4-BE49-F238E27FC236}">
                <a16:creationId xmlns:a16="http://schemas.microsoft.com/office/drawing/2014/main" id="{C4F61732-08C0-4010-93CA-6648CBA3AC1F}"/>
              </a:ext>
            </a:extLst>
          </p:cNvPr>
          <p:cNvSpPr>
            <a:spLocks noGrp="1"/>
          </p:cNvSpPr>
          <p:nvPr>
            <p:ph idx="1"/>
          </p:nvPr>
        </p:nvSpPr>
        <p:spPr>
          <a:xfrm>
            <a:off x="562708" y="1969476"/>
            <a:ext cx="11370212" cy="4529797"/>
          </a:xfrm>
        </p:spPr>
        <p:txBody>
          <a:bodyPr>
            <a:normAutofit/>
          </a:bodyPr>
          <a:lstStyle/>
          <a:p>
            <a:r>
              <a:rPr lang="en-GB" sz="2400" b="0" i="0" dirty="0">
                <a:effectLst/>
                <a:latin typeface="Arial" panose="020B0604020202020204" pitchFamily="34" charset="0"/>
              </a:rPr>
              <a:t>Anybody can be a perpetrator </a:t>
            </a:r>
          </a:p>
          <a:p>
            <a:r>
              <a:rPr lang="en-GB" sz="2400" dirty="0">
                <a:latin typeface="Arial" panose="020B0604020202020204" pitchFamily="34" charset="0"/>
              </a:rPr>
              <a:t>Any </a:t>
            </a:r>
            <a:r>
              <a:rPr lang="en-GB" sz="2400" b="0" i="0" dirty="0">
                <a:effectLst/>
                <a:latin typeface="Arial" panose="020B0604020202020204" pitchFamily="34" charset="0"/>
              </a:rPr>
              <a:t>age</a:t>
            </a:r>
          </a:p>
          <a:p>
            <a:r>
              <a:rPr lang="en-GB" sz="2400" dirty="0">
                <a:latin typeface="Arial" panose="020B0604020202020204" pitchFamily="34" charset="0"/>
              </a:rPr>
              <a:t>G</a:t>
            </a:r>
            <a:r>
              <a:rPr lang="en-GB" sz="2400" b="0" i="0" dirty="0">
                <a:effectLst/>
                <a:latin typeface="Arial" panose="020B0604020202020204" pitchFamily="34" charset="0"/>
              </a:rPr>
              <a:t>ender</a:t>
            </a:r>
          </a:p>
          <a:p>
            <a:r>
              <a:rPr lang="en-GB" sz="2400" dirty="0">
                <a:latin typeface="Arial" panose="020B0604020202020204" pitchFamily="34" charset="0"/>
              </a:rPr>
              <a:t>R</a:t>
            </a:r>
            <a:r>
              <a:rPr lang="en-GB" sz="2400" b="0" i="0" dirty="0">
                <a:effectLst/>
                <a:latin typeface="Arial" panose="020B0604020202020204" pitchFamily="34" charset="0"/>
              </a:rPr>
              <a:t>ace</a:t>
            </a:r>
          </a:p>
          <a:p>
            <a:r>
              <a:rPr lang="en-GB" sz="2400" b="0" i="0" dirty="0">
                <a:effectLst/>
                <a:latin typeface="Arial" panose="020B0604020202020204" pitchFamily="34" charset="0"/>
              </a:rPr>
              <a:t>The relationship could be portrayed as friendship </a:t>
            </a:r>
          </a:p>
          <a:p>
            <a:r>
              <a:rPr lang="en-GB" sz="2400" b="0" i="0" dirty="0">
                <a:effectLst/>
                <a:latin typeface="Arial" panose="020B0604020202020204" pitchFamily="34" charset="0"/>
              </a:rPr>
              <a:t>The victim think highly of the perpetrator</a:t>
            </a:r>
            <a:endParaRPr lang="en-GB" sz="2400" dirty="0">
              <a:latin typeface="Arial" panose="020B0604020202020204" pitchFamily="34" charset="0"/>
            </a:endParaRPr>
          </a:p>
          <a:p>
            <a:r>
              <a:rPr lang="en-GB" sz="2400" b="0" i="0" dirty="0">
                <a:effectLst/>
                <a:latin typeface="Arial" panose="020B0604020202020204" pitchFamily="34" charset="0"/>
              </a:rPr>
              <a:t>They may be a romantic element</a:t>
            </a:r>
          </a:p>
          <a:p>
            <a:r>
              <a:rPr lang="en-GB" sz="2400" b="0" i="0" dirty="0">
                <a:effectLst/>
                <a:latin typeface="Arial" panose="020B0604020202020204" pitchFamily="34" charset="0"/>
              </a:rPr>
              <a:t>Children and young people who are exploited may also be used to coerce others to join groups.</a:t>
            </a:r>
            <a:endParaRPr lang="en-GB" sz="2400" dirty="0"/>
          </a:p>
        </p:txBody>
      </p:sp>
    </p:spTree>
    <p:extLst>
      <p:ext uri="{BB962C8B-B14F-4D97-AF65-F5344CB8AC3E}">
        <p14:creationId xmlns:p14="http://schemas.microsoft.com/office/powerpoint/2010/main" val="9502593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DCBF08A7-1989-4DC4-935A-226213CB9BA0}"/>
              </a:ext>
            </a:extLst>
          </p:cNvPr>
          <p:cNvSpPr>
            <a:spLocks noGrp="1"/>
          </p:cNvSpPr>
          <p:nvPr>
            <p:ph type="title"/>
          </p:nvPr>
        </p:nvSpPr>
        <p:spPr>
          <a:xfrm>
            <a:off x="7532835" y="1420706"/>
            <a:ext cx="3466540" cy="4016587"/>
          </a:xfrm>
        </p:spPr>
        <p:txBody>
          <a:bodyPr>
            <a:normAutofit/>
          </a:bodyPr>
          <a:lstStyle/>
          <a:p>
            <a:r>
              <a:rPr lang="en-GB" sz="3600"/>
              <a:t>Types of child sexual exploitation</a:t>
            </a:r>
          </a:p>
        </p:txBody>
      </p:sp>
      <p:sp>
        <p:nvSpPr>
          <p:cNvPr id="3" name="Content Placeholder 2">
            <a:extLst>
              <a:ext uri="{FF2B5EF4-FFF2-40B4-BE49-F238E27FC236}">
                <a16:creationId xmlns:a16="http://schemas.microsoft.com/office/drawing/2014/main" id="{C50B4041-AB6B-44C8-A1FA-A4759D0BBA76}"/>
              </a:ext>
            </a:extLst>
          </p:cNvPr>
          <p:cNvSpPr>
            <a:spLocks noGrp="1"/>
          </p:cNvSpPr>
          <p:nvPr>
            <p:ph idx="1"/>
          </p:nvPr>
        </p:nvSpPr>
        <p:spPr>
          <a:xfrm>
            <a:off x="1192626" y="777240"/>
            <a:ext cx="5762652" cy="5173394"/>
          </a:xfrm>
        </p:spPr>
        <p:txBody>
          <a:bodyPr anchor="ctr">
            <a:normAutofit/>
          </a:bodyPr>
          <a:lstStyle/>
          <a:p>
            <a:pPr marL="0" indent="0">
              <a:buNone/>
            </a:pPr>
            <a:r>
              <a:rPr lang="en-GB" sz="2400" dirty="0">
                <a:solidFill>
                  <a:schemeClr val="tx1">
                    <a:lumMod val="75000"/>
                    <a:lumOff val="25000"/>
                  </a:schemeClr>
                </a:solidFill>
              </a:rPr>
              <a:t>Online could be forced to:</a:t>
            </a:r>
          </a:p>
          <a:p>
            <a:r>
              <a:rPr lang="en-GB" sz="2400" dirty="0">
                <a:solidFill>
                  <a:schemeClr val="tx1">
                    <a:lumMod val="75000"/>
                    <a:lumOff val="25000"/>
                  </a:schemeClr>
                </a:solidFill>
              </a:rPr>
              <a:t>Upload images</a:t>
            </a:r>
          </a:p>
          <a:p>
            <a:r>
              <a:rPr lang="en-GB" sz="2400" dirty="0">
                <a:solidFill>
                  <a:schemeClr val="tx1">
                    <a:lumMod val="75000"/>
                    <a:lumOff val="25000"/>
                  </a:schemeClr>
                </a:solidFill>
              </a:rPr>
              <a:t>Film sexual acts</a:t>
            </a:r>
          </a:p>
          <a:p>
            <a:r>
              <a:rPr lang="en-GB" sz="2400" dirty="0">
                <a:solidFill>
                  <a:schemeClr val="tx1">
                    <a:lumMod val="75000"/>
                    <a:lumOff val="25000"/>
                  </a:schemeClr>
                </a:solidFill>
              </a:rPr>
              <a:t>Have sexual conversations</a:t>
            </a:r>
          </a:p>
          <a:p>
            <a:r>
              <a:rPr lang="en-GB" sz="2400" b="0" i="0" dirty="0">
                <a:solidFill>
                  <a:schemeClr val="tx1">
                    <a:lumMod val="75000"/>
                    <a:lumOff val="25000"/>
                  </a:schemeClr>
                </a:solidFill>
                <a:effectLst/>
                <a:latin typeface="Arial" panose="020B0604020202020204" pitchFamily="34" charset="0"/>
              </a:rPr>
              <a:t>An abuser can use these to threaten </a:t>
            </a:r>
            <a:r>
              <a:rPr lang="en-GB" sz="2400" dirty="0">
                <a:solidFill>
                  <a:schemeClr val="tx1">
                    <a:lumMod val="75000"/>
                    <a:lumOff val="25000"/>
                  </a:schemeClr>
                </a:solidFill>
                <a:latin typeface="Arial" panose="020B0604020202020204" pitchFamily="34" charset="0"/>
              </a:rPr>
              <a:t>or </a:t>
            </a:r>
            <a:r>
              <a:rPr lang="en-GB" sz="2400" b="0" i="0" dirty="0">
                <a:solidFill>
                  <a:schemeClr val="tx1">
                    <a:lumMod val="75000"/>
                    <a:lumOff val="25000"/>
                  </a:schemeClr>
                </a:solidFill>
                <a:effectLst/>
                <a:latin typeface="Arial" panose="020B0604020202020204" pitchFamily="34" charset="0"/>
              </a:rPr>
              <a:t>blackmail a young person to take part in other sexual activity </a:t>
            </a:r>
          </a:p>
          <a:p>
            <a:r>
              <a:rPr lang="en-GB" sz="2400" b="0" i="0" dirty="0">
                <a:solidFill>
                  <a:schemeClr val="tx1">
                    <a:lumMod val="75000"/>
                    <a:lumOff val="25000"/>
                  </a:schemeClr>
                </a:solidFill>
                <a:effectLst/>
                <a:latin typeface="Arial" panose="020B0604020202020204" pitchFamily="34" charset="0"/>
              </a:rPr>
              <a:t>They may also share the images and videos with others or circulate them online.</a:t>
            </a:r>
            <a:endParaRPr lang="en-GB" sz="2400" dirty="0">
              <a:solidFill>
                <a:schemeClr val="tx1">
                  <a:lumMod val="75000"/>
                  <a:lumOff val="25000"/>
                </a:schemeClr>
              </a:solidFill>
            </a:endParaRPr>
          </a:p>
          <a:p>
            <a:endParaRPr lang="en-GB" dirty="0">
              <a:solidFill>
                <a:schemeClr val="tx1">
                  <a:lumMod val="75000"/>
                  <a:lumOff val="25000"/>
                </a:schemeClr>
              </a:solidFill>
            </a:endParaRPr>
          </a:p>
          <a:p>
            <a:endParaRPr lang="en-GB"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1685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4E39F-E579-416E-8F59-001AB81C2CD3}"/>
              </a:ext>
            </a:extLst>
          </p:cNvPr>
          <p:cNvSpPr>
            <a:spLocks noGrp="1"/>
          </p:cNvSpPr>
          <p:nvPr>
            <p:ph type="title"/>
          </p:nvPr>
        </p:nvSpPr>
        <p:spPr/>
        <p:txBody>
          <a:bodyPr/>
          <a:lstStyle/>
          <a:p>
            <a:r>
              <a:rPr lang="en-GB" dirty="0"/>
              <a:t>Effects of sexual exploitation</a:t>
            </a:r>
          </a:p>
        </p:txBody>
      </p:sp>
      <p:sp>
        <p:nvSpPr>
          <p:cNvPr id="4" name="Content Placeholder 3">
            <a:extLst>
              <a:ext uri="{FF2B5EF4-FFF2-40B4-BE49-F238E27FC236}">
                <a16:creationId xmlns:a16="http://schemas.microsoft.com/office/drawing/2014/main" id="{769A6179-B1A3-4937-9A6A-AFAC05FAEF57}"/>
              </a:ext>
            </a:extLst>
          </p:cNvPr>
          <p:cNvSpPr>
            <a:spLocks noGrp="1"/>
          </p:cNvSpPr>
          <p:nvPr>
            <p:ph sz="half" idx="2"/>
          </p:nvPr>
        </p:nvSpPr>
        <p:spPr>
          <a:xfrm>
            <a:off x="689114" y="1690688"/>
            <a:ext cx="5308462" cy="4498975"/>
          </a:xfrm>
        </p:spPr>
        <p:txBody>
          <a:bodyPr>
            <a:normAutofit/>
          </a:bodyPr>
          <a:lstStyle/>
          <a:p>
            <a:pPr algn="l">
              <a:buFont typeface="Arial" panose="020B0604020202020204" pitchFamily="34" charset="0"/>
              <a:buChar char="•"/>
            </a:pPr>
            <a:r>
              <a:rPr lang="en-GB" b="0" i="0" dirty="0">
                <a:solidFill>
                  <a:srgbClr val="525455"/>
                </a:solidFill>
                <a:effectLst/>
                <a:latin typeface="Arial" panose="020B0604020202020204" pitchFamily="34" charset="0"/>
              </a:rPr>
              <a:t>Struggle with trust and be fearful of forming new relationships</a:t>
            </a:r>
          </a:p>
          <a:p>
            <a:pPr algn="l">
              <a:buFont typeface="Arial" panose="020B0604020202020204" pitchFamily="34" charset="0"/>
              <a:buChar char="•"/>
            </a:pPr>
            <a:r>
              <a:rPr lang="en-GB" dirty="0">
                <a:solidFill>
                  <a:srgbClr val="525455"/>
                </a:solidFill>
                <a:latin typeface="Arial" panose="020B0604020202020204" pitchFamily="34" charset="0"/>
              </a:rPr>
              <a:t>B</a:t>
            </a:r>
            <a:r>
              <a:rPr lang="en-GB" b="0" i="0" dirty="0">
                <a:solidFill>
                  <a:srgbClr val="525455"/>
                </a:solidFill>
                <a:effectLst/>
                <a:latin typeface="Arial" panose="020B0604020202020204" pitchFamily="34" charset="0"/>
              </a:rPr>
              <a:t>ecome isolated from family and friends</a:t>
            </a:r>
          </a:p>
          <a:p>
            <a:pPr algn="l">
              <a:buFont typeface="Arial" panose="020B0604020202020204" pitchFamily="34" charset="0"/>
              <a:buChar char="•"/>
            </a:pPr>
            <a:r>
              <a:rPr lang="en-GB" dirty="0">
                <a:solidFill>
                  <a:srgbClr val="525455"/>
                </a:solidFill>
                <a:latin typeface="Arial" panose="020B0604020202020204" pitchFamily="34" charset="0"/>
              </a:rPr>
              <a:t>F</a:t>
            </a:r>
            <a:r>
              <a:rPr lang="en-GB" b="0" i="0" dirty="0">
                <a:solidFill>
                  <a:srgbClr val="525455"/>
                </a:solidFill>
                <a:effectLst/>
                <a:latin typeface="Arial" panose="020B0604020202020204" pitchFamily="34" charset="0"/>
              </a:rPr>
              <a:t>ail exams or drop out of education</a:t>
            </a:r>
          </a:p>
          <a:p>
            <a:pPr algn="l">
              <a:buFont typeface="Arial" panose="020B0604020202020204" pitchFamily="34" charset="0"/>
              <a:buChar char="•"/>
            </a:pPr>
            <a:r>
              <a:rPr lang="en-GB" dirty="0">
                <a:solidFill>
                  <a:srgbClr val="525455"/>
                </a:solidFill>
                <a:latin typeface="Arial" panose="020B0604020202020204" pitchFamily="34" charset="0"/>
              </a:rPr>
              <a:t>B</a:t>
            </a:r>
            <a:r>
              <a:rPr lang="en-GB" b="0" i="0" dirty="0">
                <a:solidFill>
                  <a:srgbClr val="525455"/>
                </a:solidFill>
                <a:effectLst/>
                <a:latin typeface="Arial" panose="020B0604020202020204" pitchFamily="34" charset="0"/>
              </a:rPr>
              <a:t>ecome pregnant at a young age</a:t>
            </a:r>
          </a:p>
          <a:p>
            <a:endParaRPr lang="en-GB" dirty="0"/>
          </a:p>
        </p:txBody>
      </p:sp>
      <p:sp>
        <p:nvSpPr>
          <p:cNvPr id="6" name="Content Placeholder 5">
            <a:extLst>
              <a:ext uri="{FF2B5EF4-FFF2-40B4-BE49-F238E27FC236}">
                <a16:creationId xmlns:a16="http://schemas.microsoft.com/office/drawing/2014/main" id="{C32063B8-2524-4208-B988-E20E7D1575D0}"/>
              </a:ext>
            </a:extLst>
          </p:cNvPr>
          <p:cNvSpPr>
            <a:spLocks noGrp="1"/>
          </p:cNvSpPr>
          <p:nvPr>
            <p:ph sz="quarter" idx="4"/>
          </p:nvPr>
        </p:nvSpPr>
        <p:spPr>
          <a:xfrm>
            <a:off x="6172200" y="1690688"/>
            <a:ext cx="5308462" cy="4498975"/>
          </a:xfrm>
        </p:spPr>
        <p:txBody>
          <a:bodyPr>
            <a:normAutofit/>
          </a:bodyPr>
          <a:lstStyle/>
          <a:p>
            <a:pPr algn="l">
              <a:buFont typeface="Arial" panose="020B0604020202020204" pitchFamily="34" charset="0"/>
              <a:buChar char="•"/>
            </a:pPr>
            <a:r>
              <a:rPr lang="en-GB" dirty="0">
                <a:solidFill>
                  <a:srgbClr val="525455"/>
                </a:solidFill>
                <a:latin typeface="Arial" panose="020B0604020202020204" pitchFamily="34" charset="0"/>
              </a:rPr>
              <a:t>E</a:t>
            </a:r>
            <a:r>
              <a:rPr lang="en-GB" b="0" i="0" dirty="0">
                <a:solidFill>
                  <a:srgbClr val="525455"/>
                </a:solidFill>
                <a:effectLst/>
                <a:latin typeface="Arial" panose="020B0604020202020204" pitchFamily="34" charset="0"/>
              </a:rPr>
              <a:t>xperience unemployment</a:t>
            </a:r>
          </a:p>
          <a:p>
            <a:pPr algn="l">
              <a:buFont typeface="Arial" panose="020B0604020202020204" pitchFamily="34" charset="0"/>
              <a:buChar char="•"/>
            </a:pPr>
            <a:r>
              <a:rPr lang="en-GB" dirty="0">
                <a:solidFill>
                  <a:srgbClr val="525455"/>
                </a:solidFill>
                <a:latin typeface="Arial" panose="020B0604020202020204" pitchFamily="34" charset="0"/>
              </a:rPr>
              <a:t>H</a:t>
            </a:r>
            <a:r>
              <a:rPr lang="en-GB" b="0" i="0" dirty="0">
                <a:solidFill>
                  <a:srgbClr val="525455"/>
                </a:solidFill>
                <a:effectLst/>
                <a:latin typeface="Arial" panose="020B0604020202020204" pitchFamily="34" charset="0"/>
              </a:rPr>
              <a:t>ave mental health problems</a:t>
            </a:r>
          </a:p>
          <a:p>
            <a:pPr algn="l">
              <a:buFont typeface="Arial" panose="020B0604020202020204" pitchFamily="34" charset="0"/>
              <a:buChar char="•"/>
            </a:pPr>
            <a:r>
              <a:rPr lang="en-GB" dirty="0">
                <a:solidFill>
                  <a:srgbClr val="525455"/>
                </a:solidFill>
                <a:latin typeface="Arial" panose="020B0604020202020204" pitchFamily="34" charset="0"/>
              </a:rPr>
              <a:t>M</a:t>
            </a:r>
            <a:r>
              <a:rPr lang="en-GB" b="0" i="0" dirty="0">
                <a:solidFill>
                  <a:srgbClr val="525455"/>
                </a:solidFill>
                <a:effectLst/>
                <a:latin typeface="Arial" panose="020B0604020202020204" pitchFamily="34" charset="0"/>
              </a:rPr>
              <a:t>ake suicide attempts</a:t>
            </a:r>
          </a:p>
          <a:p>
            <a:pPr algn="l">
              <a:buFont typeface="Arial" panose="020B0604020202020204" pitchFamily="34" charset="0"/>
              <a:buChar char="•"/>
            </a:pPr>
            <a:r>
              <a:rPr lang="en-GB" b="0" i="0" dirty="0">
                <a:solidFill>
                  <a:srgbClr val="525455"/>
                </a:solidFill>
                <a:effectLst/>
                <a:latin typeface="Arial" panose="020B0604020202020204" pitchFamily="34" charset="0"/>
              </a:rPr>
              <a:t>Abuse alcohol and drugs</a:t>
            </a:r>
          </a:p>
          <a:p>
            <a:pPr algn="l">
              <a:buFont typeface="Arial" panose="020B0604020202020204" pitchFamily="34" charset="0"/>
              <a:buChar char="•"/>
            </a:pPr>
            <a:r>
              <a:rPr lang="en-GB" dirty="0">
                <a:solidFill>
                  <a:srgbClr val="525455"/>
                </a:solidFill>
                <a:latin typeface="Arial" panose="020B0604020202020204" pitchFamily="34" charset="0"/>
              </a:rPr>
              <a:t>T</a:t>
            </a:r>
            <a:r>
              <a:rPr lang="en-GB" b="0" i="0" dirty="0">
                <a:solidFill>
                  <a:srgbClr val="525455"/>
                </a:solidFill>
                <a:effectLst/>
                <a:latin typeface="Arial" panose="020B0604020202020204" pitchFamily="34" charset="0"/>
              </a:rPr>
              <a:t>ake part in criminal behaviour</a:t>
            </a:r>
          </a:p>
          <a:p>
            <a:pPr algn="l">
              <a:buFont typeface="Arial" panose="020B0604020202020204" pitchFamily="34" charset="0"/>
              <a:buChar char="•"/>
            </a:pPr>
            <a:r>
              <a:rPr lang="en-GB" dirty="0">
                <a:solidFill>
                  <a:srgbClr val="525455"/>
                </a:solidFill>
                <a:latin typeface="Arial" panose="020B0604020202020204" pitchFamily="34" charset="0"/>
              </a:rPr>
              <a:t>E</a:t>
            </a:r>
            <a:r>
              <a:rPr lang="en-GB" b="0" i="0" dirty="0">
                <a:solidFill>
                  <a:srgbClr val="525455"/>
                </a:solidFill>
                <a:effectLst/>
                <a:latin typeface="Arial" panose="020B0604020202020204" pitchFamily="34" charset="0"/>
              </a:rPr>
              <a:t>xperience homelessness</a:t>
            </a:r>
          </a:p>
          <a:p>
            <a:pPr marL="0" indent="0" algn="l">
              <a:buNone/>
            </a:pPr>
            <a:r>
              <a:rPr lang="en-GB" dirty="0">
                <a:solidFill>
                  <a:srgbClr val="525455"/>
                </a:solidFill>
                <a:latin typeface="Arial" panose="020B0604020202020204" pitchFamily="34" charset="0"/>
              </a:rPr>
              <a:t>(NSPCC, 2021).</a:t>
            </a:r>
            <a:endParaRPr lang="en-GB" b="0" i="0" dirty="0">
              <a:solidFill>
                <a:srgbClr val="525455"/>
              </a:solidFill>
              <a:effectLst/>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42312352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051AD9E6-AFCB-4E01-970A-7E1135ADA9E2}"/>
              </a:ext>
            </a:extLst>
          </p:cNvPr>
          <p:cNvSpPr>
            <a:spLocks noGrp="1"/>
          </p:cNvSpPr>
          <p:nvPr>
            <p:ph type="title"/>
          </p:nvPr>
        </p:nvSpPr>
        <p:spPr>
          <a:xfrm>
            <a:off x="1175512" y="870132"/>
            <a:ext cx="9792208" cy="1527078"/>
          </a:xfrm>
        </p:spPr>
        <p:txBody>
          <a:bodyPr>
            <a:normAutofit/>
          </a:bodyPr>
          <a:lstStyle/>
          <a:p>
            <a:r>
              <a:rPr lang="en-GB"/>
              <a:t>Cognitive, language, emotion</a:t>
            </a:r>
            <a:endParaRPr lang="en-GB" dirty="0"/>
          </a:p>
        </p:txBody>
      </p:sp>
      <p:sp>
        <p:nvSpPr>
          <p:cNvPr id="3" name="Content Placeholder 2">
            <a:extLst>
              <a:ext uri="{FF2B5EF4-FFF2-40B4-BE49-F238E27FC236}">
                <a16:creationId xmlns:a16="http://schemas.microsoft.com/office/drawing/2014/main" id="{CCB5E426-5996-409F-8CBC-59C3E738DF35}"/>
              </a:ext>
            </a:extLst>
          </p:cNvPr>
          <p:cNvSpPr>
            <a:spLocks noGrp="1"/>
          </p:cNvSpPr>
          <p:nvPr>
            <p:ph idx="1"/>
          </p:nvPr>
        </p:nvSpPr>
        <p:spPr>
          <a:xfrm>
            <a:off x="1175512" y="2557849"/>
            <a:ext cx="9792208" cy="3407862"/>
          </a:xfrm>
        </p:spPr>
        <p:txBody>
          <a:bodyPr>
            <a:normAutofit/>
          </a:bodyPr>
          <a:lstStyle/>
          <a:p>
            <a:pPr marL="0" indent="0">
              <a:buNone/>
            </a:pPr>
            <a:endParaRPr lang="en-GB" dirty="0"/>
          </a:p>
          <a:p>
            <a:pPr marL="0" indent="0">
              <a:buNone/>
            </a:pPr>
            <a:r>
              <a:rPr lang="en-GB" sz="2400" b="1" dirty="0"/>
              <a:t>Task</a:t>
            </a:r>
          </a:p>
          <a:p>
            <a:endParaRPr lang="en-GB" sz="2400" dirty="0"/>
          </a:p>
          <a:p>
            <a:r>
              <a:rPr lang="en-GB" sz="2400" dirty="0"/>
              <a:t>Read the case study (from page 18) in The Handbook of Counselling Children and Young People (File section in Teams)</a:t>
            </a:r>
          </a:p>
          <a:p>
            <a:r>
              <a:rPr lang="en-GB" sz="2400" dirty="0"/>
              <a:t>Answer question 3. </a:t>
            </a:r>
          </a:p>
        </p:txBody>
      </p:sp>
    </p:spTree>
    <p:extLst>
      <p:ext uri="{BB962C8B-B14F-4D97-AF65-F5344CB8AC3E}">
        <p14:creationId xmlns:p14="http://schemas.microsoft.com/office/powerpoint/2010/main" val="636702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82E353FB-9292-4AA5-84E8-4D334AEE4543}"/>
              </a:ext>
            </a:extLst>
          </p:cNvPr>
          <p:cNvSpPr>
            <a:spLocks noGrp="1"/>
          </p:cNvSpPr>
          <p:nvPr>
            <p:ph type="title"/>
          </p:nvPr>
        </p:nvSpPr>
        <p:spPr>
          <a:xfrm>
            <a:off x="1175512" y="870132"/>
            <a:ext cx="9792208" cy="1527078"/>
          </a:xfrm>
        </p:spPr>
        <p:txBody>
          <a:bodyPr>
            <a:normAutofit/>
          </a:bodyPr>
          <a:lstStyle/>
          <a:p>
            <a:r>
              <a:rPr lang="en-GB" dirty="0"/>
              <a:t>Abuse: Emotional</a:t>
            </a:r>
          </a:p>
        </p:txBody>
      </p:sp>
      <p:sp>
        <p:nvSpPr>
          <p:cNvPr id="3" name="Content Placeholder 2">
            <a:extLst>
              <a:ext uri="{FF2B5EF4-FFF2-40B4-BE49-F238E27FC236}">
                <a16:creationId xmlns:a16="http://schemas.microsoft.com/office/drawing/2014/main" id="{66334AAE-A36D-4730-8AF7-48BF25186E8B}"/>
              </a:ext>
            </a:extLst>
          </p:cNvPr>
          <p:cNvSpPr>
            <a:spLocks noGrp="1"/>
          </p:cNvSpPr>
          <p:nvPr>
            <p:ph idx="1"/>
          </p:nvPr>
        </p:nvSpPr>
        <p:spPr>
          <a:xfrm>
            <a:off x="464234" y="2053883"/>
            <a:ext cx="11468686" cy="4555294"/>
          </a:xfrm>
        </p:spPr>
        <p:txBody>
          <a:bodyPr>
            <a:normAutofit/>
          </a:bodyPr>
          <a:lstStyle/>
          <a:p>
            <a:r>
              <a:rPr lang="en-GB" sz="2400" dirty="0">
                <a:latin typeface="Arial" panose="020B0604020202020204" pitchFamily="34" charset="0"/>
              </a:rPr>
              <a:t>I</a:t>
            </a:r>
            <a:r>
              <a:rPr lang="en-GB" sz="2400" b="0" i="0" dirty="0">
                <a:effectLst/>
                <a:latin typeface="Arial" panose="020B0604020202020204" pitchFamily="34" charset="0"/>
              </a:rPr>
              <a:t>nvolves the continual emotional mistreatment of a child</a:t>
            </a:r>
          </a:p>
          <a:p>
            <a:r>
              <a:rPr lang="en-GB" sz="2400" dirty="0">
                <a:latin typeface="Arial" panose="020B0604020202020204" pitchFamily="34" charset="0"/>
              </a:rPr>
              <a:t>S</a:t>
            </a:r>
            <a:r>
              <a:rPr lang="en-GB" sz="2400" b="0" i="0" dirty="0">
                <a:effectLst/>
                <a:latin typeface="Arial" panose="020B0604020202020204" pitchFamily="34" charset="0"/>
              </a:rPr>
              <a:t>ometimes called psychological abuse</a:t>
            </a:r>
          </a:p>
          <a:p>
            <a:r>
              <a:rPr lang="en-GB" sz="2400" b="0" i="0" dirty="0">
                <a:effectLst/>
                <a:latin typeface="Arial" panose="020B0604020202020204" pitchFamily="34" charset="0"/>
              </a:rPr>
              <a:t>Emotional abuse is sometime a part of other kinds of abuse so difficult to see the signs</a:t>
            </a:r>
          </a:p>
          <a:p>
            <a:pPr marL="0" indent="0">
              <a:buNone/>
            </a:pPr>
            <a:r>
              <a:rPr lang="en-GB" sz="2400" dirty="0">
                <a:latin typeface="Arial" panose="020B0604020202020204" pitchFamily="34" charset="0"/>
              </a:rPr>
              <a:t>Examples can include</a:t>
            </a:r>
          </a:p>
          <a:p>
            <a:pPr>
              <a:buFont typeface="Wingdings" panose="05000000000000000000" pitchFamily="2" charset="2"/>
              <a:buChar char="Ø"/>
            </a:pPr>
            <a:r>
              <a:rPr lang="en-GB" sz="2400" dirty="0">
                <a:latin typeface="Arial" panose="020B0604020202020204" pitchFamily="34" charset="0"/>
              </a:rPr>
              <a:t>Pushing a child too far/ not knowing their limitations</a:t>
            </a:r>
          </a:p>
          <a:p>
            <a:pPr>
              <a:buFont typeface="Wingdings" panose="05000000000000000000" pitchFamily="2" charset="2"/>
              <a:buChar char="Ø"/>
            </a:pPr>
            <a:r>
              <a:rPr lang="en-GB" sz="2400" dirty="0">
                <a:latin typeface="Arial" panose="020B0604020202020204" pitchFamily="34" charset="0"/>
              </a:rPr>
              <a:t>N</a:t>
            </a:r>
            <a:r>
              <a:rPr lang="en-GB" sz="2400" b="0" i="0" dirty="0">
                <a:effectLst/>
                <a:latin typeface="Arial" panose="020B0604020202020204" pitchFamily="34" charset="0"/>
              </a:rPr>
              <a:t>ot recognising a child's own individuality</a:t>
            </a:r>
          </a:p>
          <a:p>
            <a:pPr>
              <a:buFont typeface="Wingdings" panose="05000000000000000000" pitchFamily="2" charset="2"/>
              <a:buChar char="Ø"/>
            </a:pPr>
            <a:r>
              <a:rPr lang="en-GB" sz="2400" dirty="0">
                <a:latin typeface="Arial" panose="020B0604020202020204" pitchFamily="34" charset="0"/>
              </a:rPr>
              <a:t>Being absent</a:t>
            </a:r>
          </a:p>
          <a:p>
            <a:pPr>
              <a:buFont typeface="Wingdings" panose="05000000000000000000" pitchFamily="2" charset="2"/>
              <a:buChar char="Ø"/>
            </a:pPr>
            <a:r>
              <a:rPr lang="en-GB" sz="2400" dirty="0">
                <a:latin typeface="Arial" panose="020B0604020202020204" pitchFamily="34" charset="0"/>
              </a:rPr>
              <a:t>N</a:t>
            </a:r>
            <a:r>
              <a:rPr lang="en-GB" sz="2400" b="0" i="0" dirty="0">
                <a:effectLst/>
                <a:latin typeface="Arial" panose="020B0604020202020204" pitchFamily="34" charset="0"/>
              </a:rPr>
              <a:t>ever showing any emotions </a:t>
            </a:r>
            <a:r>
              <a:rPr lang="en-GB" sz="2400" dirty="0">
                <a:latin typeface="Arial" panose="020B0604020202020204" pitchFamily="34" charset="0"/>
              </a:rPr>
              <a:t>when</a:t>
            </a:r>
            <a:r>
              <a:rPr lang="en-GB" sz="2400" b="0" i="0" dirty="0">
                <a:effectLst/>
                <a:latin typeface="Arial" panose="020B0604020202020204" pitchFamily="34" charset="0"/>
              </a:rPr>
              <a:t> interacting with a child (emotional neglect) (NSPCC, 2021).</a:t>
            </a:r>
          </a:p>
          <a:p>
            <a:pPr>
              <a:buFont typeface="Wingdings" panose="05000000000000000000" pitchFamily="2" charset="2"/>
              <a:buChar char="Ø"/>
            </a:pPr>
            <a:endParaRPr lang="en-GB" dirty="0">
              <a:latin typeface="Arial" panose="020B0604020202020204" pitchFamily="34" charset="0"/>
            </a:endParaRPr>
          </a:p>
          <a:p>
            <a:endParaRPr lang="en-GB" dirty="0"/>
          </a:p>
        </p:txBody>
      </p:sp>
    </p:spTree>
    <p:extLst>
      <p:ext uri="{BB962C8B-B14F-4D97-AF65-F5344CB8AC3E}">
        <p14:creationId xmlns:p14="http://schemas.microsoft.com/office/powerpoint/2010/main" val="13733283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74510-CFFA-4674-A194-C418C3A18629}"/>
              </a:ext>
            </a:extLst>
          </p:cNvPr>
          <p:cNvSpPr>
            <a:spLocks noGrp="1"/>
          </p:cNvSpPr>
          <p:nvPr>
            <p:ph type="title"/>
          </p:nvPr>
        </p:nvSpPr>
        <p:spPr/>
        <p:txBody>
          <a:bodyPr>
            <a:normAutofit fontScale="90000"/>
          </a:bodyPr>
          <a:lstStyle/>
          <a:p>
            <a:r>
              <a:rPr lang="en-GB" dirty="0"/>
              <a:t>Effects and causes of emotional abuse</a:t>
            </a:r>
          </a:p>
        </p:txBody>
      </p:sp>
      <p:sp>
        <p:nvSpPr>
          <p:cNvPr id="3" name="Content Placeholder 2">
            <a:extLst>
              <a:ext uri="{FF2B5EF4-FFF2-40B4-BE49-F238E27FC236}">
                <a16:creationId xmlns:a16="http://schemas.microsoft.com/office/drawing/2014/main" id="{E5C176CE-EF3A-4C83-B15B-7B29EBD9BF7E}"/>
              </a:ext>
            </a:extLst>
          </p:cNvPr>
          <p:cNvSpPr>
            <a:spLocks noGrp="1"/>
          </p:cNvSpPr>
          <p:nvPr>
            <p:ph sz="half" idx="1"/>
          </p:nvPr>
        </p:nvSpPr>
        <p:spPr/>
        <p:txBody>
          <a:bodyPr>
            <a:normAutofit/>
          </a:bodyPr>
          <a:lstStyle/>
          <a:p>
            <a:r>
              <a:rPr lang="en-GB" dirty="0"/>
              <a:t>Behaviour problems</a:t>
            </a:r>
          </a:p>
          <a:p>
            <a:r>
              <a:rPr lang="en-GB" dirty="0"/>
              <a:t>Emotional development</a:t>
            </a:r>
          </a:p>
          <a:p>
            <a:r>
              <a:rPr lang="en-GB" dirty="0"/>
              <a:t>Mental health problems</a:t>
            </a:r>
          </a:p>
          <a:p>
            <a:endParaRPr lang="en-GB" dirty="0"/>
          </a:p>
        </p:txBody>
      </p:sp>
      <p:sp>
        <p:nvSpPr>
          <p:cNvPr id="4" name="Content Placeholder 3">
            <a:extLst>
              <a:ext uri="{FF2B5EF4-FFF2-40B4-BE49-F238E27FC236}">
                <a16:creationId xmlns:a16="http://schemas.microsoft.com/office/drawing/2014/main" id="{484F6F16-10A5-4818-913C-5602612F1D04}"/>
              </a:ext>
            </a:extLst>
          </p:cNvPr>
          <p:cNvSpPr>
            <a:spLocks noGrp="1"/>
          </p:cNvSpPr>
          <p:nvPr>
            <p:ph sz="half" idx="2"/>
          </p:nvPr>
        </p:nvSpPr>
        <p:spPr/>
        <p:txBody>
          <a:bodyPr>
            <a:normAutofit/>
          </a:bodyPr>
          <a:lstStyle/>
          <a:p>
            <a:pPr algn="l">
              <a:buFont typeface="Arial" panose="020B0604020202020204" pitchFamily="34" charset="0"/>
              <a:buChar char="•"/>
            </a:pPr>
            <a:r>
              <a:rPr lang="en-GB" b="0" i="0" dirty="0">
                <a:solidFill>
                  <a:srgbClr val="525455"/>
                </a:solidFill>
                <a:effectLst/>
                <a:latin typeface="Arial" panose="020B0604020202020204" pitchFamily="34" charset="0"/>
              </a:rPr>
              <a:t>Relationship problems</a:t>
            </a:r>
          </a:p>
          <a:p>
            <a:pPr algn="l">
              <a:buFont typeface="Arial" panose="020B0604020202020204" pitchFamily="34" charset="0"/>
              <a:buChar char="•"/>
            </a:pPr>
            <a:r>
              <a:rPr lang="en-GB" dirty="0">
                <a:solidFill>
                  <a:srgbClr val="525455"/>
                </a:solidFill>
                <a:latin typeface="Arial" panose="020B0604020202020204" pitchFamily="34" charset="0"/>
              </a:rPr>
              <a:t>F</a:t>
            </a:r>
            <a:r>
              <a:rPr lang="en-GB" b="0" i="0" dirty="0">
                <a:solidFill>
                  <a:srgbClr val="525455"/>
                </a:solidFill>
                <a:effectLst/>
                <a:latin typeface="Arial" panose="020B0604020202020204" pitchFamily="34" charset="0"/>
              </a:rPr>
              <a:t>amily arguments</a:t>
            </a:r>
          </a:p>
          <a:p>
            <a:pPr algn="l">
              <a:buFont typeface="Arial" panose="020B0604020202020204" pitchFamily="34" charset="0"/>
              <a:buChar char="•"/>
            </a:pPr>
            <a:r>
              <a:rPr lang="en-GB" dirty="0">
                <a:solidFill>
                  <a:srgbClr val="525455"/>
                </a:solidFill>
                <a:latin typeface="Arial" panose="020B0604020202020204" pitchFamily="34" charset="0"/>
              </a:rPr>
              <a:t>M</a:t>
            </a:r>
            <a:r>
              <a:rPr lang="en-GB" b="0" i="0" dirty="0">
                <a:solidFill>
                  <a:srgbClr val="525455"/>
                </a:solidFill>
                <a:effectLst/>
                <a:latin typeface="Arial" panose="020B0604020202020204" pitchFamily="34" charset="0"/>
              </a:rPr>
              <a:t>oney problems or unemployment</a:t>
            </a:r>
          </a:p>
          <a:p>
            <a:pPr algn="l">
              <a:buFont typeface="Arial" panose="020B0604020202020204" pitchFamily="34" charset="0"/>
              <a:buChar char="•"/>
            </a:pPr>
            <a:r>
              <a:rPr lang="en-GB" b="0" i="0" dirty="0">
                <a:solidFill>
                  <a:srgbClr val="525455"/>
                </a:solidFill>
                <a:effectLst/>
                <a:latin typeface="Arial" panose="020B0604020202020204" pitchFamily="34" charset="0"/>
              </a:rPr>
              <a:t>Mental health issues</a:t>
            </a:r>
          </a:p>
          <a:p>
            <a:pPr algn="l">
              <a:buFont typeface="Arial" panose="020B0604020202020204" pitchFamily="34" charset="0"/>
              <a:buChar char="•"/>
            </a:pPr>
            <a:r>
              <a:rPr lang="en-GB" b="0" i="0" dirty="0">
                <a:solidFill>
                  <a:srgbClr val="525455"/>
                </a:solidFill>
                <a:effectLst/>
                <a:latin typeface="Arial" panose="020B0604020202020204" pitchFamily="34" charset="0"/>
              </a:rPr>
              <a:t>Poverty</a:t>
            </a:r>
          </a:p>
          <a:p>
            <a:pPr algn="l">
              <a:buFont typeface="Arial" panose="020B0604020202020204" pitchFamily="34" charset="0"/>
              <a:buChar char="•"/>
            </a:pPr>
            <a:r>
              <a:rPr lang="en-GB" b="0" i="0" dirty="0">
                <a:solidFill>
                  <a:srgbClr val="525455"/>
                </a:solidFill>
                <a:effectLst/>
                <a:latin typeface="Arial" panose="020B0604020202020204" pitchFamily="34" charset="0"/>
              </a:rPr>
              <a:t>Drug or alcohol addiction</a:t>
            </a:r>
          </a:p>
          <a:p>
            <a:pPr algn="l">
              <a:buFont typeface="Arial" panose="020B0604020202020204" pitchFamily="34" charset="0"/>
              <a:buChar char="•"/>
            </a:pPr>
            <a:r>
              <a:rPr lang="en-GB" b="0" i="0" dirty="0">
                <a:solidFill>
                  <a:srgbClr val="525455"/>
                </a:solidFill>
                <a:effectLst/>
                <a:latin typeface="Arial" panose="020B0604020202020204" pitchFamily="34" charset="0"/>
              </a:rPr>
              <a:t>Domestic abuse</a:t>
            </a:r>
          </a:p>
          <a:p>
            <a:pPr marL="0" indent="0">
              <a:buNone/>
            </a:pPr>
            <a:endParaRPr lang="en-GB" dirty="0"/>
          </a:p>
        </p:txBody>
      </p:sp>
    </p:spTree>
    <p:extLst>
      <p:ext uri="{BB962C8B-B14F-4D97-AF65-F5344CB8AC3E}">
        <p14:creationId xmlns:p14="http://schemas.microsoft.com/office/powerpoint/2010/main" val="25489600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BC2E9040-114E-4AAA-AA12-10C7F26C5C96}"/>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Abuse: physical</a:t>
            </a:r>
          </a:p>
        </p:txBody>
      </p:sp>
      <p:sp>
        <p:nvSpPr>
          <p:cNvPr id="3" name="Content Placeholder 2">
            <a:extLst>
              <a:ext uri="{FF2B5EF4-FFF2-40B4-BE49-F238E27FC236}">
                <a16:creationId xmlns:a16="http://schemas.microsoft.com/office/drawing/2014/main" id="{783A5092-32E6-49D3-A6CF-EF903A61F070}"/>
              </a:ext>
            </a:extLst>
          </p:cNvPr>
          <p:cNvSpPr>
            <a:spLocks noGrp="1"/>
          </p:cNvSpPr>
          <p:nvPr>
            <p:ph idx="1"/>
          </p:nvPr>
        </p:nvSpPr>
        <p:spPr>
          <a:xfrm>
            <a:off x="3372466" y="2398246"/>
            <a:ext cx="8198780" cy="3837962"/>
          </a:xfrm>
        </p:spPr>
        <p:txBody>
          <a:bodyPr>
            <a:normAutofit/>
          </a:bodyPr>
          <a:lstStyle/>
          <a:p>
            <a:r>
              <a:rPr lang="en-GB" sz="2000" dirty="0">
                <a:solidFill>
                  <a:schemeClr val="tx1">
                    <a:lumMod val="75000"/>
                    <a:lumOff val="25000"/>
                  </a:schemeClr>
                </a:solidFill>
                <a:latin typeface="Arial" panose="020B0604020202020204" pitchFamily="34" charset="0"/>
              </a:rPr>
              <a:t>W</a:t>
            </a:r>
            <a:r>
              <a:rPr lang="en-GB" sz="2000" b="0" i="0" dirty="0">
                <a:solidFill>
                  <a:schemeClr val="tx1">
                    <a:lumMod val="75000"/>
                    <a:lumOff val="25000"/>
                  </a:schemeClr>
                </a:solidFill>
                <a:effectLst/>
                <a:latin typeface="Arial" panose="020B0604020202020204" pitchFamily="34" charset="0"/>
              </a:rPr>
              <a:t>hen someone hurts or harms a child or young person deliberately</a:t>
            </a:r>
          </a:p>
          <a:p>
            <a:r>
              <a:rPr lang="en-GB" sz="2000" b="0" i="0" dirty="0">
                <a:solidFill>
                  <a:schemeClr val="tx1">
                    <a:lumMod val="75000"/>
                    <a:lumOff val="25000"/>
                  </a:schemeClr>
                </a:solidFill>
                <a:effectLst/>
                <a:latin typeface="Arial" panose="020B0604020202020204" pitchFamily="34" charset="0"/>
              </a:rPr>
              <a:t>It can also include making up the symptoms of an illness or causing a child to become unwell</a:t>
            </a:r>
          </a:p>
          <a:p>
            <a:pPr marL="0" indent="0">
              <a:buNone/>
            </a:pPr>
            <a:r>
              <a:rPr lang="en-GB" sz="2000" dirty="0">
                <a:solidFill>
                  <a:schemeClr val="tx1">
                    <a:lumMod val="75000"/>
                    <a:lumOff val="25000"/>
                  </a:schemeClr>
                </a:solidFill>
                <a:latin typeface="Arial" panose="020B0604020202020204" pitchFamily="34" charset="0"/>
              </a:rPr>
              <a:t>Signs could be:</a:t>
            </a:r>
          </a:p>
          <a:p>
            <a:pPr>
              <a:buFont typeface="Wingdings" panose="05000000000000000000" pitchFamily="2" charset="2"/>
              <a:buChar char="Ø"/>
            </a:pPr>
            <a:r>
              <a:rPr lang="en-GB" sz="2000" dirty="0">
                <a:solidFill>
                  <a:schemeClr val="tx1">
                    <a:lumMod val="75000"/>
                    <a:lumOff val="25000"/>
                  </a:schemeClr>
                </a:solidFill>
                <a:latin typeface="Arial" panose="020B0604020202020204" pitchFamily="34" charset="0"/>
              </a:rPr>
              <a:t>Bruises</a:t>
            </a:r>
          </a:p>
          <a:p>
            <a:pPr>
              <a:buFont typeface="Wingdings" panose="05000000000000000000" pitchFamily="2" charset="2"/>
              <a:buChar char="Ø"/>
            </a:pPr>
            <a:r>
              <a:rPr lang="en-GB" sz="2000" dirty="0">
                <a:solidFill>
                  <a:schemeClr val="tx1">
                    <a:lumMod val="75000"/>
                    <a:lumOff val="25000"/>
                  </a:schemeClr>
                </a:solidFill>
                <a:latin typeface="Arial" panose="020B0604020202020204" pitchFamily="34" charset="0"/>
              </a:rPr>
              <a:t>Broken bones</a:t>
            </a:r>
          </a:p>
          <a:p>
            <a:pPr>
              <a:buFont typeface="Wingdings" panose="05000000000000000000" pitchFamily="2" charset="2"/>
              <a:buChar char="Ø"/>
            </a:pPr>
            <a:r>
              <a:rPr lang="en-GB" sz="2000" dirty="0">
                <a:solidFill>
                  <a:schemeClr val="tx1">
                    <a:lumMod val="75000"/>
                    <a:lumOff val="25000"/>
                  </a:schemeClr>
                </a:solidFill>
                <a:latin typeface="Arial" panose="020B0604020202020204" pitchFamily="34" charset="0"/>
              </a:rPr>
              <a:t>Burns</a:t>
            </a:r>
          </a:p>
          <a:p>
            <a:pPr>
              <a:buFont typeface="Wingdings" panose="05000000000000000000" pitchFamily="2" charset="2"/>
              <a:buChar char="Ø"/>
            </a:pPr>
            <a:r>
              <a:rPr lang="en-GB" sz="2000" dirty="0">
                <a:solidFill>
                  <a:schemeClr val="tx1">
                    <a:lumMod val="75000"/>
                    <a:lumOff val="25000"/>
                  </a:schemeClr>
                </a:solidFill>
                <a:latin typeface="Arial" panose="020B0604020202020204" pitchFamily="34" charset="0"/>
              </a:rPr>
              <a:t>Bite marks.</a:t>
            </a:r>
            <a:endParaRPr lang="en-GB" sz="2000" dirty="0">
              <a:solidFill>
                <a:schemeClr val="tx1">
                  <a:lumMod val="75000"/>
                  <a:lumOff val="25000"/>
                </a:schemeClr>
              </a:solidFill>
            </a:endParaRPr>
          </a:p>
        </p:txBody>
      </p:sp>
    </p:spTree>
    <p:extLst>
      <p:ext uri="{BB962C8B-B14F-4D97-AF65-F5344CB8AC3E}">
        <p14:creationId xmlns:p14="http://schemas.microsoft.com/office/powerpoint/2010/main" val="128480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8B6A8-44F0-47A9-A509-338A0AD5C534}"/>
              </a:ext>
            </a:extLst>
          </p:cNvPr>
          <p:cNvSpPr>
            <a:spLocks noGrp="1"/>
          </p:cNvSpPr>
          <p:nvPr>
            <p:ph type="title"/>
          </p:nvPr>
        </p:nvSpPr>
        <p:spPr/>
        <p:txBody>
          <a:bodyPr>
            <a:normAutofit fontScale="90000"/>
          </a:bodyPr>
          <a:lstStyle/>
          <a:p>
            <a:r>
              <a:rPr lang="en-GB" dirty="0"/>
              <a:t>Effects and causes of physical abuse</a:t>
            </a:r>
          </a:p>
        </p:txBody>
      </p:sp>
      <p:sp>
        <p:nvSpPr>
          <p:cNvPr id="3" name="Content Placeholder 2">
            <a:extLst>
              <a:ext uri="{FF2B5EF4-FFF2-40B4-BE49-F238E27FC236}">
                <a16:creationId xmlns:a16="http://schemas.microsoft.com/office/drawing/2014/main" id="{2E6A847E-143B-4375-9495-30816E3AE5E4}"/>
              </a:ext>
            </a:extLst>
          </p:cNvPr>
          <p:cNvSpPr>
            <a:spLocks noGrp="1"/>
          </p:cNvSpPr>
          <p:nvPr>
            <p:ph sz="half" idx="1"/>
          </p:nvPr>
        </p:nvSpPr>
        <p:spPr/>
        <p:txBody>
          <a:bodyPr>
            <a:normAutofit lnSpcReduction="10000"/>
          </a:bodyPr>
          <a:lstStyle/>
          <a:p>
            <a:pPr algn="l">
              <a:buFont typeface="Arial" panose="020B0604020202020204" pitchFamily="34" charset="0"/>
              <a:buChar char="•"/>
            </a:pPr>
            <a:r>
              <a:rPr lang="en-GB" dirty="0">
                <a:solidFill>
                  <a:srgbClr val="525455"/>
                </a:solidFill>
                <a:latin typeface="Arial" panose="020B0604020202020204" pitchFamily="34" charset="0"/>
              </a:rPr>
              <a:t>A</a:t>
            </a:r>
            <a:r>
              <a:rPr lang="en-GB" b="0" i="0" dirty="0">
                <a:solidFill>
                  <a:srgbClr val="525455"/>
                </a:solidFill>
                <a:effectLst/>
                <a:latin typeface="Arial" panose="020B0604020202020204" pitchFamily="34" charset="0"/>
              </a:rPr>
              <a:t>nxiety</a:t>
            </a:r>
          </a:p>
          <a:p>
            <a:pPr algn="l">
              <a:buFont typeface="Arial" panose="020B0604020202020204" pitchFamily="34" charset="0"/>
              <a:buChar char="•"/>
            </a:pPr>
            <a:r>
              <a:rPr lang="en-GB" dirty="0">
                <a:solidFill>
                  <a:srgbClr val="525455"/>
                </a:solidFill>
                <a:latin typeface="Arial" panose="020B0604020202020204" pitchFamily="34" charset="0"/>
              </a:rPr>
              <a:t>B</a:t>
            </a:r>
            <a:r>
              <a:rPr lang="en-GB" b="0" i="0" dirty="0">
                <a:solidFill>
                  <a:srgbClr val="525455"/>
                </a:solidFill>
                <a:effectLst/>
                <a:latin typeface="Arial" panose="020B0604020202020204" pitchFamily="34" charset="0"/>
              </a:rPr>
              <a:t>ehaviour issues</a:t>
            </a:r>
          </a:p>
          <a:p>
            <a:pPr algn="l">
              <a:buFont typeface="Arial" panose="020B0604020202020204" pitchFamily="34" charset="0"/>
              <a:buChar char="•"/>
            </a:pPr>
            <a:r>
              <a:rPr lang="en-GB" dirty="0">
                <a:solidFill>
                  <a:srgbClr val="525455"/>
                </a:solidFill>
                <a:latin typeface="Arial" panose="020B0604020202020204" pitchFamily="34" charset="0"/>
              </a:rPr>
              <a:t>C</a:t>
            </a:r>
            <a:r>
              <a:rPr lang="en-GB" b="0" i="0" dirty="0">
                <a:solidFill>
                  <a:srgbClr val="525455"/>
                </a:solidFill>
                <a:effectLst/>
                <a:latin typeface="Arial" panose="020B0604020202020204" pitchFamily="34" charset="0"/>
              </a:rPr>
              <a:t>riminal behaviour</a:t>
            </a:r>
          </a:p>
          <a:p>
            <a:pPr algn="l">
              <a:buFont typeface="Arial" panose="020B0604020202020204" pitchFamily="34" charset="0"/>
              <a:buChar char="•"/>
            </a:pPr>
            <a:r>
              <a:rPr lang="en-GB" dirty="0">
                <a:solidFill>
                  <a:srgbClr val="525455"/>
                </a:solidFill>
                <a:latin typeface="Arial" panose="020B0604020202020204" pitchFamily="34" charset="0"/>
              </a:rPr>
              <a:t>D</a:t>
            </a:r>
            <a:r>
              <a:rPr lang="en-GB" b="0" i="0" dirty="0">
                <a:solidFill>
                  <a:srgbClr val="525455"/>
                </a:solidFill>
                <a:effectLst/>
                <a:latin typeface="Arial" panose="020B0604020202020204" pitchFamily="34" charset="0"/>
              </a:rPr>
              <a:t>epression</a:t>
            </a:r>
          </a:p>
          <a:p>
            <a:pPr algn="l">
              <a:buFont typeface="Arial" panose="020B0604020202020204" pitchFamily="34" charset="0"/>
              <a:buChar char="•"/>
            </a:pPr>
            <a:r>
              <a:rPr lang="en-GB" b="0" i="0" dirty="0">
                <a:solidFill>
                  <a:srgbClr val="525455"/>
                </a:solidFill>
                <a:effectLst/>
                <a:latin typeface="Arial" panose="020B0604020202020204" pitchFamily="34" charset="0"/>
              </a:rPr>
              <a:t>Drug and alcohol problems</a:t>
            </a:r>
          </a:p>
          <a:p>
            <a:pPr algn="l">
              <a:buFont typeface="Arial" panose="020B0604020202020204" pitchFamily="34" charset="0"/>
              <a:buChar char="•"/>
            </a:pPr>
            <a:r>
              <a:rPr lang="en-GB" dirty="0">
                <a:solidFill>
                  <a:srgbClr val="525455"/>
                </a:solidFill>
                <a:latin typeface="Arial" panose="020B0604020202020204" pitchFamily="34" charset="0"/>
              </a:rPr>
              <a:t>E</a:t>
            </a:r>
            <a:r>
              <a:rPr lang="en-GB" b="0" i="0" dirty="0">
                <a:solidFill>
                  <a:srgbClr val="525455"/>
                </a:solidFill>
                <a:effectLst/>
                <a:latin typeface="Arial" panose="020B0604020202020204" pitchFamily="34" charset="0"/>
              </a:rPr>
              <a:t>ating disorders</a:t>
            </a:r>
          </a:p>
          <a:p>
            <a:pPr algn="l">
              <a:buFont typeface="Arial" panose="020B0604020202020204" pitchFamily="34" charset="0"/>
              <a:buChar char="•"/>
            </a:pPr>
            <a:r>
              <a:rPr lang="en-GB" dirty="0">
                <a:solidFill>
                  <a:srgbClr val="525455"/>
                </a:solidFill>
                <a:latin typeface="Arial" panose="020B0604020202020204" pitchFamily="34" charset="0"/>
              </a:rPr>
              <a:t>I</a:t>
            </a:r>
            <a:r>
              <a:rPr lang="en-GB" b="0" i="0" dirty="0">
                <a:solidFill>
                  <a:srgbClr val="525455"/>
                </a:solidFill>
                <a:effectLst/>
                <a:latin typeface="Arial" panose="020B0604020202020204" pitchFamily="34" charset="0"/>
              </a:rPr>
              <a:t>ssues at school</a:t>
            </a:r>
          </a:p>
          <a:p>
            <a:pPr algn="l">
              <a:buFont typeface="Arial" panose="020B0604020202020204" pitchFamily="34" charset="0"/>
              <a:buChar char="•"/>
            </a:pPr>
            <a:r>
              <a:rPr lang="en-GB" dirty="0">
                <a:solidFill>
                  <a:srgbClr val="525455"/>
                </a:solidFill>
                <a:latin typeface="Arial" panose="020B0604020202020204" pitchFamily="34" charset="0"/>
              </a:rPr>
              <a:t>O</a:t>
            </a:r>
            <a:r>
              <a:rPr lang="en-GB" b="0" i="0" dirty="0">
                <a:solidFill>
                  <a:srgbClr val="525455"/>
                </a:solidFill>
                <a:effectLst/>
                <a:latin typeface="Arial" panose="020B0604020202020204" pitchFamily="34" charset="0"/>
              </a:rPr>
              <a:t>besity</a:t>
            </a:r>
          </a:p>
          <a:p>
            <a:pPr algn="l">
              <a:buFont typeface="Arial" panose="020B0604020202020204" pitchFamily="34" charset="0"/>
              <a:buChar char="•"/>
            </a:pPr>
            <a:r>
              <a:rPr lang="en-GB" b="0" i="0" dirty="0">
                <a:solidFill>
                  <a:srgbClr val="525455"/>
                </a:solidFill>
                <a:effectLst/>
                <a:latin typeface="Arial" panose="020B0604020202020204" pitchFamily="34" charset="0"/>
              </a:rPr>
              <a:t>Risky sexual behaviour</a:t>
            </a:r>
          </a:p>
          <a:p>
            <a:pPr algn="l">
              <a:buFont typeface="Arial" panose="020B0604020202020204" pitchFamily="34" charset="0"/>
              <a:buChar char="•"/>
            </a:pPr>
            <a:r>
              <a:rPr lang="en-GB" dirty="0">
                <a:solidFill>
                  <a:srgbClr val="525455"/>
                </a:solidFill>
                <a:latin typeface="Arial" panose="020B0604020202020204" pitchFamily="34" charset="0"/>
              </a:rPr>
              <a:t>S</a:t>
            </a:r>
            <a:r>
              <a:rPr lang="en-GB" b="0" i="0" dirty="0">
                <a:solidFill>
                  <a:srgbClr val="525455"/>
                </a:solidFill>
                <a:effectLst/>
                <a:latin typeface="Arial" panose="020B0604020202020204" pitchFamily="34" charset="0"/>
              </a:rPr>
              <a:t>uicidal thoughts and/or attempts</a:t>
            </a:r>
          </a:p>
          <a:p>
            <a:endParaRPr lang="en-GB" dirty="0"/>
          </a:p>
        </p:txBody>
      </p:sp>
      <p:sp>
        <p:nvSpPr>
          <p:cNvPr id="4" name="Content Placeholder 3">
            <a:extLst>
              <a:ext uri="{FF2B5EF4-FFF2-40B4-BE49-F238E27FC236}">
                <a16:creationId xmlns:a16="http://schemas.microsoft.com/office/drawing/2014/main" id="{44D1D193-1CED-489F-8722-1B4C8A5B522A}"/>
              </a:ext>
            </a:extLst>
          </p:cNvPr>
          <p:cNvSpPr>
            <a:spLocks noGrp="1"/>
          </p:cNvSpPr>
          <p:nvPr>
            <p:ph sz="half" idx="2"/>
          </p:nvPr>
        </p:nvSpPr>
        <p:spPr/>
        <p:txBody>
          <a:bodyPr>
            <a:normAutofit lnSpcReduction="10000"/>
          </a:bodyPr>
          <a:lstStyle/>
          <a:p>
            <a:r>
              <a:rPr lang="en-GB" dirty="0"/>
              <a:t>There are no excusable causes for physical abuse</a:t>
            </a:r>
          </a:p>
        </p:txBody>
      </p:sp>
    </p:spTree>
    <p:extLst>
      <p:ext uri="{BB962C8B-B14F-4D97-AF65-F5344CB8AC3E}">
        <p14:creationId xmlns:p14="http://schemas.microsoft.com/office/powerpoint/2010/main" val="29460578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7D20957C-23E7-4D9A-ABDC-644BEC70980A}"/>
              </a:ext>
            </a:extLst>
          </p:cNvPr>
          <p:cNvSpPr>
            <a:spLocks noGrp="1"/>
          </p:cNvSpPr>
          <p:nvPr>
            <p:ph type="title"/>
          </p:nvPr>
        </p:nvSpPr>
        <p:spPr>
          <a:xfrm>
            <a:off x="1175512" y="870132"/>
            <a:ext cx="9792208" cy="1527078"/>
          </a:xfrm>
        </p:spPr>
        <p:txBody>
          <a:bodyPr>
            <a:normAutofit/>
          </a:bodyPr>
          <a:lstStyle/>
          <a:p>
            <a:r>
              <a:rPr lang="en-GB" dirty="0"/>
              <a:t>Abuse: neglect</a:t>
            </a:r>
          </a:p>
        </p:txBody>
      </p:sp>
      <p:sp>
        <p:nvSpPr>
          <p:cNvPr id="3" name="Content Placeholder 2">
            <a:extLst>
              <a:ext uri="{FF2B5EF4-FFF2-40B4-BE49-F238E27FC236}">
                <a16:creationId xmlns:a16="http://schemas.microsoft.com/office/drawing/2014/main" id="{E464B16C-58B6-417B-8037-549783255A03}"/>
              </a:ext>
            </a:extLst>
          </p:cNvPr>
          <p:cNvSpPr>
            <a:spLocks noGrp="1"/>
          </p:cNvSpPr>
          <p:nvPr>
            <p:ph idx="1"/>
          </p:nvPr>
        </p:nvSpPr>
        <p:spPr>
          <a:xfrm>
            <a:off x="562708" y="2557848"/>
            <a:ext cx="10405012" cy="3941425"/>
          </a:xfrm>
        </p:spPr>
        <p:txBody>
          <a:bodyPr>
            <a:noAutofit/>
          </a:bodyPr>
          <a:lstStyle/>
          <a:p>
            <a:r>
              <a:rPr lang="en-GB" sz="2400" b="0" i="0" dirty="0">
                <a:effectLst/>
                <a:latin typeface="Arial" panose="020B0604020202020204" pitchFamily="34" charset="0"/>
              </a:rPr>
              <a:t>Neglect is the ongoing failure to meet a child's basic needs</a:t>
            </a:r>
          </a:p>
          <a:p>
            <a:r>
              <a:rPr lang="en-GB" sz="2400" dirty="0">
                <a:latin typeface="Arial" panose="020B0604020202020204" pitchFamily="34" charset="0"/>
              </a:rPr>
              <a:t>Its </a:t>
            </a:r>
            <a:r>
              <a:rPr lang="en-GB" sz="2400" b="0" i="0" dirty="0">
                <a:effectLst/>
                <a:latin typeface="Arial" panose="020B0604020202020204" pitchFamily="34" charset="0"/>
              </a:rPr>
              <a:t>the most common form of child abuse </a:t>
            </a:r>
          </a:p>
          <a:p>
            <a:r>
              <a:rPr lang="en-GB" sz="2400" dirty="0">
                <a:latin typeface="Arial" panose="020B0604020202020204" pitchFamily="34" charset="0"/>
              </a:rPr>
              <a:t>L</a:t>
            </a:r>
            <a:r>
              <a:rPr lang="en-GB" sz="2400" b="0" i="0" dirty="0">
                <a:effectLst/>
                <a:latin typeface="Arial" panose="020B0604020202020204" pitchFamily="34" charset="0"/>
              </a:rPr>
              <a:t>eft hungry or dirty, without proper clothing, shelter (physical neglect)</a:t>
            </a:r>
          </a:p>
          <a:p>
            <a:r>
              <a:rPr lang="en-GB" sz="2400" dirty="0">
                <a:latin typeface="Arial" panose="020B0604020202020204" pitchFamily="34" charset="0"/>
              </a:rPr>
              <a:t>No education (educational neglect)</a:t>
            </a:r>
            <a:endParaRPr lang="en-GB" sz="2400" b="0" i="0" dirty="0">
              <a:effectLst/>
              <a:latin typeface="Arial" panose="020B0604020202020204" pitchFamily="34" charset="0"/>
            </a:endParaRPr>
          </a:p>
          <a:p>
            <a:r>
              <a:rPr lang="en-GB" sz="2400" b="0" i="0" dirty="0">
                <a:effectLst/>
                <a:latin typeface="Arial" panose="020B0604020202020204" pitchFamily="34" charset="0"/>
              </a:rPr>
              <a:t>Supervision (emotional neglect)</a:t>
            </a:r>
          </a:p>
          <a:p>
            <a:r>
              <a:rPr lang="en-GB" sz="2400" b="0" i="0" dirty="0">
                <a:effectLst/>
                <a:latin typeface="Arial" panose="020B0604020202020204" pitchFamily="34" charset="0"/>
              </a:rPr>
              <a:t>Health care (medical neglect) </a:t>
            </a:r>
          </a:p>
          <a:p>
            <a:pPr marL="0" indent="0">
              <a:buNone/>
            </a:pPr>
            <a:r>
              <a:rPr lang="en-GB" sz="2400" b="0" i="0" dirty="0">
                <a:effectLst/>
                <a:latin typeface="Arial" panose="020B0604020202020204" pitchFamily="34" charset="0"/>
              </a:rPr>
              <a:t>This can put children and young people in danger and have long term effects on physical and mental wellbeing.</a:t>
            </a:r>
            <a:endParaRPr lang="en-GB" sz="2400" dirty="0"/>
          </a:p>
        </p:txBody>
      </p:sp>
    </p:spTree>
    <p:extLst>
      <p:ext uri="{BB962C8B-B14F-4D97-AF65-F5344CB8AC3E}">
        <p14:creationId xmlns:p14="http://schemas.microsoft.com/office/powerpoint/2010/main" val="4672280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904A4-BC18-413C-A7D1-7BD4733C375F}"/>
              </a:ext>
            </a:extLst>
          </p:cNvPr>
          <p:cNvSpPr>
            <a:spLocks noGrp="1"/>
          </p:cNvSpPr>
          <p:nvPr>
            <p:ph type="title"/>
          </p:nvPr>
        </p:nvSpPr>
        <p:spPr/>
        <p:txBody>
          <a:bodyPr/>
          <a:lstStyle/>
          <a:p>
            <a:r>
              <a:rPr lang="en-GB" dirty="0"/>
              <a:t>Effects and causes of neglect</a:t>
            </a:r>
          </a:p>
        </p:txBody>
      </p:sp>
      <p:sp>
        <p:nvSpPr>
          <p:cNvPr id="3" name="Content Placeholder 2">
            <a:extLst>
              <a:ext uri="{FF2B5EF4-FFF2-40B4-BE49-F238E27FC236}">
                <a16:creationId xmlns:a16="http://schemas.microsoft.com/office/drawing/2014/main" id="{F6F9A1E2-4536-463C-83F0-FC6E8C2742F3}"/>
              </a:ext>
            </a:extLst>
          </p:cNvPr>
          <p:cNvSpPr>
            <a:spLocks noGrp="1"/>
          </p:cNvSpPr>
          <p:nvPr>
            <p:ph sz="half" idx="1"/>
          </p:nvPr>
        </p:nvSpPr>
        <p:spPr/>
        <p:txBody>
          <a:bodyPr>
            <a:normAutofit/>
          </a:bodyPr>
          <a:lstStyle/>
          <a:p>
            <a:pPr algn="l">
              <a:buFont typeface="Arial" panose="020B0604020202020204" pitchFamily="34" charset="0"/>
              <a:buChar char="•"/>
            </a:pPr>
            <a:r>
              <a:rPr lang="en-GB" dirty="0">
                <a:solidFill>
                  <a:srgbClr val="525455"/>
                </a:solidFill>
                <a:latin typeface="Arial" panose="020B0604020202020204" pitchFamily="34" charset="0"/>
              </a:rPr>
              <a:t>B</a:t>
            </a:r>
            <a:r>
              <a:rPr lang="en-GB" b="0" i="0" dirty="0">
                <a:solidFill>
                  <a:srgbClr val="525455"/>
                </a:solidFill>
                <a:effectLst/>
                <a:latin typeface="Arial" panose="020B0604020202020204" pitchFamily="34" charset="0"/>
              </a:rPr>
              <a:t>rain development</a:t>
            </a:r>
          </a:p>
          <a:p>
            <a:pPr algn="l">
              <a:buFont typeface="Arial" panose="020B0604020202020204" pitchFamily="34" charset="0"/>
              <a:buChar char="•"/>
            </a:pPr>
            <a:r>
              <a:rPr lang="en-GB" dirty="0">
                <a:solidFill>
                  <a:srgbClr val="525455"/>
                </a:solidFill>
                <a:latin typeface="Arial" panose="020B0604020202020204" pitchFamily="34" charset="0"/>
              </a:rPr>
              <a:t>R</a:t>
            </a:r>
            <a:r>
              <a:rPr lang="en-GB" b="0" i="0" dirty="0">
                <a:solidFill>
                  <a:srgbClr val="525455"/>
                </a:solidFill>
                <a:effectLst/>
                <a:latin typeface="Arial" panose="020B0604020202020204" pitchFamily="34" charset="0"/>
              </a:rPr>
              <a:t>unning away </a:t>
            </a:r>
          </a:p>
          <a:p>
            <a:pPr algn="l">
              <a:buFont typeface="Arial" panose="020B0604020202020204" pitchFamily="34" charset="0"/>
              <a:buChar char="•"/>
            </a:pPr>
            <a:r>
              <a:rPr lang="en-GB" dirty="0">
                <a:solidFill>
                  <a:srgbClr val="525455"/>
                </a:solidFill>
                <a:latin typeface="Arial" panose="020B0604020202020204" pitchFamily="34" charset="0"/>
              </a:rPr>
              <a:t>D</a:t>
            </a:r>
            <a:r>
              <a:rPr lang="en-GB" b="0" i="0" dirty="0">
                <a:solidFill>
                  <a:srgbClr val="525455"/>
                </a:solidFill>
                <a:effectLst/>
                <a:latin typeface="Arial" panose="020B0604020202020204" pitchFamily="34" charset="0"/>
              </a:rPr>
              <a:t>rugs and alcohol</a:t>
            </a:r>
          </a:p>
          <a:p>
            <a:pPr algn="l">
              <a:buFont typeface="Arial" panose="020B0604020202020204" pitchFamily="34" charset="0"/>
              <a:buChar char="•"/>
            </a:pPr>
            <a:r>
              <a:rPr lang="en-GB" dirty="0">
                <a:solidFill>
                  <a:srgbClr val="525455"/>
                </a:solidFill>
                <a:latin typeface="Arial" panose="020B0604020202020204" pitchFamily="34" charset="0"/>
              </a:rPr>
              <a:t>B</a:t>
            </a:r>
            <a:r>
              <a:rPr lang="en-GB" b="0" i="0" dirty="0">
                <a:solidFill>
                  <a:srgbClr val="525455"/>
                </a:solidFill>
                <a:effectLst/>
                <a:latin typeface="Arial" panose="020B0604020202020204" pitchFamily="34" charset="0"/>
              </a:rPr>
              <a:t>reaking the law</a:t>
            </a:r>
          </a:p>
          <a:p>
            <a:pPr algn="l">
              <a:buFont typeface="Arial" panose="020B0604020202020204" pitchFamily="34" charset="0"/>
              <a:buChar char="•"/>
            </a:pPr>
            <a:r>
              <a:rPr lang="en-GB" dirty="0">
                <a:solidFill>
                  <a:srgbClr val="525455"/>
                </a:solidFill>
                <a:latin typeface="Arial" panose="020B0604020202020204" pitchFamily="34" charset="0"/>
              </a:rPr>
              <a:t>G</a:t>
            </a:r>
            <a:r>
              <a:rPr lang="en-GB" b="0" i="0" dirty="0">
                <a:solidFill>
                  <a:srgbClr val="525455"/>
                </a:solidFill>
                <a:effectLst/>
                <a:latin typeface="Arial" panose="020B0604020202020204" pitchFamily="34" charset="0"/>
              </a:rPr>
              <a:t>etting into dangerous relationships</a:t>
            </a:r>
          </a:p>
          <a:p>
            <a:pPr algn="l">
              <a:buFont typeface="Arial" panose="020B0604020202020204" pitchFamily="34" charset="0"/>
              <a:buChar char="•"/>
            </a:pPr>
            <a:r>
              <a:rPr lang="en-GB" dirty="0">
                <a:solidFill>
                  <a:srgbClr val="525455"/>
                </a:solidFill>
                <a:latin typeface="Arial" panose="020B0604020202020204" pitchFamily="34" charset="0"/>
              </a:rPr>
              <a:t>D</a:t>
            </a:r>
            <a:r>
              <a:rPr lang="en-GB" b="0" i="0" dirty="0">
                <a:solidFill>
                  <a:srgbClr val="525455"/>
                </a:solidFill>
                <a:effectLst/>
                <a:latin typeface="Arial" panose="020B0604020202020204" pitchFamily="34" charset="0"/>
              </a:rPr>
              <a:t>ifficulty with relationships later in life, including with their own children</a:t>
            </a:r>
          </a:p>
          <a:p>
            <a:pPr algn="l">
              <a:buFont typeface="Arial" panose="020B0604020202020204" pitchFamily="34" charset="0"/>
              <a:buChar char="•"/>
            </a:pPr>
            <a:r>
              <a:rPr lang="en-GB" b="0" i="0" dirty="0">
                <a:solidFill>
                  <a:srgbClr val="525455"/>
                </a:solidFill>
                <a:effectLst/>
                <a:latin typeface="Arial" panose="020B0604020202020204" pitchFamily="34" charset="0"/>
              </a:rPr>
              <a:t>a higher chance of having mental health problems, including depression</a:t>
            </a:r>
          </a:p>
          <a:p>
            <a:endParaRPr lang="en-GB" dirty="0"/>
          </a:p>
        </p:txBody>
      </p:sp>
      <p:sp>
        <p:nvSpPr>
          <p:cNvPr id="4" name="Content Placeholder 3">
            <a:extLst>
              <a:ext uri="{FF2B5EF4-FFF2-40B4-BE49-F238E27FC236}">
                <a16:creationId xmlns:a16="http://schemas.microsoft.com/office/drawing/2014/main" id="{F260C058-E071-4698-AF70-6821CC22F275}"/>
              </a:ext>
            </a:extLst>
          </p:cNvPr>
          <p:cNvSpPr>
            <a:spLocks noGrp="1"/>
          </p:cNvSpPr>
          <p:nvPr>
            <p:ph sz="half" idx="2"/>
          </p:nvPr>
        </p:nvSpPr>
        <p:spPr/>
        <p:txBody>
          <a:bodyPr>
            <a:normAutofit/>
          </a:bodyPr>
          <a:lstStyle/>
          <a:p>
            <a:r>
              <a:rPr lang="en-GB" dirty="0"/>
              <a:t>Domestic abuse</a:t>
            </a:r>
          </a:p>
          <a:p>
            <a:r>
              <a:rPr lang="en-GB" dirty="0"/>
              <a:t>Drugs or alcohol</a:t>
            </a:r>
          </a:p>
          <a:p>
            <a:r>
              <a:rPr lang="en-GB" dirty="0"/>
              <a:t>History of abuse</a:t>
            </a:r>
          </a:p>
          <a:p>
            <a:r>
              <a:rPr lang="en-GB" dirty="0"/>
              <a:t>Learning disabilities</a:t>
            </a:r>
          </a:p>
          <a:p>
            <a:r>
              <a:rPr lang="en-GB" dirty="0"/>
              <a:t>Mental health</a:t>
            </a:r>
          </a:p>
          <a:p>
            <a:r>
              <a:rPr lang="en-GB" dirty="0"/>
              <a:t>Lack of support</a:t>
            </a:r>
          </a:p>
          <a:p>
            <a:r>
              <a:rPr lang="en-GB" dirty="0"/>
              <a:t>Living in poverty</a:t>
            </a:r>
          </a:p>
        </p:txBody>
      </p:sp>
    </p:spTree>
    <p:extLst>
      <p:ext uri="{BB962C8B-B14F-4D97-AF65-F5344CB8AC3E}">
        <p14:creationId xmlns:p14="http://schemas.microsoft.com/office/powerpoint/2010/main" val="28650316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29273375-6F6E-439C-A59A-155198C01F10}"/>
              </a:ext>
            </a:extLst>
          </p:cNvPr>
          <p:cNvSpPr>
            <a:spLocks noGrp="1"/>
          </p:cNvSpPr>
          <p:nvPr>
            <p:ph type="title"/>
          </p:nvPr>
        </p:nvSpPr>
        <p:spPr>
          <a:xfrm>
            <a:off x="7532835" y="1420706"/>
            <a:ext cx="3466540" cy="4016587"/>
          </a:xfrm>
        </p:spPr>
        <p:txBody>
          <a:bodyPr>
            <a:normAutofit/>
          </a:bodyPr>
          <a:lstStyle/>
          <a:p>
            <a:r>
              <a:rPr lang="en-GB" sz="3600"/>
              <a:t>Self esteem</a:t>
            </a:r>
          </a:p>
        </p:txBody>
      </p:sp>
      <p:sp>
        <p:nvSpPr>
          <p:cNvPr id="3" name="Content Placeholder 2">
            <a:extLst>
              <a:ext uri="{FF2B5EF4-FFF2-40B4-BE49-F238E27FC236}">
                <a16:creationId xmlns:a16="http://schemas.microsoft.com/office/drawing/2014/main" id="{98A9259A-D0F3-426D-AD40-F0BB9CD0D354}"/>
              </a:ext>
            </a:extLst>
          </p:cNvPr>
          <p:cNvSpPr>
            <a:spLocks noGrp="1"/>
          </p:cNvSpPr>
          <p:nvPr>
            <p:ph idx="1"/>
          </p:nvPr>
        </p:nvSpPr>
        <p:spPr>
          <a:xfrm>
            <a:off x="928472" y="928402"/>
            <a:ext cx="6161432" cy="5152358"/>
          </a:xfrm>
        </p:spPr>
        <p:txBody>
          <a:bodyPr anchor="ctr">
            <a:normAutofit fontScale="92500" lnSpcReduction="10000"/>
          </a:bodyPr>
          <a:lstStyle/>
          <a:p>
            <a:pPr fontAlgn="base"/>
            <a:r>
              <a:rPr lang="en-GB" sz="2400" b="0" i="0" dirty="0">
                <a:solidFill>
                  <a:schemeClr val="tx1">
                    <a:lumMod val="75000"/>
                    <a:lumOff val="25000"/>
                  </a:schemeClr>
                </a:solidFill>
                <a:effectLst/>
                <a:latin typeface="Open Sans"/>
              </a:rPr>
              <a:t>Stanley Coopersmith’s Self-Esteem Theory</a:t>
            </a:r>
          </a:p>
          <a:p>
            <a:pPr fontAlgn="base"/>
            <a:r>
              <a:rPr lang="en-GB" sz="2400" b="0" i="0" dirty="0">
                <a:solidFill>
                  <a:schemeClr val="tx1">
                    <a:lumMod val="75000"/>
                    <a:lumOff val="25000"/>
                  </a:schemeClr>
                </a:solidFill>
                <a:effectLst/>
                <a:latin typeface="Open Sans"/>
              </a:rPr>
              <a:t>‘Contemporary belief is that self-esteem is routed in early childhood with a foundation of trust, unconditional love and security, impacted on as life progresses by a combination of positive and negative evaluations’.</a:t>
            </a:r>
          </a:p>
          <a:p>
            <a:pPr fontAlgn="base"/>
            <a:r>
              <a:rPr lang="en-GB" sz="2400" b="0" i="0" dirty="0">
                <a:solidFill>
                  <a:schemeClr val="tx1">
                    <a:lumMod val="75000"/>
                    <a:lumOff val="25000"/>
                  </a:schemeClr>
                </a:solidFill>
                <a:effectLst/>
                <a:latin typeface="Open Sans"/>
              </a:rPr>
              <a:t>‘Stanley Coopersmith’s self evaluation scale measured self-esteem in children and then assessed the parent’s child rearing practices for those children with high self-esteem and concluded that the origins of higher self-esteem lay in clear rules and limits enforced by the parents’ (Positive </a:t>
            </a:r>
            <a:r>
              <a:rPr lang="en-GB" sz="2400" b="0" i="0" dirty="0" err="1">
                <a:solidFill>
                  <a:schemeClr val="tx1">
                    <a:lumMod val="75000"/>
                    <a:lumOff val="25000"/>
                  </a:schemeClr>
                </a:solidFill>
                <a:effectLst/>
                <a:latin typeface="Open Sans"/>
              </a:rPr>
              <a:t>Psycology</a:t>
            </a:r>
            <a:r>
              <a:rPr lang="en-GB" sz="2400" b="0" i="0" dirty="0">
                <a:solidFill>
                  <a:schemeClr val="tx1">
                    <a:lumMod val="75000"/>
                    <a:lumOff val="25000"/>
                  </a:schemeClr>
                </a:solidFill>
                <a:effectLst/>
                <a:latin typeface="Open Sans"/>
              </a:rPr>
              <a:t>, no date:  no page).</a:t>
            </a:r>
          </a:p>
          <a:p>
            <a:endParaRPr lang="en-GB"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59157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8A83D245-1BDD-4042-B9E3-C5D6C419AA73}"/>
              </a:ext>
            </a:extLst>
          </p:cNvPr>
          <p:cNvSpPr>
            <a:spLocks noGrp="1"/>
          </p:cNvSpPr>
          <p:nvPr>
            <p:ph type="title"/>
          </p:nvPr>
        </p:nvSpPr>
        <p:spPr>
          <a:xfrm>
            <a:off x="7532835" y="1420706"/>
            <a:ext cx="3466540" cy="4016587"/>
          </a:xfrm>
        </p:spPr>
        <p:txBody>
          <a:bodyPr>
            <a:normAutofit/>
          </a:bodyPr>
          <a:lstStyle/>
          <a:p>
            <a:r>
              <a:rPr lang="en-GB" sz="3600"/>
              <a:t>Self worth</a:t>
            </a:r>
          </a:p>
        </p:txBody>
      </p:sp>
      <p:sp>
        <p:nvSpPr>
          <p:cNvPr id="3" name="Content Placeholder 2">
            <a:extLst>
              <a:ext uri="{FF2B5EF4-FFF2-40B4-BE49-F238E27FC236}">
                <a16:creationId xmlns:a16="http://schemas.microsoft.com/office/drawing/2014/main" id="{ACDD9FA0-F64A-406B-984D-BAFF25131C78}"/>
              </a:ext>
            </a:extLst>
          </p:cNvPr>
          <p:cNvSpPr>
            <a:spLocks noGrp="1"/>
          </p:cNvSpPr>
          <p:nvPr>
            <p:ph idx="1"/>
          </p:nvPr>
        </p:nvSpPr>
        <p:spPr>
          <a:xfrm>
            <a:off x="956604" y="777240"/>
            <a:ext cx="6084183" cy="5303520"/>
          </a:xfrm>
        </p:spPr>
        <p:txBody>
          <a:bodyPr anchor="ctr">
            <a:normAutofit fontScale="92500"/>
          </a:bodyPr>
          <a:lstStyle/>
          <a:p>
            <a:r>
              <a:rPr lang="en-GB" b="0" i="0" dirty="0">
                <a:solidFill>
                  <a:schemeClr val="tx1">
                    <a:lumMod val="75000"/>
                    <a:lumOff val="25000"/>
                  </a:schemeClr>
                </a:solidFill>
                <a:effectLst/>
                <a:latin typeface="lora"/>
              </a:rPr>
              <a:t>‘</a:t>
            </a:r>
            <a:r>
              <a:rPr lang="en-GB" sz="2400" b="0" i="0" dirty="0">
                <a:solidFill>
                  <a:schemeClr val="tx1">
                    <a:lumMod val="75000"/>
                    <a:lumOff val="25000"/>
                  </a:schemeClr>
                </a:solidFill>
                <a:effectLst/>
                <a:latin typeface="lora"/>
              </a:rPr>
              <a:t>Self-worth and self-value are two related terms that are often used interchangeably. Having a sense of self-worth means that you value yourself, and having a sense of self-value means that you are worthy. The differences between the two are minimal enough that both terms can be used to describe the same general concept’.</a:t>
            </a:r>
          </a:p>
          <a:p>
            <a:r>
              <a:rPr lang="en-GB" sz="2400" b="0" i="0" dirty="0">
                <a:solidFill>
                  <a:schemeClr val="tx1">
                    <a:lumMod val="75000"/>
                    <a:lumOff val="25000"/>
                  </a:schemeClr>
                </a:solidFill>
                <a:effectLst/>
                <a:latin typeface="lora"/>
              </a:rPr>
              <a:t>Self-worth is ‘a feeling that you are a good person who deserves to be treated with respect’,</a:t>
            </a:r>
          </a:p>
          <a:p>
            <a:r>
              <a:rPr lang="en-GB" sz="2400" dirty="0">
                <a:solidFill>
                  <a:schemeClr val="tx1">
                    <a:lumMod val="75000"/>
                    <a:lumOff val="25000"/>
                  </a:schemeClr>
                </a:solidFill>
                <a:latin typeface="lora"/>
              </a:rPr>
              <a:t>S</a:t>
            </a:r>
            <a:r>
              <a:rPr lang="en-GB" sz="2400" b="0" i="0" dirty="0">
                <a:solidFill>
                  <a:schemeClr val="tx1">
                    <a:lumMod val="75000"/>
                    <a:lumOff val="25000"/>
                  </a:schemeClr>
                </a:solidFill>
                <a:effectLst/>
                <a:latin typeface="lora"/>
              </a:rPr>
              <a:t>elf-value is ‘more behavioural than emotional, more about how you act toward what you value, including yourself, than how you feel about yourself compared to others’ (Positive Psychology, no date:  no page).</a:t>
            </a:r>
          </a:p>
          <a:p>
            <a:endParaRPr lang="en-GB"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84222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32F73EB-B46F-4F77-B3DC-7C374906F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DDB10B3-CF45-4294-8994-0E8AD1FC6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5145417F-1D1B-48A7-B4DA-BAD73B02C8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4" name="Rectangle 13">
            <a:extLst>
              <a:ext uri="{FF2B5EF4-FFF2-40B4-BE49-F238E27FC236}">
                <a16:creationId xmlns:a16="http://schemas.microsoft.com/office/drawing/2014/main" id="{13CF9D9F-1672-4D0C-934E-CD9EE1BE5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6" name="Group 15">
            <a:extLst>
              <a:ext uri="{FF2B5EF4-FFF2-40B4-BE49-F238E27FC236}">
                <a16:creationId xmlns:a16="http://schemas.microsoft.com/office/drawing/2014/main" id="{1558C702-CA14-4264-B8FC-A5120F75DE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17" name="Straight Connector 16">
              <a:extLst>
                <a:ext uri="{FF2B5EF4-FFF2-40B4-BE49-F238E27FC236}">
                  <a16:creationId xmlns:a16="http://schemas.microsoft.com/office/drawing/2014/main" id="{6621A72C-7343-4A22-8700-696C5860A2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B44A4DC-7861-4DCC-9931-5A075855D6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16C316F-BFB5-424F-A951-E962A3B745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a16="http://schemas.microsoft.com/office/drawing/2014/main" id="{B66F8A2C-B8CF-4B20-9A73-2ADCF63027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180C23B1-7427-4DF4-BFF1-60CD7E93BC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B5DD78E9-DE0D-47AF-A0DB-F475221E3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7" name="Rectangle 26">
            <a:extLst>
              <a:ext uri="{FF2B5EF4-FFF2-40B4-BE49-F238E27FC236}">
                <a16:creationId xmlns:a16="http://schemas.microsoft.com/office/drawing/2014/main" id="{A118D329-2010-4A15-B57C-429FFAE35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E61F2C32-5D80-4497-B2FA-4803563F5ABC}"/>
              </a:ext>
            </a:extLst>
          </p:cNvPr>
          <p:cNvSpPr>
            <a:spLocks noGrp="1"/>
          </p:cNvSpPr>
          <p:nvPr>
            <p:ph type="title"/>
          </p:nvPr>
        </p:nvSpPr>
        <p:spPr>
          <a:xfrm>
            <a:off x="1263520" y="1272800"/>
            <a:ext cx="6544620" cy="4312402"/>
          </a:xfrm>
        </p:spPr>
        <p:txBody>
          <a:bodyPr vert="horz" lIns="91440" tIns="45720" rIns="91440" bIns="45720" rtlCol="0" anchor="ctr">
            <a:normAutofit/>
          </a:bodyPr>
          <a:lstStyle/>
          <a:p>
            <a:pPr algn="r">
              <a:lnSpc>
                <a:spcPct val="83000"/>
              </a:lnSpc>
            </a:pPr>
            <a:r>
              <a:rPr lang="en-US" sz="6300" cap="all" spc="-100">
                <a:solidFill>
                  <a:schemeClr val="tx1"/>
                </a:solidFill>
              </a:rPr>
              <a:t>Psychosocial development</a:t>
            </a:r>
          </a:p>
        </p:txBody>
      </p:sp>
      <p:sp>
        <p:nvSpPr>
          <p:cNvPr id="3" name="Content Placeholder 2">
            <a:extLst>
              <a:ext uri="{FF2B5EF4-FFF2-40B4-BE49-F238E27FC236}">
                <a16:creationId xmlns:a16="http://schemas.microsoft.com/office/drawing/2014/main" id="{DE61DCF5-C7A0-44BA-A970-05D5F2C33DD6}"/>
              </a:ext>
            </a:extLst>
          </p:cNvPr>
          <p:cNvSpPr>
            <a:spLocks noGrp="1"/>
          </p:cNvSpPr>
          <p:nvPr>
            <p:ph idx="1"/>
          </p:nvPr>
        </p:nvSpPr>
        <p:spPr>
          <a:xfrm>
            <a:off x="8473440" y="1272800"/>
            <a:ext cx="2481307" cy="4312402"/>
          </a:xfrm>
        </p:spPr>
        <p:txBody>
          <a:bodyPr vert="horz" lIns="91440" tIns="45720" rIns="91440" bIns="45720" rtlCol="0" anchor="ctr">
            <a:normAutofit/>
          </a:bodyPr>
          <a:lstStyle/>
          <a:p>
            <a:pPr marL="0" indent="0">
              <a:spcBef>
                <a:spcPts val="0"/>
              </a:spcBef>
              <a:spcAft>
                <a:spcPts val="600"/>
              </a:spcAft>
              <a:buNone/>
            </a:pPr>
            <a:r>
              <a:rPr lang="en-US" sz="2400" spc="80" dirty="0"/>
              <a:t>Who do you think we can identify with when considering psychosocial development? </a:t>
            </a:r>
          </a:p>
        </p:txBody>
      </p:sp>
      <p:cxnSp>
        <p:nvCxnSpPr>
          <p:cNvPr id="29" name="Straight Connector 28">
            <a:extLst>
              <a:ext uri="{FF2B5EF4-FFF2-40B4-BE49-F238E27FC236}">
                <a16:creationId xmlns:a16="http://schemas.microsoft.com/office/drawing/2014/main" id="{994262BC-EE98-4BD6-82DB-4955E8DCC2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85169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0871110B-D098-4126-B89A-322350E4D3BD}"/>
              </a:ext>
            </a:extLst>
          </p:cNvPr>
          <p:cNvGraphicFramePr>
            <a:graphicFrameLocks noGrp="1"/>
          </p:cNvGraphicFramePr>
          <p:nvPr>
            <p:ph idx="1"/>
            <p:extLst>
              <p:ext uri="{D42A27DB-BD31-4B8C-83A1-F6EECF244321}">
                <p14:modId xmlns:p14="http://schemas.microsoft.com/office/powerpoint/2010/main" val="3075537125"/>
              </p:ext>
            </p:extLst>
          </p:nvPr>
        </p:nvGraphicFramePr>
        <p:xfrm>
          <a:off x="1" y="0"/>
          <a:ext cx="12192000" cy="7458323"/>
        </p:xfrm>
        <a:graphic>
          <a:graphicData uri="http://schemas.openxmlformats.org/drawingml/2006/table">
            <a:tbl>
              <a:tblPr firstRow="1" bandRow="1">
                <a:tableStyleId>{F5AB1C69-6EDB-4FF4-983F-18BD219EF322}</a:tableStyleId>
              </a:tblPr>
              <a:tblGrid>
                <a:gridCol w="1855303">
                  <a:extLst>
                    <a:ext uri="{9D8B030D-6E8A-4147-A177-3AD203B41FA5}">
                      <a16:colId xmlns:a16="http://schemas.microsoft.com/office/drawing/2014/main" val="629932152"/>
                    </a:ext>
                  </a:extLst>
                </a:gridCol>
                <a:gridCol w="1881809">
                  <a:extLst>
                    <a:ext uri="{9D8B030D-6E8A-4147-A177-3AD203B41FA5}">
                      <a16:colId xmlns:a16="http://schemas.microsoft.com/office/drawing/2014/main" val="1468136350"/>
                    </a:ext>
                  </a:extLst>
                </a:gridCol>
                <a:gridCol w="3472070">
                  <a:extLst>
                    <a:ext uri="{9D8B030D-6E8A-4147-A177-3AD203B41FA5}">
                      <a16:colId xmlns:a16="http://schemas.microsoft.com/office/drawing/2014/main" val="3238763113"/>
                    </a:ext>
                  </a:extLst>
                </a:gridCol>
                <a:gridCol w="2027582">
                  <a:extLst>
                    <a:ext uri="{9D8B030D-6E8A-4147-A177-3AD203B41FA5}">
                      <a16:colId xmlns:a16="http://schemas.microsoft.com/office/drawing/2014/main" val="2920635737"/>
                    </a:ext>
                  </a:extLst>
                </a:gridCol>
                <a:gridCol w="2955236">
                  <a:extLst>
                    <a:ext uri="{9D8B030D-6E8A-4147-A177-3AD203B41FA5}">
                      <a16:colId xmlns:a16="http://schemas.microsoft.com/office/drawing/2014/main" val="1961785908"/>
                    </a:ext>
                  </a:extLst>
                </a:gridCol>
              </a:tblGrid>
              <a:tr h="561878">
                <a:tc gridSpan="5">
                  <a:txBody>
                    <a:bodyPr/>
                    <a:lstStyle/>
                    <a:p>
                      <a:r>
                        <a:rPr lang="en-GB" dirty="0"/>
                        <a:t>Erikson’s eight stages of psychosocial development (Robson and Pattison,  2018)</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268407785"/>
                  </a:ext>
                </a:extLst>
              </a:tr>
              <a:tr h="1227165">
                <a:tc>
                  <a:txBody>
                    <a:bodyPr/>
                    <a:lstStyle/>
                    <a:p>
                      <a:r>
                        <a:rPr lang="en-GB" dirty="0"/>
                        <a:t>Stages</a:t>
                      </a:r>
                    </a:p>
                  </a:txBody>
                  <a:tcPr/>
                </a:tc>
                <a:tc>
                  <a:txBody>
                    <a:bodyPr/>
                    <a:lstStyle/>
                    <a:p>
                      <a:r>
                        <a:rPr lang="en-GB" dirty="0"/>
                        <a:t>Age in years</a:t>
                      </a:r>
                    </a:p>
                  </a:txBody>
                  <a:tcPr/>
                </a:tc>
                <a:tc>
                  <a:txBody>
                    <a:bodyPr/>
                    <a:lstStyle/>
                    <a:p>
                      <a:r>
                        <a:rPr lang="en-GB" dirty="0"/>
                        <a:t>Stage description</a:t>
                      </a:r>
                    </a:p>
                  </a:txBody>
                  <a:tcPr/>
                </a:tc>
                <a:tc>
                  <a:txBody>
                    <a:bodyPr/>
                    <a:lstStyle/>
                    <a:p>
                      <a:r>
                        <a:rPr lang="en-GB" dirty="0"/>
                        <a:t>Adaptive strength of virtue</a:t>
                      </a:r>
                    </a:p>
                  </a:txBody>
                  <a:tcPr/>
                </a:tc>
                <a:tc>
                  <a:txBody>
                    <a:bodyPr/>
                    <a:lstStyle/>
                    <a:p>
                      <a:r>
                        <a:rPr lang="en-GB" dirty="0"/>
                        <a:t>Maldevelopment (maladaptive tendency/malignant tendency)</a:t>
                      </a:r>
                    </a:p>
                  </a:txBody>
                  <a:tcPr/>
                </a:tc>
                <a:extLst>
                  <a:ext uri="{0D108BD9-81ED-4DB2-BD59-A6C34878D82A}">
                    <a16:rowId xmlns:a16="http://schemas.microsoft.com/office/drawing/2014/main" val="1729077748"/>
                  </a:ext>
                </a:extLst>
              </a:tr>
              <a:tr h="561878">
                <a:tc>
                  <a:txBody>
                    <a:bodyPr/>
                    <a:lstStyle/>
                    <a:p>
                      <a:r>
                        <a:rPr lang="en-GB" dirty="0"/>
                        <a:t>Infancy</a:t>
                      </a:r>
                    </a:p>
                  </a:txBody>
                  <a:tcPr/>
                </a:tc>
                <a:tc>
                  <a:txBody>
                    <a:bodyPr/>
                    <a:lstStyle/>
                    <a:p>
                      <a:r>
                        <a:rPr lang="en-GB" dirty="0"/>
                        <a:t>Birth – 1 ½ years</a:t>
                      </a:r>
                    </a:p>
                  </a:txBody>
                  <a:tcPr/>
                </a:tc>
                <a:tc>
                  <a:txBody>
                    <a:bodyPr/>
                    <a:lstStyle/>
                    <a:p>
                      <a:r>
                        <a:rPr lang="en-GB" dirty="0"/>
                        <a:t>Basic trust vs, mistrust</a:t>
                      </a:r>
                    </a:p>
                  </a:txBody>
                  <a:tcPr/>
                </a:tc>
                <a:tc>
                  <a:txBody>
                    <a:bodyPr/>
                    <a:lstStyle/>
                    <a:p>
                      <a:r>
                        <a:rPr lang="en-GB" dirty="0"/>
                        <a:t>Hope</a:t>
                      </a:r>
                    </a:p>
                  </a:txBody>
                  <a:tcPr/>
                </a:tc>
                <a:tc>
                  <a:txBody>
                    <a:bodyPr/>
                    <a:lstStyle/>
                    <a:p>
                      <a:r>
                        <a:rPr lang="en-GB" dirty="0"/>
                        <a:t>Sensory maladjustment/withdrawal</a:t>
                      </a:r>
                    </a:p>
                  </a:txBody>
                  <a:tcPr/>
                </a:tc>
                <a:extLst>
                  <a:ext uri="{0D108BD9-81ED-4DB2-BD59-A6C34878D82A}">
                    <a16:rowId xmlns:a16="http://schemas.microsoft.com/office/drawing/2014/main" val="418505882"/>
                  </a:ext>
                </a:extLst>
              </a:tr>
              <a:tr h="561878">
                <a:tc>
                  <a:txBody>
                    <a:bodyPr/>
                    <a:lstStyle/>
                    <a:p>
                      <a:r>
                        <a:rPr lang="en-GB" dirty="0"/>
                        <a:t>Early-childhood</a:t>
                      </a:r>
                    </a:p>
                  </a:txBody>
                  <a:tcPr/>
                </a:tc>
                <a:tc>
                  <a:txBody>
                    <a:bodyPr/>
                    <a:lstStyle/>
                    <a:p>
                      <a:r>
                        <a:rPr lang="en-GB" dirty="0"/>
                        <a:t>1 ½ - 3 years</a:t>
                      </a:r>
                    </a:p>
                  </a:txBody>
                  <a:tcPr/>
                </a:tc>
                <a:tc>
                  <a:txBody>
                    <a:bodyPr/>
                    <a:lstStyle/>
                    <a:p>
                      <a:r>
                        <a:rPr lang="en-GB" dirty="0"/>
                        <a:t>Autonomy vs. shame and doubt</a:t>
                      </a:r>
                    </a:p>
                  </a:txBody>
                  <a:tcPr/>
                </a:tc>
                <a:tc>
                  <a:txBody>
                    <a:bodyPr/>
                    <a:lstStyle/>
                    <a:p>
                      <a:r>
                        <a:rPr lang="en-GB" dirty="0"/>
                        <a:t>Will</a:t>
                      </a:r>
                    </a:p>
                  </a:txBody>
                  <a:tcPr/>
                </a:tc>
                <a:tc>
                  <a:txBody>
                    <a:bodyPr/>
                    <a:lstStyle/>
                    <a:p>
                      <a:r>
                        <a:rPr lang="en-GB" dirty="0"/>
                        <a:t>Shameless wilfulness/compulsion</a:t>
                      </a:r>
                    </a:p>
                  </a:txBody>
                  <a:tcPr/>
                </a:tc>
                <a:extLst>
                  <a:ext uri="{0D108BD9-81ED-4DB2-BD59-A6C34878D82A}">
                    <a16:rowId xmlns:a16="http://schemas.microsoft.com/office/drawing/2014/main" val="4094947147"/>
                  </a:ext>
                </a:extLst>
              </a:tr>
              <a:tr h="561878">
                <a:tc>
                  <a:txBody>
                    <a:bodyPr/>
                    <a:lstStyle/>
                    <a:p>
                      <a:r>
                        <a:rPr lang="en-GB" dirty="0"/>
                        <a:t>Play age</a:t>
                      </a:r>
                    </a:p>
                  </a:txBody>
                  <a:tcPr/>
                </a:tc>
                <a:tc>
                  <a:txBody>
                    <a:bodyPr/>
                    <a:lstStyle/>
                    <a:p>
                      <a:r>
                        <a:rPr lang="en-GB" dirty="0"/>
                        <a:t>3 - 5 years</a:t>
                      </a:r>
                    </a:p>
                  </a:txBody>
                  <a:tcPr/>
                </a:tc>
                <a:tc>
                  <a:txBody>
                    <a:bodyPr/>
                    <a:lstStyle/>
                    <a:p>
                      <a:r>
                        <a:rPr lang="en-GB" dirty="0"/>
                        <a:t>Initiative vs. guilt</a:t>
                      </a:r>
                    </a:p>
                  </a:txBody>
                  <a:tcPr/>
                </a:tc>
                <a:tc>
                  <a:txBody>
                    <a:bodyPr/>
                    <a:lstStyle/>
                    <a:p>
                      <a:r>
                        <a:rPr lang="en-GB" dirty="0"/>
                        <a:t>Purpose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Ruthlessness/inhibition</a:t>
                      </a:r>
                    </a:p>
                    <a:p>
                      <a:endParaRPr lang="en-GB" dirty="0"/>
                    </a:p>
                  </a:txBody>
                  <a:tcPr/>
                </a:tc>
                <a:extLst>
                  <a:ext uri="{0D108BD9-81ED-4DB2-BD59-A6C34878D82A}">
                    <a16:rowId xmlns:a16="http://schemas.microsoft.com/office/drawing/2014/main" val="3462054986"/>
                  </a:ext>
                </a:extLst>
              </a:tr>
              <a:tr h="561878">
                <a:tc>
                  <a:txBody>
                    <a:bodyPr/>
                    <a:lstStyle/>
                    <a:p>
                      <a:r>
                        <a:rPr lang="en-GB" dirty="0"/>
                        <a:t>School age</a:t>
                      </a:r>
                    </a:p>
                  </a:txBody>
                  <a:tcPr/>
                </a:tc>
                <a:tc>
                  <a:txBody>
                    <a:bodyPr/>
                    <a:lstStyle/>
                    <a:p>
                      <a:r>
                        <a:rPr lang="en-GB" dirty="0"/>
                        <a:t>5 -12 years</a:t>
                      </a:r>
                    </a:p>
                  </a:txBody>
                  <a:tcPr/>
                </a:tc>
                <a:tc>
                  <a:txBody>
                    <a:bodyPr/>
                    <a:lstStyle/>
                    <a:p>
                      <a:r>
                        <a:rPr lang="en-GB" dirty="0"/>
                        <a:t>Industriousness vs. inferiority</a:t>
                      </a:r>
                    </a:p>
                  </a:txBody>
                  <a:tcPr/>
                </a:tc>
                <a:tc>
                  <a:txBody>
                    <a:bodyPr/>
                    <a:lstStyle/>
                    <a:p>
                      <a:r>
                        <a:rPr lang="en-GB" dirty="0"/>
                        <a:t>Competence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Narrow virtuosity/inertia</a:t>
                      </a:r>
                    </a:p>
                    <a:p>
                      <a:endParaRPr lang="en-GB" dirty="0"/>
                    </a:p>
                  </a:txBody>
                  <a:tcPr/>
                </a:tc>
                <a:extLst>
                  <a:ext uri="{0D108BD9-81ED-4DB2-BD59-A6C34878D82A}">
                    <a16:rowId xmlns:a16="http://schemas.microsoft.com/office/drawing/2014/main" val="2709653036"/>
                  </a:ext>
                </a:extLst>
              </a:tr>
              <a:tr h="561878">
                <a:tc>
                  <a:txBody>
                    <a:bodyPr/>
                    <a:lstStyle/>
                    <a:p>
                      <a:r>
                        <a:rPr lang="en-GB" dirty="0"/>
                        <a:t>Adolescence</a:t>
                      </a:r>
                    </a:p>
                  </a:txBody>
                  <a:tcPr/>
                </a:tc>
                <a:tc>
                  <a:txBody>
                    <a:bodyPr/>
                    <a:lstStyle/>
                    <a:p>
                      <a:r>
                        <a:rPr lang="en-GB" dirty="0"/>
                        <a:t>12- 18 years</a:t>
                      </a:r>
                    </a:p>
                  </a:txBody>
                  <a:tcPr/>
                </a:tc>
                <a:tc>
                  <a:txBody>
                    <a:bodyPr/>
                    <a:lstStyle/>
                    <a:p>
                      <a:r>
                        <a:rPr lang="en-GB" dirty="0"/>
                        <a:t>Identity cohesion vs. role confusion</a:t>
                      </a:r>
                    </a:p>
                  </a:txBody>
                  <a:tcPr/>
                </a:tc>
                <a:tc>
                  <a:txBody>
                    <a:bodyPr/>
                    <a:lstStyle/>
                    <a:p>
                      <a:r>
                        <a:rPr lang="en-GB" dirty="0"/>
                        <a:t>Fidelity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Fanaticism/repudiation</a:t>
                      </a:r>
                    </a:p>
                    <a:p>
                      <a:endParaRPr lang="en-GB" dirty="0"/>
                    </a:p>
                  </a:txBody>
                  <a:tcPr/>
                </a:tc>
                <a:extLst>
                  <a:ext uri="{0D108BD9-81ED-4DB2-BD59-A6C34878D82A}">
                    <a16:rowId xmlns:a16="http://schemas.microsoft.com/office/drawing/2014/main" val="2860846131"/>
                  </a:ext>
                </a:extLst>
              </a:tr>
              <a:tr h="561878">
                <a:tc>
                  <a:txBody>
                    <a:bodyPr/>
                    <a:lstStyle/>
                    <a:p>
                      <a:r>
                        <a:rPr lang="en-GB" dirty="0"/>
                        <a:t>Young adulthood</a:t>
                      </a:r>
                    </a:p>
                  </a:txBody>
                  <a:tcPr/>
                </a:tc>
                <a:tc>
                  <a:txBody>
                    <a:bodyPr/>
                    <a:lstStyle/>
                    <a:p>
                      <a:r>
                        <a:rPr lang="en-GB" dirty="0"/>
                        <a:t>18 - 40 years</a:t>
                      </a:r>
                    </a:p>
                  </a:txBody>
                  <a:tcPr/>
                </a:tc>
                <a:tc>
                  <a:txBody>
                    <a:bodyPr/>
                    <a:lstStyle/>
                    <a:p>
                      <a:r>
                        <a:rPr lang="en-GB" dirty="0"/>
                        <a:t>Intimacy vs. isolation</a:t>
                      </a:r>
                    </a:p>
                  </a:txBody>
                  <a:tcPr/>
                </a:tc>
                <a:tc>
                  <a:txBody>
                    <a:bodyPr/>
                    <a:lstStyle/>
                    <a:p>
                      <a:r>
                        <a:rPr lang="en-GB" dirty="0"/>
                        <a:t>Love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Promiscuity/exclusivity</a:t>
                      </a:r>
                    </a:p>
                    <a:p>
                      <a:endParaRPr lang="en-GB" dirty="0"/>
                    </a:p>
                  </a:txBody>
                  <a:tcPr/>
                </a:tc>
                <a:extLst>
                  <a:ext uri="{0D108BD9-81ED-4DB2-BD59-A6C34878D82A}">
                    <a16:rowId xmlns:a16="http://schemas.microsoft.com/office/drawing/2014/main" val="1008950290"/>
                  </a:ext>
                </a:extLst>
              </a:tr>
              <a:tr h="561878">
                <a:tc>
                  <a:txBody>
                    <a:bodyPr/>
                    <a:lstStyle/>
                    <a:p>
                      <a:r>
                        <a:rPr lang="en-GB" dirty="0"/>
                        <a:t>Adulthood</a:t>
                      </a:r>
                    </a:p>
                  </a:txBody>
                  <a:tcPr/>
                </a:tc>
                <a:tc>
                  <a:txBody>
                    <a:bodyPr/>
                    <a:lstStyle/>
                    <a:p>
                      <a:r>
                        <a:rPr lang="en-GB" dirty="0"/>
                        <a:t>40 – 65 years</a:t>
                      </a:r>
                    </a:p>
                  </a:txBody>
                  <a:tcPr/>
                </a:tc>
                <a:tc>
                  <a:txBody>
                    <a:bodyPr/>
                    <a:lstStyle/>
                    <a:p>
                      <a:r>
                        <a:rPr lang="en-GB" dirty="0"/>
                        <a:t>Generativity vs. stagnation/self-absorption</a:t>
                      </a:r>
                    </a:p>
                  </a:txBody>
                  <a:tcPr/>
                </a:tc>
                <a:tc>
                  <a:txBody>
                    <a:bodyPr/>
                    <a:lstStyle/>
                    <a:p>
                      <a:r>
                        <a:rPr lang="en-GB" dirty="0"/>
                        <a:t>Care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Over-extension/</a:t>
                      </a:r>
                      <a:r>
                        <a:rPr lang="en-GB" dirty="0" err="1"/>
                        <a:t>rejectivity</a:t>
                      </a:r>
                      <a:endParaRPr lang="en-GB" dirty="0"/>
                    </a:p>
                    <a:p>
                      <a:endParaRPr lang="en-GB" dirty="0"/>
                    </a:p>
                  </a:txBody>
                  <a:tcPr/>
                </a:tc>
                <a:extLst>
                  <a:ext uri="{0D108BD9-81ED-4DB2-BD59-A6C34878D82A}">
                    <a16:rowId xmlns:a16="http://schemas.microsoft.com/office/drawing/2014/main" val="4239954830"/>
                  </a:ext>
                </a:extLst>
              </a:tr>
              <a:tr h="561878">
                <a:tc>
                  <a:txBody>
                    <a:bodyPr/>
                    <a:lstStyle/>
                    <a:p>
                      <a:r>
                        <a:rPr lang="en-GB" dirty="0"/>
                        <a:t>Old age wisdom</a:t>
                      </a:r>
                    </a:p>
                  </a:txBody>
                  <a:tcPr/>
                </a:tc>
                <a:tc>
                  <a:txBody>
                    <a:bodyPr/>
                    <a:lstStyle/>
                    <a:p>
                      <a:r>
                        <a:rPr lang="en-GB" dirty="0"/>
                        <a:t>65+</a:t>
                      </a:r>
                    </a:p>
                  </a:txBody>
                  <a:tcPr/>
                </a:tc>
                <a:tc>
                  <a:txBody>
                    <a:bodyPr/>
                    <a:lstStyle/>
                    <a:p>
                      <a:r>
                        <a:rPr lang="en-GB" dirty="0"/>
                        <a:t>Integrity vs. despair</a:t>
                      </a:r>
                    </a:p>
                  </a:txBody>
                  <a:tcPr/>
                </a:tc>
                <a:tc>
                  <a:txBody>
                    <a:bodyPr/>
                    <a:lstStyle/>
                    <a:p>
                      <a:r>
                        <a:rPr lang="en-GB" dirty="0"/>
                        <a:t>Wisdom</a:t>
                      </a:r>
                    </a:p>
                  </a:txBody>
                  <a:tcPr/>
                </a:tc>
                <a:tc>
                  <a:txBody>
                    <a:bodyPr/>
                    <a:lstStyle/>
                    <a:p>
                      <a:r>
                        <a:rPr lang="en-GB" dirty="0"/>
                        <a:t>Presumption/disdain</a:t>
                      </a:r>
                    </a:p>
                  </a:txBody>
                  <a:tcPr/>
                </a:tc>
                <a:extLst>
                  <a:ext uri="{0D108BD9-81ED-4DB2-BD59-A6C34878D82A}">
                    <a16:rowId xmlns:a16="http://schemas.microsoft.com/office/drawing/2014/main" val="2905711507"/>
                  </a:ext>
                </a:extLst>
              </a:tr>
            </a:tbl>
          </a:graphicData>
        </a:graphic>
      </p:graphicFrame>
    </p:spTree>
    <p:extLst>
      <p:ext uri="{BB962C8B-B14F-4D97-AF65-F5344CB8AC3E}">
        <p14:creationId xmlns:p14="http://schemas.microsoft.com/office/powerpoint/2010/main" val="27596563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hade val="92000"/>
                <a:satMod val="160000"/>
              </a:schemeClr>
            </a:gs>
            <a:gs pos="77000">
              <a:schemeClr val="bg1">
                <a:tint val="100000"/>
                <a:shade val="73000"/>
                <a:satMod val="155000"/>
              </a:schemeClr>
            </a:gs>
            <a:gs pos="100000">
              <a:schemeClr val="bg1">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B32F73EB-B46F-4F77-B3DC-7C374906F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9">
            <a:extLst>
              <a:ext uri="{FF2B5EF4-FFF2-40B4-BE49-F238E27FC236}">
                <a16:creationId xmlns:a16="http://schemas.microsoft.com/office/drawing/2014/main" id="{ADDB10B3-CF45-4294-8994-0E8AD1FC6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5145417F-1D1B-48A7-B4DA-BAD73B02C8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4" name="Rectangle 13">
            <a:extLst>
              <a:ext uri="{FF2B5EF4-FFF2-40B4-BE49-F238E27FC236}">
                <a16:creationId xmlns:a16="http://schemas.microsoft.com/office/drawing/2014/main" id="{13CF9D9F-1672-4D0C-934E-CD9EE1BE5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6" name="Group 15">
            <a:extLst>
              <a:ext uri="{FF2B5EF4-FFF2-40B4-BE49-F238E27FC236}">
                <a16:creationId xmlns:a16="http://schemas.microsoft.com/office/drawing/2014/main" id="{1558C702-CA14-4264-B8FC-A5120F75DE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17" name="Straight Connector 16">
              <a:extLst>
                <a:ext uri="{FF2B5EF4-FFF2-40B4-BE49-F238E27FC236}">
                  <a16:creationId xmlns:a16="http://schemas.microsoft.com/office/drawing/2014/main" id="{6621A72C-7343-4A22-8700-696C5860A2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B44A4DC-7861-4DCC-9931-5A075855D6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16C316F-BFB5-424F-A951-E962A3B745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a16="http://schemas.microsoft.com/office/drawing/2014/main" id="{AEFDCDD6-2444-445B-B2A6-41F0C73EF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AA927C3B-99B6-4CC8-9B17-E037F84995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966432" cy="6858000"/>
          </a:xfrm>
          <a:prstGeom prst="rect">
            <a:avLst/>
          </a:prstGeom>
          <a:ln w="6350" cap="sq" cmpd="sng" algn="ctr">
            <a:noFill/>
            <a:prstDash val="solid"/>
            <a:miter lim="800000"/>
          </a:ln>
          <a:effectLst/>
        </p:spPr>
        <p:style>
          <a:lnRef idx="0">
            <a:scrgbClr r="0" g="0" b="0"/>
          </a:lnRef>
          <a:fillRef idx="1002">
            <a:schemeClr val="lt1"/>
          </a:fillRef>
          <a:effectRef idx="0">
            <a:scrgbClr r="0" g="0" b="0"/>
          </a:effectRef>
          <a:fontRef idx="major"/>
        </p:style>
      </p:sp>
      <p:sp>
        <p:nvSpPr>
          <p:cNvPr id="2" name="Title 1">
            <a:extLst>
              <a:ext uri="{FF2B5EF4-FFF2-40B4-BE49-F238E27FC236}">
                <a16:creationId xmlns:a16="http://schemas.microsoft.com/office/drawing/2014/main" id="{2E8129F5-A6E5-4F68-A2D6-0D4A74314F36}"/>
              </a:ext>
            </a:extLst>
          </p:cNvPr>
          <p:cNvSpPr>
            <a:spLocks noGrp="1"/>
          </p:cNvSpPr>
          <p:nvPr>
            <p:ph type="title"/>
          </p:nvPr>
        </p:nvSpPr>
        <p:spPr>
          <a:xfrm>
            <a:off x="1122682" y="1129369"/>
            <a:ext cx="5991857" cy="4599263"/>
          </a:xfrm>
        </p:spPr>
        <p:txBody>
          <a:bodyPr vert="horz" lIns="91440" tIns="45720" rIns="91440" bIns="45720" rtlCol="0" anchor="ctr">
            <a:normAutofit/>
          </a:bodyPr>
          <a:lstStyle/>
          <a:p>
            <a:pPr algn="ctr">
              <a:lnSpc>
                <a:spcPct val="83000"/>
              </a:lnSpc>
            </a:pPr>
            <a:r>
              <a:rPr lang="en-US" sz="5600" cap="all" spc="-100">
                <a:solidFill>
                  <a:schemeClr val="tx1">
                    <a:lumMod val="75000"/>
                    <a:lumOff val="25000"/>
                  </a:schemeClr>
                </a:solidFill>
              </a:rPr>
              <a:t>Attachment and developmental frameworks</a:t>
            </a:r>
          </a:p>
        </p:txBody>
      </p:sp>
      <p:sp>
        <p:nvSpPr>
          <p:cNvPr id="25" name="Rectangle 24">
            <a:extLst>
              <a:ext uri="{FF2B5EF4-FFF2-40B4-BE49-F238E27FC236}">
                <a16:creationId xmlns:a16="http://schemas.microsoft.com/office/drawing/2014/main" id="{2EF28772-B422-402E-B5DE-1B9D7D9C46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6432" y="0"/>
            <a:ext cx="4225568" cy="6858000"/>
          </a:xfrm>
          <a:prstGeom prst="rect">
            <a:avLst/>
          </a:prstGeom>
          <a:blipFill dpi="0" rotWithShape="1">
            <a:blip r:embed="rId2">
              <a:alphaModFix amt="6000"/>
              <a:duotone>
                <a:schemeClr val="bg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27170CE4-EE35-4E33-B423-C1C247FCA21B}"/>
              </a:ext>
            </a:extLst>
          </p:cNvPr>
          <p:cNvSpPr>
            <a:spLocks noGrp="1"/>
          </p:cNvSpPr>
          <p:nvPr>
            <p:ph idx="1"/>
          </p:nvPr>
        </p:nvSpPr>
        <p:spPr>
          <a:xfrm>
            <a:off x="8604233" y="1127760"/>
            <a:ext cx="2830683" cy="4599263"/>
          </a:xfrm>
        </p:spPr>
        <p:txBody>
          <a:bodyPr vert="horz" lIns="91440" tIns="45720" rIns="91440" bIns="45720" rtlCol="0" anchor="ctr">
            <a:normAutofit/>
          </a:bodyPr>
          <a:lstStyle/>
          <a:p>
            <a:pPr marL="0" indent="0">
              <a:spcBef>
                <a:spcPts val="0"/>
              </a:spcBef>
              <a:spcAft>
                <a:spcPts val="600"/>
              </a:spcAft>
              <a:buNone/>
            </a:pPr>
            <a:r>
              <a:rPr lang="en-US" sz="2400" spc="80" dirty="0">
                <a:solidFill>
                  <a:srgbClr val="FFFFFF"/>
                </a:solidFill>
              </a:rPr>
              <a:t>Task</a:t>
            </a:r>
          </a:p>
          <a:p>
            <a:pPr marL="0" indent="0">
              <a:spcBef>
                <a:spcPts val="0"/>
              </a:spcBef>
              <a:spcAft>
                <a:spcPts val="600"/>
              </a:spcAft>
              <a:buNone/>
            </a:pPr>
            <a:r>
              <a:rPr lang="en-US" sz="2400" spc="80" dirty="0">
                <a:solidFill>
                  <a:srgbClr val="FFFFFF"/>
                </a:solidFill>
              </a:rPr>
              <a:t>In groups who do you think we can identify with when considering developmental frameworks? </a:t>
            </a:r>
          </a:p>
        </p:txBody>
      </p:sp>
    </p:spTree>
    <p:extLst>
      <p:ext uri="{BB962C8B-B14F-4D97-AF65-F5344CB8AC3E}">
        <p14:creationId xmlns:p14="http://schemas.microsoft.com/office/powerpoint/2010/main" val="15732355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D1590824-1E53-4618-A16A-8E023D1BE4F5}"/>
              </a:ext>
            </a:extLst>
          </p:cNvPr>
          <p:cNvSpPr>
            <a:spLocks noGrp="1"/>
          </p:cNvSpPr>
          <p:nvPr>
            <p:ph type="title"/>
          </p:nvPr>
        </p:nvSpPr>
        <p:spPr>
          <a:xfrm>
            <a:off x="1175512" y="870132"/>
            <a:ext cx="9792208" cy="1527078"/>
          </a:xfrm>
        </p:spPr>
        <p:txBody>
          <a:bodyPr>
            <a:normAutofit/>
          </a:bodyPr>
          <a:lstStyle/>
          <a:p>
            <a:r>
              <a:rPr lang="en-GB" dirty="0"/>
              <a:t>Bronfenbrenner’s 1977 bio-ecological systems theory</a:t>
            </a:r>
          </a:p>
        </p:txBody>
      </p:sp>
      <p:sp>
        <p:nvSpPr>
          <p:cNvPr id="3" name="Content Placeholder 2">
            <a:extLst>
              <a:ext uri="{FF2B5EF4-FFF2-40B4-BE49-F238E27FC236}">
                <a16:creationId xmlns:a16="http://schemas.microsoft.com/office/drawing/2014/main" id="{45F12AD6-F8BD-488E-8CF9-E8E4483064F1}"/>
              </a:ext>
            </a:extLst>
          </p:cNvPr>
          <p:cNvSpPr>
            <a:spLocks noGrp="1"/>
          </p:cNvSpPr>
          <p:nvPr>
            <p:ph idx="1"/>
          </p:nvPr>
        </p:nvSpPr>
        <p:spPr>
          <a:xfrm>
            <a:off x="259080" y="2180492"/>
            <a:ext cx="11722608" cy="4428685"/>
          </a:xfrm>
        </p:spPr>
        <p:txBody>
          <a:bodyPr>
            <a:normAutofit/>
          </a:bodyPr>
          <a:lstStyle/>
          <a:p>
            <a:pPr marL="0" indent="0">
              <a:lnSpc>
                <a:spcPct val="90000"/>
              </a:lnSpc>
              <a:buNone/>
            </a:pPr>
            <a:r>
              <a:rPr lang="en-GB" sz="2000" dirty="0">
                <a:latin typeface="Times New Roman" panose="02020603050405020304" pitchFamily="18" charset="0"/>
              </a:rPr>
              <a:t>T</a:t>
            </a:r>
            <a:r>
              <a:rPr lang="en-GB" sz="2000" b="0" i="0" dirty="0">
                <a:effectLst/>
                <a:latin typeface="Times New Roman" panose="02020603050405020304" pitchFamily="18" charset="0"/>
              </a:rPr>
              <a:t>o understand a child </a:t>
            </a:r>
          </a:p>
          <a:p>
            <a:pPr>
              <a:lnSpc>
                <a:spcPct val="90000"/>
              </a:lnSpc>
            </a:pPr>
            <a:r>
              <a:rPr lang="en-GB" sz="2000" dirty="0">
                <a:latin typeface="Times New Roman" panose="02020603050405020304" pitchFamily="18" charset="0"/>
              </a:rPr>
              <a:t>T</a:t>
            </a:r>
            <a:r>
              <a:rPr lang="en-GB" sz="2000" b="0" i="0" dirty="0">
                <a:effectLst/>
                <a:latin typeface="Times New Roman" panose="02020603050405020304" pitchFamily="18" charset="0"/>
              </a:rPr>
              <a:t>he environment where a child lives must be considered</a:t>
            </a:r>
            <a:r>
              <a:rPr lang="en-GB" sz="2000" dirty="0">
                <a:latin typeface="Times New Roman" panose="02020603050405020304" pitchFamily="18" charset="0"/>
              </a:rPr>
              <a:t>:</a:t>
            </a:r>
            <a:r>
              <a:rPr lang="en-GB" sz="2000" b="0" i="0" dirty="0">
                <a:effectLst/>
                <a:latin typeface="Times New Roman" panose="02020603050405020304" pitchFamily="18" charset="0"/>
              </a:rPr>
              <a:t> </a:t>
            </a:r>
          </a:p>
          <a:p>
            <a:pPr>
              <a:lnSpc>
                <a:spcPct val="90000"/>
              </a:lnSpc>
            </a:pPr>
            <a:r>
              <a:rPr lang="en-GB" sz="2000" b="0" i="0" dirty="0">
                <a:effectLst/>
                <a:latin typeface="Times New Roman" panose="02020603050405020304" pitchFamily="18" charset="0"/>
              </a:rPr>
              <a:t>A child's gender and sexuality development </a:t>
            </a:r>
          </a:p>
          <a:p>
            <a:pPr>
              <a:lnSpc>
                <a:spcPct val="90000"/>
              </a:lnSpc>
            </a:pPr>
            <a:r>
              <a:rPr lang="en-GB" sz="2000" dirty="0">
                <a:latin typeface="Times New Roman" panose="02020603050405020304" pitchFamily="18" charset="0"/>
              </a:rPr>
              <a:t>P</a:t>
            </a:r>
            <a:r>
              <a:rPr lang="en-GB" sz="2000" b="0" i="0" dirty="0">
                <a:effectLst/>
                <a:latin typeface="Times New Roman" panose="02020603050405020304" pitchFamily="18" charset="0"/>
              </a:rPr>
              <a:t>arents’ gender – attitudes and behaviours</a:t>
            </a:r>
          </a:p>
          <a:p>
            <a:pPr marL="0" indent="0">
              <a:lnSpc>
                <a:spcPct val="90000"/>
              </a:lnSpc>
              <a:buNone/>
            </a:pPr>
            <a:r>
              <a:rPr lang="en-GB" sz="2000" b="0" i="0" dirty="0">
                <a:effectLst/>
                <a:latin typeface="Times New Roman" panose="02020603050405020304" pitchFamily="18" charset="0"/>
              </a:rPr>
              <a:t>Could impact family system and the wider system</a:t>
            </a:r>
          </a:p>
          <a:p>
            <a:pPr>
              <a:lnSpc>
                <a:spcPct val="90000"/>
              </a:lnSpc>
            </a:pPr>
            <a:r>
              <a:rPr lang="en-GB" sz="2000" dirty="0">
                <a:latin typeface="Times New Roman" panose="02020603050405020304" pitchFamily="18" charset="0"/>
              </a:rPr>
              <a:t>T</a:t>
            </a:r>
            <a:r>
              <a:rPr lang="en-GB" sz="2000" b="0" i="0" dirty="0">
                <a:effectLst/>
                <a:latin typeface="Times New Roman" panose="02020603050405020304" pitchFamily="18" charset="0"/>
              </a:rPr>
              <a:t>he wider systems:</a:t>
            </a:r>
          </a:p>
          <a:p>
            <a:pPr>
              <a:lnSpc>
                <a:spcPct val="90000"/>
              </a:lnSpc>
            </a:pPr>
            <a:r>
              <a:rPr lang="en-GB" sz="2000" dirty="0">
                <a:latin typeface="Times New Roman" panose="02020603050405020304" pitchFamily="18" charset="0"/>
              </a:rPr>
              <a:t>M</a:t>
            </a:r>
            <a:r>
              <a:rPr lang="en-GB" sz="2000" b="0" i="0" dirty="0">
                <a:effectLst/>
                <a:latin typeface="Times New Roman" panose="02020603050405020304" pitchFamily="18" charset="0"/>
              </a:rPr>
              <a:t>icrosystem</a:t>
            </a:r>
          </a:p>
          <a:p>
            <a:pPr>
              <a:lnSpc>
                <a:spcPct val="90000"/>
              </a:lnSpc>
            </a:pPr>
            <a:r>
              <a:rPr lang="en-GB" sz="2000" dirty="0">
                <a:latin typeface="Times New Roman" panose="02020603050405020304" pitchFamily="18" charset="0"/>
              </a:rPr>
              <a:t>M</a:t>
            </a:r>
            <a:r>
              <a:rPr lang="en-GB" sz="2000" b="0" i="0" dirty="0">
                <a:effectLst/>
                <a:latin typeface="Times New Roman" panose="02020603050405020304" pitchFamily="18" charset="0"/>
              </a:rPr>
              <a:t>esosystem</a:t>
            </a:r>
          </a:p>
          <a:p>
            <a:pPr>
              <a:lnSpc>
                <a:spcPct val="90000"/>
              </a:lnSpc>
            </a:pPr>
            <a:r>
              <a:rPr lang="en-GB" sz="2000" b="0" i="0" dirty="0" err="1">
                <a:effectLst/>
                <a:latin typeface="Times New Roman" panose="02020603050405020304" pitchFamily="18" charset="0"/>
              </a:rPr>
              <a:t>Exosystem</a:t>
            </a:r>
            <a:endParaRPr lang="en-GB" sz="2000" dirty="0">
              <a:latin typeface="Times New Roman" panose="02020603050405020304" pitchFamily="18" charset="0"/>
            </a:endParaRPr>
          </a:p>
          <a:p>
            <a:pPr>
              <a:lnSpc>
                <a:spcPct val="90000"/>
              </a:lnSpc>
            </a:pPr>
            <a:r>
              <a:rPr lang="en-GB" sz="2000" dirty="0">
                <a:latin typeface="Times New Roman" panose="02020603050405020304" pitchFamily="18" charset="0"/>
              </a:rPr>
              <a:t>M</a:t>
            </a:r>
            <a:r>
              <a:rPr lang="en-GB" sz="2000" b="0" i="0" dirty="0">
                <a:effectLst/>
                <a:latin typeface="Times New Roman" panose="02020603050405020304" pitchFamily="18" charset="0"/>
              </a:rPr>
              <a:t>acrosystem</a:t>
            </a:r>
          </a:p>
          <a:p>
            <a:pPr marL="0" indent="0">
              <a:lnSpc>
                <a:spcPct val="90000"/>
              </a:lnSpc>
              <a:buNone/>
            </a:pPr>
            <a:r>
              <a:rPr lang="en-GB" sz="2000" dirty="0">
                <a:latin typeface="Times New Roman" panose="02020603050405020304" pitchFamily="18" charset="0"/>
              </a:rPr>
              <a:t>I</a:t>
            </a:r>
            <a:r>
              <a:rPr lang="en-GB" sz="2000" b="0" i="0" dirty="0">
                <a:effectLst/>
                <a:latin typeface="Times New Roman" panose="02020603050405020304" pitchFamily="18" charset="0"/>
              </a:rPr>
              <a:t>t is essential to consider them when conceptualising human development (Robson and Pattison, 2018).</a:t>
            </a:r>
            <a:endParaRPr lang="en-GB" sz="2000" dirty="0"/>
          </a:p>
        </p:txBody>
      </p:sp>
    </p:spTree>
    <p:extLst>
      <p:ext uri="{BB962C8B-B14F-4D97-AF65-F5344CB8AC3E}">
        <p14:creationId xmlns:p14="http://schemas.microsoft.com/office/powerpoint/2010/main" val="30415284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568795A-DC86-4E87-822C-CD0010192C8E}"/>
              </a:ext>
            </a:extLst>
          </p:cNvPr>
          <p:cNvPicPr>
            <a:picLocks noChangeAspect="1"/>
          </p:cNvPicPr>
          <p:nvPr/>
        </p:nvPicPr>
        <p:blipFill>
          <a:blip r:embed="rId2"/>
          <a:stretch>
            <a:fillRect/>
          </a:stretch>
        </p:blipFill>
        <p:spPr>
          <a:xfrm>
            <a:off x="2672863" y="0"/>
            <a:ext cx="6865584" cy="6838765"/>
          </a:xfrm>
          <a:prstGeom prst="rect">
            <a:avLst/>
          </a:prstGeom>
        </p:spPr>
      </p:pic>
      <p:sp>
        <p:nvSpPr>
          <p:cNvPr id="4" name="TextBox 3">
            <a:extLst>
              <a:ext uri="{FF2B5EF4-FFF2-40B4-BE49-F238E27FC236}">
                <a16:creationId xmlns:a16="http://schemas.microsoft.com/office/drawing/2014/main" id="{A72BE8FD-8152-47EC-8C97-4E85AB7C4824}"/>
              </a:ext>
            </a:extLst>
          </p:cNvPr>
          <p:cNvSpPr txBox="1"/>
          <p:nvPr/>
        </p:nvSpPr>
        <p:spPr>
          <a:xfrm>
            <a:off x="9519137" y="6217920"/>
            <a:ext cx="2672863" cy="369332"/>
          </a:xfrm>
          <a:prstGeom prst="rect">
            <a:avLst/>
          </a:prstGeom>
          <a:noFill/>
        </p:spPr>
        <p:txBody>
          <a:bodyPr wrap="square" rtlCol="0">
            <a:spAutoFit/>
          </a:bodyPr>
          <a:lstStyle/>
          <a:p>
            <a:r>
              <a:rPr lang="en-GB" dirty="0"/>
              <a:t>(Source:  Open I, no date).</a:t>
            </a:r>
          </a:p>
        </p:txBody>
      </p:sp>
    </p:spTree>
    <p:extLst>
      <p:ext uri="{BB962C8B-B14F-4D97-AF65-F5344CB8AC3E}">
        <p14:creationId xmlns:p14="http://schemas.microsoft.com/office/powerpoint/2010/main" val="36927611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0" name="Rectangle 7">
            <a:extLst>
              <a:ext uri="{FF2B5EF4-FFF2-40B4-BE49-F238E27FC236}">
                <a16:creationId xmlns:a16="http://schemas.microsoft.com/office/drawing/2014/main" id="{B32F73EB-B46F-4F77-B3DC-7C374906F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9">
            <a:extLst>
              <a:ext uri="{FF2B5EF4-FFF2-40B4-BE49-F238E27FC236}">
                <a16:creationId xmlns:a16="http://schemas.microsoft.com/office/drawing/2014/main" id="{ADDB10B3-CF45-4294-8994-0E8AD1FC6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11">
            <a:extLst>
              <a:ext uri="{FF2B5EF4-FFF2-40B4-BE49-F238E27FC236}">
                <a16:creationId xmlns:a16="http://schemas.microsoft.com/office/drawing/2014/main" id="{5145417F-1D1B-48A7-B4DA-BAD73B02C8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6" name="Rectangle 13">
            <a:extLst>
              <a:ext uri="{FF2B5EF4-FFF2-40B4-BE49-F238E27FC236}">
                <a16:creationId xmlns:a16="http://schemas.microsoft.com/office/drawing/2014/main" id="{13CF9D9F-1672-4D0C-934E-CD9EE1BE5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6" name="Group 15">
            <a:extLst>
              <a:ext uri="{FF2B5EF4-FFF2-40B4-BE49-F238E27FC236}">
                <a16:creationId xmlns:a16="http://schemas.microsoft.com/office/drawing/2014/main" id="{1558C702-CA14-4264-B8FC-A5120F75DE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17" name="Straight Connector 16">
              <a:extLst>
                <a:ext uri="{FF2B5EF4-FFF2-40B4-BE49-F238E27FC236}">
                  <a16:creationId xmlns:a16="http://schemas.microsoft.com/office/drawing/2014/main" id="{6621A72C-7343-4A22-8700-696C5860A2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B44A4DC-7861-4DCC-9931-5A075855D6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16C316F-BFB5-424F-A951-E962A3B745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a16="http://schemas.microsoft.com/office/drawing/2014/main" id="{B66F8A2C-B8CF-4B20-9A73-2ADCF63027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180C23B1-7427-4DF4-BFF1-60CD7E93BC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B5DD78E9-DE0D-47AF-A0DB-F475221E3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7" name="Rectangle 26">
            <a:extLst>
              <a:ext uri="{FF2B5EF4-FFF2-40B4-BE49-F238E27FC236}">
                <a16:creationId xmlns:a16="http://schemas.microsoft.com/office/drawing/2014/main" id="{A118D329-2010-4A15-B57C-429FFAE35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9D526145-E172-473B-A6B3-77B05DAB29DB}"/>
              </a:ext>
            </a:extLst>
          </p:cNvPr>
          <p:cNvSpPr>
            <a:spLocks noGrp="1"/>
          </p:cNvSpPr>
          <p:nvPr>
            <p:ph type="title"/>
          </p:nvPr>
        </p:nvSpPr>
        <p:spPr>
          <a:xfrm>
            <a:off x="1263520" y="1272800"/>
            <a:ext cx="6544620" cy="4312402"/>
          </a:xfrm>
        </p:spPr>
        <p:txBody>
          <a:bodyPr vert="horz" lIns="91440" tIns="45720" rIns="91440" bIns="45720" rtlCol="0" anchor="ctr">
            <a:normAutofit/>
          </a:bodyPr>
          <a:lstStyle/>
          <a:p>
            <a:pPr algn="r">
              <a:lnSpc>
                <a:spcPct val="83000"/>
              </a:lnSpc>
            </a:pPr>
            <a:r>
              <a:rPr lang="en-US" sz="6800" cap="all" spc="-100">
                <a:solidFill>
                  <a:schemeClr val="tx1"/>
                </a:solidFill>
              </a:rPr>
              <a:t>Learned helplessness</a:t>
            </a:r>
          </a:p>
        </p:txBody>
      </p:sp>
      <p:sp>
        <p:nvSpPr>
          <p:cNvPr id="3" name="Content Placeholder 2">
            <a:extLst>
              <a:ext uri="{FF2B5EF4-FFF2-40B4-BE49-F238E27FC236}">
                <a16:creationId xmlns:a16="http://schemas.microsoft.com/office/drawing/2014/main" id="{416B9FAA-E2B7-4D7E-9AF1-3976CA026367}"/>
              </a:ext>
            </a:extLst>
          </p:cNvPr>
          <p:cNvSpPr>
            <a:spLocks noGrp="1"/>
          </p:cNvSpPr>
          <p:nvPr>
            <p:ph idx="1"/>
          </p:nvPr>
        </p:nvSpPr>
        <p:spPr>
          <a:xfrm>
            <a:off x="8473440" y="1272800"/>
            <a:ext cx="2481307" cy="4312402"/>
          </a:xfrm>
        </p:spPr>
        <p:txBody>
          <a:bodyPr vert="horz" lIns="91440" tIns="45720" rIns="91440" bIns="45720" rtlCol="0" anchor="ctr">
            <a:normAutofit/>
          </a:bodyPr>
          <a:lstStyle/>
          <a:p>
            <a:pPr marL="0" indent="0">
              <a:spcBef>
                <a:spcPts val="0"/>
              </a:spcBef>
              <a:spcAft>
                <a:spcPts val="600"/>
              </a:spcAft>
              <a:buNone/>
            </a:pPr>
            <a:r>
              <a:rPr lang="en-US" sz="2400" spc="80" dirty="0"/>
              <a:t>Do you know what learned helplessness is?</a:t>
            </a:r>
          </a:p>
        </p:txBody>
      </p:sp>
      <p:cxnSp>
        <p:nvCxnSpPr>
          <p:cNvPr id="29" name="Straight Connector 28">
            <a:extLst>
              <a:ext uri="{FF2B5EF4-FFF2-40B4-BE49-F238E27FC236}">
                <a16:creationId xmlns:a16="http://schemas.microsoft.com/office/drawing/2014/main" id="{994262BC-EE98-4BD6-82DB-4955E8DCC2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21772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6B717177-21D5-4861-9D5F-103ED7F05206}"/>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Learned helplessness</a:t>
            </a:r>
          </a:p>
        </p:txBody>
      </p:sp>
      <p:sp>
        <p:nvSpPr>
          <p:cNvPr id="3" name="Content Placeholder 2">
            <a:extLst>
              <a:ext uri="{FF2B5EF4-FFF2-40B4-BE49-F238E27FC236}">
                <a16:creationId xmlns:a16="http://schemas.microsoft.com/office/drawing/2014/main" id="{463E9161-6CBA-4555-A015-31824D414B9F}"/>
              </a:ext>
            </a:extLst>
          </p:cNvPr>
          <p:cNvSpPr>
            <a:spLocks noGrp="1"/>
          </p:cNvSpPr>
          <p:nvPr>
            <p:ph idx="1"/>
          </p:nvPr>
        </p:nvSpPr>
        <p:spPr>
          <a:xfrm>
            <a:off x="3372466" y="2398245"/>
            <a:ext cx="8198781" cy="3837961"/>
          </a:xfrm>
        </p:spPr>
        <p:txBody>
          <a:bodyPr>
            <a:normAutofit/>
          </a:bodyPr>
          <a:lstStyle/>
          <a:p>
            <a:pPr>
              <a:lnSpc>
                <a:spcPct val="90000"/>
              </a:lnSpc>
            </a:pPr>
            <a:r>
              <a:rPr lang="en-GB" sz="2000" dirty="0">
                <a:solidFill>
                  <a:schemeClr val="tx1">
                    <a:lumMod val="75000"/>
                    <a:lumOff val="25000"/>
                  </a:schemeClr>
                </a:solidFill>
              </a:rPr>
              <a:t>A psychological phenomenon</a:t>
            </a:r>
          </a:p>
          <a:p>
            <a:pPr>
              <a:lnSpc>
                <a:spcPct val="90000"/>
              </a:lnSpc>
            </a:pPr>
            <a:r>
              <a:rPr lang="en-GB" sz="2000" dirty="0">
                <a:solidFill>
                  <a:schemeClr val="tx1">
                    <a:lumMod val="75000"/>
                    <a:lumOff val="25000"/>
                  </a:schemeClr>
                </a:solidFill>
              </a:rPr>
              <a:t>Experiencing past negative events</a:t>
            </a:r>
          </a:p>
          <a:p>
            <a:pPr>
              <a:lnSpc>
                <a:spcPct val="90000"/>
              </a:lnSpc>
            </a:pPr>
            <a:r>
              <a:rPr lang="en-GB" sz="2000" dirty="0">
                <a:solidFill>
                  <a:schemeClr val="tx1">
                    <a:lumMod val="75000"/>
                    <a:lumOff val="25000"/>
                  </a:schemeClr>
                </a:solidFill>
              </a:rPr>
              <a:t>Feeling you are unable to control your environment</a:t>
            </a:r>
          </a:p>
          <a:p>
            <a:pPr>
              <a:lnSpc>
                <a:spcPct val="90000"/>
              </a:lnSpc>
            </a:pPr>
            <a:r>
              <a:rPr lang="en-GB" sz="2000" dirty="0">
                <a:solidFill>
                  <a:schemeClr val="tx1">
                    <a:lumMod val="75000"/>
                    <a:lumOff val="25000"/>
                  </a:schemeClr>
                </a:solidFill>
              </a:rPr>
              <a:t>Unable to change an outcome</a:t>
            </a:r>
          </a:p>
          <a:p>
            <a:pPr>
              <a:lnSpc>
                <a:spcPct val="90000"/>
              </a:lnSpc>
            </a:pPr>
            <a:endParaRPr lang="en-GB" sz="2000" dirty="0">
              <a:solidFill>
                <a:schemeClr val="tx1">
                  <a:lumMod val="75000"/>
                  <a:lumOff val="25000"/>
                </a:schemeClr>
              </a:solidFill>
            </a:endParaRPr>
          </a:p>
          <a:p>
            <a:pPr>
              <a:lnSpc>
                <a:spcPct val="90000"/>
              </a:lnSpc>
            </a:pPr>
            <a:r>
              <a:rPr lang="en-GB" sz="2000" dirty="0">
                <a:solidFill>
                  <a:schemeClr val="tx1">
                    <a:lumMod val="75000"/>
                    <a:lumOff val="25000"/>
                  </a:schemeClr>
                </a:solidFill>
              </a:rPr>
              <a:t>Not trying to stop negative occurrences so act helpless</a:t>
            </a:r>
          </a:p>
          <a:p>
            <a:pPr>
              <a:lnSpc>
                <a:spcPct val="90000"/>
              </a:lnSpc>
            </a:pPr>
            <a:r>
              <a:rPr lang="en-GB" sz="2000" dirty="0">
                <a:solidFill>
                  <a:schemeClr val="tx1">
                    <a:lumMod val="75000"/>
                    <a:lumOff val="25000"/>
                  </a:schemeClr>
                </a:solidFill>
              </a:rPr>
              <a:t>Often seen in cases of trauma, abuse and neglect</a:t>
            </a:r>
          </a:p>
          <a:p>
            <a:pPr>
              <a:lnSpc>
                <a:spcPct val="90000"/>
              </a:lnSpc>
            </a:pPr>
            <a:r>
              <a:rPr lang="en-GB" sz="2000" dirty="0">
                <a:solidFill>
                  <a:schemeClr val="tx1">
                    <a:lumMod val="75000"/>
                    <a:lumOff val="25000"/>
                  </a:schemeClr>
                </a:solidFill>
              </a:rPr>
              <a:t>Symptoms can be depression, PTSD, low self-esteem, lack of effort.</a:t>
            </a:r>
          </a:p>
        </p:txBody>
      </p:sp>
    </p:spTree>
    <p:extLst>
      <p:ext uri="{BB962C8B-B14F-4D97-AF65-F5344CB8AC3E}">
        <p14:creationId xmlns:p14="http://schemas.microsoft.com/office/powerpoint/2010/main" val="12202643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90610949-EDDF-43A5-94DA-C994BA0FC054}"/>
              </a:ext>
            </a:extLst>
          </p:cNvPr>
          <p:cNvSpPr>
            <a:spLocks noGrp="1"/>
          </p:cNvSpPr>
          <p:nvPr>
            <p:ph type="title"/>
          </p:nvPr>
        </p:nvSpPr>
        <p:spPr>
          <a:xfrm>
            <a:off x="7532835" y="1420706"/>
            <a:ext cx="3466540" cy="4016587"/>
          </a:xfrm>
        </p:spPr>
        <p:txBody>
          <a:bodyPr>
            <a:normAutofit/>
          </a:bodyPr>
          <a:lstStyle/>
          <a:p>
            <a:r>
              <a:rPr lang="en-GB" sz="3600"/>
              <a:t>Treating learned helplessness</a:t>
            </a:r>
          </a:p>
        </p:txBody>
      </p:sp>
      <p:sp>
        <p:nvSpPr>
          <p:cNvPr id="3" name="Content Placeholder 2">
            <a:extLst>
              <a:ext uri="{FF2B5EF4-FFF2-40B4-BE49-F238E27FC236}">
                <a16:creationId xmlns:a16="http://schemas.microsoft.com/office/drawing/2014/main" id="{2945395E-B051-4017-A6DE-A7AEBED37DB9}"/>
              </a:ext>
            </a:extLst>
          </p:cNvPr>
          <p:cNvSpPr>
            <a:spLocks noGrp="1"/>
          </p:cNvSpPr>
          <p:nvPr>
            <p:ph idx="1"/>
          </p:nvPr>
        </p:nvSpPr>
        <p:spPr>
          <a:xfrm>
            <a:off x="1440519" y="1420706"/>
            <a:ext cx="5514758" cy="4016587"/>
          </a:xfrm>
        </p:spPr>
        <p:txBody>
          <a:bodyPr anchor="ctr">
            <a:normAutofit/>
          </a:bodyPr>
          <a:lstStyle/>
          <a:p>
            <a:r>
              <a:rPr lang="en-GB" sz="2400" dirty="0">
                <a:solidFill>
                  <a:schemeClr val="tx1">
                    <a:lumMod val="75000"/>
                    <a:lumOff val="25000"/>
                  </a:schemeClr>
                </a:solidFill>
              </a:rPr>
              <a:t>CBT to enable an individual to think in more realistic ways</a:t>
            </a:r>
          </a:p>
          <a:p>
            <a:r>
              <a:rPr lang="en-GB" sz="2400" dirty="0">
                <a:solidFill>
                  <a:schemeClr val="tx1">
                    <a:lumMod val="75000"/>
                    <a:lumOff val="25000"/>
                  </a:schemeClr>
                </a:solidFill>
              </a:rPr>
              <a:t>CBT can reduce depression and anxiety</a:t>
            </a:r>
          </a:p>
          <a:p>
            <a:r>
              <a:rPr lang="en-GB" sz="2400" dirty="0">
                <a:solidFill>
                  <a:schemeClr val="tx1">
                    <a:lumMod val="75000"/>
                    <a:lumOff val="25000"/>
                  </a:schemeClr>
                </a:solidFill>
              </a:rPr>
              <a:t>It can teach learned optimism</a:t>
            </a:r>
          </a:p>
          <a:p>
            <a:r>
              <a:rPr lang="en-GB" sz="2400" dirty="0">
                <a:solidFill>
                  <a:schemeClr val="tx1">
                    <a:lumMod val="75000"/>
                    <a:lumOff val="25000"/>
                  </a:schemeClr>
                </a:solidFill>
              </a:rPr>
              <a:t>CBT will create goal setting.</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01936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F1CE2E99-0EA0-417B-AEB2-C8C65F9DB7A5}"/>
              </a:ext>
            </a:extLst>
          </p:cNvPr>
          <p:cNvSpPr>
            <a:spLocks noGrp="1"/>
          </p:cNvSpPr>
          <p:nvPr>
            <p:ph type="title"/>
          </p:nvPr>
        </p:nvSpPr>
        <p:spPr>
          <a:xfrm>
            <a:off x="573409" y="559477"/>
            <a:ext cx="3765200" cy="5709931"/>
          </a:xfrm>
        </p:spPr>
        <p:txBody>
          <a:bodyPr>
            <a:normAutofit/>
          </a:bodyPr>
          <a:lstStyle/>
          <a:p>
            <a:pPr algn="ctr"/>
            <a:r>
              <a:rPr lang="en-GB" sz="4100"/>
              <a:t>Asynchronous session</a:t>
            </a:r>
          </a:p>
        </p:txBody>
      </p:sp>
      <p:graphicFrame>
        <p:nvGraphicFramePr>
          <p:cNvPr id="5" name="Content Placeholder 2">
            <a:extLst>
              <a:ext uri="{FF2B5EF4-FFF2-40B4-BE49-F238E27FC236}">
                <a16:creationId xmlns:a16="http://schemas.microsoft.com/office/drawing/2014/main" id="{08B95074-FF86-40EC-B286-D2A201FD1BBC}"/>
              </a:ext>
            </a:extLst>
          </p:cNvPr>
          <p:cNvGraphicFramePr>
            <a:graphicFrameLocks noGrp="1"/>
          </p:cNvGraphicFramePr>
          <p:nvPr>
            <p:ph idx="1"/>
            <p:extLst>
              <p:ext uri="{D42A27DB-BD31-4B8C-83A1-F6EECF244321}">
                <p14:modId xmlns:p14="http://schemas.microsoft.com/office/powerpoint/2010/main" val="2949010556"/>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15194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9698D-D89A-4612-B094-4C7DB2ABB85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F290651-6914-446A-AD71-2F47D3EAAA65}"/>
              </a:ext>
            </a:extLst>
          </p:cNvPr>
          <p:cNvSpPr>
            <a:spLocks noGrp="1"/>
          </p:cNvSpPr>
          <p:nvPr>
            <p:ph idx="1"/>
          </p:nvPr>
        </p:nvSpPr>
        <p:spPr>
          <a:xfrm>
            <a:off x="742122" y="1825624"/>
            <a:ext cx="10611678" cy="4906479"/>
          </a:xfrm>
        </p:spPr>
        <p:txBody>
          <a:bodyPr>
            <a:normAutofit/>
          </a:bodyPr>
          <a:lstStyle/>
          <a:p>
            <a:r>
              <a:rPr lang="en-GB" dirty="0" err="1"/>
              <a:t>Koettl</a:t>
            </a:r>
            <a:r>
              <a:rPr lang="en-GB" dirty="0"/>
              <a:t>, J.  (2009) </a:t>
            </a:r>
            <a:r>
              <a:rPr lang="en-GB" i="1" dirty="0"/>
              <a:t>Human Trafficking, Modern Day Slavery and Economic Exploitation</a:t>
            </a:r>
            <a:r>
              <a:rPr lang="en-GB" dirty="0"/>
              <a:t>.  Available at:  </a:t>
            </a:r>
            <a:r>
              <a:rPr lang="en-GB" dirty="0">
                <a:hlinkClick r:id="rId2"/>
              </a:rPr>
              <a:t>World Bank Document (researchgate.net)</a:t>
            </a:r>
            <a:r>
              <a:rPr lang="en-GB" dirty="0"/>
              <a:t> (Accessed:  4</a:t>
            </a:r>
            <a:r>
              <a:rPr lang="en-GB" baseline="30000" dirty="0"/>
              <a:t>th</a:t>
            </a:r>
            <a:r>
              <a:rPr lang="en-GB" dirty="0"/>
              <a:t> March 2021).</a:t>
            </a:r>
          </a:p>
          <a:p>
            <a:r>
              <a:rPr lang="en-GB" dirty="0"/>
              <a:t>NSPCC.  (2021) </a:t>
            </a:r>
            <a:r>
              <a:rPr lang="en-GB" i="1" dirty="0"/>
              <a:t>Child Sexual Exploitation</a:t>
            </a:r>
            <a:r>
              <a:rPr lang="en-GB" dirty="0"/>
              <a:t>.  Available at:  </a:t>
            </a:r>
            <a:r>
              <a:rPr lang="en-GB" dirty="0">
                <a:hlinkClick r:id="rId3"/>
              </a:rPr>
              <a:t>Child sexual exploitation | NSPCC</a:t>
            </a:r>
            <a:r>
              <a:rPr lang="en-GB" dirty="0"/>
              <a:t> (Accessed:  4</a:t>
            </a:r>
            <a:r>
              <a:rPr lang="en-GB" baseline="30000" dirty="0"/>
              <a:t>th</a:t>
            </a:r>
            <a:r>
              <a:rPr lang="en-GB" dirty="0"/>
              <a:t> March 2021).</a:t>
            </a:r>
          </a:p>
          <a:p>
            <a:r>
              <a:rPr lang="en-GB" dirty="0"/>
              <a:t>NSPCC.  (2021) </a:t>
            </a:r>
            <a:r>
              <a:rPr lang="en-GB" i="1" dirty="0"/>
              <a:t>Types of Abuse</a:t>
            </a:r>
            <a:r>
              <a:rPr lang="en-GB" dirty="0"/>
              <a:t>.  Available at:  </a:t>
            </a:r>
            <a:r>
              <a:rPr lang="en-GB" dirty="0">
                <a:hlinkClick r:id="rId4"/>
              </a:rPr>
              <a:t>Types of abuse | NSPCC</a:t>
            </a:r>
            <a:r>
              <a:rPr lang="en-GB" dirty="0"/>
              <a:t> (Accessed:  6</a:t>
            </a:r>
            <a:r>
              <a:rPr lang="en-GB" baseline="30000" dirty="0"/>
              <a:t>th</a:t>
            </a:r>
            <a:r>
              <a:rPr lang="en-GB" dirty="0"/>
              <a:t> March 2021).</a:t>
            </a:r>
          </a:p>
          <a:p>
            <a:r>
              <a:rPr lang="en-GB" dirty="0"/>
              <a:t>Open I.  (no date)@</a:t>
            </a:r>
            <a:r>
              <a:rPr lang="en-GB" b="0" i="0" dirty="0">
                <a:solidFill>
                  <a:srgbClr val="3C3C3C"/>
                </a:solidFill>
                <a:effectLst/>
                <a:latin typeface="Helvetica Neue"/>
              </a:rPr>
              <a:t>Ecological Model. Bronfenbrenner's Ecological Model Describing the Environmental </a:t>
            </a:r>
            <a:r>
              <a:rPr lang="en-GB" dirty="0">
                <a:solidFill>
                  <a:srgbClr val="3C3C3C"/>
                </a:solidFill>
                <a:latin typeface="Helvetica Neue"/>
              </a:rPr>
              <a:t>I</a:t>
            </a:r>
            <a:r>
              <a:rPr lang="en-GB" b="0" i="0" dirty="0">
                <a:solidFill>
                  <a:srgbClr val="3C3C3C"/>
                </a:solidFill>
                <a:effectLst/>
                <a:latin typeface="Helvetica Neue"/>
              </a:rPr>
              <a:t>nfluences on a </a:t>
            </a:r>
            <a:r>
              <a:rPr lang="en-GB" b="0" i="0" dirty="0" err="1">
                <a:solidFill>
                  <a:srgbClr val="3C3C3C"/>
                </a:solidFill>
                <a:effectLst/>
                <a:latin typeface="Helvetica Neue"/>
              </a:rPr>
              <a:t>Child@</a:t>
            </a:r>
            <a:r>
              <a:rPr lang="en-GB" dirty="0" err="1">
                <a:hlinkClick r:id="rId5"/>
              </a:rPr>
              <a:t>Ecological</a:t>
            </a:r>
            <a:r>
              <a:rPr lang="en-GB" dirty="0">
                <a:hlinkClick r:id="rId5"/>
              </a:rPr>
              <a:t> Model. Bronfenbrenner's Ecological Model des | Open-</a:t>
            </a:r>
            <a:r>
              <a:rPr lang="en-GB" dirty="0" err="1">
                <a:hlinkClick r:id="rId5"/>
              </a:rPr>
              <a:t>i</a:t>
            </a:r>
            <a:r>
              <a:rPr lang="en-GB" dirty="0">
                <a:hlinkClick r:id="rId5"/>
              </a:rPr>
              <a:t> (nih.gov)</a:t>
            </a:r>
            <a:r>
              <a:rPr lang="en-GB" dirty="0"/>
              <a:t> (Accessed:  6</a:t>
            </a:r>
            <a:r>
              <a:rPr lang="en-GB" baseline="30000" dirty="0"/>
              <a:t>th</a:t>
            </a:r>
            <a:r>
              <a:rPr lang="en-GB" dirty="0"/>
              <a:t> March 2021).</a:t>
            </a:r>
          </a:p>
          <a:p>
            <a:r>
              <a:rPr lang="en-GB" dirty="0"/>
              <a:t>Positive Psychology.  (no date) What is self-esteem?  Available at: </a:t>
            </a:r>
            <a:r>
              <a:rPr lang="en-GB" dirty="0">
                <a:hlinkClick r:id="rId6"/>
              </a:rPr>
              <a:t>What is Self-Esteem? 3 Theories on the Function of Self-Esteem (positivepsychology.org.uk)</a:t>
            </a:r>
            <a:r>
              <a:rPr lang="en-GB" dirty="0"/>
              <a:t> (Accessed:  6</a:t>
            </a:r>
            <a:r>
              <a:rPr lang="en-GB" baseline="30000" dirty="0"/>
              <a:t>th</a:t>
            </a:r>
            <a:r>
              <a:rPr lang="en-GB" dirty="0"/>
              <a:t> March 2021). </a:t>
            </a:r>
          </a:p>
          <a:p>
            <a:endParaRPr lang="en-GB" dirty="0"/>
          </a:p>
        </p:txBody>
      </p:sp>
    </p:spTree>
    <p:extLst>
      <p:ext uri="{BB962C8B-B14F-4D97-AF65-F5344CB8AC3E}">
        <p14:creationId xmlns:p14="http://schemas.microsoft.com/office/powerpoint/2010/main" val="3325637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1768E-4077-44F8-84B8-0CA34A91E8F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2EEE28D-DEDA-43C8-8A03-991A79A5FE00}"/>
              </a:ext>
            </a:extLst>
          </p:cNvPr>
          <p:cNvSpPr>
            <a:spLocks noGrp="1"/>
          </p:cNvSpPr>
          <p:nvPr>
            <p:ph idx="1"/>
          </p:nvPr>
        </p:nvSpPr>
        <p:spPr/>
        <p:txBody>
          <a:bodyPr/>
          <a:lstStyle/>
          <a:p>
            <a:r>
              <a:rPr lang="en-GB" dirty="0"/>
              <a:t>Positive Psychology.  (no date) What is Self-Worth?  Available at:  </a:t>
            </a:r>
            <a:r>
              <a:rPr lang="en-GB" dirty="0">
                <a:hlinkClick r:id="rId2"/>
              </a:rPr>
              <a:t>What is Self-Worth and How Do We Increase it? (Incl. 4 Worksheets) (positivepsychology.com)</a:t>
            </a:r>
            <a:r>
              <a:rPr lang="en-GB" dirty="0"/>
              <a:t> (Accessed:  6</a:t>
            </a:r>
            <a:r>
              <a:rPr lang="en-GB" baseline="30000" dirty="0"/>
              <a:t>th</a:t>
            </a:r>
            <a:r>
              <a:rPr lang="en-GB" dirty="0"/>
              <a:t> March 2021).</a:t>
            </a:r>
          </a:p>
          <a:p>
            <a:r>
              <a:rPr lang="en-GB" dirty="0"/>
              <a:t>Robson, M.  and Pattison, S.  (2018) </a:t>
            </a:r>
            <a:r>
              <a:rPr lang="en-GB" i="1" dirty="0"/>
              <a:t>The Handbook of Counselling Children and Young People</a:t>
            </a:r>
            <a:r>
              <a:rPr lang="en-GB" dirty="0"/>
              <a:t>.  2 </a:t>
            </a:r>
            <a:r>
              <a:rPr lang="en-GB" dirty="0" err="1"/>
              <a:t>edn</a:t>
            </a:r>
            <a:r>
              <a:rPr lang="en-GB" dirty="0"/>
              <a:t>.  Sage Publications Limited:  London.</a:t>
            </a:r>
          </a:p>
          <a:p>
            <a:r>
              <a:rPr lang="en-GB" dirty="0"/>
              <a:t>Save The Children.  (no date) </a:t>
            </a:r>
            <a:r>
              <a:rPr lang="en-GB" i="1" dirty="0"/>
              <a:t>Child Exploitation</a:t>
            </a:r>
            <a:r>
              <a:rPr lang="en-GB" dirty="0"/>
              <a:t>.  Available at:  </a:t>
            </a:r>
            <a:r>
              <a:rPr lang="en-GB" dirty="0">
                <a:hlinkClick r:id="rId3"/>
              </a:rPr>
              <a:t>Child exploitation | Resource Centre (savethechildren.net)</a:t>
            </a:r>
            <a:r>
              <a:rPr lang="en-GB" dirty="0"/>
              <a:t> (Accessed:  4</a:t>
            </a:r>
            <a:r>
              <a:rPr lang="en-GB" baseline="30000" dirty="0"/>
              <a:t>th</a:t>
            </a:r>
            <a:r>
              <a:rPr lang="en-GB" dirty="0"/>
              <a:t> March 2021).</a:t>
            </a:r>
          </a:p>
          <a:p>
            <a:endParaRPr lang="en-GB" dirty="0"/>
          </a:p>
        </p:txBody>
      </p:sp>
    </p:spTree>
    <p:extLst>
      <p:ext uri="{BB962C8B-B14F-4D97-AF65-F5344CB8AC3E}">
        <p14:creationId xmlns:p14="http://schemas.microsoft.com/office/powerpoint/2010/main" val="34196554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Savon</Template>
  <TotalTime>699</TotalTime>
  <Words>1903</Words>
  <Application>Microsoft Office PowerPoint</Application>
  <PresentationFormat>Widescreen</PresentationFormat>
  <Paragraphs>258</Paragraphs>
  <Slides>34</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34</vt:i4>
      </vt:variant>
    </vt:vector>
  </HeadingPairs>
  <TitlesOfParts>
    <vt:vector size="44" baseType="lpstr">
      <vt:lpstr>Arial</vt:lpstr>
      <vt:lpstr>Century Gothic</vt:lpstr>
      <vt:lpstr>Garamond</vt:lpstr>
      <vt:lpstr>Gill Sans W01 Light</vt:lpstr>
      <vt:lpstr>Helvetica Neue</vt:lpstr>
      <vt:lpstr>lora</vt:lpstr>
      <vt:lpstr>Open Sans</vt:lpstr>
      <vt:lpstr>Times New Roman</vt:lpstr>
      <vt:lpstr>Wingdings</vt:lpstr>
      <vt:lpstr>Savon</vt:lpstr>
      <vt:lpstr>Working therapeutically with children and young people</vt:lpstr>
      <vt:lpstr>Aims and objectives</vt:lpstr>
      <vt:lpstr>Recap</vt:lpstr>
      <vt:lpstr>Child exploitation</vt:lpstr>
      <vt:lpstr>Definition of exploitation </vt:lpstr>
      <vt:lpstr>Exploitation</vt:lpstr>
      <vt:lpstr>Economic exploitation</vt:lpstr>
      <vt:lpstr>Economic exploitation</vt:lpstr>
      <vt:lpstr>Sexual exploitation</vt:lpstr>
      <vt:lpstr>Sexual exploitation</vt:lpstr>
      <vt:lpstr>Intimidation</vt:lpstr>
      <vt:lpstr>Who are the perpetrators?</vt:lpstr>
      <vt:lpstr>Types of child sexual exploitation</vt:lpstr>
      <vt:lpstr>Effects of sexual exploitation</vt:lpstr>
      <vt:lpstr>Cognitive, language, emotion</vt:lpstr>
      <vt:lpstr>Abuse: Emotional</vt:lpstr>
      <vt:lpstr>Effects and causes of emotional abuse</vt:lpstr>
      <vt:lpstr>Abuse: physical</vt:lpstr>
      <vt:lpstr>Effects and causes of physical abuse</vt:lpstr>
      <vt:lpstr>Abuse: neglect</vt:lpstr>
      <vt:lpstr>Effects and causes of neglect</vt:lpstr>
      <vt:lpstr>Self esteem</vt:lpstr>
      <vt:lpstr>Self worth</vt:lpstr>
      <vt:lpstr>Psychosocial development</vt:lpstr>
      <vt:lpstr>PowerPoint Presentation</vt:lpstr>
      <vt:lpstr>Attachment and developmental frameworks</vt:lpstr>
      <vt:lpstr>Bronfenbrenner’s 1977 bio-ecological systems theory</vt:lpstr>
      <vt:lpstr>PowerPoint Presentation</vt:lpstr>
      <vt:lpstr>Learned helplessness</vt:lpstr>
      <vt:lpstr>Learned helplessness</vt:lpstr>
      <vt:lpstr>Treating learned helplessness</vt:lpstr>
      <vt:lpstr>Asynchronous session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Knight</dc:creator>
  <cp:lastModifiedBy>Sarah Knight</cp:lastModifiedBy>
  <cp:revision>40</cp:revision>
  <dcterms:created xsi:type="dcterms:W3CDTF">2021-03-04T10:34:22Z</dcterms:created>
  <dcterms:modified xsi:type="dcterms:W3CDTF">2021-03-12T09:00:30Z</dcterms:modified>
</cp:coreProperties>
</file>