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63" r:id="rId5"/>
    <p:sldId id="269" r:id="rId6"/>
    <p:sldId id="270" r:id="rId7"/>
    <p:sldId id="271" r:id="rId8"/>
    <p:sldId id="265" r:id="rId9"/>
    <p:sldId id="261" r:id="rId10"/>
    <p:sldId id="273" r:id="rId11"/>
    <p:sldId id="287" r:id="rId12"/>
    <p:sldId id="280" r:id="rId13"/>
    <p:sldId id="288" r:id="rId14"/>
    <p:sldId id="290" r:id="rId15"/>
    <p:sldId id="291" r:id="rId16"/>
    <p:sldId id="292" r:id="rId17"/>
    <p:sldId id="293"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112" autoAdjust="0"/>
  </p:normalViewPr>
  <p:slideViewPr>
    <p:cSldViewPr>
      <p:cViewPr varScale="1">
        <p:scale>
          <a:sx n="84" d="100"/>
          <a:sy n="84" d="100"/>
        </p:scale>
        <p:origin x="1752"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8AAC5A-4C5E-4137-8B6D-6CFF08E35BAB}"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1BB800-30F1-45CB-94C6-06737CCFA931}" type="slidenum">
              <a:rPr lang="en-GB" smtClean="0"/>
              <a:t>‹#›</a:t>
            </a:fld>
            <a:endParaRPr lang="en-GB"/>
          </a:p>
        </p:txBody>
      </p:sp>
    </p:spTree>
    <p:extLst>
      <p:ext uri="{BB962C8B-B14F-4D97-AF65-F5344CB8AC3E}">
        <p14:creationId xmlns:p14="http://schemas.microsoft.com/office/powerpoint/2010/main" val="2901096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The fount of policy-making in Britain has always been the executive. Initially the crown was all-powerful, but then the powers of the crown came to be exercised by bodies on behalf of the crown. The king’s justice came to be dispensed by his courts. Generating measures of public policy moved to the king’s ministers, especially in the eighteenth century with the arrival of the Hanoverian kings, who had little interest in domestic politics. As we have seen (Chapter 16), the monarch moved from being at the heart of public policy to being, by the twentieth century, above the political fray, giving assent to what is decided but not interfering in the process. Political power came to be exercised by the king’s ministers, the leading ministers drawn together in a Cabinet and headed by the king’s principal, or prime, minister. Though political power passed to the Prime Minister and Cabinet, the form of monarchical government remained and continues to provide the legal framework within which government is conducted.</a:t>
            </a:r>
          </a:p>
          <a:p>
            <a:endParaRPr lang="en-GB" dirty="0"/>
          </a:p>
          <a:p>
            <a:r>
              <a:rPr lang="en-GB" dirty="0"/>
              <a:t>The emergence of a powerful Prime Minister and Cabinet was marked in the nineteenth century. Collective responsibility became a key doctrine of the constitution. Although the legal authority of ministers rested on their position as servants of the crown, their political authority came to rest on the fact that they commanded a majority in the House of Commons. After the 1840s, the monarch’s choice of ministry was constrained by the votes of the electors. The head of the party commanding a majority in the House of Commons was invited to become Prime Minister and, by the very reason he became Prime Minister, was able to exercise considerable power through the party’s majority in the House. By virtue of the doctrine of parliamentary sovereignty (Chapter 15), the outputs of Parliament were binding and could be set aside by no body other than Parliament itself. Whoever commanded a majority in the House of Commons could thus wield considerable power. The Prime Minister and Cabinet came to form the heart of government – the core executive – in the United Kingdom. Though recent pressures – the hollowing out of the state and multilevel governance (discussed later) – have led to the core executive operating in a more crowded and fragmented political environment, the Prime Minister and Cabinet remain at the heart of British government.</a:t>
            </a:r>
          </a:p>
        </p:txBody>
      </p:sp>
      <p:sp>
        <p:nvSpPr>
          <p:cNvPr id="4" name="Slide Number Placeholder 3"/>
          <p:cNvSpPr>
            <a:spLocks noGrp="1"/>
          </p:cNvSpPr>
          <p:nvPr>
            <p:ph type="sldNum" sz="quarter" idx="5"/>
          </p:nvPr>
        </p:nvSpPr>
        <p:spPr/>
        <p:txBody>
          <a:bodyPr/>
          <a:lstStyle/>
          <a:p>
            <a:fld id="{941BB800-30F1-45CB-94C6-06737CCFA931}" type="slidenum">
              <a:rPr lang="en-GB" smtClean="0"/>
              <a:t>3</a:t>
            </a:fld>
            <a:endParaRPr lang="en-GB"/>
          </a:p>
        </p:txBody>
      </p:sp>
    </p:spTree>
    <p:extLst>
      <p:ext uri="{BB962C8B-B14F-4D97-AF65-F5344CB8AC3E}">
        <p14:creationId xmlns:p14="http://schemas.microsoft.com/office/powerpoint/2010/main" val="2709257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Prime Minister heads the government. To understand the premiership, it is necessary to look at the powers that inhere in the office, as well as the constraints that operate. However, while necessary, it is not sufficient. To understand how those powers are deployed, it is necessary to look at who holds the office.</a:t>
            </a:r>
          </a:p>
        </p:txBody>
      </p:sp>
      <p:sp>
        <p:nvSpPr>
          <p:cNvPr id="4" name="Slide Number Placeholder 3"/>
          <p:cNvSpPr>
            <a:spLocks noGrp="1"/>
          </p:cNvSpPr>
          <p:nvPr>
            <p:ph type="sldNum" sz="quarter" idx="5"/>
          </p:nvPr>
        </p:nvSpPr>
        <p:spPr/>
        <p:txBody>
          <a:bodyPr/>
          <a:lstStyle/>
          <a:p>
            <a:fld id="{941BB800-30F1-45CB-94C6-06737CCFA931}" type="slidenum">
              <a:rPr lang="en-GB" smtClean="0"/>
              <a:t>4</a:t>
            </a:fld>
            <a:endParaRPr lang="en-GB"/>
          </a:p>
        </p:txBody>
      </p:sp>
    </p:spTree>
    <p:extLst>
      <p:ext uri="{BB962C8B-B14F-4D97-AF65-F5344CB8AC3E}">
        <p14:creationId xmlns:p14="http://schemas.microsoft.com/office/powerpoint/2010/main" val="1897819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office of Prime Minister</a:t>
            </a:r>
          </a:p>
          <a:p>
            <a:r>
              <a:rPr lang="en-GB" dirty="0"/>
              <a:t>In the eighteenth century the person holding the premiership had little by way of a formal office: that is, a significant body of administrative support. The position became more significant in the nineteenth century with the development of a unified ministry, ministers becoming bound by the principle of collective ministerial responsibility. However, the body at the heart of government – the Cabinet – suffered from a lack of basic organisation. It was a collection of senior ministers, coming together for meetings; members took it in turn to be the host, and the implementation of decisions was dependent on the individuals attending to remember what had been agreed. Civil servants had to approach ministers to see if they knew what had been decided. The waiters variously leaked what had been discussed, and it was not unknown for some members to be asleep when important decisions were taken.</a:t>
            </a:r>
          </a:p>
          <a:p>
            <a:endParaRPr lang="en-GB" dirty="0"/>
          </a:p>
          <a:p>
            <a:r>
              <a:rPr lang="en-GB" dirty="0"/>
              <a:t>The situation changed notably in the twentieth century with the creation in 1916 of a Cabinet Secretariat and the appointment of a Cabinet Secretary (Seldon 2016). The impetus for the change was the need for efficiency in time of war, but the structure was maintained in peacetime. The use of the Secretariat initially attracted criticism.</a:t>
            </a:r>
          </a:p>
          <a:p>
            <a:endParaRPr lang="en-GB" dirty="0"/>
          </a:p>
          <a:p>
            <a:r>
              <a:rPr lang="en-GB" dirty="0"/>
              <a:t>The criticisms primarily grew out of the fact that the attachment of the Secretariat to the Cabinet had been carried out by Lloyd George and that he had then tied that body to his own person, thus effectively increasing his own power vis-à-vis the other members of the Cabinet.</a:t>
            </a:r>
          </a:p>
          <a:p>
            <a:endParaRPr lang="en-GB" dirty="0"/>
          </a:p>
          <a:p>
            <a:r>
              <a:rPr lang="en-GB" dirty="0"/>
              <a:t>(Carter 1956: 202)</a:t>
            </a:r>
          </a:p>
          <a:p>
            <a:endParaRPr lang="en-GB" dirty="0"/>
          </a:p>
          <a:p>
            <a:r>
              <a:rPr lang="en-GB" dirty="0"/>
              <a:t>The Secretariat served to ensure the recording and coordination of decisions, operating under the person who chaired the Cabinet – the Prime Minister. The position of the Prime Minister was also strengthened in 1919 with the creation of a unified civil service, under a Permanent Secretary as its head. A regulation ‘laid down that the consent of the Premier (which in practice meant the head of the civil service) would be required in all departments to the appointment of permanent heads and their deputies’ (Blake 1975: 46–7). It is a power that was to become a particularly important one under some later Prime Ministers, notably Margaret Thatcher, Tony Blair, David Cameron and Boris Johnson.</a:t>
            </a:r>
          </a:p>
          <a:p>
            <a:endParaRPr lang="en-GB" dirty="0"/>
          </a:p>
          <a:p>
            <a:r>
              <a:rPr lang="en-GB" dirty="0"/>
              <a:t>Over time, Downing Street has expanded. In addition to the private office, linking the Prime Minister to Whitehall, the PM’s Office has acquired a political office, linking the PM to the party, and a press office, linking the PM to the media. It has also acquired a body of policy advisers. Prime Ministers variously appointed advisers or drew on the advice of the Cabinet Secretary or other senior civil servants</a:t>
            </a:r>
          </a:p>
        </p:txBody>
      </p:sp>
      <p:sp>
        <p:nvSpPr>
          <p:cNvPr id="4" name="Slide Number Placeholder 3"/>
          <p:cNvSpPr>
            <a:spLocks noGrp="1"/>
          </p:cNvSpPr>
          <p:nvPr>
            <p:ph type="sldNum" sz="quarter" idx="5"/>
          </p:nvPr>
        </p:nvSpPr>
        <p:spPr/>
        <p:txBody>
          <a:bodyPr/>
          <a:lstStyle/>
          <a:p>
            <a:fld id="{941BB800-30F1-45CB-94C6-06737CCFA931}" type="slidenum">
              <a:rPr lang="en-GB" smtClean="0"/>
              <a:t>5</a:t>
            </a:fld>
            <a:endParaRPr lang="en-GB"/>
          </a:p>
        </p:txBody>
      </p:sp>
    </p:spTree>
    <p:extLst>
      <p:ext uri="{BB962C8B-B14F-4D97-AF65-F5344CB8AC3E}">
        <p14:creationId xmlns:p14="http://schemas.microsoft.com/office/powerpoint/2010/main" val="2372978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1970 a small body of advisers – the Central Policy Review Staff (CPRS), commonly known as ‘the think tank’ – was established (Blackstone and Plowden 1990; Waldegrave 2015: 107–15). It comprised some political appointees and seconded civil servants to advise the Cabinet on policy issues. It answered to the Cabinet through the Prime Minister but came to be overshadowed by a body of advisers answering solely to the PM, the No. 10 Policy Unit. The CPRS was wound up in 1983. The Policy Unit comprises usually a body of high-flying political advisers and civil servants (though under David Cameron it was staffed by civil servants, the Prime Minister drawing for political advice on a team of special advisers). Under Boris Johnson, it has been headed by </a:t>
            </a:r>
            <a:r>
              <a:rPr lang="en-GB" dirty="0" err="1"/>
              <a:t>Munira</a:t>
            </a:r>
            <a:r>
              <a:rPr lang="en-GB" dirty="0"/>
              <a:t> Mirza, a former Deputy Mayor for London under Johnson.</a:t>
            </a:r>
          </a:p>
        </p:txBody>
      </p:sp>
      <p:sp>
        <p:nvSpPr>
          <p:cNvPr id="4" name="Slide Number Placeholder 3"/>
          <p:cNvSpPr>
            <a:spLocks noGrp="1"/>
          </p:cNvSpPr>
          <p:nvPr>
            <p:ph type="sldNum" sz="quarter" idx="5"/>
          </p:nvPr>
        </p:nvSpPr>
        <p:spPr/>
        <p:txBody>
          <a:bodyPr/>
          <a:lstStyle/>
          <a:p>
            <a:fld id="{941BB800-30F1-45CB-94C6-06737CCFA931}" type="slidenum">
              <a:rPr lang="en-GB" smtClean="0"/>
              <a:t>6</a:t>
            </a:fld>
            <a:endParaRPr lang="en-GB"/>
          </a:p>
        </p:txBody>
      </p:sp>
    </p:spTree>
    <p:extLst>
      <p:ext uri="{BB962C8B-B14F-4D97-AF65-F5344CB8AC3E}">
        <p14:creationId xmlns:p14="http://schemas.microsoft.com/office/powerpoint/2010/main" val="4290641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Margaret Thatcher also appointed a Chief of Staff. Tony Blair, Gordon Brown, David Cameron, Theresa May and Boris Johnson also did so, though each entrusted the holder (or holders – Theresa May, for example, initially appointed two Joint Chiefs of Staff) with differing degrees of power. Under Tony Blair, the Chief of Staff was especially important and was empowered to give instructions to civil servants (a power rescinded by Gordon Brown). Under Theresa May, the two Joint Chiefs, Nick Timothy and Fiona Hill, were reported to exercise considerable power, including as gatekeeper to the PM, as a result of enjoying the trust of the Prime Minister. Both resigned in the wake of the 2017 General Election, Timothy having been accused of influencing the content of an electorally unpopular election manifesto. They were succeeded by Gavin Barwell, who was the first holder of the position to be both a former MP and minister. When Boris Johnson entered No. 10 his de facto chief of staff was his senior adviser Dominic Cummings (who had run the Brexit ‘Vote Leave’ campaign), who held significant power until his departure in November 2020, when he was succeeded on an interim basis by the Prime Minister’s chief strategic adviser (and also a former deputy mayor of London under Johnson) Sir Edward Lister, who had just been ennobled as Lord </a:t>
            </a:r>
            <a:r>
              <a:rPr lang="en-GB" dirty="0" err="1"/>
              <a:t>Udny</a:t>
            </a:r>
            <a:r>
              <a:rPr lang="en-GB" dirty="0"/>
              <a:t>-Lister, and then on a permanent basis, from 1 January 2021, by Dan Rosenfield, a former civil servant who had served in the Treasury under Labour and Conservative Chancellors.</a:t>
            </a:r>
          </a:p>
          <a:p>
            <a:endParaRPr lang="en-GB" dirty="0"/>
          </a:p>
          <a:p>
            <a:r>
              <a:rPr lang="en-GB" dirty="0"/>
              <a:t>Tony Blair also created various units, such as a Performance and Innovation Unit, Delivery Unit and the Forward Strategy Unit, which were formally housed in the Cabinet Office but in many cases reported directly to the Prime Minister (see Barber 2007). They were designed to enhance joined-up government. Gordon Brown rescinded some of the changes introduced by his predecessor but retained some units to provide advice. David Cameron proved less prone to utilise such units, establishing only one, an Implementation Unit, designed to monitor progress of departments in delivering the commitments embodied in the Coalition Agreement. Theresa May adopted a different approach and created seven Cabinet Implementation Taskforces, composed of ministers, and with her chairing three of them. These were discontinued under Boris Johnson, who instead created four Implementation Committees in response to the Covid-19 pandemic, themselves replaced in May by five ‘roadmap </a:t>
            </a:r>
            <a:r>
              <a:rPr lang="en-GB" dirty="0" err="1"/>
              <a:t>taskforces’</a:t>
            </a:r>
            <a:r>
              <a:rPr lang="en-GB" dirty="0"/>
              <a:t> to help guide certain sectors of the economy out of the Covid-19-induced lockdown of that year.</a:t>
            </a:r>
          </a:p>
        </p:txBody>
      </p:sp>
      <p:sp>
        <p:nvSpPr>
          <p:cNvPr id="4" name="Slide Number Placeholder 3"/>
          <p:cNvSpPr>
            <a:spLocks noGrp="1"/>
          </p:cNvSpPr>
          <p:nvPr>
            <p:ph type="sldNum" sz="quarter" idx="5"/>
          </p:nvPr>
        </p:nvSpPr>
        <p:spPr/>
        <p:txBody>
          <a:bodyPr/>
          <a:lstStyle/>
          <a:p>
            <a:fld id="{941BB800-30F1-45CB-94C6-06737CCFA931}" type="slidenum">
              <a:rPr lang="en-GB" smtClean="0"/>
              <a:t>7</a:t>
            </a:fld>
            <a:endParaRPr lang="en-GB"/>
          </a:p>
        </p:txBody>
      </p:sp>
    </p:spTree>
    <p:extLst>
      <p:ext uri="{BB962C8B-B14F-4D97-AF65-F5344CB8AC3E}">
        <p14:creationId xmlns:p14="http://schemas.microsoft.com/office/powerpoint/2010/main" val="628174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Executive is another term for The Cabinet, made up of Ministers. The Prime Minister is its head and is responsible for appointing Ministers and calling meetings and committees.</a:t>
            </a:r>
          </a:p>
          <a:p>
            <a:r>
              <a:rPr lang="en-GB" dirty="0"/>
              <a:t>The Prime Minister is responsible for setting the policy of the Government  - The buck ultimately stops with them (see Liz Truss and her economic policy).</a:t>
            </a:r>
          </a:p>
          <a:p>
            <a:r>
              <a:rPr lang="en-GB" dirty="0"/>
              <a:t>The Prime Minister is the head of the Political Party that wins a majority at a General Election (overall majority or leader of the party with the most MPs.</a:t>
            </a:r>
          </a:p>
          <a:p>
            <a:r>
              <a:rPr lang="en-GB" dirty="0"/>
              <a:t>The Prime Minister appoints (and dismisses Government Ministers, the heads of the Intelligence and Security Services, top appointments to the Civil Service, Diplomatic Service, armed forces, ecclesiastical (church) appointment and public sector (including Royal Commissions).</a:t>
            </a:r>
          </a:p>
          <a:p>
            <a:r>
              <a:rPr lang="en-GB" dirty="0"/>
              <a:t>The Prime Minister is also the leader of their political party within parliament.</a:t>
            </a:r>
          </a:p>
          <a:p>
            <a:r>
              <a:rPr lang="en-GB" dirty="0"/>
              <a:t>The Prime Minister is the main “Face” of His Majesty’s Government and acts as international representative.</a:t>
            </a:r>
          </a:p>
          <a:p>
            <a:endParaRPr lang="en-GB" dirty="0"/>
          </a:p>
        </p:txBody>
      </p:sp>
      <p:sp>
        <p:nvSpPr>
          <p:cNvPr id="4" name="Slide Number Placeholder 3"/>
          <p:cNvSpPr>
            <a:spLocks noGrp="1"/>
          </p:cNvSpPr>
          <p:nvPr>
            <p:ph type="sldNum" sz="quarter" idx="5"/>
          </p:nvPr>
        </p:nvSpPr>
        <p:spPr/>
        <p:txBody>
          <a:bodyPr/>
          <a:lstStyle/>
          <a:p>
            <a:fld id="{941BB800-30F1-45CB-94C6-06737CCFA931}" type="slidenum">
              <a:rPr lang="en-GB" smtClean="0"/>
              <a:t>9</a:t>
            </a:fld>
            <a:endParaRPr lang="en-GB"/>
          </a:p>
        </p:txBody>
      </p:sp>
    </p:spTree>
    <p:extLst>
      <p:ext uri="{BB962C8B-B14F-4D97-AF65-F5344CB8AC3E}">
        <p14:creationId xmlns:p14="http://schemas.microsoft.com/office/powerpoint/2010/main" val="7480644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powers of the Prime Minister</a:t>
            </a:r>
          </a:p>
          <a:p>
            <a:r>
              <a:rPr lang="en-GB" dirty="0"/>
              <a:t>The Prime Minister is the most powerful person in government, yet he exercises no statutory powers. Rather, the powers exist by convention. The PM’s power as the monarch’s first minister confers considerable sway not only over Cabinet and all ministers, but also over the civil service, a raft of public bodies, and people seeking preferment through the award of honours. The principal powers can be listed as follows (see Figure 20.1).</a:t>
            </a:r>
          </a:p>
          <a:p>
            <a:endParaRPr lang="en-GB" dirty="0"/>
          </a:p>
          <a:p>
            <a:r>
              <a:rPr lang="en-GB" dirty="0"/>
              <a:t>Appoints, shuffles and dismisses ministers: The Prime Minister chooses who else will be in government (see </a:t>
            </a:r>
            <a:r>
              <a:rPr lang="en-GB" dirty="0" err="1"/>
              <a:t>Berlinski</a:t>
            </a:r>
            <a:r>
              <a:rPr lang="en-GB" dirty="0"/>
              <a:t> et al. 2012: 37–42). A new Prime Minister appoints over a hundred ministers. Which ministers will form the Cabinet, and their ranking within Cabinet, is a matter for the PM. The Prime Minister can also move or dismiss ministers. Some may be deemed to have earned promotion and others not to have lived up to expectations. Appointing and moving ministers may be undertaken not only for the purposes of reward (or indicating dissatisfaction in the case of demotion or dismissal) but also to reflect the PM’s political values. Appointing ministers sympathetic to a particular philosophic strand within the party may demonstrate the PM’s desire for that philosophy to dominate in a particular ministry. Margaret Thatcher, for example, appointed neo-liberal supporters to head the key economic ministries. When David Cameron became Prime Minister in 2010, his capacity was constrained by the fact of a Coalition Government, Liberal Democrat ministers being nominated by the Deputy Prime Minister (Liberal Democrat leader Nick Clegg) and the Prime Minister consulting the Deputy Prime Minister on other appointments. Boris Johnson’s achievement of a substantial overall majority in the 2019 General Election enabled him to appoint ministers who were loyal to him and were supporters of Brexit.</a:t>
            </a:r>
          </a:p>
          <a:p>
            <a:endParaRPr lang="en-GB" dirty="0"/>
          </a:p>
          <a:p>
            <a:r>
              <a:rPr lang="en-GB" dirty="0"/>
              <a:t>Chairs the Cabinet: The PM not only decides who will be in the Cabinet, but also decides when it will meet, what it will discuss and what it has decided. The Cabinet normally meets once a week, but under some PMs it has met more frequently. Under Tony Blair, it rarely met more than once a week, and even then, it was for a brief meeting, sometimes lasting less than an hour. Gordon Brown was keen to place more emphasis on the role of Cabinet and, to distinguish his approach from that of Blair, moved Cabinet meetings from Thursdays to Tuesdays. Brown also variously held Cabinet meetings in different parts of the country, a practice continued by David Cameron, Theresa May and Boris Johnson. The creation of a Coalition Government in 2010 also enhanced the status of Cabinet as the body for clearing major government policy.</a:t>
            </a:r>
          </a:p>
          <a:p>
            <a:endParaRPr lang="en-GB" dirty="0"/>
          </a:p>
          <a:p>
            <a:r>
              <a:rPr lang="en-GB" dirty="0"/>
              <a:t>The agenda is determined by the PM. The inclusion or exclusion of certain issues can be politically contentious. The manner of discussion is also influenced by the PM. Some premiers encourage free-ranging discussion; others prefer more concise contributions. Cabinet under John Major was said to resemble a seminar. Under Tony Blair, the items tended to be for report rather than discussion. Boris Johnson has also tended not to make much use of his Cabinet, preferring small groups of senior ministers. It is rare for votes to be taken. The PM normally sums up a discussion and it is the PM’s summary that forms the basis of the minutes. The summing-up may not necessarily reflect the full tenor of the discussion and may not always coincide with some ministers’ recollections of what was said, but it is the Prime Minister’s summary that counts.</a:t>
            </a:r>
          </a:p>
          <a:p>
            <a:endParaRPr lang="en-GB" dirty="0"/>
          </a:p>
          <a:p>
            <a:r>
              <a:rPr lang="en-GB" dirty="0"/>
              <a:t>The PM decides not only the composition of Cabinet but also what Cabinet committees will be created. The Cabinet, a large body meeting once a week, is not in a position to transact all the business of government. Most policy proposals are considered by Cabinet committees. Only if there is disagreement in committee (and if the chair of the committee agrees) is an issue referred to Cabinet. The PM decides who will chair the committees as well as who will serve on them. Which minister is appointed to chair the most committees is often taken as a sign of which minister enjoys the PM’s confidence.</a:t>
            </a:r>
          </a:p>
          <a:p>
            <a:endParaRPr lang="en-GB" dirty="0"/>
          </a:p>
          <a:p>
            <a:r>
              <a:rPr lang="en-GB" dirty="0"/>
              <a:t>Controls Whitehall: The Prime Minister not only decides who shall be the ministerial heads of departments, but can also create, abolish or merge departments, as well as determine who shall be the civil service heads of those departments. The structure of government is a matter for the PM, and some have created giant departments. Under Gordon Brown, a massive department, the Department for Business, Innovation and Skills, was created, with no fewer than 11 ministers. It remained the largest department under the Coalition Government formed in 2010, but with only seven ministers. At the start of 2021, other than the Cabinet Office, the largest department was the Home Office, with eight ministers. Responsibility for transport policy is sometimes included in a large department, such as the Department for the Environment, and at other times is handled by a free-standing Ministry of Transport. In 2020, Boris Johnson attracted criticism for merging the International Development Department with the Foreign Office, forming the Foreign, Commonwealth and Development Office.</a:t>
            </a:r>
          </a:p>
          <a:p>
            <a:endParaRPr lang="en-GB" dirty="0"/>
          </a:p>
          <a:p>
            <a:r>
              <a:rPr lang="en-GB" dirty="0"/>
              <a:t>The senior civil service appointments are also the responsibility of the Prime Minister. (Since 1968, the PM has also held the title of Minister for the Civil Service.) The PM used to leave this responsibility to others and promotion was usually on the basis of seniority. More recent Prime Ministers have taken an interest in who occupies the top positions. Margaret Thatcher ensured that some senior civil servants were promoted over the heads of more senior officials because they were seen to be capable of effective policy delivery. Tony Blair was also keen to press for civil service change in order to enhance policy delivery and to combat what he termed ‘</a:t>
            </a:r>
            <a:r>
              <a:rPr lang="en-GB" dirty="0" err="1"/>
              <a:t>departmentalitis</a:t>
            </a:r>
            <a:r>
              <a:rPr lang="en-GB" dirty="0"/>
              <a:t>’ – the tendency for ministers and officials to act in the interests of their department rather than deliver what the PM wanted (see Chapter 21). This led David Cameron to pursue the cause of civil reform, something also undertaken by Boris Johnson, with his chief adviser, Dominic Cummings, keen to see a radical overhaul of how the senior civil service worked. The Johnson premiership has witnessed the departure of several Permanent Secretaries – including in 2020 those at the Home Office, Foreign Office, Education Department and Ministry of Justice – as well as the Cabinet Secretary, Sir Mark </a:t>
            </a:r>
            <a:r>
              <a:rPr lang="en-GB" dirty="0" err="1"/>
              <a:t>Sedwill</a:t>
            </a:r>
            <a:r>
              <a:rPr lang="en-GB" dirty="0"/>
              <a:t>.</a:t>
            </a:r>
          </a:p>
          <a:p>
            <a:endParaRPr lang="en-GB" dirty="0"/>
          </a:p>
          <a:p>
            <a:r>
              <a:rPr lang="en-GB" dirty="0"/>
              <a:t>Dispenses honours and public appointments: The PM formally advises the monarch on who should receive particular honours and who should be appointed to public posts in the gift of the crown. The range of honours and appointments is substantial. It encompasses peerages. Though proposals for cross-bench (that is, not party affiliated) peerages are now made by an independent appointments commission, the PM can still determine who shall be elevated on a party basis. Boris Johnson created more than 30 peers in 2020, including various politicians rewarded for their campaigning in support of Brexit. A PM can appoint ministers from outside Parliament and make sure they are offered peerages, thus ensuring they are within Parliament, as well as determine who shall hold various public appointments, including the heads of the security services, the armed forces and the BBC. Even when appointments are formally in the gift of other ministers, the PM may intervene to make sure a favoured candidate is appointed. The Prime Minister’s patronage extends even to certain professors (regius professors) at Oxford and Cambridge universities and bishops of the Church of England. The archbishops and bishops of the Anglican Church are crown appointments, with two names put before the PM by the Crown Nominations Commission whenever there is a vacancy. The PM traditionally picks the first name. Margaret Thatcher reputedly refused one nomination, but the convention since 2007 has been that the first name is approved.</a:t>
            </a:r>
          </a:p>
          <a:p>
            <a:endParaRPr lang="en-GB" dirty="0"/>
          </a:p>
          <a:p>
            <a:r>
              <a:rPr lang="en-GB" dirty="0"/>
              <a:t>These are the main powers, but they are not the only ones. One particularly important power until 2011 was to advise the monarch as to when a general election should be held. Until 1918 this was a decision taken by the Cabinet, but from then until 2011 the final decision rested with the Prime Minister (Hennessy 2000: 68). A parliament was limited to a maximum term of five years, but within that period the PM could ask Her Majesty to call an election. This was viewed as a useful political weapon, but it was ended by the Fixed-term Parliaments Act 2011, providing for a fixed term of five years. However, the Act did include provision for an early general election in one of two circumstances (see Chapter 17). In April 2017 Theresa May obtained the necessary majority in the House of Commons to hold an early election in June. Boris Johnson failed to get approval on three occasions in 2020, before finally achieving passage of a Bill providing for a general election in December. In short, a Prime Minister could still normally achieve an early general election, albeit not as smoothly as before the 2011 Act came on to the statute book. In December 2020, the Government published a Bill to repeal the Act and restore the situation as it existed before 2011.</a:t>
            </a:r>
          </a:p>
          <a:p>
            <a:endParaRPr lang="en-GB" dirty="0"/>
          </a:p>
          <a:p>
            <a:r>
              <a:rPr lang="en-GB" dirty="0"/>
              <a:t>The PM’s political capital is also enhanced by other aspects of the office as well as by the fact of being party leader. As head of government, the PM attends various international gatherings, including heads of government of the leading economic nations. This not only gives the PM a voice in international deliberations but also raises his political profile. The premier can be seen to be striding the world stage, on behalf of the United Kingdom, in a way no other minister can. The Foreign Secretary or Chancellor of the Exchequer play essentially supporting roles when the Prime Minister is present to represent the UK.</a:t>
            </a:r>
          </a:p>
          <a:p>
            <a:endParaRPr lang="en-GB" dirty="0"/>
          </a:p>
          <a:p>
            <a:r>
              <a:rPr lang="en-GB" dirty="0"/>
              <a:t>The fact that the PM is head of government, and holder of an office held by political greats such as William Pitt the Younger, Gladstone and Churchill, also enhances the media attention accorded the office holder. A report from outside 10 Downing Street is more likely to be carried by the broadcast media than one from outside a government department. Even if the report is of Cabinet proceedings, it will be broadcast in front of the place where the Cabinet meets – 10 Downing Street. There is no other obvious place. The backdrop of the Cabinet Office in Whitehall would have little resonance. The development of a rolling 24-hour news media increases the media focus on No. 10. Other developments also result in the PM being seen as standing apart from the rest of government. Security considerations entail travelling with a security escort, setting him aside from others. Though some senior ministers have security protection, it is not on the scale accorded the Prime Minister.</a:t>
            </a:r>
          </a:p>
          <a:p>
            <a:endParaRPr lang="en-GB" dirty="0"/>
          </a:p>
          <a:p>
            <a:r>
              <a:rPr lang="en-GB" dirty="0"/>
              <a:t>These are all features deriving from the Prime Minister’s status as Prime Minister. However, occupants of the office also have political clout by virtue of the political position that propelled them to office and which they retain after entering No. 10: that of party leader. As party leader, the Prime Minister both commands a party apparatus, especially important when it is a Conservative Prime Minister, and can draw on the support of the parliamentary party. MPs want their party to succeed, and it is the party leader who is crucial in delivering success. This can have its downsides for the PM if success is not forthcoming, but if it is (and if the party’s standing in the opinion polls is strong) then the Prime Minister is usually unassailable within the party.</a:t>
            </a:r>
          </a:p>
          <a:p>
            <a:endParaRPr lang="en-GB" dirty="0"/>
          </a:p>
          <a:p>
            <a:r>
              <a:rPr lang="en-GB" dirty="0"/>
              <a:t>The Prime Minister is thus a powerful figure, standing at the apex of government. The powers that inhere in the office are considerable. However, the way in which those powers are exercised will not necessarily be the same under succeeding Prime Ministers. To understand how the powers are wielded, one has to look at who is Prime Minister.</a:t>
            </a:r>
          </a:p>
        </p:txBody>
      </p:sp>
      <p:sp>
        <p:nvSpPr>
          <p:cNvPr id="4" name="Slide Number Placeholder 3"/>
          <p:cNvSpPr>
            <a:spLocks noGrp="1"/>
          </p:cNvSpPr>
          <p:nvPr>
            <p:ph type="sldNum" sz="quarter" idx="5"/>
          </p:nvPr>
        </p:nvSpPr>
        <p:spPr/>
        <p:txBody>
          <a:bodyPr/>
          <a:lstStyle/>
          <a:p>
            <a:fld id="{941BB800-30F1-45CB-94C6-06737CCFA931}" type="slidenum">
              <a:rPr lang="en-GB" smtClean="0"/>
              <a:t>10</a:t>
            </a:fld>
            <a:endParaRPr lang="en-GB"/>
          </a:p>
        </p:txBody>
      </p:sp>
    </p:spTree>
    <p:extLst>
      <p:ext uri="{BB962C8B-B14F-4D97-AF65-F5344CB8AC3E}">
        <p14:creationId xmlns:p14="http://schemas.microsoft.com/office/powerpoint/2010/main" val="4069577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powers of the Prime Minister are thus substantial, though how and why they are utilised will differ from one Prime Minister to another. The extent to which a Prime Minister achieves desired outcomes will also be dependent on others. The occupant of 10 Downing Street does not live in a vacuum. The Prime Minister has to work in a political environment that includes a large number of political actors, and their number – as we shall see – has increased in recent years. One of those actors is the Cabinet.</a:t>
            </a:r>
          </a:p>
        </p:txBody>
      </p:sp>
      <p:sp>
        <p:nvSpPr>
          <p:cNvPr id="4" name="Slide Number Placeholder 3"/>
          <p:cNvSpPr>
            <a:spLocks noGrp="1"/>
          </p:cNvSpPr>
          <p:nvPr>
            <p:ph type="sldNum" sz="quarter" idx="5"/>
          </p:nvPr>
        </p:nvSpPr>
        <p:spPr/>
        <p:txBody>
          <a:bodyPr/>
          <a:lstStyle/>
          <a:p>
            <a:fld id="{941BB800-30F1-45CB-94C6-06737CCFA931}" type="slidenum">
              <a:rPr lang="en-GB" smtClean="0"/>
              <a:t>11</a:t>
            </a:fld>
            <a:endParaRPr lang="en-GB"/>
          </a:p>
        </p:txBody>
      </p:sp>
    </p:spTree>
    <p:extLst>
      <p:ext uri="{BB962C8B-B14F-4D97-AF65-F5344CB8AC3E}">
        <p14:creationId xmlns:p14="http://schemas.microsoft.com/office/powerpoint/2010/main" val="2301194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Cabinet</a:t>
            </a:r>
          </a:p>
          <a:p>
            <a:endParaRPr lang="en-GB" dirty="0"/>
          </a:p>
          <a:p>
            <a:r>
              <a:rPr lang="en-GB" dirty="0"/>
              <a:t>The cabinet is a group of top government ministers who each have a department (ministry) and meet collectively and in smaller committees to ensure all areas are represented in critical decisions and helps coordinate government objectives via other departments (ministries). </a:t>
            </a:r>
          </a:p>
          <a:p>
            <a:r>
              <a:rPr lang="en-GB" dirty="0"/>
              <a:t>The Cabinet secretary is top of the Civil service and advises the Cabinet.</a:t>
            </a:r>
          </a:p>
          <a:p>
            <a:endParaRPr lang="en-GB" dirty="0"/>
          </a:p>
          <a:p>
            <a:r>
              <a:rPr lang="en-GB" dirty="0"/>
              <a:t>Each government department (ministry) has a head called a Minister (Secretary of State) for example the ministry of Education is the minster for education (or the secretary of state for education). While administrative head of the department in the civil service who administer what the government decide through the department is called the Permanent Secretary of Director Commissioner.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41BB800-30F1-45CB-94C6-06737CCFA931}" type="slidenum">
              <a:rPr lang="en-GB" smtClean="0"/>
              <a:t>12</a:t>
            </a:fld>
            <a:endParaRPr lang="en-GB"/>
          </a:p>
        </p:txBody>
      </p:sp>
    </p:spTree>
    <p:extLst>
      <p:ext uri="{BB962C8B-B14F-4D97-AF65-F5344CB8AC3E}">
        <p14:creationId xmlns:p14="http://schemas.microsoft.com/office/powerpoint/2010/main" val="2546701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the perceived emphasis on the role of the Prime Minister, the Cabinet nonetheless remains a core component of British government. The functions ascribed to it in 1918 remain relevant and, in practice, are complemented by important political roles. The principal roles are essentially five (Figure 20.4).</a:t>
            </a:r>
          </a:p>
          <a:p>
            <a:endParaRPr lang="en-GB" dirty="0"/>
          </a:p>
          <a:p>
            <a:r>
              <a:rPr lang="en-GB" dirty="0"/>
              <a:t>Approves policy: Although policy does not originate in Cabinet, it is nonetheless the body, operating through its committees, which approves the policies that are to be laid before Parliament. Ministers serving on Cabinet committees do not necessarily agree proposals without commenting on them and sometimes inviting the minister to come back with a reworked policy. The Cabinet’s Parliamentary Business and Legislation Committee is especially important for determining which measures shall be laid before parliament in the next session of Parliament. The committees resolve most issues, which are then reported to Cabinet.</a:t>
            </a:r>
          </a:p>
          <a:p>
            <a:endParaRPr lang="en-GB" dirty="0"/>
          </a:p>
          <a:p>
            <a:r>
              <a:rPr lang="en-GB" dirty="0"/>
              <a:t>Resolves disputes: There are sometimes clashes between departments. A dispute may sometimes go to the Prime Minister, but the role of Cabinet is to act as an arbiter. This is a role usually carried out by the Cabinet Office. For example, if there are differences between some departments as to the stance to be taken in international negotiations, the Cabinet Office seeks to iron out the differences and ensure – in the words of the then Cabinet Secretary Sir Gus O’Donnell – ‘that the government goes with a single position’ (O’Donnell 2009: 152). However, serious policy disputes between ministers have to be ironed out in Cabinet or Cabinet Committee. As another former Cabinet Secretary, Lord Wilson of Dinton, put it:</a:t>
            </a:r>
          </a:p>
          <a:p>
            <a:endParaRPr lang="en-GB" dirty="0"/>
          </a:p>
          <a:p>
            <a:r>
              <a:rPr lang="en-GB" dirty="0"/>
              <a:t>There is still an enormous amount of decision-taking that is circulated to Cabinet or circulated to Cabinet committees and where someone is unhappy they have the opportunity to bring it up and for a discussion to take place, and that does happen.</a:t>
            </a:r>
          </a:p>
          <a:p>
            <a:endParaRPr lang="en-GB" dirty="0"/>
          </a:p>
          <a:p>
            <a:r>
              <a:rPr lang="en-GB" dirty="0"/>
              <a:t>(Wilson 2009: 60)</a:t>
            </a:r>
          </a:p>
          <a:p>
            <a:endParaRPr lang="en-GB" dirty="0"/>
          </a:p>
          <a:p>
            <a:r>
              <a:rPr lang="en-GB" dirty="0"/>
              <a:t>One of the committees created under the Coalition Government in May 2010 was a Coalition Committee, established to resolve disputes between the two parties forming the Coalition Government, though in practice it rarely met. One occasion when it did was in 2012 over the issue of reform of the House of Lords.</a:t>
            </a:r>
          </a:p>
          <a:p>
            <a:endParaRPr lang="en-GB" dirty="0"/>
          </a:p>
          <a:p>
            <a:r>
              <a:rPr lang="en-GB" dirty="0"/>
              <a:t>Constrains the Prime Minister: Although the Prime Minister chairs the Cabinet and usually achieves desired outcomes, there are occasions when members may not be prepared to go along with the PM. As a former Cabinet Secretary put it, ‘Prime ministers are only as powerful as their colleagues allow them to be …. We are always fundamentally in a position where if cabinet ministers wish to assert themselves then the power of the Prime Minister will be checked and balanced in that way’ (Lord Wilson of Dinton, in Political and Constitutional Reform Committee 2014: 22). Even powerful Prime Ministers such as Winston Churchill and Margaret Thatcher could not always get their way with Cabinet colleagues. Thatcher was notable in that she sometimes summed up discussions at the beginning. This could be portrayed as a sign of a dominating Prime Minister, but it was just as much a sign of weakness. She could not be certain that ministers would agree with her and so she had to try to steer them in the direction she favoured. Tony Blair kept meetings short, reducing the opportunity for discussion, but there were occasions when he ran into opposition from members. Thus, for example, the lead headline in The Independent on Sunday, 8 May 2005, was ‘Cabinet defies Blair in power struggle’. Even the most persuasive of premiers cannot always ensure that the Cabinet will go along with the policy favoured by No. 10.</a:t>
            </a:r>
          </a:p>
          <a:p>
            <a:endParaRPr lang="en-GB" dirty="0"/>
          </a:p>
          <a:p>
            <a:r>
              <a:rPr lang="en-GB" dirty="0"/>
              <a:t>Unifies government: The Cabinet formally has responsibility, as we have seen, for coordinating government. The Cabinet Office is the key body for monitoring what goes on in Whitehall and ensuring that Cabinet decisions are relayed to officials. However, there is also an important political dimension. The Cabinet is the body through which the Prime Minister can reach out to the rest of government. It is essentially a means of conveying the collective will of government and not only informing departments, but, in effect, enthusing them. An astute Prime Minister can work through Cabinet to lead rather than direct.</a:t>
            </a:r>
          </a:p>
          <a:p>
            <a:endParaRPr lang="en-GB" dirty="0"/>
          </a:p>
          <a:p>
            <a:r>
              <a:rPr lang="en-GB" dirty="0"/>
              <a:t>Unifies the parliamentary party: The Prime Minister can work through Cabinet to reach the rest of government, but he can also work through Cabinet to reach the party in Parliament. Some commentators, such as Professor George Jones, have described the Cabinet as a committee of Parliament. It is not a committee of Parliament – it is a committee of government – but it comprises parliamentarians. Cabinet ministers remain within Parliament and see backbench members on a regular basis. Ministers have offices in the Palace of Westminster as well as in their departments. Some Cabinet ministers may also have their own power base within the House. They may have drawn together like-minded MPs, be it by deliberate action, or by simply attracting support from MPs who share their views. Cabinet discussions can help ensure that ministers feel that they have been involved in deciding a policy. They are thus willing to embrace the outcomes of Cabinet deliberations, taking those decisions back to party colleagues and persuading them to support them. In the 2010–15 Parliament, this unifying role extended to the two parties forming the Coalition Government.</a:t>
            </a:r>
          </a:p>
          <a:p>
            <a:endParaRPr lang="en-GB" dirty="0"/>
          </a:p>
          <a:p>
            <a:r>
              <a:rPr lang="en-GB" dirty="0"/>
              <a:t>The Cabinet may thus act as a buckle between party leaders and Whitehall and between party leaders and Westminster. The extent to which it is an effective buckle depends in large measure on the extent to which it is fully utilised.</a:t>
            </a:r>
          </a:p>
          <a:p>
            <a:endParaRPr lang="en-GB" dirty="0"/>
          </a:p>
          <a:p>
            <a:r>
              <a:rPr lang="en-GB" dirty="0"/>
              <a:t>Under the Blair premiership, it was open to accusations that it was not being fully utilised. Cabinet meetings were short and, according to one member, achieved little. ‘Occasionally, people would express concern, or a little doubt about an issue raised, but only in a very mild way and others rarely took up such comments’ (Short 2004: 70). Another, David Blunkett, wrote of Cabinet committees: ‘Some are more useful than others. Where something has to be collectively agreed, then they are worthwhile, but where it is just a rubber stamp or where people just read out their departmental brief, then they are a complete waste of time’ (Blunkett 2006: 564). According to James </a:t>
            </a:r>
            <a:r>
              <a:rPr lang="en-GB" dirty="0" err="1"/>
              <a:t>Naughtie</a:t>
            </a:r>
            <a:r>
              <a:rPr lang="en-GB" dirty="0"/>
              <a:t>, ‘No Prime Minister since the nineteenth century has spent more time avoiding formal meetings with cabinet colleagues than Tony Blair’ (</a:t>
            </a:r>
            <a:r>
              <a:rPr lang="en-GB" dirty="0" err="1"/>
              <a:t>Naughtie</a:t>
            </a:r>
            <a:r>
              <a:rPr lang="en-GB" dirty="0"/>
              <a:t> 2001: 104). He was seen to distance himself, not only from Cabinet, but from the civil service and Parliament (Norton 2008: 92–100). His premiership seemed to epitomise the </a:t>
            </a:r>
            <a:r>
              <a:rPr lang="en-GB" dirty="0" err="1"/>
              <a:t>presidentialisation</a:t>
            </a:r>
            <a:r>
              <a:rPr lang="en-GB" dirty="0"/>
              <a:t> of British politics. Though Cabinet and Cabinet Committees retained relevance – they were still the sites on occasion of collective deliberation – the Cabinet system has given way to a debate over the extent to which power in British government is concentrated in No. 10 Downing Street.</a:t>
            </a:r>
          </a:p>
        </p:txBody>
      </p:sp>
      <p:sp>
        <p:nvSpPr>
          <p:cNvPr id="4" name="Slide Number Placeholder 3"/>
          <p:cNvSpPr>
            <a:spLocks noGrp="1"/>
          </p:cNvSpPr>
          <p:nvPr>
            <p:ph type="sldNum" sz="quarter" idx="5"/>
          </p:nvPr>
        </p:nvSpPr>
        <p:spPr/>
        <p:txBody>
          <a:bodyPr/>
          <a:lstStyle/>
          <a:p>
            <a:fld id="{941BB800-30F1-45CB-94C6-06737CCFA931}" type="slidenum">
              <a:rPr lang="en-GB" smtClean="0"/>
              <a:t>13</a:t>
            </a:fld>
            <a:endParaRPr lang="en-GB"/>
          </a:p>
        </p:txBody>
      </p:sp>
    </p:spTree>
    <p:extLst>
      <p:ext uri="{BB962C8B-B14F-4D97-AF65-F5344CB8AC3E}">
        <p14:creationId xmlns:p14="http://schemas.microsoft.com/office/powerpoint/2010/main" val="4006791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Prime Minister and Cabinet</a:t>
            </a:r>
          </a:p>
          <a:p>
            <a:r>
              <a:rPr lang="en-GB" dirty="0"/>
              <a:t>Cabinet Secretary Sir Gus O’Donnell in evidence to the House of Lords Constitution Committee 2009:</a:t>
            </a:r>
          </a:p>
          <a:p>
            <a:endParaRPr lang="en-GB" dirty="0"/>
          </a:p>
          <a:p>
            <a:r>
              <a:rPr lang="en-GB" dirty="0"/>
              <a:t>I worked with John Major who had a very collegiate style. He used the Cabinet committees in that way. Tony Blair, when he came in in 1997 – not that I was there at the time – had a strong emphasis on stock takes and delivery. He wanted to get specific deliveries on things like literacy and numeracy, specific items. That was his very big emphasis. With Gordon Brown coming in as Prime Minister, it is difficult to separate him coming in from global events. It has been dominated by an economic agenda and that has worked mainly through the National Economic Council. What this tells me is that it is partly the style of the Prime Minister, partly events. This is what I mean about being flexible.</a:t>
            </a:r>
          </a:p>
          <a:p>
            <a:endParaRPr lang="en-GB" dirty="0"/>
          </a:p>
          <a:p>
            <a:r>
              <a:rPr lang="en-GB" dirty="0"/>
              <a:t>(O’Donnell 2009: 154)</a:t>
            </a:r>
          </a:p>
          <a:p>
            <a:endParaRPr lang="en-GB" dirty="0"/>
          </a:p>
          <a:p>
            <a:r>
              <a:rPr lang="en-GB" dirty="0"/>
              <a:t>Some policy-making competence has been transferred to elected bodies in Scotland, Northern Ireland and Wales. Some has passed to other bodies at national level, including regulators and the courts. The courts are now important actors in determining whether provisions of UK law conflict with the European Convention on Human Rights. Some passed upwards to supranational bodies, including, during the period of the UK’s membership of the European Union, the institutions of the EU. The government also operates as but one of several participants in international gatherings such as the meetings of leaders of the key economic nations (G7, G20, the World Trade Organization). The capacity to achieve desired outcomes is also increasingly limited by globalisation, reducing the barriers that each nation can erect to protect its own internal economic activity. The Prime Minister cannot dictate the flow of global markets. In short, policy is made by different bodies and at different levels. Various terms have been utilised to describe this, but the most commonly used phrase now is that of ‘multi-level governance’ (see Bache and Flinders 2004).</a:t>
            </a:r>
          </a:p>
          <a:p>
            <a:endParaRPr lang="en-GB" dirty="0"/>
          </a:p>
          <a:p>
            <a:r>
              <a:rPr lang="en-GB" dirty="0"/>
              <a:t>The importance of this for British government is that, whereas the Prime Minister has been described (albeit ironically) as ‘first among equals’ in Cabinet, in international gatherings he is not first among equals, but at best an equal among equals. If anyone is pre-eminent in such gatherings, or first among equals as heads of government, it is the President of the United States. While in Cabinet the Prime Minister is dealing with members who are appointed by him, in summits of heads of government he is dealing with members who have their own national power base. Other than in bilateral meetings, he can find himself in a minority. Decisions may be taken with which the Prime Minister disagrees, but which he may find it politic to go along with. Prime Minister Theresa May was sometimes portrayed as cutting an isolated figure in meetings of EU heads of government after the government announced its intention to trigger the process for withdrawing from the EU.</a:t>
            </a:r>
          </a:p>
          <a:p>
            <a:endParaRPr lang="en-GB" dirty="0"/>
          </a:p>
          <a:p>
            <a:r>
              <a:rPr lang="en-GB" dirty="0"/>
              <a:t>The consequence of these developments for the Prime Minister is encapsulated in the title of a study by Professor Richard Rose (2001), namely The Prime Minister in a Shrinking World. The world is getting smaller in terms of communication and economic developments. There is a growing interdependence and a growing trend towards seeking to address global problems through international meetings and agreement. When policy competences were concentrated in national government, the Prime Minister could exercise considerable power in determining outcomes. In the twenty-first century he has to try to accumulate more powers to the office in order to cope with a rapidly changing political environment, one in which the PM’s political writ does not run as far as it once did. It is thus possible to characterise the Prime Minister as having to run to stand still. Given the extent and speed of globalisation, it may be seen by some as a losing battle. The world may, in Rose’s terms, be shrinking: a corollary is that so is the Prime Minister’s kingdom.</a:t>
            </a:r>
          </a:p>
        </p:txBody>
      </p:sp>
      <p:sp>
        <p:nvSpPr>
          <p:cNvPr id="4" name="Slide Number Placeholder 3"/>
          <p:cNvSpPr>
            <a:spLocks noGrp="1"/>
          </p:cNvSpPr>
          <p:nvPr>
            <p:ph type="sldNum" sz="quarter" idx="5"/>
          </p:nvPr>
        </p:nvSpPr>
        <p:spPr/>
        <p:txBody>
          <a:bodyPr/>
          <a:lstStyle/>
          <a:p>
            <a:fld id="{941BB800-30F1-45CB-94C6-06737CCFA931}" type="slidenum">
              <a:rPr lang="en-GB" smtClean="0"/>
              <a:t>15</a:t>
            </a:fld>
            <a:endParaRPr lang="en-GB"/>
          </a:p>
        </p:txBody>
      </p:sp>
    </p:spTree>
    <p:extLst>
      <p:ext uri="{BB962C8B-B14F-4D97-AF65-F5344CB8AC3E}">
        <p14:creationId xmlns:p14="http://schemas.microsoft.com/office/powerpoint/2010/main" val="1790063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F9F5C-DE6F-A683-21F7-F189C0B6A0EE}"/>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F9B21D-7785-B455-573C-B19A2787006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F02A8D-ACD4-2C33-66E5-46B3446D5A6B}"/>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D8BB8810-91D4-1E10-B272-5EF63A0E5045}"/>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FBC0BFEC-F3B2-3FF8-E6FC-99ACEA6911A4}"/>
              </a:ext>
            </a:extLst>
          </p:cNvPr>
          <p:cNvSpPr>
            <a:spLocks noGrp="1"/>
          </p:cNvSpPr>
          <p:nvPr>
            <p:ph type="sldNum" sz="quarter" idx="12"/>
          </p:nvPr>
        </p:nvSpPr>
        <p:spPr/>
        <p:txBody>
          <a:bodyPr/>
          <a:lstStyle>
            <a:lvl1pPr>
              <a:defRPr/>
            </a:lvl1pPr>
          </a:lstStyle>
          <a:p>
            <a:fld id="{1DDD8515-116F-4A8F-A2EF-589A5E9A039F}" type="slidenum">
              <a:rPr lang="en-US" altLang="en-US"/>
              <a:pPr/>
              <a:t>‹#›</a:t>
            </a:fld>
            <a:endParaRPr lang="en-US" altLang="en-US"/>
          </a:p>
        </p:txBody>
      </p:sp>
    </p:spTree>
    <p:extLst>
      <p:ext uri="{BB962C8B-B14F-4D97-AF65-F5344CB8AC3E}">
        <p14:creationId xmlns:p14="http://schemas.microsoft.com/office/powerpoint/2010/main" val="721985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D7450-2D87-ECF7-4221-2B4A38F028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0BDCA5-BA69-74CC-55F2-951EF99C46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99F077-A19D-F3F8-3275-5964517CB3C9}"/>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C256EBB5-3E72-211C-EFB0-42EB9602FF94}"/>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7A84FBC-5B4F-E66A-3956-422D6ECF3775}"/>
              </a:ext>
            </a:extLst>
          </p:cNvPr>
          <p:cNvSpPr>
            <a:spLocks noGrp="1"/>
          </p:cNvSpPr>
          <p:nvPr>
            <p:ph type="sldNum" sz="quarter" idx="12"/>
          </p:nvPr>
        </p:nvSpPr>
        <p:spPr/>
        <p:txBody>
          <a:bodyPr/>
          <a:lstStyle>
            <a:lvl1pPr>
              <a:defRPr/>
            </a:lvl1pPr>
          </a:lstStyle>
          <a:p>
            <a:fld id="{B899128C-4EE5-4526-B680-7F6E1440B218}" type="slidenum">
              <a:rPr lang="en-US" altLang="en-US"/>
              <a:pPr/>
              <a:t>‹#›</a:t>
            </a:fld>
            <a:endParaRPr lang="en-US" altLang="en-US"/>
          </a:p>
        </p:txBody>
      </p:sp>
    </p:spTree>
    <p:extLst>
      <p:ext uri="{BB962C8B-B14F-4D97-AF65-F5344CB8AC3E}">
        <p14:creationId xmlns:p14="http://schemas.microsoft.com/office/powerpoint/2010/main" val="675405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CC71C-D7AF-E113-D667-B8FA8D4C113B}"/>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545ABF-83BB-B70B-04DF-B8618F52B1EA}"/>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9FA27534-8D44-085E-D00D-265FB99A9ED1}"/>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1B4B7D3F-74F5-2E20-078E-BC1E393D8289}"/>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F2D9984E-726E-86A6-CE22-0281E2283E59}"/>
              </a:ext>
            </a:extLst>
          </p:cNvPr>
          <p:cNvSpPr>
            <a:spLocks noGrp="1"/>
          </p:cNvSpPr>
          <p:nvPr>
            <p:ph type="sldNum" sz="quarter" idx="12"/>
          </p:nvPr>
        </p:nvSpPr>
        <p:spPr/>
        <p:txBody>
          <a:bodyPr/>
          <a:lstStyle>
            <a:lvl1pPr>
              <a:defRPr/>
            </a:lvl1pPr>
          </a:lstStyle>
          <a:p>
            <a:fld id="{8BF63BAD-F9D6-4C67-B0F3-7DD4EF83131D}" type="slidenum">
              <a:rPr lang="en-US" altLang="en-US"/>
              <a:pPr/>
              <a:t>‹#›</a:t>
            </a:fld>
            <a:endParaRPr lang="en-US" altLang="en-US"/>
          </a:p>
        </p:txBody>
      </p:sp>
    </p:spTree>
    <p:extLst>
      <p:ext uri="{BB962C8B-B14F-4D97-AF65-F5344CB8AC3E}">
        <p14:creationId xmlns:p14="http://schemas.microsoft.com/office/powerpoint/2010/main" val="3638184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9AFA0-33A1-2E0E-1286-E35ECD2163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0EB78D-0F75-E993-1522-33329F320064}"/>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4B1A65-9C29-38A0-BA04-6B29B813593F}"/>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CD6DF3-9B0F-7BF2-E5BF-DED1DA34C7C2}"/>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0C96AC6B-9002-5216-D775-913CF676F797}"/>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D179743A-1C8A-9392-E03A-44473C0471CF}"/>
              </a:ext>
            </a:extLst>
          </p:cNvPr>
          <p:cNvSpPr>
            <a:spLocks noGrp="1"/>
          </p:cNvSpPr>
          <p:nvPr>
            <p:ph type="sldNum" sz="quarter" idx="12"/>
          </p:nvPr>
        </p:nvSpPr>
        <p:spPr/>
        <p:txBody>
          <a:bodyPr/>
          <a:lstStyle>
            <a:lvl1pPr>
              <a:defRPr/>
            </a:lvl1pPr>
          </a:lstStyle>
          <a:p>
            <a:fld id="{E2977262-A686-43F0-8178-865CDD110082}" type="slidenum">
              <a:rPr lang="en-US" altLang="en-US"/>
              <a:pPr/>
              <a:t>‹#›</a:t>
            </a:fld>
            <a:endParaRPr lang="en-US" altLang="en-US"/>
          </a:p>
        </p:txBody>
      </p:sp>
    </p:spTree>
    <p:extLst>
      <p:ext uri="{BB962C8B-B14F-4D97-AF65-F5344CB8AC3E}">
        <p14:creationId xmlns:p14="http://schemas.microsoft.com/office/powerpoint/2010/main" val="896707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54C38-4346-E9E4-9876-A1E024B3C817}"/>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F4F090-DEA0-E414-F4CD-9C0F264278E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1E12D9-7509-485E-9092-CE41CE0FFE6E}"/>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38DBFF-2078-CBE2-7BEA-0B1145E4C6CA}"/>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EB0577-607D-CEE0-9D4B-F92A21159736}"/>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2A56CD-1622-7A36-B156-772479EAB83E}"/>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04F8EED8-2E92-2333-E5A3-24CF5FACA55B}"/>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CE600E2A-422C-82A1-C92D-397651E5079B}"/>
              </a:ext>
            </a:extLst>
          </p:cNvPr>
          <p:cNvSpPr>
            <a:spLocks noGrp="1"/>
          </p:cNvSpPr>
          <p:nvPr>
            <p:ph type="sldNum" sz="quarter" idx="12"/>
          </p:nvPr>
        </p:nvSpPr>
        <p:spPr/>
        <p:txBody>
          <a:bodyPr/>
          <a:lstStyle>
            <a:lvl1pPr>
              <a:defRPr/>
            </a:lvl1pPr>
          </a:lstStyle>
          <a:p>
            <a:fld id="{4BADF3FF-83CA-48FF-851B-12FDBE99A9B2}" type="slidenum">
              <a:rPr lang="en-US" altLang="en-US"/>
              <a:pPr/>
              <a:t>‹#›</a:t>
            </a:fld>
            <a:endParaRPr lang="en-US" altLang="en-US"/>
          </a:p>
        </p:txBody>
      </p:sp>
    </p:spTree>
    <p:extLst>
      <p:ext uri="{BB962C8B-B14F-4D97-AF65-F5344CB8AC3E}">
        <p14:creationId xmlns:p14="http://schemas.microsoft.com/office/powerpoint/2010/main" val="1106055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716B5-0E70-5DAD-8248-F8F9CE0DAB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26B6D1-DE25-6162-7057-2E914BD70BBF}"/>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B3F9EAF6-E49F-2C9D-F9AB-EFB732E21B4C}"/>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665B4AE1-5E02-AF66-3C2B-B285978D992F}"/>
              </a:ext>
            </a:extLst>
          </p:cNvPr>
          <p:cNvSpPr>
            <a:spLocks noGrp="1"/>
          </p:cNvSpPr>
          <p:nvPr>
            <p:ph type="sldNum" sz="quarter" idx="12"/>
          </p:nvPr>
        </p:nvSpPr>
        <p:spPr/>
        <p:txBody>
          <a:bodyPr/>
          <a:lstStyle>
            <a:lvl1pPr>
              <a:defRPr/>
            </a:lvl1pPr>
          </a:lstStyle>
          <a:p>
            <a:fld id="{17C724E8-DC6A-4D96-999B-3D4C6D644178}" type="slidenum">
              <a:rPr lang="en-US" altLang="en-US"/>
              <a:pPr/>
              <a:t>‹#›</a:t>
            </a:fld>
            <a:endParaRPr lang="en-US" altLang="en-US"/>
          </a:p>
        </p:txBody>
      </p:sp>
    </p:spTree>
    <p:extLst>
      <p:ext uri="{BB962C8B-B14F-4D97-AF65-F5344CB8AC3E}">
        <p14:creationId xmlns:p14="http://schemas.microsoft.com/office/powerpoint/2010/main" val="2207810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4EF53E-B9FD-E730-3388-6F1DFC62037B}"/>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BCB4842C-3711-31E9-4C99-CE75001F953A}"/>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68304C46-04C9-6D5F-2DFF-881BD5E6FEA6}"/>
              </a:ext>
            </a:extLst>
          </p:cNvPr>
          <p:cNvSpPr>
            <a:spLocks noGrp="1"/>
          </p:cNvSpPr>
          <p:nvPr>
            <p:ph type="sldNum" sz="quarter" idx="12"/>
          </p:nvPr>
        </p:nvSpPr>
        <p:spPr/>
        <p:txBody>
          <a:bodyPr/>
          <a:lstStyle>
            <a:lvl1pPr>
              <a:defRPr/>
            </a:lvl1pPr>
          </a:lstStyle>
          <a:p>
            <a:fld id="{9A660084-6594-4970-AB1D-B70A0C93222E}" type="slidenum">
              <a:rPr lang="en-US" altLang="en-US"/>
              <a:pPr/>
              <a:t>‹#›</a:t>
            </a:fld>
            <a:endParaRPr lang="en-US" altLang="en-US"/>
          </a:p>
        </p:txBody>
      </p:sp>
    </p:spTree>
    <p:extLst>
      <p:ext uri="{BB962C8B-B14F-4D97-AF65-F5344CB8AC3E}">
        <p14:creationId xmlns:p14="http://schemas.microsoft.com/office/powerpoint/2010/main" val="2773868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5B6C3-392A-1791-258B-590C0077D329}"/>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D682359-60A2-B0D6-3F4A-E37CAD662920}"/>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B2EBDB3-DF2F-291C-401E-6785F9690EC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6054FA-962B-363F-A18D-52CF78E1EFF7}"/>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76E0AE80-5952-319C-760D-C4D1B8CF6412}"/>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68C7B2B1-0C4B-726C-86FB-191974310430}"/>
              </a:ext>
            </a:extLst>
          </p:cNvPr>
          <p:cNvSpPr>
            <a:spLocks noGrp="1"/>
          </p:cNvSpPr>
          <p:nvPr>
            <p:ph type="sldNum" sz="quarter" idx="12"/>
          </p:nvPr>
        </p:nvSpPr>
        <p:spPr/>
        <p:txBody>
          <a:bodyPr/>
          <a:lstStyle>
            <a:lvl1pPr>
              <a:defRPr/>
            </a:lvl1pPr>
          </a:lstStyle>
          <a:p>
            <a:fld id="{3B8F1A66-2AC6-45B2-B7D6-DA9947884737}" type="slidenum">
              <a:rPr lang="en-US" altLang="en-US"/>
              <a:pPr/>
              <a:t>‹#›</a:t>
            </a:fld>
            <a:endParaRPr lang="en-US" altLang="en-US"/>
          </a:p>
        </p:txBody>
      </p:sp>
    </p:spTree>
    <p:extLst>
      <p:ext uri="{BB962C8B-B14F-4D97-AF65-F5344CB8AC3E}">
        <p14:creationId xmlns:p14="http://schemas.microsoft.com/office/powerpoint/2010/main" val="3400919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5376E-EC05-923C-6EAE-AC73D587C0D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85DC56-485B-F7DC-1CC4-4886031A1903}"/>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BD6AFD-DCF5-4203-EAAA-FA3273DC2F9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322D25-2FB5-363B-756C-F1C79839F449}"/>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C1216C18-0092-353D-31BB-BADD6D97C7C3}"/>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27E504B2-FEBD-21C0-E36C-B745E9633B22}"/>
              </a:ext>
            </a:extLst>
          </p:cNvPr>
          <p:cNvSpPr>
            <a:spLocks noGrp="1"/>
          </p:cNvSpPr>
          <p:nvPr>
            <p:ph type="sldNum" sz="quarter" idx="12"/>
          </p:nvPr>
        </p:nvSpPr>
        <p:spPr/>
        <p:txBody>
          <a:bodyPr/>
          <a:lstStyle>
            <a:lvl1pPr>
              <a:defRPr/>
            </a:lvl1pPr>
          </a:lstStyle>
          <a:p>
            <a:fld id="{F11C5ED1-B75A-400E-841B-6759A2AA385C}" type="slidenum">
              <a:rPr lang="en-US" altLang="en-US"/>
              <a:pPr/>
              <a:t>‹#›</a:t>
            </a:fld>
            <a:endParaRPr lang="en-US" altLang="en-US"/>
          </a:p>
        </p:txBody>
      </p:sp>
    </p:spTree>
    <p:extLst>
      <p:ext uri="{BB962C8B-B14F-4D97-AF65-F5344CB8AC3E}">
        <p14:creationId xmlns:p14="http://schemas.microsoft.com/office/powerpoint/2010/main" val="3959479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ABED5-CE1F-D905-FF14-F567AA152B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A4521D-5C4B-7766-5D54-E105835182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46432D-FF32-C757-B7DC-E2921C3B5F57}"/>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9710973-2017-5513-87DA-41E0E79D82DE}"/>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9D06726B-E432-BA00-92F6-0573A6EF3326}"/>
              </a:ext>
            </a:extLst>
          </p:cNvPr>
          <p:cNvSpPr>
            <a:spLocks noGrp="1"/>
          </p:cNvSpPr>
          <p:nvPr>
            <p:ph type="sldNum" sz="quarter" idx="12"/>
          </p:nvPr>
        </p:nvSpPr>
        <p:spPr/>
        <p:txBody>
          <a:bodyPr/>
          <a:lstStyle>
            <a:lvl1pPr>
              <a:defRPr/>
            </a:lvl1pPr>
          </a:lstStyle>
          <a:p>
            <a:fld id="{A1F94601-8227-4EDE-9350-BF1C83A799F6}" type="slidenum">
              <a:rPr lang="en-US" altLang="en-US"/>
              <a:pPr/>
              <a:t>‹#›</a:t>
            </a:fld>
            <a:endParaRPr lang="en-US" altLang="en-US"/>
          </a:p>
        </p:txBody>
      </p:sp>
    </p:spTree>
    <p:extLst>
      <p:ext uri="{BB962C8B-B14F-4D97-AF65-F5344CB8AC3E}">
        <p14:creationId xmlns:p14="http://schemas.microsoft.com/office/powerpoint/2010/main" val="449594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9379F5-64AE-D4AB-719A-D01ECD799BD9}"/>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CEA09-2282-46CB-2A0A-F6A05F48E8EC}"/>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1094D1-A6D0-BBDF-9BA8-0E491F8401FD}"/>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843566FF-8B57-A2C5-2B0A-172C0BE84AAA}"/>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C360E876-E9E6-2F70-7425-8CB2A05B32A9}"/>
              </a:ext>
            </a:extLst>
          </p:cNvPr>
          <p:cNvSpPr>
            <a:spLocks noGrp="1"/>
          </p:cNvSpPr>
          <p:nvPr>
            <p:ph type="sldNum" sz="quarter" idx="12"/>
          </p:nvPr>
        </p:nvSpPr>
        <p:spPr/>
        <p:txBody>
          <a:bodyPr/>
          <a:lstStyle>
            <a:lvl1pPr>
              <a:defRPr/>
            </a:lvl1pPr>
          </a:lstStyle>
          <a:p>
            <a:fld id="{7B382A52-6B91-460D-99D8-9D0346DBD064}" type="slidenum">
              <a:rPr lang="en-US" altLang="en-US"/>
              <a:pPr/>
              <a:t>‹#›</a:t>
            </a:fld>
            <a:endParaRPr lang="en-US" altLang="en-US"/>
          </a:p>
        </p:txBody>
      </p:sp>
    </p:spTree>
    <p:extLst>
      <p:ext uri="{BB962C8B-B14F-4D97-AF65-F5344CB8AC3E}">
        <p14:creationId xmlns:p14="http://schemas.microsoft.com/office/powerpoint/2010/main" val="3317054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9DF79804-5C2F-2D08-BA52-CCB8321FF1ED}"/>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D3CBBD21-6B7E-6CDD-2A16-B079595AD43D}"/>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4F988F38-8F5B-8D0A-99F0-E964F029AD7C}"/>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84914B96-5BDB-85D8-34B2-84C98D4D1CBB}"/>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B3CF3D0E-C719-725D-5B8C-9FC9FEE52D3F}"/>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5A319FA3-47D6-47E3-BA99-FE47D42CE75C}"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3AF1431-9F11-A164-F3F8-18DDD42036BA}"/>
              </a:ext>
            </a:extLst>
          </p:cNvPr>
          <p:cNvSpPr>
            <a:spLocks noGrp="1" noChangeArrowheads="1"/>
          </p:cNvSpPr>
          <p:nvPr>
            <p:ph type="ctrTitle"/>
          </p:nvPr>
        </p:nvSpPr>
        <p:spPr>
          <a:xfrm>
            <a:off x="685800" y="2130425"/>
            <a:ext cx="7772400" cy="1470025"/>
          </a:xfrm>
        </p:spPr>
        <p:txBody>
          <a:bodyPr anchor="ctr"/>
          <a:lstStyle/>
          <a:p>
            <a:r>
              <a:rPr lang="en-GB" altLang="en-US" sz="4000" dirty="0"/>
              <a:t>The Core Executive: The Prime Minister and Cabinet</a:t>
            </a:r>
            <a:endParaRPr lang="en-US" altLang="en-US" sz="4000" dirty="0"/>
          </a:p>
        </p:txBody>
      </p:sp>
      <p:sp>
        <p:nvSpPr>
          <p:cNvPr id="2051" name="Rectangle 3">
            <a:extLst>
              <a:ext uri="{FF2B5EF4-FFF2-40B4-BE49-F238E27FC236}">
                <a16:creationId xmlns:a16="http://schemas.microsoft.com/office/drawing/2014/main" id="{4706020A-F59A-A119-D5A9-A1A0943FCFDE}"/>
              </a:ext>
            </a:extLst>
          </p:cNvPr>
          <p:cNvSpPr>
            <a:spLocks noGrp="1" noChangeArrowheads="1"/>
          </p:cNvSpPr>
          <p:nvPr>
            <p:ph type="subTitle" idx="1"/>
          </p:nvPr>
        </p:nvSpPr>
        <p:spPr>
          <a:xfrm>
            <a:off x="1371600" y="3886200"/>
            <a:ext cx="6400800" cy="1752600"/>
          </a:xfrm>
        </p:spPr>
        <p:txBody>
          <a:bodyPr/>
          <a:lstStyle/>
          <a:p>
            <a:endParaRPr lang="en-GB"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25DD3F09-0419-F8F7-E249-8F1EC5B8BE33}"/>
              </a:ext>
            </a:extLst>
          </p:cNvPr>
          <p:cNvSpPr>
            <a:spLocks noGrp="1" noChangeArrowheads="1"/>
          </p:cNvSpPr>
          <p:nvPr>
            <p:ph type="title"/>
          </p:nvPr>
        </p:nvSpPr>
        <p:spPr/>
        <p:txBody>
          <a:bodyPr/>
          <a:lstStyle/>
          <a:p>
            <a:r>
              <a:rPr lang="en-GB" altLang="en-US"/>
              <a:t>Aims of this lecture</a:t>
            </a:r>
            <a:endParaRPr lang="en-US" altLang="en-US"/>
          </a:p>
        </p:txBody>
      </p:sp>
      <p:sp>
        <p:nvSpPr>
          <p:cNvPr id="3075" name="Rectangle 3">
            <a:extLst>
              <a:ext uri="{FF2B5EF4-FFF2-40B4-BE49-F238E27FC236}">
                <a16:creationId xmlns:a16="http://schemas.microsoft.com/office/drawing/2014/main" id="{D6CC67C9-407C-4F4E-81B4-2B35DCBD5271}"/>
              </a:ext>
            </a:extLst>
          </p:cNvPr>
          <p:cNvSpPr>
            <a:spLocks noGrp="1" noChangeArrowheads="1"/>
          </p:cNvSpPr>
          <p:nvPr>
            <p:ph type="body" idx="1"/>
          </p:nvPr>
        </p:nvSpPr>
        <p:spPr/>
        <p:txBody>
          <a:bodyPr/>
          <a:lstStyle/>
          <a:p>
            <a:r>
              <a:rPr lang="en-US" altLang="en-US" sz="2800" dirty="0"/>
              <a:t>To identify the nature of prime ministerial power and the significance of the individual in the office</a:t>
            </a:r>
          </a:p>
          <a:p>
            <a:r>
              <a:rPr lang="en-US" altLang="en-US" sz="2800" dirty="0"/>
              <a:t>The role of the Cabinet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8DC00FF-5ECC-E95C-56BD-0D31913B0903}"/>
              </a:ext>
            </a:extLst>
          </p:cNvPr>
          <p:cNvSpPr>
            <a:spLocks noGrp="1" noChangeArrowheads="1"/>
          </p:cNvSpPr>
          <p:nvPr>
            <p:ph type="title"/>
          </p:nvPr>
        </p:nvSpPr>
        <p:spPr/>
        <p:txBody>
          <a:bodyPr/>
          <a:lstStyle/>
          <a:p>
            <a:r>
              <a:rPr lang="en-GB" altLang="en-US"/>
              <a:t>Introduction</a:t>
            </a:r>
            <a:endParaRPr lang="en-US" altLang="en-US"/>
          </a:p>
        </p:txBody>
      </p:sp>
      <p:sp>
        <p:nvSpPr>
          <p:cNvPr id="4099" name="Rectangle 3">
            <a:extLst>
              <a:ext uri="{FF2B5EF4-FFF2-40B4-BE49-F238E27FC236}">
                <a16:creationId xmlns:a16="http://schemas.microsoft.com/office/drawing/2014/main" id="{09A52226-1F4F-A233-DA2E-F8C5BC777697}"/>
              </a:ext>
            </a:extLst>
          </p:cNvPr>
          <p:cNvSpPr>
            <a:spLocks noGrp="1" noChangeArrowheads="1"/>
          </p:cNvSpPr>
          <p:nvPr>
            <p:ph type="body" idx="1"/>
          </p:nvPr>
        </p:nvSpPr>
        <p:spPr/>
        <p:txBody>
          <a:bodyPr/>
          <a:lstStyle/>
          <a:p>
            <a:pPr>
              <a:lnSpc>
                <a:spcPct val="80000"/>
              </a:lnSpc>
            </a:pPr>
            <a:r>
              <a:rPr lang="en-US" altLang="en-US" sz="2400"/>
              <a:t>The fount of policy making in Britain has always been the executive</a:t>
            </a:r>
          </a:p>
          <a:p>
            <a:pPr>
              <a:lnSpc>
                <a:spcPct val="80000"/>
              </a:lnSpc>
            </a:pPr>
            <a:r>
              <a:rPr lang="en-US" altLang="en-US" sz="2400"/>
              <a:t>Initially the Crown was all-powerful but then the powers of the Crown came to be exercised by bodies on behalf of the Crown</a:t>
            </a:r>
          </a:p>
          <a:p>
            <a:pPr>
              <a:lnSpc>
                <a:spcPct val="80000"/>
              </a:lnSpc>
            </a:pPr>
            <a:r>
              <a:rPr lang="en-US" altLang="en-US" sz="2400"/>
              <a:t>Political power came to be exercised by the king’s ministers, the leading ministers drawn together in a Cabinet and headed by the king’s principal, or prime, minister</a:t>
            </a:r>
          </a:p>
          <a:p>
            <a:pPr>
              <a:lnSpc>
                <a:spcPct val="80000"/>
              </a:lnSpc>
            </a:pPr>
            <a:r>
              <a:rPr lang="en-US" altLang="en-US" sz="2400"/>
              <a:t>The legal authority of ministers rested on their position as servants of the Crown, their political authority rests on the fact that they commanded a majority in the House of Commons</a:t>
            </a:r>
          </a:p>
          <a:p>
            <a:pPr>
              <a:lnSpc>
                <a:spcPct val="80000"/>
              </a:lnSpc>
            </a:pPr>
            <a:r>
              <a:rPr lang="en-GB" altLang="en-US" sz="2400"/>
              <a:t>Despite many changes over the years </a:t>
            </a:r>
            <a:r>
              <a:rPr lang="en-US" altLang="en-US" sz="2400"/>
              <a:t>the Prime Minister and Cabinet remain at the heart of British government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90136AB-C844-5777-D680-FCF8492A165D}"/>
              </a:ext>
            </a:extLst>
          </p:cNvPr>
          <p:cNvSpPr>
            <a:spLocks noGrp="1" noChangeArrowheads="1"/>
          </p:cNvSpPr>
          <p:nvPr>
            <p:ph type="title"/>
          </p:nvPr>
        </p:nvSpPr>
        <p:spPr/>
        <p:txBody>
          <a:bodyPr/>
          <a:lstStyle/>
          <a:p>
            <a:r>
              <a:rPr lang="en-GB" altLang="en-US"/>
              <a:t>The Prime Minister</a:t>
            </a:r>
            <a:endParaRPr lang="en-US" altLang="en-US"/>
          </a:p>
        </p:txBody>
      </p:sp>
      <p:sp>
        <p:nvSpPr>
          <p:cNvPr id="9219" name="Rectangle 3">
            <a:extLst>
              <a:ext uri="{FF2B5EF4-FFF2-40B4-BE49-F238E27FC236}">
                <a16:creationId xmlns:a16="http://schemas.microsoft.com/office/drawing/2014/main" id="{872D4BF7-7142-2411-AF2B-F061AC089B35}"/>
              </a:ext>
            </a:extLst>
          </p:cNvPr>
          <p:cNvSpPr>
            <a:spLocks noGrp="1" noChangeArrowheads="1"/>
          </p:cNvSpPr>
          <p:nvPr>
            <p:ph type="body" idx="1"/>
          </p:nvPr>
        </p:nvSpPr>
        <p:spPr/>
        <p:txBody>
          <a:bodyPr/>
          <a:lstStyle/>
          <a:p>
            <a:pPr>
              <a:lnSpc>
                <a:spcPct val="90000"/>
              </a:lnSpc>
            </a:pPr>
            <a:r>
              <a:rPr lang="en-US" altLang="en-US" dirty="0"/>
              <a:t>The Prime Minister heads the government</a:t>
            </a:r>
          </a:p>
          <a:p>
            <a:pPr>
              <a:lnSpc>
                <a:spcPct val="90000"/>
              </a:lnSpc>
            </a:pPr>
            <a:r>
              <a:rPr lang="en-US" altLang="en-US" dirty="0"/>
              <a:t>Current prime minister Keir Starmer</a:t>
            </a:r>
          </a:p>
          <a:p>
            <a:pPr marL="0" indent="0">
              <a:lnSpc>
                <a:spcPct val="90000"/>
              </a:lnSpc>
              <a:buNone/>
            </a:pPr>
            <a:endParaRPr lang="en-US" altLang="en-US" dirty="0"/>
          </a:p>
          <a:p>
            <a:pPr>
              <a:lnSpc>
                <a:spcPct val="90000"/>
              </a:lnSpc>
            </a:pPr>
            <a:r>
              <a:rPr lang="en-US" altLang="en-US" dirty="0"/>
              <a:t>To fully understand the premiership, it is necessary to look at the powers that inhere in the office, as well as the constraints that operate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FCFB2AE-AAA8-814A-26F4-C59075A50AAF}"/>
              </a:ext>
            </a:extLst>
          </p:cNvPr>
          <p:cNvSpPr>
            <a:spLocks noGrp="1" noChangeArrowheads="1"/>
          </p:cNvSpPr>
          <p:nvPr>
            <p:ph type="title"/>
          </p:nvPr>
        </p:nvSpPr>
        <p:spPr/>
        <p:txBody>
          <a:bodyPr/>
          <a:lstStyle/>
          <a:p>
            <a:r>
              <a:rPr lang="en-GB" altLang="en-US"/>
              <a:t>Downing Street</a:t>
            </a:r>
            <a:endParaRPr lang="en-US" altLang="en-US"/>
          </a:p>
        </p:txBody>
      </p:sp>
      <p:sp>
        <p:nvSpPr>
          <p:cNvPr id="15363" name="Rectangle 3">
            <a:extLst>
              <a:ext uri="{FF2B5EF4-FFF2-40B4-BE49-F238E27FC236}">
                <a16:creationId xmlns:a16="http://schemas.microsoft.com/office/drawing/2014/main" id="{7A366B8B-611D-F752-4E9D-F21100E42EDB}"/>
              </a:ext>
            </a:extLst>
          </p:cNvPr>
          <p:cNvSpPr>
            <a:spLocks noGrp="1" noChangeArrowheads="1"/>
          </p:cNvSpPr>
          <p:nvPr>
            <p:ph type="body" idx="1"/>
          </p:nvPr>
        </p:nvSpPr>
        <p:spPr/>
        <p:txBody>
          <a:bodyPr/>
          <a:lstStyle/>
          <a:p>
            <a:pPr>
              <a:lnSpc>
                <a:spcPct val="90000"/>
              </a:lnSpc>
            </a:pPr>
            <a:r>
              <a:rPr lang="en-US" altLang="en-US"/>
              <a:t>Over time, Downing Street has expanded</a:t>
            </a:r>
          </a:p>
          <a:p>
            <a:pPr>
              <a:lnSpc>
                <a:spcPct val="90000"/>
              </a:lnSpc>
            </a:pPr>
            <a:r>
              <a:rPr lang="en-US" altLang="en-US"/>
              <a:t>In addition to the private office, linking the Prime Minister to Whitehall, the PM’s Office has acquired a political office</a:t>
            </a:r>
          </a:p>
          <a:p>
            <a:pPr>
              <a:lnSpc>
                <a:spcPct val="90000"/>
              </a:lnSpc>
            </a:pPr>
            <a:r>
              <a:rPr lang="en-GB" altLang="en-US"/>
              <a:t>This helps links them to the party</a:t>
            </a:r>
          </a:p>
          <a:p>
            <a:pPr>
              <a:lnSpc>
                <a:spcPct val="90000"/>
              </a:lnSpc>
            </a:pPr>
            <a:r>
              <a:rPr lang="en-GB" altLang="en-US"/>
              <a:t>There is also a press office linking them to the media</a:t>
            </a:r>
          </a:p>
          <a:p>
            <a:pPr>
              <a:lnSpc>
                <a:spcPct val="90000"/>
              </a:lnSpc>
            </a:pPr>
            <a:r>
              <a:rPr lang="en-GB" altLang="en-US"/>
              <a:t>The Prime Minister has also acquired a body of policy advisers </a:t>
            </a:r>
            <a:endParaRPr lang="en-US"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F9F4EB5-909F-E3B8-BD0E-A85975ACCA48}"/>
              </a:ext>
            </a:extLst>
          </p:cNvPr>
          <p:cNvSpPr>
            <a:spLocks noGrp="1" noChangeArrowheads="1"/>
          </p:cNvSpPr>
          <p:nvPr>
            <p:ph type="title"/>
          </p:nvPr>
        </p:nvSpPr>
        <p:spPr/>
        <p:txBody>
          <a:bodyPr/>
          <a:lstStyle/>
          <a:p>
            <a:r>
              <a:rPr lang="en-GB" altLang="en-US"/>
              <a:t>The Central Policy Review Staff</a:t>
            </a:r>
            <a:endParaRPr lang="en-US" altLang="en-US"/>
          </a:p>
        </p:txBody>
      </p:sp>
      <p:sp>
        <p:nvSpPr>
          <p:cNvPr id="16387" name="Rectangle 3">
            <a:extLst>
              <a:ext uri="{FF2B5EF4-FFF2-40B4-BE49-F238E27FC236}">
                <a16:creationId xmlns:a16="http://schemas.microsoft.com/office/drawing/2014/main" id="{21F8EAEE-A6DA-C2F9-2282-727ACFC97BD4}"/>
              </a:ext>
            </a:extLst>
          </p:cNvPr>
          <p:cNvSpPr>
            <a:spLocks noGrp="1" noChangeArrowheads="1"/>
          </p:cNvSpPr>
          <p:nvPr>
            <p:ph type="body" idx="1"/>
          </p:nvPr>
        </p:nvSpPr>
        <p:spPr/>
        <p:txBody>
          <a:bodyPr/>
          <a:lstStyle/>
          <a:p>
            <a:pPr>
              <a:lnSpc>
                <a:spcPct val="90000"/>
              </a:lnSpc>
            </a:pPr>
            <a:r>
              <a:rPr lang="en-US" altLang="en-US" sz="2400"/>
              <a:t>In 1970, a small body of advisers – the Central Policy Review Staff (CPRS), commonly known as ‘the think tank’ – was established</a:t>
            </a:r>
          </a:p>
          <a:p>
            <a:pPr>
              <a:lnSpc>
                <a:spcPct val="90000"/>
              </a:lnSpc>
            </a:pPr>
            <a:r>
              <a:rPr lang="en-US" altLang="en-US" sz="2400"/>
              <a:t>It comprised some political appointees and seconded civil servants to advise the Cabinet on policy issues</a:t>
            </a:r>
          </a:p>
          <a:p>
            <a:pPr>
              <a:lnSpc>
                <a:spcPct val="90000"/>
              </a:lnSpc>
            </a:pPr>
            <a:r>
              <a:rPr lang="en-US" altLang="en-US" sz="2400"/>
              <a:t>It answered to the Cabinet through the Prime Minister, but came to be overshadowed by a body of advisers answering solely to the PM, the No. 10 Policy Unit</a:t>
            </a:r>
          </a:p>
          <a:p>
            <a:pPr>
              <a:lnSpc>
                <a:spcPct val="90000"/>
              </a:lnSpc>
            </a:pPr>
            <a:r>
              <a:rPr lang="en-US" altLang="en-US" sz="2400"/>
              <a:t>The CPRS was wound up in 1983</a:t>
            </a:r>
          </a:p>
          <a:p>
            <a:pPr>
              <a:lnSpc>
                <a:spcPct val="90000"/>
              </a:lnSpc>
            </a:pPr>
            <a:r>
              <a:rPr lang="en-US" altLang="en-US" sz="2400"/>
              <a:t>The Policy Unit comprises a body of high-flying political advisers, including some policy specialists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92BF6CA-BDCE-A9CA-8C6B-F44B0F500FC4}"/>
              </a:ext>
            </a:extLst>
          </p:cNvPr>
          <p:cNvSpPr>
            <a:spLocks noGrp="1" noChangeArrowheads="1"/>
          </p:cNvSpPr>
          <p:nvPr>
            <p:ph type="title"/>
          </p:nvPr>
        </p:nvSpPr>
        <p:spPr/>
        <p:txBody>
          <a:bodyPr/>
          <a:lstStyle/>
          <a:p>
            <a:r>
              <a:rPr lang="en-GB" altLang="en-US"/>
              <a:t>Chief of staff and policy units</a:t>
            </a:r>
            <a:endParaRPr lang="en-US" altLang="en-US"/>
          </a:p>
        </p:txBody>
      </p:sp>
      <p:sp>
        <p:nvSpPr>
          <p:cNvPr id="17411" name="Rectangle 3">
            <a:extLst>
              <a:ext uri="{FF2B5EF4-FFF2-40B4-BE49-F238E27FC236}">
                <a16:creationId xmlns:a16="http://schemas.microsoft.com/office/drawing/2014/main" id="{13B63426-1E69-D002-7167-F7F97B1ABAB7}"/>
              </a:ext>
            </a:extLst>
          </p:cNvPr>
          <p:cNvSpPr>
            <a:spLocks noGrp="1" noChangeArrowheads="1"/>
          </p:cNvSpPr>
          <p:nvPr>
            <p:ph type="body" idx="1"/>
          </p:nvPr>
        </p:nvSpPr>
        <p:spPr/>
        <p:txBody>
          <a:bodyPr/>
          <a:lstStyle/>
          <a:p>
            <a:pPr>
              <a:lnSpc>
                <a:spcPct val="80000"/>
              </a:lnSpc>
            </a:pPr>
            <a:r>
              <a:rPr lang="en-US" altLang="en-US" sz="2400" dirty="0"/>
              <a:t>Margaret Thatcher also appointed a Chief of Staff</a:t>
            </a:r>
          </a:p>
          <a:p>
            <a:pPr>
              <a:lnSpc>
                <a:spcPct val="80000"/>
              </a:lnSpc>
            </a:pPr>
            <a:r>
              <a:rPr lang="en-US" altLang="en-US" sz="2400" dirty="0"/>
              <a:t>Tony Blair created a Chief of Staff, but with more extensive powers than those exercised by his predecessor in the Thatcher Government</a:t>
            </a:r>
          </a:p>
          <a:p>
            <a:pPr>
              <a:lnSpc>
                <a:spcPct val="80000"/>
              </a:lnSpc>
            </a:pPr>
            <a:r>
              <a:rPr lang="en-US" altLang="en-US" sz="2400" dirty="0"/>
              <a:t>These included the power to give directions to civil servants</a:t>
            </a:r>
          </a:p>
          <a:p>
            <a:pPr>
              <a:lnSpc>
                <a:spcPct val="80000"/>
              </a:lnSpc>
            </a:pPr>
            <a:r>
              <a:rPr lang="en-GB" altLang="en-US" sz="2400" dirty="0"/>
              <a:t>Tony Blair also created a range of policy units that often reported directly to him</a:t>
            </a:r>
          </a:p>
          <a:p>
            <a:pPr>
              <a:lnSpc>
                <a:spcPct val="80000"/>
              </a:lnSpc>
            </a:pPr>
            <a:r>
              <a:rPr lang="en-US" altLang="en-US" sz="2400" dirty="0"/>
              <a:t>There were designed to enhance joined-up government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18B96C0-23A3-31F5-45E2-775B4D066F95}"/>
              </a:ext>
            </a:extLst>
          </p:cNvPr>
          <p:cNvSpPr>
            <a:spLocks noGrp="1" noChangeArrowheads="1"/>
          </p:cNvSpPr>
          <p:nvPr>
            <p:ph type="title"/>
          </p:nvPr>
        </p:nvSpPr>
        <p:spPr/>
        <p:txBody>
          <a:bodyPr/>
          <a:lstStyle/>
          <a:p>
            <a:r>
              <a:rPr lang="en-GB" altLang="en-US"/>
              <a:t>The growth of Downing Street</a:t>
            </a:r>
            <a:endParaRPr lang="en-US" altLang="en-US"/>
          </a:p>
        </p:txBody>
      </p:sp>
      <p:sp>
        <p:nvSpPr>
          <p:cNvPr id="11267" name="Rectangle 3">
            <a:extLst>
              <a:ext uri="{FF2B5EF4-FFF2-40B4-BE49-F238E27FC236}">
                <a16:creationId xmlns:a16="http://schemas.microsoft.com/office/drawing/2014/main" id="{C725B49F-97D1-BEE9-120C-60CEF9A5B23F}"/>
              </a:ext>
            </a:extLst>
          </p:cNvPr>
          <p:cNvSpPr>
            <a:spLocks noGrp="1" noChangeArrowheads="1"/>
          </p:cNvSpPr>
          <p:nvPr>
            <p:ph type="body" idx="1"/>
          </p:nvPr>
        </p:nvSpPr>
        <p:spPr/>
        <p:txBody>
          <a:bodyPr/>
          <a:lstStyle/>
          <a:p>
            <a:pPr>
              <a:lnSpc>
                <a:spcPct val="80000"/>
              </a:lnSpc>
            </a:pPr>
            <a:r>
              <a:rPr lang="en-US" altLang="en-US" sz="2800" dirty="0"/>
              <a:t>The expansion of the Prime Minister’s Office has meant that there are now approximately two hundred people working in 10 Downing Street</a:t>
            </a:r>
          </a:p>
          <a:p>
            <a:pPr>
              <a:lnSpc>
                <a:spcPct val="80000"/>
              </a:lnSpc>
            </a:pPr>
            <a:r>
              <a:rPr lang="en-US" altLang="en-US" sz="2800" dirty="0"/>
              <a:t>Though the Prime Minister’s Office is formally a part of the Cabinet Office, it nonetheless now has its own Permanent Secretary</a:t>
            </a:r>
          </a:p>
          <a:p>
            <a:pPr>
              <a:lnSpc>
                <a:spcPct val="80000"/>
              </a:lnSpc>
            </a:pPr>
            <a:r>
              <a:rPr lang="en-US" altLang="en-US" sz="2800" dirty="0"/>
              <a:t>The size of the staff supporting the Prime Minister is such that not all can be accommodated in 10 Downing Street</a:t>
            </a:r>
          </a:p>
          <a:p>
            <a:pPr>
              <a:lnSpc>
                <a:spcPct val="80000"/>
              </a:lnSpc>
            </a:pPr>
            <a:r>
              <a:rPr lang="en-GB" altLang="en-US" sz="2800" dirty="0"/>
              <a:t>The </a:t>
            </a:r>
            <a:r>
              <a:rPr lang="en-US" altLang="en-US" sz="2800" dirty="0"/>
              <a:t>Permanent Secretary, for example, is housed principally in 12 Downing Street</a:t>
            </a:r>
          </a:p>
          <a:p>
            <a:pPr>
              <a:lnSpc>
                <a:spcPct val="80000"/>
              </a:lnSpc>
            </a:pPr>
            <a:endParaRPr lang="en-US" altLang="en-US"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C4C2CFD-97D0-834F-84BE-EA693B59D63E}"/>
              </a:ext>
            </a:extLst>
          </p:cNvPr>
          <p:cNvSpPr>
            <a:spLocks noGrp="1" noChangeArrowheads="1"/>
          </p:cNvSpPr>
          <p:nvPr>
            <p:ph type="title"/>
          </p:nvPr>
        </p:nvSpPr>
        <p:spPr/>
        <p:txBody>
          <a:bodyPr/>
          <a:lstStyle/>
          <a:p>
            <a:r>
              <a:rPr lang="en-GB" altLang="en-US"/>
              <a:t>The role of the Prime Minster</a:t>
            </a:r>
            <a:endParaRPr lang="en-US" altLang="en-US"/>
          </a:p>
        </p:txBody>
      </p:sp>
      <p:sp>
        <p:nvSpPr>
          <p:cNvPr id="7171" name="Rectangle 3">
            <a:extLst>
              <a:ext uri="{FF2B5EF4-FFF2-40B4-BE49-F238E27FC236}">
                <a16:creationId xmlns:a16="http://schemas.microsoft.com/office/drawing/2014/main" id="{750BA626-C559-9511-E123-A1895A6C07A8}"/>
              </a:ext>
            </a:extLst>
          </p:cNvPr>
          <p:cNvSpPr>
            <a:spLocks noGrp="1" noChangeArrowheads="1"/>
          </p:cNvSpPr>
          <p:nvPr>
            <p:ph type="body" idx="1"/>
          </p:nvPr>
        </p:nvSpPr>
        <p:spPr/>
        <p:txBody>
          <a:bodyPr/>
          <a:lstStyle/>
          <a:p>
            <a:r>
              <a:rPr lang="en-GB" altLang="en-US" dirty="0"/>
              <a:t>The Prime Minister has several key roles. These include:</a:t>
            </a:r>
          </a:p>
          <a:p>
            <a:pPr lvl="1"/>
            <a:r>
              <a:rPr lang="en-US" altLang="en-US" dirty="0"/>
              <a:t>Head of the executive</a:t>
            </a:r>
          </a:p>
          <a:p>
            <a:pPr lvl="1"/>
            <a:r>
              <a:rPr lang="en-US" altLang="en-US" dirty="0"/>
              <a:t>Head of government policy</a:t>
            </a:r>
          </a:p>
          <a:p>
            <a:pPr lvl="1"/>
            <a:r>
              <a:rPr lang="en-US" altLang="en-US" dirty="0"/>
              <a:t>Party leader</a:t>
            </a:r>
          </a:p>
          <a:p>
            <a:pPr lvl="1"/>
            <a:r>
              <a:rPr lang="en-US" altLang="en-US" dirty="0"/>
              <a:t>Head appointing officer</a:t>
            </a:r>
          </a:p>
          <a:p>
            <a:pPr lvl="1"/>
            <a:r>
              <a:rPr lang="en-US" altLang="en-US" dirty="0"/>
              <a:t>Party leader in Parliament</a:t>
            </a:r>
          </a:p>
          <a:p>
            <a:pPr lvl="1"/>
            <a:r>
              <a:rPr lang="en-US" altLang="en-US" dirty="0"/>
              <a:t>Senior UK representative abroad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9C65DC81-53E5-4C30-E808-D4FC93781CC1}"/>
              </a:ext>
            </a:extLst>
          </p:cNvPr>
          <p:cNvSpPr>
            <a:spLocks noGrp="1" noChangeArrowheads="1"/>
          </p:cNvSpPr>
          <p:nvPr>
            <p:ph type="title"/>
          </p:nvPr>
        </p:nvSpPr>
        <p:spPr/>
        <p:txBody>
          <a:bodyPr/>
          <a:lstStyle/>
          <a:p>
            <a:r>
              <a:rPr lang="en-GB" altLang="en-US" sz="4000"/>
              <a:t>The Powers of the Prime Minister</a:t>
            </a:r>
            <a:endParaRPr lang="en-US" altLang="en-US" sz="4000"/>
          </a:p>
        </p:txBody>
      </p:sp>
      <p:sp>
        <p:nvSpPr>
          <p:cNvPr id="19459" name="Rectangle 3">
            <a:extLst>
              <a:ext uri="{FF2B5EF4-FFF2-40B4-BE49-F238E27FC236}">
                <a16:creationId xmlns:a16="http://schemas.microsoft.com/office/drawing/2014/main" id="{6FC4E73A-4462-1A10-AD86-7A189B7C6971}"/>
              </a:ext>
            </a:extLst>
          </p:cNvPr>
          <p:cNvSpPr>
            <a:spLocks noGrp="1" noChangeArrowheads="1"/>
          </p:cNvSpPr>
          <p:nvPr>
            <p:ph type="body" idx="1"/>
          </p:nvPr>
        </p:nvSpPr>
        <p:spPr/>
        <p:txBody>
          <a:bodyPr/>
          <a:lstStyle/>
          <a:p>
            <a:pPr>
              <a:lnSpc>
                <a:spcPct val="90000"/>
              </a:lnSpc>
            </a:pPr>
            <a:r>
              <a:rPr lang="en-US" altLang="en-US"/>
              <a:t>The Prime Minister is the most powerful person in government, but exercises no statutory powers</a:t>
            </a:r>
          </a:p>
          <a:p>
            <a:pPr>
              <a:lnSpc>
                <a:spcPct val="90000"/>
              </a:lnSpc>
            </a:pPr>
            <a:r>
              <a:rPr lang="en-GB" altLang="en-US"/>
              <a:t>Instead </a:t>
            </a:r>
            <a:r>
              <a:rPr lang="en-US" altLang="en-US"/>
              <a:t>his powers exist by convention</a:t>
            </a:r>
          </a:p>
          <a:p>
            <a:pPr>
              <a:lnSpc>
                <a:spcPct val="90000"/>
              </a:lnSpc>
            </a:pPr>
            <a:r>
              <a:rPr lang="en-GB" altLang="en-US"/>
              <a:t>His main powers include:</a:t>
            </a:r>
          </a:p>
          <a:p>
            <a:pPr lvl="1">
              <a:lnSpc>
                <a:spcPct val="90000"/>
              </a:lnSpc>
            </a:pPr>
            <a:r>
              <a:rPr lang="en-US" altLang="en-US"/>
              <a:t>Appoints, shuffles and dismisses ministers</a:t>
            </a:r>
          </a:p>
          <a:p>
            <a:pPr lvl="1">
              <a:lnSpc>
                <a:spcPct val="90000"/>
              </a:lnSpc>
            </a:pPr>
            <a:r>
              <a:rPr lang="en-US" altLang="en-US"/>
              <a:t>Chairs the Cabinet</a:t>
            </a:r>
          </a:p>
          <a:p>
            <a:pPr lvl="1">
              <a:lnSpc>
                <a:spcPct val="90000"/>
              </a:lnSpc>
            </a:pPr>
            <a:r>
              <a:rPr lang="en-US" altLang="en-US"/>
              <a:t>Controls Whitehall</a:t>
            </a:r>
          </a:p>
          <a:p>
            <a:pPr lvl="1">
              <a:lnSpc>
                <a:spcPct val="90000"/>
              </a:lnSpc>
            </a:pPr>
            <a:r>
              <a:rPr lang="en-US" altLang="en-US"/>
              <a:t>Dispenses honours and public appointments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43FF9422-3BBE-5542-B941-CE998A04627E}"/>
              </a:ext>
            </a:extLst>
          </p:cNvPr>
          <p:cNvSpPr>
            <a:spLocks noGrp="1" noChangeArrowheads="1"/>
          </p:cNvSpPr>
          <p:nvPr>
            <p:ph type="title"/>
          </p:nvPr>
        </p:nvSpPr>
        <p:spPr/>
        <p:txBody>
          <a:bodyPr/>
          <a:lstStyle/>
          <a:p>
            <a:r>
              <a:rPr lang="en-GB" altLang="en-US" sz="4000"/>
              <a:t>The powers of the Prime Minister</a:t>
            </a:r>
            <a:endParaRPr lang="en-US" altLang="en-US" sz="4000"/>
          </a:p>
        </p:txBody>
      </p:sp>
      <p:sp>
        <p:nvSpPr>
          <p:cNvPr id="33795" name="Rectangle 3">
            <a:extLst>
              <a:ext uri="{FF2B5EF4-FFF2-40B4-BE49-F238E27FC236}">
                <a16:creationId xmlns:a16="http://schemas.microsoft.com/office/drawing/2014/main" id="{1A0CC752-6652-74C2-3769-26ED7A491E1C}"/>
              </a:ext>
            </a:extLst>
          </p:cNvPr>
          <p:cNvSpPr>
            <a:spLocks noGrp="1" noChangeArrowheads="1"/>
          </p:cNvSpPr>
          <p:nvPr>
            <p:ph type="body" idx="1"/>
          </p:nvPr>
        </p:nvSpPr>
        <p:spPr/>
        <p:txBody>
          <a:bodyPr/>
          <a:lstStyle/>
          <a:p>
            <a:pPr>
              <a:lnSpc>
                <a:spcPct val="90000"/>
              </a:lnSpc>
            </a:pPr>
            <a:r>
              <a:rPr lang="en-US" altLang="en-US" sz="2400" dirty="0"/>
              <a:t>The powers of the Prime Minister are thus substantial, though how and why they are </a:t>
            </a:r>
            <a:r>
              <a:rPr lang="en-US" altLang="en-US" sz="2400" dirty="0" err="1"/>
              <a:t>utilised</a:t>
            </a:r>
            <a:r>
              <a:rPr lang="en-US" altLang="en-US" sz="2400" dirty="0"/>
              <a:t> will differ from one Prime Minister to another</a:t>
            </a:r>
          </a:p>
          <a:p>
            <a:pPr>
              <a:lnSpc>
                <a:spcPct val="90000"/>
              </a:lnSpc>
            </a:pPr>
            <a:r>
              <a:rPr lang="en-US" altLang="en-US" sz="2400" dirty="0"/>
              <a:t>The extent to which a Prime Minister achieves desired outcomes will also be dependent on others</a:t>
            </a:r>
          </a:p>
          <a:p>
            <a:pPr>
              <a:lnSpc>
                <a:spcPct val="90000"/>
              </a:lnSpc>
            </a:pPr>
            <a:r>
              <a:rPr lang="en-US" altLang="en-US" sz="2400" dirty="0"/>
              <a:t>The occupant of 10 Downing Street does not live in a vacuum</a:t>
            </a:r>
          </a:p>
          <a:p>
            <a:pPr>
              <a:lnSpc>
                <a:spcPct val="90000"/>
              </a:lnSpc>
            </a:pPr>
            <a:r>
              <a:rPr lang="en-US" altLang="en-US" sz="2400" dirty="0"/>
              <a:t>The Prime Minister has to work in a political environment that includes a large number of political actors, and their number – as we shall see – has increased in recent years</a:t>
            </a:r>
          </a:p>
          <a:p>
            <a:pPr>
              <a:lnSpc>
                <a:spcPct val="90000"/>
              </a:lnSpc>
            </a:pPr>
            <a:r>
              <a:rPr lang="en-GB" altLang="en-US" sz="2400" dirty="0"/>
              <a:t>This includes the cabinet as a key actor</a:t>
            </a:r>
            <a:endParaRPr lang="en-US"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BD424D0-A69E-C094-61DA-0707ABAB9D8C}"/>
              </a:ext>
            </a:extLst>
          </p:cNvPr>
          <p:cNvSpPr>
            <a:spLocks noGrp="1" noChangeArrowheads="1"/>
          </p:cNvSpPr>
          <p:nvPr>
            <p:ph type="title"/>
          </p:nvPr>
        </p:nvSpPr>
        <p:spPr/>
        <p:txBody>
          <a:bodyPr/>
          <a:lstStyle/>
          <a:p>
            <a:r>
              <a:rPr lang="en-GB" altLang="en-US"/>
              <a:t>The Cabinet</a:t>
            </a:r>
            <a:endParaRPr lang="en-US" altLang="en-US"/>
          </a:p>
        </p:txBody>
      </p:sp>
      <p:sp>
        <p:nvSpPr>
          <p:cNvPr id="26627" name="Rectangle 3">
            <a:extLst>
              <a:ext uri="{FF2B5EF4-FFF2-40B4-BE49-F238E27FC236}">
                <a16:creationId xmlns:a16="http://schemas.microsoft.com/office/drawing/2014/main" id="{84002DD0-6B0F-5067-10E8-6D07184C3C4B}"/>
              </a:ext>
            </a:extLst>
          </p:cNvPr>
          <p:cNvSpPr>
            <a:spLocks noGrp="1" noChangeArrowheads="1"/>
          </p:cNvSpPr>
          <p:nvPr>
            <p:ph type="body" idx="1"/>
          </p:nvPr>
        </p:nvSpPr>
        <p:spPr/>
        <p:txBody>
          <a:bodyPr/>
          <a:lstStyle/>
          <a:p>
            <a:pPr>
              <a:lnSpc>
                <a:spcPct val="80000"/>
              </a:lnSpc>
            </a:pPr>
            <a:r>
              <a:rPr lang="en-GB" altLang="en-US" sz="2800" dirty="0"/>
              <a:t>The cabinet is a group of top government ministers who each have a ministry.</a:t>
            </a:r>
          </a:p>
          <a:p>
            <a:pPr>
              <a:lnSpc>
                <a:spcPct val="80000"/>
              </a:lnSpc>
            </a:pPr>
            <a:r>
              <a:rPr lang="en-GB" altLang="en-US" sz="2800" dirty="0"/>
              <a:t>Cabinet Secretary</a:t>
            </a:r>
          </a:p>
          <a:p>
            <a:pPr>
              <a:lnSpc>
                <a:spcPct val="80000"/>
              </a:lnSpc>
            </a:pPr>
            <a:r>
              <a:rPr lang="en-GB" altLang="en-US" sz="2800" dirty="0"/>
              <a:t>Each government ministry has a Permanent Secretary.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B9E928B-B92B-BF71-EC3E-7BCC3CF9E51B}"/>
              </a:ext>
            </a:extLst>
          </p:cNvPr>
          <p:cNvSpPr>
            <a:spLocks noGrp="1" noChangeArrowheads="1"/>
          </p:cNvSpPr>
          <p:nvPr>
            <p:ph type="title"/>
          </p:nvPr>
        </p:nvSpPr>
        <p:spPr/>
        <p:txBody>
          <a:bodyPr/>
          <a:lstStyle/>
          <a:p>
            <a:r>
              <a:rPr lang="en-GB" altLang="en-US"/>
              <a:t>The role of cabinet</a:t>
            </a:r>
            <a:endParaRPr lang="en-US" altLang="en-US"/>
          </a:p>
        </p:txBody>
      </p:sp>
      <p:sp>
        <p:nvSpPr>
          <p:cNvPr id="34819" name="Rectangle 3">
            <a:extLst>
              <a:ext uri="{FF2B5EF4-FFF2-40B4-BE49-F238E27FC236}">
                <a16:creationId xmlns:a16="http://schemas.microsoft.com/office/drawing/2014/main" id="{8CF62EEB-F5D7-8859-8D47-7AF41003B578}"/>
              </a:ext>
            </a:extLst>
          </p:cNvPr>
          <p:cNvSpPr>
            <a:spLocks noGrp="1" noChangeArrowheads="1"/>
          </p:cNvSpPr>
          <p:nvPr>
            <p:ph type="body" idx="1"/>
          </p:nvPr>
        </p:nvSpPr>
        <p:spPr/>
        <p:txBody>
          <a:bodyPr/>
          <a:lstStyle/>
          <a:p>
            <a:r>
              <a:rPr lang="en-US" altLang="en-US"/>
              <a:t>The Cabinet remains a core component of British government</a:t>
            </a:r>
          </a:p>
          <a:p>
            <a:r>
              <a:rPr lang="en-GB" altLang="en-US"/>
              <a:t>It has five main roles:</a:t>
            </a:r>
          </a:p>
          <a:p>
            <a:pPr lvl="1"/>
            <a:r>
              <a:rPr lang="en-US" altLang="en-US"/>
              <a:t>Approving policy</a:t>
            </a:r>
          </a:p>
          <a:p>
            <a:pPr lvl="1"/>
            <a:r>
              <a:rPr lang="en-US" altLang="en-US"/>
              <a:t>Resolving disputes</a:t>
            </a:r>
          </a:p>
          <a:p>
            <a:pPr lvl="1"/>
            <a:r>
              <a:rPr lang="en-US" altLang="en-US"/>
              <a:t>Constraining the Prime Minister</a:t>
            </a:r>
          </a:p>
          <a:p>
            <a:pPr lvl="1"/>
            <a:r>
              <a:rPr lang="en-US" altLang="en-US"/>
              <a:t>Unifying government</a:t>
            </a:r>
          </a:p>
          <a:p>
            <a:pPr lvl="1"/>
            <a:r>
              <a:rPr lang="en-US" altLang="en-US"/>
              <a:t>Unifying the parliamentary party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73E21-DAD4-933D-6264-0122D1A41CF8}"/>
              </a:ext>
            </a:extLst>
          </p:cNvPr>
          <p:cNvSpPr>
            <a:spLocks noGrp="1"/>
          </p:cNvSpPr>
          <p:nvPr>
            <p:ph type="title"/>
          </p:nvPr>
        </p:nvSpPr>
        <p:spPr/>
        <p:txBody>
          <a:bodyPr/>
          <a:lstStyle/>
          <a:p>
            <a:r>
              <a:rPr lang="en-GB" dirty="0"/>
              <a:t>The role of cabinet</a:t>
            </a:r>
          </a:p>
        </p:txBody>
      </p:sp>
      <p:sp>
        <p:nvSpPr>
          <p:cNvPr id="3" name="Content Placeholder 2">
            <a:extLst>
              <a:ext uri="{FF2B5EF4-FFF2-40B4-BE49-F238E27FC236}">
                <a16:creationId xmlns:a16="http://schemas.microsoft.com/office/drawing/2014/main" id="{93B88B69-1F29-6D0A-D039-1953342D081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835BDC7-8661-3D5E-1718-95CE61BA90B9}"/>
              </a:ext>
            </a:extLst>
          </p:cNvPr>
          <p:cNvPicPr>
            <a:picLocks noChangeAspect="1"/>
          </p:cNvPicPr>
          <p:nvPr/>
        </p:nvPicPr>
        <p:blipFill rotWithShape="1">
          <a:blip r:embed="rId2"/>
          <a:srcRect l="3538" t="45098" r="14563" b="18878"/>
          <a:stretch/>
        </p:blipFill>
        <p:spPr>
          <a:xfrm>
            <a:off x="323528" y="2852935"/>
            <a:ext cx="8507819" cy="3455789"/>
          </a:xfrm>
          <a:prstGeom prst="rect">
            <a:avLst/>
          </a:prstGeom>
        </p:spPr>
      </p:pic>
    </p:spTree>
    <p:extLst>
      <p:ext uri="{BB962C8B-B14F-4D97-AF65-F5344CB8AC3E}">
        <p14:creationId xmlns:p14="http://schemas.microsoft.com/office/powerpoint/2010/main" val="3146091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5356-EF1B-59F1-C83F-35559752504C}"/>
              </a:ext>
            </a:extLst>
          </p:cNvPr>
          <p:cNvSpPr>
            <a:spLocks noGrp="1"/>
          </p:cNvSpPr>
          <p:nvPr>
            <p:ph type="title"/>
          </p:nvPr>
        </p:nvSpPr>
        <p:spPr/>
        <p:txBody>
          <a:bodyPr/>
          <a:lstStyle/>
          <a:p>
            <a:r>
              <a:rPr lang="en-GB" dirty="0"/>
              <a:t>Prime minster and cabinet</a:t>
            </a:r>
          </a:p>
        </p:txBody>
      </p:sp>
      <p:sp>
        <p:nvSpPr>
          <p:cNvPr id="3" name="Content Placeholder 2">
            <a:extLst>
              <a:ext uri="{FF2B5EF4-FFF2-40B4-BE49-F238E27FC236}">
                <a16:creationId xmlns:a16="http://schemas.microsoft.com/office/drawing/2014/main" id="{9BBD60C3-308F-2CBB-A002-EE541034800B}"/>
              </a:ext>
            </a:extLst>
          </p:cNvPr>
          <p:cNvSpPr>
            <a:spLocks noGrp="1"/>
          </p:cNvSpPr>
          <p:nvPr>
            <p:ph idx="1"/>
          </p:nvPr>
        </p:nvSpPr>
        <p:spPr/>
        <p:txBody>
          <a:bodyPr/>
          <a:lstStyle/>
          <a:p>
            <a:r>
              <a:rPr lang="en-GB" dirty="0"/>
              <a:t>Policy Scotland, Northern Ireland, Wales</a:t>
            </a:r>
          </a:p>
          <a:p>
            <a:r>
              <a:rPr lang="en-GB" dirty="0"/>
              <a:t>Policy making by regulators and courts</a:t>
            </a:r>
          </a:p>
          <a:p>
            <a:r>
              <a:rPr lang="en-GB"/>
              <a:t>Supranational </a:t>
            </a:r>
            <a:r>
              <a:rPr lang="en-GB" dirty="0"/>
              <a:t>policy</a:t>
            </a:r>
          </a:p>
        </p:txBody>
      </p:sp>
    </p:spTree>
    <p:extLst>
      <p:ext uri="{BB962C8B-B14F-4D97-AF65-F5344CB8AC3E}">
        <p14:creationId xmlns:p14="http://schemas.microsoft.com/office/powerpoint/2010/main" val="2093066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44FAF-01B2-87B3-F353-62E4D4D03EA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3125F21-4692-B0D2-055A-12B7FA9E867F}"/>
              </a:ext>
            </a:extLst>
          </p:cNvPr>
          <p:cNvSpPr>
            <a:spLocks noGrp="1"/>
          </p:cNvSpPr>
          <p:nvPr>
            <p:ph idx="1"/>
          </p:nvPr>
        </p:nvSpPr>
        <p:spPr/>
        <p:txBody>
          <a:bodyPr/>
          <a:lstStyle/>
          <a:p>
            <a:r>
              <a:rPr lang="en-US" altLang="en-US" dirty="0"/>
              <a:t>I</a:t>
            </a:r>
            <a:r>
              <a:rPr lang="en-US" altLang="en-US" sz="3200" dirty="0"/>
              <a:t>dentified the nature of prime ministerial power and the significance of the individual in the office</a:t>
            </a:r>
          </a:p>
          <a:p>
            <a:r>
              <a:rPr lang="en-US" altLang="en-US" sz="3200" dirty="0"/>
              <a:t>The role of the Cabinet</a:t>
            </a:r>
          </a:p>
          <a:p>
            <a:endParaRPr lang="en-GB" dirty="0"/>
          </a:p>
        </p:txBody>
      </p:sp>
    </p:spTree>
    <p:extLst>
      <p:ext uri="{BB962C8B-B14F-4D97-AF65-F5344CB8AC3E}">
        <p14:creationId xmlns:p14="http://schemas.microsoft.com/office/powerpoint/2010/main" val="839893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28E0-CD0D-A810-C352-ADE806E3EB4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EDA25F9-85D5-C737-230D-52C765561CB9}"/>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391847421"/>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TotalTime>
  <Words>7034</Words>
  <Application>Microsoft Office PowerPoint</Application>
  <PresentationFormat>On-screen Show (4:3)</PresentationFormat>
  <Paragraphs>187</Paragraphs>
  <Slides>17</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Default Design</vt:lpstr>
      <vt:lpstr>The Core Executive: The Prime Minister and Cabinet</vt:lpstr>
      <vt:lpstr>Aims of this lecture</vt:lpstr>
      <vt:lpstr>Introduction</vt:lpstr>
      <vt:lpstr>The Prime Minister</vt:lpstr>
      <vt:lpstr>Downing Street</vt:lpstr>
      <vt:lpstr>The Central Policy Review Staff</vt:lpstr>
      <vt:lpstr>Chief of staff and policy units</vt:lpstr>
      <vt:lpstr>The growth of Downing Street</vt:lpstr>
      <vt:lpstr>The role of the Prime Minster</vt:lpstr>
      <vt:lpstr>The Powers of the Prime Minister</vt:lpstr>
      <vt:lpstr>The powers of the Prime Minister</vt:lpstr>
      <vt:lpstr>The Cabinet</vt:lpstr>
      <vt:lpstr>The role of cabinet</vt:lpstr>
      <vt:lpstr>The role of cabinet</vt:lpstr>
      <vt:lpstr>Prime minster and cabinet</vt:lpstr>
      <vt:lpstr>Summary</vt:lpstr>
      <vt:lpstr>References</vt:lpstr>
    </vt:vector>
  </TitlesOfParts>
  <Company>Iceberg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17 The Core Executive and the Cabinet</dc:title>
  <dc:creator>Penguin</dc:creator>
  <cp:lastModifiedBy>Anthony Burns</cp:lastModifiedBy>
  <cp:revision>28</cp:revision>
  <dcterms:created xsi:type="dcterms:W3CDTF">2010-06-19T21:56:16Z</dcterms:created>
  <dcterms:modified xsi:type="dcterms:W3CDTF">2026-06-22T08:26:59Z</dcterms:modified>
</cp:coreProperties>
</file>