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256" r:id="rId2"/>
    <p:sldId id="258" r:id="rId3"/>
    <p:sldId id="297" r:id="rId4"/>
    <p:sldId id="318" r:id="rId5"/>
    <p:sldId id="316" r:id="rId6"/>
    <p:sldId id="298" r:id="rId7"/>
    <p:sldId id="299" r:id="rId8"/>
    <p:sldId id="300" r:id="rId9"/>
    <p:sldId id="302" r:id="rId10"/>
    <p:sldId id="301" r:id="rId11"/>
    <p:sldId id="303" r:id="rId12"/>
    <p:sldId id="304" r:id="rId13"/>
    <p:sldId id="305" r:id="rId14"/>
    <p:sldId id="306" r:id="rId15"/>
    <p:sldId id="307" r:id="rId16"/>
    <p:sldId id="308" r:id="rId17"/>
    <p:sldId id="309" r:id="rId18"/>
    <p:sldId id="310" r:id="rId19"/>
    <p:sldId id="311" r:id="rId20"/>
    <p:sldId id="317" r:id="rId21"/>
    <p:sldId id="319" r:id="rId22"/>
    <p:sldId id="320" r:id="rId23"/>
    <p:sldId id="321" r:id="rId24"/>
    <p:sldId id="322" r:id="rId25"/>
    <p:sldId id="312" r:id="rId26"/>
    <p:sldId id="313" r:id="rId27"/>
    <p:sldId id="314" r:id="rId28"/>
    <p:sldId id="315" r:id="rId29"/>
    <p:sldId id="323" r:id="rId30"/>
    <p:sldId id="325" r:id="rId31"/>
    <p:sldId id="327" r:id="rId32"/>
    <p:sldId id="328" r:id="rId33"/>
    <p:sldId id="330" r:id="rId34"/>
    <p:sldId id="326" r:id="rId35"/>
    <p:sldId id="329" r:id="rId36"/>
    <p:sldId id="324" r:id="rId37"/>
    <p:sldId id="331" r:id="rId38"/>
    <p:sldId id="332" r:id="rId39"/>
    <p:sldId id="333" r:id="rId40"/>
    <p:sldId id="296"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91" autoAdjust="0"/>
    <p:restoredTop sz="75121" autoAdjust="0"/>
  </p:normalViewPr>
  <p:slideViewPr>
    <p:cSldViewPr snapToGrid="0">
      <p:cViewPr>
        <p:scale>
          <a:sx n="73" d="100"/>
          <a:sy n="73" d="100"/>
        </p:scale>
        <p:origin x="222" y="2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4C5026-1853-483A-86E7-118F4903FF38}" type="doc">
      <dgm:prSet loTypeId="urn:microsoft.com/office/officeart/2005/8/layout/vList6" loCatId="list" qsTypeId="urn:microsoft.com/office/officeart/2005/8/quickstyle/simple1" qsCatId="simple" csTypeId="urn:microsoft.com/office/officeart/2005/8/colors/colorful5" csCatId="colorful" phldr="1"/>
      <dgm:spPr/>
      <dgm:t>
        <a:bodyPr/>
        <a:lstStyle/>
        <a:p>
          <a:endParaRPr lang="en-GB"/>
        </a:p>
      </dgm:t>
    </dgm:pt>
    <dgm:pt modelId="{854F70A3-AFA0-4306-B83B-978B77679C40}">
      <dgm:prSet phldrT="[Text]"/>
      <dgm:spPr/>
      <dgm:t>
        <a:bodyPr/>
        <a:lstStyle/>
        <a:p>
          <a:pPr>
            <a:buNone/>
          </a:pPr>
          <a:r>
            <a:rPr lang="en-GB" b="1" dirty="0"/>
            <a:t>Key ideas</a:t>
          </a:r>
          <a:endParaRPr lang="en-GB" dirty="0"/>
        </a:p>
      </dgm:t>
    </dgm:pt>
    <dgm:pt modelId="{D37FAC3A-8AF8-4012-8404-353DC6A5E058}" type="parTrans" cxnId="{4772FA84-1AE4-4616-90F3-5E28E232AB62}">
      <dgm:prSet/>
      <dgm:spPr/>
      <dgm:t>
        <a:bodyPr/>
        <a:lstStyle/>
        <a:p>
          <a:endParaRPr lang="en-GB"/>
        </a:p>
      </dgm:t>
    </dgm:pt>
    <dgm:pt modelId="{EAEE1EE0-AFD2-443B-9C54-93D6AFF47422}" type="sibTrans" cxnId="{4772FA84-1AE4-4616-90F3-5E28E232AB62}">
      <dgm:prSet/>
      <dgm:spPr/>
      <dgm:t>
        <a:bodyPr/>
        <a:lstStyle/>
        <a:p>
          <a:endParaRPr lang="en-GB"/>
        </a:p>
      </dgm:t>
    </dgm:pt>
    <dgm:pt modelId="{ACEB748B-0858-40A2-A071-4AB783274142}">
      <dgm:prSet phldrT="[Text]" custT="1"/>
      <dgm:spPr/>
      <dgm:t>
        <a:bodyPr/>
        <a:lstStyle/>
        <a:p>
          <a:r>
            <a:rPr lang="en-GB" sz="1800" dirty="0"/>
            <a:t>Task specialisation</a:t>
          </a:r>
        </a:p>
      </dgm:t>
    </dgm:pt>
    <dgm:pt modelId="{13E4ECD9-5374-458F-80E4-1E8B032B0B7D}" type="parTrans" cxnId="{73142BA2-D7D3-414B-A6A0-71069358D35D}">
      <dgm:prSet/>
      <dgm:spPr/>
      <dgm:t>
        <a:bodyPr/>
        <a:lstStyle/>
        <a:p>
          <a:endParaRPr lang="en-GB"/>
        </a:p>
      </dgm:t>
    </dgm:pt>
    <dgm:pt modelId="{67EB01DC-7556-410F-B33E-B8845E87B6D9}" type="sibTrans" cxnId="{73142BA2-D7D3-414B-A6A0-71069358D35D}">
      <dgm:prSet/>
      <dgm:spPr/>
      <dgm:t>
        <a:bodyPr/>
        <a:lstStyle/>
        <a:p>
          <a:endParaRPr lang="en-GB"/>
        </a:p>
      </dgm:t>
    </dgm:pt>
    <dgm:pt modelId="{0A0AE34B-184B-4639-9EB5-E18EB3ED6D0F}">
      <dgm:prSet phldrT="[Text]"/>
      <dgm:spPr/>
      <dgm:t>
        <a:bodyPr/>
        <a:lstStyle/>
        <a:p>
          <a:r>
            <a:rPr lang="en-GB" b="1" dirty="0"/>
            <a:t>Strengths</a:t>
          </a:r>
          <a:endParaRPr lang="en-GB" dirty="0"/>
        </a:p>
      </dgm:t>
    </dgm:pt>
    <dgm:pt modelId="{DD952D8F-F29C-42ED-8AE5-BA64D730D7C6}" type="parTrans" cxnId="{A57F5D04-6803-4598-9883-BE54F1D980F5}">
      <dgm:prSet/>
      <dgm:spPr/>
      <dgm:t>
        <a:bodyPr/>
        <a:lstStyle/>
        <a:p>
          <a:endParaRPr lang="en-GB"/>
        </a:p>
      </dgm:t>
    </dgm:pt>
    <dgm:pt modelId="{BDE57FB5-82B7-4EDC-B229-4C84D415E9DB}" type="sibTrans" cxnId="{A57F5D04-6803-4598-9883-BE54F1D980F5}">
      <dgm:prSet/>
      <dgm:spPr/>
      <dgm:t>
        <a:bodyPr/>
        <a:lstStyle/>
        <a:p>
          <a:endParaRPr lang="en-GB"/>
        </a:p>
      </dgm:t>
    </dgm:pt>
    <dgm:pt modelId="{7C2105EF-91D7-4EA5-9B5D-DA1E9CE0F803}">
      <dgm:prSet phldrT="[Text]"/>
      <dgm:spPr/>
      <dgm:t>
        <a:bodyPr/>
        <a:lstStyle/>
        <a:p>
          <a:r>
            <a:rPr lang="en-GB" dirty="0"/>
            <a:t>Improved efficiency and productivity</a:t>
          </a:r>
        </a:p>
      </dgm:t>
    </dgm:pt>
    <dgm:pt modelId="{950B6ED9-BAAF-4A1D-978A-621AFC910E34}" type="parTrans" cxnId="{1AB496C4-3A07-4EB7-8348-EBE3448E3C2A}">
      <dgm:prSet/>
      <dgm:spPr/>
      <dgm:t>
        <a:bodyPr/>
        <a:lstStyle/>
        <a:p>
          <a:endParaRPr lang="en-GB"/>
        </a:p>
      </dgm:t>
    </dgm:pt>
    <dgm:pt modelId="{2AC171D2-626B-4323-B31E-7DADBF5D640C}" type="sibTrans" cxnId="{1AB496C4-3A07-4EB7-8348-EBE3448E3C2A}">
      <dgm:prSet/>
      <dgm:spPr/>
      <dgm:t>
        <a:bodyPr/>
        <a:lstStyle/>
        <a:p>
          <a:endParaRPr lang="en-GB"/>
        </a:p>
      </dgm:t>
    </dgm:pt>
    <dgm:pt modelId="{F07DD7C1-7013-4A5E-92E1-0B7EBAEF8E61}">
      <dgm:prSet phldrT="[Text]"/>
      <dgm:spPr/>
      <dgm:t>
        <a:bodyPr/>
        <a:lstStyle/>
        <a:p>
          <a:r>
            <a:rPr lang="en-GB" b="1" dirty="0"/>
            <a:t>Limitations</a:t>
          </a:r>
          <a:endParaRPr lang="en-GB" dirty="0"/>
        </a:p>
      </dgm:t>
    </dgm:pt>
    <dgm:pt modelId="{62CE5505-6D80-46C4-9C73-413BEB5940A6}" type="parTrans" cxnId="{817319C8-FC01-45F5-9AD7-4E495DFB7AF6}">
      <dgm:prSet/>
      <dgm:spPr/>
      <dgm:t>
        <a:bodyPr/>
        <a:lstStyle/>
        <a:p>
          <a:endParaRPr lang="en-GB"/>
        </a:p>
      </dgm:t>
    </dgm:pt>
    <dgm:pt modelId="{4BA58494-DC0D-45FA-9FEA-A9F42D85FFE1}" type="sibTrans" cxnId="{817319C8-FC01-45F5-9AD7-4E495DFB7AF6}">
      <dgm:prSet/>
      <dgm:spPr/>
      <dgm:t>
        <a:bodyPr/>
        <a:lstStyle/>
        <a:p>
          <a:endParaRPr lang="en-GB"/>
        </a:p>
      </dgm:t>
    </dgm:pt>
    <dgm:pt modelId="{1EB313AF-8846-43CD-B6AD-94998102D677}">
      <dgm:prSet custT="1"/>
      <dgm:spPr/>
      <dgm:t>
        <a:bodyPr/>
        <a:lstStyle/>
        <a:p>
          <a:r>
            <a:rPr lang="en-GB" sz="1800" dirty="0"/>
            <a:t>Time and motion studies</a:t>
          </a:r>
        </a:p>
      </dgm:t>
    </dgm:pt>
    <dgm:pt modelId="{E86277AF-7505-4716-9E3F-C52B6F86F91B}" type="parTrans" cxnId="{15B8DC93-79D0-4481-9E28-70E3849B0CC7}">
      <dgm:prSet/>
      <dgm:spPr/>
      <dgm:t>
        <a:bodyPr/>
        <a:lstStyle/>
        <a:p>
          <a:endParaRPr lang="en-GB"/>
        </a:p>
      </dgm:t>
    </dgm:pt>
    <dgm:pt modelId="{B2591EEE-428D-4797-BFF5-B74AF4A23889}" type="sibTrans" cxnId="{15B8DC93-79D0-4481-9E28-70E3849B0CC7}">
      <dgm:prSet/>
      <dgm:spPr/>
      <dgm:t>
        <a:bodyPr/>
        <a:lstStyle/>
        <a:p>
          <a:endParaRPr lang="en-GB"/>
        </a:p>
      </dgm:t>
    </dgm:pt>
    <dgm:pt modelId="{4E0C26DA-1319-4DE7-A581-72C733BB0F38}">
      <dgm:prSet custT="1"/>
      <dgm:spPr/>
      <dgm:t>
        <a:bodyPr/>
        <a:lstStyle/>
        <a:p>
          <a:r>
            <a:rPr lang="en-GB" sz="1800" dirty="0"/>
            <a:t>Standardised procedures</a:t>
          </a:r>
        </a:p>
      </dgm:t>
    </dgm:pt>
    <dgm:pt modelId="{1F6AC1E3-64A8-4CEA-8915-51FEE769C028}" type="parTrans" cxnId="{404963BA-0BA7-49B9-888E-6B4D6057BCDA}">
      <dgm:prSet/>
      <dgm:spPr/>
      <dgm:t>
        <a:bodyPr/>
        <a:lstStyle/>
        <a:p>
          <a:endParaRPr lang="en-GB"/>
        </a:p>
      </dgm:t>
    </dgm:pt>
    <dgm:pt modelId="{3AAAB061-B9DE-4E28-BA49-EDA9718683DB}" type="sibTrans" cxnId="{404963BA-0BA7-49B9-888E-6B4D6057BCDA}">
      <dgm:prSet/>
      <dgm:spPr/>
      <dgm:t>
        <a:bodyPr/>
        <a:lstStyle/>
        <a:p>
          <a:endParaRPr lang="en-GB"/>
        </a:p>
      </dgm:t>
    </dgm:pt>
    <dgm:pt modelId="{8910B582-D1C2-4C0C-941A-61BE109DC14A}">
      <dgm:prSet custT="1"/>
      <dgm:spPr/>
      <dgm:t>
        <a:bodyPr/>
        <a:lstStyle/>
        <a:p>
          <a:r>
            <a:rPr lang="en-GB" sz="1800" dirty="0"/>
            <a:t>Performance-based pay</a:t>
          </a:r>
        </a:p>
      </dgm:t>
    </dgm:pt>
    <dgm:pt modelId="{2341701B-A01E-479C-92D6-C4D4B162AA92}" type="parTrans" cxnId="{BB9AC167-3E86-418A-A801-590BFA39E9FE}">
      <dgm:prSet/>
      <dgm:spPr/>
      <dgm:t>
        <a:bodyPr/>
        <a:lstStyle/>
        <a:p>
          <a:endParaRPr lang="en-GB"/>
        </a:p>
      </dgm:t>
    </dgm:pt>
    <dgm:pt modelId="{318AA85A-6331-4C5D-84CB-8118584979C7}" type="sibTrans" cxnId="{BB9AC167-3E86-418A-A801-590BFA39E9FE}">
      <dgm:prSet/>
      <dgm:spPr/>
      <dgm:t>
        <a:bodyPr/>
        <a:lstStyle/>
        <a:p>
          <a:endParaRPr lang="en-GB"/>
        </a:p>
      </dgm:t>
    </dgm:pt>
    <dgm:pt modelId="{9CABF52E-4A81-4239-A922-12F46A16CA10}">
      <dgm:prSet/>
      <dgm:spPr/>
      <dgm:t>
        <a:bodyPr/>
        <a:lstStyle/>
        <a:p>
          <a:r>
            <a:rPr lang="en-GB" dirty="0"/>
            <a:t>Clear work processes</a:t>
          </a:r>
        </a:p>
      </dgm:t>
    </dgm:pt>
    <dgm:pt modelId="{DDE813EB-DC37-4CF5-BCA4-CE9FA8BDD23A}" type="parTrans" cxnId="{1FAEA3AA-B96D-4B2A-A9E7-587F37BDEC8D}">
      <dgm:prSet/>
      <dgm:spPr/>
      <dgm:t>
        <a:bodyPr/>
        <a:lstStyle/>
        <a:p>
          <a:endParaRPr lang="en-GB"/>
        </a:p>
      </dgm:t>
    </dgm:pt>
    <dgm:pt modelId="{DA025D7A-58F8-495A-A2C3-F5AC0E25E736}" type="sibTrans" cxnId="{1FAEA3AA-B96D-4B2A-A9E7-587F37BDEC8D}">
      <dgm:prSet/>
      <dgm:spPr/>
      <dgm:t>
        <a:bodyPr/>
        <a:lstStyle/>
        <a:p>
          <a:endParaRPr lang="en-GB"/>
        </a:p>
      </dgm:t>
    </dgm:pt>
    <dgm:pt modelId="{387FCAD7-A593-4FD3-81AB-16C5C7354272}">
      <dgm:prSet phldrT="[Text]"/>
      <dgm:spPr/>
      <dgm:t>
        <a:bodyPr/>
        <a:lstStyle/>
        <a:p>
          <a:r>
            <a:rPr lang="en-GB" dirty="0"/>
            <a:t>Ignores human and social needs</a:t>
          </a:r>
        </a:p>
      </dgm:t>
    </dgm:pt>
    <dgm:pt modelId="{216B4106-FD52-4BAF-BD5F-91D6B6E7D47E}" type="parTrans" cxnId="{3F274400-14F3-497B-BEC2-7A24EFBFD093}">
      <dgm:prSet/>
      <dgm:spPr/>
      <dgm:t>
        <a:bodyPr/>
        <a:lstStyle/>
        <a:p>
          <a:endParaRPr lang="en-GB"/>
        </a:p>
      </dgm:t>
    </dgm:pt>
    <dgm:pt modelId="{B0066778-6905-4B38-81FA-B35B8EBED6AF}" type="sibTrans" cxnId="{3F274400-14F3-497B-BEC2-7A24EFBFD093}">
      <dgm:prSet/>
      <dgm:spPr/>
      <dgm:t>
        <a:bodyPr/>
        <a:lstStyle/>
        <a:p>
          <a:endParaRPr lang="en-GB"/>
        </a:p>
      </dgm:t>
    </dgm:pt>
    <dgm:pt modelId="{0DE1E035-B78A-4A0F-B6A8-443A34124BAF}">
      <dgm:prSet/>
      <dgm:spPr/>
      <dgm:t>
        <a:bodyPr/>
        <a:lstStyle/>
        <a:p>
          <a:r>
            <a:rPr lang="en-GB" dirty="0"/>
            <a:t>Can lead to worker alienation</a:t>
          </a:r>
        </a:p>
      </dgm:t>
    </dgm:pt>
    <dgm:pt modelId="{814D31C3-013A-44DA-A7AB-E2E55F42DC56}" type="parTrans" cxnId="{3E3DD211-6A37-459B-9298-0D340BCDBC60}">
      <dgm:prSet/>
      <dgm:spPr/>
      <dgm:t>
        <a:bodyPr/>
        <a:lstStyle/>
        <a:p>
          <a:endParaRPr lang="en-GB"/>
        </a:p>
      </dgm:t>
    </dgm:pt>
    <dgm:pt modelId="{B20E58A0-0DD0-4B82-9643-906CFC0111C4}" type="sibTrans" cxnId="{3E3DD211-6A37-459B-9298-0D340BCDBC60}">
      <dgm:prSet/>
      <dgm:spPr/>
      <dgm:t>
        <a:bodyPr/>
        <a:lstStyle/>
        <a:p>
          <a:endParaRPr lang="en-GB"/>
        </a:p>
      </dgm:t>
    </dgm:pt>
    <dgm:pt modelId="{100B1351-C72F-45D5-B37E-BBB19B52317D}" type="pres">
      <dgm:prSet presAssocID="{BF4C5026-1853-483A-86E7-118F4903FF38}" presName="Name0" presStyleCnt="0">
        <dgm:presLayoutVars>
          <dgm:dir/>
          <dgm:animLvl val="lvl"/>
          <dgm:resizeHandles/>
        </dgm:presLayoutVars>
      </dgm:prSet>
      <dgm:spPr/>
    </dgm:pt>
    <dgm:pt modelId="{CA485D49-BB7A-4554-B3F6-9F957824AFFD}" type="pres">
      <dgm:prSet presAssocID="{854F70A3-AFA0-4306-B83B-978B77679C40}" presName="linNode" presStyleCnt="0"/>
      <dgm:spPr/>
    </dgm:pt>
    <dgm:pt modelId="{25402088-A370-4746-B81B-A94630814836}" type="pres">
      <dgm:prSet presAssocID="{854F70A3-AFA0-4306-B83B-978B77679C40}" presName="parentShp" presStyleLbl="node1" presStyleIdx="0" presStyleCnt="3">
        <dgm:presLayoutVars>
          <dgm:bulletEnabled val="1"/>
        </dgm:presLayoutVars>
      </dgm:prSet>
      <dgm:spPr/>
    </dgm:pt>
    <dgm:pt modelId="{57D5B71A-0362-4906-ABFE-71F634A95F6D}" type="pres">
      <dgm:prSet presAssocID="{854F70A3-AFA0-4306-B83B-978B77679C40}" presName="childShp" presStyleLbl="bgAccFollowNode1" presStyleIdx="0" presStyleCnt="3">
        <dgm:presLayoutVars>
          <dgm:bulletEnabled val="1"/>
        </dgm:presLayoutVars>
      </dgm:prSet>
      <dgm:spPr/>
    </dgm:pt>
    <dgm:pt modelId="{AAD322FA-0C7B-4C41-BA1C-8FD5885A5CA1}" type="pres">
      <dgm:prSet presAssocID="{EAEE1EE0-AFD2-443B-9C54-93D6AFF47422}" presName="spacing" presStyleCnt="0"/>
      <dgm:spPr/>
    </dgm:pt>
    <dgm:pt modelId="{A1DB67C1-873A-4A7A-837C-EA6E1B9DF9F1}" type="pres">
      <dgm:prSet presAssocID="{0A0AE34B-184B-4639-9EB5-E18EB3ED6D0F}" presName="linNode" presStyleCnt="0"/>
      <dgm:spPr/>
    </dgm:pt>
    <dgm:pt modelId="{0D995ADA-ABB8-4236-A9BE-9FA878293124}" type="pres">
      <dgm:prSet presAssocID="{0A0AE34B-184B-4639-9EB5-E18EB3ED6D0F}" presName="parentShp" presStyleLbl="node1" presStyleIdx="1" presStyleCnt="3">
        <dgm:presLayoutVars>
          <dgm:bulletEnabled val="1"/>
        </dgm:presLayoutVars>
      </dgm:prSet>
      <dgm:spPr/>
    </dgm:pt>
    <dgm:pt modelId="{BE8CA3B9-8261-4FE2-98D1-DBEDBC25D364}" type="pres">
      <dgm:prSet presAssocID="{0A0AE34B-184B-4639-9EB5-E18EB3ED6D0F}" presName="childShp" presStyleLbl="bgAccFollowNode1" presStyleIdx="1" presStyleCnt="3">
        <dgm:presLayoutVars>
          <dgm:bulletEnabled val="1"/>
        </dgm:presLayoutVars>
      </dgm:prSet>
      <dgm:spPr/>
    </dgm:pt>
    <dgm:pt modelId="{0F70EF0E-0B21-4C50-970B-E66CE1F4253A}" type="pres">
      <dgm:prSet presAssocID="{BDE57FB5-82B7-4EDC-B229-4C84D415E9DB}" presName="spacing" presStyleCnt="0"/>
      <dgm:spPr/>
    </dgm:pt>
    <dgm:pt modelId="{A7226898-EEF4-4F75-85D4-B067FFFE9D8C}" type="pres">
      <dgm:prSet presAssocID="{F07DD7C1-7013-4A5E-92E1-0B7EBAEF8E61}" presName="linNode" presStyleCnt="0"/>
      <dgm:spPr/>
    </dgm:pt>
    <dgm:pt modelId="{9605D9FF-A748-4DC9-B12D-B7698BE8C1A2}" type="pres">
      <dgm:prSet presAssocID="{F07DD7C1-7013-4A5E-92E1-0B7EBAEF8E61}" presName="parentShp" presStyleLbl="node1" presStyleIdx="2" presStyleCnt="3">
        <dgm:presLayoutVars>
          <dgm:bulletEnabled val="1"/>
        </dgm:presLayoutVars>
      </dgm:prSet>
      <dgm:spPr/>
    </dgm:pt>
    <dgm:pt modelId="{7845F884-9238-4BF6-B352-56571E6C49F7}" type="pres">
      <dgm:prSet presAssocID="{F07DD7C1-7013-4A5E-92E1-0B7EBAEF8E61}" presName="childShp" presStyleLbl="bgAccFollowNode1" presStyleIdx="2" presStyleCnt="3">
        <dgm:presLayoutVars>
          <dgm:bulletEnabled val="1"/>
        </dgm:presLayoutVars>
      </dgm:prSet>
      <dgm:spPr/>
    </dgm:pt>
  </dgm:ptLst>
  <dgm:cxnLst>
    <dgm:cxn modelId="{3F274400-14F3-497B-BEC2-7A24EFBFD093}" srcId="{F07DD7C1-7013-4A5E-92E1-0B7EBAEF8E61}" destId="{387FCAD7-A593-4FD3-81AB-16C5C7354272}" srcOrd="0" destOrd="0" parTransId="{216B4106-FD52-4BAF-BD5F-91D6B6E7D47E}" sibTransId="{B0066778-6905-4B38-81FA-B35B8EBED6AF}"/>
    <dgm:cxn modelId="{A57F5D04-6803-4598-9883-BE54F1D980F5}" srcId="{BF4C5026-1853-483A-86E7-118F4903FF38}" destId="{0A0AE34B-184B-4639-9EB5-E18EB3ED6D0F}" srcOrd="1" destOrd="0" parTransId="{DD952D8F-F29C-42ED-8AE5-BA64D730D7C6}" sibTransId="{BDE57FB5-82B7-4EDC-B229-4C84D415E9DB}"/>
    <dgm:cxn modelId="{25C3C709-5C6D-4453-8C1D-EB8D29CB4DBE}" type="presOf" srcId="{1EB313AF-8846-43CD-B6AD-94998102D677}" destId="{57D5B71A-0362-4906-ABFE-71F634A95F6D}" srcOrd="0" destOrd="1" presId="urn:microsoft.com/office/officeart/2005/8/layout/vList6"/>
    <dgm:cxn modelId="{3E3DD211-6A37-459B-9298-0D340BCDBC60}" srcId="{F07DD7C1-7013-4A5E-92E1-0B7EBAEF8E61}" destId="{0DE1E035-B78A-4A0F-B6A8-443A34124BAF}" srcOrd="1" destOrd="0" parTransId="{814D31C3-013A-44DA-A7AB-E2E55F42DC56}" sibTransId="{B20E58A0-0DD0-4B82-9643-906CFC0111C4}"/>
    <dgm:cxn modelId="{AA6AC024-D4CA-454C-BC69-DA6BA357F280}" type="presOf" srcId="{8910B582-D1C2-4C0C-941A-61BE109DC14A}" destId="{57D5B71A-0362-4906-ABFE-71F634A95F6D}" srcOrd="0" destOrd="3" presId="urn:microsoft.com/office/officeart/2005/8/layout/vList6"/>
    <dgm:cxn modelId="{7AC1EF2C-E0D9-4F41-8BF7-DFFA6476C51E}" type="presOf" srcId="{BF4C5026-1853-483A-86E7-118F4903FF38}" destId="{100B1351-C72F-45D5-B37E-BBB19B52317D}" srcOrd="0" destOrd="0" presId="urn:microsoft.com/office/officeart/2005/8/layout/vList6"/>
    <dgm:cxn modelId="{1448D52D-22D9-4930-9529-463A0F2F78F2}" type="presOf" srcId="{F07DD7C1-7013-4A5E-92E1-0B7EBAEF8E61}" destId="{9605D9FF-A748-4DC9-B12D-B7698BE8C1A2}" srcOrd="0" destOrd="0" presId="urn:microsoft.com/office/officeart/2005/8/layout/vList6"/>
    <dgm:cxn modelId="{BB9AC167-3E86-418A-A801-590BFA39E9FE}" srcId="{854F70A3-AFA0-4306-B83B-978B77679C40}" destId="{8910B582-D1C2-4C0C-941A-61BE109DC14A}" srcOrd="3" destOrd="0" parTransId="{2341701B-A01E-479C-92D6-C4D4B162AA92}" sibTransId="{318AA85A-6331-4C5D-84CB-8118584979C7}"/>
    <dgm:cxn modelId="{42BD904C-8A0C-4799-9A47-4C560624689D}" type="presOf" srcId="{4E0C26DA-1319-4DE7-A581-72C733BB0F38}" destId="{57D5B71A-0362-4906-ABFE-71F634A95F6D}" srcOrd="0" destOrd="2" presId="urn:microsoft.com/office/officeart/2005/8/layout/vList6"/>
    <dgm:cxn modelId="{3D1DBE72-9D1D-4EB7-A34C-9BAAE5D7B088}" type="presOf" srcId="{0A0AE34B-184B-4639-9EB5-E18EB3ED6D0F}" destId="{0D995ADA-ABB8-4236-A9BE-9FA878293124}" srcOrd="0" destOrd="0" presId="urn:microsoft.com/office/officeart/2005/8/layout/vList6"/>
    <dgm:cxn modelId="{A1A5757A-AD04-467D-B996-04FFAB298B83}" type="presOf" srcId="{387FCAD7-A593-4FD3-81AB-16C5C7354272}" destId="{7845F884-9238-4BF6-B352-56571E6C49F7}" srcOrd="0" destOrd="0" presId="urn:microsoft.com/office/officeart/2005/8/layout/vList6"/>
    <dgm:cxn modelId="{B419C184-7AF1-4201-90CA-976F9CDD664A}" type="presOf" srcId="{0DE1E035-B78A-4A0F-B6A8-443A34124BAF}" destId="{7845F884-9238-4BF6-B352-56571E6C49F7}" srcOrd="0" destOrd="1" presId="urn:microsoft.com/office/officeart/2005/8/layout/vList6"/>
    <dgm:cxn modelId="{4772FA84-1AE4-4616-90F3-5E28E232AB62}" srcId="{BF4C5026-1853-483A-86E7-118F4903FF38}" destId="{854F70A3-AFA0-4306-B83B-978B77679C40}" srcOrd="0" destOrd="0" parTransId="{D37FAC3A-8AF8-4012-8404-353DC6A5E058}" sibTransId="{EAEE1EE0-AFD2-443B-9C54-93D6AFF47422}"/>
    <dgm:cxn modelId="{15B8DC93-79D0-4481-9E28-70E3849B0CC7}" srcId="{854F70A3-AFA0-4306-B83B-978B77679C40}" destId="{1EB313AF-8846-43CD-B6AD-94998102D677}" srcOrd="1" destOrd="0" parTransId="{E86277AF-7505-4716-9E3F-C52B6F86F91B}" sibTransId="{B2591EEE-428D-4797-BFF5-B74AF4A23889}"/>
    <dgm:cxn modelId="{73142BA2-D7D3-414B-A6A0-71069358D35D}" srcId="{854F70A3-AFA0-4306-B83B-978B77679C40}" destId="{ACEB748B-0858-40A2-A071-4AB783274142}" srcOrd="0" destOrd="0" parTransId="{13E4ECD9-5374-458F-80E4-1E8B032B0B7D}" sibTransId="{67EB01DC-7556-410F-B33E-B8845E87B6D9}"/>
    <dgm:cxn modelId="{F9B0D6A5-4F95-4B00-82A8-E4EA8E10315D}" type="presOf" srcId="{9CABF52E-4A81-4239-A922-12F46A16CA10}" destId="{BE8CA3B9-8261-4FE2-98D1-DBEDBC25D364}" srcOrd="0" destOrd="1" presId="urn:microsoft.com/office/officeart/2005/8/layout/vList6"/>
    <dgm:cxn modelId="{1FAEA3AA-B96D-4B2A-A9E7-587F37BDEC8D}" srcId="{0A0AE34B-184B-4639-9EB5-E18EB3ED6D0F}" destId="{9CABF52E-4A81-4239-A922-12F46A16CA10}" srcOrd="1" destOrd="0" parTransId="{DDE813EB-DC37-4CF5-BCA4-CE9FA8BDD23A}" sibTransId="{DA025D7A-58F8-495A-A2C3-F5AC0E25E736}"/>
    <dgm:cxn modelId="{404963BA-0BA7-49B9-888E-6B4D6057BCDA}" srcId="{854F70A3-AFA0-4306-B83B-978B77679C40}" destId="{4E0C26DA-1319-4DE7-A581-72C733BB0F38}" srcOrd="2" destOrd="0" parTransId="{1F6AC1E3-64A8-4CEA-8915-51FEE769C028}" sibTransId="{3AAAB061-B9DE-4E28-BA49-EDA9718683DB}"/>
    <dgm:cxn modelId="{1AB496C4-3A07-4EB7-8348-EBE3448E3C2A}" srcId="{0A0AE34B-184B-4639-9EB5-E18EB3ED6D0F}" destId="{7C2105EF-91D7-4EA5-9B5D-DA1E9CE0F803}" srcOrd="0" destOrd="0" parTransId="{950B6ED9-BAAF-4A1D-978A-621AFC910E34}" sibTransId="{2AC171D2-626B-4323-B31E-7DADBF5D640C}"/>
    <dgm:cxn modelId="{817319C8-FC01-45F5-9AD7-4E495DFB7AF6}" srcId="{BF4C5026-1853-483A-86E7-118F4903FF38}" destId="{F07DD7C1-7013-4A5E-92E1-0B7EBAEF8E61}" srcOrd="2" destOrd="0" parTransId="{62CE5505-6D80-46C4-9C73-413BEB5940A6}" sibTransId="{4BA58494-DC0D-45FA-9FEA-A9F42D85FFE1}"/>
    <dgm:cxn modelId="{16061ACD-8505-4690-9FAC-E84525AC5480}" type="presOf" srcId="{854F70A3-AFA0-4306-B83B-978B77679C40}" destId="{25402088-A370-4746-B81B-A94630814836}" srcOrd="0" destOrd="0" presId="urn:microsoft.com/office/officeart/2005/8/layout/vList6"/>
    <dgm:cxn modelId="{4F94C1DB-BD36-4FC8-ACD8-D2E7E5A57D67}" type="presOf" srcId="{ACEB748B-0858-40A2-A071-4AB783274142}" destId="{57D5B71A-0362-4906-ABFE-71F634A95F6D}" srcOrd="0" destOrd="0" presId="urn:microsoft.com/office/officeart/2005/8/layout/vList6"/>
    <dgm:cxn modelId="{00467CEB-B63F-4A69-815F-66BB7E805E60}" type="presOf" srcId="{7C2105EF-91D7-4EA5-9B5D-DA1E9CE0F803}" destId="{BE8CA3B9-8261-4FE2-98D1-DBEDBC25D364}" srcOrd="0" destOrd="0" presId="urn:microsoft.com/office/officeart/2005/8/layout/vList6"/>
    <dgm:cxn modelId="{BF733FC8-E86F-4BD0-B4A7-C96563111552}" type="presParOf" srcId="{100B1351-C72F-45D5-B37E-BBB19B52317D}" destId="{CA485D49-BB7A-4554-B3F6-9F957824AFFD}" srcOrd="0" destOrd="0" presId="urn:microsoft.com/office/officeart/2005/8/layout/vList6"/>
    <dgm:cxn modelId="{80BB0A8D-B9EB-4288-A0E8-D4ED1E77B546}" type="presParOf" srcId="{CA485D49-BB7A-4554-B3F6-9F957824AFFD}" destId="{25402088-A370-4746-B81B-A94630814836}" srcOrd="0" destOrd="0" presId="urn:microsoft.com/office/officeart/2005/8/layout/vList6"/>
    <dgm:cxn modelId="{42CF1462-3C7D-401A-AE32-1C756021812E}" type="presParOf" srcId="{CA485D49-BB7A-4554-B3F6-9F957824AFFD}" destId="{57D5B71A-0362-4906-ABFE-71F634A95F6D}" srcOrd="1" destOrd="0" presId="urn:microsoft.com/office/officeart/2005/8/layout/vList6"/>
    <dgm:cxn modelId="{EEAA1889-848B-4288-B078-E2AA5875FB7A}" type="presParOf" srcId="{100B1351-C72F-45D5-B37E-BBB19B52317D}" destId="{AAD322FA-0C7B-4C41-BA1C-8FD5885A5CA1}" srcOrd="1" destOrd="0" presId="urn:microsoft.com/office/officeart/2005/8/layout/vList6"/>
    <dgm:cxn modelId="{AC5359A5-B416-4AC0-9225-3529A5BA8909}" type="presParOf" srcId="{100B1351-C72F-45D5-B37E-BBB19B52317D}" destId="{A1DB67C1-873A-4A7A-837C-EA6E1B9DF9F1}" srcOrd="2" destOrd="0" presId="urn:microsoft.com/office/officeart/2005/8/layout/vList6"/>
    <dgm:cxn modelId="{7736859C-FF7C-406D-849E-48D6C78C6E53}" type="presParOf" srcId="{A1DB67C1-873A-4A7A-837C-EA6E1B9DF9F1}" destId="{0D995ADA-ABB8-4236-A9BE-9FA878293124}" srcOrd="0" destOrd="0" presId="urn:microsoft.com/office/officeart/2005/8/layout/vList6"/>
    <dgm:cxn modelId="{16035099-4BD5-48E4-9511-1A0A61F96365}" type="presParOf" srcId="{A1DB67C1-873A-4A7A-837C-EA6E1B9DF9F1}" destId="{BE8CA3B9-8261-4FE2-98D1-DBEDBC25D364}" srcOrd="1" destOrd="0" presId="urn:microsoft.com/office/officeart/2005/8/layout/vList6"/>
    <dgm:cxn modelId="{FF3788CB-3257-4A21-B6BC-6021DA3D00AD}" type="presParOf" srcId="{100B1351-C72F-45D5-B37E-BBB19B52317D}" destId="{0F70EF0E-0B21-4C50-970B-E66CE1F4253A}" srcOrd="3" destOrd="0" presId="urn:microsoft.com/office/officeart/2005/8/layout/vList6"/>
    <dgm:cxn modelId="{E9DD992A-2446-48C8-8940-9E8E9FFBDE48}" type="presParOf" srcId="{100B1351-C72F-45D5-B37E-BBB19B52317D}" destId="{A7226898-EEF4-4F75-85D4-B067FFFE9D8C}" srcOrd="4" destOrd="0" presId="urn:microsoft.com/office/officeart/2005/8/layout/vList6"/>
    <dgm:cxn modelId="{35812BCB-00F7-40B2-A49F-84516C1AEBF8}" type="presParOf" srcId="{A7226898-EEF4-4F75-85D4-B067FFFE9D8C}" destId="{9605D9FF-A748-4DC9-B12D-B7698BE8C1A2}" srcOrd="0" destOrd="0" presId="urn:microsoft.com/office/officeart/2005/8/layout/vList6"/>
    <dgm:cxn modelId="{3CA8625D-2826-4757-92A5-10D5467D9D72}" type="presParOf" srcId="{A7226898-EEF4-4F75-85D4-B067FFFE9D8C}" destId="{7845F884-9238-4BF6-B352-56571E6C49F7}"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F90C29-BD0C-44B7-92CE-A04F9D225358}" type="doc">
      <dgm:prSet loTypeId="urn:microsoft.com/office/officeart/2005/8/layout/hierarchy3" loCatId="list" qsTypeId="urn:microsoft.com/office/officeart/2005/8/quickstyle/simple1" qsCatId="simple" csTypeId="urn:microsoft.com/office/officeart/2005/8/colors/colorful3" csCatId="colorful" phldr="1"/>
      <dgm:spPr/>
      <dgm:t>
        <a:bodyPr/>
        <a:lstStyle/>
        <a:p>
          <a:endParaRPr lang="en-GB"/>
        </a:p>
      </dgm:t>
    </dgm:pt>
    <dgm:pt modelId="{6050CBD8-B396-48E6-8EEF-4D926B198651}">
      <dgm:prSet phldrT="[Text]"/>
      <dgm:spPr/>
      <dgm:t>
        <a:bodyPr/>
        <a:lstStyle/>
        <a:p>
          <a:pPr>
            <a:buNone/>
          </a:pPr>
          <a:r>
            <a:rPr lang="en-GB" b="1" dirty="0"/>
            <a:t>Key characteristics</a:t>
          </a:r>
          <a:endParaRPr lang="en-GB" dirty="0"/>
        </a:p>
      </dgm:t>
    </dgm:pt>
    <dgm:pt modelId="{429149E7-1261-407F-A95F-83A09813DCAD}" type="parTrans" cxnId="{F5409893-2527-46A1-A485-FF51D86AA723}">
      <dgm:prSet/>
      <dgm:spPr/>
      <dgm:t>
        <a:bodyPr/>
        <a:lstStyle/>
        <a:p>
          <a:endParaRPr lang="en-GB"/>
        </a:p>
      </dgm:t>
    </dgm:pt>
    <dgm:pt modelId="{070F183D-2A88-4167-990F-37524693FE3A}" type="sibTrans" cxnId="{F5409893-2527-46A1-A485-FF51D86AA723}">
      <dgm:prSet/>
      <dgm:spPr/>
      <dgm:t>
        <a:bodyPr/>
        <a:lstStyle/>
        <a:p>
          <a:endParaRPr lang="en-GB"/>
        </a:p>
      </dgm:t>
    </dgm:pt>
    <dgm:pt modelId="{D117BBFA-0F64-42A2-90D5-0CDF7AA0FD6D}">
      <dgm:prSet phldrT="[Text]"/>
      <dgm:spPr/>
      <dgm:t>
        <a:bodyPr/>
        <a:lstStyle/>
        <a:p>
          <a:pPr>
            <a:buFont typeface="Arial" panose="020B0604020202020204" pitchFamily="34" charset="0"/>
            <a:buChar char="•"/>
          </a:pPr>
          <a:r>
            <a:rPr lang="en-GB" dirty="0"/>
            <a:t>Formal rules and procedures</a:t>
          </a:r>
        </a:p>
      </dgm:t>
    </dgm:pt>
    <dgm:pt modelId="{B9124B79-97A6-4888-A5E2-382D26A166FA}" type="parTrans" cxnId="{BC8938D8-31E2-4DA2-A382-9CD3A45B1D4D}">
      <dgm:prSet/>
      <dgm:spPr/>
      <dgm:t>
        <a:bodyPr/>
        <a:lstStyle/>
        <a:p>
          <a:endParaRPr lang="en-GB"/>
        </a:p>
      </dgm:t>
    </dgm:pt>
    <dgm:pt modelId="{07D369A9-17FA-4216-A3DF-A8F466FE2955}" type="sibTrans" cxnId="{BC8938D8-31E2-4DA2-A382-9CD3A45B1D4D}">
      <dgm:prSet/>
      <dgm:spPr/>
      <dgm:t>
        <a:bodyPr/>
        <a:lstStyle/>
        <a:p>
          <a:endParaRPr lang="en-GB"/>
        </a:p>
      </dgm:t>
    </dgm:pt>
    <dgm:pt modelId="{5CB51102-B63B-4DC0-87B1-03226733E008}">
      <dgm:prSet phldrT="[Text]"/>
      <dgm:spPr/>
      <dgm:t>
        <a:bodyPr/>
        <a:lstStyle/>
        <a:p>
          <a:r>
            <a:rPr lang="en-GB" b="1" dirty="0"/>
            <a:t>Strengths</a:t>
          </a:r>
          <a:endParaRPr lang="en-GB" dirty="0"/>
        </a:p>
      </dgm:t>
    </dgm:pt>
    <dgm:pt modelId="{91D40B10-BB9D-4A25-B752-25019E2C6466}" type="parTrans" cxnId="{9D66E928-8708-4AF9-AFCA-612C7F5877CB}">
      <dgm:prSet/>
      <dgm:spPr/>
      <dgm:t>
        <a:bodyPr/>
        <a:lstStyle/>
        <a:p>
          <a:endParaRPr lang="en-GB"/>
        </a:p>
      </dgm:t>
    </dgm:pt>
    <dgm:pt modelId="{740BE398-4E78-4FD8-AB61-2918145C2B5C}" type="sibTrans" cxnId="{9D66E928-8708-4AF9-AFCA-612C7F5877CB}">
      <dgm:prSet/>
      <dgm:spPr/>
      <dgm:t>
        <a:bodyPr/>
        <a:lstStyle/>
        <a:p>
          <a:endParaRPr lang="en-GB"/>
        </a:p>
      </dgm:t>
    </dgm:pt>
    <dgm:pt modelId="{855D7981-9A9E-4E54-B202-F92103BD97B6}">
      <dgm:prSet phldrT="[Text]"/>
      <dgm:spPr/>
      <dgm:t>
        <a:bodyPr/>
        <a:lstStyle/>
        <a:p>
          <a:pPr>
            <a:buFont typeface="Arial" panose="020B0604020202020204" pitchFamily="34" charset="0"/>
            <a:buChar char="•"/>
          </a:pPr>
          <a:r>
            <a:rPr lang="en-GB" dirty="0"/>
            <a:t>Consistency and fairness</a:t>
          </a:r>
        </a:p>
      </dgm:t>
    </dgm:pt>
    <dgm:pt modelId="{9049ABE7-5A69-480A-9510-3365346367FF}" type="parTrans" cxnId="{452DFE86-A829-444D-8699-601D9F6D33FE}">
      <dgm:prSet/>
      <dgm:spPr/>
      <dgm:t>
        <a:bodyPr/>
        <a:lstStyle/>
        <a:p>
          <a:endParaRPr lang="en-GB"/>
        </a:p>
      </dgm:t>
    </dgm:pt>
    <dgm:pt modelId="{8E9573CE-34E9-44D7-9CE0-009CD7C267CF}" type="sibTrans" cxnId="{452DFE86-A829-444D-8699-601D9F6D33FE}">
      <dgm:prSet/>
      <dgm:spPr/>
      <dgm:t>
        <a:bodyPr/>
        <a:lstStyle/>
        <a:p>
          <a:endParaRPr lang="en-GB"/>
        </a:p>
      </dgm:t>
    </dgm:pt>
    <dgm:pt modelId="{14D6A8CD-0417-4131-B1C8-B5A93BC8E2A5}">
      <dgm:prSet phldrT="[Text]"/>
      <dgm:spPr/>
      <dgm:t>
        <a:bodyPr/>
        <a:lstStyle/>
        <a:p>
          <a:r>
            <a:rPr lang="en-GB" b="1" dirty="0"/>
            <a:t>Limitations</a:t>
          </a:r>
          <a:endParaRPr lang="en-GB" dirty="0"/>
        </a:p>
      </dgm:t>
    </dgm:pt>
    <dgm:pt modelId="{FB98D818-A9CF-46D4-A3BD-534A37874065}" type="parTrans" cxnId="{19E86F74-8B22-4376-AA08-903E18668325}">
      <dgm:prSet/>
      <dgm:spPr/>
      <dgm:t>
        <a:bodyPr/>
        <a:lstStyle/>
        <a:p>
          <a:endParaRPr lang="en-GB"/>
        </a:p>
      </dgm:t>
    </dgm:pt>
    <dgm:pt modelId="{FC2AAB34-A956-4F84-B850-39E673EE4050}" type="sibTrans" cxnId="{19E86F74-8B22-4376-AA08-903E18668325}">
      <dgm:prSet/>
      <dgm:spPr/>
      <dgm:t>
        <a:bodyPr/>
        <a:lstStyle/>
        <a:p>
          <a:endParaRPr lang="en-GB"/>
        </a:p>
      </dgm:t>
    </dgm:pt>
    <dgm:pt modelId="{F1C84EC8-5856-4F79-ADF2-46328B092CA6}">
      <dgm:prSet/>
      <dgm:spPr/>
      <dgm:t>
        <a:bodyPr/>
        <a:lstStyle/>
        <a:p>
          <a:r>
            <a:rPr lang="en-GB"/>
            <a:t>Clear authority hierarchy</a:t>
          </a:r>
          <a:endParaRPr lang="en-GB" dirty="0"/>
        </a:p>
      </dgm:t>
    </dgm:pt>
    <dgm:pt modelId="{EE4ECDE4-8740-467A-A920-CC5E58B1904C}" type="parTrans" cxnId="{819F0822-5C07-4E12-BF86-C7717AC3C9FE}">
      <dgm:prSet/>
      <dgm:spPr/>
      <dgm:t>
        <a:bodyPr/>
        <a:lstStyle/>
        <a:p>
          <a:endParaRPr lang="en-GB"/>
        </a:p>
      </dgm:t>
    </dgm:pt>
    <dgm:pt modelId="{3AE406DE-6FE0-4D9C-9F8F-D78EE8F8C422}" type="sibTrans" cxnId="{819F0822-5C07-4E12-BF86-C7717AC3C9FE}">
      <dgm:prSet/>
      <dgm:spPr/>
      <dgm:t>
        <a:bodyPr/>
        <a:lstStyle/>
        <a:p>
          <a:endParaRPr lang="en-GB"/>
        </a:p>
      </dgm:t>
    </dgm:pt>
    <dgm:pt modelId="{DCC6A18B-4C19-41D7-A675-E001B3F637BD}">
      <dgm:prSet/>
      <dgm:spPr/>
      <dgm:t>
        <a:bodyPr/>
        <a:lstStyle/>
        <a:p>
          <a:r>
            <a:rPr lang="en-GB"/>
            <a:t>Impersonal decision-making</a:t>
          </a:r>
          <a:endParaRPr lang="en-GB" dirty="0"/>
        </a:p>
      </dgm:t>
    </dgm:pt>
    <dgm:pt modelId="{67ABE26D-3EEE-4F56-8499-6FDEF1D92FD0}" type="parTrans" cxnId="{7EF793B6-342F-437A-AA95-D223F1337E2D}">
      <dgm:prSet/>
      <dgm:spPr/>
      <dgm:t>
        <a:bodyPr/>
        <a:lstStyle/>
        <a:p>
          <a:endParaRPr lang="en-GB"/>
        </a:p>
      </dgm:t>
    </dgm:pt>
    <dgm:pt modelId="{4FDEBF48-85CF-4880-A491-045049838397}" type="sibTrans" cxnId="{7EF793B6-342F-437A-AA95-D223F1337E2D}">
      <dgm:prSet/>
      <dgm:spPr/>
      <dgm:t>
        <a:bodyPr/>
        <a:lstStyle/>
        <a:p>
          <a:endParaRPr lang="en-GB"/>
        </a:p>
      </dgm:t>
    </dgm:pt>
    <dgm:pt modelId="{8815F65D-7E5D-4CF3-B3C3-F3060BFD9CC3}">
      <dgm:prSet/>
      <dgm:spPr/>
      <dgm:t>
        <a:bodyPr/>
        <a:lstStyle/>
        <a:p>
          <a:r>
            <a:rPr lang="en-GB"/>
            <a:t>Accountability</a:t>
          </a:r>
          <a:endParaRPr lang="en-GB" dirty="0"/>
        </a:p>
      </dgm:t>
    </dgm:pt>
    <dgm:pt modelId="{77BBC297-AC84-49A0-891A-2B5607BC3EE8}" type="parTrans" cxnId="{CA6832CC-98B3-4F7A-8DC8-B1F1AFF76191}">
      <dgm:prSet/>
      <dgm:spPr/>
      <dgm:t>
        <a:bodyPr/>
        <a:lstStyle/>
        <a:p>
          <a:endParaRPr lang="en-GB"/>
        </a:p>
      </dgm:t>
    </dgm:pt>
    <dgm:pt modelId="{ADCC2611-51AC-41C9-9B1E-B77AB0C18E35}" type="sibTrans" cxnId="{CA6832CC-98B3-4F7A-8DC8-B1F1AFF76191}">
      <dgm:prSet/>
      <dgm:spPr/>
      <dgm:t>
        <a:bodyPr/>
        <a:lstStyle/>
        <a:p>
          <a:endParaRPr lang="en-GB"/>
        </a:p>
      </dgm:t>
    </dgm:pt>
    <dgm:pt modelId="{FB249B20-7DCC-4E1A-BB30-E5EC551CB59F}">
      <dgm:prSet/>
      <dgm:spPr/>
      <dgm:t>
        <a:bodyPr/>
        <a:lstStyle/>
        <a:p>
          <a:r>
            <a:rPr lang="en-GB"/>
            <a:t>Red tape and slow decision-making</a:t>
          </a:r>
          <a:endParaRPr lang="en-GB" dirty="0"/>
        </a:p>
      </dgm:t>
    </dgm:pt>
    <dgm:pt modelId="{C06A9F16-C0D4-4E18-B8A2-D8C5F17278C1}" type="parTrans" cxnId="{12145EA6-A1A0-4991-B65E-3D21B668C8CC}">
      <dgm:prSet/>
      <dgm:spPr/>
      <dgm:t>
        <a:bodyPr/>
        <a:lstStyle/>
        <a:p>
          <a:endParaRPr lang="en-GB"/>
        </a:p>
      </dgm:t>
    </dgm:pt>
    <dgm:pt modelId="{51B8BCFA-E5C9-47BE-AC2B-063588E6CB81}" type="sibTrans" cxnId="{12145EA6-A1A0-4991-B65E-3D21B668C8CC}">
      <dgm:prSet/>
      <dgm:spPr/>
      <dgm:t>
        <a:bodyPr/>
        <a:lstStyle/>
        <a:p>
          <a:endParaRPr lang="en-GB"/>
        </a:p>
      </dgm:t>
    </dgm:pt>
    <dgm:pt modelId="{46E05B73-5653-482D-ADD9-CAAB87A71AEF}">
      <dgm:prSet/>
      <dgm:spPr/>
      <dgm:t>
        <a:bodyPr/>
        <a:lstStyle/>
        <a:p>
          <a:r>
            <a:rPr lang="en-GB"/>
            <a:t>Poor adaptability</a:t>
          </a:r>
          <a:endParaRPr lang="en-GB" dirty="0"/>
        </a:p>
      </dgm:t>
    </dgm:pt>
    <dgm:pt modelId="{9810AB7B-9043-4899-A09F-F1E635C88473}" type="parTrans" cxnId="{F2E5A3EE-CBC7-4EDA-8747-BDADC2BBE24D}">
      <dgm:prSet/>
      <dgm:spPr/>
      <dgm:t>
        <a:bodyPr/>
        <a:lstStyle/>
        <a:p>
          <a:endParaRPr lang="en-GB"/>
        </a:p>
      </dgm:t>
    </dgm:pt>
    <dgm:pt modelId="{C8F23D06-4AE5-432D-96D2-CC4C5532DF4F}" type="sibTrans" cxnId="{F2E5A3EE-CBC7-4EDA-8747-BDADC2BBE24D}">
      <dgm:prSet/>
      <dgm:spPr/>
      <dgm:t>
        <a:bodyPr/>
        <a:lstStyle/>
        <a:p>
          <a:endParaRPr lang="en-GB"/>
        </a:p>
      </dgm:t>
    </dgm:pt>
    <dgm:pt modelId="{C50ECE73-9685-49BE-BD97-34442D03F83D}" type="pres">
      <dgm:prSet presAssocID="{98F90C29-BD0C-44B7-92CE-A04F9D225358}" presName="diagram" presStyleCnt="0">
        <dgm:presLayoutVars>
          <dgm:chPref val="1"/>
          <dgm:dir/>
          <dgm:animOne val="branch"/>
          <dgm:animLvl val="lvl"/>
          <dgm:resizeHandles/>
        </dgm:presLayoutVars>
      </dgm:prSet>
      <dgm:spPr/>
    </dgm:pt>
    <dgm:pt modelId="{B1598781-609C-4515-AC02-B6E5E13B309C}" type="pres">
      <dgm:prSet presAssocID="{6050CBD8-B396-48E6-8EEF-4D926B198651}" presName="root" presStyleCnt="0"/>
      <dgm:spPr/>
    </dgm:pt>
    <dgm:pt modelId="{010C4826-9CC5-4F88-BA32-5B546109CE3B}" type="pres">
      <dgm:prSet presAssocID="{6050CBD8-B396-48E6-8EEF-4D926B198651}" presName="rootComposite" presStyleCnt="0"/>
      <dgm:spPr/>
    </dgm:pt>
    <dgm:pt modelId="{B2979363-434B-47A8-891D-243FFFAEBD5C}" type="pres">
      <dgm:prSet presAssocID="{6050CBD8-B396-48E6-8EEF-4D926B198651}" presName="rootText" presStyleLbl="node1" presStyleIdx="0" presStyleCnt="3"/>
      <dgm:spPr/>
    </dgm:pt>
    <dgm:pt modelId="{1E3F059B-575D-4880-B28D-05969C33B6C4}" type="pres">
      <dgm:prSet presAssocID="{6050CBD8-B396-48E6-8EEF-4D926B198651}" presName="rootConnector" presStyleLbl="node1" presStyleIdx="0" presStyleCnt="3"/>
      <dgm:spPr/>
    </dgm:pt>
    <dgm:pt modelId="{60E19890-BFC5-47A5-9A6F-52503EA48FFD}" type="pres">
      <dgm:prSet presAssocID="{6050CBD8-B396-48E6-8EEF-4D926B198651}" presName="childShape" presStyleCnt="0"/>
      <dgm:spPr/>
    </dgm:pt>
    <dgm:pt modelId="{56A3A997-5D07-41FC-AE47-11B18D6823A7}" type="pres">
      <dgm:prSet presAssocID="{B9124B79-97A6-4888-A5E2-382D26A166FA}" presName="Name13" presStyleLbl="parChTrans1D2" presStyleIdx="0" presStyleCnt="7"/>
      <dgm:spPr/>
    </dgm:pt>
    <dgm:pt modelId="{81973141-281E-44B3-AAC1-E60BB868E1B0}" type="pres">
      <dgm:prSet presAssocID="{D117BBFA-0F64-42A2-90D5-0CDF7AA0FD6D}" presName="childText" presStyleLbl="bgAcc1" presStyleIdx="0" presStyleCnt="7">
        <dgm:presLayoutVars>
          <dgm:bulletEnabled val="1"/>
        </dgm:presLayoutVars>
      </dgm:prSet>
      <dgm:spPr/>
    </dgm:pt>
    <dgm:pt modelId="{01403D21-1429-40EE-8CE0-B8F35C4FBD5A}" type="pres">
      <dgm:prSet presAssocID="{EE4ECDE4-8740-467A-A920-CC5E58B1904C}" presName="Name13" presStyleLbl="parChTrans1D2" presStyleIdx="1" presStyleCnt="7"/>
      <dgm:spPr/>
    </dgm:pt>
    <dgm:pt modelId="{649B3922-3A43-40CC-90AF-6399F6877D36}" type="pres">
      <dgm:prSet presAssocID="{F1C84EC8-5856-4F79-ADF2-46328B092CA6}" presName="childText" presStyleLbl="bgAcc1" presStyleIdx="1" presStyleCnt="7">
        <dgm:presLayoutVars>
          <dgm:bulletEnabled val="1"/>
        </dgm:presLayoutVars>
      </dgm:prSet>
      <dgm:spPr/>
    </dgm:pt>
    <dgm:pt modelId="{FDF08010-2239-45E4-A2EC-12E6DCB36ECF}" type="pres">
      <dgm:prSet presAssocID="{67ABE26D-3EEE-4F56-8499-6FDEF1D92FD0}" presName="Name13" presStyleLbl="parChTrans1D2" presStyleIdx="2" presStyleCnt="7"/>
      <dgm:spPr/>
    </dgm:pt>
    <dgm:pt modelId="{C6F64FB8-D14B-4023-ABD5-CC6B4C5BD732}" type="pres">
      <dgm:prSet presAssocID="{DCC6A18B-4C19-41D7-A675-E001B3F637BD}" presName="childText" presStyleLbl="bgAcc1" presStyleIdx="2" presStyleCnt="7">
        <dgm:presLayoutVars>
          <dgm:bulletEnabled val="1"/>
        </dgm:presLayoutVars>
      </dgm:prSet>
      <dgm:spPr/>
    </dgm:pt>
    <dgm:pt modelId="{860907DF-6D97-4338-9CF8-0E049759E89F}" type="pres">
      <dgm:prSet presAssocID="{5CB51102-B63B-4DC0-87B1-03226733E008}" presName="root" presStyleCnt="0"/>
      <dgm:spPr/>
    </dgm:pt>
    <dgm:pt modelId="{C8C720FE-41E9-41AE-84D1-EB698199A3B9}" type="pres">
      <dgm:prSet presAssocID="{5CB51102-B63B-4DC0-87B1-03226733E008}" presName="rootComposite" presStyleCnt="0"/>
      <dgm:spPr/>
    </dgm:pt>
    <dgm:pt modelId="{9CCF5C2D-66FB-47F5-84EA-F5AF79897E26}" type="pres">
      <dgm:prSet presAssocID="{5CB51102-B63B-4DC0-87B1-03226733E008}" presName="rootText" presStyleLbl="node1" presStyleIdx="1" presStyleCnt="3"/>
      <dgm:spPr/>
    </dgm:pt>
    <dgm:pt modelId="{33C5D81A-8800-4AC7-825A-18941D25BDFB}" type="pres">
      <dgm:prSet presAssocID="{5CB51102-B63B-4DC0-87B1-03226733E008}" presName="rootConnector" presStyleLbl="node1" presStyleIdx="1" presStyleCnt="3"/>
      <dgm:spPr/>
    </dgm:pt>
    <dgm:pt modelId="{CBD4022C-F5C9-46E7-89AC-731DF768DE7F}" type="pres">
      <dgm:prSet presAssocID="{5CB51102-B63B-4DC0-87B1-03226733E008}" presName="childShape" presStyleCnt="0"/>
      <dgm:spPr/>
    </dgm:pt>
    <dgm:pt modelId="{BD5E88E1-5BAB-432F-88D4-37B53B7D8561}" type="pres">
      <dgm:prSet presAssocID="{9049ABE7-5A69-480A-9510-3365346367FF}" presName="Name13" presStyleLbl="parChTrans1D2" presStyleIdx="3" presStyleCnt="7"/>
      <dgm:spPr/>
    </dgm:pt>
    <dgm:pt modelId="{E402F60E-BCE2-473D-8BCC-69E22B5F4B28}" type="pres">
      <dgm:prSet presAssocID="{855D7981-9A9E-4E54-B202-F92103BD97B6}" presName="childText" presStyleLbl="bgAcc1" presStyleIdx="3" presStyleCnt="7">
        <dgm:presLayoutVars>
          <dgm:bulletEnabled val="1"/>
        </dgm:presLayoutVars>
      </dgm:prSet>
      <dgm:spPr/>
    </dgm:pt>
    <dgm:pt modelId="{7B33D541-022C-43AB-BE34-B819D104B277}" type="pres">
      <dgm:prSet presAssocID="{77BBC297-AC84-49A0-891A-2B5607BC3EE8}" presName="Name13" presStyleLbl="parChTrans1D2" presStyleIdx="4" presStyleCnt="7"/>
      <dgm:spPr/>
    </dgm:pt>
    <dgm:pt modelId="{68C060FF-6DA8-42D4-AE9B-272BA6562D60}" type="pres">
      <dgm:prSet presAssocID="{8815F65D-7E5D-4CF3-B3C3-F3060BFD9CC3}" presName="childText" presStyleLbl="bgAcc1" presStyleIdx="4" presStyleCnt="7">
        <dgm:presLayoutVars>
          <dgm:bulletEnabled val="1"/>
        </dgm:presLayoutVars>
      </dgm:prSet>
      <dgm:spPr/>
    </dgm:pt>
    <dgm:pt modelId="{8148CB6E-9ABC-4D8C-9C42-73BE192F3C68}" type="pres">
      <dgm:prSet presAssocID="{14D6A8CD-0417-4131-B1C8-B5A93BC8E2A5}" presName="root" presStyleCnt="0"/>
      <dgm:spPr/>
    </dgm:pt>
    <dgm:pt modelId="{84E2A7A0-8FE3-47CC-83A0-06C47E64E5CA}" type="pres">
      <dgm:prSet presAssocID="{14D6A8CD-0417-4131-B1C8-B5A93BC8E2A5}" presName="rootComposite" presStyleCnt="0"/>
      <dgm:spPr/>
    </dgm:pt>
    <dgm:pt modelId="{C54C7D9E-C7A6-4FAA-9D53-573D1793ACA9}" type="pres">
      <dgm:prSet presAssocID="{14D6A8CD-0417-4131-B1C8-B5A93BC8E2A5}" presName="rootText" presStyleLbl="node1" presStyleIdx="2" presStyleCnt="3"/>
      <dgm:spPr/>
    </dgm:pt>
    <dgm:pt modelId="{68791759-3D61-4B38-A277-ECFD429043E9}" type="pres">
      <dgm:prSet presAssocID="{14D6A8CD-0417-4131-B1C8-B5A93BC8E2A5}" presName="rootConnector" presStyleLbl="node1" presStyleIdx="2" presStyleCnt="3"/>
      <dgm:spPr/>
    </dgm:pt>
    <dgm:pt modelId="{7FACFE56-DA82-4FE4-A515-8D612968C308}" type="pres">
      <dgm:prSet presAssocID="{14D6A8CD-0417-4131-B1C8-B5A93BC8E2A5}" presName="childShape" presStyleCnt="0"/>
      <dgm:spPr/>
    </dgm:pt>
    <dgm:pt modelId="{82BE3355-8D6E-48FC-8760-D6F2FC78A9E5}" type="pres">
      <dgm:prSet presAssocID="{C06A9F16-C0D4-4E18-B8A2-D8C5F17278C1}" presName="Name13" presStyleLbl="parChTrans1D2" presStyleIdx="5" presStyleCnt="7"/>
      <dgm:spPr/>
    </dgm:pt>
    <dgm:pt modelId="{E8D0921A-D552-4BE8-A335-5AECBD987B69}" type="pres">
      <dgm:prSet presAssocID="{FB249B20-7DCC-4E1A-BB30-E5EC551CB59F}" presName="childText" presStyleLbl="bgAcc1" presStyleIdx="5" presStyleCnt="7">
        <dgm:presLayoutVars>
          <dgm:bulletEnabled val="1"/>
        </dgm:presLayoutVars>
      </dgm:prSet>
      <dgm:spPr/>
    </dgm:pt>
    <dgm:pt modelId="{0CFAD33B-542F-4611-B1D1-7B3D2607B42B}" type="pres">
      <dgm:prSet presAssocID="{9810AB7B-9043-4899-A09F-F1E635C88473}" presName="Name13" presStyleLbl="parChTrans1D2" presStyleIdx="6" presStyleCnt="7"/>
      <dgm:spPr/>
    </dgm:pt>
    <dgm:pt modelId="{1B7303D0-0120-48D6-9104-BE0FB373F2C4}" type="pres">
      <dgm:prSet presAssocID="{46E05B73-5653-482D-ADD9-CAAB87A71AEF}" presName="childText" presStyleLbl="bgAcc1" presStyleIdx="6" presStyleCnt="7">
        <dgm:presLayoutVars>
          <dgm:bulletEnabled val="1"/>
        </dgm:presLayoutVars>
      </dgm:prSet>
      <dgm:spPr/>
    </dgm:pt>
  </dgm:ptLst>
  <dgm:cxnLst>
    <dgm:cxn modelId="{85E87B02-9EFF-4D5A-AD02-E96C00B0C123}" type="presOf" srcId="{EE4ECDE4-8740-467A-A920-CC5E58B1904C}" destId="{01403D21-1429-40EE-8CE0-B8F35C4FBD5A}" srcOrd="0" destOrd="0" presId="urn:microsoft.com/office/officeart/2005/8/layout/hierarchy3"/>
    <dgm:cxn modelId="{D4C87C0A-4868-4E36-9F1F-86ECD9D8CD14}" type="presOf" srcId="{6050CBD8-B396-48E6-8EEF-4D926B198651}" destId="{1E3F059B-575D-4880-B28D-05969C33B6C4}" srcOrd="1" destOrd="0" presId="urn:microsoft.com/office/officeart/2005/8/layout/hierarchy3"/>
    <dgm:cxn modelId="{DE508217-931F-4D32-834C-7E818AFCC77D}" type="presOf" srcId="{14D6A8CD-0417-4131-B1C8-B5A93BC8E2A5}" destId="{C54C7D9E-C7A6-4FAA-9D53-573D1793ACA9}" srcOrd="0" destOrd="0" presId="urn:microsoft.com/office/officeart/2005/8/layout/hierarchy3"/>
    <dgm:cxn modelId="{819F0822-5C07-4E12-BF86-C7717AC3C9FE}" srcId="{6050CBD8-B396-48E6-8EEF-4D926B198651}" destId="{F1C84EC8-5856-4F79-ADF2-46328B092CA6}" srcOrd="1" destOrd="0" parTransId="{EE4ECDE4-8740-467A-A920-CC5E58B1904C}" sibTransId="{3AE406DE-6FE0-4D9C-9F8F-D78EE8F8C422}"/>
    <dgm:cxn modelId="{9BF51523-5A14-471E-B275-1DA8D9708566}" type="presOf" srcId="{855D7981-9A9E-4E54-B202-F92103BD97B6}" destId="{E402F60E-BCE2-473D-8BCC-69E22B5F4B28}" srcOrd="0" destOrd="0" presId="urn:microsoft.com/office/officeart/2005/8/layout/hierarchy3"/>
    <dgm:cxn modelId="{6D812824-B59B-4995-B239-9FEAA0165C1E}" type="presOf" srcId="{9049ABE7-5A69-480A-9510-3365346367FF}" destId="{BD5E88E1-5BAB-432F-88D4-37B53B7D8561}" srcOrd="0" destOrd="0" presId="urn:microsoft.com/office/officeart/2005/8/layout/hierarchy3"/>
    <dgm:cxn modelId="{9D66E928-8708-4AF9-AFCA-612C7F5877CB}" srcId="{98F90C29-BD0C-44B7-92CE-A04F9D225358}" destId="{5CB51102-B63B-4DC0-87B1-03226733E008}" srcOrd="1" destOrd="0" parTransId="{91D40B10-BB9D-4A25-B752-25019E2C6466}" sibTransId="{740BE398-4E78-4FD8-AB61-2918145C2B5C}"/>
    <dgm:cxn modelId="{53835134-3B94-4481-9E3E-AF45C232639C}" type="presOf" srcId="{46E05B73-5653-482D-ADD9-CAAB87A71AEF}" destId="{1B7303D0-0120-48D6-9104-BE0FB373F2C4}" srcOrd="0" destOrd="0" presId="urn:microsoft.com/office/officeart/2005/8/layout/hierarchy3"/>
    <dgm:cxn modelId="{F776F04C-DAE7-4692-8208-33ABD49BDF62}" type="presOf" srcId="{9810AB7B-9043-4899-A09F-F1E635C88473}" destId="{0CFAD33B-542F-4611-B1D1-7B3D2607B42B}" srcOrd="0" destOrd="0" presId="urn:microsoft.com/office/officeart/2005/8/layout/hierarchy3"/>
    <dgm:cxn modelId="{19E86F74-8B22-4376-AA08-903E18668325}" srcId="{98F90C29-BD0C-44B7-92CE-A04F9D225358}" destId="{14D6A8CD-0417-4131-B1C8-B5A93BC8E2A5}" srcOrd="2" destOrd="0" parTransId="{FB98D818-A9CF-46D4-A3BD-534A37874065}" sibTransId="{FC2AAB34-A956-4F84-B850-39E673EE4050}"/>
    <dgm:cxn modelId="{A2C65683-84B5-4277-AADE-48B9DE68B12F}" type="presOf" srcId="{5CB51102-B63B-4DC0-87B1-03226733E008}" destId="{33C5D81A-8800-4AC7-825A-18941D25BDFB}" srcOrd="1" destOrd="0" presId="urn:microsoft.com/office/officeart/2005/8/layout/hierarchy3"/>
    <dgm:cxn modelId="{452DFE86-A829-444D-8699-601D9F6D33FE}" srcId="{5CB51102-B63B-4DC0-87B1-03226733E008}" destId="{855D7981-9A9E-4E54-B202-F92103BD97B6}" srcOrd="0" destOrd="0" parTransId="{9049ABE7-5A69-480A-9510-3365346367FF}" sibTransId="{8E9573CE-34E9-44D7-9CE0-009CD7C267CF}"/>
    <dgm:cxn modelId="{F5409893-2527-46A1-A485-FF51D86AA723}" srcId="{98F90C29-BD0C-44B7-92CE-A04F9D225358}" destId="{6050CBD8-B396-48E6-8EEF-4D926B198651}" srcOrd="0" destOrd="0" parTransId="{429149E7-1261-407F-A95F-83A09813DCAD}" sibTransId="{070F183D-2A88-4167-990F-37524693FE3A}"/>
    <dgm:cxn modelId="{4C7507A1-3B22-419F-B45E-EB8F9568D719}" type="presOf" srcId="{C06A9F16-C0D4-4E18-B8A2-D8C5F17278C1}" destId="{82BE3355-8D6E-48FC-8760-D6F2FC78A9E5}" srcOrd="0" destOrd="0" presId="urn:microsoft.com/office/officeart/2005/8/layout/hierarchy3"/>
    <dgm:cxn modelId="{12145EA6-A1A0-4991-B65E-3D21B668C8CC}" srcId="{14D6A8CD-0417-4131-B1C8-B5A93BC8E2A5}" destId="{FB249B20-7DCC-4E1A-BB30-E5EC551CB59F}" srcOrd="0" destOrd="0" parTransId="{C06A9F16-C0D4-4E18-B8A2-D8C5F17278C1}" sibTransId="{51B8BCFA-E5C9-47BE-AC2B-063588E6CB81}"/>
    <dgm:cxn modelId="{0EE9BCAB-173A-4EDB-B536-F4B9239BBF43}" type="presOf" srcId="{D117BBFA-0F64-42A2-90D5-0CDF7AA0FD6D}" destId="{81973141-281E-44B3-AAC1-E60BB868E1B0}" srcOrd="0" destOrd="0" presId="urn:microsoft.com/office/officeart/2005/8/layout/hierarchy3"/>
    <dgm:cxn modelId="{4D501FB0-47E4-4B19-9B5C-1EBD10786FF4}" type="presOf" srcId="{6050CBD8-B396-48E6-8EEF-4D926B198651}" destId="{B2979363-434B-47A8-891D-243FFFAEBD5C}" srcOrd="0" destOrd="0" presId="urn:microsoft.com/office/officeart/2005/8/layout/hierarchy3"/>
    <dgm:cxn modelId="{131151B0-D78D-4173-B555-B70B518FC67D}" type="presOf" srcId="{FB249B20-7DCC-4E1A-BB30-E5EC551CB59F}" destId="{E8D0921A-D552-4BE8-A335-5AECBD987B69}" srcOrd="0" destOrd="0" presId="urn:microsoft.com/office/officeart/2005/8/layout/hierarchy3"/>
    <dgm:cxn modelId="{7EF793B6-342F-437A-AA95-D223F1337E2D}" srcId="{6050CBD8-B396-48E6-8EEF-4D926B198651}" destId="{DCC6A18B-4C19-41D7-A675-E001B3F637BD}" srcOrd="2" destOrd="0" parTransId="{67ABE26D-3EEE-4F56-8499-6FDEF1D92FD0}" sibTransId="{4FDEBF48-85CF-4880-A491-045049838397}"/>
    <dgm:cxn modelId="{475517B8-30E0-427F-8667-7AFA7AAF83CC}" type="presOf" srcId="{67ABE26D-3EEE-4F56-8499-6FDEF1D92FD0}" destId="{FDF08010-2239-45E4-A2EC-12E6DCB36ECF}" srcOrd="0" destOrd="0" presId="urn:microsoft.com/office/officeart/2005/8/layout/hierarchy3"/>
    <dgm:cxn modelId="{0F111FC7-6199-4350-8727-8D689C45252D}" type="presOf" srcId="{5CB51102-B63B-4DC0-87B1-03226733E008}" destId="{9CCF5C2D-66FB-47F5-84EA-F5AF79897E26}" srcOrd="0" destOrd="0" presId="urn:microsoft.com/office/officeart/2005/8/layout/hierarchy3"/>
    <dgm:cxn modelId="{CA6832CC-98B3-4F7A-8DC8-B1F1AFF76191}" srcId="{5CB51102-B63B-4DC0-87B1-03226733E008}" destId="{8815F65D-7E5D-4CF3-B3C3-F3060BFD9CC3}" srcOrd="1" destOrd="0" parTransId="{77BBC297-AC84-49A0-891A-2B5607BC3EE8}" sibTransId="{ADCC2611-51AC-41C9-9B1E-B77AB0C18E35}"/>
    <dgm:cxn modelId="{A07BF8CE-E0F0-4536-A489-271323469977}" type="presOf" srcId="{8815F65D-7E5D-4CF3-B3C3-F3060BFD9CC3}" destId="{68C060FF-6DA8-42D4-AE9B-272BA6562D60}" srcOrd="0" destOrd="0" presId="urn:microsoft.com/office/officeart/2005/8/layout/hierarchy3"/>
    <dgm:cxn modelId="{BC8938D8-31E2-4DA2-A382-9CD3A45B1D4D}" srcId="{6050CBD8-B396-48E6-8EEF-4D926B198651}" destId="{D117BBFA-0F64-42A2-90D5-0CDF7AA0FD6D}" srcOrd="0" destOrd="0" parTransId="{B9124B79-97A6-4888-A5E2-382D26A166FA}" sibTransId="{07D369A9-17FA-4216-A3DF-A8F466FE2955}"/>
    <dgm:cxn modelId="{C385D3E5-A442-4CD6-A893-8F146DA1311E}" type="presOf" srcId="{14D6A8CD-0417-4131-B1C8-B5A93BC8E2A5}" destId="{68791759-3D61-4B38-A277-ECFD429043E9}" srcOrd="1" destOrd="0" presId="urn:microsoft.com/office/officeart/2005/8/layout/hierarchy3"/>
    <dgm:cxn modelId="{F9BD64EA-F635-4953-87B4-B268B21930B3}" type="presOf" srcId="{F1C84EC8-5856-4F79-ADF2-46328B092CA6}" destId="{649B3922-3A43-40CC-90AF-6399F6877D36}" srcOrd="0" destOrd="0" presId="urn:microsoft.com/office/officeart/2005/8/layout/hierarchy3"/>
    <dgm:cxn modelId="{F2E5A3EE-CBC7-4EDA-8747-BDADC2BBE24D}" srcId="{14D6A8CD-0417-4131-B1C8-B5A93BC8E2A5}" destId="{46E05B73-5653-482D-ADD9-CAAB87A71AEF}" srcOrd="1" destOrd="0" parTransId="{9810AB7B-9043-4899-A09F-F1E635C88473}" sibTransId="{C8F23D06-4AE5-432D-96D2-CC4C5532DF4F}"/>
    <dgm:cxn modelId="{92C833F2-BFC7-46E8-82FC-888E2F565B60}" type="presOf" srcId="{98F90C29-BD0C-44B7-92CE-A04F9D225358}" destId="{C50ECE73-9685-49BE-BD97-34442D03F83D}" srcOrd="0" destOrd="0" presId="urn:microsoft.com/office/officeart/2005/8/layout/hierarchy3"/>
    <dgm:cxn modelId="{33ABD6F3-5950-4E47-AE52-134AD9F61327}" type="presOf" srcId="{DCC6A18B-4C19-41D7-A675-E001B3F637BD}" destId="{C6F64FB8-D14B-4023-ABD5-CC6B4C5BD732}" srcOrd="0" destOrd="0" presId="urn:microsoft.com/office/officeart/2005/8/layout/hierarchy3"/>
    <dgm:cxn modelId="{6B45DAF9-D5D8-47BE-88C8-0441578CA1C7}" type="presOf" srcId="{77BBC297-AC84-49A0-891A-2B5607BC3EE8}" destId="{7B33D541-022C-43AB-BE34-B819D104B277}" srcOrd="0" destOrd="0" presId="urn:microsoft.com/office/officeart/2005/8/layout/hierarchy3"/>
    <dgm:cxn modelId="{3B9081FC-DF92-4AD2-BAE2-1697E16C5F00}" type="presOf" srcId="{B9124B79-97A6-4888-A5E2-382D26A166FA}" destId="{56A3A997-5D07-41FC-AE47-11B18D6823A7}" srcOrd="0" destOrd="0" presId="urn:microsoft.com/office/officeart/2005/8/layout/hierarchy3"/>
    <dgm:cxn modelId="{6D29F2D7-F1B7-407B-AEAD-8862EE4CB5B1}" type="presParOf" srcId="{C50ECE73-9685-49BE-BD97-34442D03F83D}" destId="{B1598781-609C-4515-AC02-B6E5E13B309C}" srcOrd="0" destOrd="0" presId="urn:microsoft.com/office/officeart/2005/8/layout/hierarchy3"/>
    <dgm:cxn modelId="{5372D50F-7F56-4E73-A96C-04B3F5BCA2D6}" type="presParOf" srcId="{B1598781-609C-4515-AC02-B6E5E13B309C}" destId="{010C4826-9CC5-4F88-BA32-5B546109CE3B}" srcOrd="0" destOrd="0" presId="urn:microsoft.com/office/officeart/2005/8/layout/hierarchy3"/>
    <dgm:cxn modelId="{3B24166F-EB5D-47B0-B698-4282C3BC8D97}" type="presParOf" srcId="{010C4826-9CC5-4F88-BA32-5B546109CE3B}" destId="{B2979363-434B-47A8-891D-243FFFAEBD5C}" srcOrd="0" destOrd="0" presId="urn:microsoft.com/office/officeart/2005/8/layout/hierarchy3"/>
    <dgm:cxn modelId="{4E5C27BA-C871-4659-8DBB-F90298188B2F}" type="presParOf" srcId="{010C4826-9CC5-4F88-BA32-5B546109CE3B}" destId="{1E3F059B-575D-4880-B28D-05969C33B6C4}" srcOrd="1" destOrd="0" presId="urn:microsoft.com/office/officeart/2005/8/layout/hierarchy3"/>
    <dgm:cxn modelId="{BDD94EA6-1B79-4B74-8A5E-E163A7C7D15F}" type="presParOf" srcId="{B1598781-609C-4515-AC02-B6E5E13B309C}" destId="{60E19890-BFC5-47A5-9A6F-52503EA48FFD}" srcOrd="1" destOrd="0" presId="urn:microsoft.com/office/officeart/2005/8/layout/hierarchy3"/>
    <dgm:cxn modelId="{1C921B63-EC82-4910-8578-B78D81430BB1}" type="presParOf" srcId="{60E19890-BFC5-47A5-9A6F-52503EA48FFD}" destId="{56A3A997-5D07-41FC-AE47-11B18D6823A7}" srcOrd="0" destOrd="0" presId="urn:microsoft.com/office/officeart/2005/8/layout/hierarchy3"/>
    <dgm:cxn modelId="{C48EFE72-062B-4928-8A5D-2F8EB53C909D}" type="presParOf" srcId="{60E19890-BFC5-47A5-9A6F-52503EA48FFD}" destId="{81973141-281E-44B3-AAC1-E60BB868E1B0}" srcOrd="1" destOrd="0" presId="urn:microsoft.com/office/officeart/2005/8/layout/hierarchy3"/>
    <dgm:cxn modelId="{D668C8B8-1056-4B8F-BFA3-85EBFF10EC61}" type="presParOf" srcId="{60E19890-BFC5-47A5-9A6F-52503EA48FFD}" destId="{01403D21-1429-40EE-8CE0-B8F35C4FBD5A}" srcOrd="2" destOrd="0" presId="urn:microsoft.com/office/officeart/2005/8/layout/hierarchy3"/>
    <dgm:cxn modelId="{2D6B1A54-7D2C-4E92-91D1-C512AC225BD6}" type="presParOf" srcId="{60E19890-BFC5-47A5-9A6F-52503EA48FFD}" destId="{649B3922-3A43-40CC-90AF-6399F6877D36}" srcOrd="3" destOrd="0" presId="urn:microsoft.com/office/officeart/2005/8/layout/hierarchy3"/>
    <dgm:cxn modelId="{53AD5B81-58FE-4765-9143-87CFEA51F728}" type="presParOf" srcId="{60E19890-BFC5-47A5-9A6F-52503EA48FFD}" destId="{FDF08010-2239-45E4-A2EC-12E6DCB36ECF}" srcOrd="4" destOrd="0" presId="urn:microsoft.com/office/officeart/2005/8/layout/hierarchy3"/>
    <dgm:cxn modelId="{293B898A-F988-4F65-9F53-2FCA1DCD2267}" type="presParOf" srcId="{60E19890-BFC5-47A5-9A6F-52503EA48FFD}" destId="{C6F64FB8-D14B-4023-ABD5-CC6B4C5BD732}" srcOrd="5" destOrd="0" presId="urn:microsoft.com/office/officeart/2005/8/layout/hierarchy3"/>
    <dgm:cxn modelId="{CAED8B76-5727-40AE-8E49-C4BEFCBE3731}" type="presParOf" srcId="{C50ECE73-9685-49BE-BD97-34442D03F83D}" destId="{860907DF-6D97-4338-9CF8-0E049759E89F}" srcOrd="1" destOrd="0" presId="urn:microsoft.com/office/officeart/2005/8/layout/hierarchy3"/>
    <dgm:cxn modelId="{64E61AE9-D0F9-43AC-9DB2-5EA4F647F36D}" type="presParOf" srcId="{860907DF-6D97-4338-9CF8-0E049759E89F}" destId="{C8C720FE-41E9-41AE-84D1-EB698199A3B9}" srcOrd="0" destOrd="0" presId="urn:microsoft.com/office/officeart/2005/8/layout/hierarchy3"/>
    <dgm:cxn modelId="{6A8B9615-95DF-4758-B569-2E6B12175C02}" type="presParOf" srcId="{C8C720FE-41E9-41AE-84D1-EB698199A3B9}" destId="{9CCF5C2D-66FB-47F5-84EA-F5AF79897E26}" srcOrd="0" destOrd="0" presId="urn:microsoft.com/office/officeart/2005/8/layout/hierarchy3"/>
    <dgm:cxn modelId="{8056CC18-B23D-442B-A3B2-BAC68948E00F}" type="presParOf" srcId="{C8C720FE-41E9-41AE-84D1-EB698199A3B9}" destId="{33C5D81A-8800-4AC7-825A-18941D25BDFB}" srcOrd="1" destOrd="0" presId="urn:microsoft.com/office/officeart/2005/8/layout/hierarchy3"/>
    <dgm:cxn modelId="{59D43872-CDE8-4F6D-B725-C9366E2ACFEB}" type="presParOf" srcId="{860907DF-6D97-4338-9CF8-0E049759E89F}" destId="{CBD4022C-F5C9-46E7-89AC-731DF768DE7F}" srcOrd="1" destOrd="0" presId="urn:microsoft.com/office/officeart/2005/8/layout/hierarchy3"/>
    <dgm:cxn modelId="{19BCFECE-C974-453F-9630-361F3FAB13C4}" type="presParOf" srcId="{CBD4022C-F5C9-46E7-89AC-731DF768DE7F}" destId="{BD5E88E1-5BAB-432F-88D4-37B53B7D8561}" srcOrd="0" destOrd="0" presId="urn:microsoft.com/office/officeart/2005/8/layout/hierarchy3"/>
    <dgm:cxn modelId="{54B838A7-5A83-4B05-ABC9-B8BB5F6C3941}" type="presParOf" srcId="{CBD4022C-F5C9-46E7-89AC-731DF768DE7F}" destId="{E402F60E-BCE2-473D-8BCC-69E22B5F4B28}" srcOrd="1" destOrd="0" presId="urn:microsoft.com/office/officeart/2005/8/layout/hierarchy3"/>
    <dgm:cxn modelId="{070A5F07-046C-42AF-BA43-043117B06C66}" type="presParOf" srcId="{CBD4022C-F5C9-46E7-89AC-731DF768DE7F}" destId="{7B33D541-022C-43AB-BE34-B819D104B277}" srcOrd="2" destOrd="0" presId="urn:microsoft.com/office/officeart/2005/8/layout/hierarchy3"/>
    <dgm:cxn modelId="{78CAA50F-20AE-472C-9062-4E2C6B0F455E}" type="presParOf" srcId="{CBD4022C-F5C9-46E7-89AC-731DF768DE7F}" destId="{68C060FF-6DA8-42D4-AE9B-272BA6562D60}" srcOrd="3" destOrd="0" presId="urn:microsoft.com/office/officeart/2005/8/layout/hierarchy3"/>
    <dgm:cxn modelId="{FF0CD249-AA43-45AA-BDEC-82E35D5D4171}" type="presParOf" srcId="{C50ECE73-9685-49BE-BD97-34442D03F83D}" destId="{8148CB6E-9ABC-4D8C-9C42-73BE192F3C68}" srcOrd="2" destOrd="0" presId="urn:microsoft.com/office/officeart/2005/8/layout/hierarchy3"/>
    <dgm:cxn modelId="{5C24EEA3-A77E-4D83-9337-301D1F4E44D0}" type="presParOf" srcId="{8148CB6E-9ABC-4D8C-9C42-73BE192F3C68}" destId="{84E2A7A0-8FE3-47CC-83A0-06C47E64E5CA}" srcOrd="0" destOrd="0" presId="urn:microsoft.com/office/officeart/2005/8/layout/hierarchy3"/>
    <dgm:cxn modelId="{B2BC6328-67CF-45D8-BC13-9AA655E97AC6}" type="presParOf" srcId="{84E2A7A0-8FE3-47CC-83A0-06C47E64E5CA}" destId="{C54C7D9E-C7A6-4FAA-9D53-573D1793ACA9}" srcOrd="0" destOrd="0" presId="urn:microsoft.com/office/officeart/2005/8/layout/hierarchy3"/>
    <dgm:cxn modelId="{D30F9DF3-0783-4211-A3C2-9D2869707B76}" type="presParOf" srcId="{84E2A7A0-8FE3-47CC-83A0-06C47E64E5CA}" destId="{68791759-3D61-4B38-A277-ECFD429043E9}" srcOrd="1" destOrd="0" presId="urn:microsoft.com/office/officeart/2005/8/layout/hierarchy3"/>
    <dgm:cxn modelId="{5466BA6F-B6B2-4C86-B394-6E650D1A6541}" type="presParOf" srcId="{8148CB6E-9ABC-4D8C-9C42-73BE192F3C68}" destId="{7FACFE56-DA82-4FE4-A515-8D612968C308}" srcOrd="1" destOrd="0" presId="urn:microsoft.com/office/officeart/2005/8/layout/hierarchy3"/>
    <dgm:cxn modelId="{FACC8D66-DC74-460B-BDAC-D386F84CFE96}" type="presParOf" srcId="{7FACFE56-DA82-4FE4-A515-8D612968C308}" destId="{82BE3355-8D6E-48FC-8760-D6F2FC78A9E5}" srcOrd="0" destOrd="0" presId="urn:microsoft.com/office/officeart/2005/8/layout/hierarchy3"/>
    <dgm:cxn modelId="{25C7D5A5-7040-452A-A3CB-7B843797148B}" type="presParOf" srcId="{7FACFE56-DA82-4FE4-A515-8D612968C308}" destId="{E8D0921A-D552-4BE8-A335-5AECBD987B69}" srcOrd="1" destOrd="0" presId="urn:microsoft.com/office/officeart/2005/8/layout/hierarchy3"/>
    <dgm:cxn modelId="{07D22266-35D9-4464-ACA0-44B56EEDC75E}" type="presParOf" srcId="{7FACFE56-DA82-4FE4-A515-8D612968C308}" destId="{0CFAD33B-542F-4611-B1D1-7B3D2607B42B}" srcOrd="2" destOrd="0" presId="urn:microsoft.com/office/officeart/2005/8/layout/hierarchy3"/>
    <dgm:cxn modelId="{D653C977-237F-4E18-B019-FE0AE29B6C6B}" type="presParOf" srcId="{7FACFE56-DA82-4FE4-A515-8D612968C308}" destId="{1B7303D0-0120-48D6-9104-BE0FB373F2C4}" srcOrd="3" destOrd="0" presId="urn:microsoft.com/office/officeart/2005/8/layout/hierarchy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8B65C1-A64D-4D9F-B859-BA03922E1BE6}"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GB"/>
        </a:p>
      </dgm:t>
    </dgm:pt>
    <dgm:pt modelId="{C44F8553-209A-4CE7-8C74-B250B9793C91}">
      <dgm:prSet phldrT="[Text]"/>
      <dgm:spPr/>
      <dgm:t>
        <a:bodyPr/>
        <a:lstStyle/>
        <a:p>
          <a:pPr>
            <a:buNone/>
          </a:pPr>
          <a:r>
            <a:rPr lang="en-GB" dirty="0"/>
            <a:t>Agile management</a:t>
          </a:r>
        </a:p>
      </dgm:t>
    </dgm:pt>
    <dgm:pt modelId="{5CE8BCA9-7D41-46F4-B0F8-52956204B29B}" type="parTrans" cxnId="{843BD350-9209-43E2-8F0D-2E61217EB8DF}">
      <dgm:prSet/>
      <dgm:spPr/>
      <dgm:t>
        <a:bodyPr/>
        <a:lstStyle/>
        <a:p>
          <a:endParaRPr lang="en-GB"/>
        </a:p>
      </dgm:t>
    </dgm:pt>
    <dgm:pt modelId="{231935B5-2C84-4D0F-8AF7-ECCC6BC97004}" type="sibTrans" cxnId="{843BD350-9209-43E2-8F0D-2E61217EB8DF}">
      <dgm:prSet/>
      <dgm:spPr/>
      <dgm:t>
        <a:bodyPr/>
        <a:lstStyle/>
        <a:p>
          <a:endParaRPr lang="en-GB"/>
        </a:p>
      </dgm:t>
    </dgm:pt>
    <dgm:pt modelId="{16172CFA-33C4-434B-8A58-9264A81CFA36}">
      <dgm:prSet phldrT="[Text]"/>
      <dgm:spPr/>
      <dgm:t>
        <a:bodyPr/>
        <a:lstStyle/>
        <a:p>
          <a:pPr>
            <a:buFont typeface="Arial" panose="020B0604020202020204" pitchFamily="34" charset="0"/>
            <a:buChar char="•"/>
          </a:pPr>
          <a:r>
            <a:rPr lang="en-GB" dirty="0"/>
            <a:t>Flexibility</a:t>
          </a:r>
        </a:p>
      </dgm:t>
    </dgm:pt>
    <dgm:pt modelId="{30DEC491-432A-4482-AF52-45ACE6B6860E}" type="parTrans" cxnId="{29C92C0D-17F0-4672-B4C9-207A3B814F35}">
      <dgm:prSet/>
      <dgm:spPr/>
      <dgm:t>
        <a:bodyPr/>
        <a:lstStyle/>
        <a:p>
          <a:endParaRPr lang="en-GB"/>
        </a:p>
      </dgm:t>
    </dgm:pt>
    <dgm:pt modelId="{DCA8360F-CA15-40F9-8150-A9E9E8318583}" type="sibTrans" cxnId="{29C92C0D-17F0-4672-B4C9-207A3B814F35}">
      <dgm:prSet/>
      <dgm:spPr/>
      <dgm:t>
        <a:bodyPr/>
        <a:lstStyle/>
        <a:p>
          <a:endParaRPr lang="en-GB"/>
        </a:p>
      </dgm:t>
    </dgm:pt>
    <dgm:pt modelId="{6AA73FD1-D3BC-4486-9A74-6EE23F278AB3}">
      <dgm:prSet phldrT="[Text]"/>
      <dgm:spPr/>
      <dgm:t>
        <a:bodyPr/>
        <a:lstStyle/>
        <a:p>
          <a:pPr>
            <a:buNone/>
          </a:pPr>
          <a:r>
            <a:rPr lang="en-GB" dirty="0"/>
            <a:t>Lean management</a:t>
          </a:r>
        </a:p>
      </dgm:t>
    </dgm:pt>
    <dgm:pt modelId="{176E1E5A-BE7F-476D-9B7D-34168B43F510}" type="parTrans" cxnId="{A267C631-8A95-41EE-9568-A9B0AAAB5A22}">
      <dgm:prSet/>
      <dgm:spPr/>
      <dgm:t>
        <a:bodyPr/>
        <a:lstStyle/>
        <a:p>
          <a:endParaRPr lang="en-GB"/>
        </a:p>
      </dgm:t>
    </dgm:pt>
    <dgm:pt modelId="{2A0F7507-746A-4500-A2C3-5C6E43BB9CE0}" type="sibTrans" cxnId="{A267C631-8A95-41EE-9568-A9B0AAAB5A22}">
      <dgm:prSet/>
      <dgm:spPr/>
      <dgm:t>
        <a:bodyPr/>
        <a:lstStyle/>
        <a:p>
          <a:endParaRPr lang="en-GB"/>
        </a:p>
      </dgm:t>
    </dgm:pt>
    <dgm:pt modelId="{8B404D5C-1F9B-47DE-9770-2CB331F44C82}">
      <dgm:prSet phldrT="[Text]"/>
      <dgm:spPr/>
      <dgm:t>
        <a:bodyPr/>
        <a:lstStyle/>
        <a:p>
          <a:pPr>
            <a:buFont typeface="Arial" panose="020B0604020202020204" pitchFamily="34" charset="0"/>
            <a:buChar char="•"/>
          </a:pPr>
          <a:r>
            <a:rPr lang="en-GB" dirty="0"/>
            <a:t>Waste reduction</a:t>
          </a:r>
        </a:p>
      </dgm:t>
    </dgm:pt>
    <dgm:pt modelId="{DDD90EAD-D029-4D59-A026-3625759A2822}" type="parTrans" cxnId="{FDC3A182-A6D5-4749-85E7-5F8637494FC1}">
      <dgm:prSet/>
      <dgm:spPr/>
      <dgm:t>
        <a:bodyPr/>
        <a:lstStyle/>
        <a:p>
          <a:endParaRPr lang="en-GB"/>
        </a:p>
      </dgm:t>
    </dgm:pt>
    <dgm:pt modelId="{FFE29869-620B-4E5E-8391-0F6C736615B7}" type="sibTrans" cxnId="{FDC3A182-A6D5-4749-85E7-5F8637494FC1}">
      <dgm:prSet/>
      <dgm:spPr/>
      <dgm:t>
        <a:bodyPr/>
        <a:lstStyle/>
        <a:p>
          <a:endParaRPr lang="en-GB"/>
        </a:p>
      </dgm:t>
    </dgm:pt>
    <dgm:pt modelId="{5F5202E6-9F4E-4506-8CBB-554272A29953}">
      <dgm:prSet phldrT="[Text]"/>
      <dgm:spPr/>
      <dgm:t>
        <a:bodyPr/>
        <a:lstStyle/>
        <a:p>
          <a:r>
            <a:rPr lang="en-GB" dirty="0"/>
            <a:t>Learning organisation theory</a:t>
          </a:r>
        </a:p>
      </dgm:t>
    </dgm:pt>
    <dgm:pt modelId="{088F6833-F465-4404-8524-4A38D4C0F11F}" type="parTrans" cxnId="{11F00438-00EE-4FB4-9D96-304EC5BA4C87}">
      <dgm:prSet/>
      <dgm:spPr/>
      <dgm:t>
        <a:bodyPr/>
        <a:lstStyle/>
        <a:p>
          <a:endParaRPr lang="en-GB"/>
        </a:p>
      </dgm:t>
    </dgm:pt>
    <dgm:pt modelId="{E5774890-3952-46EE-BAEB-9A06D3F9834A}" type="sibTrans" cxnId="{11F00438-00EE-4FB4-9D96-304EC5BA4C87}">
      <dgm:prSet/>
      <dgm:spPr/>
      <dgm:t>
        <a:bodyPr/>
        <a:lstStyle/>
        <a:p>
          <a:endParaRPr lang="en-GB"/>
        </a:p>
      </dgm:t>
    </dgm:pt>
    <dgm:pt modelId="{A038D9F7-E526-4C34-AE80-0E439DC35503}">
      <dgm:prSet/>
      <dgm:spPr/>
      <dgm:t>
        <a:bodyPr/>
        <a:lstStyle/>
        <a:p>
          <a:r>
            <a:rPr lang="en-GB"/>
            <a:t>Collaboration</a:t>
          </a:r>
          <a:endParaRPr lang="en-GB" dirty="0"/>
        </a:p>
      </dgm:t>
    </dgm:pt>
    <dgm:pt modelId="{A35803F9-831D-422C-84B9-E8D34DB53763}" type="parTrans" cxnId="{A75DDCD6-DD6F-4255-BCA2-4F74D903C4F1}">
      <dgm:prSet/>
      <dgm:spPr/>
      <dgm:t>
        <a:bodyPr/>
        <a:lstStyle/>
        <a:p>
          <a:endParaRPr lang="en-GB"/>
        </a:p>
      </dgm:t>
    </dgm:pt>
    <dgm:pt modelId="{4F3DD382-EFFA-4BD1-90B6-0574D129E744}" type="sibTrans" cxnId="{A75DDCD6-DD6F-4255-BCA2-4F74D903C4F1}">
      <dgm:prSet/>
      <dgm:spPr/>
      <dgm:t>
        <a:bodyPr/>
        <a:lstStyle/>
        <a:p>
          <a:endParaRPr lang="en-GB"/>
        </a:p>
      </dgm:t>
    </dgm:pt>
    <dgm:pt modelId="{299EDCE0-BAE3-4544-910A-469FC642A35B}">
      <dgm:prSet/>
      <dgm:spPr/>
      <dgm:t>
        <a:bodyPr/>
        <a:lstStyle/>
        <a:p>
          <a:r>
            <a:rPr lang="en-GB"/>
            <a:t>Iterative improvement</a:t>
          </a:r>
          <a:endParaRPr lang="en-GB" dirty="0"/>
        </a:p>
      </dgm:t>
    </dgm:pt>
    <dgm:pt modelId="{2226FD45-2EB0-43B9-934C-BCE9E9A95B45}" type="parTrans" cxnId="{0C75094C-5FB4-4780-8B9E-A657DBF75947}">
      <dgm:prSet/>
      <dgm:spPr/>
      <dgm:t>
        <a:bodyPr/>
        <a:lstStyle/>
        <a:p>
          <a:endParaRPr lang="en-GB"/>
        </a:p>
      </dgm:t>
    </dgm:pt>
    <dgm:pt modelId="{0ECAF3E2-80B6-4CE2-8C27-F34479C45E22}" type="sibTrans" cxnId="{0C75094C-5FB4-4780-8B9E-A657DBF75947}">
      <dgm:prSet/>
      <dgm:spPr/>
      <dgm:t>
        <a:bodyPr/>
        <a:lstStyle/>
        <a:p>
          <a:endParaRPr lang="en-GB"/>
        </a:p>
      </dgm:t>
    </dgm:pt>
    <dgm:pt modelId="{97CACECC-BF40-4A10-BDBF-E552F3426174}">
      <dgm:prSet phldrT="[Text]"/>
      <dgm:spPr/>
      <dgm:t>
        <a:bodyPr/>
        <a:lstStyle/>
        <a:p>
          <a:pPr>
            <a:buFont typeface="Arial" panose="020B0604020202020204" pitchFamily="34" charset="0"/>
            <a:buChar char="•"/>
          </a:pPr>
          <a:r>
            <a:rPr lang="en-GB" dirty="0"/>
            <a:t>Continuous improvement</a:t>
          </a:r>
        </a:p>
      </dgm:t>
    </dgm:pt>
    <dgm:pt modelId="{3AA7FA3D-2A0A-43B5-94BE-7392CDBDAD13}" type="parTrans" cxnId="{23BE924B-8226-4651-97EF-013126C679C6}">
      <dgm:prSet/>
      <dgm:spPr/>
      <dgm:t>
        <a:bodyPr/>
        <a:lstStyle/>
        <a:p>
          <a:endParaRPr lang="en-GB"/>
        </a:p>
      </dgm:t>
    </dgm:pt>
    <dgm:pt modelId="{CB3AD0A5-A802-45F0-B515-61B1812ACD30}" type="sibTrans" cxnId="{23BE924B-8226-4651-97EF-013126C679C6}">
      <dgm:prSet/>
      <dgm:spPr/>
      <dgm:t>
        <a:bodyPr/>
        <a:lstStyle/>
        <a:p>
          <a:endParaRPr lang="en-GB"/>
        </a:p>
      </dgm:t>
    </dgm:pt>
    <dgm:pt modelId="{2B0EA8EB-6E5B-4AC1-BC74-E714D9B4D09E}">
      <dgm:prSet phldrT="[Text]"/>
      <dgm:spPr/>
      <dgm:t>
        <a:bodyPr/>
        <a:lstStyle/>
        <a:p>
          <a:pPr>
            <a:buFont typeface="Arial" panose="020B0604020202020204" pitchFamily="34" charset="0"/>
            <a:buChar char="•"/>
          </a:pPr>
          <a:r>
            <a:rPr lang="en-GB"/>
            <a:t>Knowledge sharing</a:t>
          </a:r>
          <a:endParaRPr lang="en-GB" dirty="0"/>
        </a:p>
      </dgm:t>
    </dgm:pt>
    <dgm:pt modelId="{0BA896E0-BEEF-4A8B-A9B0-8BC3E6D7886D}" type="parTrans" cxnId="{9A2F5A5D-3E0C-4148-846C-18847D3C3E89}">
      <dgm:prSet/>
      <dgm:spPr/>
      <dgm:t>
        <a:bodyPr/>
        <a:lstStyle/>
        <a:p>
          <a:endParaRPr lang="en-GB"/>
        </a:p>
      </dgm:t>
    </dgm:pt>
    <dgm:pt modelId="{2D09758D-F0B7-4734-85C5-FBB566A5CA57}" type="sibTrans" cxnId="{9A2F5A5D-3E0C-4148-846C-18847D3C3E89}">
      <dgm:prSet/>
      <dgm:spPr/>
      <dgm:t>
        <a:bodyPr/>
        <a:lstStyle/>
        <a:p>
          <a:endParaRPr lang="en-GB"/>
        </a:p>
      </dgm:t>
    </dgm:pt>
    <dgm:pt modelId="{0FBA8ECD-B86A-4A33-94D8-53F23AB16337}">
      <dgm:prSet/>
      <dgm:spPr/>
      <dgm:t>
        <a:bodyPr/>
        <a:lstStyle/>
        <a:p>
          <a:r>
            <a:rPr lang="en-GB" dirty="0"/>
            <a:t>Innovation culture</a:t>
          </a:r>
        </a:p>
      </dgm:t>
    </dgm:pt>
    <dgm:pt modelId="{0FFE5A84-8105-4015-9628-F4CF3FC06E41}" type="parTrans" cxnId="{4C7596DA-CFD9-437B-8BCD-899EDD07287B}">
      <dgm:prSet/>
      <dgm:spPr/>
      <dgm:t>
        <a:bodyPr/>
        <a:lstStyle/>
        <a:p>
          <a:endParaRPr lang="en-GB"/>
        </a:p>
      </dgm:t>
    </dgm:pt>
    <dgm:pt modelId="{A731F902-B18A-4BE6-A561-C58BD65E8721}" type="sibTrans" cxnId="{4C7596DA-CFD9-437B-8BCD-899EDD07287B}">
      <dgm:prSet/>
      <dgm:spPr/>
      <dgm:t>
        <a:bodyPr/>
        <a:lstStyle/>
        <a:p>
          <a:endParaRPr lang="en-GB"/>
        </a:p>
      </dgm:t>
    </dgm:pt>
    <dgm:pt modelId="{CB41FB24-2BC3-41B9-BB4C-885EB5125A96}" type="pres">
      <dgm:prSet presAssocID="{428B65C1-A64D-4D9F-B859-BA03922E1BE6}" presName="diagram" presStyleCnt="0">
        <dgm:presLayoutVars>
          <dgm:chPref val="1"/>
          <dgm:dir/>
          <dgm:animOne val="branch"/>
          <dgm:animLvl val="lvl"/>
          <dgm:resizeHandles/>
        </dgm:presLayoutVars>
      </dgm:prSet>
      <dgm:spPr/>
    </dgm:pt>
    <dgm:pt modelId="{8B2F6760-B5DB-4737-97AF-2FBD71F48A93}" type="pres">
      <dgm:prSet presAssocID="{C44F8553-209A-4CE7-8C74-B250B9793C91}" presName="root" presStyleCnt="0"/>
      <dgm:spPr/>
    </dgm:pt>
    <dgm:pt modelId="{42B08698-6D03-439F-975B-309CB766CE74}" type="pres">
      <dgm:prSet presAssocID="{C44F8553-209A-4CE7-8C74-B250B9793C91}" presName="rootComposite" presStyleCnt="0"/>
      <dgm:spPr/>
    </dgm:pt>
    <dgm:pt modelId="{5862CE9F-AAD0-4423-B5BA-D79B627D1914}" type="pres">
      <dgm:prSet presAssocID="{C44F8553-209A-4CE7-8C74-B250B9793C91}" presName="rootText" presStyleLbl="node1" presStyleIdx="0" presStyleCnt="3"/>
      <dgm:spPr/>
    </dgm:pt>
    <dgm:pt modelId="{7735B30F-8522-4A49-87D7-A60F6CD0E78F}" type="pres">
      <dgm:prSet presAssocID="{C44F8553-209A-4CE7-8C74-B250B9793C91}" presName="rootConnector" presStyleLbl="node1" presStyleIdx="0" presStyleCnt="3"/>
      <dgm:spPr/>
    </dgm:pt>
    <dgm:pt modelId="{FEAE28E5-3563-4AC9-A709-3DF3BF148798}" type="pres">
      <dgm:prSet presAssocID="{C44F8553-209A-4CE7-8C74-B250B9793C91}" presName="childShape" presStyleCnt="0"/>
      <dgm:spPr/>
    </dgm:pt>
    <dgm:pt modelId="{64A231E8-34EE-487F-BA07-64E55EFAF71C}" type="pres">
      <dgm:prSet presAssocID="{30DEC491-432A-4482-AF52-45ACE6B6860E}" presName="Name13" presStyleLbl="parChTrans1D2" presStyleIdx="0" presStyleCnt="7"/>
      <dgm:spPr/>
    </dgm:pt>
    <dgm:pt modelId="{418C962A-0521-493B-B5B7-25907481CE7B}" type="pres">
      <dgm:prSet presAssocID="{16172CFA-33C4-434B-8A58-9264A81CFA36}" presName="childText" presStyleLbl="bgAcc1" presStyleIdx="0" presStyleCnt="7">
        <dgm:presLayoutVars>
          <dgm:bulletEnabled val="1"/>
        </dgm:presLayoutVars>
      </dgm:prSet>
      <dgm:spPr/>
    </dgm:pt>
    <dgm:pt modelId="{D67AB1D7-4E89-4EFA-B51D-13C75CDC614C}" type="pres">
      <dgm:prSet presAssocID="{A35803F9-831D-422C-84B9-E8D34DB53763}" presName="Name13" presStyleLbl="parChTrans1D2" presStyleIdx="1" presStyleCnt="7"/>
      <dgm:spPr/>
    </dgm:pt>
    <dgm:pt modelId="{578EFB0B-BDCB-4459-9C13-47683F48B7E1}" type="pres">
      <dgm:prSet presAssocID="{A038D9F7-E526-4C34-AE80-0E439DC35503}" presName="childText" presStyleLbl="bgAcc1" presStyleIdx="1" presStyleCnt="7">
        <dgm:presLayoutVars>
          <dgm:bulletEnabled val="1"/>
        </dgm:presLayoutVars>
      </dgm:prSet>
      <dgm:spPr/>
    </dgm:pt>
    <dgm:pt modelId="{C8109B64-F5FB-45AC-BB30-BEC275F173D4}" type="pres">
      <dgm:prSet presAssocID="{2226FD45-2EB0-43B9-934C-BCE9E9A95B45}" presName="Name13" presStyleLbl="parChTrans1D2" presStyleIdx="2" presStyleCnt="7"/>
      <dgm:spPr/>
    </dgm:pt>
    <dgm:pt modelId="{C7A5EBD9-DAAC-4725-BFCB-6FE5C141CC2E}" type="pres">
      <dgm:prSet presAssocID="{299EDCE0-BAE3-4544-910A-469FC642A35B}" presName="childText" presStyleLbl="bgAcc1" presStyleIdx="2" presStyleCnt="7">
        <dgm:presLayoutVars>
          <dgm:bulletEnabled val="1"/>
        </dgm:presLayoutVars>
      </dgm:prSet>
      <dgm:spPr/>
    </dgm:pt>
    <dgm:pt modelId="{303B2FDB-5032-4092-B641-AAE45C72B344}" type="pres">
      <dgm:prSet presAssocID="{6AA73FD1-D3BC-4486-9A74-6EE23F278AB3}" presName="root" presStyleCnt="0"/>
      <dgm:spPr/>
    </dgm:pt>
    <dgm:pt modelId="{FDF746F4-3662-4D6D-A28C-F7915B16ABE8}" type="pres">
      <dgm:prSet presAssocID="{6AA73FD1-D3BC-4486-9A74-6EE23F278AB3}" presName="rootComposite" presStyleCnt="0"/>
      <dgm:spPr/>
    </dgm:pt>
    <dgm:pt modelId="{50E5A1E4-52F0-40D0-BF59-2A891842CE1D}" type="pres">
      <dgm:prSet presAssocID="{6AA73FD1-D3BC-4486-9A74-6EE23F278AB3}" presName="rootText" presStyleLbl="node1" presStyleIdx="1" presStyleCnt="3"/>
      <dgm:spPr/>
    </dgm:pt>
    <dgm:pt modelId="{D1274F43-9E6D-404B-B41F-D8299DCB260C}" type="pres">
      <dgm:prSet presAssocID="{6AA73FD1-D3BC-4486-9A74-6EE23F278AB3}" presName="rootConnector" presStyleLbl="node1" presStyleIdx="1" presStyleCnt="3"/>
      <dgm:spPr/>
    </dgm:pt>
    <dgm:pt modelId="{51728E32-4C5E-42E9-A2F3-2C266E1E4314}" type="pres">
      <dgm:prSet presAssocID="{6AA73FD1-D3BC-4486-9A74-6EE23F278AB3}" presName="childShape" presStyleCnt="0"/>
      <dgm:spPr/>
    </dgm:pt>
    <dgm:pt modelId="{E98E41F3-0F26-4977-AF3C-1436E8D44579}" type="pres">
      <dgm:prSet presAssocID="{DDD90EAD-D029-4D59-A026-3625759A2822}" presName="Name13" presStyleLbl="parChTrans1D2" presStyleIdx="3" presStyleCnt="7"/>
      <dgm:spPr/>
    </dgm:pt>
    <dgm:pt modelId="{4BC6F1CA-7E42-443B-B442-3996B43B117F}" type="pres">
      <dgm:prSet presAssocID="{8B404D5C-1F9B-47DE-9770-2CB331F44C82}" presName="childText" presStyleLbl="bgAcc1" presStyleIdx="3" presStyleCnt="7">
        <dgm:presLayoutVars>
          <dgm:bulletEnabled val="1"/>
        </dgm:presLayoutVars>
      </dgm:prSet>
      <dgm:spPr/>
    </dgm:pt>
    <dgm:pt modelId="{6A076A68-406E-4A7B-A9F8-3C7139406703}" type="pres">
      <dgm:prSet presAssocID="{3AA7FA3D-2A0A-43B5-94BE-7392CDBDAD13}" presName="Name13" presStyleLbl="parChTrans1D2" presStyleIdx="4" presStyleCnt="7"/>
      <dgm:spPr/>
    </dgm:pt>
    <dgm:pt modelId="{A40BB131-DC30-4C1A-876C-E9C7D482D738}" type="pres">
      <dgm:prSet presAssocID="{97CACECC-BF40-4A10-BDBF-E552F3426174}" presName="childText" presStyleLbl="bgAcc1" presStyleIdx="4" presStyleCnt="7">
        <dgm:presLayoutVars>
          <dgm:bulletEnabled val="1"/>
        </dgm:presLayoutVars>
      </dgm:prSet>
      <dgm:spPr/>
    </dgm:pt>
    <dgm:pt modelId="{69D2C9E9-0D94-4E57-B6A2-078CDF216759}" type="pres">
      <dgm:prSet presAssocID="{5F5202E6-9F4E-4506-8CBB-554272A29953}" presName="root" presStyleCnt="0"/>
      <dgm:spPr/>
    </dgm:pt>
    <dgm:pt modelId="{4CB8D3BD-4325-44AD-B699-1CD655B169C9}" type="pres">
      <dgm:prSet presAssocID="{5F5202E6-9F4E-4506-8CBB-554272A29953}" presName="rootComposite" presStyleCnt="0"/>
      <dgm:spPr/>
    </dgm:pt>
    <dgm:pt modelId="{A15848A9-1BA3-4852-ABD4-44200AD00011}" type="pres">
      <dgm:prSet presAssocID="{5F5202E6-9F4E-4506-8CBB-554272A29953}" presName="rootText" presStyleLbl="node1" presStyleIdx="2" presStyleCnt="3"/>
      <dgm:spPr/>
    </dgm:pt>
    <dgm:pt modelId="{EF9E4034-0407-45A4-AAC4-4D328A60F6AD}" type="pres">
      <dgm:prSet presAssocID="{5F5202E6-9F4E-4506-8CBB-554272A29953}" presName="rootConnector" presStyleLbl="node1" presStyleIdx="2" presStyleCnt="3"/>
      <dgm:spPr/>
    </dgm:pt>
    <dgm:pt modelId="{42C3C7B9-B270-4D25-AAAD-B8DD0A05C0B5}" type="pres">
      <dgm:prSet presAssocID="{5F5202E6-9F4E-4506-8CBB-554272A29953}" presName="childShape" presStyleCnt="0"/>
      <dgm:spPr/>
    </dgm:pt>
    <dgm:pt modelId="{4F697F7A-5498-4617-865F-6513F10F2253}" type="pres">
      <dgm:prSet presAssocID="{0BA896E0-BEEF-4A8B-A9B0-8BC3E6D7886D}" presName="Name13" presStyleLbl="parChTrans1D2" presStyleIdx="5" presStyleCnt="7"/>
      <dgm:spPr/>
    </dgm:pt>
    <dgm:pt modelId="{83F974A1-2172-46D3-BE75-B8C4AFF7E65F}" type="pres">
      <dgm:prSet presAssocID="{2B0EA8EB-6E5B-4AC1-BC74-E714D9B4D09E}" presName="childText" presStyleLbl="bgAcc1" presStyleIdx="5" presStyleCnt="7">
        <dgm:presLayoutVars>
          <dgm:bulletEnabled val="1"/>
        </dgm:presLayoutVars>
      </dgm:prSet>
      <dgm:spPr/>
    </dgm:pt>
    <dgm:pt modelId="{F2304287-9126-4A46-8E17-64D78710219E}" type="pres">
      <dgm:prSet presAssocID="{0FFE5A84-8105-4015-9628-F4CF3FC06E41}" presName="Name13" presStyleLbl="parChTrans1D2" presStyleIdx="6" presStyleCnt="7"/>
      <dgm:spPr/>
    </dgm:pt>
    <dgm:pt modelId="{95F453D0-77B1-4F85-BCE4-9EE4BCB2BED9}" type="pres">
      <dgm:prSet presAssocID="{0FBA8ECD-B86A-4A33-94D8-53F23AB16337}" presName="childText" presStyleLbl="bgAcc1" presStyleIdx="6" presStyleCnt="7">
        <dgm:presLayoutVars>
          <dgm:bulletEnabled val="1"/>
        </dgm:presLayoutVars>
      </dgm:prSet>
      <dgm:spPr/>
    </dgm:pt>
  </dgm:ptLst>
  <dgm:cxnLst>
    <dgm:cxn modelId="{29C92C0D-17F0-4672-B4C9-207A3B814F35}" srcId="{C44F8553-209A-4CE7-8C74-B250B9793C91}" destId="{16172CFA-33C4-434B-8A58-9264A81CFA36}" srcOrd="0" destOrd="0" parTransId="{30DEC491-432A-4482-AF52-45ACE6B6860E}" sibTransId="{DCA8360F-CA15-40F9-8150-A9E9E8318583}"/>
    <dgm:cxn modelId="{E65FB519-8FED-4C21-8EC6-C7F31A2FE47E}" type="presOf" srcId="{16172CFA-33C4-434B-8A58-9264A81CFA36}" destId="{418C962A-0521-493B-B5B7-25907481CE7B}" srcOrd="0" destOrd="0" presId="urn:microsoft.com/office/officeart/2005/8/layout/hierarchy3"/>
    <dgm:cxn modelId="{CE1C2A2D-76A5-4A56-966B-A29D07B1A955}" type="presOf" srcId="{5F5202E6-9F4E-4506-8CBB-554272A29953}" destId="{EF9E4034-0407-45A4-AAC4-4D328A60F6AD}" srcOrd="1" destOrd="0" presId="urn:microsoft.com/office/officeart/2005/8/layout/hierarchy3"/>
    <dgm:cxn modelId="{A267C631-8A95-41EE-9568-A9B0AAAB5A22}" srcId="{428B65C1-A64D-4D9F-B859-BA03922E1BE6}" destId="{6AA73FD1-D3BC-4486-9A74-6EE23F278AB3}" srcOrd="1" destOrd="0" parTransId="{176E1E5A-BE7F-476D-9B7D-34168B43F510}" sibTransId="{2A0F7507-746A-4500-A2C3-5C6E43BB9CE0}"/>
    <dgm:cxn modelId="{11F00438-00EE-4FB4-9D96-304EC5BA4C87}" srcId="{428B65C1-A64D-4D9F-B859-BA03922E1BE6}" destId="{5F5202E6-9F4E-4506-8CBB-554272A29953}" srcOrd="2" destOrd="0" parTransId="{088F6833-F465-4404-8524-4A38D4C0F11F}" sibTransId="{E5774890-3952-46EE-BAEB-9A06D3F9834A}"/>
    <dgm:cxn modelId="{9A2F5A5D-3E0C-4148-846C-18847D3C3E89}" srcId="{5F5202E6-9F4E-4506-8CBB-554272A29953}" destId="{2B0EA8EB-6E5B-4AC1-BC74-E714D9B4D09E}" srcOrd="0" destOrd="0" parTransId="{0BA896E0-BEEF-4A8B-A9B0-8BC3E6D7886D}" sibTransId="{2D09758D-F0B7-4734-85C5-FBB566A5CA57}"/>
    <dgm:cxn modelId="{B8A3C960-3254-4F38-824D-5A34929495C9}" type="presOf" srcId="{6AA73FD1-D3BC-4486-9A74-6EE23F278AB3}" destId="{D1274F43-9E6D-404B-B41F-D8299DCB260C}" srcOrd="1" destOrd="0" presId="urn:microsoft.com/office/officeart/2005/8/layout/hierarchy3"/>
    <dgm:cxn modelId="{50781D65-2B5F-4219-88F7-9ACAF42DA576}" type="presOf" srcId="{299EDCE0-BAE3-4544-910A-469FC642A35B}" destId="{C7A5EBD9-DAAC-4725-BFCB-6FE5C141CC2E}" srcOrd="0" destOrd="0" presId="urn:microsoft.com/office/officeart/2005/8/layout/hierarchy3"/>
    <dgm:cxn modelId="{23BE924B-8226-4651-97EF-013126C679C6}" srcId="{6AA73FD1-D3BC-4486-9A74-6EE23F278AB3}" destId="{97CACECC-BF40-4A10-BDBF-E552F3426174}" srcOrd="1" destOrd="0" parTransId="{3AA7FA3D-2A0A-43B5-94BE-7392CDBDAD13}" sibTransId="{CB3AD0A5-A802-45F0-B515-61B1812ACD30}"/>
    <dgm:cxn modelId="{0C75094C-5FB4-4780-8B9E-A657DBF75947}" srcId="{C44F8553-209A-4CE7-8C74-B250B9793C91}" destId="{299EDCE0-BAE3-4544-910A-469FC642A35B}" srcOrd="2" destOrd="0" parTransId="{2226FD45-2EB0-43B9-934C-BCE9E9A95B45}" sibTransId="{0ECAF3E2-80B6-4CE2-8C27-F34479C45E22}"/>
    <dgm:cxn modelId="{843BD350-9209-43E2-8F0D-2E61217EB8DF}" srcId="{428B65C1-A64D-4D9F-B859-BA03922E1BE6}" destId="{C44F8553-209A-4CE7-8C74-B250B9793C91}" srcOrd="0" destOrd="0" parTransId="{5CE8BCA9-7D41-46F4-B0F8-52956204B29B}" sibTransId="{231935B5-2C84-4D0F-8AF7-ECCC6BC97004}"/>
    <dgm:cxn modelId="{327F147C-F28E-4C58-B388-F6C383C11676}" type="presOf" srcId="{30DEC491-432A-4482-AF52-45ACE6B6860E}" destId="{64A231E8-34EE-487F-BA07-64E55EFAF71C}" srcOrd="0" destOrd="0" presId="urn:microsoft.com/office/officeart/2005/8/layout/hierarchy3"/>
    <dgm:cxn modelId="{FDC3A182-A6D5-4749-85E7-5F8637494FC1}" srcId="{6AA73FD1-D3BC-4486-9A74-6EE23F278AB3}" destId="{8B404D5C-1F9B-47DE-9770-2CB331F44C82}" srcOrd="0" destOrd="0" parTransId="{DDD90EAD-D029-4D59-A026-3625759A2822}" sibTransId="{FFE29869-620B-4E5E-8391-0F6C736615B7}"/>
    <dgm:cxn modelId="{1151EA87-A8E5-41C0-8BA1-F33585C5712D}" type="presOf" srcId="{2B0EA8EB-6E5B-4AC1-BC74-E714D9B4D09E}" destId="{83F974A1-2172-46D3-BE75-B8C4AFF7E65F}" srcOrd="0" destOrd="0" presId="urn:microsoft.com/office/officeart/2005/8/layout/hierarchy3"/>
    <dgm:cxn modelId="{02880089-7BAF-4042-B037-BD8EE5EE63AE}" type="presOf" srcId="{428B65C1-A64D-4D9F-B859-BA03922E1BE6}" destId="{CB41FB24-2BC3-41B9-BB4C-885EB5125A96}" srcOrd="0" destOrd="0" presId="urn:microsoft.com/office/officeart/2005/8/layout/hierarchy3"/>
    <dgm:cxn modelId="{BE9C1A8F-2853-4BEB-9FDB-8A1DE5450FF9}" type="presOf" srcId="{A35803F9-831D-422C-84B9-E8D34DB53763}" destId="{D67AB1D7-4E89-4EFA-B51D-13C75CDC614C}" srcOrd="0" destOrd="0" presId="urn:microsoft.com/office/officeart/2005/8/layout/hierarchy3"/>
    <dgm:cxn modelId="{732EBA95-8BE5-49F9-8DBE-5B405EB02886}" type="presOf" srcId="{0FFE5A84-8105-4015-9628-F4CF3FC06E41}" destId="{F2304287-9126-4A46-8E17-64D78710219E}" srcOrd="0" destOrd="0" presId="urn:microsoft.com/office/officeart/2005/8/layout/hierarchy3"/>
    <dgm:cxn modelId="{90155D96-249C-45EA-B2D9-59E8F10FE467}" type="presOf" srcId="{5F5202E6-9F4E-4506-8CBB-554272A29953}" destId="{A15848A9-1BA3-4852-ABD4-44200AD00011}" srcOrd="0" destOrd="0" presId="urn:microsoft.com/office/officeart/2005/8/layout/hierarchy3"/>
    <dgm:cxn modelId="{9C552F98-BA73-4DE7-88E2-35A7D9D3546B}" type="presOf" srcId="{6AA73FD1-D3BC-4486-9A74-6EE23F278AB3}" destId="{50E5A1E4-52F0-40D0-BF59-2A891842CE1D}" srcOrd="0" destOrd="0" presId="urn:microsoft.com/office/officeart/2005/8/layout/hierarchy3"/>
    <dgm:cxn modelId="{48F78B99-BDA6-4AAC-9DA7-6D22B9B16ABA}" type="presOf" srcId="{3AA7FA3D-2A0A-43B5-94BE-7392CDBDAD13}" destId="{6A076A68-406E-4A7B-A9F8-3C7139406703}" srcOrd="0" destOrd="0" presId="urn:microsoft.com/office/officeart/2005/8/layout/hierarchy3"/>
    <dgm:cxn modelId="{DA4312AE-D8D9-482F-8B94-DB9DE46E11ED}" type="presOf" srcId="{C44F8553-209A-4CE7-8C74-B250B9793C91}" destId="{7735B30F-8522-4A49-87D7-A60F6CD0E78F}" srcOrd="1" destOrd="0" presId="urn:microsoft.com/office/officeart/2005/8/layout/hierarchy3"/>
    <dgm:cxn modelId="{425A81AE-42FA-4CAD-A0C1-F152CF175736}" type="presOf" srcId="{97CACECC-BF40-4A10-BDBF-E552F3426174}" destId="{A40BB131-DC30-4C1A-876C-E9C7D482D738}" srcOrd="0" destOrd="0" presId="urn:microsoft.com/office/officeart/2005/8/layout/hierarchy3"/>
    <dgm:cxn modelId="{508215C3-AFDC-48B5-869A-456C898396D2}" type="presOf" srcId="{2226FD45-2EB0-43B9-934C-BCE9E9A95B45}" destId="{C8109B64-F5FB-45AC-BB30-BEC275F173D4}" srcOrd="0" destOrd="0" presId="urn:microsoft.com/office/officeart/2005/8/layout/hierarchy3"/>
    <dgm:cxn modelId="{884C0CCD-7FD0-4D38-A7A6-7DEC54F8C82D}" type="presOf" srcId="{8B404D5C-1F9B-47DE-9770-2CB331F44C82}" destId="{4BC6F1CA-7E42-443B-B442-3996B43B117F}" srcOrd="0" destOrd="0" presId="urn:microsoft.com/office/officeart/2005/8/layout/hierarchy3"/>
    <dgm:cxn modelId="{A75DDCD6-DD6F-4255-BCA2-4F74D903C4F1}" srcId="{C44F8553-209A-4CE7-8C74-B250B9793C91}" destId="{A038D9F7-E526-4C34-AE80-0E439DC35503}" srcOrd="1" destOrd="0" parTransId="{A35803F9-831D-422C-84B9-E8D34DB53763}" sibTransId="{4F3DD382-EFFA-4BD1-90B6-0574D129E744}"/>
    <dgm:cxn modelId="{0B2DA9D7-64EF-4EAC-B04B-478FCE79DAE9}" type="presOf" srcId="{0BA896E0-BEEF-4A8B-A9B0-8BC3E6D7886D}" destId="{4F697F7A-5498-4617-865F-6513F10F2253}" srcOrd="0" destOrd="0" presId="urn:microsoft.com/office/officeart/2005/8/layout/hierarchy3"/>
    <dgm:cxn modelId="{4C7596DA-CFD9-437B-8BCD-899EDD07287B}" srcId="{5F5202E6-9F4E-4506-8CBB-554272A29953}" destId="{0FBA8ECD-B86A-4A33-94D8-53F23AB16337}" srcOrd="1" destOrd="0" parTransId="{0FFE5A84-8105-4015-9628-F4CF3FC06E41}" sibTransId="{A731F902-B18A-4BE6-A561-C58BD65E8721}"/>
    <dgm:cxn modelId="{339EDBE3-2EC7-40CE-B635-2B9DB41D0DB5}" type="presOf" srcId="{C44F8553-209A-4CE7-8C74-B250B9793C91}" destId="{5862CE9F-AAD0-4423-B5BA-D79B627D1914}" srcOrd="0" destOrd="0" presId="urn:microsoft.com/office/officeart/2005/8/layout/hierarchy3"/>
    <dgm:cxn modelId="{A45CD6E8-F0C8-4AEF-B8B9-188A78552634}" type="presOf" srcId="{0FBA8ECD-B86A-4A33-94D8-53F23AB16337}" destId="{95F453D0-77B1-4F85-BCE4-9EE4BCB2BED9}" srcOrd="0" destOrd="0" presId="urn:microsoft.com/office/officeart/2005/8/layout/hierarchy3"/>
    <dgm:cxn modelId="{E16851E9-BEBF-4C19-9ED3-B9263CFB6430}" type="presOf" srcId="{A038D9F7-E526-4C34-AE80-0E439DC35503}" destId="{578EFB0B-BDCB-4459-9C13-47683F48B7E1}" srcOrd="0" destOrd="0" presId="urn:microsoft.com/office/officeart/2005/8/layout/hierarchy3"/>
    <dgm:cxn modelId="{37C198EA-A8E6-4075-9EF9-5EEA0DE33DEA}" type="presOf" srcId="{DDD90EAD-D029-4D59-A026-3625759A2822}" destId="{E98E41F3-0F26-4977-AF3C-1436E8D44579}" srcOrd="0" destOrd="0" presId="urn:microsoft.com/office/officeart/2005/8/layout/hierarchy3"/>
    <dgm:cxn modelId="{323BD02C-8569-4C61-8494-D4C78349C83B}" type="presParOf" srcId="{CB41FB24-2BC3-41B9-BB4C-885EB5125A96}" destId="{8B2F6760-B5DB-4737-97AF-2FBD71F48A93}" srcOrd="0" destOrd="0" presId="urn:microsoft.com/office/officeart/2005/8/layout/hierarchy3"/>
    <dgm:cxn modelId="{DC48C033-097B-461F-84A2-ED750CC15CE1}" type="presParOf" srcId="{8B2F6760-B5DB-4737-97AF-2FBD71F48A93}" destId="{42B08698-6D03-439F-975B-309CB766CE74}" srcOrd="0" destOrd="0" presId="urn:microsoft.com/office/officeart/2005/8/layout/hierarchy3"/>
    <dgm:cxn modelId="{7E554063-5873-4F5D-ACF9-3331B612F39C}" type="presParOf" srcId="{42B08698-6D03-439F-975B-309CB766CE74}" destId="{5862CE9F-AAD0-4423-B5BA-D79B627D1914}" srcOrd="0" destOrd="0" presId="urn:microsoft.com/office/officeart/2005/8/layout/hierarchy3"/>
    <dgm:cxn modelId="{71E5AC67-76F3-40C1-980B-A534515065EF}" type="presParOf" srcId="{42B08698-6D03-439F-975B-309CB766CE74}" destId="{7735B30F-8522-4A49-87D7-A60F6CD0E78F}" srcOrd="1" destOrd="0" presId="urn:microsoft.com/office/officeart/2005/8/layout/hierarchy3"/>
    <dgm:cxn modelId="{824FB968-FDFB-4CB1-845A-908E7A679977}" type="presParOf" srcId="{8B2F6760-B5DB-4737-97AF-2FBD71F48A93}" destId="{FEAE28E5-3563-4AC9-A709-3DF3BF148798}" srcOrd="1" destOrd="0" presId="urn:microsoft.com/office/officeart/2005/8/layout/hierarchy3"/>
    <dgm:cxn modelId="{64A7F9EB-4057-4A3B-820A-61E853EF0B37}" type="presParOf" srcId="{FEAE28E5-3563-4AC9-A709-3DF3BF148798}" destId="{64A231E8-34EE-487F-BA07-64E55EFAF71C}" srcOrd="0" destOrd="0" presId="urn:microsoft.com/office/officeart/2005/8/layout/hierarchy3"/>
    <dgm:cxn modelId="{13961878-6A7E-4C26-9239-EF2D670DEE0F}" type="presParOf" srcId="{FEAE28E5-3563-4AC9-A709-3DF3BF148798}" destId="{418C962A-0521-493B-B5B7-25907481CE7B}" srcOrd="1" destOrd="0" presId="urn:microsoft.com/office/officeart/2005/8/layout/hierarchy3"/>
    <dgm:cxn modelId="{82424082-540D-4F80-9255-1A549535AE1F}" type="presParOf" srcId="{FEAE28E5-3563-4AC9-A709-3DF3BF148798}" destId="{D67AB1D7-4E89-4EFA-B51D-13C75CDC614C}" srcOrd="2" destOrd="0" presId="urn:microsoft.com/office/officeart/2005/8/layout/hierarchy3"/>
    <dgm:cxn modelId="{A51976F0-BAC5-40B1-9907-AADD05086439}" type="presParOf" srcId="{FEAE28E5-3563-4AC9-A709-3DF3BF148798}" destId="{578EFB0B-BDCB-4459-9C13-47683F48B7E1}" srcOrd="3" destOrd="0" presId="urn:microsoft.com/office/officeart/2005/8/layout/hierarchy3"/>
    <dgm:cxn modelId="{D371B966-63F0-4046-AA73-D1FD731D5900}" type="presParOf" srcId="{FEAE28E5-3563-4AC9-A709-3DF3BF148798}" destId="{C8109B64-F5FB-45AC-BB30-BEC275F173D4}" srcOrd="4" destOrd="0" presId="urn:microsoft.com/office/officeart/2005/8/layout/hierarchy3"/>
    <dgm:cxn modelId="{8DA6E5CE-EBA1-4D10-A613-A0BD543BFE31}" type="presParOf" srcId="{FEAE28E5-3563-4AC9-A709-3DF3BF148798}" destId="{C7A5EBD9-DAAC-4725-BFCB-6FE5C141CC2E}" srcOrd="5" destOrd="0" presId="urn:microsoft.com/office/officeart/2005/8/layout/hierarchy3"/>
    <dgm:cxn modelId="{DBC6A597-1E01-48CF-BD23-6A0398EE1E1A}" type="presParOf" srcId="{CB41FB24-2BC3-41B9-BB4C-885EB5125A96}" destId="{303B2FDB-5032-4092-B641-AAE45C72B344}" srcOrd="1" destOrd="0" presId="urn:microsoft.com/office/officeart/2005/8/layout/hierarchy3"/>
    <dgm:cxn modelId="{878D2CB1-531D-4770-9A6B-8B52D6870B23}" type="presParOf" srcId="{303B2FDB-5032-4092-B641-AAE45C72B344}" destId="{FDF746F4-3662-4D6D-A28C-F7915B16ABE8}" srcOrd="0" destOrd="0" presId="urn:microsoft.com/office/officeart/2005/8/layout/hierarchy3"/>
    <dgm:cxn modelId="{E41A0524-B27E-419C-9260-70B3EB4A225E}" type="presParOf" srcId="{FDF746F4-3662-4D6D-A28C-F7915B16ABE8}" destId="{50E5A1E4-52F0-40D0-BF59-2A891842CE1D}" srcOrd="0" destOrd="0" presId="urn:microsoft.com/office/officeart/2005/8/layout/hierarchy3"/>
    <dgm:cxn modelId="{F434CF76-304D-4E69-88C0-9CB5FA266765}" type="presParOf" srcId="{FDF746F4-3662-4D6D-A28C-F7915B16ABE8}" destId="{D1274F43-9E6D-404B-B41F-D8299DCB260C}" srcOrd="1" destOrd="0" presId="urn:microsoft.com/office/officeart/2005/8/layout/hierarchy3"/>
    <dgm:cxn modelId="{E0452D0E-3BD0-47F5-A342-2C4A13956208}" type="presParOf" srcId="{303B2FDB-5032-4092-B641-AAE45C72B344}" destId="{51728E32-4C5E-42E9-A2F3-2C266E1E4314}" srcOrd="1" destOrd="0" presId="urn:microsoft.com/office/officeart/2005/8/layout/hierarchy3"/>
    <dgm:cxn modelId="{781F9AEC-3699-4B8F-B144-4725027C0AD5}" type="presParOf" srcId="{51728E32-4C5E-42E9-A2F3-2C266E1E4314}" destId="{E98E41F3-0F26-4977-AF3C-1436E8D44579}" srcOrd="0" destOrd="0" presId="urn:microsoft.com/office/officeart/2005/8/layout/hierarchy3"/>
    <dgm:cxn modelId="{29ABCF89-ABE9-4C12-8975-10F89CE5A53D}" type="presParOf" srcId="{51728E32-4C5E-42E9-A2F3-2C266E1E4314}" destId="{4BC6F1CA-7E42-443B-B442-3996B43B117F}" srcOrd="1" destOrd="0" presId="urn:microsoft.com/office/officeart/2005/8/layout/hierarchy3"/>
    <dgm:cxn modelId="{72324432-B895-450F-846E-17C1988A84D2}" type="presParOf" srcId="{51728E32-4C5E-42E9-A2F3-2C266E1E4314}" destId="{6A076A68-406E-4A7B-A9F8-3C7139406703}" srcOrd="2" destOrd="0" presId="urn:microsoft.com/office/officeart/2005/8/layout/hierarchy3"/>
    <dgm:cxn modelId="{C330B2E5-B02B-4B74-AC59-1454C7678F04}" type="presParOf" srcId="{51728E32-4C5E-42E9-A2F3-2C266E1E4314}" destId="{A40BB131-DC30-4C1A-876C-E9C7D482D738}" srcOrd="3" destOrd="0" presId="urn:microsoft.com/office/officeart/2005/8/layout/hierarchy3"/>
    <dgm:cxn modelId="{CA83B52E-8B59-430B-913A-BF14A231B571}" type="presParOf" srcId="{CB41FB24-2BC3-41B9-BB4C-885EB5125A96}" destId="{69D2C9E9-0D94-4E57-B6A2-078CDF216759}" srcOrd="2" destOrd="0" presId="urn:microsoft.com/office/officeart/2005/8/layout/hierarchy3"/>
    <dgm:cxn modelId="{0DFC3DB1-6B2D-4CD4-AB96-C70319010FA4}" type="presParOf" srcId="{69D2C9E9-0D94-4E57-B6A2-078CDF216759}" destId="{4CB8D3BD-4325-44AD-B699-1CD655B169C9}" srcOrd="0" destOrd="0" presId="urn:microsoft.com/office/officeart/2005/8/layout/hierarchy3"/>
    <dgm:cxn modelId="{751D9272-C6AF-4E72-B768-3F7701BBCBE2}" type="presParOf" srcId="{4CB8D3BD-4325-44AD-B699-1CD655B169C9}" destId="{A15848A9-1BA3-4852-ABD4-44200AD00011}" srcOrd="0" destOrd="0" presId="urn:microsoft.com/office/officeart/2005/8/layout/hierarchy3"/>
    <dgm:cxn modelId="{E78FCB13-6F3C-45DB-BC6A-28598361B659}" type="presParOf" srcId="{4CB8D3BD-4325-44AD-B699-1CD655B169C9}" destId="{EF9E4034-0407-45A4-AAC4-4D328A60F6AD}" srcOrd="1" destOrd="0" presId="urn:microsoft.com/office/officeart/2005/8/layout/hierarchy3"/>
    <dgm:cxn modelId="{1C2058A8-7E89-4531-8B37-6AF4C7600F07}" type="presParOf" srcId="{69D2C9E9-0D94-4E57-B6A2-078CDF216759}" destId="{42C3C7B9-B270-4D25-AAAD-B8DD0A05C0B5}" srcOrd="1" destOrd="0" presId="urn:microsoft.com/office/officeart/2005/8/layout/hierarchy3"/>
    <dgm:cxn modelId="{0CFAEF3D-EA9F-4536-9CA3-0046F0FCE8B0}" type="presParOf" srcId="{42C3C7B9-B270-4D25-AAAD-B8DD0A05C0B5}" destId="{4F697F7A-5498-4617-865F-6513F10F2253}" srcOrd="0" destOrd="0" presId="urn:microsoft.com/office/officeart/2005/8/layout/hierarchy3"/>
    <dgm:cxn modelId="{7CABDC08-705B-4B3D-89D2-6134D152D3DB}" type="presParOf" srcId="{42C3C7B9-B270-4D25-AAAD-B8DD0A05C0B5}" destId="{83F974A1-2172-46D3-BE75-B8C4AFF7E65F}" srcOrd="1" destOrd="0" presId="urn:microsoft.com/office/officeart/2005/8/layout/hierarchy3"/>
    <dgm:cxn modelId="{E736A2F1-CAAF-4282-AB65-E42ADD7ABD08}" type="presParOf" srcId="{42C3C7B9-B270-4D25-AAAD-B8DD0A05C0B5}" destId="{F2304287-9126-4A46-8E17-64D78710219E}" srcOrd="2" destOrd="0" presId="urn:microsoft.com/office/officeart/2005/8/layout/hierarchy3"/>
    <dgm:cxn modelId="{2F547F09-DE04-4EC1-835E-A21D36F39C8D}" type="presParOf" srcId="{42C3C7B9-B270-4D25-AAAD-B8DD0A05C0B5}" destId="{95F453D0-77B1-4F85-BCE4-9EE4BCB2BED9}"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2BAC915-7077-44CD-99DC-B069834F1284}"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GB"/>
        </a:p>
      </dgm:t>
    </dgm:pt>
    <dgm:pt modelId="{2060C8DE-1CB9-4C12-9D33-A09D05A63412}">
      <dgm:prSet phldrT="[Text]"/>
      <dgm:spPr/>
      <dgm:t>
        <a:bodyPr/>
        <a:lstStyle/>
        <a:p>
          <a:pPr>
            <a:buNone/>
          </a:pPr>
          <a:r>
            <a:rPr lang="en-GB" dirty="0"/>
            <a:t>Agile management</a:t>
          </a:r>
        </a:p>
      </dgm:t>
    </dgm:pt>
    <dgm:pt modelId="{DFDC24A6-3439-4106-BEF3-665F67F48C0A}" type="parTrans" cxnId="{86A14A09-5B07-42F3-B283-EB0F44FEEF94}">
      <dgm:prSet/>
      <dgm:spPr/>
      <dgm:t>
        <a:bodyPr/>
        <a:lstStyle/>
        <a:p>
          <a:endParaRPr lang="en-GB"/>
        </a:p>
      </dgm:t>
    </dgm:pt>
    <dgm:pt modelId="{9A603658-2F78-47AB-A140-81ACC01FA507}" type="sibTrans" cxnId="{86A14A09-5B07-42F3-B283-EB0F44FEEF94}">
      <dgm:prSet/>
      <dgm:spPr/>
      <dgm:t>
        <a:bodyPr/>
        <a:lstStyle/>
        <a:p>
          <a:endParaRPr lang="en-GB"/>
        </a:p>
      </dgm:t>
    </dgm:pt>
    <dgm:pt modelId="{63E60358-97B8-4CE2-ACCE-4C76AE10A979}">
      <dgm:prSet phldrT="[Text]"/>
      <dgm:spPr/>
      <dgm:t>
        <a:bodyPr/>
        <a:lstStyle/>
        <a:p>
          <a:pPr>
            <a:buFont typeface="Arial" panose="020B0604020202020204" pitchFamily="34" charset="0"/>
            <a:buChar char="•"/>
          </a:pPr>
          <a:endParaRPr lang="en-GB" sz="1500" dirty="0"/>
        </a:p>
      </dgm:t>
    </dgm:pt>
    <dgm:pt modelId="{E4B64248-94CC-4DF5-A027-5D500EE3073D}" type="parTrans" cxnId="{11302C59-42A7-4354-8734-D40DE847076B}">
      <dgm:prSet/>
      <dgm:spPr/>
      <dgm:t>
        <a:bodyPr/>
        <a:lstStyle/>
        <a:p>
          <a:endParaRPr lang="en-GB"/>
        </a:p>
      </dgm:t>
    </dgm:pt>
    <dgm:pt modelId="{40142051-B72A-43FE-8421-BCD0321540E6}" type="sibTrans" cxnId="{11302C59-42A7-4354-8734-D40DE847076B}">
      <dgm:prSet/>
      <dgm:spPr/>
      <dgm:t>
        <a:bodyPr/>
        <a:lstStyle/>
        <a:p>
          <a:endParaRPr lang="en-GB"/>
        </a:p>
      </dgm:t>
    </dgm:pt>
    <dgm:pt modelId="{225ADA29-065A-4567-8307-BEBD9C8E8D30}">
      <dgm:prSet phldrT="[Text]"/>
      <dgm:spPr/>
      <dgm:t>
        <a:bodyPr/>
        <a:lstStyle/>
        <a:p>
          <a:pPr>
            <a:buNone/>
          </a:pPr>
          <a:r>
            <a:rPr lang="en-GB" dirty="0"/>
            <a:t>Lean management</a:t>
          </a:r>
        </a:p>
      </dgm:t>
    </dgm:pt>
    <dgm:pt modelId="{45F06F5E-CF41-4688-80D8-D687FBCBB5E2}" type="parTrans" cxnId="{98082AA4-960F-48E5-8CF2-FF4C78245EE8}">
      <dgm:prSet/>
      <dgm:spPr/>
      <dgm:t>
        <a:bodyPr/>
        <a:lstStyle/>
        <a:p>
          <a:endParaRPr lang="en-GB"/>
        </a:p>
      </dgm:t>
    </dgm:pt>
    <dgm:pt modelId="{2266E5C0-3C84-4F92-AC19-50AE3D5CE6B4}" type="sibTrans" cxnId="{98082AA4-960F-48E5-8CF2-FF4C78245EE8}">
      <dgm:prSet/>
      <dgm:spPr/>
      <dgm:t>
        <a:bodyPr/>
        <a:lstStyle/>
        <a:p>
          <a:endParaRPr lang="en-GB"/>
        </a:p>
      </dgm:t>
    </dgm:pt>
    <dgm:pt modelId="{E2C9B17D-EE5B-48F6-AFBB-89F4B32F8660}">
      <dgm:prSet phldrT="[Text]"/>
      <dgm:spPr/>
      <dgm:t>
        <a:bodyPr/>
        <a:lstStyle/>
        <a:p>
          <a:pPr>
            <a:buFont typeface="Arial" panose="020B0604020202020204" pitchFamily="34" charset="0"/>
            <a:buChar char="•"/>
          </a:pPr>
          <a:endParaRPr lang="en-GB" sz="1500" dirty="0"/>
        </a:p>
      </dgm:t>
    </dgm:pt>
    <dgm:pt modelId="{D5176A4B-2DD7-4F89-AC65-8B1FEE38D4BD}" type="parTrans" cxnId="{9EB5AAD5-D3C3-4625-B1C1-2379A24F4B6D}">
      <dgm:prSet/>
      <dgm:spPr/>
      <dgm:t>
        <a:bodyPr/>
        <a:lstStyle/>
        <a:p>
          <a:endParaRPr lang="en-GB"/>
        </a:p>
      </dgm:t>
    </dgm:pt>
    <dgm:pt modelId="{12EF99F1-687D-400B-9EDA-721F61966C63}" type="sibTrans" cxnId="{9EB5AAD5-D3C3-4625-B1C1-2379A24F4B6D}">
      <dgm:prSet/>
      <dgm:spPr/>
      <dgm:t>
        <a:bodyPr/>
        <a:lstStyle/>
        <a:p>
          <a:endParaRPr lang="en-GB"/>
        </a:p>
      </dgm:t>
    </dgm:pt>
    <dgm:pt modelId="{8EF1E6B3-1421-4D27-9BE8-DE19AF4B983C}">
      <dgm:prSet phldrT="[Text]"/>
      <dgm:spPr/>
      <dgm:t>
        <a:bodyPr/>
        <a:lstStyle/>
        <a:p>
          <a:r>
            <a:rPr lang="en-GB" dirty="0"/>
            <a:t>Learning organisation theory</a:t>
          </a:r>
        </a:p>
      </dgm:t>
    </dgm:pt>
    <dgm:pt modelId="{9319880B-8D7F-4655-A004-E04CB6078134}" type="parTrans" cxnId="{D1DFB2E2-C445-41BA-8ED5-C4308BE29D7F}">
      <dgm:prSet/>
      <dgm:spPr/>
      <dgm:t>
        <a:bodyPr/>
        <a:lstStyle/>
        <a:p>
          <a:endParaRPr lang="en-GB"/>
        </a:p>
      </dgm:t>
    </dgm:pt>
    <dgm:pt modelId="{D1BF0075-BF48-4E31-8F78-29C0CF2C89CF}" type="sibTrans" cxnId="{D1DFB2E2-C445-41BA-8ED5-C4308BE29D7F}">
      <dgm:prSet/>
      <dgm:spPr/>
      <dgm:t>
        <a:bodyPr/>
        <a:lstStyle/>
        <a:p>
          <a:endParaRPr lang="en-GB"/>
        </a:p>
      </dgm:t>
    </dgm:pt>
    <dgm:pt modelId="{E0F142CE-50C1-49CD-8FA6-ABD0B83BFF31}">
      <dgm:prSet phldrT="[Text]"/>
      <dgm:spPr/>
      <dgm:t>
        <a:bodyPr/>
        <a:lstStyle/>
        <a:p>
          <a:pPr>
            <a:buFont typeface="Arial" panose="020B0604020202020204" pitchFamily="34" charset="0"/>
            <a:buChar char="•"/>
          </a:pPr>
          <a:endParaRPr lang="en-GB" sz="1500" dirty="0"/>
        </a:p>
      </dgm:t>
    </dgm:pt>
    <dgm:pt modelId="{DBACA0AF-FE11-400F-B70E-029853E0D89E}" type="parTrans" cxnId="{0A70094D-8D06-4C12-BE3E-562A5B5961BA}">
      <dgm:prSet/>
      <dgm:spPr/>
      <dgm:t>
        <a:bodyPr/>
        <a:lstStyle/>
        <a:p>
          <a:endParaRPr lang="en-GB"/>
        </a:p>
      </dgm:t>
    </dgm:pt>
    <dgm:pt modelId="{1F60BDF6-B7BF-4BEF-A2FE-E893C517A92B}" type="sibTrans" cxnId="{0A70094D-8D06-4C12-BE3E-562A5B5961BA}">
      <dgm:prSet/>
      <dgm:spPr/>
      <dgm:t>
        <a:bodyPr/>
        <a:lstStyle/>
        <a:p>
          <a:endParaRPr lang="en-GB"/>
        </a:p>
      </dgm:t>
    </dgm:pt>
    <dgm:pt modelId="{4C95375A-B120-4205-84A2-BCFBB94CCA53}">
      <dgm:prSet phldrT="[Text]" custT="1"/>
      <dgm:spPr/>
      <dgm:t>
        <a:bodyPr/>
        <a:lstStyle/>
        <a:p>
          <a:pPr>
            <a:buFont typeface="Arial" panose="020B0604020202020204" pitchFamily="34" charset="0"/>
            <a:buChar char="•"/>
          </a:pPr>
          <a:r>
            <a:rPr lang="en-GB" sz="1800" dirty="0"/>
            <a:t>Most used in </a:t>
          </a:r>
          <a:r>
            <a:rPr lang="en-GB" sz="1800" b="0" dirty="0"/>
            <a:t>particularly in knowledge-intensive and digital environments.</a:t>
          </a:r>
          <a:endParaRPr lang="en-GB" sz="1800" dirty="0"/>
        </a:p>
      </dgm:t>
    </dgm:pt>
    <dgm:pt modelId="{3375E361-EF0E-4B8A-AFA0-C2DC332481C3}" type="parTrans" cxnId="{E55B5DFB-7A6B-43B3-8DEA-80714D5832C1}">
      <dgm:prSet/>
      <dgm:spPr/>
      <dgm:t>
        <a:bodyPr/>
        <a:lstStyle/>
        <a:p>
          <a:endParaRPr lang="en-GB"/>
        </a:p>
      </dgm:t>
    </dgm:pt>
    <dgm:pt modelId="{37A1EF83-1B5D-4F0C-B3D6-CD22B18B7ACE}" type="sibTrans" cxnId="{E55B5DFB-7A6B-43B3-8DEA-80714D5832C1}">
      <dgm:prSet/>
      <dgm:spPr/>
      <dgm:t>
        <a:bodyPr/>
        <a:lstStyle/>
        <a:p>
          <a:endParaRPr lang="en-GB"/>
        </a:p>
      </dgm:t>
    </dgm:pt>
    <dgm:pt modelId="{6FEFAE3D-454B-47EC-B611-C85889602A40}">
      <dgm:prSet phldrT="[Text]" custT="1"/>
      <dgm:spPr/>
      <dgm:t>
        <a:bodyPr/>
        <a:lstStyle/>
        <a:p>
          <a:pPr>
            <a:buFont typeface="Arial" panose="020B0604020202020204" pitchFamily="34" charset="0"/>
            <a:buChar char="•"/>
          </a:pPr>
          <a:r>
            <a:rPr lang="en-GB" sz="1800" b="0" dirty="0"/>
            <a:t>Most used in manufacturing</a:t>
          </a:r>
          <a:endParaRPr lang="en-GB" sz="1800" dirty="0"/>
        </a:p>
      </dgm:t>
    </dgm:pt>
    <dgm:pt modelId="{14543D96-CECF-4292-836B-FA728B4FBEFB}" type="parTrans" cxnId="{2DCF4D6E-6AAC-4247-B1A0-945533B0EDD3}">
      <dgm:prSet/>
      <dgm:spPr/>
      <dgm:t>
        <a:bodyPr/>
        <a:lstStyle/>
        <a:p>
          <a:endParaRPr lang="en-GB"/>
        </a:p>
      </dgm:t>
    </dgm:pt>
    <dgm:pt modelId="{56A2C451-979D-4CF1-9243-A4880643BF38}" type="sibTrans" cxnId="{2DCF4D6E-6AAC-4247-B1A0-945533B0EDD3}">
      <dgm:prSet/>
      <dgm:spPr/>
      <dgm:t>
        <a:bodyPr/>
        <a:lstStyle/>
        <a:p>
          <a:endParaRPr lang="en-GB"/>
        </a:p>
      </dgm:t>
    </dgm:pt>
    <dgm:pt modelId="{09D78521-335B-4664-841D-4D31DFDCBF41}">
      <dgm:prSet phldrT="[Text]" custT="1"/>
      <dgm:spPr/>
      <dgm:t>
        <a:bodyPr/>
        <a:lstStyle/>
        <a:p>
          <a:pPr>
            <a:buFont typeface="Arial" panose="020B0604020202020204" pitchFamily="34" charset="0"/>
            <a:buChar char="•"/>
          </a:pPr>
          <a:r>
            <a:rPr lang="en-GB" sz="1800" dirty="0"/>
            <a:t>Most used in highly competitive industries</a:t>
          </a:r>
        </a:p>
      </dgm:t>
    </dgm:pt>
    <dgm:pt modelId="{C481C00F-5430-4CCC-9868-85107A5618D5}" type="parTrans" cxnId="{9989E4A6-4841-481D-A9F9-374EBF336AD0}">
      <dgm:prSet/>
      <dgm:spPr/>
      <dgm:t>
        <a:bodyPr/>
        <a:lstStyle/>
        <a:p>
          <a:endParaRPr lang="en-GB"/>
        </a:p>
      </dgm:t>
    </dgm:pt>
    <dgm:pt modelId="{DEE71B6F-ED94-4DFE-87B5-AC78D9285A17}" type="sibTrans" cxnId="{9989E4A6-4841-481D-A9F9-374EBF336AD0}">
      <dgm:prSet/>
      <dgm:spPr/>
      <dgm:t>
        <a:bodyPr/>
        <a:lstStyle/>
        <a:p>
          <a:endParaRPr lang="en-GB"/>
        </a:p>
      </dgm:t>
    </dgm:pt>
    <dgm:pt modelId="{FEE39B71-BCBA-483E-BBE9-EAAB196A5D10}" type="pres">
      <dgm:prSet presAssocID="{A2BAC915-7077-44CD-99DC-B069834F1284}" presName="Name0" presStyleCnt="0">
        <dgm:presLayoutVars>
          <dgm:dir/>
          <dgm:animLvl val="lvl"/>
          <dgm:resizeHandles/>
        </dgm:presLayoutVars>
      </dgm:prSet>
      <dgm:spPr/>
    </dgm:pt>
    <dgm:pt modelId="{BD4642A4-B30E-43CD-8B97-2503118616EA}" type="pres">
      <dgm:prSet presAssocID="{2060C8DE-1CB9-4C12-9D33-A09D05A63412}" presName="linNode" presStyleCnt="0"/>
      <dgm:spPr/>
    </dgm:pt>
    <dgm:pt modelId="{A7632705-A816-4F9D-8BFB-2088F4F0FCE3}" type="pres">
      <dgm:prSet presAssocID="{2060C8DE-1CB9-4C12-9D33-A09D05A63412}" presName="parentShp" presStyleLbl="node1" presStyleIdx="0" presStyleCnt="3">
        <dgm:presLayoutVars>
          <dgm:bulletEnabled val="1"/>
        </dgm:presLayoutVars>
      </dgm:prSet>
      <dgm:spPr/>
    </dgm:pt>
    <dgm:pt modelId="{333222D2-6DC0-4F1D-AC89-65E9EE5CDC6C}" type="pres">
      <dgm:prSet presAssocID="{2060C8DE-1CB9-4C12-9D33-A09D05A63412}" presName="childShp" presStyleLbl="bgAccFollowNode1" presStyleIdx="0" presStyleCnt="3">
        <dgm:presLayoutVars>
          <dgm:bulletEnabled val="1"/>
        </dgm:presLayoutVars>
      </dgm:prSet>
      <dgm:spPr/>
    </dgm:pt>
    <dgm:pt modelId="{A62F4E82-E00B-48B4-958D-6298A693615A}" type="pres">
      <dgm:prSet presAssocID="{9A603658-2F78-47AB-A140-81ACC01FA507}" presName="spacing" presStyleCnt="0"/>
      <dgm:spPr/>
    </dgm:pt>
    <dgm:pt modelId="{75839727-31CD-4F50-A758-7DB4176A424A}" type="pres">
      <dgm:prSet presAssocID="{225ADA29-065A-4567-8307-BEBD9C8E8D30}" presName="linNode" presStyleCnt="0"/>
      <dgm:spPr/>
    </dgm:pt>
    <dgm:pt modelId="{19AF4F72-217A-42A2-8CD2-940FE5C73EA6}" type="pres">
      <dgm:prSet presAssocID="{225ADA29-065A-4567-8307-BEBD9C8E8D30}" presName="parentShp" presStyleLbl="node1" presStyleIdx="1" presStyleCnt="3">
        <dgm:presLayoutVars>
          <dgm:bulletEnabled val="1"/>
        </dgm:presLayoutVars>
      </dgm:prSet>
      <dgm:spPr/>
    </dgm:pt>
    <dgm:pt modelId="{BEB6238E-DA5E-4427-A5EA-80517A18C6DA}" type="pres">
      <dgm:prSet presAssocID="{225ADA29-065A-4567-8307-BEBD9C8E8D30}" presName="childShp" presStyleLbl="bgAccFollowNode1" presStyleIdx="1" presStyleCnt="3">
        <dgm:presLayoutVars>
          <dgm:bulletEnabled val="1"/>
        </dgm:presLayoutVars>
      </dgm:prSet>
      <dgm:spPr/>
    </dgm:pt>
    <dgm:pt modelId="{4471464E-992D-4C2F-A333-0B831E730089}" type="pres">
      <dgm:prSet presAssocID="{2266E5C0-3C84-4F92-AC19-50AE3D5CE6B4}" presName="spacing" presStyleCnt="0"/>
      <dgm:spPr/>
    </dgm:pt>
    <dgm:pt modelId="{0AE35EF7-C874-45EE-B396-DE419853D967}" type="pres">
      <dgm:prSet presAssocID="{8EF1E6B3-1421-4D27-9BE8-DE19AF4B983C}" presName="linNode" presStyleCnt="0"/>
      <dgm:spPr/>
    </dgm:pt>
    <dgm:pt modelId="{8F467F1C-65F8-4F02-9059-FC529CE17031}" type="pres">
      <dgm:prSet presAssocID="{8EF1E6B3-1421-4D27-9BE8-DE19AF4B983C}" presName="parentShp" presStyleLbl="node1" presStyleIdx="2" presStyleCnt="3">
        <dgm:presLayoutVars>
          <dgm:bulletEnabled val="1"/>
        </dgm:presLayoutVars>
      </dgm:prSet>
      <dgm:spPr/>
    </dgm:pt>
    <dgm:pt modelId="{A05B8ED2-C493-4027-BB92-C368FF513E0F}" type="pres">
      <dgm:prSet presAssocID="{8EF1E6B3-1421-4D27-9BE8-DE19AF4B983C}" presName="childShp" presStyleLbl="bgAccFollowNode1" presStyleIdx="2" presStyleCnt="3">
        <dgm:presLayoutVars>
          <dgm:bulletEnabled val="1"/>
        </dgm:presLayoutVars>
      </dgm:prSet>
      <dgm:spPr/>
    </dgm:pt>
  </dgm:ptLst>
  <dgm:cxnLst>
    <dgm:cxn modelId="{FF1F5005-4700-496E-9243-C0F5516C0516}" type="presOf" srcId="{8EF1E6B3-1421-4D27-9BE8-DE19AF4B983C}" destId="{8F467F1C-65F8-4F02-9059-FC529CE17031}" srcOrd="0" destOrd="0" presId="urn:microsoft.com/office/officeart/2005/8/layout/vList6"/>
    <dgm:cxn modelId="{86A14A09-5B07-42F3-B283-EB0F44FEEF94}" srcId="{A2BAC915-7077-44CD-99DC-B069834F1284}" destId="{2060C8DE-1CB9-4C12-9D33-A09D05A63412}" srcOrd="0" destOrd="0" parTransId="{DFDC24A6-3439-4106-BEF3-665F67F48C0A}" sibTransId="{9A603658-2F78-47AB-A140-81ACC01FA507}"/>
    <dgm:cxn modelId="{B6A1BB22-9A37-4A25-A845-784FDF31335C}" type="presOf" srcId="{4C95375A-B120-4205-84A2-BCFBB94CCA53}" destId="{333222D2-6DC0-4F1D-AC89-65E9EE5CDC6C}" srcOrd="0" destOrd="1" presId="urn:microsoft.com/office/officeart/2005/8/layout/vList6"/>
    <dgm:cxn modelId="{1B019C35-B478-4BF5-9591-DD7B03079794}" type="presOf" srcId="{A2BAC915-7077-44CD-99DC-B069834F1284}" destId="{FEE39B71-BCBA-483E-BBE9-EAAB196A5D10}" srcOrd="0" destOrd="0" presId="urn:microsoft.com/office/officeart/2005/8/layout/vList6"/>
    <dgm:cxn modelId="{8262FF3C-C34F-436F-931E-FD9910054987}" type="presOf" srcId="{09D78521-335B-4664-841D-4D31DFDCBF41}" destId="{A05B8ED2-C493-4027-BB92-C368FF513E0F}" srcOrd="0" destOrd="1" presId="urn:microsoft.com/office/officeart/2005/8/layout/vList6"/>
    <dgm:cxn modelId="{0A70094D-8D06-4C12-BE3E-562A5B5961BA}" srcId="{8EF1E6B3-1421-4D27-9BE8-DE19AF4B983C}" destId="{E0F142CE-50C1-49CD-8FA6-ABD0B83BFF31}" srcOrd="0" destOrd="0" parTransId="{DBACA0AF-FE11-400F-B70E-029853E0D89E}" sibTransId="{1F60BDF6-B7BF-4BEF-A2FE-E893C517A92B}"/>
    <dgm:cxn modelId="{2DCF4D6E-6AAC-4247-B1A0-945533B0EDD3}" srcId="{225ADA29-065A-4567-8307-BEBD9C8E8D30}" destId="{6FEFAE3D-454B-47EC-B611-C85889602A40}" srcOrd="1" destOrd="0" parTransId="{14543D96-CECF-4292-836B-FA728B4FBEFB}" sibTransId="{56A2C451-979D-4CF1-9243-A4880643BF38}"/>
    <dgm:cxn modelId="{90CC7D4F-531E-4305-A682-4BE73A7DF8D6}" type="presOf" srcId="{225ADA29-065A-4567-8307-BEBD9C8E8D30}" destId="{19AF4F72-217A-42A2-8CD2-940FE5C73EA6}" srcOrd="0" destOrd="0" presId="urn:microsoft.com/office/officeart/2005/8/layout/vList6"/>
    <dgm:cxn modelId="{50E74A74-5BDA-4EB5-9EAF-D309FC61BAD4}" type="presOf" srcId="{E0F142CE-50C1-49CD-8FA6-ABD0B83BFF31}" destId="{A05B8ED2-C493-4027-BB92-C368FF513E0F}" srcOrd="0" destOrd="0" presId="urn:microsoft.com/office/officeart/2005/8/layout/vList6"/>
    <dgm:cxn modelId="{11302C59-42A7-4354-8734-D40DE847076B}" srcId="{2060C8DE-1CB9-4C12-9D33-A09D05A63412}" destId="{63E60358-97B8-4CE2-ACCE-4C76AE10A979}" srcOrd="0" destOrd="0" parTransId="{E4B64248-94CC-4DF5-A027-5D500EE3073D}" sibTransId="{40142051-B72A-43FE-8421-BCD0321540E6}"/>
    <dgm:cxn modelId="{98082AA4-960F-48E5-8CF2-FF4C78245EE8}" srcId="{A2BAC915-7077-44CD-99DC-B069834F1284}" destId="{225ADA29-065A-4567-8307-BEBD9C8E8D30}" srcOrd="1" destOrd="0" parTransId="{45F06F5E-CF41-4688-80D8-D687FBCBB5E2}" sibTransId="{2266E5C0-3C84-4F92-AC19-50AE3D5CE6B4}"/>
    <dgm:cxn modelId="{B1D236A4-08F8-442A-9E6C-CAB2F2D31930}" type="presOf" srcId="{E2C9B17D-EE5B-48F6-AFBB-89F4B32F8660}" destId="{BEB6238E-DA5E-4427-A5EA-80517A18C6DA}" srcOrd="0" destOrd="0" presId="urn:microsoft.com/office/officeart/2005/8/layout/vList6"/>
    <dgm:cxn modelId="{9989E4A6-4841-481D-A9F9-374EBF336AD0}" srcId="{8EF1E6B3-1421-4D27-9BE8-DE19AF4B983C}" destId="{09D78521-335B-4664-841D-4D31DFDCBF41}" srcOrd="1" destOrd="0" parTransId="{C481C00F-5430-4CCC-9868-85107A5618D5}" sibTransId="{DEE71B6F-ED94-4DFE-87B5-AC78D9285A17}"/>
    <dgm:cxn modelId="{C97FC2B7-A01F-4E96-AF62-E91E9DEDA88E}" type="presOf" srcId="{2060C8DE-1CB9-4C12-9D33-A09D05A63412}" destId="{A7632705-A816-4F9D-8BFB-2088F4F0FCE3}" srcOrd="0" destOrd="0" presId="urn:microsoft.com/office/officeart/2005/8/layout/vList6"/>
    <dgm:cxn modelId="{3528A9D1-C37F-4118-908E-33C16AC52F92}" type="presOf" srcId="{63E60358-97B8-4CE2-ACCE-4C76AE10A979}" destId="{333222D2-6DC0-4F1D-AC89-65E9EE5CDC6C}" srcOrd="0" destOrd="0" presId="urn:microsoft.com/office/officeart/2005/8/layout/vList6"/>
    <dgm:cxn modelId="{AC70F3D1-8BE6-4536-B9AB-C7BA738EDA32}" type="presOf" srcId="{6FEFAE3D-454B-47EC-B611-C85889602A40}" destId="{BEB6238E-DA5E-4427-A5EA-80517A18C6DA}" srcOrd="0" destOrd="1" presId="urn:microsoft.com/office/officeart/2005/8/layout/vList6"/>
    <dgm:cxn modelId="{9EB5AAD5-D3C3-4625-B1C1-2379A24F4B6D}" srcId="{225ADA29-065A-4567-8307-BEBD9C8E8D30}" destId="{E2C9B17D-EE5B-48F6-AFBB-89F4B32F8660}" srcOrd="0" destOrd="0" parTransId="{D5176A4B-2DD7-4F89-AC65-8B1FEE38D4BD}" sibTransId="{12EF99F1-687D-400B-9EDA-721F61966C63}"/>
    <dgm:cxn modelId="{D1DFB2E2-C445-41BA-8ED5-C4308BE29D7F}" srcId="{A2BAC915-7077-44CD-99DC-B069834F1284}" destId="{8EF1E6B3-1421-4D27-9BE8-DE19AF4B983C}" srcOrd="2" destOrd="0" parTransId="{9319880B-8D7F-4655-A004-E04CB6078134}" sibTransId="{D1BF0075-BF48-4E31-8F78-29C0CF2C89CF}"/>
    <dgm:cxn modelId="{E55B5DFB-7A6B-43B3-8DEA-80714D5832C1}" srcId="{2060C8DE-1CB9-4C12-9D33-A09D05A63412}" destId="{4C95375A-B120-4205-84A2-BCFBB94CCA53}" srcOrd="1" destOrd="0" parTransId="{3375E361-EF0E-4B8A-AFA0-C2DC332481C3}" sibTransId="{37A1EF83-1B5D-4F0C-B3D6-CD22B18B7ACE}"/>
    <dgm:cxn modelId="{9D542673-44A3-4266-9167-D25E4D4BB3C1}" type="presParOf" srcId="{FEE39B71-BCBA-483E-BBE9-EAAB196A5D10}" destId="{BD4642A4-B30E-43CD-8B97-2503118616EA}" srcOrd="0" destOrd="0" presId="urn:microsoft.com/office/officeart/2005/8/layout/vList6"/>
    <dgm:cxn modelId="{A83BB31C-007C-447D-9561-626EB6172462}" type="presParOf" srcId="{BD4642A4-B30E-43CD-8B97-2503118616EA}" destId="{A7632705-A816-4F9D-8BFB-2088F4F0FCE3}" srcOrd="0" destOrd="0" presId="urn:microsoft.com/office/officeart/2005/8/layout/vList6"/>
    <dgm:cxn modelId="{5BA03D23-A528-4BFF-840A-11A895752D47}" type="presParOf" srcId="{BD4642A4-B30E-43CD-8B97-2503118616EA}" destId="{333222D2-6DC0-4F1D-AC89-65E9EE5CDC6C}" srcOrd="1" destOrd="0" presId="urn:microsoft.com/office/officeart/2005/8/layout/vList6"/>
    <dgm:cxn modelId="{E5756473-6617-4FA1-9816-38D851F137C6}" type="presParOf" srcId="{FEE39B71-BCBA-483E-BBE9-EAAB196A5D10}" destId="{A62F4E82-E00B-48B4-958D-6298A693615A}" srcOrd="1" destOrd="0" presId="urn:microsoft.com/office/officeart/2005/8/layout/vList6"/>
    <dgm:cxn modelId="{97ECA2E0-E10B-4040-86C3-E43C2618A451}" type="presParOf" srcId="{FEE39B71-BCBA-483E-BBE9-EAAB196A5D10}" destId="{75839727-31CD-4F50-A758-7DB4176A424A}" srcOrd="2" destOrd="0" presId="urn:microsoft.com/office/officeart/2005/8/layout/vList6"/>
    <dgm:cxn modelId="{F65FA81A-B684-41B8-AC3C-8BF8E8D77F88}" type="presParOf" srcId="{75839727-31CD-4F50-A758-7DB4176A424A}" destId="{19AF4F72-217A-42A2-8CD2-940FE5C73EA6}" srcOrd="0" destOrd="0" presId="urn:microsoft.com/office/officeart/2005/8/layout/vList6"/>
    <dgm:cxn modelId="{90B0FBE4-800E-43A1-A4E6-B519E800E126}" type="presParOf" srcId="{75839727-31CD-4F50-A758-7DB4176A424A}" destId="{BEB6238E-DA5E-4427-A5EA-80517A18C6DA}" srcOrd="1" destOrd="0" presId="urn:microsoft.com/office/officeart/2005/8/layout/vList6"/>
    <dgm:cxn modelId="{6FE63D83-CA64-4913-A27F-E55344612A80}" type="presParOf" srcId="{FEE39B71-BCBA-483E-BBE9-EAAB196A5D10}" destId="{4471464E-992D-4C2F-A333-0B831E730089}" srcOrd="3" destOrd="0" presId="urn:microsoft.com/office/officeart/2005/8/layout/vList6"/>
    <dgm:cxn modelId="{FFDE24BC-897D-4E04-BEB8-83EB45F16A03}" type="presParOf" srcId="{FEE39B71-BCBA-483E-BBE9-EAAB196A5D10}" destId="{0AE35EF7-C874-45EE-B396-DE419853D967}" srcOrd="4" destOrd="0" presId="urn:microsoft.com/office/officeart/2005/8/layout/vList6"/>
    <dgm:cxn modelId="{9CDCDD41-AAFA-4309-82C7-5CEE28E926FA}" type="presParOf" srcId="{0AE35EF7-C874-45EE-B396-DE419853D967}" destId="{8F467F1C-65F8-4F02-9059-FC529CE17031}" srcOrd="0" destOrd="0" presId="urn:microsoft.com/office/officeart/2005/8/layout/vList6"/>
    <dgm:cxn modelId="{7A566E2F-D6F5-47DA-A9BA-0C9BB72055F4}" type="presParOf" srcId="{0AE35EF7-C874-45EE-B396-DE419853D967}" destId="{A05B8ED2-C493-4027-BB92-C368FF513E0F}"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D5B71A-0362-4906-ABFE-71F634A95F6D}">
      <dsp:nvSpPr>
        <dsp:cNvPr id="0" name=""/>
        <dsp:cNvSpPr/>
      </dsp:nvSpPr>
      <dsp:spPr>
        <a:xfrm>
          <a:off x="2438400" y="0"/>
          <a:ext cx="3657600" cy="1898519"/>
        </a:xfrm>
        <a:prstGeom prst="rightArrow">
          <a:avLst>
            <a:gd name="adj1" fmla="val 75000"/>
            <a:gd name="adj2" fmla="val 50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GB" sz="1800" kern="1200" dirty="0"/>
            <a:t>Task specialisation</a:t>
          </a:r>
        </a:p>
        <a:p>
          <a:pPr marL="171450" lvl="1" indent="-171450" algn="l" defTabSz="800100">
            <a:lnSpc>
              <a:spcPct val="90000"/>
            </a:lnSpc>
            <a:spcBef>
              <a:spcPct val="0"/>
            </a:spcBef>
            <a:spcAft>
              <a:spcPct val="15000"/>
            </a:spcAft>
            <a:buChar char="•"/>
          </a:pPr>
          <a:r>
            <a:rPr lang="en-GB" sz="1800" kern="1200" dirty="0"/>
            <a:t>Time and motion studies</a:t>
          </a:r>
        </a:p>
        <a:p>
          <a:pPr marL="171450" lvl="1" indent="-171450" algn="l" defTabSz="800100">
            <a:lnSpc>
              <a:spcPct val="90000"/>
            </a:lnSpc>
            <a:spcBef>
              <a:spcPct val="0"/>
            </a:spcBef>
            <a:spcAft>
              <a:spcPct val="15000"/>
            </a:spcAft>
            <a:buChar char="•"/>
          </a:pPr>
          <a:r>
            <a:rPr lang="en-GB" sz="1800" kern="1200" dirty="0"/>
            <a:t>Standardised procedures</a:t>
          </a:r>
        </a:p>
        <a:p>
          <a:pPr marL="171450" lvl="1" indent="-171450" algn="l" defTabSz="800100">
            <a:lnSpc>
              <a:spcPct val="90000"/>
            </a:lnSpc>
            <a:spcBef>
              <a:spcPct val="0"/>
            </a:spcBef>
            <a:spcAft>
              <a:spcPct val="15000"/>
            </a:spcAft>
            <a:buChar char="•"/>
          </a:pPr>
          <a:r>
            <a:rPr lang="en-GB" sz="1800" kern="1200" dirty="0"/>
            <a:t>Performance-based pay</a:t>
          </a:r>
        </a:p>
      </dsp:txBody>
      <dsp:txXfrm>
        <a:off x="2438400" y="237315"/>
        <a:ext cx="2945655" cy="1423889"/>
      </dsp:txXfrm>
    </dsp:sp>
    <dsp:sp modelId="{25402088-A370-4746-B81B-A94630814836}">
      <dsp:nvSpPr>
        <dsp:cNvPr id="0" name=""/>
        <dsp:cNvSpPr/>
      </dsp:nvSpPr>
      <dsp:spPr>
        <a:xfrm>
          <a:off x="0" y="0"/>
          <a:ext cx="2438400" cy="189851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b="1" kern="1200" dirty="0"/>
            <a:t>Key ideas</a:t>
          </a:r>
          <a:endParaRPr lang="en-GB" sz="2900" kern="1200" dirty="0"/>
        </a:p>
      </dsp:txBody>
      <dsp:txXfrm>
        <a:off x="92678" y="92678"/>
        <a:ext cx="2253044" cy="1713163"/>
      </dsp:txXfrm>
    </dsp:sp>
    <dsp:sp modelId="{BE8CA3B9-8261-4FE2-98D1-DBEDBC25D364}">
      <dsp:nvSpPr>
        <dsp:cNvPr id="0" name=""/>
        <dsp:cNvSpPr/>
      </dsp:nvSpPr>
      <dsp:spPr>
        <a:xfrm>
          <a:off x="2438399" y="2088370"/>
          <a:ext cx="3657600" cy="1898519"/>
        </a:xfrm>
        <a:prstGeom prst="rightArrow">
          <a:avLst>
            <a:gd name="adj1" fmla="val 75000"/>
            <a:gd name="adj2" fmla="val 50000"/>
          </a:avLst>
        </a:prstGeom>
        <a:solidFill>
          <a:schemeClr val="accent5">
            <a:tint val="40000"/>
            <a:alpha val="90000"/>
            <a:hueOff val="-5370241"/>
            <a:satOff val="24126"/>
            <a:lumOff val="1658"/>
            <a:alphaOff val="0"/>
          </a:schemeClr>
        </a:solidFill>
        <a:ln w="25400" cap="flat" cmpd="sng" algn="ctr">
          <a:solidFill>
            <a:schemeClr val="accent5">
              <a:tint val="40000"/>
              <a:alpha val="90000"/>
              <a:hueOff val="-5370241"/>
              <a:satOff val="24126"/>
              <a:lumOff val="165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t" anchorCtr="0">
          <a:noAutofit/>
        </a:bodyPr>
        <a:lstStyle/>
        <a:p>
          <a:pPr marL="228600" lvl="1" indent="-228600" algn="l" defTabSz="977900">
            <a:lnSpc>
              <a:spcPct val="90000"/>
            </a:lnSpc>
            <a:spcBef>
              <a:spcPct val="0"/>
            </a:spcBef>
            <a:spcAft>
              <a:spcPct val="15000"/>
            </a:spcAft>
            <a:buChar char="•"/>
          </a:pPr>
          <a:r>
            <a:rPr lang="en-GB" sz="2200" kern="1200" dirty="0"/>
            <a:t>Improved efficiency and productivity</a:t>
          </a:r>
        </a:p>
        <a:p>
          <a:pPr marL="228600" lvl="1" indent="-228600" algn="l" defTabSz="977900">
            <a:lnSpc>
              <a:spcPct val="90000"/>
            </a:lnSpc>
            <a:spcBef>
              <a:spcPct val="0"/>
            </a:spcBef>
            <a:spcAft>
              <a:spcPct val="15000"/>
            </a:spcAft>
            <a:buChar char="•"/>
          </a:pPr>
          <a:r>
            <a:rPr lang="en-GB" sz="2200" kern="1200" dirty="0"/>
            <a:t>Clear work processes</a:t>
          </a:r>
        </a:p>
      </dsp:txBody>
      <dsp:txXfrm>
        <a:off x="2438399" y="2325685"/>
        <a:ext cx="2945655" cy="1423889"/>
      </dsp:txXfrm>
    </dsp:sp>
    <dsp:sp modelId="{0D995ADA-ABB8-4236-A9BE-9FA878293124}">
      <dsp:nvSpPr>
        <dsp:cNvPr id="0" name=""/>
        <dsp:cNvSpPr/>
      </dsp:nvSpPr>
      <dsp:spPr>
        <a:xfrm>
          <a:off x="0" y="2088370"/>
          <a:ext cx="2438400" cy="1898519"/>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b="1" kern="1200" dirty="0"/>
            <a:t>Strengths</a:t>
          </a:r>
          <a:endParaRPr lang="en-GB" sz="2900" kern="1200" dirty="0"/>
        </a:p>
      </dsp:txBody>
      <dsp:txXfrm>
        <a:off x="92678" y="2181048"/>
        <a:ext cx="2253044" cy="1713163"/>
      </dsp:txXfrm>
    </dsp:sp>
    <dsp:sp modelId="{7845F884-9238-4BF6-B352-56571E6C49F7}">
      <dsp:nvSpPr>
        <dsp:cNvPr id="0" name=""/>
        <dsp:cNvSpPr/>
      </dsp:nvSpPr>
      <dsp:spPr>
        <a:xfrm>
          <a:off x="2438400" y="4176741"/>
          <a:ext cx="3657600" cy="1898519"/>
        </a:xfrm>
        <a:prstGeom prst="rightArrow">
          <a:avLst>
            <a:gd name="adj1" fmla="val 75000"/>
            <a:gd name="adj2" fmla="val 50000"/>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t" anchorCtr="0">
          <a:noAutofit/>
        </a:bodyPr>
        <a:lstStyle/>
        <a:p>
          <a:pPr marL="228600" lvl="1" indent="-228600" algn="l" defTabSz="977900">
            <a:lnSpc>
              <a:spcPct val="90000"/>
            </a:lnSpc>
            <a:spcBef>
              <a:spcPct val="0"/>
            </a:spcBef>
            <a:spcAft>
              <a:spcPct val="15000"/>
            </a:spcAft>
            <a:buChar char="•"/>
          </a:pPr>
          <a:r>
            <a:rPr lang="en-GB" sz="2200" kern="1200" dirty="0"/>
            <a:t>Ignores human and social needs</a:t>
          </a:r>
        </a:p>
        <a:p>
          <a:pPr marL="228600" lvl="1" indent="-228600" algn="l" defTabSz="977900">
            <a:lnSpc>
              <a:spcPct val="90000"/>
            </a:lnSpc>
            <a:spcBef>
              <a:spcPct val="0"/>
            </a:spcBef>
            <a:spcAft>
              <a:spcPct val="15000"/>
            </a:spcAft>
            <a:buChar char="•"/>
          </a:pPr>
          <a:r>
            <a:rPr lang="en-GB" sz="2200" kern="1200" dirty="0"/>
            <a:t>Can lead to worker alienation</a:t>
          </a:r>
        </a:p>
      </dsp:txBody>
      <dsp:txXfrm>
        <a:off x="2438400" y="4414056"/>
        <a:ext cx="2945655" cy="1423889"/>
      </dsp:txXfrm>
    </dsp:sp>
    <dsp:sp modelId="{9605D9FF-A748-4DC9-B12D-B7698BE8C1A2}">
      <dsp:nvSpPr>
        <dsp:cNvPr id="0" name=""/>
        <dsp:cNvSpPr/>
      </dsp:nvSpPr>
      <dsp:spPr>
        <a:xfrm>
          <a:off x="0" y="4176741"/>
          <a:ext cx="2438400" cy="189851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b="1" kern="1200" dirty="0"/>
            <a:t>Limitations</a:t>
          </a:r>
          <a:endParaRPr lang="en-GB" sz="2900" kern="1200" dirty="0"/>
        </a:p>
      </dsp:txBody>
      <dsp:txXfrm>
        <a:off x="92678" y="4269419"/>
        <a:ext cx="2253044" cy="17131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979363-434B-47A8-891D-243FFFAEBD5C}">
      <dsp:nvSpPr>
        <dsp:cNvPr id="0" name=""/>
        <dsp:cNvSpPr/>
      </dsp:nvSpPr>
      <dsp:spPr>
        <a:xfrm>
          <a:off x="58042" y="3100"/>
          <a:ext cx="1708546" cy="854273"/>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Key characteristics</a:t>
          </a:r>
          <a:endParaRPr lang="en-GB" sz="1800" kern="1200" dirty="0"/>
        </a:p>
      </dsp:txBody>
      <dsp:txXfrm>
        <a:off x="83063" y="28121"/>
        <a:ext cx="1658504" cy="804231"/>
      </dsp:txXfrm>
    </dsp:sp>
    <dsp:sp modelId="{56A3A997-5D07-41FC-AE47-11B18D6823A7}">
      <dsp:nvSpPr>
        <dsp:cNvPr id="0" name=""/>
        <dsp:cNvSpPr/>
      </dsp:nvSpPr>
      <dsp:spPr>
        <a:xfrm>
          <a:off x="228897" y="857374"/>
          <a:ext cx="170854" cy="640705"/>
        </a:xfrm>
        <a:custGeom>
          <a:avLst/>
          <a:gdLst/>
          <a:ahLst/>
          <a:cxnLst/>
          <a:rect l="0" t="0" r="0" b="0"/>
          <a:pathLst>
            <a:path>
              <a:moveTo>
                <a:pt x="0" y="0"/>
              </a:moveTo>
              <a:lnTo>
                <a:pt x="0" y="640705"/>
              </a:lnTo>
              <a:lnTo>
                <a:pt x="170854" y="640705"/>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1973141-281E-44B3-AAC1-E60BB868E1B0}">
      <dsp:nvSpPr>
        <dsp:cNvPr id="0" name=""/>
        <dsp:cNvSpPr/>
      </dsp:nvSpPr>
      <dsp:spPr>
        <a:xfrm>
          <a:off x="399752" y="1070942"/>
          <a:ext cx="1366837" cy="854273"/>
        </a:xfrm>
        <a:prstGeom prst="roundRect">
          <a:avLst>
            <a:gd name="adj" fmla="val 10000"/>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Font typeface="Arial" panose="020B0604020202020204" pitchFamily="34" charset="0"/>
            <a:buNone/>
          </a:pPr>
          <a:r>
            <a:rPr lang="en-GB" sz="1500" kern="1200" dirty="0"/>
            <a:t>Formal rules and procedures</a:t>
          </a:r>
        </a:p>
      </dsp:txBody>
      <dsp:txXfrm>
        <a:off x="424773" y="1095963"/>
        <a:ext cx="1316795" cy="804231"/>
      </dsp:txXfrm>
    </dsp:sp>
    <dsp:sp modelId="{01403D21-1429-40EE-8CE0-B8F35C4FBD5A}">
      <dsp:nvSpPr>
        <dsp:cNvPr id="0" name=""/>
        <dsp:cNvSpPr/>
      </dsp:nvSpPr>
      <dsp:spPr>
        <a:xfrm>
          <a:off x="228897" y="857374"/>
          <a:ext cx="170854" cy="1708546"/>
        </a:xfrm>
        <a:custGeom>
          <a:avLst/>
          <a:gdLst/>
          <a:ahLst/>
          <a:cxnLst/>
          <a:rect l="0" t="0" r="0" b="0"/>
          <a:pathLst>
            <a:path>
              <a:moveTo>
                <a:pt x="0" y="0"/>
              </a:moveTo>
              <a:lnTo>
                <a:pt x="0" y="1708546"/>
              </a:lnTo>
              <a:lnTo>
                <a:pt x="170854" y="1708546"/>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49B3922-3A43-40CC-90AF-6399F6877D36}">
      <dsp:nvSpPr>
        <dsp:cNvPr id="0" name=""/>
        <dsp:cNvSpPr/>
      </dsp:nvSpPr>
      <dsp:spPr>
        <a:xfrm>
          <a:off x="399752" y="2138784"/>
          <a:ext cx="1366837" cy="854273"/>
        </a:xfrm>
        <a:prstGeom prst="roundRect">
          <a:avLst>
            <a:gd name="adj" fmla="val 10000"/>
          </a:avLst>
        </a:prstGeom>
        <a:solidFill>
          <a:schemeClr val="lt1">
            <a:alpha val="90000"/>
            <a:hueOff val="0"/>
            <a:satOff val="0"/>
            <a:lumOff val="0"/>
            <a:alphaOff val="0"/>
          </a:schemeClr>
        </a:solidFill>
        <a:ln w="25400" cap="flat" cmpd="sng" algn="ctr">
          <a:solidFill>
            <a:schemeClr val="accent3">
              <a:hueOff val="1875044"/>
              <a:satOff val="-2813"/>
              <a:lumOff val="-45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GB" sz="1500" kern="1200"/>
            <a:t>Clear authority hierarchy</a:t>
          </a:r>
          <a:endParaRPr lang="en-GB" sz="1500" kern="1200" dirty="0"/>
        </a:p>
      </dsp:txBody>
      <dsp:txXfrm>
        <a:off x="424773" y="2163805"/>
        <a:ext cx="1316795" cy="804231"/>
      </dsp:txXfrm>
    </dsp:sp>
    <dsp:sp modelId="{FDF08010-2239-45E4-A2EC-12E6DCB36ECF}">
      <dsp:nvSpPr>
        <dsp:cNvPr id="0" name=""/>
        <dsp:cNvSpPr/>
      </dsp:nvSpPr>
      <dsp:spPr>
        <a:xfrm>
          <a:off x="228897" y="857374"/>
          <a:ext cx="170854" cy="2776388"/>
        </a:xfrm>
        <a:custGeom>
          <a:avLst/>
          <a:gdLst/>
          <a:ahLst/>
          <a:cxnLst/>
          <a:rect l="0" t="0" r="0" b="0"/>
          <a:pathLst>
            <a:path>
              <a:moveTo>
                <a:pt x="0" y="0"/>
              </a:moveTo>
              <a:lnTo>
                <a:pt x="0" y="2776388"/>
              </a:lnTo>
              <a:lnTo>
                <a:pt x="170854" y="2776388"/>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6F64FB8-D14B-4023-ABD5-CC6B4C5BD732}">
      <dsp:nvSpPr>
        <dsp:cNvPr id="0" name=""/>
        <dsp:cNvSpPr/>
      </dsp:nvSpPr>
      <dsp:spPr>
        <a:xfrm>
          <a:off x="399752" y="3206625"/>
          <a:ext cx="1366837" cy="854273"/>
        </a:xfrm>
        <a:prstGeom prst="roundRect">
          <a:avLst>
            <a:gd name="adj" fmla="val 10000"/>
          </a:avLst>
        </a:prstGeom>
        <a:solidFill>
          <a:schemeClr val="lt1">
            <a:alpha val="90000"/>
            <a:hueOff val="0"/>
            <a:satOff val="0"/>
            <a:lumOff val="0"/>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GB" sz="1500" kern="1200"/>
            <a:t>Impersonal decision-making</a:t>
          </a:r>
          <a:endParaRPr lang="en-GB" sz="1500" kern="1200" dirty="0"/>
        </a:p>
      </dsp:txBody>
      <dsp:txXfrm>
        <a:off x="424773" y="3231646"/>
        <a:ext cx="1316795" cy="804231"/>
      </dsp:txXfrm>
    </dsp:sp>
    <dsp:sp modelId="{9CCF5C2D-66FB-47F5-84EA-F5AF79897E26}">
      <dsp:nvSpPr>
        <dsp:cNvPr id="0" name=""/>
        <dsp:cNvSpPr/>
      </dsp:nvSpPr>
      <dsp:spPr>
        <a:xfrm>
          <a:off x="2193726" y="3100"/>
          <a:ext cx="1708546" cy="854273"/>
        </a:xfrm>
        <a:prstGeom prst="roundRect">
          <a:avLst>
            <a:gd name="adj" fmla="val 1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Strengths</a:t>
          </a:r>
          <a:endParaRPr lang="en-GB" sz="1800" kern="1200" dirty="0"/>
        </a:p>
      </dsp:txBody>
      <dsp:txXfrm>
        <a:off x="2218747" y="28121"/>
        <a:ext cx="1658504" cy="804231"/>
      </dsp:txXfrm>
    </dsp:sp>
    <dsp:sp modelId="{BD5E88E1-5BAB-432F-88D4-37B53B7D8561}">
      <dsp:nvSpPr>
        <dsp:cNvPr id="0" name=""/>
        <dsp:cNvSpPr/>
      </dsp:nvSpPr>
      <dsp:spPr>
        <a:xfrm>
          <a:off x="2364581" y="857374"/>
          <a:ext cx="170854" cy="640705"/>
        </a:xfrm>
        <a:custGeom>
          <a:avLst/>
          <a:gdLst/>
          <a:ahLst/>
          <a:cxnLst/>
          <a:rect l="0" t="0" r="0" b="0"/>
          <a:pathLst>
            <a:path>
              <a:moveTo>
                <a:pt x="0" y="0"/>
              </a:moveTo>
              <a:lnTo>
                <a:pt x="0" y="640705"/>
              </a:lnTo>
              <a:lnTo>
                <a:pt x="170854" y="640705"/>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402F60E-BCE2-473D-8BCC-69E22B5F4B28}">
      <dsp:nvSpPr>
        <dsp:cNvPr id="0" name=""/>
        <dsp:cNvSpPr/>
      </dsp:nvSpPr>
      <dsp:spPr>
        <a:xfrm>
          <a:off x="2535435" y="1070942"/>
          <a:ext cx="1366837" cy="854273"/>
        </a:xfrm>
        <a:prstGeom prst="roundRect">
          <a:avLst>
            <a:gd name="adj" fmla="val 10000"/>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Font typeface="Arial" panose="020B0604020202020204" pitchFamily="34" charset="0"/>
            <a:buNone/>
          </a:pPr>
          <a:r>
            <a:rPr lang="en-GB" sz="1500" kern="1200" dirty="0"/>
            <a:t>Consistency and fairness</a:t>
          </a:r>
        </a:p>
      </dsp:txBody>
      <dsp:txXfrm>
        <a:off x="2560456" y="1095963"/>
        <a:ext cx="1316795" cy="804231"/>
      </dsp:txXfrm>
    </dsp:sp>
    <dsp:sp modelId="{7B33D541-022C-43AB-BE34-B819D104B277}">
      <dsp:nvSpPr>
        <dsp:cNvPr id="0" name=""/>
        <dsp:cNvSpPr/>
      </dsp:nvSpPr>
      <dsp:spPr>
        <a:xfrm>
          <a:off x="2364581" y="857374"/>
          <a:ext cx="170854" cy="1708546"/>
        </a:xfrm>
        <a:custGeom>
          <a:avLst/>
          <a:gdLst/>
          <a:ahLst/>
          <a:cxnLst/>
          <a:rect l="0" t="0" r="0" b="0"/>
          <a:pathLst>
            <a:path>
              <a:moveTo>
                <a:pt x="0" y="0"/>
              </a:moveTo>
              <a:lnTo>
                <a:pt x="0" y="1708546"/>
              </a:lnTo>
              <a:lnTo>
                <a:pt x="170854" y="1708546"/>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C060FF-6DA8-42D4-AE9B-272BA6562D60}">
      <dsp:nvSpPr>
        <dsp:cNvPr id="0" name=""/>
        <dsp:cNvSpPr/>
      </dsp:nvSpPr>
      <dsp:spPr>
        <a:xfrm>
          <a:off x="2535435" y="2138784"/>
          <a:ext cx="1366837" cy="854273"/>
        </a:xfrm>
        <a:prstGeom prst="roundRect">
          <a:avLst>
            <a:gd name="adj" fmla="val 10000"/>
          </a:avLst>
        </a:prstGeom>
        <a:solidFill>
          <a:schemeClr val="lt1">
            <a:alpha val="90000"/>
            <a:hueOff val="0"/>
            <a:satOff val="0"/>
            <a:lumOff val="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GB" sz="1500" kern="1200"/>
            <a:t>Accountability</a:t>
          </a:r>
          <a:endParaRPr lang="en-GB" sz="1500" kern="1200" dirty="0"/>
        </a:p>
      </dsp:txBody>
      <dsp:txXfrm>
        <a:off x="2560456" y="2163805"/>
        <a:ext cx="1316795" cy="804231"/>
      </dsp:txXfrm>
    </dsp:sp>
    <dsp:sp modelId="{C54C7D9E-C7A6-4FAA-9D53-573D1793ACA9}">
      <dsp:nvSpPr>
        <dsp:cNvPr id="0" name=""/>
        <dsp:cNvSpPr/>
      </dsp:nvSpPr>
      <dsp:spPr>
        <a:xfrm>
          <a:off x="4329410" y="3100"/>
          <a:ext cx="1708546" cy="854273"/>
        </a:xfrm>
        <a:prstGeom prst="roundRect">
          <a:avLst>
            <a:gd name="adj" fmla="val 1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Limitations</a:t>
          </a:r>
          <a:endParaRPr lang="en-GB" sz="1800" kern="1200" dirty="0"/>
        </a:p>
      </dsp:txBody>
      <dsp:txXfrm>
        <a:off x="4354431" y="28121"/>
        <a:ext cx="1658504" cy="804231"/>
      </dsp:txXfrm>
    </dsp:sp>
    <dsp:sp modelId="{82BE3355-8D6E-48FC-8760-D6F2FC78A9E5}">
      <dsp:nvSpPr>
        <dsp:cNvPr id="0" name=""/>
        <dsp:cNvSpPr/>
      </dsp:nvSpPr>
      <dsp:spPr>
        <a:xfrm>
          <a:off x="4500264" y="857374"/>
          <a:ext cx="170854" cy="640705"/>
        </a:xfrm>
        <a:custGeom>
          <a:avLst/>
          <a:gdLst/>
          <a:ahLst/>
          <a:cxnLst/>
          <a:rect l="0" t="0" r="0" b="0"/>
          <a:pathLst>
            <a:path>
              <a:moveTo>
                <a:pt x="0" y="0"/>
              </a:moveTo>
              <a:lnTo>
                <a:pt x="0" y="640705"/>
              </a:lnTo>
              <a:lnTo>
                <a:pt x="170854" y="640705"/>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8D0921A-D552-4BE8-A335-5AECBD987B69}">
      <dsp:nvSpPr>
        <dsp:cNvPr id="0" name=""/>
        <dsp:cNvSpPr/>
      </dsp:nvSpPr>
      <dsp:spPr>
        <a:xfrm>
          <a:off x="4671119" y="1070942"/>
          <a:ext cx="1366837" cy="854273"/>
        </a:xfrm>
        <a:prstGeom prst="roundRect">
          <a:avLst>
            <a:gd name="adj" fmla="val 10000"/>
          </a:avLst>
        </a:prstGeom>
        <a:solidFill>
          <a:schemeClr val="lt1">
            <a:alpha val="90000"/>
            <a:hueOff val="0"/>
            <a:satOff val="0"/>
            <a:lumOff val="0"/>
            <a:alphaOff val="0"/>
          </a:schemeClr>
        </a:solidFill>
        <a:ln w="25400" cap="flat" cmpd="sng" algn="ctr">
          <a:solidFill>
            <a:schemeClr val="accent3">
              <a:hueOff val="9375220"/>
              <a:satOff val="-14067"/>
              <a:lumOff val="-228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GB" sz="1500" kern="1200"/>
            <a:t>Red tape and slow decision-making</a:t>
          </a:r>
          <a:endParaRPr lang="en-GB" sz="1500" kern="1200" dirty="0"/>
        </a:p>
      </dsp:txBody>
      <dsp:txXfrm>
        <a:off x="4696140" y="1095963"/>
        <a:ext cx="1316795" cy="804231"/>
      </dsp:txXfrm>
    </dsp:sp>
    <dsp:sp modelId="{0CFAD33B-542F-4611-B1D1-7B3D2607B42B}">
      <dsp:nvSpPr>
        <dsp:cNvPr id="0" name=""/>
        <dsp:cNvSpPr/>
      </dsp:nvSpPr>
      <dsp:spPr>
        <a:xfrm>
          <a:off x="4500264" y="857374"/>
          <a:ext cx="170854" cy="1708546"/>
        </a:xfrm>
        <a:custGeom>
          <a:avLst/>
          <a:gdLst/>
          <a:ahLst/>
          <a:cxnLst/>
          <a:rect l="0" t="0" r="0" b="0"/>
          <a:pathLst>
            <a:path>
              <a:moveTo>
                <a:pt x="0" y="0"/>
              </a:moveTo>
              <a:lnTo>
                <a:pt x="0" y="1708546"/>
              </a:lnTo>
              <a:lnTo>
                <a:pt x="170854" y="1708546"/>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B7303D0-0120-48D6-9104-BE0FB373F2C4}">
      <dsp:nvSpPr>
        <dsp:cNvPr id="0" name=""/>
        <dsp:cNvSpPr/>
      </dsp:nvSpPr>
      <dsp:spPr>
        <a:xfrm>
          <a:off x="4671119" y="2138784"/>
          <a:ext cx="1366837" cy="854273"/>
        </a:xfrm>
        <a:prstGeom prst="roundRect">
          <a:avLst>
            <a:gd name="adj" fmla="val 10000"/>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8575" tIns="19050" rIns="28575" bIns="19050" numCol="1" spcCol="1270" anchor="ctr" anchorCtr="0">
          <a:noAutofit/>
        </a:bodyPr>
        <a:lstStyle/>
        <a:p>
          <a:pPr marL="0" lvl="0" indent="0" algn="ctr" defTabSz="666750">
            <a:lnSpc>
              <a:spcPct val="90000"/>
            </a:lnSpc>
            <a:spcBef>
              <a:spcPct val="0"/>
            </a:spcBef>
            <a:spcAft>
              <a:spcPct val="35000"/>
            </a:spcAft>
            <a:buNone/>
          </a:pPr>
          <a:r>
            <a:rPr lang="en-GB" sz="1500" kern="1200"/>
            <a:t>Poor adaptability</a:t>
          </a:r>
          <a:endParaRPr lang="en-GB" sz="1500" kern="1200" dirty="0"/>
        </a:p>
      </dsp:txBody>
      <dsp:txXfrm>
        <a:off x="4696140" y="2163805"/>
        <a:ext cx="1316795" cy="8042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62CE9F-AAD0-4423-B5BA-D79B627D1914}">
      <dsp:nvSpPr>
        <dsp:cNvPr id="0" name=""/>
        <dsp:cNvSpPr/>
      </dsp:nvSpPr>
      <dsp:spPr>
        <a:xfrm>
          <a:off x="1587222" y="1167"/>
          <a:ext cx="2194024" cy="109701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GB" sz="2100" kern="1200" dirty="0"/>
            <a:t>Agile management</a:t>
          </a:r>
        </a:p>
      </dsp:txBody>
      <dsp:txXfrm>
        <a:off x="1619352" y="33297"/>
        <a:ext cx="2129764" cy="1032752"/>
      </dsp:txXfrm>
    </dsp:sp>
    <dsp:sp modelId="{64A231E8-34EE-487F-BA07-64E55EFAF71C}">
      <dsp:nvSpPr>
        <dsp:cNvPr id="0" name=""/>
        <dsp:cNvSpPr/>
      </dsp:nvSpPr>
      <dsp:spPr>
        <a:xfrm>
          <a:off x="1806625" y="1098179"/>
          <a:ext cx="219402" cy="822759"/>
        </a:xfrm>
        <a:custGeom>
          <a:avLst/>
          <a:gdLst/>
          <a:ahLst/>
          <a:cxnLst/>
          <a:rect l="0" t="0" r="0" b="0"/>
          <a:pathLst>
            <a:path>
              <a:moveTo>
                <a:pt x="0" y="0"/>
              </a:moveTo>
              <a:lnTo>
                <a:pt x="0" y="822759"/>
              </a:lnTo>
              <a:lnTo>
                <a:pt x="219402" y="82275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18C962A-0521-493B-B5B7-25907481CE7B}">
      <dsp:nvSpPr>
        <dsp:cNvPr id="0" name=""/>
        <dsp:cNvSpPr/>
      </dsp:nvSpPr>
      <dsp:spPr>
        <a:xfrm>
          <a:off x="2026027" y="1372432"/>
          <a:ext cx="1755219" cy="109701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Font typeface="Arial" panose="020B0604020202020204" pitchFamily="34" charset="0"/>
            <a:buNone/>
          </a:pPr>
          <a:r>
            <a:rPr lang="en-GB" sz="2100" kern="1200" dirty="0"/>
            <a:t>Flexibility</a:t>
          </a:r>
        </a:p>
      </dsp:txBody>
      <dsp:txXfrm>
        <a:off x="2058157" y="1404562"/>
        <a:ext cx="1690959" cy="1032752"/>
      </dsp:txXfrm>
    </dsp:sp>
    <dsp:sp modelId="{D67AB1D7-4E89-4EFA-B51D-13C75CDC614C}">
      <dsp:nvSpPr>
        <dsp:cNvPr id="0" name=""/>
        <dsp:cNvSpPr/>
      </dsp:nvSpPr>
      <dsp:spPr>
        <a:xfrm>
          <a:off x="1806625" y="1098179"/>
          <a:ext cx="219402" cy="2194024"/>
        </a:xfrm>
        <a:custGeom>
          <a:avLst/>
          <a:gdLst/>
          <a:ahLst/>
          <a:cxnLst/>
          <a:rect l="0" t="0" r="0" b="0"/>
          <a:pathLst>
            <a:path>
              <a:moveTo>
                <a:pt x="0" y="0"/>
              </a:moveTo>
              <a:lnTo>
                <a:pt x="0" y="2194024"/>
              </a:lnTo>
              <a:lnTo>
                <a:pt x="219402" y="219402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78EFB0B-BDCB-4459-9C13-47683F48B7E1}">
      <dsp:nvSpPr>
        <dsp:cNvPr id="0" name=""/>
        <dsp:cNvSpPr/>
      </dsp:nvSpPr>
      <dsp:spPr>
        <a:xfrm>
          <a:off x="2026027" y="2743698"/>
          <a:ext cx="1755219" cy="109701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GB" sz="2100" kern="1200"/>
            <a:t>Collaboration</a:t>
          </a:r>
          <a:endParaRPr lang="en-GB" sz="2100" kern="1200" dirty="0"/>
        </a:p>
      </dsp:txBody>
      <dsp:txXfrm>
        <a:off x="2058157" y="2775828"/>
        <a:ext cx="1690959" cy="1032752"/>
      </dsp:txXfrm>
    </dsp:sp>
    <dsp:sp modelId="{C8109B64-F5FB-45AC-BB30-BEC275F173D4}">
      <dsp:nvSpPr>
        <dsp:cNvPr id="0" name=""/>
        <dsp:cNvSpPr/>
      </dsp:nvSpPr>
      <dsp:spPr>
        <a:xfrm>
          <a:off x="1806625" y="1098179"/>
          <a:ext cx="219402" cy="3565289"/>
        </a:xfrm>
        <a:custGeom>
          <a:avLst/>
          <a:gdLst/>
          <a:ahLst/>
          <a:cxnLst/>
          <a:rect l="0" t="0" r="0" b="0"/>
          <a:pathLst>
            <a:path>
              <a:moveTo>
                <a:pt x="0" y="0"/>
              </a:moveTo>
              <a:lnTo>
                <a:pt x="0" y="3565289"/>
              </a:lnTo>
              <a:lnTo>
                <a:pt x="219402" y="356528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7A5EBD9-DAAC-4725-BFCB-6FE5C141CC2E}">
      <dsp:nvSpPr>
        <dsp:cNvPr id="0" name=""/>
        <dsp:cNvSpPr/>
      </dsp:nvSpPr>
      <dsp:spPr>
        <a:xfrm>
          <a:off x="2026027" y="4114963"/>
          <a:ext cx="1755219" cy="109701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GB" sz="2100" kern="1200"/>
            <a:t>Iterative improvement</a:t>
          </a:r>
          <a:endParaRPr lang="en-GB" sz="2100" kern="1200" dirty="0"/>
        </a:p>
      </dsp:txBody>
      <dsp:txXfrm>
        <a:off x="2058157" y="4147093"/>
        <a:ext cx="1690959" cy="1032752"/>
      </dsp:txXfrm>
    </dsp:sp>
    <dsp:sp modelId="{50E5A1E4-52F0-40D0-BF59-2A891842CE1D}">
      <dsp:nvSpPr>
        <dsp:cNvPr id="0" name=""/>
        <dsp:cNvSpPr/>
      </dsp:nvSpPr>
      <dsp:spPr>
        <a:xfrm>
          <a:off x="4329752" y="1167"/>
          <a:ext cx="2194024" cy="109701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GB" sz="2100" kern="1200" dirty="0"/>
            <a:t>Lean management</a:t>
          </a:r>
        </a:p>
      </dsp:txBody>
      <dsp:txXfrm>
        <a:off x="4361882" y="33297"/>
        <a:ext cx="2129764" cy="1032752"/>
      </dsp:txXfrm>
    </dsp:sp>
    <dsp:sp modelId="{E98E41F3-0F26-4977-AF3C-1436E8D44579}">
      <dsp:nvSpPr>
        <dsp:cNvPr id="0" name=""/>
        <dsp:cNvSpPr/>
      </dsp:nvSpPr>
      <dsp:spPr>
        <a:xfrm>
          <a:off x="4549155" y="1098179"/>
          <a:ext cx="219402" cy="822759"/>
        </a:xfrm>
        <a:custGeom>
          <a:avLst/>
          <a:gdLst/>
          <a:ahLst/>
          <a:cxnLst/>
          <a:rect l="0" t="0" r="0" b="0"/>
          <a:pathLst>
            <a:path>
              <a:moveTo>
                <a:pt x="0" y="0"/>
              </a:moveTo>
              <a:lnTo>
                <a:pt x="0" y="822759"/>
              </a:lnTo>
              <a:lnTo>
                <a:pt x="219402" y="82275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BC6F1CA-7E42-443B-B442-3996B43B117F}">
      <dsp:nvSpPr>
        <dsp:cNvPr id="0" name=""/>
        <dsp:cNvSpPr/>
      </dsp:nvSpPr>
      <dsp:spPr>
        <a:xfrm>
          <a:off x="4768557" y="1372432"/>
          <a:ext cx="1755219" cy="109701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Font typeface="Arial" panose="020B0604020202020204" pitchFamily="34" charset="0"/>
            <a:buNone/>
          </a:pPr>
          <a:r>
            <a:rPr lang="en-GB" sz="2100" kern="1200" dirty="0"/>
            <a:t>Waste reduction</a:t>
          </a:r>
        </a:p>
      </dsp:txBody>
      <dsp:txXfrm>
        <a:off x="4800687" y="1404562"/>
        <a:ext cx="1690959" cy="1032752"/>
      </dsp:txXfrm>
    </dsp:sp>
    <dsp:sp modelId="{6A076A68-406E-4A7B-A9F8-3C7139406703}">
      <dsp:nvSpPr>
        <dsp:cNvPr id="0" name=""/>
        <dsp:cNvSpPr/>
      </dsp:nvSpPr>
      <dsp:spPr>
        <a:xfrm>
          <a:off x="4549155" y="1098179"/>
          <a:ext cx="219402" cy="2194024"/>
        </a:xfrm>
        <a:custGeom>
          <a:avLst/>
          <a:gdLst/>
          <a:ahLst/>
          <a:cxnLst/>
          <a:rect l="0" t="0" r="0" b="0"/>
          <a:pathLst>
            <a:path>
              <a:moveTo>
                <a:pt x="0" y="0"/>
              </a:moveTo>
              <a:lnTo>
                <a:pt x="0" y="2194024"/>
              </a:lnTo>
              <a:lnTo>
                <a:pt x="219402" y="219402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40BB131-DC30-4C1A-876C-E9C7D482D738}">
      <dsp:nvSpPr>
        <dsp:cNvPr id="0" name=""/>
        <dsp:cNvSpPr/>
      </dsp:nvSpPr>
      <dsp:spPr>
        <a:xfrm>
          <a:off x="4768557" y="2743698"/>
          <a:ext cx="1755219" cy="109701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Font typeface="Arial" panose="020B0604020202020204" pitchFamily="34" charset="0"/>
            <a:buNone/>
          </a:pPr>
          <a:r>
            <a:rPr lang="en-GB" sz="2100" kern="1200" dirty="0"/>
            <a:t>Continuous improvement</a:t>
          </a:r>
        </a:p>
      </dsp:txBody>
      <dsp:txXfrm>
        <a:off x="4800687" y="2775828"/>
        <a:ext cx="1690959" cy="1032752"/>
      </dsp:txXfrm>
    </dsp:sp>
    <dsp:sp modelId="{A15848A9-1BA3-4852-ABD4-44200AD00011}">
      <dsp:nvSpPr>
        <dsp:cNvPr id="0" name=""/>
        <dsp:cNvSpPr/>
      </dsp:nvSpPr>
      <dsp:spPr>
        <a:xfrm>
          <a:off x="7072283" y="1167"/>
          <a:ext cx="2194024" cy="109701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GB" sz="2100" kern="1200" dirty="0"/>
            <a:t>Learning organisation theory</a:t>
          </a:r>
        </a:p>
      </dsp:txBody>
      <dsp:txXfrm>
        <a:off x="7104413" y="33297"/>
        <a:ext cx="2129764" cy="1032752"/>
      </dsp:txXfrm>
    </dsp:sp>
    <dsp:sp modelId="{4F697F7A-5498-4617-865F-6513F10F2253}">
      <dsp:nvSpPr>
        <dsp:cNvPr id="0" name=""/>
        <dsp:cNvSpPr/>
      </dsp:nvSpPr>
      <dsp:spPr>
        <a:xfrm>
          <a:off x="7291685" y="1098179"/>
          <a:ext cx="219402" cy="822759"/>
        </a:xfrm>
        <a:custGeom>
          <a:avLst/>
          <a:gdLst/>
          <a:ahLst/>
          <a:cxnLst/>
          <a:rect l="0" t="0" r="0" b="0"/>
          <a:pathLst>
            <a:path>
              <a:moveTo>
                <a:pt x="0" y="0"/>
              </a:moveTo>
              <a:lnTo>
                <a:pt x="0" y="822759"/>
              </a:lnTo>
              <a:lnTo>
                <a:pt x="219402" y="82275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3F974A1-2172-46D3-BE75-B8C4AFF7E65F}">
      <dsp:nvSpPr>
        <dsp:cNvPr id="0" name=""/>
        <dsp:cNvSpPr/>
      </dsp:nvSpPr>
      <dsp:spPr>
        <a:xfrm>
          <a:off x="7511087" y="1372432"/>
          <a:ext cx="1755219" cy="109701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Font typeface="Arial" panose="020B0604020202020204" pitchFamily="34" charset="0"/>
            <a:buNone/>
          </a:pPr>
          <a:r>
            <a:rPr lang="en-GB" sz="2100" kern="1200"/>
            <a:t>Knowledge sharing</a:t>
          </a:r>
          <a:endParaRPr lang="en-GB" sz="2100" kern="1200" dirty="0"/>
        </a:p>
      </dsp:txBody>
      <dsp:txXfrm>
        <a:off x="7543217" y="1404562"/>
        <a:ext cx="1690959" cy="1032752"/>
      </dsp:txXfrm>
    </dsp:sp>
    <dsp:sp modelId="{F2304287-9126-4A46-8E17-64D78710219E}">
      <dsp:nvSpPr>
        <dsp:cNvPr id="0" name=""/>
        <dsp:cNvSpPr/>
      </dsp:nvSpPr>
      <dsp:spPr>
        <a:xfrm>
          <a:off x="7291685" y="1098179"/>
          <a:ext cx="219402" cy="2194024"/>
        </a:xfrm>
        <a:custGeom>
          <a:avLst/>
          <a:gdLst/>
          <a:ahLst/>
          <a:cxnLst/>
          <a:rect l="0" t="0" r="0" b="0"/>
          <a:pathLst>
            <a:path>
              <a:moveTo>
                <a:pt x="0" y="0"/>
              </a:moveTo>
              <a:lnTo>
                <a:pt x="0" y="2194024"/>
              </a:lnTo>
              <a:lnTo>
                <a:pt x="219402" y="219402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5F453D0-77B1-4F85-BCE4-9EE4BCB2BED9}">
      <dsp:nvSpPr>
        <dsp:cNvPr id="0" name=""/>
        <dsp:cNvSpPr/>
      </dsp:nvSpPr>
      <dsp:spPr>
        <a:xfrm>
          <a:off x="7511087" y="2743698"/>
          <a:ext cx="1755219" cy="1097012"/>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005" tIns="26670" rIns="40005" bIns="26670" numCol="1" spcCol="1270" anchor="ctr" anchorCtr="0">
          <a:noAutofit/>
        </a:bodyPr>
        <a:lstStyle/>
        <a:p>
          <a:pPr marL="0" lvl="0" indent="0" algn="ctr" defTabSz="933450">
            <a:lnSpc>
              <a:spcPct val="90000"/>
            </a:lnSpc>
            <a:spcBef>
              <a:spcPct val="0"/>
            </a:spcBef>
            <a:spcAft>
              <a:spcPct val="35000"/>
            </a:spcAft>
            <a:buNone/>
          </a:pPr>
          <a:r>
            <a:rPr lang="en-GB" sz="2100" kern="1200" dirty="0"/>
            <a:t>Innovation culture</a:t>
          </a:r>
        </a:p>
      </dsp:txBody>
      <dsp:txXfrm>
        <a:off x="7543217" y="2775828"/>
        <a:ext cx="1690959" cy="10327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3222D2-6DC0-4F1D-AC89-65E9EE5CDC6C}">
      <dsp:nvSpPr>
        <dsp:cNvPr id="0" name=""/>
        <dsp:cNvSpPr/>
      </dsp:nvSpPr>
      <dsp:spPr>
        <a:xfrm>
          <a:off x="3291839" y="0"/>
          <a:ext cx="4937760" cy="989986"/>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14300" lvl="1" indent="-114300" algn="l" defTabSz="666750">
            <a:lnSpc>
              <a:spcPct val="90000"/>
            </a:lnSpc>
            <a:spcBef>
              <a:spcPct val="0"/>
            </a:spcBef>
            <a:spcAft>
              <a:spcPct val="15000"/>
            </a:spcAft>
            <a:buFont typeface="Arial" panose="020B0604020202020204" pitchFamily="34" charset="0"/>
            <a:buChar char="•"/>
          </a:pPr>
          <a:endParaRPr lang="en-GB" sz="1500" kern="1200" dirty="0"/>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t>Most used in </a:t>
          </a:r>
          <a:r>
            <a:rPr lang="en-GB" sz="1800" b="0" kern="1200" dirty="0"/>
            <a:t>particularly in knowledge-intensive and digital environments.</a:t>
          </a:r>
          <a:endParaRPr lang="en-GB" sz="1800" kern="1200" dirty="0"/>
        </a:p>
      </dsp:txBody>
      <dsp:txXfrm>
        <a:off x="3291839" y="123748"/>
        <a:ext cx="4566515" cy="742490"/>
      </dsp:txXfrm>
    </dsp:sp>
    <dsp:sp modelId="{A7632705-A816-4F9D-8BFB-2088F4F0FCE3}">
      <dsp:nvSpPr>
        <dsp:cNvPr id="0" name=""/>
        <dsp:cNvSpPr/>
      </dsp:nvSpPr>
      <dsp:spPr>
        <a:xfrm>
          <a:off x="0" y="0"/>
          <a:ext cx="3291840" cy="98998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Agile management</a:t>
          </a:r>
        </a:p>
      </dsp:txBody>
      <dsp:txXfrm>
        <a:off x="48327" y="48327"/>
        <a:ext cx="3195186" cy="893332"/>
      </dsp:txXfrm>
    </dsp:sp>
    <dsp:sp modelId="{BEB6238E-DA5E-4427-A5EA-80517A18C6DA}">
      <dsp:nvSpPr>
        <dsp:cNvPr id="0" name=""/>
        <dsp:cNvSpPr/>
      </dsp:nvSpPr>
      <dsp:spPr>
        <a:xfrm>
          <a:off x="3291839" y="1088985"/>
          <a:ext cx="4937760" cy="989986"/>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14300" lvl="1" indent="-114300" algn="l" defTabSz="666750">
            <a:lnSpc>
              <a:spcPct val="90000"/>
            </a:lnSpc>
            <a:spcBef>
              <a:spcPct val="0"/>
            </a:spcBef>
            <a:spcAft>
              <a:spcPct val="15000"/>
            </a:spcAft>
            <a:buFont typeface="Arial" panose="020B0604020202020204" pitchFamily="34" charset="0"/>
            <a:buChar char="•"/>
          </a:pPr>
          <a:endParaRPr lang="en-GB" sz="1500" kern="1200" dirty="0"/>
        </a:p>
        <a:p>
          <a:pPr marL="171450" lvl="1" indent="-171450" algn="l" defTabSz="800100">
            <a:lnSpc>
              <a:spcPct val="90000"/>
            </a:lnSpc>
            <a:spcBef>
              <a:spcPct val="0"/>
            </a:spcBef>
            <a:spcAft>
              <a:spcPct val="15000"/>
            </a:spcAft>
            <a:buFont typeface="Arial" panose="020B0604020202020204" pitchFamily="34" charset="0"/>
            <a:buChar char="•"/>
          </a:pPr>
          <a:r>
            <a:rPr lang="en-GB" sz="1800" b="0" kern="1200" dirty="0"/>
            <a:t>Most used in manufacturing</a:t>
          </a:r>
          <a:endParaRPr lang="en-GB" sz="1800" kern="1200" dirty="0"/>
        </a:p>
      </dsp:txBody>
      <dsp:txXfrm>
        <a:off x="3291839" y="1212733"/>
        <a:ext cx="4566515" cy="742490"/>
      </dsp:txXfrm>
    </dsp:sp>
    <dsp:sp modelId="{19AF4F72-217A-42A2-8CD2-940FE5C73EA6}">
      <dsp:nvSpPr>
        <dsp:cNvPr id="0" name=""/>
        <dsp:cNvSpPr/>
      </dsp:nvSpPr>
      <dsp:spPr>
        <a:xfrm>
          <a:off x="0" y="1088985"/>
          <a:ext cx="3291840" cy="98998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Lean management</a:t>
          </a:r>
        </a:p>
      </dsp:txBody>
      <dsp:txXfrm>
        <a:off x="48327" y="1137312"/>
        <a:ext cx="3195186" cy="893332"/>
      </dsp:txXfrm>
    </dsp:sp>
    <dsp:sp modelId="{A05B8ED2-C493-4027-BB92-C368FF513E0F}">
      <dsp:nvSpPr>
        <dsp:cNvPr id="0" name=""/>
        <dsp:cNvSpPr/>
      </dsp:nvSpPr>
      <dsp:spPr>
        <a:xfrm>
          <a:off x="3291839" y="2177970"/>
          <a:ext cx="4937760" cy="989986"/>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14300" lvl="1" indent="-114300" algn="l" defTabSz="666750">
            <a:lnSpc>
              <a:spcPct val="90000"/>
            </a:lnSpc>
            <a:spcBef>
              <a:spcPct val="0"/>
            </a:spcBef>
            <a:spcAft>
              <a:spcPct val="15000"/>
            </a:spcAft>
            <a:buFont typeface="Arial" panose="020B0604020202020204" pitchFamily="34" charset="0"/>
            <a:buChar char="•"/>
          </a:pPr>
          <a:endParaRPr lang="en-GB" sz="1500" kern="1200" dirty="0"/>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t>Most used in highly competitive industries</a:t>
          </a:r>
        </a:p>
      </dsp:txBody>
      <dsp:txXfrm>
        <a:off x="3291839" y="2301718"/>
        <a:ext cx="4566515" cy="742490"/>
      </dsp:txXfrm>
    </dsp:sp>
    <dsp:sp modelId="{8F467F1C-65F8-4F02-9059-FC529CE17031}">
      <dsp:nvSpPr>
        <dsp:cNvPr id="0" name=""/>
        <dsp:cNvSpPr/>
      </dsp:nvSpPr>
      <dsp:spPr>
        <a:xfrm>
          <a:off x="0" y="2177970"/>
          <a:ext cx="3291840" cy="98998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Learning organisation theory</a:t>
          </a:r>
        </a:p>
      </dsp:txBody>
      <dsp:txXfrm>
        <a:off x="48327" y="2226297"/>
        <a:ext cx="3195186" cy="893332"/>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24/01/2026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734E38-5C84-4E2A-B31C-B42A5A9DBFF7}" type="slidenum">
              <a:rPr lang="en-GB" smtClean="0"/>
              <a:t>1</a:t>
            </a:fld>
            <a:endParaRPr lang="en-GB"/>
          </a:p>
        </p:txBody>
      </p:sp>
    </p:spTree>
    <p:extLst>
      <p:ext uri="{BB962C8B-B14F-4D97-AF65-F5344CB8AC3E}">
        <p14:creationId xmlns:p14="http://schemas.microsoft.com/office/powerpoint/2010/main" val="8689664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0734E38-5C84-4E2A-B31C-B42A5A9DBFF7}" type="slidenum">
              <a:rPr lang="en-GB" smtClean="0"/>
              <a:t>2</a:t>
            </a:fld>
            <a:endParaRPr lang="en-GB"/>
          </a:p>
        </p:txBody>
      </p:sp>
    </p:spTree>
    <p:extLst>
      <p:ext uri="{BB962C8B-B14F-4D97-AF65-F5344CB8AC3E}">
        <p14:creationId xmlns:p14="http://schemas.microsoft.com/office/powerpoint/2010/main" val="428161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Classical</a:t>
            </a:r>
          </a:p>
          <a:p>
            <a:r>
              <a:rPr lang="en-GB" dirty="0"/>
              <a:t>Human Relations</a:t>
            </a:r>
          </a:p>
          <a:p>
            <a:r>
              <a:rPr lang="en-GB" dirty="0"/>
              <a:t>Systems</a:t>
            </a:r>
          </a:p>
          <a:p>
            <a:r>
              <a:rPr lang="en-GB" dirty="0"/>
              <a:t>Contingency </a:t>
            </a:r>
          </a:p>
        </p:txBody>
      </p:sp>
      <p:sp>
        <p:nvSpPr>
          <p:cNvPr id="4" name="Slide Number Placeholder 3"/>
          <p:cNvSpPr>
            <a:spLocks noGrp="1"/>
          </p:cNvSpPr>
          <p:nvPr>
            <p:ph type="sldNum" sz="quarter" idx="5"/>
          </p:nvPr>
        </p:nvSpPr>
        <p:spPr/>
        <p:txBody>
          <a:bodyPr/>
          <a:lstStyle/>
          <a:p>
            <a:fld id="{90734E38-5C84-4E2A-B31C-B42A5A9DBFF7}" type="slidenum">
              <a:rPr lang="en-GB" smtClean="0"/>
              <a:t>4</a:t>
            </a:fld>
            <a:endParaRPr lang="en-GB"/>
          </a:p>
        </p:txBody>
      </p:sp>
    </p:spTree>
    <p:extLst>
      <p:ext uri="{BB962C8B-B14F-4D97-AF65-F5344CB8AC3E}">
        <p14:creationId xmlns:p14="http://schemas.microsoft.com/office/powerpoint/2010/main" val="154752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Scientific Management</a:t>
            </a:r>
            <a:r>
              <a:rPr lang="en-GB" dirty="0"/>
              <a:t>, developed by Frederick Winslow Taylor, focused on improving labour productivity through task standardisation and efficiency measurement. Taylor argued that work processes could be scientifically analysed to determine the “one best way” to perform a task. By breaking jobs into small, repeatable components and selecting workers best suited to each task, productivity could be maximised. Financial incentives were used as the primary motivator. While this approach significantly improved output in manufacturing environments, critics argue it treats workers as mechanistic components, neglecting creativity, autonomy, and psychological needs. In modern organisations, scientific management principles persist through performance targets, key performance indicators (KPIs), and algorithmic management systems.</a:t>
            </a:r>
          </a:p>
        </p:txBody>
      </p:sp>
      <p:sp>
        <p:nvSpPr>
          <p:cNvPr id="4" name="Slide Number Placeholder 3"/>
          <p:cNvSpPr>
            <a:spLocks noGrp="1"/>
          </p:cNvSpPr>
          <p:nvPr>
            <p:ph type="sldNum" sz="quarter" idx="5"/>
          </p:nvPr>
        </p:nvSpPr>
        <p:spPr/>
        <p:txBody>
          <a:bodyPr/>
          <a:lstStyle/>
          <a:p>
            <a:fld id="{90734E38-5C84-4E2A-B31C-B42A5A9DBFF7}" type="slidenum">
              <a:rPr lang="en-GB" smtClean="0"/>
              <a:t>7</a:t>
            </a:fld>
            <a:endParaRPr lang="en-GB"/>
          </a:p>
        </p:txBody>
      </p:sp>
    </p:spTree>
    <p:extLst>
      <p:ext uri="{BB962C8B-B14F-4D97-AF65-F5344CB8AC3E}">
        <p14:creationId xmlns:p14="http://schemas.microsoft.com/office/powerpoint/2010/main" val="39095841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https://www.youtube.com/watch?v=VdX4nwvSFZM </a:t>
            </a:r>
          </a:p>
        </p:txBody>
      </p:sp>
      <p:sp>
        <p:nvSpPr>
          <p:cNvPr id="4" name="Slide Number Placeholder 3"/>
          <p:cNvSpPr>
            <a:spLocks noGrp="1"/>
          </p:cNvSpPr>
          <p:nvPr>
            <p:ph type="sldNum" sz="quarter" idx="5"/>
          </p:nvPr>
        </p:nvSpPr>
        <p:spPr/>
        <p:txBody>
          <a:bodyPr/>
          <a:lstStyle/>
          <a:p>
            <a:fld id="{90734E38-5C84-4E2A-B31C-B42A5A9DBFF7}" type="slidenum">
              <a:rPr lang="en-GB" smtClean="0"/>
              <a:t>8</a:t>
            </a:fld>
            <a:endParaRPr lang="en-GB"/>
          </a:p>
        </p:txBody>
      </p:sp>
    </p:spTree>
    <p:extLst>
      <p:ext uri="{BB962C8B-B14F-4D97-AF65-F5344CB8AC3E}">
        <p14:creationId xmlns:p14="http://schemas.microsoft.com/office/powerpoint/2010/main" val="2275775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https://www.youtube.com/watch?v=90qpziPNRnY</a:t>
            </a:r>
          </a:p>
          <a:p>
            <a:endParaRPr lang="en-GB" b="1" dirty="0"/>
          </a:p>
          <a:p>
            <a:r>
              <a:rPr lang="en-GB" b="1" dirty="0"/>
              <a:t>Administrative Management</a:t>
            </a:r>
            <a:r>
              <a:rPr lang="en-GB" dirty="0"/>
              <a:t>, associated with Henri Fayol, shifted attention from shop-floor efficiency to managerial roles and organisational structure. Fayol identified key managerial functions—planning, organising, commanding, coordinating, and controlling—and proposed fourteen principles of management, including unity of command, division of work, and scalar chains. This framework remains influential in management education due to its clarity and applicability across sectors. However, critics note that Fayol’s principles assume stable environments and hierarchical authority, making them less suitable for dynamic, knowledge-based organisations.</a:t>
            </a:r>
          </a:p>
        </p:txBody>
      </p:sp>
      <p:sp>
        <p:nvSpPr>
          <p:cNvPr id="4" name="Slide Number Placeholder 3"/>
          <p:cNvSpPr>
            <a:spLocks noGrp="1"/>
          </p:cNvSpPr>
          <p:nvPr>
            <p:ph type="sldNum" sz="quarter" idx="5"/>
          </p:nvPr>
        </p:nvSpPr>
        <p:spPr/>
        <p:txBody>
          <a:bodyPr/>
          <a:lstStyle/>
          <a:p>
            <a:fld id="{90734E38-5C84-4E2A-B31C-B42A5A9DBFF7}" type="slidenum">
              <a:rPr lang="en-GB" smtClean="0"/>
              <a:t>10</a:t>
            </a:fld>
            <a:endParaRPr lang="en-GB"/>
          </a:p>
        </p:txBody>
      </p:sp>
    </p:spTree>
    <p:extLst>
      <p:ext uri="{BB962C8B-B14F-4D97-AF65-F5344CB8AC3E}">
        <p14:creationId xmlns:p14="http://schemas.microsoft.com/office/powerpoint/2010/main" val="412032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developed by Max Weber, emphasised rational-legal authority, formal rules, and impersonal decision-making. Weber viewed bureaucracy as the most efficient and fair organisational form, reducing favouritism and unpredictability. While bureaucratic systems provide accountability and consistency—particularly in public sector organisations—they are often criticised for rigidity, slow decision-making, and resistance to innovation. Contemporary debates around “red tape” and organisational inertia draw directly from Weberian critiques.</a:t>
            </a:r>
          </a:p>
        </p:txBody>
      </p:sp>
      <p:sp>
        <p:nvSpPr>
          <p:cNvPr id="4" name="Slide Number Placeholder 3"/>
          <p:cNvSpPr>
            <a:spLocks noGrp="1"/>
          </p:cNvSpPr>
          <p:nvPr>
            <p:ph type="sldNum" sz="quarter" idx="5"/>
          </p:nvPr>
        </p:nvSpPr>
        <p:spPr/>
        <p:txBody>
          <a:bodyPr/>
          <a:lstStyle/>
          <a:p>
            <a:fld id="{90734E38-5C84-4E2A-B31C-B42A5A9DBFF7}" type="slidenum">
              <a:rPr lang="en-GB" smtClean="0"/>
              <a:t>11</a:t>
            </a:fld>
            <a:endParaRPr lang="en-GB"/>
          </a:p>
        </p:txBody>
      </p:sp>
    </p:spTree>
    <p:extLst>
      <p:ext uri="{BB962C8B-B14F-4D97-AF65-F5344CB8AC3E}">
        <p14:creationId xmlns:p14="http://schemas.microsoft.com/office/powerpoint/2010/main" val="4340756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https://www.youtube.com/watch?v=zp554tcdWO8 </a:t>
            </a:r>
          </a:p>
        </p:txBody>
      </p:sp>
      <p:sp>
        <p:nvSpPr>
          <p:cNvPr id="4" name="Slide Number Placeholder 3"/>
          <p:cNvSpPr>
            <a:spLocks noGrp="1"/>
          </p:cNvSpPr>
          <p:nvPr>
            <p:ph type="sldNum" sz="quarter" idx="5"/>
          </p:nvPr>
        </p:nvSpPr>
        <p:spPr/>
        <p:txBody>
          <a:bodyPr/>
          <a:lstStyle/>
          <a:p>
            <a:fld id="{90734E38-5C84-4E2A-B31C-B42A5A9DBFF7}" type="slidenum">
              <a:rPr lang="en-GB" smtClean="0"/>
              <a:t>12</a:t>
            </a:fld>
            <a:endParaRPr lang="en-GB"/>
          </a:p>
        </p:txBody>
      </p:sp>
    </p:spTree>
    <p:extLst>
      <p:ext uri="{BB962C8B-B14F-4D97-AF65-F5344CB8AC3E}">
        <p14:creationId xmlns:p14="http://schemas.microsoft.com/office/powerpoint/2010/main" val="34536450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https://www.youtube.com/watch?v=o4XX90lqT6E</a:t>
            </a:r>
          </a:p>
        </p:txBody>
      </p:sp>
      <p:sp>
        <p:nvSpPr>
          <p:cNvPr id="4" name="Slide Number Placeholder 3"/>
          <p:cNvSpPr>
            <a:spLocks noGrp="1"/>
          </p:cNvSpPr>
          <p:nvPr>
            <p:ph type="sldNum" sz="quarter" idx="5"/>
          </p:nvPr>
        </p:nvSpPr>
        <p:spPr/>
        <p:txBody>
          <a:bodyPr/>
          <a:lstStyle/>
          <a:p>
            <a:fld id="{90734E38-5C84-4E2A-B31C-B42A5A9DBFF7}" type="slidenum">
              <a:rPr lang="en-GB" smtClean="0"/>
              <a:t>15</a:t>
            </a:fld>
            <a:endParaRPr lang="en-GB"/>
          </a:p>
        </p:txBody>
      </p:sp>
    </p:spTree>
    <p:extLst>
      <p:ext uri="{BB962C8B-B14F-4D97-AF65-F5344CB8AC3E}">
        <p14:creationId xmlns:p14="http://schemas.microsoft.com/office/powerpoint/2010/main" val="11639998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https://www.youtube.com/watch?v=S5XZi_7IL4g </a:t>
            </a:r>
          </a:p>
        </p:txBody>
      </p:sp>
      <p:sp>
        <p:nvSpPr>
          <p:cNvPr id="4" name="Slide Number Placeholder 3"/>
          <p:cNvSpPr>
            <a:spLocks noGrp="1"/>
          </p:cNvSpPr>
          <p:nvPr>
            <p:ph type="sldNum" sz="quarter" idx="5"/>
          </p:nvPr>
        </p:nvSpPr>
        <p:spPr/>
        <p:txBody>
          <a:bodyPr/>
          <a:lstStyle/>
          <a:p>
            <a:fld id="{90734E38-5C84-4E2A-B31C-B42A5A9DBFF7}" type="slidenum">
              <a:rPr lang="en-GB" smtClean="0"/>
              <a:t>18</a:t>
            </a:fld>
            <a:endParaRPr lang="en-GB"/>
          </a:p>
        </p:txBody>
      </p:sp>
    </p:spTree>
    <p:extLst>
      <p:ext uri="{BB962C8B-B14F-4D97-AF65-F5344CB8AC3E}">
        <p14:creationId xmlns:p14="http://schemas.microsoft.com/office/powerpoint/2010/main" val="882491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https://www.youtube.com/watch?v=VTkBsIV83-E</a:t>
            </a:r>
          </a:p>
        </p:txBody>
      </p:sp>
      <p:sp>
        <p:nvSpPr>
          <p:cNvPr id="4" name="Slide Number Placeholder 3"/>
          <p:cNvSpPr>
            <a:spLocks noGrp="1"/>
          </p:cNvSpPr>
          <p:nvPr>
            <p:ph type="sldNum" sz="quarter" idx="5"/>
          </p:nvPr>
        </p:nvSpPr>
        <p:spPr/>
        <p:txBody>
          <a:bodyPr/>
          <a:lstStyle/>
          <a:p>
            <a:fld id="{90734E38-5C84-4E2A-B31C-B42A5A9DBFF7}" type="slidenum">
              <a:rPr lang="en-GB" smtClean="0"/>
              <a:t>24</a:t>
            </a:fld>
            <a:endParaRPr lang="en-GB"/>
          </a:p>
        </p:txBody>
      </p:sp>
    </p:spTree>
    <p:extLst>
      <p:ext uri="{BB962C8B-B14F-4D97-AF65-F5344CB8AC3E}">
        <p14:creationId xmlns:p14="http://schemas.microsoft.com/office/powerpoint/2010/main" val="19107378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Contemporary approaches build on contingency thinking.</a:t>
            </a:r>
          </a:p>
          <a:p>
            <a:r>
              <a:rPr lang="en-GB" b="0" dirty="0"/>
              <a:t> Agile management emphasises adaptability, collaboration, and iterative learning, particularly in knowledge-intensive and digital environments.</a:t>
            </a:r>
          </a:p>
          <a:p>
            <a:r>
              <a:rPr lang="en-GB" b="0" dirty="0"/>
              <a:t> Lean management, rooted in Japanese manufacturing philosophy, focuses on continuous improvement and waste reduction. </a:t>
            </a:r>
          </a:p>
          <a:p>
            <a:endParaRPr lang="en-GB" b="0" dirty="0"/>
          </a:p>
          <a:p>
            <a:r>
              <a:rPr lang="en-GB" b="0" dirty="0"/>
              <a:t>Learning organisation theory highlights knowledge sharing and organisational learning as sources of competitive advantage.</a:t>
            </a:r>
          </a:p>
          <a:p>
            <a:r>
              <a:rPr lang="en-GB" b="0" dirty="0"/>
              <a:t>These approaches reflect the realities of globalisation, technological change, and hybrid work structures. However, they often require significant cultural change and leadership capability to implement successfully.</a:t>
            </a:r>
          </a:p>
          <a:p>
            <a:endParaRPr lang="en-GB" dirty="0"/>
          </a:p>
        </p:txBody>
      </p:sp>
      <p:sp>
        <p:nvSpPr>
          <p:cNvPr id="4" name="Slide Number Placeholder 3"/>
          <p:cNvSpPr>
            <a:spLocks noGrp="1"/>
          </p:cNvSpPr>
          <p:nvPr>
            <p:ph type="sldNum" sz="quarter" idx="5"/>
          </p:nvPr>
        </p:nvSpPr>
        <p:spPr/>
        <p:txBody>
          <a:bodyPr/>
          <a:lstStyle/>
          <a:p>
            <a:fld id="{90734E38-5C84-4E2A-B31C-B42A5A9DBFF7}" type="slidenum">
              <a:rPr lang="en-GB" smtClean="0"/>
              <a:t>27</a:t>
            </a:fld>
            <a:endParaRPr lang="en-GB"/>
          </a:p>
        </p:txBody>
      </p:sp>
    </p:spTree>
    <p:extLst>
      <p:ext uri="{BB962C8B-B14F-4D97-AF65-F5344CB8AC3E}">
        <p14:creationId xmlns:p14="http://schemas.microsoft.com/office/powerpoint/2010/main" val="35562340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Contemporary approaches build on contingency thinking.</a:t>
            </a:r>
          </a:p>
          <a:p>
            <a:r>
              <a:rPr lang="en-GB" b="0" dirty="0"/>
              <a:t> Agile management emphasises adaptability, collaboration, and iterative learning, particularly in knowledge-intensive and digital environments.</a:t>
            </a:r>
          </a:p>
          <a:p>
            <a:r>
              <a:rPr lang="en-GB" b="0" dirty="0"/>
              <a:t> Lean management, rooted in Japanese manufacturing philosophy, focuses on continuous improvement and waste reduction. </a:t>
            </a:r>
          </a:p>
          <a:p>
            <a:endParaRPr lang="en-GB" b="0" dirty="0"/>
          </a:p>
          <a:p>
            <a:r>
              <a:rPr lang="en-GB" b="0" dirty="0"/>
              <a:t>Learning organisation theory highlights knowledge sharing and organisational learning as sources of competitive advantage.</a:t>
            </a:r>
          </a:p>
          <a:p>
            <a:r>
              <a:rPr lang="en-GB" b="0" dirty="0"/>
              <a:t>These approaches reflect the realities of globalisation, technological change, and hybrid work structures. However, they often require significant cultural change and leadership capability to implement successfully.</a:t>
            </a:r>
          </a:p>
          <a:p>
            <a:endParaRPr lang="en-GB" dirty="0"/>
          </a:p>
          <a:p>
            <a:endParaRPr lang="en-GB" dirty="0"/>
          </a:p>
        </p:txBody>
      </p:sp>
      <p:sp>
        <p:nvSpPr>
          <p:cNvPr id="4" name="Slide Number Placeholder 3"/>
          <p:cNvSpPr>
            <a:spLocks noGrp="1"/>
          </p:cNvSpPr>
          <p:nvPr>
            <p:ph type="sldNum" sz="quarter" idx="5"/>
          </p:nvPr>
        </p:nvSpPr>
        <p:spPr/>
        <p:txBody>
          <a:bodyPr/>
          <a:lstStyle/>
          <a:p>
            <a:fld id="{90734E38-5C84-4E2A-B31C-B42A5A9DBFF7}" type="slidenum">
              <a:rPr lang="en-GB" smtClean="0"/>
              <a:t>28</a:t>
            </a:fld>
            <a:endParaRPr lang="en-GB"/>
          </a:p>
        </p:txBody>
      </p:sp>
    </p:spTree>
    <p:extLst>
      <p:ext uri="{BB962C8B-B14F-4D97-AF65-F5344CB8AC3E}">
        <p14:creationId xmlns:p14="http://schemas.microsoft.com/office/powerpoint/2010/main" val="15144909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0FCEB634-38E0-4F9E-BFAC-8BD870917BD3}"/>
              </a:ext>
            </a:extLst>
          </p:cNvPr>
          <p:cNvSpPr>
            <a:spLocks noGrp="1" noRot="1" noChangeAspect="1" noChangeArrowheads="1" noTextEdit="1"/>
          </p:cNvSpPr>
          <p:nvPr>
            <p:ph type="sldImg"/>
          </p:nvPr>
        </p:nvSpPr>
        <p:spPr>
          <a:xfrm>
            <a:off x="1371600" y="1143000"/>
            <a:ext cx="4114800" cy="3086100"/>
          </a:xfrm>
          <a:solidFill>
            <a:srgbClr val="FFFFFF"/>
          </a:solidFill>
          <a:ln/>
        </p:spPr>
      </p:sp>
      <p:sp>
        <p:nvSpPr>
          <p:cNvPr id="46083" name="Rectangle 3">
            <a:extLst>
              <a:ext uri="{FF2B5EF4-FFF2-40B4-BE49-F238E27FC236}">
                <a16:creationId xmlns:a16="http://schemas.microsoft.com/office/drawing/2014/main" id="{1D577F06-99F1-4FF5-B7B1-2D8E2CE1356D}"/>
              </a:ext>
            </a:extLst>
          </p:cNvPr>
          <p:cNvSpPr>
            <a:spLocks noGrp="1" noChangeArrowheads="1"/>
          </p:cNvSpPr>
          <p:nvPr>
            <p:ph type="body" idx="1"/>
          </p:nvPr>
        </p:nvSpPr>
        <p:spPr>
          <a:xfrm>
            <a:off x="685800" y="4343400"/>
            <a:ext cx="5486400" cy="4114800"/>
          </a:xfrm>
          <a:solidFill>
            <a:srgbClr val="FFFFFF"/>
          </a:solidFill>
          <a:ln>
            <a:solidFill>
              <a:srgbClr val="000000"/>
            </a:solidFill>
          </a:ln>
        </p:spPr>
        <p:txBody>
          <a:bodyPr/>
          <a:lstStyle/>
          <a:p>
            <a:pPr>
              <a:spcBef>
                <a:spcPct val="0"/>
              </a:spcBef>
            </a:pPr>
            <a:endParaRPr lang="en-US" altLang="en-US"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95088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1/24/2026</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1/24/2026</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1/24/2026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1/24/2026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1/24/2026</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1/24/2026</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1/24/2026</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1/24/2026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1/24/2026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1/24/2026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1/24/2026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1/24/2026</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VdX4nwvSFZM?feature=oembed" TargetMode="Externa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90qpziPNRnY?feature=oembed" TargetMode="Externa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1.pn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o4XX90lqT6E?feature=oembed" TargetMode="External"/><Relationship Id="rId4" Type="http://schemas.openxmlformats.org/officeDocument/2006/relationships/image" Target="../media/image13.jpeg"/></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video" Target="https://www.youtube.com/embed/S5XZi_7IL4g?feature=oembed" TargetMode="External"/><Relationship Id="rId4" Type="http://schemas.openxmlformats.org/officeDocument/2006/relationships/image" Target="../media/image18.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VTkBsIV83-E?feature=oembed" TargetMode="External"/><Relationship Id="rId4" Type="http://schemas.openxmlformats.org/officeDocument/2006/relationships/image" Target="../media/image24.jpeg"/></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6.png"/><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27.png"/><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27.png"/><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E1F11-3987-F544-B2F5-4955AE4E73F1}"/>
              </a:ext>
            </a:extLst>
          </p:cNvPr>
          <p:cNvSpPr>
            <a:spLocks noGrp="1"/>
          </p:cNvSpPr>
          <p:nvPr>
            <p:ph type="title"/>
          </p:nvPr>
        </p:nvSpPr>
        <p:spPr>
          <a:xfrm>
            <a:off x="683568" y="1539853"/>
            <a:ext cx="7772400" cy="1362075"/>
          </a:xfrm>
        </p:spPr>
        <p:txBody>
          <a:bodyPr>
            <a:noAutofit/>
          </a:bodyPr>
          <a:lstStyle/>
          <a:p>
            <a:r>
              <a:rPr lang="en-US" sz="3200" dirty="0">
                <a:solidFill>
                  <a:srgbClr val="002060"/>
                </a:solidFill>
              </a:rPr>
              <a:t>Session 3</a:t>
            </a:r>
            <a:br>
              <a:rPr lang="en-US" sz="3200" dirty="0">
                <a:solidFill>
                  <a:srgbClr val="002060"/>
                </a:solidFill>
              </a:rPr>
            </a:br>
            <a:r>
              <a:rPr lang="en-US" sz="3200" dirty="0">
                <a:solidFill>
                  <a:srgbClr val="002060"/>
                </a:solidFill>
              </a:rPr>
              <a:t>Management Theory </a:t>
            </a:r>
            <a:br>
              <a:rPr lang="en-US" sz="3200" dirty="0">
                <a:solidFill>
                  <a:srgbClr val="002060"/>
                </a:solidFill>
              </a:rPr>
            </a:br>
            <a:r>
              <a:rPr lang="en-US" sz="3200" dirty="0">
                <a:solidFill>
                  <a:srgbClr val="002060"/>
                </a:solidFill>
              </a:rPr>
              <a:t>and </a:t>
            </a:r>
            <a:br>
              <a:rPr lang="en-US" sz="3200" dirty="0">
                <a:solidFill>
                  <a:srgbClr val="002060"/>
                </a:solidFill>
              </a:rPr>
            </a:br>
            <a:r>
              <a:rPr lang="en-US" sz="3200" dirty="0">
                <a:solidFill>
                  <a:srgbClr val="002060"/>
                </a:solidFill>
              </a:rPr>
              <a:t>Practice</a:t>
            </a:r>
            <a:endParaRPr lang="en-US" sz="3200" b="1" dirty="0">
              <a:solidFill>
                <a:srgbClr val="002060"/>
              </a:solidFill>
            </a:endParaRPr>
          </a:p>
        </p:txBody>
      </p:sp>
      <p:sp>
        <p:nvSpPr>
          <p:cNvPr id="4" name="Text Placeholder 3">
            <a:extLst>
              <a:ext uri="{FF2B5EF4-FFF2-40B4-BE49-F238E27FC236}">
                <a16:creationId xmlns:a16="http://schemas.microsoft.com/office/drawing/2014/main" id="{31A16E29-2890-4290-9DF6-618EB6EB2DBE}"/>
              </a:ext>
            </a:extLst>
          </p:cNvPr>
          <p:cNvSpPr>
            <a:spLocks noGrp="1"/>
          </p:cNvSpPr>
          <p:nvPr>
            <p:ph type="body" idx="1"/>
          </p:nvPr>
        </p:nvSpPr>
        <p:spPr>
          <a:xfrm>
            <a:off x="683568" y="4040981"/>
            <a:ext cx="7772400" cy="1500187"/>
          </a:xfrm>
        </p:spPr>
        <p:txBody>
          <a:bodyPr>
            <a:normAutofit/>
          </a:bodyPr>
          <a:lstStyle/>
          <a:p>
            <a:r>
              <a:rPr lang="en-GB" sz="2000" dirty="0">
                <a:solidFill>
                  <a:srgbClr val="00B0F0"/>
                </a:solidFill>
                <a:latin typeface="+mj-lt"/>
              </a:rPr>
              <a:t>LCBB6022_BIRM Leadership and Management Theory and Practice</a:t>
            </a:r>
          </a:p>
        </p:txBody>
      </p:sp>
    </p:spTree>
    <p:extLst>
      <p:ext uri="{BB962C8B-B14F-4D97-AF65-F5344CB8AC3E}">
        <p14:creationId xmlns:p14="http://schemas.microsoft.com/office/powerpoint/2010/main" val="6342600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a:xfrm>
            <a:off x="457200" y="13316"/>
            <a:ext cx="8229600" cy="1143000"/>
          </a:xfrm>
        </p:spPr>
        <p:txBody>
          <a:bodyPr>
            <a:normAutofit/>
          </a:bodyPr>
          <a:lstStyle/>
          <a:p>
            <a:r>
              <a:rPr lang="en-GB" b="1" dirty="0"/>
              <a:t>During the session today we will…</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628650" y="1156316"/>
            <a:ext cx="7886700" cy="3263504"/>
          </a:xfrm>
        </p:spPr>
        <p:txBody>
          <a:bodyPr>
            <a:normAutofit fontScale="92500"/>
          </a:bodyPr>
          <a:lstStyle/>
          <a:p>
            <a:pPr marL="0" indent="0">
              <a:buNone/>
            </a:pPr>
            <a:endParaRPr lang="en-GB" dirty="0"/>
          </a:p>
          <a:p>
            <a:r>
              <a:rPr lang="en-GB" dirty="0">
                <a:latin typeface="Arial" panose="020B0604020202020204" pitchFamily="34" charset="0"/>
                <a:cs typeface="Arial" panose="020B0604020202020204" pitchFamily="34" charset="0"/>
              </a:rPr>
              <a:t>Critically evaluate key management theories and models</a:t>
            </a:r>
          </a:p>
          <a:p>
            <a:r>
              <a:rPr lang="en-GB" dirty="0">
                <a:latin typeface="Arial" panose="020B0604020202020204" pitchFamily="34" charset="0"/>
                <a:cs typeface="Arial" panose="020B0604020202020204" pitchFamily="34" charset="0"/>
              </a:rPr>
              <a:t>Compare classical, behavioural, and contemporary approaches</a:t>
            </a:r>
          </a:p>
          <a:p>
            <a:r>
              <a:rPr lang="en-GB" dirty="0">
                <a:latin typeface="Arial" panose="020B0604020202020204" pitchFamily="34" charset="0"/>
                <a:cs typeface="Arial" panose="020B0604020202020204" pitchFamily="34" charset="0"/>
              </a:rPr>
              <a:t>Apply management theories to real organisational contexts</a:t>
            </a:r>
          </a:p>
          <a:p>
            <a:r>
              <a:rPr lang="en-GB" dirty="0">
                <a:latin typeface="Arial" panose="020B0604020202020204" pitchFamily="34" charset="0"/>
                <a:cs typeface="Arial" panose="020B0604020202020204" pitchFamily="34" charset="0"/>
              </a:rPr>
              <a:t>Assess the relevance and limitations of each approach in modern organisations</a:t>
            </a:r>
          </a:p>
        </p:txBody>
      </p:sp>
    </p:spTree>
    <p:extLst>
      <p:ext uri="{BB962C8B-B14F-4D97-AF65-F5344CB8AC3E}">
        <p14:creationId xmlns:p14="http://schemas.microsoft.com/office/powerpoint/2010/main" val="123279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06F1F-AED7-4DD6-FE94-C93BC1C4EC13}"/>
              </a:ext>
            </a:extLst>
          </p:cNvPr>
          <p:cNvSpPr>
            <a:spLocks noGrp="1"/>
          </p:cNvSpPr>
          <p:nvPr>
            <p:ph type="title"/>
          </p:nvPr>
        </p:nvSpPr>
        <p:spPr/>
        <p:txBody>
          <a:bodyPr/>
          <a:lstStyle/>
          <a:p>
            <a:r>
              <a:rPr lang="en-GB" b="1" dirty="0"/>
              <a:t>What Is Management?</a:t>
            </a:r>
            <a:endParaRPr lang="en-GB" dirty="0"/>
          </a:p>
        </p:txBody>
      </p:sp>
      <p:sp>
        <p:nvSpPr>
          <p:cNvPr id="3" name="Content Placeholder 2">
            <a:extLst>
              <a:ext uri="{FF2B5EF4-FFF2-40B4-BE49-F238E27FC236}">
                <a16:creationId xmlns:a16="http://schemas.microsoft.com/office/drawing/2014/main" id="{29BF7505-9663-A1F4-22A3-97F31B4A96E3}"/>
              </a:ext>
            </a:extLst>
          </p:cNvPr>
          <p:cNvSpPr>
            <a:spLocks noGrp="1"/>
          </p:cNvSpPr>
          <p:nvPr>
            <p:ph idx="1"/>
          </p:nvPr>
        </p:nvSpPr>
        <p:spPr>
          <a:xfrm>
            <a:off x="457200" y="1600201"/>
            <a:ext cx="7339914" cy="3917032"/>
          </a:xfrm>
        </p:spPr>
        <p:txBody>
          <a:bodyPr/>
          <a:lstStyle/>
          <a:p>
            <a:pPr marL="0" indent="0">
              <a:buNone/>
            </a:pPr>
            <a:r>
              <a:rPr lang="en-GB" sz="2000" dirty="0">
                <a:latin typeface="Arial" panose="020B0604020202020204" pitchFamily="34" charset="0"/>
                <a:cs typeface="Arial" panose="020B0604020202020204" pitchFamily="34" charset="0"/>
              </a:rPr>
              <a:t>Management is the process of planning, organising, leading, and controlling organisational resources to achieve objectives efficiently and effectively.</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		Core Management Functions</a:t>
            </a:r>
          </a:p>
          <a:p>
            <a:pPr marL="0" indent="0">
              <a:buNone/>
            </a:pPr>
            <a:endParaRPr lang="en-GB" sz="2000" b="1" dirty="0">
              <a:latin typeface="Arial" panose="020B0604020202020204" pitchFamily="34" charset="0"/>
              <a:cs typeface="Arial" panose="020B0604020202020204" pitchFamily="34" charset="0"/>
            </a:endParaRPr>
          </a:p>
          <a:p>
            <a:pPr lvl="2"/>
            <a:r>
              <a:rPr lang="en-GB" b="1" dirty="0">
                <a:latin typeface="Arial" panose="020B0604020202020204" pitchFamily="34" charset="0"/>
                <a:cs typeface="Arial" panose="020B0604020202020204" pitchFamily="34" charset="0"/>
              </a:rPr>
              <a:t>Planning</a:t>
            </a:r>
            <a:r>
              <a:rPr lang="en-GB" dirty="0">
                <a:latin typeface="Arial" panose="020B0604020202020204" pitchFamily="34" charset="0"/>
                <a:cs typeface="Arial" panose="020B0604020202020204" pitchFamily="34" charset="0"/>
              </a:rPr>
              <a:t> – setting goals and strategies</a:t>
            </a:r>
          </a:p>
          <a:p>
            <a:pPr lvl="2"/>
            <a:r>
              <a:rPr lang="en-GB" b="1" dirty="0">
                <a:latin typeface="Arial" panose="020B0604020202020204" pitchFamily="34" charset="0"/>
                <a:cs typeface="Arial" panose="020B0604020202020204" pitchFamily="34" charset="0"/>
              </a:rPr>
              <a:t>Organising</a:t>
            </a:r>
            <a:r>
              <a:rPr lang="en-GB" dirty="0">
                <a:latin typeface="Arial" panose="020B0604020202020204" pitchFamily="34" charset="0"/>
                <a:cs typeface="Arial" panose="020B0604020202020204" pitchFamily="34" charset="0"/>
              </a:rPr>
              <a:t> – allocating resources and responsibilities	</a:t>
            </a:r>
          </a:p>
          <a:p>
            <a:pPr lvl="2"/>
            <a:r>
              <a:rPr lang="en-GB" b="1" dirty="0">
                <a:latin typeface="Arial" panose="020B0604020202020204" pitchFamily="34" charset="0"/>
                <a:cs typeface="Arial" panose="020B0604020202020204" pitchFamily="34" charset="0"/>
              </a:rPr>
              <a:t>Leading</a:t>
            </a:r>
            <a:r>
              <a:rPr lang="en-GB" dirty="0">
                <a:latin typeface="Arial" panose="020B0604020202020204" pitchFamily="34" charset="0"/>
                <a:cs typeface="Arial" panose="020B0604020202020204" pitchFamily="34" charset="0"/>
              </a:rPr>
              <a:t> – motivating and directing people</a:t>
            </a:r>
          </a:p>
          <a:p>
            <a:pPr lvl="2"/>
            <a:r>
              <a:rPr lang="en-GB" b="1" dirty="0">
                <a:latin typeface="Arial" panose="020B0604020202020204" pitchFamily="34" charset="0"/>
                <a:cs typeface="Arial" panose="020B0604020202020204" pitchFamily="34" charset="0"/>
              </a:rPr>
              <a:t>Controlling</a:t>
            </a:r>
            <a:r>
              <a:rPr lang="en-GB" dirty="0">
                <a:latin typeface="Arial" panose="020B0604020202020204" pitchFamily="34" charset="0"/>
                <a:cs typeface="Arial" panose="020B0604020202020204" pitchFamily="34" charset="0"/>
              </a:rPr>
              <a:t> – monitoring performance and outcomes</a:t>
            </a:r>
          </a:p>
          <a:p>
            <a:endParaRPr lang="en-GB" dirty="0"/>
          </a:p>
        </p:txBody>
      </p:sp>
      <p:pic>
        <p:nvPicPr>
          <p:cNvPr id="5" name="Picture 4" descr="Businesswoman writing notepad">
            <a:extLst>
              <a:ext uri="{FF2B5EF4-FFF2-40B4-BE49-F238E27FC236}">
                <a16:creationId xmlns:a16="http://schemas.microsoft.com/office/drawing/2014/main" id="{897F826D-D954-62B3-3C2A-084AB3B022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98494" y="658936"/>
            <a:ext cx="921692" cy="2474789"/>
          </a:xfrm>
          <a:prstGeom prst="rect">
            <a:avLst/>
          </a:prstGeom>
        </p:spPr>
      </p:pic>
      <p:pic>
        <p:nvPicPr>
          <p:cNvPr id="7" name="Picture 6" descr="Businessman with clipboard">
            <a:extLst>
              <a:ext uri="{FF2B5EF4-FFF2-40B4-BE49-F238E27FC236}">
                <a16:creationId xmlns:a16="http://schemas.microsoft.com/office/drawing/2014/main" id="{84711C38-E35E-2BA7-8014-766F41D2B8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4974" y="3558639"/>
            <a:ext cx="923938" cy="2292226"/>
          </a:xfrm>
          <a:prstGeom prst="rect">
            <a:avLst/>
          </a:prstGeom>
        </p:spPr>
      </p:pic>
      <p:pic>
        <p:nvPicPr>
          <p:cNvPr id="9" name="Picture 8" descr="Businessman holding notepad">
            <a:extLst>
              <a:ext uri="{FF2B5EF4-FFF2-40B4-BE49-F238E27FC236}">
                <a16:creationId xmlns:a16="http://schemas.microsoft.com/office/drawing/2014/main" id="{7577CC4D-A2FF-C458-81DA-DA69627C4B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53719" y="3225007"/>
            <a:ext cx="995307" cy="2474789"/>
          </a:xfrm>
          <a:prstGeom prst="rect">
            <a:avLst/>
          </a:prstGeom>
        </p:spPr>
      </p:pic>
    </p:spTree>
    <p:extLst>
      <p:ext uri="{BB962C8B-B14F-4D97-AF65-F5344CB8AC3E}">
        <p14:creationId xmlns:p14="http://schemas.microsoft.com/office/powerpoint/2010/main" val="4071286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iagram of a person holding a clipboard&#10;&#10;AI-generated content may be incorrect.">
            <a:extLst>
              <a:ext uri="{FF2B5EF4-FFF2-40B4-BE49-F238E27FC236}">
                <a16:creationId xmlns:a16="http://schemas.microsoft.com/office/drawing/2014/main" id="{DFDFC8BE-D573-8B5D-519A-D069DF4286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8174" y="261730"/>
            <a:ext cx="8547652" cy="5698435"/>
          </a:xfrm>
          <a:prstGeom prst="rect">
            <a:avLst/>
          </a:prstGeom>
        </p:spPr>
      </p:pic>
    </p:spTree>
    <p:extLst>
      <p:ext uri="{BB962C8B-B14F-4D97-AF65-F5344CB8AC3E}">
        <p14:creationId xmlns:p14="http://schemas.microsoft.com/office/powerpoint/2010/main" val="1590378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6CACB-9A50-4226-4533-149C12D6B980}"/>
              </a:ext>
            </a:extLst>
          </p:cNvPr>
          <p:cNvSpPr>
            <a:spLocks noGrp="1"/>
          </p:cNvSpPr>
          <p:nvPr>
            <p:ph type="title"/>
          </p:nvPr>
        </p:nvSpPr>
        <p:spPr>
          <a:xfrm>
            <a:off x="600635" y="2497885"/>
            <a:ext cx="8229600" cy="1143000"/>
          </a:xfrm>
        </p:spPr>
        <p:txBody>
          <a:bodyPr/>
          <a:lstStyle/>
          <a:p>
            <a:r>
              <a:rPr lang="en-GB" dirty="0"/>
              <a:t>Classical Management Theories</a:t>
            </a:r>
            <a:br>
              <a:rPr lang="en-GB" dirty="0"/>
            </a:br>
            <a:r>
              <a:rPr lang="en-GB" dirty="0"/>
              <a:t>(1900–1930s)</a:t>
            </a:r>
          </a:p>
        </p:txBody>
      </p:sp>
      <p:pic>
        <p:nvPicPr>
          <p:cNvPr id="5" name="Picture 4" descr="A diagram of a scientific theory&#10;&#10;AI-generated content may be incorrect.">
            <a:extLst>
              <a:ext uri="{FF2B5EF4-FFF2-40B4-BE49-F238E27FC236}">
                <a16:creationId xmlns:a16="http://schemas.microsoft.com/office/drawing/2014/main" id="{33447447-9C1B-3742-AC75-A927EFB5D786}"/>
              </a:ext>
            </a:extLst>
          </p:cNvPr>
          <p:cNvPicPr>
            <a:picLocks noChangeAspect="1"/>
          </p:cNvPicPr>
          <p:nvPr/>
        </p:nvPicPr>
        <p:blipFill>
          <a:blip r:embed="rId2"/>
          <a:stretch>
            <a:fillRect/>
          </a:stretch>
        </p:blipFill>
        <p:spPr>
          <a:xfrm>
            <a:off x="5954425" y="3825771"/>
            <a:ext cx="2743583" cy="1762371"/>
          </a:xfrm>
          <a:prstGeom prst="rect">
            <a:avLst/>
          </a:prstGeom>
        </p:spPr>
      </p:pic>
    </p:spTree>
    <p:extLst>
      <p:ext uri="{BB962C8B-B14F-4D97-AF65-F5344CB8AC3E}">
        <p14:creationId xmlns:p14="http://schemas.microsoft.com/office/powerpoint/2010/main" val="1671909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C8A36-E96C-375E-CF8F-84AE57AB20FC}"/>
              </a:ext>
            </a:extLst>
          </p:cNvPr>
          <p:cNvSpPr>
            <a:spLocks noGrp="1"/>
          </p:cNvSpPr>
          <p:nvPr>
            <p:ph type="title"/>
          </p:nvPr>
        </p:nvSpPr>
        <p:spPr/>
        <p:txBody>
          <a:bodyPr/>
          <a:lstStyle/>
          <a:p>
            <a:r>
              <a:rPr lang="en-GB" dirty="0"/>
              <a:t>Classical Management Theories</a:t>
            </a:r>
          </a:p>
        </p:txBody>
      </p:sp>
      <p:sp>
        <p:nvSpPr>
          <p:cNvPr id="3" name="Content Placeholder 2">
            <a:extLst>
              <a:ext uri="{FF2B5EF4-FFF2-40B4-BE49-F238E27FC236}">
                <a16:creationId xmlns:a16="http://schemas.microsoft.com/office/drawing/2014/main" id="{C9C79BFE-B76A-87C3-5CDF-95A08CF935F5}"/>
              </a:ext>
            </a:extLst>
          </p:cNvPr>
          <p:cNvSpPr>
            <a:spLocks noGrp="1"/>
          </p:cNvSpPr>
          <p:nvPr>
            <p:ph idx="1"/>
          </p:nvPr>
        </p:nvSpPr>
        <p:spPr>
          <a:xfrm>
            <a:off x="457200" y="1405582"/>
            <a:ext cx="8229600" cy="2675237"/>
          </a:xfrm>
          <a:prstGeom prst="roundRect">
            <a:avLst/>
          </a:prstGeom>
          <a:ln>
            <a:solidFill>
              <a:schemeClr val="accent1"/>
            </a:solidFill>
          </a:ln>
        </p:spPr>
        <p:txBody>
          <a:bodyPr>
            <a:normAutofit fontScale="92500"/>
          </a:bodyPr>
          <a:lstStyle/>
          <a:p>
            <a:pPr marL="0" indent="0">
              <a:lnSpc>
                <a:spcPct val="160000"/>
              </a:lnSpc>
              <a:buNone/>
            </a:pPr>
            <a:r>
              <a:rPr lang="en-GB" sz="2000" dirty="0">
                <a:latin typeface="Arial" panose="020B0604020202020204" pitchFamily="34" charset="0"/>
                <a:cs typeface="Arial" panose="020B0604020202020204" pitchFamily="34" charset="0"/>
              </a:rPr>
              <a:t>Classical management theories emerged in the late nineteenth and early twentieth centuries in response to rapid industrialisation and the need to manage large-scale organisations efficiently. These approaches share a core assumption: organisations function best when work is structured, controlled, and rationalised through formal systems.</a:t>
            </a:r>
          </a:p>
        </p:txBody>
      </p:sp>
      <p:sp>
        <p:nvSpPr>
          <p:cNvPr id="5" name="TextBox 4">
            <a:extLst>
              <a:ext uri="{FF2B5EF4-FFF2-40B4-BE49-F238E27FC236}">
                <a16:creationId xmlns:a16="http://schemas.microsoft.com/office/drawing/2014/main" id="{78C79C9F-82C7-511E-A6F6-E97A4877BD8E}"/>
              </a:ext>
            </a:extLst>
          </p:cNvPr>
          <p:cNvSpPr txBox="1"/>
          <p:nvPr/>
        </p:nvSpPr>
        <p:spPr>
          <a:xfrm>
            <a:off x="1729945" y="4080819"/>
            <a:ext cx="6635578" cy="1892826"/>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b="1" dirty="0">
                <a:latin typeface="Arial" panose="020B0604020202020204" pitchFamily="34" charset="0"/>
                <a:cs typeface="Arial" panose="020B0604020202020204" pitchFamily="34" charset="0"/>
              </a:rPr>
              <a:t>Scientific Management - </a:t>
            </a:r>
            <a:r>
              <a:rPr lang="en-GB" dirty="0">
                <a:latin typeface="Arial" panose="020B0604020202020204" pitchFamily="34" charset="0"/>
                <a:cs typeface="Arial" panose="020B0604020202020204" pitchFamily="34" charset="0"/>
              </a:rPr>
              <a:t>Frederick Winslow Taylor,</a:t>
            </a:r>
          </a:p>
          <a:p>
            <a:pPr marL="285750" indent="-285750">
              <a:lnSpc>
                <a:spcPct val="150000"/>
              </a:lnSpc>
              <a:buFont typeface="Arial" panose="020B0604020202020204" pitchFamily="34" charset="0"/>
              <a:buChar char="•"/>
            </a:pPr>
            <a:r>
              <a:rPr lang="en-GB" b="1" dirty="0">
                <a:latin typeface="Arial" panose="020B0604020202020204" pitchFamily="34" charset="0"/>
                <a:cs typeface="Arial" panose="020B0604020202020204" pitchFamily="34" charset="0"/>
              </a:rPr>
              <a:t>Administrative Management</a:t>
            </a:r>
            <a:r>
              <a:rPr lang="en-GB" dirty="0">
                <a:latin typeface="Arial" panose="020B0604020202020204" pitchFamily="34" charset="0"/>
                <a:cs typeface="Arial" panose="020B0604020202020204" pitchFamily="34" charset="0"/>
              </a:rPr>
              <a:t> - Henri Fayol,</a:t>
            </a:r>
          </a:p>
          <a:p>
            <a:pPr marL="285750" indent="-285750">
              <a:lnSpc>
                <a:spcPct val="150000"/>
              </a:lnSpc>
              <a:buFont typeface="Arial" panose="020B0604020202020204" pitchFamily="34" charset="0"/>
              <a:buChar char="•"/>
            </a:pPr>
            <a:r>
              <a:rPr lang="en-GB" b="1" dirty="0">
                <a:latin typeface="Arial" panose="020B0604020202020204" pitchFamily="34" charset="0"/>
                <a:cs typeface="Arial" panose="020B0604020202020204" pitchFamily="34" charset="0"/>
              </a:rPr>
              <a:t>Bureaucratic Management</a:t>
            </a:r>
            <a:r>
              <a:rPr lang="en-GB" dirty="0">
                <a:latin typeface="Arial" panose="020B0604020202020204" pitchFamily="34" charset="0"/>
                <a:cs typeface="Arial" panose="020B0604020202020204" pitchFamily="34" charset="0"/>
              </a:rPr>
              <a:t> - Max Weber</a:t>
            </a:r>
          </a:p>
          <a:p>
            <a:endParaRPr lang="en-GB" dirty="0"/>
          </a:p>
          <a:p>
            <a:endParaRPr lang="en-GB" dirty="0"/>
          </a:p>
        </p:txBody>
      </p:sp>
    </p:spTree>
    <p:extLst>
      <p:ext uri="{BB962C8B-B14F-4D97-AF65-F5344CB8AC3E}">
        <p14:creationId xmlns:p14="http://schemas.microsoft.com/office/powerpoint/2010/main" val="4151959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A8D4-3187-9AAD-991D-CA2310EDB1E0}"/>
              </a:ext>
            </a:extLst>
          </p:cNvPr>
          <p:cNvSpPr>
            <a:spLocks noGrp="1"/>
          </p:cNvSpPr>
          <p:nvPr>
            <p:ph type="title"/>
          </p:nvPr>
        </p:nvSpPr>
        <p:spPr>
          <a:xfrm>
            <a:off x="128084" y="391369"/>
            <a:ext cx="2568100" cy="1067780"/>
          </a:xfrm>
          <a:ln w="57150">
            <a:solidFill>
              <a:schemeClr val="tx1"/>
            </a:solidFill>
          </a:ln>
        </p:spPr>
        <p:txBody>
          <a:bodyPr>
            <a:normAutofit fontScale="90000"/>
          </a:bodyPr>
          <a:lstStyle/>
          <a:p>
            <a:r>
              <a:rPr lang="en-GB" dirty="0"/>
              <a:t>Scientific Management</a:t>
            </a:r>
          </a:p>
        </p:txBody>
      </p:sp>
      <p:sp>
        <p:nvSpPr>
          <p:cNvPr id="3" name="Content Placeholder 2">
            <a:extLst>
              <a:ext uri="{FF2B5EF4-FFF2-40B4-BE49-F238E27FC236}">
                <a16:creationId xmlns:a16="http://schemas.microsoft.com/office/drawing/2014/main" id="{0C6A8BC7-E018-25C9-1A63-EC897B24E6F0}"/>
              </a:ext>
            </a:extLst>
          </p:cNvPr>
          <p:cNvSpPr>
            <a:spLocks noGrp="1"/>
          </p:cNvSpPr>
          <p:nvPr>
            <p:ph idx="1"/>
          </p:nvPr>
        </p:nvSpPr>
        <p:spPr>
          <a:xfrm>
            <a:off x="239951" y="1939367"/>
            <a:ext cx="2344366" cy="2979264"/>
          </a:xfrm>
          <a:prstGeom prst="roundRect">
            <a:avLst/>
          </a:prstGeom>
          <a:ln>
            <a:solidFill>
              <a:schemeClr val="accent5"/>
            </a:solidFill>
          </a:ln>
        </p:spPr>
        <p:txBody>
          <a:bodyPr>
            <a:normAutofit/>
          </a:bodyPr>
          <a:lstStyle/>
          <a:p>
            <a:pPr marL="0" indent="0" algn="ctr">
              <a:buNone/>
            </a:pPr>
            <a:r>
              <a:rPr lang="en-GB" sz="2000" b="1" dirty="0">
                <a:latin typeface="Arial" panose="020B0604020202020204" pitchFamily="34" charset="0"/>
                <a:cs typeface="Arial" panose="020B0604020202020204" pitchFamily="34" charset="0"/>
              </a:rPr>
              <a:t>Modern relevance</a:t>
            </a:r>
            <a:endParaRPr lang="en-GB" sz="2000" dirty="0">
              <a:latin typeface="Arial" panose="020B0604020202020204" pitchFamily="34" charset="0"/>
              <a:cs typeface="Arial" panose="020B0604020202020204" pitchFamily="34" charset="0"/>
            </a:endParaRPr>
          </a:p>
          <a:p>
            <a:pPr algn="ctr"/>
            <a:r>
              <a:rPr lang="en-GB" sz="2000" dirty="0">
                <a:latin typeface="Arial" panose="020B0604020202020204" pitchFamily="34" charset="0"/>
                <a:cs typeface="Arial" panose="020B0604020202020204" pitchFamily="34" charset="0"/>
              </a:rPr>
              <a:t>Seen in logistics, manufacturing and performance metrics</a:t>
            </a:r>
          </a:p>
          <a:p>
            <a:endParaRPr lang="en-GB" dirty="0"/>
          </a:p>
        </p:txBody>
      </p:sp>
      <p:graphicFrame>
        <p:nvGraphicFramePr>
          <p:cNvPr id="4" name="Diagram 3">
            <a:extLst>
              <a:ext uri="{FF2B5EF4-FFF2-40B4-BE49-F238E27FC236}">
                <a16:creationId xmlns:a16="http://schemas.microsoft.com/office/drawing/2014/main" id="{267CCE51-B77D-8C20-A778-0892322311FB}"/>
              </a:ext>
            </a:extLst>
          </p:cNvPr>
          <p:cNvGraphicFramePr/>
          <p:nvPr>
            <p:extLst>
              <p:ext uri="{D42A27DB-BD31-4B8C-83A1-F6EECF244321}">
                <p14:modId xmlns:p14="http://schemas.microsoft.com/office/powerpoint/2010/main" val="3712648964"/>
              </p:ext>
            </p:extLst>
          </p:nvPr>
        </p:nvGraphicFramePr>
        <p:xfrm>
          <a:off x="2824266" y="391369"/>
          <a:ext cx="6096000" cy="60752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1654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1CFB0-6E72-DA7B-E8C9-6555F25BFFFE}"/>
              </a:ext>
            </a:extLst>
          </p:cNvPr>
          <p:cNvSpPr>
            <a:spLocks noGrp="1"/>
          </p:cNvSpPr>
          <p:nvPr>
            <p:ph type="title"/>
          </p:nvPr>
        </p:nvSpPr>
        <p:spPr/>
        <p:txBody>
          <a:bodyPr/>
          <a:lstStyle/>
          <a:p>
            <a:r>
              <a:rPr lang="en-GB" dirty="0"/>
              <a:t>Scientific Management</a:t>
            </a:r>
          </a:p>
        </p:txBody>
      </p:sp>
      <p:pic>
        <p:nvPicPr>
          <p:cNvPr id="4" name="Online Media 3" title="Frederick Taylor's Scientific Management Theory Explained">
            <a:hlinkClick r:id="" action="ppaction://media"/>
            <a:extLst>
              <a:ext uri="{FF2B5EF4-FFF2-40B4-BE49-F238E27FC236}">
                <a16:creationId xmlns:a16="http://schemas.microsoft.com/office/drawing/2014/main" id="{38E1E14C-5749-AAD6-0114-8A91199F4CCD}"/>
              </a:ext>
            </a:extLst>
          </p:cNvPr>
          <p:cNvPicPr>
            <a:picLocks noGrp="1" noRot="1" noChangeAspect="1"/>
          </p:cNvPicPr>
          <p:nvPr>
            <p:ph idx="1"/>
            <a:videoFile r:link="rId1"/>
          </p:nvPr>
        </p:nvPicPr>
        <p:blipFill>
          <a:blip r:embed="rId4"/>
          <a:stretch>
            <a:fillRect/>
          </a:stretch>
        </p:blipFill>
        <p:spPr>
          <a:xfrm>
            <a:off x="1104900" y="1600200"/>
            <a:ext cx="6932613" cy="3916363"/>
          </a:xfrm>
          <a:prstGeom prst="rect">
            <a:avLst/>
          </a:prstGeom>
        </p:spPr>
      </p:pic>
    </p:spTree>
    <p:extLst>
      <p:ext uri="{BB962C8B-B14F-4D97-AF65-F5344CB8AC3E}">
        <p14:creationId xmlns:p14="http://schemas.microsoft.com/office/powerpoint/2010/main" val="3847508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586D1-E86A-46B3-F4A6-372457B65B2F}"/>
              </a:ext>
            </a:extLst>
          </p:cNvPr>
          <p:cNvSpPr>
            <a:spLocks noGrp="1"/>
          </p:cNvSpPr>
          <p:nvPr>
            <p:ph type="title"/>
          </p:nvPr>
        </p:nvSpPr>
        <p:spPr/>
        <p:txBody>
          <a:bodyPr/>
          <a:lstStyle/>
          <a:p>
            <a:r>
              <a:rPr lang="en-GB" dirty="0"/>
              <a:t>Administrative Management</a:t>
            </a:r>
          </a:p>
        </p:txBody>
      </p:sp>
      <p:sp>
        <p:nvSpPr>
          <p:cNvPr id="3" name="Content Placeholder 2">
            <a:extLst>
              <a:ext uri="{FF2B5EF4-FFF2-40B4-BE49-F238E27FC236}">
                <a16:creationId xmlns:a16="http://schemas.microsoft.com/office/drawing/2014/main" id="{842D5F4D-4358-5B48-6E70-0F3061270152}"/>
              </a:ext>
            </a:extLst>
          </p:cNvPr>
          <p:cNvSpPr>
            <a:spLocks noGrp="1"/>
          </p:cNvSpPr>
          <p:nvPr>
            <p:ph idx="1"/>
          </p:nvPr>
        </p:nvSpPr>
        <p:spPr>
          <a:xfrm>
            <a:off x="457200" y="1600201"/>
            <a:ext cx="5011271" cy="3917032"/>
          </a:xfrm>
        </p:spPr>
        <p:txBody>
          <a:bodyPr>
            <a:normAutofit fontScale="92500" lnSpcReduction="20000"/>
          </a:bodyPr>
          <a:lstStyle/>
          <a:p>
            <a:pPr marL="0" indent="0">
              <a:buNone/>
            </a:pPr>
            <a:r>
              <a:rPr lang="en-GB" b="1" dirty="0"/>
              <a:t>Core principles</a:t>
            </a:r>
            <a:endParaRPr lang="en-GB" dirty="0"/>
          </a:p>
          <a:p>
            <a:r>
              <a:rPr lang="en-GB" dirty="0"/>
              <a:t>Division of work</a:t>
            </a:r>
          </a:p>
          <a:p>
            <a:r>
              <a:rPr lang="en-GB" dirty="0"/>
              <a:t>Unity of command</a:t>
            </a:r>
          </a:p>
          <a:p>
            <a:r>
              <a:rPr lang="en-GB" dirty="0"/>
              <a:t>Scalar chain (hierarchy)</a:t>
            </a:r>
          </a:p>
          <a:p>
            <a:r>
              <a:rPr lang="en-GB" dirty="0"/>
              <a:t>Centralisation vs decentralisation</a:t>
            </a:r>
          </a:p>
          <a:p>
            <a:pPr marL="0" indent="0">
              <a:buNone/>
            </a:pPr>
            <a:r>
              <a:rPr lang="en-GB" b="1" dirty="0"/>
              <a:t>Strengths</a:t>
            </a:r>
            <a:endParaRPr lang="en-GB" dirty="0"/>
          </a:p>
          <a:p>
            <a:r>
              <a:rPr lang="en-GB" dirty="0"/>
              <a:t>Clear organisational structure</a:t>
            </a:r>
          </a:p>
          <a:p>
            <a:r>
              <a:rPr lang="en-GB" dirty="0"/>
              <a:t>Applicable to large organisations</a:t>
            </a:r>
          </a:p>
          <a:p>
            <a:pPr marL="0" indent="0">
              <a:buNone/>
            </a:pPr>
            <a:r>
              <a:rPr lang="en-GB" b="1" dirty="0"/>
              <a:t>Limitations</a:t>
            </a:r>
            <a:endParaRPr lang="en-GB" dirty="0"/>
          </a:p>
          <a:p>
            <a:r>
              <a:rPr lang="en-GB" dirty="0"/>
              <a:t>Rigid and inflexible</a:t>
            </a:r>
          </a:p>
          <a:p>
            <a:r>
              <a:rPr lang="en-GB" dirty="0"/>
              <a:t>Assumes stable environments</a:t>
            </a:r>
          </a:p>
          <a:p>
            <a:endParaRPr lang="en-GB" dirty="0"/>
          </a:p>
        </p:txBody>
      </p:sp>
      <p:pic>
        <p:nvPicPr>
          <p:cNvPr id="5" name="Picture 4" descr="Businessman holding notepad">
            <a:extLst>
              <a:ext uri="{FF2B5EF4-FFF2-40B4-BE49-F238E27FC236}">
                <a16:creationId xmlns:a16="http://schemas.microsoft.com/office/drawing/2014/main" id="{5A40033C-19EF-4E05-6D39-2D478720DF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61412" y="1360528"/>
            <a:ext cx="1201270" cy="4136943"/>
          </a:xfrm>
          <a:prstGeom prst="rect">
            <a:avLst/>
          </a:prstGeom>
        </p:spPr>
      </p:pic>
    </p:spTree>
    <p:extLst>
      <p:ext uri="{BB962C8B-B14F-4D97-AF65-F5344CB8AC3E}">
        <p14:creationId xmlns:p14="http://schemas.microsoft.com/office/powerpoint/2010/main" val="3840679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099EB-5170-9C0D-D839-6D4E283A5FB7}"/>
              </a:ext>
            </a:extLst>
          </p:cNvPr>
          <p:cNvSpPr>
            <a:spLocks noGrp="1"/>
          </p:cNvSpPr>
          <p:nvPr>
            <p:ph type="title"/>
          </p:nvPr>
        </p:nvSpPr>
        <p:spPr>
          <a:xfrm>
            <a:off x="457200" y="274638"/>
            <a:ext cx="8229600" cy="1143000"/>
          </a:xfrm>
        </p:spPr>
        <p:txBody>
          <a:bodyPr anchor="ctr">
            <a:normAutofit/>
          </a:bodyPr>
          <a:lstStyle/>
          <a:p>
            <a:r>
              <a:rPr lang="en-GB" dirty="0"/>
              <a:t>Administrative Management</a:t>
            </a:r>
          </a:p>
        </p:txBody>
      </p:sp>
      <p:pic>
        <p:nvPicPr>
          <p:cNvPr id="5" name="Online Media 4" title="Henri Fayol's Principles of Management">
            <a:hlinkClick r:id="" action="ppaction://media"/>
            <a:extLst>
              <a:ext uri="{FF2B5EF4-FFF2-40B4-BE49-F238E27FC236}">
                <a16:creationId xmlns:a16="http://schemas.microsoft.com/office/drawing/2014/main" id="{5127186F-22C6-43AA-5636-8329627CA769}"/>
              </a:ext>
            </a:extLst>
          </p:cNvPr>
          <p:cNvPicPr>
            <a:picLocks noRot="1" noChangeAspect="1"/>
          </p:cNvPicPr>
          <p:nvPr>
            <a:videoFile r:link="rId1"/>
          </p:nvPr>
        </p:nvPicPr>
        <p:blipFill>
          <a:blip r:embed="rId4"/>
          <a:stretch>
            <a:fillRect/>
          </a:stretch>
        </p:blipFill>
        <p:spPr>
          <a:xfrm>
            <a:off x="1105600" y="1600201"/>
            <a:ext cx="6932800" cy="3917032"/>
          </a:xfrm>
          <a:prstGeom prst="rect">
            <a:avLst/>
          </a:prstGeom>
          <a:noFill/>
        </p:spPr>
      </p:pic>
    </p:spTree>
    <p:extLst>
      <p:ext uri="{BB962C8B-B14F-4D97-AF65-F5344CB8AC3E}">
        <p14:creationId xmlns:p14="http://schemas.microsoft.com/office/powerpoint/2010/main" val="3953285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C28BF-651C-4942-0B1F-F32CBBDCF8F1}"/>
              </a:ext>
            </a:extLst>
          </p:cNvPr>
          <p:cNvSpPr>
            <a:spLocks noGrp="1"/>
          </p:cNvSpPr>
          <p:nvPr>
            <p:ph type="title"/>
          </p:nvPr>
        </p:nvSpPr>
        <p:spPr/>
        <p:txBody>
          <a:bodyPr/>
          <a:lstStyle/>
          <a:p>
            <a:r>
              <a:rPr lang="en-GB" b="1" dirty="0"/>
              <a:t>Bureaucratic Management</a:t>
            </a:r>
            <a:r>
              <a:rPr lang="en-GB" dirty="0"/>
              <a:t>,</a:t>
            </a:r>
          </a:p>
        </p:txBody>
      </p:sp>
      <p:sp>
        <p:nvSpPr>
          <p:cNvPr id="3" name="Content Placeholder 2">
            <a:extLst>
              <a:ext uri="{FF2B5EF4-FFF2-40B4-BE49-F238E27FC236}">
                <a16:creationId xmlns:a16="http://schemas.microsoft.com/office/drawing/2014/main" id="{DC15B852-7DE1-A121-82D9-04A0D1793F05}"/>
              </a:ext>
            </a:extLst>
          </p:cNvPr>
          <p:cNvSpPr>
            <a:spLocks noGrp="1"/>
          </p:cNvSpPr>
          <p:nvPr>
            <p:ph idx="1"/>
          </p:nvPr>
        </p:nvSpPr>
        <p:spPr>
          <a:xfrm>
            <a:off x="457200" y="1600201"/>
            <a:ext cx="8229600" cy="909917"/>
          </a:xfrm>
          <a:prstGeom prst="roundRect">
            <a:avLst/>
          </a:prstGeom>
          <a:ln>
            <a:solidFill>
              <a:schemeClr val="tx2"/>
            </a:solidFill>
          </a:ln>
        </p:spPr>
        <p:txBody>
          <a:bodyPr>
            <a:normAutofit/>
          </a:bodyPr>
          <a:lstStyle/>
          <a:p>
            <a:pPr marL="0" indent="0">
              <a:buNone/>
            </a:pPr>
            <a:r>
              <a:rPr lang="en-GB" sz="2000" dirty="0">
                <a:latin typeface="Arial" panose="020B0604020202020204" pitchFamily="34" charset="0"/>
                <a:cs typeface="Arial" panose="020B0604020202020204" pitchFamily="34" charset="0"/>
              </a:rPr>
              <a:t>Developed by Max Weber, emphasised rational-legal authority, formal rules, and impersonal decision-making</a:t>
            </a:r>
          </a:p>
        </p:txBody>
      </p:sp>
      <p:pic>
        <p:nvPicPr>
          <p:cNvPr id="5" name="Picture 4" descr="A diagram of a diagram of a company&#10;&#10;AI-generated content may be incorrect.">
            <a:extLst>
              <a:ext uri="{FF2B5EF4-FFF2-40B4-BE49-F238E27FC236}">
                <a16:creationId xmlns:a16="http://schemas.microsoft.com/office/drawing/2014/main" id="{CB9BEF0F-64CD-D44A-E917-519694D9B898}"/>
              </a:ext>
            </a:extLst>
          </p:cNvPr>
          <p:cNvPicPr>
            <a:picLocks noChangeAspect="1"/>
          </p:cNvPicPr>
          <p:nvPr/>
        </p:nvPicPr>
        <p:blipFill>
          <a:blip r:embed="rId3"/>
          <a:stretch>
            <a:fillRect/>
          </a:stretch>
        </p:blipFill>
        <p:spPr>
          <a:xfrm>
            <a:off x="6371619" y="2940425"/>
            <a:ext cx="2569156" cy="2545976"/>
          </a:xfrm>
          <a:prstGeom prst="rect">
            <a:avLst/>
          </a:prstGeom>
        </p:spPr>
      </p:pic>
      <p:graphicFrame>
        <p:nvGraphicFramePr>
          <p:cNvPr id="8" name="Diagram 7">
            <a:extLst>
              <a:ext uri="{FF2B5EF4-FFF2-40B4-BE49-F238E27FC236}">
                <a16:creationId xmlns:a16="http://schemas.microsoft.com/office/drawing/2014/main" id="{5B8711CE-F7E8-CB48-5B39-D3F70746193A}"/>
              </a:ext>
            </a:extLst>
          </p:cNvPr>
          <p:cNvGraphicFramePr/>
          <p:nvPr>
            <p:extLst>
              <p:ext uri="{D42A27DB-BD31-4B8C-83A1-F6EECF244321}">
                <p14:modId xmlns:p14="http://schemas.microsoft.com/office/powerpoint/2010/main" val="2203548661"/>
              </p:ext>
            </p:extLst>
          </p:nvPr>
        </p:nvGraphicFramePr>
        <p:xfrm>
          <a:off x="203225" y="2618909"/>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06017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18804-7F3A-2299-F11B-1390284B5F59}"/>
              </a:ext>
            </a:extLst>
          </p:cNvPr>
          <p:cNvSpPr>
            <a:spLocks noGrp="1"/>
          </p:cNvSpPr>
          <p:nvPr>
            <p:ph type="title"/>
          </p:nvPr>
        </p:nvSpPr>
        <p:spPr>
          <a:xfrm>
            <a:off x="600635" y="2286000"/>
            <a:ext cx="8229600" cy="1143000"/>
          </a:xfrm>
        </p:spPr>
        <p:txBody>
          <a:bodyPr/>
          <a:lstStyle/>
          <a:p>
            <a:r>
              <a:rPr lang="en-GB" dirty="0"/>
              <a:t>Human Relations Theories</a:t>
            </a:r>
            <a:br>
              <a:rPr lang="en-GB" dirty="0"/>
            </a:br>
            <a:r>
              <a:rPr lang="en-GB" dirty="0"/>
              <a:t>(1930s–1960s)</a:t>
            </a:r>
          </a:p>
        </p:txBody>
      </p:sp>
      <p:pic>
        <p:nvPicPr>
          <p:cNvPr id="5" name="Picture 4" descr="A group of people with text and images&#10;&#10;AI-generated content may be incorrect.">
            <a:extLst>
              <a:ext uri="{FF2B5EF4-FFF2-40B4-BE49-F238E27FC236}">
                <a16:creationId xmlns:a16="http://schemas.microsoft.com/office/drawing/2014/main" id="{CA566A64-365E-B30E-B44C-66E65827D1B1}"/>
              </a:ext>
            </a:extLst>
          </p:cNvPr>
          <p:cNvPicPr>
            <a:picLocks noChangeAspect="1"/>
          </p:cNvPicPr>
          <p:nvPr/>
        </p:nvPicPr>
        <p:blipFill>
          <a:blip r:embed="rId3"/>
          <a:stretch>
            <a:fillRect/>
          </a:stretch>
        </p:blipFill>
        <p:spPr>
          <a:xfrm>
            <a:off x="600635" y="3904671"/>
            <a:ext cx="3010320" cy="1714739"/>
          </a:xfrm>
          <a:prstGeom prst="rect">
            <a:avLst/>
          </a:prstGeom>
        </p:spPr>
      </p:pic>
    </p:spTree>
    <p:extLst>
      <p:ext uri="{BB962C8B-B14F-4D97-AF65-F5344CB8AC3E}">
        <p14:creationId xmlns:p14="http://schemas.microsoft.com/office/powerpoint/2010/main" val="12740365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B5AE6-396B-1941-C8BE-5BB26F8112A1}"/>
              </a:ext>
            </a:extLst>
          </p:cNvPr>
          <p:cNvSpPr>
            <a:spLocks noGrp="1"/>
          </p:cNvSpPr>
          <p:nvPr>
            <p:ph type="title"/>
          </p:nvPr>
        </p:nvSpPr>
        <p:spPr/>
        <p:txBody>
          <a:bodyPr/>
          <a:lstStyle/>
          <a:p>
            <a:r>
              <a:rPr lang="en-GB" dirty="0"/>
              <a:t>Behavioural Management Theories</a:t>
            </a:r>
          </a:p>
        </p:txBody>
      </p:sp>
      <p:sp>
        <p:nvSpPr>
          <p:cNvPr id="3" name="Content Placeholder 2">
            <a:extLst>
              <a:ext uri="{FF2B5EF4-FFF2-40B4-BE49-F238E27FC236}">
                <a16:creationId xmlns:a16="http://schemas.microsoft.com/office/drawing/2014/main" id="{2CD4CF38-A75D-F2D2-5916-587AD0039237}"/>
              </a:ext>
            </a:extLst>
          </p:cNvPr>
          <p:cNvSpPr>
            <a:spLocks noGrp="1"/>
          </p:cNvSpPr>
          <p:nvPr>
            <p:ph idx="1"/>
          </p:nvPr>
        </p:nvSpPr>
        <p:spPr>
          <a:xfrm>
            <a:off x="228600" y="1470484"/>
            <a:ext cx="8686800" cy="2420198"/>
          </a:xfrm>
          <a:prstGeom prst="roundRect">
            <a:avLst/>
          </a:prstGeom>
          <a:ln w="28575">
            <a:solidFill>
              <a:schemeClr val="accent3"/>
            </a:solidFill>
          </a:ln>
        </p:spPr>
        <p:txBody>
          <a:bodyPr>
            <a:normAutofit lnSpcReduction="10000"/>
          </a:bodyPr>
          <a:lstStyle/>
          <a:p>
            <a:pPr marL="0" indent="0">
              <a:lnSpc>
                <a:spcPct val="150000"/>
              </a:lnSpc>
              <a:buNone/>
            </a:pPr>
            <a:r>
              <a:rPr lang="en-GB" sz="2000" dirty="0">
                <a:latin typeface="Arial" panose="020B0604020202020204" pitchFamily="34" charset="0"/>
                <a:cs typeface="Arial" panose="020B0604020202020204" pitchFamily="34" charset="0"/>
              </a:rPr>
              <a:t>Behavioural management theories emerged as a response to the limitations of classical approaches, particularly their failure to account for human motivation, emotions, and social relationships. These theories argue that productivity is closely linked to employee satisfaction and group dynamics.</a:t>
            </a:r>
          </a:p>
        </p:txBody>
      </p:sp>
      <p:sp>
        <p:nvSpPr>
          <p:cNvPr id="5" name="TextBox 4">
            <a:extLst>
              <a:ext uri="{FF2B5EF4-FFF2-40B4-BE49-F238E27FC236}">
                <a16:creationId xmlns:a16="http://schemas.microsoft.com/office/drawing/2014/main" id="{329C9944-7091-3DE5-0F10-D8A264A63672}"/>
              </a:ext>
            </a:extLst>
          </p:cNvPr>
          <p:cNvSpPr txBox="1"/>
          <p:nvPr/>
        </p:nvSpPr>
        <p:spPr>
          <a:xfrm>
            <a:off x="2286000" y="4217004"/>
            <a:ext cx="4572000" cy="1015663"/>
          </a:xfrm>
          <a:prstGeom prst="rect">
            <a:avLst/>
          </a:prstGeom>
          <a:noFill/>
        </p:spPr>
        <p:txBody>
          <a:bodyPr wrap="square">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Human Relations Movement</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Maslow’s Hierarchy of Need</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Herzberg’s Two-Factor Theory </a:t>
            </a:r>
          </a:p>
        </p:txBody>
      </p:sp>
    </p:spTree>
    <p:extLst>
      <p:ext uri="{BB962C8B-B14F-4D97-AF65-F5344CB8AC3E}">
        <p14:creationId xmlns:p14="http://schemas.microsoft.com/office/powerpoint/2010/main" val="29279078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CE16C-425D-0C41-3F03-1FE1ED8C04D4}"/>
              </a:ext>
            </a:extLst>
          </p:cNvPr>
          <p:cNvSpPr>
            <a:spLocks noGrp="1"/>
          </p:cNvSpPr>
          <p:nvPr>
            <p:ph type="title"/>
          </p:nvPr>
        </p:nvSpPr>
        <p:spPr/>
        <p:txBody>
          <a:bodyPr/>
          <a:lstStyle/>
          <a:p>
            <a:r>
              <a:rPr lang="en-GB" dirty="0"/>
              <a:t>Human Relations Movement</a:t>
            </a:r>
          </a:p>
        </p:txBody>
      </p:sp>
      <p:sp>
        <p:nvSpPr>
          <p:cNvPr id="3" name="Content Placeholder 2">
            <a:extLst>
              <a:ext uri="{FF2B5EF4-FFF2-40B4-BE49-F238E27FC236}">
                <a16:creationId xmlns:a16="http://schemas.microsoft.com/office/drawing/2014/main" id="{5D2354D0-5279-F746-2FD8-EC761D4301DF}"/>
              </a:ext>
            </a:extLst>
          </p:cNvPr>
          <p:cNvSpPr>
            <a:spLocks noGrp="1"/>
          </p:cNvSpPr>
          <p:nvPr>
            <p:ph idx="1"/>
          </p:nvPr>
        </p:nvSpPr>
        <p:spPr>
          <a:xfrm>
            <a:off x="457200" y="1600200"/>
            <a:ext cx="8229600" cy="4370293"/>
          </a:xfrm>
        </p:spPr>
        <p:txBody>
          <a:bodyPr>
            <a:normAutofit fontScale="92500" lnSpcReduction="10000"/>
          </a:bodyPr>
          <a:lstStyle/>
          <a:p>
            <a:pPr marL="0" indent="0">
              <a:buNone/>
            </a:pPr>
            <a:r>
              <a:rPr lang="en-GB" sz="2000" dirty="0">
                <a:latin typeface="Arial" panose="020B0604020202020204" pitchFamily="34" charset="0"/>
                <a:cs typeface="Arial" panose="020B0604020202020204" pitchFamily="34" charset="0"/>
              </a:rPr>
              <a:t>The Human Relations Movement is closely associated with the Hawthorne Studies conducted by Elton Mayo and colleagues.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These studies revealed that workers’ productivity improved not due to physical conditions alone, but because employees felt observed, valued, and socially connected.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This finding challenged the economic assumptions of scientific management and highlighted the importance of informal groups, leadership style, and communication.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While the Hawthorne Studies have been criticised for methodological weaknesses, their legacy lies in legitimising the psychological study of work behaviour.</a:t>
            </a:r>
          </a:p>
        </p:txBody>
      </p:sp>
    </p:spTree>
    <p:extLst>
      <p:ext uri="{BB962C8B-B14F-4D97-AF65-F5344CB8AC3E}">
        <p14:creationId xmlns:p14="http://schemas.microsoft.com/office/powerpoint/2010/main" val="24692049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D75EC-479F-B2E0-7D13-C64E4224EB66}"/>
              </a:ext>
            </a:extLst>
          </p:cNvPr>
          <p:cNvSpPr>
            <a:spLocks noGrp="1"/>
          </p:cNvSpPr>
          <p:nvPr>
            <p:ph type="title"/>
          </p:nvPr>
        </p:nvSpPr>
        <p:spPr/>
        <p:txBody>
          <a:bodyPr/>
          <a:lstStyle/>
          <a:p>
            <a:r>
              <a:rPr lang="en-GB" dirty="0"/>
              <a:t>Human Relations Movement</a:t>
            </a:r>
          </a:p>
        </p:txBody>
      </p:sp>
      <p:pic>
        <p:nvPicPr>
          <p:cNvPr id="4" name="Online Media 3" title="The Hawthorne Effect - Or Why Everything Works">
            <a:hlinkClick r:id="" action="ppaction://media"/>
            <a:extLst>
              <a:ext uri="{FF2B5EF4-FFF2-40B4-BE49-F238E27FC236}">
                <a16:creationId xmlns:a16="http://schemas.microsoft.com/office/drawing/2014/main" id="{D1E7A1AF-4789-7B2F-FB40-D7D7BFA9421F}"/>
              </a:ext>
            </a:extLst>
          </p:cNvPr>
          <p:cNvPicPr>
            <a:picLocks noGrp="1" noRot="1" noChangeAspect="1"/>
          </p:cNvPicPr>
          <p:nvPr>
            <p:ph idx="1"/>
            <a:videoFile r:link="rId1"/>
          </p:nvPr>
        </p:nvPicPr>
        <p:blipFill>
          <a:blip r:embed="rId4"/>
          <a:stretch>
            <a:fillRect/>
          </a:stretch>
        </p:blipFill>
        <p:spPr>
          <a:xfrm>
            <a:off x="1104900" y="1600200"/>
            <a:ext cx="6932613" cy="3916363"/>
          </a:xfrm>
          <a:prstGeom prst="rect">
            <a:avLst/>
          </a:prstGeom>
        </p:spPr>
      </p:pic>
    </p:spTree>
    <p:extLst>
      <p:ext uri="{BB962C8B-B14F-4D97-AF65-F5344CB8AC3E}">
        <p14:creationId xmlns:p14="http://schemas.microsoft.com/office/powerpoint/2010/main" val="1205649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C203F-D613-0079-512D-0243E373DD56}"/>
              </a:ext>
            </a:extLst>
          </p:cNvPr>
          <p:cNvSpPr>
            <a:spLocks noGrp="1"/>
          </p:cNvSpPr>
          <p:nvPr>
            <p:ph type="title"/>
          </p:nvPr>
        </p:nvSpPr>
        <p:spPr/>
        <p:txBody>
          <a:bodyPr/>
          <a:lstStyle/>
          <a:p>
            <a:r>
              <a:rPr lang="en-GB" dirty="0"/>
              <a:t>Human Relations Movement</a:t>
            </a:r>
          </a:p>
        </p:txBody>
      </p:sp>
      <p:sp>
        <p:nvSpPr>
          <p:cNvPr id="3" name="Content Placeholder 2">
            <a:extLst>
              <a:ext uri="{FF2B5EF4-FFF2-40B4-BE49-F238E27FC236}">
                <a16:creationId xmlns:a16="http://schemas.microsoft.com/office/drawing/2014/main" id="{1550FD6F-3B7E-F4D0-143E-1A7B1EE64048}"/>
              </a:ext>
            </a:extLst>
          </p:cNvPr>
          <p:cNvSpPr>
            <a:spLocks noGrp="1"/>
          </p:cNvSpPr>
          <p:nvPr>
            <p:ph idx="1"/>
          </p:nvPr>
        </p:nvSpPr>
        <p:spPr/>
        <p:txBody>
          <a:bodyPr>
            <a:normAutofit/>
          </a:bodyPr>
          <a:lstStyle/>
          <a:p>
            <a:pPr marL="0" indent="0">
              <a:buNone/>
            </a:pPr>
            <a:r>
              <a:rPr lang="en-GB" sz="2000" b="1" dirty="0">
                <a:latin typeface="Arial" panose="020B0604020202020204" pitchFamily="34" charset="0"/>
                <a:cs typeface="Arial" panose="020B0604020202020204" pitchFamily="34" charset="0"/>
              </a:rPr>
              <a:t>Key insights</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Social factors affect productivity</a:t>
            </a:r>
          </a:p>
          <a:p>
            <a:r>
              <a:rPr lang="en-GB" sz="2000" dirty="0">
                <a:latin typeface="Arial" panose="020B0604020202020204" pitchFamily="34" charset="0"/>
                <a:cs typeface="Arial" panose="020B0604020202020204" pitchFamily="34" charset="0"/>
              </a:rPr>
              <a:t>Employee recognition matters</a:t>
            </a:r>
          </a:p>
          <a:p>
            <a:r>
              <a:rPr lang="en-GB" sz="2000" dirty="0">
                <a:latin typeface="Arial" panose="020B0604020202020204" pitchFamily="34" charset="0"/>
                <a:cs typeface="Arial" panose="020B0604020202020204" pitchFamily="34" charset="0"/>
              </a:rPr>
              <a:t>Informal groups influence behaviour</a:t>
            </a:r>
          </a:p>
          <a:p>
            <a:pPr marL="0" indent="0">
              <a:buNone/>
            </a:pPr>
            <a:r>
              <a:rPr lang="en-GB" sz="2000" b="1" dirty="0">
                <a:latin typeface="Arial" panose="020B0604020202020204" pitchFamily="34" charset="0"/>
                <a:cs typeface="Arial" panose="020B0604020202020204" pitchFamily="34" charset="0"/>
              </a:rPr>
              <a:t>Strengths</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Improved employee satisfaction</a:t>
            </a:r>
          </a:p>
          <a:p>
            <a:r>
              <a:rPr lang="en-GB" sz="2000" dirty="0">
                <a:latin typeface="Arial" panose="020B0604020202020204" pitchFamily="34" charset="0"/>
                <a:cs typeface="Arial" panose="020B0604020202020204" pitchFamily="34" charset="0"/>
              </a:rPr>
              <a:t>Recognised emotional and social needs</a:t>
            </a:r>
          </a:p>
          <a:p>
            <a:pPr marL="0" indent="0">
              <a:buNone/>
            </a:pPr>
            <a:r>
              <a:rPr lang="en-GB" sz="2000" b="1" dirty="0">
                <a:latin typeface="Arial" panose="020B0604020202020204" pitchFamily="34" charset="0"/>
                <a:cs typeface="Arial" panose="020B0604020202020204" pitchFamily="34" charset="0"/>
              </a:rPr>
              <a:t>Limitations</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Can prioritise morale over productivity</a:t>
            </a:r>
          </a:p>
          <a:p>
            <a:r>
              <a:rPr lang="en-GB" sz="2000" dirty="0">
                <a:latin typeface="Arial" panose="020B0604020202020204" pitchFamily="34" charset="0"/>
                <a:cs typeface="Arial" panose="020B0604020202020204" pitchFamily="34" charset="0"/>
              </a:rPr>
              <a:t>Lacks structural guidance</a:t>
            </a:r>
          </a:p>
          <a:p>
            <a:endParaRPr lang="en-GB" dirty="0"/>
          </a:p>
        </p:txBody>
      </p:sp>
      <p:pic>
        <p:nvPicPr>
          <p:cNvPr id="7" name="Picture 6" descr="Doctor thumb up">
            <a:extLst>
              <a:ext uri="{FF2B5EF4-FFF2-40B4-BE49-F238E27FC236}">
                <a16:creationId xmlns:a16="http://schemas.microsoft.com/office/drawing/2014/main" id="{BE3A4FD9-FBB2-43CB-C406-527E5D8CA6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68643" y="1172521"/>
            <a:ext cx="1018157" cy="3099388"/>
          </a:xfrm>
          <a:prstGeom prst="rect">
            <a:avLst/>
          </a:prstGeom>
        </p:spPr>
      </p:pic>
      <p:pic>
        <p:nvPicPr>
          <p:cNvPr id="9" name="Picture 8" descr="Businessman counting two">
            <a:extLst>
              <a:ext uri="{FF2B5EF4-FFF2-40B4-BE49-F238E27FC236}">
                <a16:creationId xmlns:a16="http://schemas.microsoft.com/office/drawing/2014/main" id="{70A63560-A3C4-BDCD-751A-D71E37B59E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6145887" y="1600201"/>
            <a:ext cx="1281565" cy="3099388"/>
          </a:xfrm>
          <a:prstGeom prst="rect">
            <a:avLst/>
          </a:prstGeom>
        </p:spPr>
      </p:pic>
      <p:pic>
        <p:nvPicPr>
          <p:cNvPr id="5" name="Picture 4" descr="Businessman back">
            <a:extLst>
              <a:ext uri="{FF2B5EF4-FFF2-40B4-BE49-F238E27FC236}">
                <a16:creationId xmlns:a16="http://schemas.microsoft.com/office/drawing/2014/main" id="{121888B0-58F1-C5F7-805F-7EBECE44F92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86670" y="2722215"/>
            <a:ext cx="1281565" cy="3861147"/>
          </a:xfrm>
          <a:prstGeom prst="rect">
            <a:avLst/>
          </a:prstGeom>
        </p:spPr>
      </p:pic>
    </p:spTree>
    <p:extLst>
      <p:ext uri="{BB962C8B-B14F-4D97-AF65-F5344CB8AC3E}">
        <p14:creationId xmlns:p14="http://schemas.microsoft.com/office/powerpoint/2010/main" val="22544611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16A43-5B1A-9359-95E0-BE2C11996245}"/>
              </a:ext>
            </a:extLst>
          </p:cNvPr>
          <p:cNvSpPr>
            <a:spLocks noGrp="1"/>
          </p:cNvSpPr>
          <p:nvPr>
            <p:ph type="title"/>
          </p:nvPr>
        </p:nvSpPr>
        <p:spPr/>
        <p:txBody>
          <a:bodyPr/>
          <a:lstStyle/>
          <a:p>
            <a:r>
              <a:rPr lang="en-GB" dirty="0"/>
              <a:t>Motivation Theory –</a:t>
            </a:r>
            <a:br>
              <a:rPr lang="en-GB" dirty="0"/>
            </a:br>
            <a:r>
              <a:rPr lang="en-GB" dirty="0"/>
              <a:t> Maslow’s Hierarchy of needs. </a:t>
            </a:r>
          </a:p>
        </p:txBody>
      </p:sp>
      <p:sp>
        <p:nvSpPr>
          <p:cNvPr id="3" name="Content Placeholder 2">
            <a:extLst>
              <a:ext uri="{FF2B5EF4-FFF2-40B4-BE49-F238E27FC236}">
                <a16:creationId xmlns:a16="http://schemas.microsoft.com/office/drawing/2014/main" id="{A866CAE7-A569-B008-0F28-8CD8B7ADCA2E}"/>
              </a:ext>
            </a:extLst>
          </p:cNvPr>
          <p:cNvSpPr>
            <a:spLocks noGrp="1"/>
          </p:cNvSpPr>
          <p:nvPr>
            <p:ph idx="1"/>
          </p:nvPr>
        </p:nvSpPr>
        <p:spPr>
          <a:xfrm>
            <a:off x="457200" y="1577789"/>
            <a:ext cx="8229600" cy="2402542"/>
          </a:xfrm>
        </p:spPr>
        <p:txBody>
          <a:bodyPr>
            <a:normAutofit/>
          </a:bodyPr>
          <a:lstStyle/>
          <a:p>
            <a:pPr marL="0" indent="0">
              <a:buNone/>
            </a:pPr>
            <a:r>
              <a:rPr lang="en-GB" sz="2000" dirty="0"/>
              <a:t>Motivation theories further developed behavioural insights. Maslow’s Hierarchy of Needs proposes that individuals are motivated by a progression of needs, from basic physiological requirements to self-actualisation. In organisational contexts, this suggests managers must address more than pay to motivate employees. However, empirical research has failed to consistently validate the hierarchy, particularly across cultures.</a:t>
            </a:r>
          </a:p>
        </p:txBody>
      </p:sp>
      <p:pic>
        <p:nvPicPr>
          <p:cNvPr id="5" name="Picture 4" descr="A pyramid of maslows with text&#10;&#10;AI-generated content may be incorrect.">
            <a:extLst>
              <a:ext uri="{FF2B5EF4-FFF2-40B4-BE49-F238E27FC236}">
                <a16:creationId xmlns:a16="http://schemas.microsoft.com/office/drawing/2014/main" id="{C8017FBA-2243-3B82-BF0B-16E47197120C}"/>
              </a:ext>
            </a:extLst>
          </p:cNvPr>
          <p:cNvPicPr>
            <a:picLocks noChangeAspect="1"/>
          </p:cNvPicPr>
          <p:nvPr/>
        </p:nvPicPr>
        <p:blipFill>
          <a:blip r:embed="rId2"/>
          <a:stretch>
            <a:fillRect/>
          </a:stretch>
        </p:blipFill>
        <p:spPr>
          <a:xfrm>
            <a:off x="3048000" y="3760406"/>
            <a:ext cx="5364420" cy="2822956"/>
          </a:xfrm>
          <a:prstGeom prst="rect">
            <a:avLst/>
          </a:prstGeom>
        </p:spPr>
      </p:pic>
    </p:spTree>
    <p:extLst>
      <p:ext uri="{BB962C8B-B14F-4D97-AF65-F5344CB8AC3E}">
        <p14:creationId xmlns:p14="http://schemas.microsoft.com/office/powerpoint/2010/main" val="31621395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D3BBE-CF35-7B72-F25F-248AE5292F23}"/>
              </a:ext>
            </a:extLst>
          </p:cNvPr>
          <p:cNvSpPr>
            <a:spLocks noGrp="1"/>
          </p:cNvSpPr>
          <p:nvPr>
            <p:ph type="title"/>
          </p:nvPr>
        </p:nvSpPr>
        <p:spPr>
          <a:xfrm>
            <a:off x="457200" y="274638"/>
            <a:ext cx="8229600" cy="1143000"/>
          </a:xfrm>
        </p:spPr>
        <p:txBody>
          <a:bodyPr anchor="ctr">
            <a:normAutofit/>
          </a:bodyPr>
          <a:lstStyle/>
          <a:p>
            <a:r>
              <a:rPr lang="en-GB" dirty="0"/>
              <a:t>Motivation Theory – </a:t>
            </a:r>
            <a:br>
              <a:rPr lang="en-GB" dirty="0"/>
            </a:br>
            <a:r>
              <a:rPr lang="en-GB" dirty="0"/>
              <a:t>Hertzberg Two-Factor Theory</a:t>
            </a:r>
          </a:p>
        </p:txBody>
      </p:sp>
      <p:sp>
        <p:nvSpPr>
          <p:cNvPr id="3" name="Content Placeholder 2">
            <a:extLst>
              <a:ext uri="{FF2B5EF4-FFF2-40B4-BE49-F238E27FC236}">
                <a16:creationId xmlns:a16="http://schemas.microsoft.com/office/drawing/2014/main" id="{46EF6104-F71E-7191-599A-A34FB9D934BE}"/>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1800" b="1"/>
              <a:t>Herzberg’s Two-Factor Theory</a:t>
            </a:r>
            <a:r>
              <a:rPr lang="en-GB" sz="1800"/>
              <a:t> distinguishes between hygiene factors (e.g. pay, working conditions) and motivators (e.g. achievement, recognition). </a:t>
            </a:r>
          </a:p>
          <a:p>
            <a:pPr marL="0" indent="0">
              <a:lnSpc>
                <a:spcPct val="90000"/>
              </a:lnSpc>
              <a:buNone/>
            </a:pPr>
            <a:r>
              <a:rPr lang="en-GB" sz="1800"/>
              <a:t>Herzberg argued that true motivation arises from meaningful work rather than external rewards. </a:t>
            </a:r>
          </a:p>
          <a:p>
            <a:pPr marL="0" indent="0">
              <a:lnSpc>
                <a:spcPct val="90000"/>
              </a:lnSpc>
              <a:buNone/>
            </a:pPr>
            <a:endParaRPr lang="en-GB" sz="1800"/>
          </a:p>
          <a:p>
            <a:pPr marL="0" indent="0">
              <a:lnSpc>
                <a:spcPct val="90000"/>
              </a:lnSpc>
              <a:buNone/>
            </a:pPr>
            <a:r>
              <a:rPr lang="en-GB" sz="1800"/>
              <a:t>This theory has influenced job enrichment and employee engagement practices, though critics argue it oversimplifies motivation and relies heavily on self-reported data.</a:t>
            </a:r>
          </a:p>
        </p:txBody>
      </p:sp>
      <p:pic>
        <p:nvPicPr>
          <p:cNvPr id="5" name="Online Media 4" title="Herzberg's Motivation Hygiene Theory">
            <a:hlinkClick r:id="" action="ppaction://media"/>
            <a:extLst>
              <a:ext uri="{FF2B5EF4-FFF2-40B4-BE49-F238E27FC236}">
                <a16:creationId xmlns:a16="http://schemas.microsoft.com/office/drawing/2014/main" id="{A6C9527E-462F-1032-361B-1584FF05FC68}"/>
              </a:ext>
            </a:extLst>
          </p:cNvPr>
          <p:cNvPicPr>
            <a:picLocks noRot="1" noChangeAspect="1"/>
          </p:cNvPicPr>
          <p:nvPr>
            <a:videoFile r:link="rId1"/>
          </p:nvPr>
        </p:nvPicPr>
        <p:blipFill>
          <a:blip r:embed="rId4"/>
          <a:stretch>
            <a:fillRect/>
          </a:stretch>
        </p:blipFill>
        <p:spPr>
          <a:xfrm>
            <a:off x="4648200" y="2453816"/>
            <a:ext cx="4038600" cy="2281809"/>
          </a:xfrm>
          <a:prstGeom prst="rect">
            <a:avLst/>
          </a:prstGeom>
          <a:noFill/>
        </p:spPr>
      </p:pic>
    </p:spTree>
    <p:extLst>
      <p:ext uri="{BB962C8B-B14F-4D97-AF65-F5344CB8AC3E}">
        <p14:creationId xmlns:p14="http://schemas.microsoft.com/office/powerpoint/2010/main" val="509070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230DB-3AC9-4C33-CC6B-B2BE41558B9A}"/>
              </a:ext>
            </a:extLst>
          </p:cNvPr>
          <p:cNvSpPr>
            <a:spLocks noGrp="1"/>
          </p:cNvSpPr>
          <p:nvPr>
            <p:ph type="title"/>
          </p:nvPr>
        </p:nvSpPr>
        <p:spPr/>
        <p:txBody>
          <a:bodyPr/>
          <a:lstStyle/>
          <a:p>
            <a:r>
              <a:rPr lang="en-GB" dirty="0"/>
              <a:t>Motivation Theories</a:t>
            </a:r>
          </a:p>
        </p:txBody>
      </p:sp>
      <p:sp>
        <p:nvSpPr>
          <p:cNvPr id="3" name="Content Placeholder 2">
            <a:extLst>
              <a:ext uri="{FF2B5EF4-FFF2-40B4-BE49-F238E27FC236}">
                <a16:creationId xmlns:a16="http://schemas.microsoft.com/office/drawing/2014/main" id="{4C8725FC-0586-8704-7991-688EA44985F4}"/>
              </a:ext>
            </a:extLst>
          </p:cNvPr>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Maslow’s Hierarchy of Needs</a:t>
            </a:r>
          </a:p>
          <a:p>
            <a:r>
              <a:rPr lang="en-GB" dirty="0">
                <a:latin typeface="Arial" panose="020B0604020202020204" pitchFamily="34" charset="0"/>
                <a:cs typeface="Arial" panose="020B0604020202020204" pitchFamily="34" charset="0"/>
              </a:rPr>
              <a:t>Physiological → Safety → Social → Esteem → Self-actualisation</a:t>
            </a:r>
          </a:p>
          <a:p>
            <a:pPr marL="0" indent="0">
              <a:buNone/>
            </a:pPr>
            <a:r>
              <a:rPr lang="en-GB" b="1" dirty="0">
                <a:latin typeface="Arial" panose="020B0604020202020204" pitchFamily="34" charset="0"/>
                <a:cs typeface="Arial" panose="020B0604020202020204" pitchFamily="34" charset="0"/>
              </a:rPr>
              <a:t>Herzberg’s Two-Factor Theory</a:t>
            </a:r>
          </a:p>
          <a:p>
            <a:r>
              <a:rPr lang="en-GB" b="1" dirty="0">
                <a:latin typeface="Arial" panose="020B0604020202020204" pitchFamily="34" charset="0"/>
                <a:cs typeface="Arial" panose="020B0604020202020204" pitchFamily="34" charset="0"/>
              </a:rPr>
              <a:t>Hygiene factors</a:t>
            </a:r>
            <a:r>
              <a:rPr lang="en-GB" dirty="0">
                <a:latin typeface="Arial" panose="020B0604020202020204" pitchFamily="34" charset="0"/>
                <a:cs typeface="Arial" panose="020B0604020202020204" pitchFamily="34" charset="0"/>
              </a:rPr>
              <a:t> prevent </a:t>
            </a:r>
            <a:r>
              <a:rPr lang="en-GB" u="sng" dirty="0">
                <a:latin typeface="Arial" panose="020B0604020202020204" pitchFamily="34" charset="0"/>
                <a:cs typeface="Arial" panose="020B0604020202020204" pitchFamily="34" charset="0"/>
              </a:rPr>
              <a:t>dissatisfaction</a:t>
            </a:r>
          </a:p>
          <a:p>
            <a:r>
              <a:rPr lang="en-GB" b="1" dirty="0">
                <a:latin typeface="Arial" panose="020B0604020202020204" pitchFamily="34" charset="0"/>
                <a:cs typeface="Arial" panose="020B0604020202020204" pitchFamily="34" charset="0"/>
              </a:rPr>
              <a:t>Motivators</a:t>
            </a:r>
            <a:r>
              <a:rPr lang="en-GB" dirty="0">
                <a:latin typeface="Arial" panose="020B0604020202020204" pitchFamily="34" charset="0"/>
                <a:cs typeface="Arial" panose="020B0604020202020204" pitchFamily="34" charset="0"/>
              </a:rPr>
              <a:t> create </a:t>
            </a:r>
            <a:r>
              <a:rPr lang="en-GB" u="sng" dirty="0">
                <a:latin typeface="Arial" panose="020B0604020202020204" pitchFamily="34" charset="0"/>
                <a:cs typeface="Arial" panose="020B0604020202020204" pitchFamily="34" charset="0"/>
              </a:rPr>
              <a:t>satisfaction</a:t>
            </a:r>
          </a:p>
          <a:p>
            <a:pPr marL="0" indent="0">
              <a:buNone/>
            </a:pPr>
            <a:r>
              <a:rPr lang="en-GB" b="1" dirty="0">
                <a:latin typeface="Arial" panose="020B0604020202020204" pitchFamily="34" charset="0"/>
                <a:cs typeface="Arial" panose="020B0604020202020204" pitchFamily="34" charset="0"/>
              </a:rPr>
              <a:t>Critique</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Overly generalised</a:t>
            </a:r>
          </a:p>
          <a:p>
            <a:r>
              <a:rPr lang="en-GB" dirty="0">
                <a:latin typeface="Arial" panose="020B0604020202020204" pitchFamily="34" charset="0"/>
                <a:cs typeface="Arial" panose="020B0604020202020204" pitchFamily="34" charset="0"/>
              </a:rPr>
              <a:t>Cultural and individual differences ignored</a:t>
            </a:r>
          </a:p>
          <a:p>
            <a:endParaRPr lang="en-GB" dirty="0"/>
          </a:p>
        </p:txBody>
      </p:sp>
    </p:spTree>
    <p:extLst>
      <p:ext uri="{BB962C8B-B14F-4D97-AF65-F5344CB8AC3E}">
        <p14:creationId xmlns:p14="http://schemas.microsoft.com/office/powerpoint/2010/main" val="30920533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41A0D-E510-6FB4-E4C4-08F4EE80D2C2}"/>
              </a:ext>
            </a:extLst>
          </p:cNvPr>
          <p:cNvSpPr>
            <a:spLocks noGrp="1"/>
          </p:cNvSpPr>
          <p:nvPr>
            <p:ph type="title"/>
          </p:nvPr>
        </p:nvSpPr>
        <p:spPr>
          <a:xfrm>
            <a:off x="457200" y="2580516"/>
            <a:ext cx="8229600" cy="1143000"/>
          </a:xfrm>
        </p:spPr>
        <p:txBody>
          <a:bodyPr/>
          <a:lstStyle/>
          <a:p>
            <a:r>
              <a:rPr lang="en-GB" dirty="0"/>
              <a:t>Quantitative &amp; Systems Approaches to Management</a:t>
            </a:r>
          </a:p>
        </p:txBody>
      </p:sp>
      <p:pic>
        <p:nvPicPr>
          <p:cNvPr id="5" name="Picture 4" descr="A diagram of a scientific experiment&#10;&#10;AI-generated content may be incorrect.">
            <a:extLst>
              <a:ext uri="{FF2B5EF4-FFF2-40B4-BE49-F238E27FC236}">
                <a16:creationId xmlns:a16="http://schemas.microsoft.com/office/drawing/2014/main" id="{7E9A4243-A1E5-E87A-719A-D3907F0B87B6}"/>
              </a:ext>
            </a:extLst>
          </p:cNvPr>
          <p:cNvPicPr>
            <a:picLocks noChangeAspect="1"/>
          </p:cNvPicPr>
          <p:nvPr/>
        </p:nvPicPr>
        <p:blipFill>
          <a:blip r:embed="rId2"/>
          <a:stretch>
            <a:fillRect/>
          </a:stretch>
        </p:blipFill>
        <p:spPr>
          <a:xfrm>
            <a:off x="457200" y="3712314"/>
            <a:ext cx="2572109" cy="1924319"/>
          </a:xfrm>
          <a:prstGeom prst="rect">
            <a:avLst/>
          </a:prstGeom>
        </p:spPr>
      </p:pic>
    </p:spTree>
    <p:extLst>
      <p:ext uri="{BB962C8B-B14F-4D97-AF65-F5344CB8AC3E}">
        <p14:creationId xmlns:p14="http://schemas.microsoft.com/office/powerpoint/2010/main" val="34418793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A1A77-9677-2D86-949E-CDD8971FA9CB}"/>
              </a:ext>
            </a:extLst>
          </p:cNvPr>
          <p:cNvSpPr>
            <a:spLocks noGrp="1"/>
          </p:cNvSpPr>
          <p:nvPr>
            <p:ph type="title"/>
          </p:nvPr>
        </p:nvSpPr>
        <p:spPr/>
        <p:txBody>
          <a:bodyPr/>
          <a:lstStyle/>
          <a:p>
            <a:r>
              <a:rPr lang="en-GB" b="1" dirty="0"/>
              <a:t>Quantitative (Management Science) Approach</a:t>
            </a:r>
            <a:r>
              <a:rPr lang="en-GB" dirty="0"/>
              <a:t> </a:t>
            </a:r>
          </a:p>
        </p:txBody>
      </p:sp>
      <p:sp>
        <p:nvSpPr>
          <p:cNvPr id="3" name="Content Placeholder 2">
            <a:extLst>
              <a:ext uri="{FF2B5EF4-FFF2-40B4-BE49-F238E27FC236}">
                <a16:creationId xmlns:a16="http://schemas.microsoft.com/office/drawing/2014/main" id="{BC94F0CC-D2B2-A87E-A06F-4023348AB868}"/>
              </a:ext>
            </a:extLst>
          </p:cNvPr>
          <p:cNvSpPr>
            <a:spLocks noGrp="1"/>
          </p:cNvSpPr>
          <p:nvPr>
            <p:ph idx="1"/>
          </p:nvPr>
        </p:nvSpPr>
        <p:spPr>
          <a:xfrm>
            <a:off x="457200" y="1600201"/>
            <a:ext cx="8229600" cy="3159086"/>
          </a:xfrm>
        </p:spPr>
        <p:txBody>
          <a:bodyPr>
            <a:normAutofit/>
          </a:bodyPr>
          <a:lstStyle/>
          <a:p>
            <a:pPr marL="0" indent="0">
              <a:buNone/>
            </a:pPr>
            <a:r>
              <a:rPr lang="en-GB" sz="1800" dirty="0">
                <a:latin typeface="Arial" panose="020B0604020202020204" pitchFamily="34" charset="0"/>
                <a:cs typeface="Arial" panose="020B0604020202020204" pitchFamily="34" charset="0"/>
              </a:rPr>
              <a:t>The </a:t>
            </a:r>
            <a:r>
              <a:rPr lang="en-GB" sz="1800" b="1" dirty="0">
                <a:latin typeface="Arial" panose="020B0604020202020204" pitchFamily="34" charset="0"/>
                <a:cs typeface="Arial" panose="020B0604020202020204" pitchFamily="34" charset="0"/>
              </a:rPr>
              <a:t>Quantitative (Management Science) Approach</a:t>
            </a:r>
            <a:r>
              <a:rPr lang="en-GB" sz="1800" dirty="0">
                <a:latin typeface="Arial" panose="020B0604020202020204" pitchFamily="34" charset="0"/>
                <a:cs typeface="Arial" panose="020B0604020202020204" pitchFamily="34" charset="0"/>
              </a:rPr>
              <a:t> applies mathematical models, statistics, and optimisation techniques to managerial decision-making.</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Originating during World War II through operations research, this approach seeks to improve efficiency in areas such as scheduling, logistics, inventory control, and resource allocation. Its strength lies in objectivity and precision, supporting evidence-based decision-making. </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However, quantitative models often rely on simplifying assumptions that fail to capture human behaviour, ethical considerations, or organisational politics.</a:t>
            </a:r>
          </a:p>
        </p:txBody>
      </p:sp>
    </p:spTree>
    <p:extLst>
      <p:ext uri="{BB962C8B-B14F-4D97-AF65-F5344CB8AC3E}">
        <p14:creationId xmlns:p14="http://schemas.microsoft.com/office/powerpoint/2010/main" val="30447278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E4740-085A-0505-D23F-023D7FC23498}"/>
              </a:ext>
            </a:extLst>
          </p:cNvPr>
          <p:cNvSpPr>
            <a:spLocks noGrp="1"/>
          </p:cNvSpPr>
          <p:nvPr>
            <p:ph type="title"/>
          </p:nvPr>
        </p:nvSpPr>
        <p:spPr/>
        <p:txBody>
          <a:bodyPr/>
          <a:lstStyle/>
          <a:p>
            <a:r>
              <a:rPr lang="en-GB" b="1" dirty="0"/>
              <a:t>Quantitative (Management Science) Approach</a:t>
            </a:r>
            <a:r>
              <a:rPr lang="en-GB" dirty="0"/>
              <a:t> </a:t>
            </a:r>
          </a:p>
        </p:txBody>
      </p:sp>
      <p:sp>
        <p:nvSpPr>
          <p:cNvPr id="3" name="Content Placeholder 2">
            <a:extLst>
              <a:ext uri="{FF2B5EF4-FFF2-40B4-BE49-F238E27FC236}">
                <a16:creationId xmlns:a16="http://schemas.microsoft.com/office/drawing/2014/main" id="{555BCA43-EABE-1945-08A4-C8A268B65B84}"/>
              </a:ext>
            </a:extLst>
          </p:cNvPr>
          <p:cNvSpPr>
            <a:spLocks noGrp="1"/>
          </p:cNvSpPr>
          <p:nvPr>
            <p:ph idx="1"/>
          </p:nvPr>
        </p:nvSpPr>
        <p:spPr>
          <a:xfrm>
            <a:off x="457200" y="1600201"/>
            <a:ext cx="5194453" cy="3917032"/>
          </a:xfrm>
        </p:spPr>
        <p:txBody>
          <a:bodyPr>
            <a:normAutofit fontScale="92500" lnSpcReduction="10000"/>
          </a:bodyPr>
          <a:lstStyle/>
          <a:p>
            <a:pPr marL="0" indent="0">
              <a:buNone/>
            </a:pPr>
            <a:r>
              <a:rPr lang="en-GB" b="1" dirty="0"/>
              <a:t>Focus</a:t>
            </a:r>
            <a:endParaRPr lang="en-GB" dirty="0"/>
          </a:p>
          <a:p>
            <a:r>
              <a:rPr lang="en-GB" dirty="0"/>
              <a:t>Mathematical models</a:t>
            </a:r>
          </a:p>
          <a:p>
            <a:r>
              <a:rPr lang="en-GB" dirty="0"/>
              <a:t>Data-driven decision-making</a:t>
            </a:r>
          </a:p>
          <a:p>
            <a:r>
              <a:rPr lang="en-GB" dirty="0"/>
              <a:t>Optimisation techniques</a:t>
            </a:r>
          </a:p>
          <a:p>
            <a:pPr marL="0" indent="0">
              <a:buNone/>
            </a:pPr>
            <a:r>
              <a:rPr lang="en-GB" b="1" dirty="0"/>
              <a:t>Strengths</a:t>
            </a:r>
            <a:endParaRPr lang="en-GB" dirty="0"/>
          </a:p>
          <a:p>
            <a:r>
              <a:rPr lang="en-GB" dirty="0"/>
              <a:t>Precision and objectivity</a:t>
            </a:r>
          </a:p>
          <a:p>
            <a:r>
              <a:rPr lang="en-GB" dirty="0"/>
              <a:t>Strong for logistics and operations</a:t>
            </a:r>
          </a:p>
          <a:p>
            <a:pPr marL="0" indent="0">
              <a:buNone/>
            </a:pPr>
            <a:r>
              <a:rPr lang="en-GB" b="1" dirty="0"/>
              <a:t>Limitations</a:t>
            </a:r>
            <a:endParaRPr lang="en-GB" dirty="0"/>
          </a:p>
          <a:p>
            <a:r>
              <a:rPr lang="en-GB" dirty="0"/>
              <a:t>Reduces people to variables</a:t>
            </a:r>
          </a:p>
          <a:p>
            <a:r>
              <a:rPr lang="en-GB" dirty="0"/>
              <a:t>Less effective in ambiguous situations</a:t>
            </a:r>
          </a:p>
          <a:p>
            <a:endParaRPr lang="en-GB" dirty="0"/>
          </a:p>
        </p:txBody>
      </p:sp>
      <p:pic>
        <p:nvPicPr>
          <p:cNvPr id="5" name="Picture 4" descr="Young businessman thinking">
            <a:extLst>
              <a:ext uri="{FF2B5EF4-FFF2-40B4-BE49-F238E27FC236}">
                <a16:creationId xmlns:a16="http://schemas.microsoft.com/office/drawing/2014/main" id="{1E0E4BBE-C04D-CE57-EC12-04D530348F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64207" y="3351422"/>
            <a:ext cx="1003594" cy="2272937"/>
          </a:xfrm>
          <a:prstGeom prst="rect">
            <a:avLst/>
          </a:prstGeom>
        </p:spPr>
      </p:pic>
      <p:pic>
        <p:nvPicPr>
          <p:cNvPr id="7" name="Picture 6" descr="Business woman hands on hip">
            <a:extLst>
              <a:ext uri="{FF2B5EF4-FFF2-40B4-BE49-F238E27FC236}">
                <a16:creationId xmlns:a16="http://schemas.microsoft.com/office/drawing/2014/main" id="{E38A9618-6F11-9306-FC5C-090FE2C8DB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21716" y="3187336"/>
            <a:ext cx="1022778" cy="2147835"/>
          </a:xfrm>
          <a:prstGeom prst="rect">
            <a:avLst/>
          </a:prstGeom>
        </p:spPr>
      </p:pic>
      <p:pic>
        <p:nvPicPr>
          <p:cNvPr id="9" name="Picture 8" descr="Businessman thumbs up">
            <a:extLst>
              <a:ext uri="{FF2B5EF4-FFF2-40B4-BE49-F238E27FC236}">
                <a16:creationId xmlns:a16="http://schemas.microsoft.com/office/drawing/2014/main" id="{3B9229C6-1DD4-593C-2B19-9A739228C7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54857" y="3294043"/>
            <a:ext cx="847146" cy="2387696"/>
          </a:xfrm>
          <a:prstGeom prst="rect">
            <a:avLst/>
          </a:prstGeom>
        </p:spPr>
      </p:pic>
    </p:spTree>
    <p:extLst>
      <p:ext uri="{BB962C8B-B14F-4D97-AF65-F5344CB8AC3E}">
        <p14:creationId xmlns:p14="http://schemas.microsoft.com/office/powerpoint/2010/main" val="35226981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BB1F1-0353-DCCD-7488-39594E9A5439}"/>
              </a:ext>
            </a:extLst>
          </p:cNvPr>
          <p:cNvSpPr>
            <a:spLocks noGrp="1"/>
          </p:cNvSpPr>
          <p:nvPr>
            <p:ph type="title"/>
          </p:nvPr>
        </p:nvSpPr>
        <p:spPr/>
        <p:txBody>
          <a:bodyPr/>
          <a:lstStyle/>
          <a:p>
            <a:r>
              <a:rPr lang="en-GB" dirty="0"/>
              <a:t>Systems Theory</a:t>
            </a:r>
          </a:p>
        </p:txBody>
      </p:sp>
      <p:pic>
        <p:nvPicPr>
          <p:cNvPr id="5" name="Content Placeholder 4" descr="A diagram of a system&#10;&#10;AI-generated content may be incorrect.">
            <a:extLst>
              <a:ext uri="{FF2B5EF4-FFF2-40B4-BE49-F238E27FC236}">
                <a16:creationId xmlns:a16="http://schemas.microsoft.com/office/drawing/2014/main" id="{311BC3BD-4960-B90F-0F62-163D49C3110D}"/>
              </a:ext>
            </a:extLst>
          </p:cNvPr>
          <p:cNvPicPr>
            <a:picLocks noGrp="1" noChangeAspect="1"/>
          </p:cNvPicPr>
          <p:nvPr>
            <p:ph idx="1"/>
          </p:nvPr>
        </p:nvPicPr>
        <p:blipFill>
          <a:blip r:embed="rId2"/>
          <a:stretch>
            <a:fillRect/>
          </a:stretch>
        </p:blipFill>
        <p:spPr>
          <a:xfrm>
            <a:off x="209007" y="1841862"/>
            <a:ext cx="4114800" cy="2943180"/>
          </a:xfrm>
          <a:prstGeom prst="rect">
            <a:avLst/>
          </a:prstGeom>
        </p:spPr>
      </p:pic>
      <p:sp>
        <p:nvSpPr>
          <p:cNvPr id="7" name="TextBox 6">
            <a:extLst>
              <a:ext uri="{FF2B5EF4-FFF2-40B4-BE49-F238E27FC236}">
                <a16:creationId xmlns:a16="http://schemas.microsoft.com/office/drawing/2014/main" id="{40FE71E1-9066-CA89-A58C-15208850B619}"/>
              </a:ext>
            </a:extLst>
          </p:cNvPr>
          <p:cNvSpPr txBox="1"/>
          <p:nvPr/>
        </p:nvSpPr>
        <p:spPr>
          <a:xfrm>
            <a:off x="4323808" y="1582340"/>
            <a:ext cx="4493622" cy="3539430"/>
          </a:xfrm>
          <a:prstGeom prst="rect">
            <a:avLst/>
          </a:prstGeom>
          <a:noFill/>
        </p:spPr>
        <p:txBody>
          <a:bodyPr wrap="square">
            <a:spAutoFit/>
          </a:bodyPr>
          <a:lstStyle/>
          <a:p>
            <a:r>
              <a:rPr lang="en-GB" sz="1600" b="1" dirty="0">
                <a:latin typeface="Arial" panose="020B0604020202020204" pitchFamily="34" charset="0"/>
                <a:cs typeface="Arial" panose="020B0604020202020204" pitchFamily="34" charset="0"/>
              </a:rPr>
              <a:t>Systems Theory</a:t>
            </a:r>
            <a:r>
              <a:rPr lang="en-GB" sz="1600" dirty="0">
                <a:latin typeface="Arial" panose="020B0604020202020204" pitchFamily="34" charset="0"/>
                <a:cs typeface="Arial" panose="020B0604020202020204" pitchFamily="34" charset="0"/>
              </a:rPr>
              <a:t> conceptualises organisations as open systems that interact with their environment. Inputs (resources, information, labour) are transformed through organisational processes into outputs (goods, services, outcomes), with feedback loops enabling adaptation.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This perspective highlights interdependence between departments and the importance of environmental scanning. Systems theory encourages managers to avoid siloed thinking and recognise unintended consequences of decisions.</a:t>
            </a:r>
          </a:p>
        </p:txBody>
      </p:sp>
    </p:spTree>
    <p:extLst>
      <p:ext uri="{BB962C8B-B14F-4D97-AF65-F5344CB8AC3E}">
        <p14:creationId xmlns:p14="http://schemas.microsoft.com/office/powerpoint/2010/main" val="37950065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6EC74-E3B3-33AA-F3A5-FA521C0C53BD}"/>
              </a:ext>
            </a:extLst>
          </p:cNvPr>
          <p:cNvSpPr>
            <a:spLocks noGrp="1"/>
          </p:cNvSpPr>
          <p:nvPr>
            <p:ph type="title"/>
          </p:nvPr>
        </p:nvSpPr>
        <p:spPr/>
        <p:txBody>
          <a:bodyPr/>
          <a:lstStyle/>
          <a:p>
            <a:r>
              <a:rPr lang="en-GB" dirty="0"/>
              <a:t>Systems Theory</a:t>
            </a:r>
          </a:p>
        </p:txBody>
      </p:sp>
      <p:pic>
        <p:nvPicPr>
          <p:cNvPr id="4" name="Online Media 3" title="Systems Theory of Management I Management Principles | From A Business Professor">
            <a:hlinkClick r:id="" action="ppaction://media"/>
            <a:extLst>
              <a:ext uri="{FF2B5EF4-FFF2-40B4-BE49-F238E27FC236}">
                <a16:creationId xmlns:a16="http://schemas.microsoft.com/office/drawing/2014/main" id="{1CB5417C-6125-DB64-5881-25DCDBAE2BB7}"/>
              </a:ext>
            </a:extLst>
          </p:cNvPr>
          <p:cNvPicPr>
            <a:picLocks noGrp="1" noRot="1" noChangeAspect="1"/>
          </p:cNvPicPr>
          <p:nvPr>
            <p:ph idx="1"/>
            <a:videoFile r:link="rId1"/>
          </p:nvPr>
        </p:nvPicPr>
        <p:blipFill>
          <a:blip r:embed="rId4"/>
          <a:stretch>
            <a:fillRect/>
          </a:stretch>
        </p:blipFill>
        <p:spPr>
          <a:xfrm>
            <a:off x="1104900" y="1600200"/>
            <a:ext cx="6932613" cy="3916363"/>
          </a:xfrm>
          <a:prstGeom prst="rect">
            <a:avLst/>
          </a:prstGeom>
        </p:spPr>
      </p:pic>
    </p:spTree>
    <p:extLst>
      <p:ext uri="{BB962C8B-B14F-4D97-AF65-F5344CB8AC3E}">
        <p14:creationId xmlns:p14="http://schemas.microsoft.com/office/powerpoint/2010/main" val="3839556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9BCAD-F343-A31B-E6F7-B6BBF1F9423D}"/>
              </a:ext>
            </a:extLst>
          </p:cNvPr>
          <p:cNvSpPr>
            <a:spLocks noGrp="1"/>
          </p:cNvSpPr>
          <p:nvPr>
            <p:ph type="title"/>
          </p:nvPr>
        </p:nvSpPr>
        <p:spPr>
          <a:xfrm>
            <a:off x="457200" y="2286000"/>
            <a:ext cx="8229600" cy="1143000"/>
          </a:xfrm>
        </p:spPr>
        <p:txBody>
          <a:bodyPr/>
          <a:lstStyle/>
          <a:p>
            <a:r>
              <a:rPr lang="en-GB" dirty="0"/>
              <a:t>Contingency &amp; Contemporary Approaches</a:t>
            </a:r>
          </a:p>
        </p:txBody>
      </p:sp>
      <p:pic>
        <p:nvPicPr>
          <p:cNvPr id="5" name="Picture 4" descr="A diagram of a company's process&#10;&#10;AI-generated content may be incorrect.">
            <a:extLst>
              <a:ext uri="{FF2B5EF4-FFF2-40B4-BE49-F238E27FC236}">
                <a16:creationId xmlns:a16="http://schemas.microsoft.com/office/drawing/2014/main" id="{C3DCBAD9-FA5E-F308-1184-6C9455A58260}"/>
              </a:ext>
            </a:extLst>
          </p:cNvPr>
          <p:cNvPicPr>
            <a:picLocks noChangeAspect="1"/>
          </p:cNvPicPr>
          <p:nvPr/>
        </p:nvPicPr>
        <p:blipFill>
          <a:blip r:embed="rId2"/>
          <a:stretch>
            <a:fillRect/>
          </a:stretch>
        </p:blipFill>
        <p:spPr>
          <a:xfrm>
            <a:off x="538889" y="3607539"/>
            <a:ext cx="2734057" cy="2000529"/>
          </a:xfrm>
          <a:prstGeom prst="rect">
            <a:avLst/>
          </a:prstGeom>
        </p:spPr>
      </p:pic>
    </p:spTree>
    <p:extLst>
      <p:ext uri="{BB962C8B-B14F-4D97-AF65-F5344CB8AC3E}">
        <p14:creationId xmlns:p14="http://schemas.microsoft.com/office/powerpoint/2010/main" val="31678245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5F82F-C0CA-E29E-AA70-047392FF3C63}"/>
              </a:ext>
            </a:extLst>
          </p:cNvPr>
          <p:cNvSpPr>
            <a:spLocks noGrp="1"/>
          </p:cNvSpPr>
          <p:nvPr>
            <p:ph type="title"/>
          </p:nvPr>
        </p:nvSpPr>
        <p:spPr/>
        <p:txBody>
          <a:bodyPr/>
          <a:lstStyle/>
          <a:p>
            <a:r>
              <a:rPr lang="en-GB" dirty="0"/>
              <a:t>Contingency Theory</a:t>
            </a:r>
          </a:p>
        </p:txBody>
      </p:sp>
      <p:sp>
        <p:nvSpPr>
          <p:cNvPr id="3" name="Content Placeholder 2">
            <a:extLst>
              <a:ext uri="{FF2B5EF4-FFF2-40B4-BE49-F238E27FC236}">
                <a16:creationId xmlns:a16="http://schemas.microsoft.com/office/drawing/2014/main" id="{E81B0896-6D9F-FC87-A03C-2B5E9904BDFE}"/>
              </a:ext>
            </a:extLst>
          </p:cNvPr>
          <p:cNvSpPr>
            <a:spLocks noGrp="1"/>
          </p:cNvSpPr>
          <p:nvPr>
            <p:ph idx="1"/>
          </p:nvPr>
        </p:nvSpPr>
        <p:spPr>
          <a:xfrm>
            <a:off x="457200" y="1972235"/>
            <a:ext cx="8229600" cy="3544998"/>
          </a:xfrm>
        </p:spPr>
        <p:txBody>
          <a:bodyPr>
            <a:normAutofit fontScale="85000" lnSpcReduction="20000"/>
          </a:bodyPr>
          <a:lstStyle/>
          <a:p>
            <a:pPr marL="0" indent="0">
              <a:buNone/>
            </a:pPr>
            <a:r>
              <a:rPr lang="en-GB" dirty="0">
                <a:latin typeface="Arial" panose="020B0604020202020204" pitchFamily="34" charset="0"/>
                <a:cs typeface="Arial" panose="020B0604020202020204" pitchFamily="34" charset="0"/>
              </a:rPr>
              <a:t>Management style depends on:</a:t>
            </a:r>
          </a:p>
          <a:p>
            <a:r>
              <a:rPr lang="en-GB" dirty="0">
                <a:latin typeface="Arial" panose="020B0604020202020204" pitchFamily="34" charset="0"/>
                <a:cs typeface="Arial" panose="020B0604020202020204" pitchFamily="34" charset="0"/>
              </a:rPr>
              <a:t>Environment</a:t>
            </a:r>
          </a:p>
          <a:p>
            <a:r>
              <a:rPr lang="en-GB" dirty="0">
                <a:latin typeface="Arial" panose="020B0604020202020204" pitchFamily="34" charset="0"/>
                <a:cs typeface="Arial" panose="020B0604020202020204" pitchFamily="34" charset="0"/>
              </a:rPr>
              <a:t>Technology</a:t>
            </a:r>
          </a:p>
          <a:p>
            <a:r>
              <a:rPr lang="en-GB" dirty="0">
                <a:latin typeface="Arial" panose="020B0604020202020204" pitchFamily="34" charset="0"/>
                <a:cs typeface="Arial" panose="020B0604020202020204" pitchFamily="34" charset="0"/>
              </a:rPr>
              <a:t>Organisational size</a:t>
            </a:r>
          </a:p>
          <a:p>
            <a:r>
              <a:rPr lang="en-GB" dirty="0">
                <a:latin typeface="Arial" panose="020B0604020202020204" pitchFamily="34" charset="0"/>
                <a:cs typeface="Arial" panose="020B0604020202020204" pitchFamily="34" charset="0"/>
              </a:rPr>
              <a:t>Workforce characteristics</a:t>
            </a:r>
          </a:p>
          <a:p>
            <a:pPr marL="0" indent="0">
              <a:buNone/>
            </a:pPr>
            <a:r>
              <a:rPr lang="en-GB" b="1" dirty="0">
                <a:latin typeface="Arial" panose="020B0604020202020204" pitchFamily="34" charset="0"/>
                <a:cs typeface="Arial" panose="020B0604020202020204" pitchFamily="34" charset="0"/>
              </a:rPr>
              <a:t>Strengths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Flexible and realistic</a:t>
            </a:r>
          </a:p>
          <a:p>
            <a:r>
              <a:rPr lang="en-GB" dirty="0">
                <a:latin typeface="Arial" panose="020B0604020202020204" pitchFamily="34" charset="0"/>
                <a:cs typeface="Arial" panose="020B0604020202020204" pitchFamily="34" charset="0"/>
              </a:rPr>
              <a:t>Strong practical relevance</a:t>
            </a:r>
          </a:p>
          <a:p>
            <a:pPr marL="0" indent="0">
              <a:buNone/>
            </a:pPr>
            <a:r>
              <a:rPr lang="en-GB" b="1" dirty="0">
                <a:latin typeface="Arial" panose="020B0604020202020204" pitchFamily="34" charset="0"/>
                <a:cs typeface="Arial" panose="020B0604020202020204" pitchFamily="34" charset="0"/>
              </a:rPr>
              <a:t>Limitations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Can be vague</a:t>
            </a:r>
          </a:p>
          <a:p>
            <a:r>
              <a:rPr lang="en-GB" dirty="0">
                <a:latin typeface="Arial" panose="020B0604020202020204" pitchFamily="34" charset="0"/>
                <a:cs typeface="Arial" panose="020B0604020202020204" pitchFamily="34" charset="0"/>
              </a:rPr>
              <a:t>Lacks universal guidance</a:t>
            </a:r>
          </a:p>
          <a:p>
            <a:endParaRPr lang="en-GB" dirty="0"/>
          </a:p>
        </p:txBody>
      </p:sp>
      <p:sp>
        <p:nvSpPr>
          <p:cNvPr id="5" name="TextBox 4">
            <a:extLst>
              <a:ext uri="{FF2B5EF4-FFF2-40B4-BE49-F238E27FC236}">
                <a16:creationId xmlns:a16="http://schemas.microsoft.com/office/drawing/2014/main" id="{CC971877-0A13-31EC-14B2-F914A8FC4F3F}"/>
              </a:ext>
            </a:extLst>
          </p:cNvPr>
          <p:cNvSpPr txBox="1"/>
          <p:nvPr/>
        </p:nvSpPr>
        <p:spPr>
          <a:xfrm>
            <a:off x="4392706" y="2876411"/>
            <a:ext cx="4572000" cy="1736646"/>
          </a:xfrm>
          <a:prstGeom prst="roundRect">
            <a:avLst/>
          </a:prstGeom>
          <a:noFill/>
          <a:ln w="38100">
            <a:solidFill>
              <a:schemeClr val="accent4"/>
            </a:solidFill>
          </a:ln>
        </p:spPr>
        <p:txBody>
          <a:bodyPr wrap="square">
            <a:spAutoFit/>
          </a:bodyPr>
          <a:lstStyle/>
          <a:p>
            <a:pPr algn="ctr"/>
            <a:r>
              <a:rPr lang="en-GB" sz="2400" b="1" u="sng" dirty="0">
                <a:latin typeface="Arial" panose="020B0604020202020204" pitchFamily="34" charset="0"/>
                <a:cs typeface="Arial" panose="020B0604020202020204" pitchFamily="34" charset="0"/>
              </a:rPr>
              <a:t>Core idea</a:t>
            </a:r>
          </a:p>
          <a:p>
            <a:pPr algn="ctr"/>
            <a:endParaRPr lang="en-GB" sz="2400"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There is </a:t>
            </a:r>
            <a:r>
              <a:rPr lang="en-GB" sz="2400" b="1" dirty="0">
                <a:latin typeface="Arial" panose="020B0604020202020204" pitchFamily="34" charset="0"/>
                <a:cs typeface="Arial" panose="020B0604020202020204" pitchFamily="34" charset="0"/>
              </a:rPr>
              <a:t>no one best way</a:t>
            </a:r>
            <a:r>
              <a:rPr lang="en-GB" sz="2400" dirty="0">
                <a:latin typeface="Arial" panose="020B0604020202020204" pitchFamily="34" charset="0"/>
                <a:cs typeface="Arial" panose="020B0604020202020204" pitchFamily="34" charset="0"/>
              </a:rPr>
              <a:t> to manage.</a:t>
            </a:r>
          </a:p>
        </p:txBody>
      </p:sp>
    </p:spTree>
    <p:extLst>
      <p:ext uri="{BB962C8B-B14F-4D97-AF65-F5344CB8AC3E}">
        <p14:creationId xmlns:p14="http://schemas.microsoft.com/office/powerpoint/2010/main" val="1108448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EFE1A-2EDA-D506-28E2-C18738AA6590}"/>
              </a:ext>
            </a:extLst>
          </p:cNvPr>
          <p:cNvSpPr>
            <a:spLocks noGrp="1"/>
          </p:cNvSpPr>
          <p:nvPr>
            <p:ph type="title"/>
          </p:nvPr>
        </p:nvSpPr>
        <p:spPr/>
        <p:txBody>
          <a:bodyPr/>
          <a:lstStyle/>
          <a:p>
            <a:r>
              <a:rPr lang="en-GB" dirty="0"/>
              <a:t>Contemporary Approaches</a:t>
            </a:r>
          </a:p>
        </p:txBody>
      </p:sp>
      <p:sp>
        <p:nvSpPr>
          <p:cNvPr id="7" name="Content Placeholder 6">
            <a:extLst>
              <a:ext uri="{FF2B5EF4-FFF2-40B4-BE49-F238E27FC236}">
                <a16:creationId xmlns:a16="http://schemas.microsoft.com/office/drawing/2014/main" id="{8CE3C6BE-4AD8-181F-B5DF-F20A82FC2F83}"/>
              </a:ext>
            </a:extLst>
          </p:cNvPr>
          <p:cNvSpPr txBox="1">
            <a:spLocks noGrp="1"/>
          </p:cNvSpPr>
          <p:nvPr>
            <p:ph idx="1"/>
          </p:nvPr>
        </p:nvSpPr>
        <p:spPr>
          <a:xfrm>
            <a:off x="457200" y="1600200"/>
            <a:ext cx="3487271" cy="981807"/>
          </a:xfrm>
          <a:prstGeom prst="rect">
            <a:avLst/>
          </a:prstGeom>
          <a:noFill/>
        </p:spPr>
        <p:txBody>
          <a:bodyPr wrap="square">
            <a:spAutoFit/>
          </a:bodyPr>
          <a:lstStyle/>
          <a:p>
            <a:pPr marL="585788" lvl="1" indent="-285750">
              <a:buFont typeface="Arial" panose="020B0604020202020204" pitchFamily="34" charset="0"/>
              <a:buChar char="•"/>
            </a:pPr>
            <a:endParaRPr lang="en-GB" sz="1700" dirty="0"/>
          </a:p>
          <a:p>
            <a:pPr marL="585788" lvl="1" indent="-285750">
              <a:buFont typeface="Arial" panose="020B0604020202020204" pitchFamily="34" charset="0"/>
              <a:buChar char="•"/>
            </a:pPr>
            <a:endParaRPr lang="en-GB" sz="1700" dirty="0"/>
          </a:p>
          <a:p>
            <a:pPr marL="300038" lvl="1" indent="0">
              <a:buNone/>
            </a:pPr>
            <a:endParaRPr lang="en-GB" sz="1700" dirty="0"/>
          </a:p>
        </p:txBody>
      </p:sp>
      <p:graphicFrame>
        <p:nvGraphicFramePr>
          <p:cNvPr id="12" name="Diagram 11">
            <a:extLst>
              <a:ext uri="{FF2B5EF4-FFF2-40B4-BE49-F238E27FC236}">
                <a16:creationId xmlns:a16="http://schemas.microsoft.com/office/drawing/2014/main" id="{48EE30AE-17DF-EE34-5909-BD061B34E033}"/>
              </a:ext>
            </a:extLst>
          </p:cNvPr>
          <p:cNvGraphicFramePr/>
          <p:nvPr>
            <p:extLst>
              <p:ext uri="{D42A27DB-BD31-4B8C-83A1-F6EECF244321}">
                <p14:modId xmlns:p14="http://schemas.microsoft.com/office/powerpoint/2010/main" val="1731113445"/>
              </p:ext>
            </p:extLst>
          </p:nvPr>
        </p:nvGraphicFramePr>
        <p:xfrm>
          <a:off x="-1113182" y="1370219"/>
          <a:ext cx="10853530" cy="5213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43976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ABDB2-A615-A092-C753-4A0F65CD88F5}"/>
              </a:ext>
            </a:extLst>
          </p:cNvPr>
          <p:cNvSpPr>
            <a:spLocks noGrp="1"/>
          </p:cNvSpPr>
          <p:nvPr>
            <p:ph type="title"/>
          </p:nvPr>
        </p:nvSpPr>
        <p:spPr/>
        <p:txBody>
          <a:bodyPr/>
          <a:lstStyle/>
          <a:p>
            <a:r>
              <a:rPr lang="en-GB" dirty="0"/>
              <a:t>Contemporary Approaches</a:t>
            </a:r>
          </a:p>
        </p:txBody>
      </p:sp>
      <p:graphicFrame>
        <p:nvGraphicFramePr>
          <p:cNvPr id="4" name="Content Placeholder 3">
            <a:extLst>
              <a:ext uri="{FF2B5EF4-FFF2-40B4-BE49-F238E27FC236}">
                <a16:creationId xmlns:a16="http://schemas.microsoft.com/office/drawing/2014/main" id="{83072828-35E5-EB2F-9B68-F86BC0CDEDEC}"/>
              </a:ext>
            </a:extLst>
          </p:cNvPr>
          <p:cNvGraphicFramePr>
            <a:graphicFrameLocks noGrp="1"/>
          </p:cNvGraphicFramePr>
          <p:nvPr>
            <p:ph idx="1"/>
            <p:extLst>
              <p:ext uri="{D42A27DB-BD31-4B8C-83A1-F6EECF244321}">
                <p14:modId xmlns:p14="http://schemas.microsoft.com/office/powerpoint/2010/main" val="3980402457"/>
              </p:ext>
            </p:extLst>
          </p:nvPr>
        </p:nvGraphicFramePr>
        <p:xfrm>
          <a:off x="457200" y="1284773"/>
          <a:ext cx="8229600" cy="31679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CBEE8ECE-6FAC-6B57-11AF-375EAF059650}"/>
              </a:ext>
            </a:extLst>
          </p:cNvPr>
          <p:cNvSpPr txBox="1"/>
          <p:nvPr/>
        </p:nvSpPr>
        <p:spPr>
          <a:xfrm>
            <a:off x="457200" y="4649897"/>
            <a:ext cx="8408504" cy="923330"/>
          </a:xfrm>
          <a:prstGeom prst="rect">
            <a:avLst/>
          </a:prstGeom>
          <a:noFill/>
        </p:spPr>
        <p:txBody>
          <a:bodyPr wrap="square">
            <a:spAutoFit/>
          </a:bodyPr>
          <a:lstStyle/>
          <a:p>
            <a:r>
              <a:rPr lang="en-GB" b="0" dirty="0"/>
              <a:t>These approaches reflect the realities of globalisation, technological change, and hybrid work structures. However, they often require significant cultural change and leadership capability to implement successfully.</a:t>
            </a:r>
          </a:p>
        </p:txBody>
      </p:sp>
    </p:spTree>
    <p:extLst>
      <p:ext uri="{BB962C8B-B14F-4D97-AF65-F5344CB8AC3E}">
        <p14:creationId xmlns:p14="http://schemas.microsoft.com/office/powerpoint/2010/main" val="12235783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11F36-A152-12EB-ACD7-20A7E15DFEDF}"/>
              </a:ext>
            </a:extLst>
          </p:cNvPr>
          <p:cNvSpPr>
            <a:spLocks noGrp="1"/>
          </p:cNvSpPr>
          <p:nvPr>
            <p:ph type="title"/>
          </p:nvPr>
        </p:nvSpPr>
        <p:spPr/>
        <p:txBody>
          <a:bodyPr/>
          <a:lstStyle/>
          <a:p>
            <a:r>
              <a:rPr lang="en-GB" dirty="0"/>
              <a:t>Management Theory in Practice</a:t>
            </a:r>
          </a:p>
        </p:txBody>
      </p:sp>
      <p:sp>
        <p:nvSpPr>
          <p:cNvPr id="3" name="Content Placeholder 2">
            <a:extLst>
              <a:ext uri="{FF2B5EF4-FFF2-40B4-BE49-F238E27FC236}">
                <a16:creationId xmlns:a16="http://schemas.microsoft.com/office/drawing/2014/main" id="{ECDBE4ED-4625-A408-6B65-D239C1981E70}"/>
              </a:ext>
            </a:extLst>
          </p:cNvPr>
          <p:cNvSpPr>
            <a:spLocks noGrp="1"/>
          </p:cNvSpPr>
          <p:nvPr>
            <p:ph idx="1"/>
          </p:nvPr>
        </p:nvSpPr>
        <p:spPr>
          <a:xfrm>
            <a:off x="457200" y="1600201"/>
            <a:ext cx="8229600" cy="659673"/>
          </a:xfrm>
        </p:spPr>
        <p:txBody>
          <a:bodyPr/>
          <a:lstStyle/>
          <a:p>
            <a:r>
              <a:rPr lang="en-GB" dirty="0"/>
              <a:t>Organisational examples: </a:t>
            </a:r>
          </a:p>
          <a:p>
            <a:endParaRPr lang="en-GB" dirty="0"/>
          </a:p>
        </p:txBody>
      </p:sp>
      <p:pic>
        <p:nvPicPr>
          <p:cNvPr id="5" name="Picture 4" descr="A logo with different colored circles&#10;&#10;AI-generated content may be incorrect.">
            <a:extLst>
              <a:ext uri="{FF2B5EF4-FFF2-40B4-BE49-F238E27FC236}">
                <a16:creationId xmlns:a16="http://schemas.microsoft.com/office/drawing/2014/main" id="{9B42C640-A0E2-0D86-414D-ACC3139C3070}"/>
              </a:ext>
            </a:extLst>
          </p:cNvPr>
          <p:cNvPicPr>
            <a:picLocks noChangeAspect="1"/>
          </p:cNvPicPr>
          <p:nvPr/>
        </p:nvPicPr>
        <p:blipFill>
          <a:blip r:embed="rId2"/>
          <a:stretch>
            <a:fillRect/>
          </a:stretch>
        </p:blipFill>
        <p:spPr>
          <a:xfrm>
            <a:off x="457200" y="2656858"/>
            <a:ext cx="3210373" cy="1047896"/>
          </a:xfrm>
          <a:prstGeom prst="rect">
            <a:avLst/>
          </a:prstGeom>
        </p:spPr>
      </p:pic>
      <p:pic>
        <p:nvPicPr>
          <p:cNvPr id="7" name="Picture 6" descr="A green and yellow logo&#10;&#10;AI-generated content may be incorrect.">
            <a:extLst>
              <a:ext uri="{FF2B5EF4-FFF2-40B4-BE49-F238E27FC236}">
                <a16:creationId xmlns:a16="http://schemas.microsoft.com/office/drawing/2014/main" id="{3CF23012-F979-843C-99E4-EE81FEA2B59F}"/>
              </a:ext>
            </a:extLst>
          </p:cNvPr>
          <p:cNvPicPr>
            <a:picLocks noChangeAspect="1"/>
          </p:cNvPicPr>
          <p:nvPr/>
        </p:nvPicPr>
        <p:blipFill>
          <a:blip r:embed="rId3"/>
          <a:stretch>
            <a:fillRect/>
          </a:stretch>
        </p:blipFill>
        <p:spPr>
          <a:xfrm>
            <a:off x="5305637" y="2075752"/>
            <a:ext cx="2791215" cy="1629002"/>
          </a:xfrm>
          <a:prstGeom prst="rect">
            <a:avLst/>
          </a:prstGeom>
        </p:spPr>
      </p:pic>
      <p:pic>
        <p:nvPicPr>
          <p:cNvPr id="9" name="Picture 8" descr="A close-up of a logo&#10;&#10;AI-generated content may be incorrect.">
            <a:extLst>
              <a:ext uri="{FF2B5EF4-FFF2-40B4-BE49-F238E27FC236}">
                <a16:creationId xmlns:a16="http://schemas.microsoft.com/office/drawing/2014/main" id="{C4E3CDDE-24D3-2418-5877-DC7C05A826B0}"/>
              </a:ext>
            </a:extLst>
          </p:cNvPr>
          <p:cNvPicPr>
            <a:picLocks noChangeAspect="1"/>
          </p:cNvPicPr>
          <p:nvPr/>
        </p:nvPicPr>
        <p:blipFill>
          <a:blip r:embed="rId4"/>
          <a:stretch>
            <a:fillRect/>
          </a:stretch>
        </p:blipFill>
        <p:spPr>
          <a:xfrm>
            <a:off x="3006575" y="3902816"/>
            <a:ext cx="2791215" cy="1743318"/>
          </a:xfrm>
          <a:prstGeom prst="rect">
            <a:avLst/>
          </a:prstGeom>
        </p:spPr>
      </p:pic>
    </p:spTree>
    <p:extLst>
      <p:ext uri="{BB962C8B-B14F-4D97-AF65-F5344CB8AC3E}">
        <p14:creationId xmlns:p14="http://schemas.microsoft.com/office/powerpoint/2010/main" val="21801330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with different colored circles&#10;&#10;AI-generated content may be incorrect.">
            <a:extLst>
              <a:ext uri="{FF2B5EF4-FFF2-40B4-BE49-F238E27FC236}">
                <a16:creationId xmlns:a16="http://schemas.microsoft.com/office/drawing/2014/main" id="{86F275D8-B328-2544-4319-5D322E1DF5A0}"/>
              </a:ext>
            </a:extLst>
          </p:cNvPr>
          <p:cNvPicPr>
            <a:picLocks noChangeAspect="1"/>
          </p:cNvPicPr>
          <p:nvPr/>
        </p:nvPicPr>
        <p:blipFill>
          <a:blip r:embed="rId2"/>
          <a:stretch>
            <a:fillRect/>
          </a:stretch>
        </p:blipFill>
        <p:spPr>
          <a:xfrm>
            <a:off x="352697" y="579864"/>
            <a:ext cx="3210373" cy="1047896"/>
          </a:xfrm>
          <a:prstGeom prst="rect">
            <a:avLst/>
          </a:prstGeom>
        </p:spPr>
      </p:pic>
      <p:sp>
        <p:nvSpPr>
          <p:cNvPr id="4" name="TextBox 3">
            <a:extLst>
              <a:ext uri="{FF2B5EF4-FFF2-40B4-BE49-F238E27FC236}">
                <a16:creationId xmlns:a16="http://schemas.microsoft.com/office/drawing/2014/main" id="{4290F5C6-600A-3085-7B18-4E238908AFD0}"/>
              </a:ext>
            </a:extLst>
          </p:cNvPr>
          <p:cNvSpPr txBox="1"/>
          <p:nvPr/>
        </p:nvSpPr>
        <p:spPr>
          <a:xfrm>
            <a:off x="352697" y="1762873"/>
            <a:ext cx="8621486" cy="1420325"/>
          </a:xfrm>
          <a:prstGeom prst="rect">
            <a:avLst/>
          </a:prstGeom>
          <a:noFill/>
        </p:spPr>
        <p:txBody>
          <a:bodyPr wrap="square">
            <a:spAutoFit/>
          </a:bodyPr>
          <a:lstStyle/>
          <a:p>
            <a:pPr>
              <a:lnSpc>
                <a:spcPct val="150000"/>
              </a:lnSpc>
            </a:pPr>
            <a:r>
              <a:rPr lang="en-GB" sz="2000" dirty="0">
                <a:latin typeface="Arial" panose="020B0604020202020204" pitchFamily="34" charset="0"/>
                <a:cs typeface="Arial" panose="020B0604020202020204" pitchFamily="34" charset="0"/>
              </a:rPr>
              <a:t>Google operates in a highly dynamic, innovation-driven environment. The organisation is widely known for its flexible working practices, emphasis on creativity, and data-driven decision-making.</a:t>
            </a:r>
          </a:p>
        </p:txBody>
      </p:sp>
      <p:sp>
        <p:nvSpPr>
          <p:cNvPr id="6" name="TextBox 5">
            <a:extLst>
              <a:ext uri="{FF2B5EF4-FFF2-40B4-BE49-F238E27FC236}">
                <a16:creationId xmlns:a16="http://schemas.microsoft.com/office/drawing/2014/main" id="{30A5F65A-BD72-9CE1-B924-0323A6B5F03F}"/>
              </a:ext>
            </a:extLst>
          </p:cNvPr>
          <p:cNvSpPr txBox="1"/>
          <p:nvPr/>
        </p:nvSpPr>
        <p:spPr>
          <a:xfrm>
            <a:off x="352697" y="3696177"/>
            <a:ext cx="8020594" cy="1420325"/>
          </a:xfrm>
          <a:prstGeom prst="rect">
            <a:avLst/>
          </a:prstGeom>
          <a:noFill/>
        </p:spPr>
        <p:txBody>
          <a:bodyPr wrap="square">
            <a:spAutoFit/>
          </a:bodyPr>
          <a:lstStyle/>
          <a:p>
            <a:pPr>
              <a:lnSpc>
                <a:spcPct val="150000"/>
              </a:lnSpc>
              <a:buNone/>
            </a:pPr>
            <a:r>
              <a:rPr lang="en-GB" sz="2000" dirty="0">
                <a:latin typeface="Arial" panose="020B0604020202020204" pitchFamily="34" charset="0"/>
                <a:cs typeface="Arial" panose="020B0604020202020204" pitchFamily="34" charset="0"/>
              </a:rPr>
              <a:t>Google’s management approach reflects a </a:t>
            </a:r>
            <a:r>
              <a:rPr lang="en-GB" sz="2000" b="1" dirty="0">
                <a:latin typeface="Arial" panose="020B0604020202020204" pitchFamily="34" charset="0"/>
                <a:cs typeface="Arial" panose="020B0604020202020204" pitchFamily="34" charset="0"/>
              </a:rPr>
              <a:t>hybrid model</a:t>
            </a:r>
            <a:r>
              <a:rPr lang="en-GB" sz="2000" dirty="0">
                <a:latin typeface="Arial" panose="020B0604020202020204" pitchFamily="34" charset="0"/>
                <a:cs typeface="Arial" panose="020B0604020202020204" pitchFamily="34" charset="0"/>
              </a:rPr>
              <a:t>, combining:</a:t>
            </a:r>
          </a:p>
          <a:p>
            <a:pPr>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Behavioural management</a:t>
            </a:r>
          </a:p>
          <a:p>
            <a:pPr>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Systems thinking</a:t>
            </a:r>
          </a:p>
        </p:txBody>
      </p:sp>
    </p:spTree>
    <p:extLst>
      <p:ext uri="{BB962C8B-B14F-4D97-AF65-F5344CB8AC3E}">
        <p14:creationId xmlns:p14="http://schemas.microsoft.com/office/powerpoint/2010/main" val="25093228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logo with different colored circles&#10;&#10;AI-generated content may be incorrect.">
            <a:extLst>
              <a:ext uri="{FF2B5EF4-FFF2-40B4-BE49-F238E27FC236}">
                <a16:creationId xmlns:a16="http://schemas.microsoft.com/office/drawing/2014/main" id="{531DDD10-1282-5B6C-9856-DADD27AFB7B7}"/>
              </a:ext>
            </a:extLst>
          </p:cNvPr>
          <p:cNvPicPr>
            <a:picLocks noChangeAspect="1"/>
          </p:cNvPicPr>
          <p:nvPr/>
        </p:nvPicPr>
        <p:blipFill>
          <a:blip r:embed="rId2"/>
          <a:stretch>
            <a:fillRect/>
          </a:stretch>
        </p:blipFill>
        <p:spPr>
          <a:xfrm>
            <a:off x="352697" y="579864"/>
            <a:ext cx="3210373" cy="1047896"/>
          </a:xfrm>
          <a:prstGeom prst="rect">
            <a:avLst/>
          </a:prstGeom>
        </p:spPr>
      </p:pic>
      <p:sp>
        <p:nvSpPr>
          <p:cNvPr id="4" name="TextBox 3">
            <a:extLst>
              <a:ext uri="{FF2B5EF4-FFF2-40B4-BE49-F238E27FC236}">
                <a16:creationId xmlns:a16="http://schemas.microsoft.com/office/drawing/2014/main" id="{6D61ACB3-12D5-D262-56D2-F34758A4AFA1}"/>
              </a:ext>
            </a:extLst>
          </p:cNvPr>
          <p:cNvSpPr txBox="1"/>
          <p:nvPr/>
        </p:nvSpPr>
        <p:spPr>
          <a:xfrm>
            <a:off x="352697" y="1627760"/>
            <a:ext cx="8556172" cy="3477875"/>
          </a:xfrm>
          <a:prstGeom prst="rect">
            <a:avLst/>
          </a:prstGeom>
          <a:noFill/>
        </p:spPr>
        <p:txBody>
          <a:bodyPr wrap="square">
            <a:spAutoFit/>
          </a:bodyPr>
          <a:lstStyle/>
          <a:p>
            <a:pPr>
              <a:buNone/>
            </a:pPr>
            <a:r>
              <a:rPr lang="en-GB" sz="2000" b="1" dirty="0">
                <a:latin typeface="Arial" panose="020B0604020202020204" pitchFamily="34" charset="0"/>
                <a:cs typeface="Arial" panose="020B0604020202020204" pitchFamily="34" charset="0"/>
              </a:rPr>
              <a:t>Behavioural Approach</a:t>
            </a:r>
          </a:p>
          <a:p>
            <a:pPr>
              <a:buNone/>
            </a:pP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Google emphasises employee motivation, autonomy, and wellbeing through:</a:t>
            </a:r>
          </a:p>
          <a:p>
            <a:pPr lvl="1">
              <a:buFont typeface="Arial" panose="020B0604020202020204" pitchFamily="34" charset="0"/>
              <a:buChar char="•"/>
            </a:pPr>
            <a:r>
              <a:rPr lang="en-GB" sz="2000" dirty="0">
                <a:latin typeface="Arial" panose="020B0604020202020204" pitchFamily="34" charset="0"/>
                <a:cs typeface="Arial" panose="020B0604020202020204" pitchFamily="34" charset="0"/>
              </a:rPr>
              <a:t> Flexible working</a:t>
            </a:r>
          </a:p>
          <a:p>
            <a:pPr lvl="1">
              <a:buFont typeface="Arial" panose="020B0604020202020204" pitchFamily="34" charset="0"/>
              <a:buChar char="•"/>
            </a:pPr>
            <a:r>
              <a:rPr lang="en-GB" sz="2000" dirty="0">
                <a:latin typeface="Arial" panose="020B0604020202020204" pitchFamily="34" charset="0"/>
                <a:cs typeface="Arial" panose="020B0604020202020204" pitchFamily="34" charset="0"/>
              </a:rPr>
              <a:t> Recognition and development</a:t>
            </a:r>
          </a:p>
          <a:p>
            <a:pPr lvl="1">
              <a:buFont typeface="Arial" panose="020B0604020202020204" pitchFamily="34" charset="0"/>
              <a:buChar char="•"/>
            </a:pPr>
            <a:r>
              <a:rPr lang="en-GB" sz="2000" dirty="0">
                <a:latin typeface="Arial" panose="020B0604020202020204" pitchFamily="34" charset="0"/>
                <a:cs typeface="Arial" panose="020B0604020202020204" pitchFamily="34" charset="0"/>
              </a:rPr>
              <a:t> Psychological safety</a:t>
            </a:r>
          </a:p>
          <a:p>
            <a:pPr>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a:buNone/>
            </a:pPr>
            <a:r>
              <a:rPr lang="en-GB" sz="2000" dirty="0">
                <a:latin typeface="Arial" panose="020B0604020202020204" pitchFamily="34" charset="0"/>
                <a:cs typeface="Arial" panose="020B0604020202020204" pitchFamily="34" charset="0"/>
              </a:rPr>
              <a:t>This aligns with Herzberg’s motivators, particularly achievement and meaningful work. However, critics argue such practices may mask long working hours and performance pressure.</a:t>
            </a:r>
          </a:p>
        </p:txBody>
      </p:sp>
      <p:pic>
        <p:nvPicPr>
          <p:cNvPr id="6" name="Picture 5" descr="A group of people sitting on stairs looking at a computer&#10;&#10;AI-generated content may be incorrect.">
            <a:extLst>
              <a:ext uri="{FF2B5EF4-FFF2-40B4-BE49-F238E27FC236}">
                <a16:creationId xmlns:a16="http://schemas.microsoft.com/office/drawing/2014/main" id="{8E02789A-CFA7-0A55-AADE-80F7529BBB08}"/>
              </a:ext>
            </a:extLst>
          </p:cNvPr>
          <p:cNvPicPr>
            <a:picLocks noChangeAspect="1"/>
          </p:cNvPicPr>
          <p:nvPr/>
        </p:nvPicPr>
        <p:blipFill>
          <a:blip r:embed="rId3"/>
          <a:stretch>
            <a:fillRect/>
          </a:stretch>
        </p:blipFill>
        <p:spPr>
          <a:xfrm>
            <a:off x="5709647" y="327128"/>
            <a:ext cx="2610214" cy="1762371"/>
          </a:xfrm>
          <a:prstGeom prst="rect">
            <a:avLst/>
          </a:prstGeom>
        </p:spPr>
      </p:pic>
    </p:spTree>
    <p:extLst>
      <p:ext uri="{BB962C8B-B14F-4D97-AF65-F5344CB8AC3E}">
        <p14:creationId xmlns:p14="http://schemas.microsoft.com/office/powerpoint/2010/main" val="36259758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AC5FF4-71DE-CEDD-1018-25F19E2AE653}"/>
            </a:ext>
          </a:extLst>
        </p:cNvPr>
        <p:cNvGrpSpPr/>
        <p:nvPr/>
      </p:nvGrpSpPr>
      <p:grpSpPr>
        <a:xfrm>
          <a:off x="0" y="0"/>
          <a:ext cx="0" cy="0"/>
          <a:chOff x="0" y="0"/>
          <a:chExt cx="0" cy="0"/>
        </a:xfrm>
      </p:grpSpPr>
      <p:pic>
        <p:nvPicPr>
          <p:cNvPr id="2" name="Picture 1" descr="A logo with different colored circles&#10;&#10;AI-generated content may be incorrect.">
            <a:extLst>
              <a:ext uri="{FF2B5EF4-FFF2-40B4-BE49-F238E27FC236}">
                <a16:creationId xmlns:a16="http://schemas.microsoft.com/office/drawing/2014/main" id="{1EA6E995-1071-1B71-6E79-2F7123E600AB}"/>
              </a:ext>
            </a:extLst>
          </p:cNvPr>
          <p:cNvPicPr>
            <a:picLocks noChangeAspect="1"/>
          </p:cNvPicPr>
          <p:nvPr/>
        </p:nvPicPr>
        <p:blipFill>
          <a:blip r:embed="rId2"/>
          <a:stretch>
            <a:fillRect/>
          </a:stretch>
        </p:blipFill>
        <p:spPr>
          <a:xfrm>
            <a:off x="352697" y="579864"/>
            <a:ext cx="3210373" cy="1047896"/>
          </a:xfrm>
          <a:prstGeom prst="rect">
            <a:avLst/>
          </a:prstGeom>
        </p:spPr>
      </p:pic>
      <p:sp>
        <p:nvSpPr>
          <p:cNvPr id="4" name="TextBox 3">
            <a:extLst>
              <a:ext uri="{FF2B5EF4-FFF2-40B4-BE49-F238E27FC236}">
                <a16:creationId xmlns:a16="http://schemas.microsoft.com/office/drawing/2014/main" id="{8C0A54D6-4503-F970-3A08-2CE9FF7082C0}"/>
              </a:ext>
            </a:extLst>
          </p:cNvPr>
          <p:cNvSpPr txBox="1"/>
          <p:nvPr/>
        </p:nvSpPr>
        <p:spPr>
          <a:xfrm>
            <a:off x="352697" y="1627760"/>
            <a:ext cx="8556172" cy="3170099"/>
          </a:xfrm>
          <a:prstGeom prst="rect">
            <a:avLst/>
          </a:prstGeom>
          <a:noFill/>
        </p:spPr>
        <p:txBody>
          <a:bodyPr wrap="square">
            <a:spAutoFit/>
          </a:bodyPr>
          <a:lstStyle/>
          <a:p>
            <a:r>
              <a:rPr lang="en-GB" sz="2000" b="1" dirty="0"/>
              <a:t>Systems Theory</a:t>
            </a:r>
          </a:p>
          <a:p>
            <a:br>
              <a:rPr lang="en-GB" sz="2000" dirty="0"/>
            </a:br>
            <a:r>
              <a:rPr lang="en-GB" sz="2000" dirty="0"/>
              <a:t>Google functions as an open system:</a:t>
            </a:r>
          </a:p>
          <a:p>
            <a:pPr marL="457200" indent="-457200">
              <a:buFont typeface="+mj-lt"/>
              <a:buAutoNum type="arabicPeriod"/>
            </a:pPr>
            <a:endParaRPr lang="en-GB" sz="2000" dirty="0"/>
          </a:p>
          <a:p>
            <a:pPr marL="457200" indent="-457200">
              <a:buFont typeface="+mj-lt"/>
              <a:buAutoNum type="arabicPeriod"/>
            </a:pPr>
            <a:r>
              <a:rPr lang="en-GB" sz="2000" u="sng" dirty="0"/>
              <a:t>Inputs</a:t>
            </a:r>
            <a:r>
              <a:rPr lang="en-GB" sz="2000" dirty="0"/>
              <a:t>: talent, data, capital</a:t>
            </a:r>
          </a:p>
          <a:p>
            <a:pPr marL="457200" indent="-457200">
              <a:buFont typeface="+mj-lt"/>
              <a:buAutoNum type="arabicPeriod"/>
            </a:pPr>
            <a:r>
              <a:rPr lang="en-GB" sz="2000" u="sng" dirty="0"/>
              <a:t>Processes</a:t>
            </a:r>
            <a:r>
              <a:rPr lang="en-GB" sz="2000" dirty="0"/>
              <a:t>: innovation, collaboration, experimentation</a:t>
            </a:r>
          </a:p>
          <a:p>
            <a:pPr marL="457200" indent="-457200">
              <a:buFont typeface="+mj-lt"/>
              <a:buAutoNum type="arabicPeriod"/>
            </a:pPr>
            <a:r>
              <a:rPr lang="en-GB" sz="2000" u="sng" dirty="0"/>
              <a:t>Outputs</a:t>
            </a:r>
            <a:r>
              <a:rPr lang="en-GB" sz="2000" dirty="0"/>
              <a:t>: digital products and services</a:t>
            </a:r>
          </a:p>
          <a:p>
            <a:pPr marL="457200" indent="-457200">
              <a:buFont typeface="+mj-lt"/>
              <a:buAutoNum type="arabicPeriod"/>
            </a:pPr>
            <a:endParaRPr lang="en-GB" sz="2000" dirty="0"/>
          </a:p>
          <a:p>
            <a:endParaRPr lang="en-GB" sz="2000" dirty="0"/>
          </a:p>
          <a:p>
            <a:r>
              <a:rPr lang="en-GB" sz="2000" dirty="0"/>
              <a:t>Feedback loops (e.g. user data, analytics) inform continuous improvement.</a:t>
            </a:r>
          </a:p>
        </p:txBody>
      </p:sp>
      <p:pic>
        <p:nvPicPr>
          <p:cNvPr id="5" name="Picture 4" descr="A building with a logo on the side&#10;&#10;AI-generated content may be incorrect.">
            <a:extLst>
              <a:ext uri="{FF2B5EF4-FFF2-40B4-BE49-F238E27FC236}">
                <a16:creationId xmlns:a16="http://schemas.microsoft.com/office/drawing/2014/main" id="{F638348B-3140-725B-A203-BF302E48D548}"/>
              </a:ext>
            </a:extLst>
          </p:cNvPr>
          <p:cNvPicPr>
            <a:picLocks noChangeAspect="1"/>
          </p:cNvPicPr>
          <p:nvPr/>
        </p:nvPicPr>
        <p:blipFill>
          <a:blip r:embed="rId3"/>
          <a:stretch>
            <a:fillRect/>
          </a:stretch>
        </p:blipFill>
        <p:spPr>
          <a:xfrm>
            <a:off x="4890626" y="362758"/>
            <a:ext cx="4018243" cy="2530004"/>
          </a:xfrm>
          <a:prstGeom prst="rect">
            <a:avLst/>
          </a:prstGeom>
        </p:spPr>
      </p:pic>
      <p:pic>
        <p:nvPicPr>
          <p:cNvPr id="7" name="Picture 6" descr="A close-up of a tablet and a letter&#10;&#10;AI-generated content may be incorrect.">
            <a:extLst>
              <a:ext uri="{FF2B5EF4-FFF2-40B4-BE49-F238E27FC236}">
                <a16:creationId xmlns:a16="http://schemas.microsoft.com/office/drawing/2014/main" id="{0B76B2C0-5B55-4E7C-467E-196B40E27ACA}"/>
              </a:ext>
            </a:extLst>
          </p:cNvPr>
          <p:cNvPicPr>
            <a:picLocks noChangeAspect="1"/>
          </p:cNvPicPr>
          <p:nvPr/>
        </p:nvPicPr>
        <p:blipFill>
          <a:blip r:embed="rId4"/>
          <a:stretch>
            <a:fillRect/>
          </a:stretch>
        </p:blipFill>
        <p:spPr>
          <a:xfrm>
            <a:off x="7056746" y="4910555"/>
            <a:ext cx="1982751" cy="1326641"/>
          </a:xfrm>
          <a:prstGeom prst="rect">
            <a:avLst/>
          </a:prstGeom>
        </p:spPr>
      </p:pic>
    </p:spTree>
    <p:extLst>
      <p:ext uri="{BB962C8B-B14F-4D97-AF65-F5344CB8AC3E}">
        <p14:creationId xmlns:p14="http://schemas.microsoft.com/office/powerpoint/2010/main" val="32598485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56468B-CCE0-4F81-A3CC-4F88F9AC6A55}"/>
            </a:ext>
          </a:extLst>
        </p:cNvPr>
        <p:cNvGrpSpPr/>
        <p:nvPr/>
      </p:nvGrpSpPr>
      <p:grpSpPr>
        <a:xfrm>
          <a:off x="0" y="0"/>
          <a:ext cx="0" cy="0"/>
          <a:chOff x="0" y="0"/>
          <a:chExt cx="0" cy="0"/>
        </a:xfrm>
      </p:grpSpPr>
      <p:pic>
        <p:nvPicPr>
          <p:cNvPr id="2" name="Picture 1" descr="A green and yellow logo&#10;&#10;AI-generated content may be incorrect.">
            <a:extLst>
              <a:ext uri="{FF2B5EF4-FFF2-40B4-BE49-F238E27FC236}">
                <a16:creationId xmlns:a16="http://schemas.microsoft.com/office/drawing/2014/main" id="{EF4A0170-C8A7-7425-995B-28B397D994A0}"/>
              </a:ext>
            </a:extLst>
          </p:cNvPr>
          <p:cNvPicPr>
            <a:picLocks noChangeAspect="1"/>
          </p:cNvPicPr>
          <p:nvPr/>
        </p:nvPicPr>
        <p:blipFill>
          <a:blip r:embed="rId2"/>
          <a:stretch>
            <a:fillRect/>
          </a:stretch>
        </p:blipFill>
        <p:spPr>
          <a:xfrm>
            <a:off x="367877" y="508209"/>
            <a:ext cx="2791215" cy="1629002"/>
          </a:xfrm>
          <a:prstGeom prst="rect">
            <a:avLst/>
          </a:prstGeom>
        </p:spPr>
      </p:pic>
      <p:sp>
        <p:nvSpPr>
          <p:cNvPr id="4" name="TextBox 3">
            <a:extLst>
              <a:ext uri="{FF2B5EF4-FFF2-40B4-BE49-F238E27FC236}">
                <a16:creationId xmlns:a16="http://schemas.microsoft.com/office/drawing/2014/main" id="{4FB9A2AD-E91F-1FAF-97D5-3B182654DBCA}"/>
              </a:ext>
            </a:extLst>
          </p:cNvPr>
          <p:cNvSpPr txBox="1"/>
          <p:nvPr/>
        </p:nvSpPr>
        <p:spPr>
          <a:xfrm>
            <a:off x="472380" y="2392569"/>
            <a:ext cx="8462614" cy="646331"/>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ASDA</a:t>
            </a:r>
            <a:r>
              <a:rPr lang="en-GB" dirty="0">
                <a:latin typeface="Arial" panose="020B0604020202020204" pitchFamily="34" charset="0"/>
                <a:cs typeface="Arial" panose="020B0604020202020204" pitchFamily="34" charset="0"/>
              </a:rPr>
              <a:t> operates in a cost-sensitive, highly competitive retail sector where efficiency, consistency, and scale are critical.</a:t>
            </a:r>
          </a:p>
        </p:txBody>
      </p:sp>
      <p:sp>
        <p:nvSpPr>
          <p:cNvPr id="6" name="TextBox 5">
            <a:extLst>
              <a:ext uri="{FF2B5EF4-FFF2-40B4-BE49-F238E27FC236}">
                <a16:creationId xmlns:a16="http://schemas.microsoft.com/office/drawing/2014/main" id="{303C2A0B-D5E2-A7A1-E70A-CC43B4FEA22F}"/>
              </a:ext>
            </a:extLst>
          </p:cNvPr>
          <p:cNvSpPr txBox="1"/>
          <p:nvPr/>
        </p:nvSpPr>
        <p:spPr>
          <a:xfrm>
            <a:off x="783771" y="3429000"/>
            <a:ext cx="7132319" cy="1287532"/>
          </a:xfrm>
          <a:prstGeom prst="rect">
            <a:avLst/>
          </a:prstGeom>
          <a:noFill/>
        </p:spPr>
        <p:txBody>
          <a:bodyPr wrap="square">
            <a:spAutoFit/>
          </a:bodyPr>
          <a:lstStyle/>
          <a:p>
            <a:pPr>
              <a:lnSpc>
                <a:spcPct val="150000"/>
              </a:lnSpc>
              <a:buNone/>
            </a:pPr>
            <a:r>
              <a:rPr lang="en-GB" dirty="0">
                <a:latin typeface="Arial" panose="020B0604020202020204" pitchFamily="34" charset="0"/>
                <a:cs typeface="Arial" panose="020B0604020202020204" pitchFamily="34" charset="0"/>
              </a:rPr>
              <a:t>ASDA demonstrates the continued relevance of:</a:t>
            </a:r>
          </a:p>
          <a:p>
            <a:pPr lvl="1">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 Scientific management</a:t>
            </a:r>
          </a:p>
          <a:p>
            <a:pPr lvl="1">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 Systems and contingency approaches</a:t>
            </a:r>
          </a:p>
        </p:txBody>
      </p:sp>
    </p:spTree>
    <p:extLst>
      <p:ext uri="{BB962C8B-B14F-4D97-AF65-F5344CB8AC3E}">
        <p14:creationId xmlns:p14="http://schemas.microsoft.com/office/powerpoint/2010/main" val="2922492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een and yellow logo&#10;&#10;AI-generated content may be incorrect.">
            <a:extLst>
              <a:ext uri="{FF2B5EF4-FFF2-40B4-BE49-F238E27FC236}">
                <a16:creationId xmlns:a16="http://schemas.microsoft.com/office/drawing/2014/main" id="{B657CAE8-BBBE-BBB4-DA52-7AC9F7670722}"/>
              </a:ext>
            </a:extLst>
          </p:cNvPr>
          <p:cNvPicPr>
            <a:picLocks noChangeAspect="1"/>
          </p:cNvPicPr>
          <p:nvPr/>
        </p:nvPicPr>
        <p:blipFill>
          <a:blip r:embed="rId2"/>
          <a:stretch>
            <a:fillRect/>
          </a:stretch>
        </p:blipFill>
        <p:spPr>
          <a:xfrm>
            <a:off x="367877" y="508209"/>
            <a:ext cx="2791215" cy="1629002"/>
          </a:xfrm>
          <a:prstGeom prst="rect">
            <a:avLst/>
          </a:prstGeom>
        </p:spPr>
      </p:pic>
      <p:sp>
        <p:nvSpPr>
          <p:cNvPr id="4" name="TextBox 3">
            <a:extLst>
              <a:ext uri="{FF2B5EF4-FFF2-40B4-BE49-F238E27FC236}">
                <a16:creationId xmlns:a16="http://schemas.microsoft.com/office/drawing/2014/main" id="{2724FEA1-990C-664A-BA29-A7F70C904BD3}"/>
              </a:ext>
            </a:extLst>
          </p:cNvPr>
          <p:cNvSpPr txBox="1"/>
          <p:nvPr/>
        </p:nvSpPr>
        <p:spPr>
          <a:xfrm>
            <a:off x="470263" y="2689465"/>
            <a:ext cx="7315200" cy="2585323"/>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Scientific Management</a:t>
            </a:r>
          </a:p>
          <a:p>
            <a:pPr>
              <a:buNone/>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ASDA relies on standardised work processes:</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  Shelf stacking targets</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  Performance metrics</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  Time-controlled logistics</a:t>
            </a:r>
          </a:p>
          <a:p>
            <a:pPr lvl="1">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These practices enhance efficiency but may reduce autonomy and job satisfaction.</a:t>
            </a:r>
          </a:p>
        </p:txBody>
      </p:sp>
      <p:pic>
        <p:nvPicPr>
          <p:cNvPr id="6" name="Picture 5" descr="A person holding a green basket with food in it&#10;&#10;AI-generated content may be incorrect.">
            <a:extLst>
              <a:ext uri="{FF2B5EF4-FFF2-40B4-BE49-F238E27FC236}">
                <a16:creationId xmlns:a16="http://schemas.microsoft.com/office/drawing/2014/main" id="{B398A6A7-355D-B706-2192-C12A72331D69}"/>
              </a:ext>
            </a:extLst>
          </p:cNvPr>
          <p:cNvPicPr>
            <a:picLocks noChangeAspect="1"/>
          </p:cNvPicPr>
          <p:nvPr/>
        </p:nvPicPr>
        <p:blipFill>
          <a:blip r:embed="rId3"/>
          <a:stretch>
            <a:fillRect/>
          </a:stretch>
        </p:blipFill>
        <p:spPr>
          <a:xfrm>
            <a:off x="5984910" y="431998"/>
            <a:ext cx="2800741" cy="1705213"/>
          </a:xfrm>
          <a:prstGeom prst="rect">
            <a:avLst/>
          </a:prstGeom>
        </p:spPr>
      </p:pic>
      <p:pic>
        <p:nvPicPr>
          <p:cNvPr id="8" name="Picture 7" descr="A couple of women looking at food on shelves&#10;&#10;AI-generated content may be incorrect.">
            <a:extLst>
              <a:ext uri="{FF2B5EF4-FFF2-40B4-BE49-F238E27FC236}">
                <a16:creationId xmlns:a16="http://schemas.microsoft.com/office/drawing/2014/main" id="{BD2F25C3-60AB-4FCC-41E4-C302B5BF9D5D}"/>
              </a:ext>
            </a:extLst>
          </p:cNvPr>
          <p:cNvPicPr>
            <a:picLocks noChangeAspect="1"/>
          </p:cNvPicPr>
          <p:nvPr/>
        </p:nvPicPr>
        <p:blipFill>
          <a:blip r:embed="rId4"/>
          <a:stretch>
            <a:fillRect/>
          </a:stretch>
        </p:blipFill>
        <p:spPr>
          <a:xfrm>
            <a:off x="6032541" y="2552577"/>
            <a:ext cx="2705478" cy="1752845"/>
          </a:xfrm>
          <a:prstGeom prst="rect">
            <a:avLst/>
          </a:prstGeom>
        </p:spPr>
      </p:pic>
    </p:spTree>
    <p:extLst>
      <p:ext uri="{BB962C8B-B14F-4D97-AF65-F5344CB8AC3E}">
        <p14:creationId xmlns:p14="http://schemas.microsoft.com/office/powerpoint/2010/main" val="30721547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D25B03-ECDB-44E0-ECEE-E9542508B59E}"/>
            </a:ext>
          </a:extLst>
        </p:cNvPr>
        <p:cNvGrpSpPr/>
        <p:nvPr/>
      </p:nvGrpSpPr>
      <p:grpSpPr>
        <a:xfrm>
          <a:off x="0" y="0"/>
          <a:ext cx="0" cy="0"/>
          <a:chOff x="0" y="0"/>
          <a:chExt cx="0" cy="0"/>
        </a:xfrm>
      </p:grpSpPr>
      <p:pic>
        <p:nvPicPr>
          <p:cNvPr id="2" name="Picture 1" descr="A green and yellow logo&#10;&#10;AI-generated content may be incorrect.">
            <a:extLst>
              <a:ext uri="{FF2B5EF4-FFF2-40B4-BE49-F238E27FC236}">
                <a16:creationId xmlns:a16="http://schemas.microsoft.com/office/drawing/2014/main" id="{2337EA60-75E4-31C3-573E-2B8A1E8BDEEF}"/>
              </a:ext>
            </a:extLst>
          </p:cNvPr>
          <p:cNvPicPr>
            <a:picLocks noChangeAspect="1"/>
          </p:cNvPicPr>
          <p:nvPr/>
        </p:nvPicPr>
        <p:blipFill>
          <a:blip r:embed="rId2"/>
          <a:stretch>
            <a:fillRect/>
          </a:stretch>
        </p:blipFill>
        <p:spPr>
          <a:xfrm>
            <a:off x="367877" y="246952"/>
            <a:ext cx="2791215" cy="1629002"/>
          </a:xfrm>
          <a:prstGeom prst="rect">
            <a:avLst/>
          </a:prstGeom>
        </p:spPr>
      </p:pic>
      <p:sp>
        <p:nvSpPr>
          <p:cNvPr id="4" name="TextBox 3">
            <a:extLst>
              <a:ext uri="{FF2B5EF4-FFF2-40B4-BE49-F238E27FC236}">
                <a16:creationId xmlns:a16="http://schemas.microsoft.com/office/drawing/2014/main" id="{D6E7D5E5-FCB0-0AA8-EE97-F148549A290D}"/>
              </a:ext>
            </a:extLst>
          </p:cNvPr>
          <p:cNvSpPr txBox="1"/>
          <p:nvPr/>
        </p:nvSpPr>
        <p:spPr>
          <a:xfrm>
            <a:off x="367877" y="2006582"/>
            <a:ext cx="8136043" cy="3693319"/>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Systems Theory</a:t>
            </a:r>
          </a:p>
          <a:p>
            <a:pPr>
              <a:buNone/>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ASDA’s supply chain is a complex system involving suppliers, distribution centres, stores, and customers. Disruption in one area affects the whole organisation.</a:t>
            </a:r>
          </a:p>
          <a:p>
            <a:pPr>
              <a:buNone/>
            </a:pPr>
            <a:endParaRPr lang="en-GB" dirty="0">
              <a:latin typeface="Arial" panose="020B0604020202020204" pitchFamily="34" charset="0"/>
              <a:cs typeface="Arial" panose="020B0604020202020204" pitchFamily="34" charset="0"/>
            </a:endParaRPr>
          </a:p>
          <a:p>
            <a:pPr>
              <a:buNone/>
            </a:pPr>
            <a:r>
              <a:rPr lang="en-GB" b="1" dirty="0">
                <a:latin typeface="Arial" panose="020B0604020202020204" pitchFamily="34" charset="0"/>
                <a:cs typeface="Arial" panose="020B0604020202020204" pitchFamily="34" charset="0"/>
              </a:rPr>
              <a:t>Contingency Theory</a:t>
            </a:r>
          </a:p>
          <a:p>
            <a:pPr>
              <a:buNone/>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Management style varies:</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   Centralised decision-making in logistics</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   More people-focused leadership at store level</a:t>
            </a:r>
          </a:p>
          <a:p>
            <a:pPr lvl="1">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This reflects adaptation to operational context.</a:t>
            </a:r>
          </a:p>
        </p:txBody>
      </p:sp>
      <p:pic>
        <p:nvPicPr>
          <p:cNvPr id="6" name="Picture 5" descr="A green truck parked on the road&#10;&#10;AI-generated content may be incorrect.">
            <a:extLst>
              <a:ext uri="{FF2B5EF4-FFF2-40B4-BE49-F238E27FC236}">
                <a16:creationId xmlns:a16="http://schemas.microsoft.com/office/drawing/2014/main" id="{648BB0A6-DC13-35A1-1EF9-27E5FDAC81B0}"/>
              </a:ext>
            </a:extLst>
          </p:cNvPr>
          <p:cNvPicPr>
            <a:picLocks noChangeAspect="1"/>
          </p:cNvPicPr>
          <p:nvPr/>
        </p:nvPicPr>
        <p:blipFill>
          <a:blip r:embed="rId3"/>
          <a:stretch>
            <a:fillRect/>
          </a:stretch>
        </p:blipFill>
        <p:spPr>
          <a:xfrm>
            <a:off x="4277926" y="334071"/>
            <a:ext cx="2286319" cy="1648055"/>
          </a:xfrm>
          <a:prstGeom prst="rect">
            <a:avLst/>
          </a:prstGeom>
        </p:spPr>
      </p:pic>
      <p:pic>
        <p:nvPicPr>
          <p:cNvPr id="8" name="Picture 7" descr="A group of people standing in a grocery store&#10;&#10;AI-generated content may be incorrect.">
            <a:extLst>
              <a:ext uri="{FF2B5EF4-FFF2-40B4-BE49-F238E27FC236}">
                <a16:creationId xmlns:a16="http://schemas.microsoft.com/office/drawing/2014/main" id="{E9203151-BD83-4DDA-5717-CD8086434EA3}"/>
              </a:ext>
            </a:extLst>
          </p:cNvPr>
          <p:cNvPicPr>
            <a:picLocks noChangeAspect="1"/>
          </p:cNvPicPr>
          <p:nvPr/>
        </p:nvPicPr>
        <p:blipFill>
          <a:blip r:embed="rId4"/>
          <a:stretch>
            <a:fillRect/>
          </a:stretch>
        </p:blipFill>
        <p:spPr>
          <a:xfrm>
            <a:off x="6116762" y="3607276"/>
            <a:ext cx="2762636" cy="1629002"/>
          </a:xfrm>
          <a:prstGeom prst="rect">
            <a:avLst/>
          </a:prstGeom>
        </p:spPr>
      </p:pic>
    </p:spTree>
    <p:extLst>
      <p:ext uri="{BB962C8B-B14F-4D97-AF65-F5344CB8AC3E}">
        <p14:creationId xmlns:p14="http://schemas.microsoft.com/office/powerpoint/2010/main" val="11189321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logo&#10;&#10;AI-generated content may be incorrect.">
            <a:extLst>
              <a:ext uri="{FF2B5EF4-FFF2-40B4-BE49-F238E27FC236}">
                <a16:creationId xmlns:a16="http://schemas.microsoft.com/office/drawing/2014/main" id="{844CA356-EEF1-09B3-A5AE-C62CC1C418EA}"/>
              </a:ext>
            </a:extLst>
          </p:cNvPr>
          <p:cNvPicPr>
            <a:picLocks noChangeAspect="1"/>
          </p:cNvPicPr>
          <p:nvPr/>
        </p:nvPicPr>
        <p:blipFill>
          <a:blip r:embed="rId2"/>
          <a:stretch>
            <a:fillRect/>
          </a:stretch>
        </p:blipFill>
        <p:spPr>
          <a:xfrm>
            <a:off x="472381" y="558724"/>
            <a:ext cx="2791215" cy="1743318"/>
          </a:xfrm>
          <a:prstGeom prst="rect">
            <a:avLst/>
          </a:prstGeom>
        </p:spPr>
      </p:pic>
      <p:sp>
        <p:nvSpPr>
          <p:cNvPr id="5" name="TextBox 4">
            <a:extLst>
              <a:ext uri="{FF2B5EF4-FFF2-40B4-BE49-F238E27FC236}">
                <a16:creationId xmlns:a16="http://schemas.microsoft.com/office/drawing/2014/main" id="{06DF8743-0E16-B4BB-DA47-579F3E6A49AB}"/>
              </a:ext>
            </a:extLst>
          </p:cNvPr>
          <p:cNvSpPr txBox="1"/>
          <p:nvPr/>
        </p:nvSpPr>
        <p:spPr>
          <a:xfrm>
            <a:off x="3495374" y="558724"/>
            <a:ext cx="5413495" cy="2308324"/>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Toyota is one of the world’s largest automotive manufacturers, operating globally with production facilities across Asia, Europe, and North America.</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Toyota is internationally recognised not only for product quality but for its distinctive management philosophy, commonly referred to as the Toyota Production System (TPS).</a:t>
            </a:r>
          </a:p>
        </p:txBody>
      </p:sp>
      <p:sp>
        <p:nvSpPr>
          <p:cNvPr id="7" name="TextBox 6">
            <a:extLst>
              <a:ext uri="{FF2B5EF4-FFF2-40B4-BE49-F238E27FC236}">
                <a16:creationId xmlns:a16="http://schemas.microsoft.com/office/drawing/2014/main" id="{980C00F7-86E3-2E43-20DF-A146EA7F3DC5}"/>
              </a:ext>
            </a:extLst>
          </p:cNvPr>
          <p:cNvSpPr txBox="1"/>
          <p:nvPr/>
        </p:nvSpPr>
        <p:spPr>
          <a:xfrm>
            <a:off x="353756" y="3063240"/>
            <a:ext cx="8436488" cy="2118529"/>
          </a:xfrm>
          <a:prstGeom prst="rect">
            <a:avLst/>
          </a:prstGeom>
          <a:noFill/>
        </p:spPr>
        <p:txBody>
          <a:bodyPr wrap="square">
            <a:spAutoFit/>
          </a:bodyPr>
          <a:lstStyle/>
          <a:p>
            <a:pPr>
              <a:lnSpc>
                <a:spcPct val="150000"/>
              </a:lnSpc>
              <a:buNone/>
            </a:pPr>
            <a:r>
              <a:rPr lang="en-GB" dirty="0">
                <a:latin typeface="Arial" panose="020B0604020202020204" pitchFamily="34" charset="0"/>
                <a:cs typeface="Arial" panose="020B0604020202020204" pitchFamily="34" charset="0"/>
              </a:rPr>
              <a:t>The Toyota Production System is rooted in two core principles:</a:t>
            </a:r>
          </a:p>
          <a:p>
            <a:pPr lvl="1">
              <a:lnSpc>
                <a:spcPct val="150000"/>
              </a:lnSpc>
              <a:buFont typeface="+mj-lt"/>
              <a:buAutoNum type="arabicPeriod"/>
            </a:pPr>
            <a:r>
              <a:rPr lang="en-GB" dirty="0">
                <a:latin typeface="Arial" panose="020B0604020202020204" pitchFamily="34" charset="0"/>
                <a:cs typeface="Arial" panose="020B0604020202020204" pitchFamily="34" charset="0"/>
              </a:rPr>
              <a:t> Continuous Improvement (Kaizen)</a:t>
            </a:r>
          </a:p>
          <a:p>
            <a:pPr lvl="1">
              <a:lnSpc>
                <a:spcPct val="150000"/>
              </a:lnSpc>
              <a:buFont typeface="+mj-lt"/>
              <a:buAutoNum type="arabicPeriod"/>
            </a:pPr>
            <a:r>
              <a:rPr lang="en-GB" dirty="0">
                <a:latin typeface="Arial" panose="020B0604020202020204" pitchFamily="34" charset="0"/>
                <a:cs typeface="Arial" panose="020B0604020202020204" pitchFamily="34" charset="0"/>
              </a:rPr>
              <a:t> Respect for People</a:t>
            </a:r>
          </a:p>
          <a:p>
            <a:pPr>
              <a:lnSpc>
                <a:spcPct val="150000"/>
              </a:lnSpc>
              <a:buNone/>
            </a:pPr>
            <a:r>
              <a:rPr lang="en-GB" dirty="0">
                <a:latin typeface="Arial" panose="020B0604020202020204" pitchFamily="34" charset="0"/>
                <a:cs typeface="Arial" panose="020B0604020202020204" pitchFamily="34" charset="0"/>
              </a:rPr>
              <a:t>These principles combine elements of scientific management, human relations theory, and systems thinking, illustrating a hybrid management approach.</a:t>
            </a:r>
          </a:p>
        </p:txBody>
      </p:sp>
    </p:spTree>
    <p:extLst>
      <p:ext uri="{BB962C8B-B14F-4D97-AF65-F5344CB8AC3E}">
        <p14:creationId xmlns:p14="http://schemas.microsoft.com/office/powerpoint/2010/main" val="22418215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6DDABD-7309-4F43-7478-3823C8039915}"/>
            </a:ext>
          </a:extLst>
        </p:cNvPr>
        <p:cNvGrpSpPr/>
        <p:nvPr/>
      </p:nvGrpSpPr>
      <p:grpSpPr>
        <a:xfrm>
          <a:off x="0" y="0"/>
          <a:ext cx="0" cy="0"/>
          <a:chOff x="0" y="0"/>
          <a:chExt cx="0" cy="0"/>
        </a:xfrm>
      </p:grpSpPr>
      <p:pic>
        <p:nvPicPr>
          <p:cNvPr id="3" name="Picture 2" descr="A close-up of a logo&#10;&#10;AI-generated content may be incorrect.">
            <a:extLst>
              <a:ext uri="{FF2B5EF4-FFF2-40B4-BE49-F238E27FC236}">
                <a16:creationId xmlns:a16="http://schemas.microsoft.com/office/drawing/2014/main" id="{1FB80A47-0AD5-751B-2F5C-03D83CA93A6B}"/>
              </a:ext>
            </a:extLst>
          </p:cNvPr>
          <p:cNvPicPr>
            <a:picLocks noChangeAspect="1"/>
          </p:cNvPicPr>
          <p:nvPr/>
        </p:nvPicPr>
        <p:blipFill>
          <a:blip r:embed="rId2"/>
          <a:stretch>
            <a:fillRect/>
          </a:stretch>
        </p:blipFill>
        <p:spPr>
          <a:xfrm>
            <a:off x="5999029" y="558724"/>
            <a:ext cx="2791215" cy="1743318"/>
          </a:xfrm>
          <a:prstGeom prst="rect">
            <a:avLst/>
          </a:prstGeom>
        </p:spPr>
      </p:pic>
      <p:sp>
        <p:nvSpPr>
          <p:cNvPr id="7" name="TextBox 6">
            <a:extLst>
              <a:ext uri="{FF2B5EF4-FFF2-40B4-BE49-F238E27FC236}">
                <a16:creationId xmlns:a16="http://schemas.microsoft.com/office/drawing/2014/main" id="{FE658490-230B-E6A2-252B-918E0795E13E}"/>
              </a:ext>
            </a:extLst>
          </p:cNvPr>
          <p:cNvSpPr txBox="1"/>
          <p:nvPr/>
        </p:nvSpPr>
        <p:spPr>
          <a:xfrm>
            <a:off x="785889" y="450669"/>
            <a:ext cx="8436488" cy="1305101"/>
          </a:xfrm>
          <a:prstGeom prst="rect">
            <a:avLst/>
          </a:prstGeom>
          <a:noFill/>
        </p:spPr>
        <p:txBody>
          <a:bodyPr wrap="square">
            <a:spAutoFit/>
          </a:bodyPr>
          <a:lstStyle/>
          <a:p>
            <a:pPr>
              <a:lnSpc>
                <a:spcPct val="150000"/>
              </a:lnSpc>
              <a:buNone/>
            </a:pPr>
            <a:r>
              <a:rPr lang="en-GB" sz="2800" b="1" dirty="0"/>
              <a:t>Scientific Management </a:t>
            </a:r>
          </a:p>
          <a:p>
            <a:pPr>
              <a:lnSpc>
                <a:spcPct val="150000"/>
              </a:lnSpc>
              <a:buNone/>
            </a:pPr>
            <a:r>
              <a:rPr lang="en-GB" sz="2800" b="1" dirty="0"/>
              <a:t>(Modern Interpretation)</a:t>
            </a:r>
            <a:endParaRPr lang="en-GB" sz="28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D0E8DCC-F85E-4280-D59A-48995D9411F9}"/>
              </a:ext>
            </a:extLst>
          </p:cNvPr>
          <p:cNvSpPr txBox="1"/>
          <p:nvPr/>
        </p:nvSpPr>
        <p:spPr>
          <a:xfrm>
            <a:off x="353756" y="2302042"/>
            <a:ext cx="6407331" cy="1754326"/>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Toyota uses standardised work procedures, time management, and performance measurement. All features associated with Taylor’s scientific management.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However, unlike classical approaches, Toyota encourages employees to challenge and improve these standards.</a:t>
            </a:r>
          </a:p>
        </p:txBody>
      </p:sp>
      <p:sp>
        <p:nvSpPr>
          <p:cNvPr id="8" name="TextBox 7">
            <a:extLst>
              <a:ext uri="{FF2B5EF4-FFF2-40B4-BE49-F238E27FC236}">
                <a16:creationId xmlns:a16="http://schemas.microsoft.com/office/drawing/2014/main" id="{38D15C1F-4AEF-4424-16B9-BA9CDA3A6408}"/>
              </a:ext>
            </a:extLst>
          </p:cNvPr>
          <p:cNvSpPr txBox="1"/>
          <p:nvPr/>
        </p:nvSpPr>
        <p:spPr>
          <a:xfrm>
            <a:off x="633547" y="4602640"/>
            <a:ext cx="7269481" cy="646331"/>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Toyota modernises scientific management by embedding worker participation, rather than enforcing top-down control.</a:t>
            </a:r>
          </a:p>
        </p:txBody>
      </p:sp>
    </p:spTree>
    <p:extLst>
      <p:ext uri="{BB962C8B-B14F-4D97-AF65-F5344CB8AC3E}">
        <p14:creationId xmlns:p14="http://schemas.microsoft.com/office/powerpoint/2010/main" val="1683003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F7B5D-DD2F-58D9-CE50-71B2DFFECFFE}"/>
            </a:ext>
          </a:extLst>
        </p:cNvPr>
        <p:cNvGrpSpPr/>
        <p:nvPr/>
      </p:nvGrpSpPr>
      <p:grpSpPr>
        <a:xfrm>
          <a:off x="0" y="0"/>
          <a:ext cx="0" cy="0"/>
          <a:chOff x="0" y="0"/>
          <a:chExt cx="0" cy="0"/>
        </a:xfrm>
      </p:grpSpPr>
      <p:pic>
        <p:nvPicPr>
          <p:cNvPr id="3" name="Picture 2" descr="A close-up of a logo&#10;&#10;AI-generated content may be incorrect.">
            <a:extLst>
              <a:ext uri="{FF2B5EF4-FFF2-40B4-BE49-F238E27FC236}">
                <a16:creationId xmlns:a16="http://schemas.microsoft.com/office/drawing/2014/main" id="{D5AFB1D5-0376-5E1B-AECA-353B488BA213}"/>
              </a:ext>
            </a:extLst>
          </p:cNvPr>
          <p:cNvPicPr>
            <a:picLocks noChangeAspect="1"/>
          </p:cNvPicPr>
          <p:nvPr/>
        </p:nvPicPr>
        <p:blipFill>
          <a:blip r:embed="rId2"/>
          <a:stretch>
            <a:fillRect/>
          </a:stretch>
        </p:blipFill>
        <p:spPr>
          <a:xfrm>
            <a:off x="5999029" y="558724"/>
            <a:ext cx="2791215" cy="1743318"/>
          </a:xfrm>
          <a:prstGeom prst="rect">
            <a:avLst/>
          </a:prstGeom>
        </p:spPr>
      </p:pic>
      <p:sp>
        <p:nvSpPr>
          <p:cNvPr id="7" name="TextBox 6">
            <a:extLst>
              <a:ext uri="{FF2B5EF4-FFF2-40B4-BE49-F238E27FC236}">
                <a16:creationId xmlns:a16="http://schemas.microsoft.com/office/drawing/2014/main" id="{15047569-473B-7BA5-8B04-A84628DF1286}"/>
              </a:ext>
            </a:extLst>
          </p:cNvPr>
          <p:cNvSpPr txBox="1"/>
          <p:nvPr/>
        </p:nvSpPr>
        <p:spPr>
          <a:xfrm>
            <a:off x="353756" y="200356"/>
            <a:ext cx="8436488" cy="658770"/>
          </a:xfrm>
          <a:prstGeom prst="rect">
            <a:avLst/>
          </a:prstGeom>
          <a:noFill/>
        </p:spPr>
        <p:txBody>
          <a:bodyPr wrap="square">
            <a:spAutoFit/>
          </a:bodyPr>
          <a:lstStyle/>
          <a:p>
            <a:pPr>
              <a:lnSpc>
                <a:spcPct val="150000"/>
              </a:lnSpc>
              <a:buNone/>
            </a:pPr>
            <a:r>
              <a:rPr lang="en-GB" sz="2800" b="1" dirty="0"/>
              <a:t>Human Relations Management</a:t>
            </a:r>
            <a:endParaRPr lang="en-GB" sz="28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9D7E198-0E30-18CC-0DC6-A9700F226ABC}"/>
              </a:ext>
            </a:extLst>
          </p:cNvPr>
          <p:cNvSpPr txBox="1"/>
          <p:nvPr/>
        </p:nvSpPr>
        <p:spPr>
          <a:xfrm>
            <a:off x="262316" y="1090749"/>
            <a:ext cx="6407331" cy="3139321"/>
          </a:xfrm>
          <a:prstGeom prst="rect">
            <a:avLst/>
          </a:prstGeom>
          <a:noFill/>
        </p:spPr>
        <p:txBody>
          <a:bodyPr wrap="square">
            <a:spAutoFit/>
          </a:bodyPr>
          <a:lstStyle/>
          <a:p>
            <a:r>
              <a:rPr lang="en-GB" dirty="0"/>
              <a:t>Toyota’s leadership approach is often described as:</a:t>
            </a:r>
          </a:p>
          <a:p>
            <a:pPr marL="285750" indent="-285750">
              <a:buFont typeface="Arial" panose="020B0604020202020204" pitchFamily="34" charset="0"/>
              <a:buChar char="•"/>
            </a:pPr>
            <a:r>
              <a:rPr lang="en-GB" dirty="0"/>
              <a:t>Participative</a:t>
            </a:r>
          </a:p>
          <a:p>
            <a:pPr marL="285750" indent="-285750">
              <a:buFont typeface="Arial" panose="020B0604020202020204" pitchFamily="34" charset="0"/>
              <a:buChar char="•"/>
            </a:pPr>
            <a:r>
              <a:rPr lang="en-GB" dirty="0"/>
              <a:t>Long-term oriented</a:t>
            </a:r>
          </a:p>
          <a:p>
            <a:pPr marL="285750" indent="-285750">
              <a:buFont typeface="Arial" panose="020B0604020202020204" pitchFamily="34" charset="0"/>
              <a:buChar char="•"/>
            </a:pPr>
            <a:r>
              <a:rPr lang="en-GB" dirty="0"/>
              <a:t>Development-focused</a:t>
            </a:r>
          </a:p>
          <a:p>
            <a:endParaRPr lang="en-GB" dirty="0"/>
          </a:p>
          <a:p>
            <a:r>
              <a:rPr lang="en-GB" dirty="0"/>
              <a:t>Managers are expected to:</a:t>
            </a:r>
          </a:p>
          <a:p>
            <a:pPr marL="285750" indent="-285750">
              <a:buFont typeface="Arial" panose="020B0604020202020204" pitchFamily="34" charset="0"/>
              <a:buChar char="•"/>
            </a:pPr>
            <a:r>
              <a:rPr lang="en-GB" dirty="0"/>
              <a:t>Spend time on the shop floor (</a:t>
            </a:r>
            <a:r>
              <a:rPr lang="en-GB" i="1" dirty="0" err="1"/>
              <a:t>genchi</a:t>
            </a:r>
            <a:r>
              <a:rPr lang="en-GB" i="1" dirty="0"/>
              <a:t> </a:t>
            </a:r>
            <a:r>
              <a:rPr lang="en-GB" i="1" dirty="0" err="1"/>
              <a:t>genbutsu</a:t>
            </a:r>
            <a:r>
              <a:rPr lang="en-GB" dirty="0"/>
              <a:t> – “go and see”)</a:t>
            </a:r>
          </a:p>
          <a:p>
            <a:pPr marL="285750" indent="-285750">
              <a:buFont typeface="Arial" panose="020B0604020202020204" pitchFamily="34" charset="0"/>
              <a:buChar char="•"/>
            </a:pPr>
            <a:r>
              <a:rPr lang="en-GB" dirty="0"/>
              <a:t>Develop employees’ problem-solving skills</a:t>
            </a:r>
          </a:p>
          <a:p>
            <a:pPr marL="285750" indent="-285750">
              <a:buFont typeface="Arial" panose="020B0604020202020204" pitchFamily="34" charset="0"/>
              <a:buChar char="•"/>
            </a:pPr>
            <a:r>
              <a:rPr lang="en-GB" dirty="0"/>
              <a:t>Act as coaches rather than controllers</a:t>
            </a:r>
          </a:p>
          <a:p>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43D64CD-A75B-FF66-79A9-4E39A38B3B9F}"/>
              </a:ext>
            </a:extLst>
          </p:cNvPr>
          <p:cNvSpPr txBox="1"/>
          <p:nvPr/>
        </p:nvSpPr>
        <p:spPr>
          <a:xfrm>
            <a:off x="262316" y="4230070"/>
            <a:ext cx="9507642" cy="1200329"/>
          </a:xfrm>
          <a:prstGeom prst="rect">
            <a:avLst/>
          </a:prstGeom>
          <a:noFill/>
        </p:spPr>
        <p:txBody>
          <a:bodyPr wrap="square">
            <a:spAutoFit/>
          </a:bodyPr>
          <a:lstStyle/>
          <a:p>
            <a:pPr>
              <a:buNone/>
            </a:pPr>
            <a:r>
              <a:rPr lang="en-GB" dirty="0"/>
              <a:t>Toyota encourages employee participation through:</a:t>
            </a:r>
          </a:p>
          <a:p>
            <a:pPr marL="742950" lvl="1" indent="-285750">
              <a:buFont typeface="Arial" panose="020B0604020202020204" pitchFamily="34" charset="0"/>
              <a:buChar char="•"/>
            </a:pPr>
            <a:r>
              <a:rPr lang="en-GB" dirty="0"/>
              <a:t>Suggestion systems</a:t>
            </a:r>
          </a:p>
          <a:p>
            <a:pPr marL="742950" lvl="1" indent="-285750">
              <a:buFont typeface="Arial" panose="020B0604020202020204" pitchFamily="34" charset="0"/>
              <a:buChar char="•"/>
            </a:pPr>
            <a:r>
              <a:rPr lang="en-GB" dirty="0"/>
              <a:t>Team-based problem solving</a:t>
            </a:r>
          </a:p>
          <a:p>
            <a:pPr marL="742950" lvl="1" indent="-285750">
              <a:buFont typeface="Arial" panose="020B0604020202020204" pitchFamily="34" charset="0"/>
              <a:buChar char="•"/>
            </a:pPr>
            <a:r>
              <a:rPr lang="en-GB" dirty="0"/>
              <a:t>Continuous learning</a:t>
            </a:r>
          </a:p>
        </p:txBody>
      </p:sp>
      <p:sp>
        <p:nvSpPr>
          <p:cNvPr id="9" name="TextBox 8">
            <a:extLst>
              <a:ext uri="{FF2B5EF4-FFF2-40B4-BE49-F238E27FC236}">
                <a16:creationId xmlns:a16="http://schemas.microsoft.com/office/drawing/2014/main" id="{149920C5-BA17-F10D-4802-DEC0D32D7B06}"/>
              </a:ext>
            </a:extLst>
          </p:cNvPr>
          <p:cNvSpPr txBox="1"/>
          <p:nvPr/>
        </p:nvSpPr>
        <p:spPr>
          <a:xfrm>
            <a:off x="6467480" y="3067145"/>
            <a:ext cx="2559262" cy="1634490"/>
          </a:xfrm>
          <a:prstGeom prst="roundRect">
            <a:avLst/>
          </a:prstGeom>
          <a:noFill/>
          <a:ln>
            <a:solidFill>
              <a:schemeClr val="tx2"/>
            </a:solidFill>
          </a:ln>
        </p:spPr>
        <p:txBody>
          <a:bodyPr wrap="square">
            <a:spAutoFit/>
          </a:bodyPr>
          <a:lstStyle/>
          <a:p>
            <a:pPr algn="ctr"/>
            <a:r>
              <a:rPr lang="en-GB" dirty="0"/>
              <a:t>Toyota promotes empowerment, but within clearly defined organisational boundaries.</a:t>
            </a:r>
          </a:p>
        </p:txBody>
      </p:sp>
      <p:pic>
        <p:nvPicPr>
          <p:cNvPr id="11" name="Picture 10" descr="A group of people standing in front of a building&#10;&#10;AI-generated content may be incorrect.">
            <a:extLst>
              <a:ext uri="{FF2B5EF4-FFF2-40B4-BE49-F238E27FC236}">
                <a16:creationId xmlns:a16="http://schemas.microsoft.com/office/drawing/2014/main" id="{D31CBCEA-F471-6E88-61F8-DD770006E57E}"/>
              </a:ext>
            </a:extLst>
          </p:cNvPr>
          <p:cNvPicPr>
            <a:picLocks noChangeAspect="1"/>
          </p:cNvPicPr>
          <p:nvPr/>
        </p:nvPicPr>
        <p:blipFill>
          <a:blip r:embed="rId3"/>
          <a:stretch>
            <a:fillRect/>
          </a:stretch>
        </p:blipFill>
        <p:spPr>
          <a:xfrm>
            <a:off x="6669647" y="5135796"/>
            <a:ext cx="2086266" cy="1457528"/>
          </a:xfrm>
          <a:prstGeom prst="rect">
            <a:avLst/>
          </a:prstGeom>
        </p:spPr>
      </p:pic>
    </p:spTree>
    <p:extLst>
      <p:ext uri="{BB962C8B-B14F-4D97-AF65-F5344CB8AC3E}">
        <p14:creationId xmlns:p14="http://schemas.microsoft.com/office/powerpoint/2010/main" val="37225671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85BC67-75B2-6088-7E58-DEFC1988CC13}"/>
            </a:ext>
          </a:extLst>
        </p:cNvPr>
        <p:cNvGrpSpPr/>
        <p:nvPr/>
      </p:nvGrpSpPr>
      <p:grpSpPr>
        <a:xfrm>
          <a:off x="0" y="0"/>
          <a:ext cx="0" cy="0"/>
          <a:chOff x="0" y="0"/>
          <a:chExt cx="0" cy="0"/>
        </a:xfrm>
      </p:grpSpPr>
      <p:pic>
        <p:nvPicPr>
          <p:cNvPr id="3" name="Picture 2" descr="A close-up of a logo&#10;&#10;AI-generated content may be incorrect.">
            <a:extLst>
              <a:ext uri="{FF2B5EF4-FFF2-40B4-BE49-F238E27FC236}">
                <a16:creationId xmlns:a16="http://schemas.microsoft.com/office/drawing/2014/main" id="{9343AA96-33A1-28A5-721E-C4542EC0289B}"/>
              </a:ext>
            </a:extLst>
          </p:cNvPr>
          <p:cNvPicPr>
            <a:picLocks noChangeAspect="1"/>
          </p:cNvPicPr>
          <p:nvPr/>
        </p:nvPicPr>
        <p:blipFill>
          <a:blip r:embed="rId2"/>
          <a:stretch>
            <a:fillRect/>
          </a:stretch>
        </p:blipFill>
        <p:spPr>
          <a:xfrm>
            <a:off x="5999029" y="558724"/>
            <a:ext cx="2791215" cy="1743318"/>
          </a:xfrm>
          <a:prstGeom prst="rect">
            <a:avLst/>
          </a:prstGeom>
        </p:spPr>
      </p:pic>
      <p:sp>
        <p:nvSpPr>
          <p:cNvPr id="7" name="TextBox 6">
            <a:extLst>
              <a:ext uri="{FF2B5EF4-FFF2-40B4-BE49-F238E27FC236}">
                <a16:creationId xmlns:a16="http://schemas.microsoft.com/office/drawing/2014/main" id="{0A086AC0-1E04-D022-0F0B-277634231C84}"/>
              </a:ext>
            </a:extLst>
          </p:cNvPr>
          <p:cNvSpPr txBox="1"/>
          <p:nvPr/>
        </p:nvSpPr>
        <p:spPr>
          <a:xfrm>
            <a:off x="353756" y="200356"/>
            <a:ext cx="8436488" cy="658770"/>
          </a:xfrm>
          <a:prstGeom prst="rect">
            <a:avLst/>
          </a:prstGeom>
          <a:noFill/>
        </p:spPr>
        <p:txBody>
          <a:bodyPr wrap="square">
            <a:spAutoFit/>
          </a:bodyPr>
          <a:lstStyle/>
          <a:p>
            <a:pPr>
              <a:lnSpc>
                <a:spcPct val="150000"/>
              </a:lnSpc>
              <a:buNone/>
            </a:pPr>
            <a:r>
              <a:rPr lang="en-GB" sz="2800" b="1" dirty="0"/>
              <a:t>Systems Theory</a:t>
            </a:r>
            <a:endParaRPr lang="en-GB" sz="28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A4DDCD1-8654-BC66-798C-C73529FC2939}"/>
              </a:ext>
            </a:extLst>
          </p:cNvPr>
          <p:cNvSpPr txBox="1"/>
          <p:nvPr/>
        </p:nvSpPr>
        <p:spPr>
          <a:xfrm>
            <a:off x="353756" y="1305342"/>
            <a:ext cx="6935318" cy="3139321"/>
          </a:xfrm>
          <a:prstGeom prst="rect">
            <a:avLst/>
          </a:prstGeom>
          <a:noFill/>
        </p:spPr>
        <p:txBody>
          <a:bodyPr wrap="square">
            <a:spAutoFit/>
          </a:bodyPr>
          <a:lstStyle/>
          <a:p>
            <a:pPr>
              <a:buNone/>
            </a:pPr>
            <a:r>
              <a:rPr lang="en-GB" dirty="0">
                <a:latin typeface="Arial" panose="020B0604020202020204" pitchFamily="34" charset="0"/>
                <a:cs typeface="Arial" panose="020B0604020202020204" pitchFamily="34" charset="0"/>
              </a:rPr>
              <a:t>Toyota operates as a complex global system, integrating:</a:t>
            </a:r>
          </a:p>
          <a:p>
            <a:pPr marL="1200150" lvl="2" indent="-285750">
              <a:buFont typeface="Arial" panose="020B0604020202020204" pitchFamily="34" charset="0"/>
              <a:buChar char="•"/>
            </a:pPr>
            <a:r>
              <a:rPr lang="en-GB" dirty="0">
                <a:latin typeface="Arial" panose="020B0604020202020204" pitchFamily="34" charset="0"/>
                <a:cs typeface="Arial" panose="020B0604020202020204" pitchFamily="34" charset="0"/>
              </a:rPr>
              <a:t>Suppliers</a:t>
            </a:r>
          </a:p>
          <a:p>
            <a:pPr marL="1200150" lvl="2" indent="-285750">
              <a:buFont typeface="Arial" panose="020B0604020202020204" pitchFamily="34" charset="0"/>
              <a:buChar char="•"/>
            </a:pPr>
            <a:r>
              <a:rPr lang="en-GB" dirty="0">
                <a:latin typeface="Arial" panose="020B0604020202020204" pitchFamily="34" charset="0"/>
                <a:cs typeface="Arial" panose="020B0604020202020204" pitchFamily="34" charset="0"/>
              </a:rPr>
              <a:t>Manufacturing plants</a:t>
            </a:r>
          </a:p>
          <a:p>
            <a:pPr marL="1200150" lvl="2" indent="-285750">
              <a:buFont typeface="Arial" panose="020B0604020202020204" pitchFamily="34" charset="0"/>
              <a:buChar char="•"/>
            </a:pPr>
            <a:r>
              <a:rPr lang="en-GB" dirty="0">
                <a:latin typeface="Arial" panose="020B0604020202020204" pitchFamily="34" charset="0"/>
                <a:cs typeface="Arial" panose="020B0604020202020204" pitchFamily="34" charset="0"/>
              </a:rPr>
              <a:t>Logistics networks</a:t>
            </a:r>
          </a:p>
          <a:p>
            <a:pPr marL="1200150" lvl="2" indent="-285750">
              <a:buFont typeface="Arial" panose="020B0604020202020204" pitchFamily="34" charset="0"/>
              <a:buChar char="•"/>
            </a:pPr>
            <a:r>
              <a:rPr lang="en-GB" dirty="0">
                <a:latin typeface="Arial" panose="020B0604020202020204" pitchFamily="34" charset="0"/>
                <a:cs typeface="Arial" panose="020B0604020202020204" pitchFamily="34" charset="0"/>
              </a:rPr>
              <a:t>Customers</a:t>
            </a:r>
          </a:p>
          <a:p>
            <a:pPr lvl="2"/>
            <a:endParaRPr lang="en-GB" dirty="0">
              <a:latin typeface="Arial" panose="020B0604020202020204" pitchFamily="34" charset="0"/>
              <a:cs typeface="Arial" panose="020B0604020202020204" pitchFamily="34" charset="0"/>
            </a:endParaRPr>
          </a:p>
          <a:p>
            <a:pPr>
              <a:buNone/>
            </a:pPr>
            <a:r>
              <a:rPr lang="en-GB" dirty="0">
                <a:latin typeface="Arial" panose="020B0604020202020204" pitchFamily="34" charset="0"/>
                <a:cs typeface="Arial" panose="020B0604020202020204" pitchFamily="34" charset="0"/>
              </a:rPr>
              <a:t>Systems thinking allows Toyota to:</a:t>
            </a:r>
          </a:p>
          <a:p>
            <a:pPr marL="1200150" lvl="2" indent="-285750">
              <a:buFont typeface="Arial" panose="020B0604020202020204" pitchFamily="34" charset="0"/>
              <a:buChar char="•"/>
            </a:pPr>
            <a:r>
              <a:rPr lang="en-GB" dirty="0">
                <a:latin typeface="Arial" panose="020B0604020202020204" pitchFamily="34" charset="0"/>
                <a:cs typeface="Arial" panose="020B0604020202020204" pitchFamily="34" charset="0"/>
              </a:rPr>
              <a:t>Anticipate disruptions</a:t>
            </a:r>
          </a:p>
          <a:p>
            <a:pPr marL="1200150" lvl="2" indent="-285750">
              <a:buFont typeface="Arial" panose="020B0604020202020204" pitchFamily="34" charset="0"/>
              <a:buChar char="•"/>
            </a:pPr>
            <a:r>
              <a:rPr lang="en-GB" dirty="0">
                <a:latin typeface="Arial" panose="020B0604020202020204" pitchFamily="34" charset="0"/>
                <a:cs typeface="Arial" panose="020B0604020202020204" pitchFamily="34" charset="0"/>
              </a:rPr>
              <a:t>Improve quality control</a:t>
            </a:r>
          </a:p>
          <a:p>
            <a:pPr marL="1200150" lvl="2" indent="-285750">
              <a:buFont typeface="Arial" panose="020B0604020202020204" pitchFamily="34" charset="0"/>
              <a:buChar char="•"/>
            </a:pPr>
            <a:r>
              <a:rPr lang="en-GB" dirty="0">
                <a:latin typeface="Arial" panose="020B0604020202020204" pitchFamily="34" charset="0"/>
                <a:cs typeface="Arial" panose="020B0604020202020204" pitchFamily="34" charset="0"/>
              </a:rPr>
              <a:t>Maintain consistency across regions</a:t>
            </a:r>
          </a:p>
          <a:p>
            <a:pPr marL="1200150" lvl="2"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8CC4DB08-60F9-77A8-93C9-7A3B0EA03EAD}"/>
              </a:ext>
            </a:extLst>
          </p:cNvPr>
          <p:cNvSpPr txBox="1"/>
          <p:nvPr/>
        </p:nvSpPr>
        <p:spPr>
          <a:xfrm>
            <a:off x="353756" y="4555959"/>
            <a:ext cx="8160049" cy="1021556"/>
          </a:xfrm>
          <a:prstGeom prst="roundRect">
            <a:avLst/>
          </a:prstGeom>
          <a:noFill/>
          <a:ln w="38100">
            <a:solidFill>
              <a:schemeClr val="tx2"/>
            </a:solidFill>
          </a:ln>
        </p:spPr>
        <p:txBody>
          <a:bodyPr wrap="square">
            <a:spAutoFit/>
          </a:bodyPr>
          <a:lstStyle/>
          <a:p>
            <a:pPr>
              <a:buNone/>
            </a:pPr>
            <a:r>
              <a:rPr lang="en-GB" dirty="0">
                <a:latin typeface="Arial" panose="020B0604020202020204" pitchFamily="34" charset="0"/>
                <a:cs typeface="Arial" panose="020B0604020202020204" pitchFamily="34" charset="0"/>
              </a:rPr>
              <a:t>However, the 2010–2011 recall crisis revealed weaknesses in Toyota’s global communication and feedback systems, illustrating that even highly sophisticated systems can fail.</a:t>
            </a:r>
          </a:p>
        </p:txBody>
      </p:sp>
      <p:pic>
        <p:nvPicPr>
          <p:cNvPr id="12" name="Picture 11" descr="A person working on a car&#10;&#10;AI-generated content may be incorrect.">
            <a:extLst>
              <a:ext uri="{FF2B5EF4-FFF2-40B4-BE49-F238E27FC236}">
                <a16:creationId xmlns:a16="http://schemas.microsoft.com/office/drawing/2014/main" id="{BFA0B2C0-7AE8-E986-086E-E4F9C92FFDCE}"/>
              </a:ext>
            </a:extLst>
          </p:cNvPr>
          <p:cNvPicPr>
            <a:picLocks noChangeAspect="1"/>
          </p:cNvPicPr>
          <p:nvPr/>
        </p:nvPicPr>
        <p:blipFill>
          <a:blip r:embed="rId3"/>
          <a:stretch>
            <a:fillRect/>
          </a:stretch>
        </p:blipFill>
        <p:spPr>
          <a:xfrm>
            <a:off x="5950624" y="2660410"/>
            <a:ext cx="2676899" cy="1724266"/>
          </a:xfrm>
          <a:prstGeom prst="rect">
            <a:avLst/>
          </a:prstGeom>
        </p:spPr>
      </p:pic>
    </p:spTree>
    <p:extLst>
      <p:ext uri="{BB962C8B-B14F-4D97-AF65-F5344CB8AC3E}">
        <p14:creationId xmlns:p14="http://schemas.microsoft.com/office/powerpoint/2010/main" val="21776421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a:extLst>
              <a:ext uri="{FF2B5EF4-FFF2-40B4-BE49-F238E27FC236}">
                <a16:creationId xmlns:a16="http://schemas.microsoft.com/office/drawing/2014/main" id="{5A786F9F-BB2F-4BE6-965C-C00AC86F32EF}"/>
              </a:ext>
            </a:extLst>
          </p:cNvPr>
          <p:cNvSpPr>
            <a:spLocks noGrp="1"/>
          </p:cNvSpPr>
          <p:nvPr>
            <p:ph type="title"/>
          </p:nvPr>
        </p:nvSpPr>
        <p:spPr>
          <a:xfrm>
            <a:off x="457200" y="0"/>
            <a:ext cx="8229600" cy="1143000"/>
          </a:xfrm>
        </p:spPr>
        <p:txBody>
          <a:bodyPr/>
          <a:lstStyle/>
          <a:p>
            <a:r>
              <a:rPr kumimoji="1" lang="en-US" altLang="en-US" b="1" dirty="0">
                <a:solidFill>
                  <a:srgbClr val="0070C0"/>
                </a:solidFill>
                <a:latin typeface="Corbel" panose="020B0503020204020204" pitchFamily="34" charset="0"/>
              </a:rPr>
              <a:t>Summary – Today we have….</a:t>
            </a:r>
            <a:endParaRPr lang="en-US" altLang="en-US" b="1" dirty="0">
              <a:solidFill>
                <a:srgbClr val="0070C0"/>
              </a:solidFill>
              <a:latin typeface="Corbel" panose="020B0503020204020204" pitchFamily="34" charset="0"/>
            </a:endParaRPr>
          </a:p>
        </p:txBody>
      </p:sp>
      <p:sp>
        <p:nvSpPr>
          <p:cNvPr id="26627" name="Content Placeholder 2">
            <a:extLst>
              <a:ext uri="{FF2B5EF4-FFF2-40B4-BE49-F238E27FC236}">
                <a16:creationId xmlns:a16="http://schemas.microsoft.com/office/drawing/2014/main" id="{C0E2AA59-DA0D-4DA5-B342-30EDE208BD2A}"/>
              </a:ext>
            </a:extLst>
          </p:cNvPr>
          <p:cNvSpPr>
            <a:spLocks noGrp="1"/>
          </p:cNvSpPr>
          <p:nvPr>
            <p:ph idx="1"/>
          </p:nvPr>
        </p:nvSpPr>
        <p:spPr>
          <a:xfrm>
            <a:off x="457200" y="1143000"/>
            <a:ext cx="7886700" cy="3086100"/>
          </a:xfrm>
        </p:spPr>
        <p:txBody>
          <a:bodyPr>
            <a:normAutofit fontScale="92500" lnSpcReduction="20000"/>
          </a:bodyPr>
          <a:lstStyle/>
          <a:p>
            <a:r>
              <a:rPr lang="en-US" altLang="en-US" sz="2600" dirty="0"/>
              <a:t>Introduced a range of management theories:</a:t>
            </a:r>
          </a:p>
          <a:p>
            <a:pPr lvl="1"/>
            <a:r>
              <a:rPr lang="en-GB" sz="2200" dirty="0"/>
              <a:t>Classical</a:t>
            </a:r>
          </a:p>
          <a:p>
            <a:pPr lvl="1"/>
            <a:r>
              <a:rPr lang="en-GB" sz="2200" dirty="0"/>
              <a:t>Human Relations</a:t>
            </a:r>
          </a:p>
          <a:p>
            <a:pPr lvl="1"/>
            <a:r>
              <a:rPr lang="en-GB" sz="2200" dirty="0"/>
              <a:t>Systems</a:t>
            </a:r>
          </a:p>
          <a:p>
            <a:pPr lvl="1"/>
            <a:r>
              <a:rPr lang="en-GB" sz="2200" dirty="0"/>
              <a:t>Contingency </a:t>
            </a:r>
          </a:p>
          <a:p>
            <a:r>
              <a:rPr lang="en-US" altLang="en-US" sz="2600" dirty="0"/>
              <a:t>Explored real-life organizational examples: </a:t>
            </a:r>
          </a:p>
          <a:p>
            <a:pPr lvl="1"/>
            <a:r>
              <a:rPr lang="en-US" altLang="en-US" sz="2200" dirty="0"/>
              <a:t>Google</a:t>
            </a:r>
          </a:p>
          <a:p>
            <a:pPr lvl="1"/>
            <a:r>
              <a:rPr lang="en-US" altLang="en-US" sz="2200" dirty="0"/>
              <a:t>ASDA</a:t>
            </a:r>
          </a:p>
          <a:p>
            <a:pPr lvl="1"/>
            <a:r>
              <a:rPr lang="en-US" altLang="en-US" sz="2200" dirty="0"/>
              <a:t>Toyota</a:t>
            </a:r>
          </a:p>
          <a:p>
            <a:endParaRPr lang="en-US" altLang="en-US" dirty="0"/>
          </a:p>
        </p:txBody>
      </p:sp>
      <p:sp>
        <p:nvSpPr>
          <p:cNvPr id="2" name="TextBox 1">
            <a:extLst>
              <a:ext uri="{FF2B5EF4-FFF2-40B4-BE49-F238E27FC236}">
                <a16:creationId xmlns:a16="http://schemas.microsoft.com/office/drawing/2014/main" id="{233061CA-9D0C-F44A-3E79-5C6A9F201842}"/>
              </a:ext>
            </a:extLst>
          </p:cNvPr>
          <p:cNvSpPr txBox="1"/>
          <p:nvPr/>
        </p:nvSpPr>
        <p:spPr>
          <a:xfrm>
            <a:off x="809897" y="4640580"/>
            <a:ext cx="7524206" cy="707886"/>
          </a:xfrm>
          <a:prstGeom prst="rect">
            <a:avLst/>
          </a:prstGeom>
          <a:noFill/>
        </p:spPr>
        <p:txBody>
          <a:bodyPr wrap="square" rtlCol="0">
            <a:spAutoFit/>
          </a:bodyPr>
          <a:lstStyle/>
          <a:p>
            <a:pPr algn="ctr"/>
            <a:r>
              <a:rPr lang="en-GB" sz="2000" b="1" dirty="0"/>
              <a:t>A range of articles and reading materials are available on Moodle for you to work with independently </a:t>
            </a:r>
          </a:p>
        </p:txBody>
      </p:sp>
    </p:spTree>
    <p:extLst>
      <p:ext uri="{BB962C8B-B14F-4D97-AF65-F5344CB8AC3E}">
        <p14:creationId xmlns:p14="http://schemas.microsoft.com/office/powerpoint/2010/main" val="13453298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1323</TotalTime>
  <Words>2183</Words>
  <Application>Microsoft Office PowerPoint</Application>
  <PresentationFormat>On-screen Show (4:3)</PresentationFormat>
  <Paragraphs>296</Paragraphs>
  <Slides>40</Slides>
  <Notes>14</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Corbel</vt:lpstr>
      <vt:lpstr>Myriad Pro</vt:lpstr>
      <vt:lpstr>20140311PresentationUWTSDTemplate</vt:lpstr>
      <vt:lpstr>Session 3 Management Theory  and  Practice</vt:lpstr>
      <vt:lpstr>During the session today we will…</vt:lpstr>
      <vt:lpstr>What Is Management?</vt:lpstr>
      <vt:lpstr>PowerPoint Presentation</vt:lpstr>
      <vt:lpstr>Classical Management Theories (1900–1930s)</vt:lpstr>
      <vt:lpstr>Classical Management Theories</vt:lpstr>
      <vt:lpstr>Scientific Management</vt:lpstr>
      <vt:lpstr>Scientific Management</vt:lpstr>
      <vt:lpstr>Administrative Management</vt:lpstr>
      <vt:lpstr>Administrative Management</vt:lpstr>
      <vt:lpstr>Bureaucratic Management,</vt:lpstr>
      <vt:lpstr>Human Relations Theories (1930s–1960s)</vt:lpstr>
      <vt:lpstr>Behavioural Management Theories</vt:lpstr>
      <vt:lpstr>Human Relations Movement</vt:lpstr>
      <vt:lpstr>Human Relations Movement</vt:lpstr>
      <vt:lpstr>Human Relations Movement</vt:lpstr>
      <vt:lpstr>Motivation Theory –  Maslow’s Hierarchy of needs. </vt:lpstr>
      <vt:lpstr>Motivation Theory –  Hertzberg Two-Factor Theory</vt:lpstr>
      <vt:lpstr>Motivation Theories</vt:lpstr>
      <vt:lpstr>Quantitative &amp; Systems Approaches to Management</vt:lpstr>
      <vt:lpstr>Quantitative (Management Science) Approach </vt:lpstr>
      <vt:lpstr>Quantitative (Management Science) Approach </vt:lpstr>
      <vt:lpstr>Systems Theory</vt:lpstr>
      <vt:lpstr>Systems Theory</vt:lpstr>
      <vt:lpstr>Contingency &amp; Contemporary Approaches</vt:lpstr>
      <vt:lpstr>Contingency Theory</vt:lpstr>
      <vt:lpstr>Contemporary Approaches</vt:lpstr>
      <vt:lpstr>Contemporary Approaches</vt:lpstr>
      <vt:lpstr>Management Theory in Practice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 – Today we have….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Beau Academic</cp:lastModifiedBy>
  <cp:revision>28</cp:revision>
  <cp:lastPrinted>2026-01-25T19:47:02Z</cp:lastPrinted>
  <dcterms:created xsi:type="dcterms:W3CDTF">2020-04-06T13:34:42Z</dcterms:created>
  <dcterms:modified xsi:type="dcterms:W3CDTF">2026-01-25T19:49:43Z</dcterms:modified>
</cp:coreProperties>
</file>