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8" r:id="rId3"/>
    <p:sldId id="261" r:id="rId4"/>
    <p:sldId id="268" r:id="rId5"/>
    <p:sldId id="257" r:id="rId6"/>
    <p:sldId id="266" r:id="rId7"/>
    <p:sldId id="267" r:id="rId8"/>
    <p:sldId id="265" r:id="rId9"/>
    <p:sldId id="263" r:id="rId10"/>
    <p:sldId id="269" r:id="rId11"/>
    <p:sldId id="262" r:id="rId12"/>
    <p:sldId id="25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AA6"/>
    <a:srgbClr val="C50C1E"/>
    <a:srgbClr val="FFCC01"/>
    <a:srgbClr val="D57401"/>
    <a:srgbClr val="4E6172"/>
    <a:srgbClr val="233342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5702" autoAdjust="0"/>
  </p:normalViewPr>
  <p:slideViewPr>
    <p:cSldViewPr snapToGrid="0">
      <p:cViewPr varScale="1">
        <p:scale>
          <a:sx n="165" d="100"/>
          <a:sy n="165" d="100"/>
        </p:scale>
        <p:origin x="2274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C6F14A-FE77-40E3-B2B6-75E51B4B8A1C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42BFFC-DE27-405A-A948-88C82EC57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201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42BFFC-DE27-405A-A948-88C82EC57EB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3231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42BFFC-DE27-405A-A948-88C82EC57EB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498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42BFFC-DE27-405A-A948-88C82EC57EB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7413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42BFFC-DE27-405A-A948-88C82EC57EB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5558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42BFFC-DE27-405A-A948-88C82EC57EB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6115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42BFFC-DE27-405A-A948-88C82EC57EB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8218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42BFFC-DE27-405A-A948-88C82EC57EB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2642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42BFFC-DE27-405A-A948-88C82EC57EB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3527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42BFFC-DE27-405A-A948-88C82EC57EB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8865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42BFFC-DE27-405A-A948-88C82EC57EB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917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42BFFC-DE27-405A-A948-88C82EC57EB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80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4E2D4-43D7-B695-8F5E-1C6ABCD2E1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04611A-D1E5-2224-9BF8-CB4F4144FB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B2D2C5-29F9-FD17-089B-C9C7F592D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07700-0EF8-41D5-88FE-43214B1067D0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9805C3-A6F6-032B-E2F3-F6F8E92AC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8D4E39-55F0-58A0-3CBF-43AB093E2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832E8-6D68-44E3-A1E0-F6E43E6A6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968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B07A7-8FB5-0A8D-C5F6-FE7A0BB99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CBC27-D245-9C27-8035-1641304E9A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B9952-3E2D-E443-87BB-15CFD71C0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07700-0EF8-41D5-88FE-43214B1067D0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B2BEDC-DCD9-1D7E-FC16-BD7E0231E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5006A6-7296-6D9F-D7D6-EE369CCBF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832E8-6D68-44E3-A1E0-F6E43E6A6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535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A4F12-F55E-E7A1-ACF7-EFD335CCF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76FE52-7693-8C3C-298F-3FABE71090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5C49CD-F29D-0EBA-BED8-0D8025646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07700-0EF8-41D5-88FE-43214B1067D0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040FFB-7404-D60C-3100-076D9D0BD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043424-97FF-F6C3-287B-78BC1F29B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832E8-6D68-44E3-A1E0-F6E43E6A6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211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8D9C9-7383-57CC-F8B2-52392B0CB8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843E9-0A2F-3CDC-995A-904BF658EF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3A798E-BD43-BEB1-56B1-914E216E7C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A870D0-EDC2-9C6F-30BE-EEFB0DC80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07700-0EF8-41D5-88FE-43214B1067D0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2AE0C-F51D-156D-3B4D-660613631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FD5D77-65A3-1DE7-891E-C6D4FE75C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832E8-6D68-44E3-A1E0-F6E43E6A6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5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ABE65-BCDE-373B-0D69-6FD863444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38E624-35AD-ADC6-A3EF-8C20DA3C50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E98C68-DFFC-AA7A-76B1-7391D586E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DFDBE2-10F1-6120-5839-674D6D52FE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EBA359-20E0-6F4E-1873-5E21ED2A5D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DB91A3-47A0-9CD9-F24A-7DCB84ACE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07700-0EF8-41D5-88FE-43214B1067D0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EA962C-380F-6233-8D68-F4C23CD11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608E5A-B40C-6A24-9713-5090119C2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832E8-6D68-44E3-A1E0-F6E43E6A6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291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F041C-A69D-AD75-4DA8-7ABB11986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AB4976-F955-1A63-F1A3-D41126484F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07700-0EF8-41D5-88FE-43214B1067D0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2533ED-A3E3-9987-8795-A5AAF67CA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CA7BB6-2582-D5DE-D3A0-A1A4E192B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832E8-6D68-44E3-A1E0-F6E43E6A6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855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D15CED-F09C-4F16-367B-21EB6059A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07700-0EF8-41D5-88FE-43214B1067D0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7BBC2F-182F-0E93-7615-F04D70F0A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9B4D4A-B01C-40D5-5D4A-1301865EA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832E8-6D68-44E3-A1E0-F6E43E6A6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774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5903F-AEFA-1187-5EFD-AA2A6CBEF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1262B-43B8-D467-C8E5-143BEB4EA8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04F053-FA9F-441E-80A2-064AAB9B25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DE6043-3124-FB66-2417-72C8A2F87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07700-0EF8-41D5-88FE-43214B1067D0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E96F15-3D29-8307-446A-F7FBDB55A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E8F47E-6E67-BD84-24DC-A63A70E91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832E8-6D68-44E3-A1E0-F6E43E6A6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42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15B99-E904-1C2B-2A2D-38DE4B10D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73A2E3-F950-2F84-AF54-9379681C3D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73067B-57C8-EFFC-FFE9-5AF6D1BBDA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58AB85-4416-5A1D-59FB-1E1226060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07700-0EF8-41D5-88FE-43214B1067D0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8B119-ED2B-D6F4-19EC-BBC7AEABDE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60BF5E-F729-21B4-E0BD-E66A4E36D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832E8-6D68-44E3-A1E0-F6E43E6A6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783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AAF72-0088-B337-0C20-8F989CCF4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775429-2BAA-A208-DE77-DFC25C231F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EF18EC-D195-1597-AD20-E335BF827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07700-0EF8-41D5-88FE-43214B1067D0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8B8884-7EBD-8E07-A154-8D175826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EFFE35-8495-70A8-1D4A-79536AA80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832E8-6D68-44E3-A1E0-F6E43E6A6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530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A8E8DB-E1C0-5E4A-149B-8E289A3638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FF0EA-3C61-89BC-F2EF-AB501D63C5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023B0C-9784-464A-F396-8CB4E4D2D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07700-0EF8-41D5-88FE-43214B1067D0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2C84C0-775E-D4FE-BC87-85F5E087A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74372C-C501-2C96-035D-85C0CB60F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832E8-6D68-44E3-A1E0-F6E43E6A6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611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580DC3-22E3-8FE5-2677-7F588C840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48C81B-7BA8-62A1-2786-C052E3ED1C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FDF7A-1F91-ABAA-97AE-5132B1B02E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907700-0EF8-41D5-88FE-43214B1067D0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3D6D8C-0644-C78A-550C-DA7F8C77F2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989406-B4F2-D8F1-8F11-0241BDECEE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C832E8-6D68-44E3-A1E0-F6E43E6A6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041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7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g"/><Relationship Id="rId5" Type="http://schemas.openxmlformats.org/officeDocument/2006/relationships/image" Target="../media/image13.jpeg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5.jpg"/><Relationship Id="rId7" Type="http://schemas.openxmlformats.org/officeDocument/2006/relationships/image" Target="../media/image1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7.jpg"/><Relationship Id="rId9" Type="http://schemas.openxmlformats.org/officeDocument/2006/relationships/image" Target="../media/image1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g"/><Relationship Id="rId5" Type="http://schemas.openxmlformats.org/officeDocument/2006/relationships/image" Target="../media/image7.jp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image" Target="../media/image4.jpg"/><Relationship Id="rId7" Type="http://schemas.openxmlformats.org/officeDocument/2006/relationships/image" Target="../media/image24.png"/><Relationship Id="rId12" Type="http://schemas.openxmlformats.org/officeDocument/2006/relationships/image" Target="../media/image2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jpeg"/><Relationship Id="rId10" Type="http://schemas.openxmlformats.org/officeDocument/2006/relationships/image" Target="../media/image27.png"/><Relationship Id="rId4" Type="http://schemas.openxmlformats.org/officeDocument/2006/relationships/image" Target="../media/image7.jpg"/><Relationship Id="rId9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7.jpg"/><Relationship Id="rId4" Type="http://schemas.openxmlformats.org/officeDocument/2006/relationships/image" Target="../media/image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7" Type="http://schemas.openxmlformats.org/officeDocument/2006/relationships/image" Target="../media/image3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4.jpg"/><Relationship Id="rId4" Type="http://schemas.openxmlformats.org/officeDocument/2006/relationships/image" Target="../media/image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4.jpg"/><Relationship Id="rId4" Type="http://schemas.openxmlformats.org/officeDocument/2006/relationships/image" Target="../media/image5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kea.com/gb/en/customer-service/services/" TargetMode="External"/><Relationship Id="rId3" Type="http://schemas.openxmlformats.org/officeDocument/2006/relationships/hyperlink" Target="https://research-methodology.net/ikea-segmentation-targeting-positioning-targeting-cost-conscious-customers/" TargetMode="External"/><Relationship Id="rId7" Type="http://schemas.openxmlformats.org/officeDocument/2006/relationships/hyperlink" Target="https://www.ikea.com/gb/en/this-is-ikea/about-us/the-ikea-vision-and-values-pub9aa779d0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bout.ikea.com/en/about-us/year-in-review" TargetMode="External"/><Relationship Id="rId5" Type="http://schemas.openxmlformats.org/officeDocument/2006/relationships/hyperlink" Target="https://about.ikea.com/en/about-us/ikea-culture-and-values" TargetMode="External"/><Relationship Id="rId4" Type="http://schemas.openxmlformats.org/officeDocument/2006/relationships/hyperlink" Target="https://www.ikea.com/gb/en/this-is-ikea/about-us/" TargetMode="External"/><Relationship Id="rId9" Type="http://schemas.openxmlformats.org/officeDocument/2006/relationships/hyperlink" Target="https://www.ingka.com/what-we-do/ikea-retail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atista.com/statistics/264433/annual-sales-of-ikea-worldwide/" TargetMode="External"/><Relationship Id="rId3" Type="http://schemas.openxmlformats.org/officeDocument/2006/relationships/image" Target="../media/image5.jpg"/><Relationship Id="rId7" Type="http://schemas.openxmlformats.org/officeDocument/2006/relationships/hyperlink" Target="https://www.statista.com/statistics/241832/number-of-visits-to-ikeacom-worldwide/#:~:text=In%20the%20fiscal%20year%202022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usinessmodelanalyst.com/ikea-business-model/#Sale_of_goods" TargetMode="External"/><Relationship Id="rId11" Type="http://schemas.openxmlformats.org/officeDocument/2006/relationships/hyperlink" Target="https://www.businessinsider.com/ikea-founder-ingvar-kamprad-wealth-family-net-worth-2019-12?r=US&amp;IR=T" TargetMode="External"/><Relationship Id="rId5" Type="http://schemas.openxmlformats.org/officeDocument/2006/relationships/hyperlink" Target="https://www.indigo9digital.com/blog/ikeastrategy" TargetMode="External"/><Relationship Id="rId10" Type="http://schemas.openxmlformats.org/officeDocument/2006/relationships/hyperlink" Target="https://comfyliving.net/ikea-facts/" TargetMode="External"/><Relationship Id="rId4" Type="http://schemas.openxmlformats.org/officeDocument/2006/relationships/hyperlink" Target="https://about.ikea.com/en/about-us" TargetMode="External"/><Relationship Id="rId9" Type="http://schemas.openxmlformats.org/officeDocument/2006/relationships/hyperlink" Target="https://www.statista.com/statistics/241825/number-of-employees-of-the-ikea-group-worldwide-by-func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F86470A-D983-428C-EC4C-09168F30CF5C}"/>
              </a:ext>
            </a:extLst>
          </p:cNvPr>
          <p:cNvSpPr/>
          <p:nvPr/>
        </p:nvSpPr>
        <p:spPr>
          <a:xfrm>
            <a:off x="0" y="-13448"/>
            <a:ext cx="3657600" cy="6884894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 descr="A picture containing text, outdoor, sign&#10;&#10;Description automatically generated">
            <a:extLst>
              <a:ext uri="{FF2B5EF4-FFF2-40B4-BE49-F238E27FC236}">
                <a16:creationId xmlns:a16="http://schemas.microsoft.com/office/drawing/2014/main" id="{9204FF05-34EE-134B-EA9E-397F27B5C8E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" r="13256"/>
          <a:stretch/>
        </p:blipFill>
        <p:spPr>
          <a:xfrm>
            <a:off x="974506" y="1932746"/>
            <a:ext cx="5995387" cy="299250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0C998956-2139-BD21-EB00-87C3EDC242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036" y="313035"/>
            <a:ext cx="1310061" cy="596336"/>
          </a:xfrm>
          <a:prstGeom prst="rect">
            <a:avLst/>
          </a:prstGeom>
        </p:spPr>
      </p:pic>
      <p:pic>
        <p:nvPicPr>
          <p:cNvPr id="8" name="Picture 7" descr="A picture containing text, queen, toy, vector graphics&#10;&#10;Description automatically generated">
            <a:extLst>
              <a:ext uri="{FF2B5EF4-FFF2-40B4-BE49-F238E27FC236}">
                <a16:creationId xmlns:a16="http://schemas.microsoft.com/office/drawing/2014/main" id="{FD6DC31A-9400-1C90-FD25-EFE472D8B2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012"/>
            <a:ext cx="974506" cy="91751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EF3E19C-4518-C0C1-6DCF-B3961CE44A15}"/>
              </a:ext>
            </a:extLst>
          </p:cNvPr>
          <p:cNvSpPr txBox="1"/>
          <p:nvPr/>
        </p:nvSpPr>
        <p:spPr>
          <a:xfrm>
            <a:off x="6009806" y="813886"/>
            <a:ext cx="604522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algn="ctr"/>
            <a:r>
              <a:rPr lang="en-GB" sz="2400" b="1" i="1" dirty="0">
                <a:solidFill>
                  <a:schemeClr val="bg1">
                    <a:lumMod val="85000"/>
                  </a:schemeClr>
                </a:solidFill>
              </a:rPr>
              <a:t>Leading and Implementing Workplace Change </a:t>
            </a:r>
          </a:p>
          <a:p>
            <a:pPr algn="ctr"/>
            <a:r>
              <a:rPr lang="en-GB" sz="1200" b="1" i="1" dirty="0">
                <a:solidFill>
                  <a:schemeClr val="bg1">
                    <a:lumMod val="85000"/>
                  </a:schemeClr>
                </a:solidFill>
              </a:rPr>
              <a:t>(BMSW6103_SWAN)</a:t>
            </a:r>
          </a:p>
          <a:p>
            <a:pPr algn="ctr"/>
            <a:endParaRPr lang="en-GB" sz="1200" b="1" i="1" dirty="0">
              <a:solidFill>
                <a:schemeClr val="bg1"/>
              </a:solidFill>
            </a:endParaRPr>
          </a:p>
          <a:p>
            <a:pPr algn="ctr"/>
            <a:endParaRPr lang="en-GB" sz="1200" b="1" i="1" dirty="0">
              <a:solidFill>
                <a:schemeClr val="bg1"/>
              </a:solidFill>
            </a:endParaRPr>
          </a:p>
          <a:p>
            <a:pPr algn="ctr"/>
            <a:endParaRPr lang="en-GB" sz="1200" b="1" i="1" dirty="0">
              <a:solidFill>
                <a:schemeClr val="bg1"/>
              </a:solidFill>
            </a:endParaRPr>
          </a:p>
          <a:p>
            <a:pPr algn="ctr"/>
            <a:endParaRPr lang="en-GB" sz="1200" b="1" i="1" dirty="0">
              <a:solidFill>
                <a:schemeClr val="bg1"/>
              </a:solidFill>
            </a:endParaRPr>
          </a:p>
          <a:p>
            <a:pPr algn="ctr"/>
            <a:endParaRPr lang="en-GB" sz="1200" b="1" i="1" dirty="0">
              <a:solidFill>
                <a:schemeClr val="bg1"/>
              </a:solidFill>
            </a:endParaRPr>
          </a:p>
          <a:p>
            <a:pPr algn="ctr"/>
            <a:r>
              <a:rPr lang="en-GB" sz="2400" b="1" i="1" u="sng" dirty="0">
                <a:solidFill>
                  <a:schemeClr val="bg1">
                    <a:lumMod val="85000"/>
                  </a:schemeClr>
                </a:solidFill>
              </a:rPr>
              <a:t>Professional Discussion</a:t>
            </a:r>
          </a:p>
          <a:p>
            <a:pPr algn="ctr"/>
            <a:endParaRPr lang="en-GB" sz="2000" b="1" i="1" dirty="0">
              <a:solidFill>
                <a:schemeClr val="bg1"/>
              </a:solidFill>
            </a:endParaRPr>
          </a:p>
          <a:p>
            <a:pPr algn="ctr"/>
            <a:r>
              <a:rPr lang="en-GB" sz="4800" b="1" i="1" dirty="0">
                <a:solidFill>
                  <a:schemeClr val="bg1"/>
                </a:solidFill>
              </a:rPr>
              <a:t>IKEA</a:t>
            </a:r>
          </a:p>
          <a:p>
            <a:pPr algn="ctr"/>
            <a:r>
              <a:rPr lang="en-GB" sz="1200" b="1" i="1" dirty="0">
                <a:solidFill>
                  <a:schemeClr val="bg1"/>
                </a:solidFill>
              </a:rPr>
              <a:t>   </a:t>
            </a:r>
          </a:p>
          <a:p>
            <a:pPr algn="ctr"/>
            <a:endParaRPr lang="en-GB" sz="1200" b="1" i="1" dirty="0">
              <a:solidFill>
                <a:schemeClr val="bg1"/>
              </a:solidFill>
            </a:endParaRPr>
          </a:p>
          <a:p>
            <a:pPr algn="ctr"/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</a:rPr>
              <a:t>Submitted on 25/01/2023</a:t>
            </a:r>
          </a:p>
          <a:p>
            <a:pPr algn="ctr"/>
            <a:endParaRPr lang="en-GB" sz="2800" b="1" i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5C41FB-8A85-32F9-3DEB-3BC40CE1818B}"/>
              </a:ext>
            </a:extLst>
          </p:cNvPr>
          <p:cNvSpPr txBox="1"/>
          <p:nvPr/>
        </p:nvSpPr>
        <p:spPr>
          <a:xfrm>
            <a:off x="7930121" y="5189551"/>
            <a:ext cx="24475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i="1" dirty="0">
                <a:solidFill>
                  <a:schemeClr val="bg1">
                    <a:lumMod val="85000"/>
                  </a:schemeClr>
                </a:solidFill>
              </a:rPr>
              <a:t>Pavlo Gladkyi – 1918831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1D77DB-A020-A225-4C00-4DBA248EF374}"/>
              </a:ext>
            </a:extLst>
          </p:cNvPr>
          <p:cNvSpPr txBox="1"/>
          <p:nvPr/>
        </p:nvSpPr>
        <p:spPr>
          <a:xfrm>
            <a:off x="6200713" y="5656454"/>
            <a:ext cx="59063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>
                <a:solidFill>
                  <a:schemeClr val="bg1">
                    <a:lumMod val="85000"/>
                  </a:schemeClr>
                </a:solidFill>
              </a:rPr>
              <a:t>BA Leadership and Management Skills for the Workplace – 22/23</a:t>
            </a:r>
          </a:p>
        </p:txBody>
      </p:sp>
      <p:pic>
        <p:nvPicPr>
          <p:cNvPr id="12" name="Picture 11" descr="Shape&#10;&#10;Description automatically generated">
            <a:extLst>
              <a:ext uri="{FF2B5EF4-FFF2-40B4-BE49-F238E27FC236}">
                <a16:creationId xmlns:a16="http://schemas.microsoft.com/office/drawing/2014/main" id="{B9EF7B47-DD41-F569-6E9A-56BC75AFCCF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878373" y="-3413294"/>
            <a:ext cx="136030" cy="8217291"/>
          </a:xfrm>
          <a:prstGeom prst="rect">
            <a:avLst/>
          </a:prstGeom>
        </p:spPr>
      </p:pic>
      <p:pic>
        <p:nvPicPr>
          <p:cNvPr id="13" name="Picture 12" descr="Shape&#10;&#10;Description automatically generated">
            <a:extLst>
              <a:ext uri="{FF2B5EF4-FFF2-40B4-BE49-F238E27FC236}">
                <a16:creationId xmlns:a16="http://schemas.microsoft.com/office/drawing/2014/main" id="{CCF93B87-5C33-7EDD-22EA-A35CAC44402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878374" y="2122018"/>
            <a:ext cx="136030" cy="8217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9865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58FEFC91-85F6-42EE-27D7-2BB0560A04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0733" y="0"/>
            <a:ext cx="4338918" cy="6858000"/>
          </a:xfrm>
          <a:prstGeom prst="rect">
            <a:avLst/>
          </a:prstGeom>
        </p:spPr>
      </p:pic>
      <p:pic>
        <p:nvPicPr>
          <p:cNvPr id="3" name="Picture 2" descr="A picture containing person, person, shop&#10;&#10;Description automatically generated">
            <a:extLst>
              <a:ext uri="{FF2B5EF4-FFF2-40B4-BE49-F238E27FC236}">
                <a16:creationId xmlns:a16="http://schemas.microsoft.com/office/drawing/2014/main" id="{2B848542-7D13-7FDD-8E56-925CF1EE30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171440" y="1998222"/>
            <a:ext cx="6612531" cy="320010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9AD80BF-3A7D-2A54-7F56-85804EDD6E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9765" y="3031927"/>
            <a:ext cx="2003046" cy="7941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3B0058-D200-B938-C89C-CFB44C5F7E2A}"/>
              </a:ext>
            </a:extLst>
          </p:cNvPr>
          <p:cNvSpPr txBox="1"/>
          <p:nvPr/>
        </p:nvSpPr>
        <p:spPr>
          <a:xfrm>
            <a:off x="10595001" y="3228941"/>
            <a:ext cx="1596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chemeClr val="bg1">
                    <a:lumMod val="95000"/>
                  </a:schemeClr>
                </a:solidFill>
              </a:rPr>
              <a:t>IKEA founder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552057-409A-BDE2-F01A-DEF4F451D916}"/>
              </a:ext>
            </a:extLst>
          </p:cNvPr>
          <p:cNvSpPr txBox="1"/>
          <p:nvPr/>
        </p:nvSpPr>
        <p:spPr>
          <a:xfrm>
            <a:off x="8148918" y="372602"/>
            <a:ext cx="53788" cy="1473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465A546-1714-952C-4DED-927901D7C3D0}"/>
              </a:ext>
            </a:extLst>
          </p:cNvPr>
          <p:cNvSpPr/>
          <p:nvPr/>
        </p:nvSpPr>
        <p:spPr>
          <a:xfrm>
            <a:off x="0" y="0"/>
            <a:ext cx="457198" cy="461682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EE0B546-8EFF-D435-4057-805AD6686F4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766498" y="5612817"/>
            <a:ext cx="478685" cy="201168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ACA1FF7-86B3-3E8A-7172-7659C0439E71}"/>
              </a:ext>
            </a:extLst>
          </p:cNvPr>
          <p:cNvSpPr txBox="1"/>
          <p:nvPr/>
        </p:nvSpPr>
        <p:spPr>
          <a:xfrm>
            <a:off x="275146" y="2274835"/>
            <a:ext cx="46572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i="1" dirty="0">
                <a:solidFill>
                  <a:schemeClr val="bg1">
                    <a:lumMod val="50000"/>
                  </a:schemeClr>
                </a:solidFill>
              </a:rPr>
              <a:t>“IKEA is not the work of one person alone. </a:t>
            </a:r>
          </a:p>
          <a:p>
            <a:pPr algn="ctr"/>
            <a:r>
              <a:rPr lang="en-GB" sz="2000" b="1" i="1" dirty="0">
                <a:solidFill>
                  <a:schemeClr val="bg1">
                    <a:lumMod val="50000"/>
                  </a:schemeClr>
                </a:solidFill>
              </a:rPr>
              <a:t>It is the result of many minds and many souls working together through many years of joy and hard work.”</a:t>
            </a:r>
            <a:endParaRPr lang="en-GB" b="1" i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ADFB203-F800-9EB0-DA68-4C809DBB5934}"/>
              </a:ext>
            </a:extLst>
          </p:cNvPr>
          <p:cNvSpPr txBox="1"/>
          <p:nvPr/>
        </p:nvSpPr>
        <p:spPr>
          <a:xfrm>
            <a:off x="2621050" y="3745105"/>
            <a:ext cx="25503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>
                <a:solidFill>
                  <a:schemeClr val="bg1">
                    <a:lumMod val="50000"/>
                  </a:schemeClr>
                </a:solidFill>
              </a:rPr>
              <a:t>- Ingvar Feodor Kamprad -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C3FC862-CBB7-0F85-2422-19CE79EFFBF5}"/>
              </a:ext>
            </a:extLst>
          </p:cNvPr>
          <p:cNvSpPr txBox="1"/>
          <p:nvPr/>
        </p:nvSpPr>
        <p:spPr>
          <a:xfrm>
            <a:off x="3896245" y="4432092"/>
            <a:ext cx="12142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(IKEA, 2022b</a:t>
            </a:r>
            <a:r>
              <a:rPr lang="en-GB" b="1" i="1" dirty="0">
                <a:solidFill>
                  <a:schemeClr val="bg1">
                    <a:lumMod val="50000"/>
                  </a:schemeClr>
                </a:solidFill>
              </a:rPr>
              <a:t>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54A19A-7E6E-4698-8A56-835B3FA3B22A}"/>
              </a:ext>
            </a:extLst>
          </p:cNvPr>
          <p:cNvSpPr txBox="1"/>
          <p:nvPr/>
        </p:nvSpPr>
        <p:spPr>
          <a:xfrm>
            <a:off x="1418007" y="446277"/>
            <a:ext cx="25601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u="sng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IKEA Concept -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3E7F188-F59C-D342-D4BE-D295FE81F65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4905062" y="3801285"/>
            <a:ext cx="54639" cy="575061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9FA7F44-B649-B137-2450-569BD1485FB5}"/>
              </a:ext>
            </a:extLst>
          </p:cNvPr>
          <p:cNvSpPr/>
          <p:nvPr/>
        </p:nvSpPr>
        <p:spPr>
          <a:xfrm>
            <a:off x="182880" y="519953"/>
            <a:ext cx="45719" cy="5770187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C059058-5871-09F5-E8C9-160588399A6D}"/>
              </a:ext>
            </a:extLst>
          </p:cNvPr>
          <p:cNvSpPr/>
          <p:nvPr/>
        </p:nvSpPr>
        <p:spPr>
          <a:xfrm flipV="1">
            <a:off x="540241" y="185121"/>
            <a:ext cx="7267449" cy="45719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343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6E3ED9B-0D9A-6E01-9D4C-924857E0F9FD}"/>
              </a:ext>
            </a:extLst>
          </p:cNvPr>
          <p:cNvSpPr/>
          <p:nvPr/>
        </p:nvSpPr>
        <p:spPr>
          <a:xfrm rot="5400000">
            <a:off x="-2116510" y="2115767"/>
            <a:ext cx="6858002" cy="2626468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58FEFC91-85F6-42EE-27D7-2BB0560A04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211231" y="-1327207"/>
            <a:ext cx="653562" cy="3307976"/>
          </a:xfrm>
          <a:prstGeom prst="rect">
            <a:avLst/>
          </a:prstGeom>
        </p:spPr>
      </p:pic>
      <p:pic>
        <p:nvPicPr>
          <p:cNvPr id="5" name="Picture 4" descr="A map of the world&#10;&#10;Description automatically generated with medium confidence">
            <a:extLst>
              <a:ext uri="{FF2B5EF4-FFF2-40B4-BE49-F238E27FC236}">
                <a16:creationId xmlns:a16="http://schemas.microsoft.com/office/drawing/2014/main" id="{7C744585-6645-170D-5785-CE3A67FF803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64" r="11464"/>
          <a:stretch/>
        </p:blipFill>
        <p:spPr>
          <a:xfrm>
            <a:off x="4262336" y="1231900"/>
            <a:ext cx="7704307" cy="4058725"/>
          </a:xfrm>
          <a:prstGeom prst="rect">
            <a:avLst/>
          </a:prstGeom>
        </p:spPr>
      </p:pic>
      <p:pic>
        <p:nvPicPr>
          <p:cNvPr id="7" name="Picture 6" descr="Logo">
            <a:extLst>
              <a:ext uri="{FF2B5EF4-FFF2-40B4-BE49-F238E27FC236}">
                <a16:creationId xmlns:a16="http://schemas.microsoft.com/office/drawing/2014/main" id="{2E66B853-13C6-124A-49F0-5DA84529DF5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012" y="800103"/>
            <a:ext cx="3732851" cy="2511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F8B4330-C473-C01F-0DE4-1B613925C949}"/>
              </a:ext>
            </a:extLst>
          </p:cNvPr>
          <p:cNvSpPr/>
          <p:nvPr/>
        </p:nvSpPr>
        <p:spPr>
          <a:xfrm rot="5400000">
            <a:off x="11735515" y="6401515"/>
            <a:ext cx="462256" cy="450714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DF51F9-F998-5B2F-3AF3-BBBCE0619870}"/>
              </a:ext>
            </a:extLst>
          </p:cNvPr>
          <p:cNvSpPr txBox="1"/>
          <p:nvPr/>
        </p:nvSpPr>
        <p:spPr>
          <a:xfrm>
            <a:off x="8966200" y="5226050"/>
            <a:ext cx="27750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chemeClr val="bg1">
                    <a:lumMod val="50000"/>
                  </a:schemeClr>
                </a:solidFill>
              </a:rPr>
              <a:t>Countries with IKEA stores</a:t>
            </a:r>
          </a:p>
          <a:p>
            <a:r>
              <a:rPr lang="en-GB" b="1" i="1" dirty="0">
                <a:solidFill>
                  <a:schemeClr val="bg1">
                    <a:lumMod val="50000"/>
                  </a:schemeClr>
                </a:solidFill>
              </a:rPr>
              <a:t> Under construction</a:t>
            </a:r>
          </a:p>
          <a:p>
            <a:r>
              <a:rPr lang="en-GB" b="1" i="1" dirty="0">
                <a:solidFill>
                  <a:schemeClr val="bg1">
                    <a:lumMod val="50000"/>
                  </a:schemeClr>
                </a:solidFill>
              </a:rPr>
              <a:t> Closed stores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B7AF3FE-50B1-B4FE-F4F5-C1477695484D}"/>
              </a:ext>
            </a:extLst>
          </p:cNvPr>
          <p:cNvSpPr/>
          <p:nvPr/>
        </p:nvSpPr>
        <p:spPr>
          <a:xfrm>
            <a:off x="8451850" y="5311896"/>
            <a:ext cx="514350" cy="228600"/>
          </a:xfrm>
          <a:prstGeom prst="rect">
            <a:avLst/>
          </a:prstGeom>
          <a:solidFill>
            <a:srgbClr val="006AA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3E94007-790D-8D8E-31D9-C640E464C1BB}"/>
              </a:ext>
            </a:extLst>
          </p:cNvPr>
          <p:cNvSpPr/>
          <p:nvPr/>
        </p:nvSpPr>
        <p:spPr>
          <a:xfrm>
            <a:off x="8451850" y="5583037"/>
            <a:ext cx="514350" cy="228600"/>
          </a:xfrm>
          <a:prstGeom prst="rect">
            <a:avLst/>
          </a:prstGeom>
          <a:solidFill>
            <a:srgbClr val="FFCC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C512B-CD76-B9D2-E4B9-993F3EEFBA14}"/>
              </a:ext>
            </a:extLst>
          </p:cNvPr>
          <p:cNvSpPr/>
          <p:nvPr/>
        </p:nvSpPr>
        <p:spPr>
          <a:xfrm>
            <a:off x="8451850" y="5854178"/>
            <a:ext cx="514350" cy="228600"/>
          </a:xfrm>
          <a:prstGeom prst="rect">
            <a:avLst/>
          </a:prstGeom>
          <a:solidFill>
            <a:srgbClr val="C50C1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C20BB6D-D53D-9324-A9A8-15560C20218E}"/>
              </a:ext>
            </a:extLst>
          </p:cNvPr>
          <p:cNvSpPr/>
          <p:nvPr/>
        </p:nvSpPr>
        <p:spPr>
          <a:xfrm rot="5400000">
            <a:off x="9208899" y="3513473"/>
            <a:ext cx="5472459" cy="45719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6F8525B-504F-6A6B-DA03-0226F56E5945}"/>
              </a:ext>
            </a:extLst>
          </p:cNvPr>
          <p:cNvSpPr txBox="1"/>
          <p:nvPr/>
        </p:nvSpPr>
        <p:spPr>
          <a:xfrm>
            <a:off x="4151641" y="298478"/>
            <a:ext cx="3888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u="sng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Organisational Profile -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A885D5E-B927-9A83-F262-4F2E6F8CD3AE}"/>
              </a:ext>
            </a:extLst>
          </p:cNvPr>
          <p:cNvSpPr/>
          <p:nvPr/>
        </p:nvSpPr>
        <p:spPr>
          <a:xfrm flipV="1">
            <a:off x="5464693" y="6581153"/>
            <a:ext cx="6178677" cy="45719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1200A39-5182-84EF-7A59-6625403F88BC}"/>
              </a:ext>
            </a:extLst>
          </p:cNvPr>
          <p:cNvSpPr txBox="1"/>
          <p:nvPr/>
        </p:nvSpPr>
        <p:spPr>
          <a:xfrm>
            <a:off x="24456" y="3709158"/>
            <a:ext cx="2625726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>
                <a:solidFill>
                  <a:schemeClr val="bg1">
                    <a:lumMod val="95000"/>
                  </a:schemeClr>
                </a:solidFill>
              </a:rPr>
              <a:t>Today IKEA operates 460 stores in Europe, Asia, North America, the Middle East, Oceania and Africa, and is present in </a:t>
            </a:r>
          </a:p>
          <a:p>
            <a:r>
              <a:rPr lang="en-GB" sz="1600" b="1" i="1" dirty="0">
                <a:solidFill>
                  <a:schemeClr val="bg1">
                    <a:lumMod val="95000"/>
                  </a:schemeClr>
                </a:solidFill>
              </a:rPr>
              <a:t>50 e-commerce markets. </a:t>
            </a:r>
          </a:p>
          <a:p>
            <a:r>
              <a:rPr lang="en-GB" sz="1400" b="1" i="1" dirty="0">
                <a:solidFill>
                  <a:schemeClr val="bg1">
                    <a:lumMod val="95000"/>
                  </a:schemeClr>
                </a:solidFill>
              </a:rPr>
              <a:t>                             </a:t>
            </a:r>
          </a:p>
          <a:p>
            <a:r>
              <a:rPr lang="en-GB" sz="1400" b="1" i="1" dirty="0">
                <a:solidFill>
                  <a:schemeClr val="bg1">
                    <a:lumMod val="95000"/>
                  </a:schemeClr>
                </a:solidFill>
              </a:rPr>
              <a:t>    (Inter IKEA Systems B.V., 2022)</a:t>
            </a:r>
            <a:endParaRPr lang="en-GB" sz="1600" b="1" i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05B15C0-ED4C-F8A5-FA87-C69C47512A0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4775"/>
          <a:stretch/>
        </p:blipFill>
        <p:spPr>
          <a:xfrm>
            <a:off x="2748098" y="3743883"/>
            <a:ext cx="2670468" cy="289217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B7CF46D-460B-76CD-CB18-CDC508E0C405}"/>
              </a:ext>
            </a:extLst>
          </p:cNvPr>
          <p:cNvSpPr txBox="1"/>
          <p:nvPr/>
        </p:nvSpPr>
        <p:spPr>
          <a:xfrm>
            <a:off x="4536891" y="6581153"/>
            <a:ext cx="100404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i="1" dirty="0">
                <a:solidFill>
                  <a:schemeClr val="bg1">
                    <a:lumMod val="50000"/>
                  </a:schemeClr>
                </a:solidFill>
              </a:rPr>
              <a:t>(IKEA, 2021)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22CD256-78CF-6CA4-3E8B-780900C755F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5761825" y="-2727889"/>
            <a:ext cx="45719" cy="6073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760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6E3ED9B-0D9A-6E01-9D4C-924857E0F9FD}"/>
              </a:ext>
            </a:extLst>
          </p:cNvPr>
          <p:cNvSpPr/>
          <p:nvPr/>
        </p:nvSpPr>
        <p:spPr>
          <a:xfrm rot="5400000">
            <a:off x="1577789" y="-1577788"/>
            <a:ext cx="457198" cy="3612777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58FEFC91-85F6-42EE-27D7-2BB0560A04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9223" y="0"/>
            <a:ext cx="3612778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1652560-0B3E-B57B-59F3-74675CDFE4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78" y="1138611"/>
            <a:ext cx="7676216" cy="4830345"/>
          </a:xfrm>
          <a:prstGeom prst="rect">
            <a:avLst/>
          </a:prstGeom>
        </p:spPr>
      </p:pic>
      <p:pic>
        <p:nvPicPr>
          <p:cNvPr id="15" name="Picture 14" descr="A group of people posing for a photo&#10;&#10;Description automatically generated with medium confidence">
            <a:extLst>
              <a:ext uri="{FF2B5EF4-FFF2-40B4-BE49-F238E27FC236}">
                <a16:creationId xmlns:a16="http://schemas.microsoft.com/office/drawing/2014/main" id="{6D4F24CA-5AF8-8740-10F6-1FC4927D405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2223" y="567073"/>
            <a:ext cx="3795931" cy="251693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F700E9F-52B8-CDF0-D80C-A8E943BFB45F}"/>
              </a:ext>
            </a:extLst>
          </p:cNvPr>
          <p:cNvSpPr txBox="1"/>
          <p:nvPr/>
        </p:nvSpPr>
        <p:spPr>
          <a:xfrm>
            <a:off x="6726614" y="5968956"/>
            <a:ext cx="16164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(Statista, 2022c)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ECDA5CC-4DB2-E10B-4A0B-1DFA141D3224}"/>
              </a:ext>
            </a:extLst>
          </p:cNvPr>
          <p:cNvSpPr txBox="1"/>
          <p:nvPr/>
        </p:nvSpPr>
        <p:spPr>
          <a:xfrm>
            <a:off x="8695935" y="3555065"/>
            <a:ext cx="34363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i="1" dirty="0">
                <a:solidFill>
                  <a:schemeClr val="bg1">
                    <a:lumMod val="9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600" b="1" i="1" dirty="0">
                <a:solidFill>
                  <a:schemeClr val="bg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 2022, the number of IKEA employees worldwide amounted to 231,000 - an increase of approximately 80,000 staff members compared to 2013. </a:t>
            </a:r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856FD8E-89DB-EF7C-78A9-2A23F1151CC6}"/>
              </a:ext>
            </a:extLst>
          </p:cNvPr>
          <p:cNvSpPr/>
          <p:nvPr/>
        </p:nvSpPr>
        <p:spPr>
          <a:xfrm>
            <a:off x="3718100" y="216166"/>
            <a:ext cx="4728857" cy="45719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 descr="Shape&#10;&#10;Description automatically generated">
            <a:extLst>
              <a:ext uri="{FF2B5EF4-FFF2-40B4-BE49-F238E27FC236}">
                <a16:creationId xmlns:a16="http://schemas.microsoft.com/office/drawing/2014/main" id="{FE581913-0B09-D0CD-281A-32F5E0DA3FA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15452" y="2587220"/>
            <a:ext cx="45719" cy="821729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F13E383-AB9F-EF33-52B9-E4E0B9803BCD}"/>
              </a:ext>
            </a:extLst>
          </p:cNvPr>
          <p:cNvSpPr txBox="1"/>
          <p:nvPr/>
        </p:nvSpPr>
        <p:spPr>
          <a:xfrm>
            <a:off x="459442" y="567073"/>
            <a:ext cx="70871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u="sng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Number of employees of the IKEA Group worldwide -</a:t>
            </a:r>
          </a:p>
        </p:txBody>
      </p:sp>
    </p:spTree>
    <p:extLst>
      <p:ext uri="{BB962C8B-B14F-4D97-AF65-F5344CB8AC3E}">
        <p14:creationId xmlns:p14="http://schemas.microsoft.com/office/powerpoint/2010/main" val="33840840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3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7">
            <a:extLst>
              <a:ext uri="{FF2B5EF4-FFF2-40B4-BE49-F238E27FC236}">
                <a16:creationId xmlns:a16="http://schemas.microsoft.com/office/drawing/2014/main" id="{BD9B2EDA-388A-D0F1-42CD-E1E0C78F7C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-682126" y="3638319"/>
            <a:ext cx="3928859" cy="23199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" name="Picture 1" descr="Shape&#10;&#10;Description automatically generated">
            <a:extLst>
              <a:ext uri="{FF2B5EF4-FFF2-40B4-BE49-F238E27FC236}">
                <a16:creationId xmlns:a16="http://schemas.microsoft.com/office/drawing/2014/main" id="{425F35DB-FB00-0F91-FFF8-2D364C72DA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8278" y="-1532"/>
            <a:ext cx="2263721" cy="685953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357B702-58B8-4CB1-8C6D-46E1E5CDF1FE}"/>
              </a:ext>
            </a:extLst>
          </p:cNvPr>
          <p:cNvSpPr txBox="1"/>
          <p:nvPr/>
        </p:nvSpPr>
        <p:spPr>
          <a:xfrm>
            <a:off x="9977905" y="1153469"/>
            <a:ext cx="224506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b="1" i="1" dirty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en-GB" sz="1600" b="1" i="1" dirty="0">
                <a:solidFill>
                  <a:schemeClr val="bg1">
                    <a:lumMod val="85000"/>
                  </a:schemeClr>
                </a:solidFill>
              </a:rPr>
              <a:t>IKEA, as a brand, comprises two separate owners - INGKA Holding and Inter IKEA Holding B.V.</a:t>
            </a:r>
          </a:p>
          <a:p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</a:rPr>
              <a:t>                      (Pereira, 2022)</a:t>
            </a:r>
          </a:p>
          <a:p>
            <a:endParaRPr lang="en-GB" sz="1600" b="1" i="1" dirty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en-GB" sz="1600" b="1" i="1" dirty="0">
                <a:solidFill>
                  <a:schemeClr val="bg1">
                    <a:lumMod val="85000"/>
                  </a:schemeClr>
                </a:solidFill>
              </a:rPr>
              <a:t>The IKEA brand is owned and managed by Inter IKEA Systems B.V., based in the Netherlands, owned by Inter IKEA Holding B.V.</a:t>
            </a:r>
          </a:p>
          <a:p>
            <a:r>
              <a:rPr lang="en-GB" sz="1600" b="1" i="1" dirty="0">
                <a:solidFill>
                  <a:schemeClr val="bg1">
                    <a:lumMod val="85000"/>
                  </a:schemeClr>
                </a:solidFill>
              </a:rPr>
              <a:t>Inter IKEA Systems B.V. follows a franchising business model. </a:t>
            </a:r>
          </a:p>
          <a:p>
            <a:endParaRPr lang="en-GB" sz="1600" b="1" i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2A0999-2E72-4062-82BB-7FECD9A3033C}"/>
              </a:ext>
            </a:extLst>
          </p:cNvPr>
          <p:cNvSpPr txBox="1"/>
          <p:nvPr/>
        </p:nvSpPr>
        <p:spPr>
          <a:xfrm>
            <a:off x="2226064" y="182548"/>
            <a:ext cx="46550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u="sng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Business Model &amp; Structure -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F7E99D-DDAF-4D20-A428-D46A09AE2DEF}"/>
              </a:ext>
            </a:extLst>
          </p:cNvPr>
          <p:cNvSpPr txBox="1"/>
          <p:nvPr/>
        </p:nvSpPr>
        <p:spPr>
          <a:xfrm>
            <a:off x="10872032" y="5302698"/>
            <a:ext cx="1319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  <a:effectLst/>
              </a:rPr>
              <a:t>(Warren, 2019)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28FFCEE-5C59-4EE7-B29C-56C809FB059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73"/>
          <a:stretch/>
        </p:blipFill>
        <p:spPr>
          <a:xfrm>
            <a:off x="353456" y="600319"/>
            <a:ext cx="1759728" cy="12808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E90137B-CDF8-42F4-8057-51294144491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3989" y="611381"/>
            <a:ext cx="1747528" cy="126309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FA81E8F-01DD-48E3-AF56-E16B52A903F6}"/>
              </a:ext>
            </a:extLst>
          </p:cNvPr>
          <p:cNvSpPr txBox="1"/>
          <p:nvPr/>
        </p:nvSpPr>
        <p:spPr>
          <a:xfrm>
            <a:off x="-62080" y="1819004"/>
            <a:ext cx="259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i="1" dirty="0">
                <a:solidFill>
                  <a:schemeClr val="bg1">
                    <a:lumMod val="85000"/>
                  </a:schemeClr>
                </a:solidFill>
              </a:rPr>
              <a:t>Jesper Brodin </a:t>
            </a:r>
          </a:p>
          <a:p>
            <a:pPr algn="ctr"/>
            <a:r>
              <a:rPr lang="en-GB" sz="1200" b="1" i="1" dirty="0">
                <a:solidFill>
                  <a:schemeClr val="bg1">
                    <a:lumMod val="85000"/>
                  </a:schemeClr>
                </a:solidFill>
              </a:rPr>
              <a:t>CEO of INGKA Holding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61BB4AD-102A-41AD-82A4-C7332C502E0A}"/>
              </a:ext>
            </a:extLst>
          </p:cNvPr>
          <p:cNvSpPr txBox="1"/>
          <p:nvPr/>
        </p:nvSpPr>
        <p:spPr>
          <a:xfrm>
            <a:off x="6635853" y="1834362"/>
            <a:ext cx="2463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i="1" dirty="0">
                <a:solidFill>
                  <a:schemeClr val="bg1">
                    <a:lumMod val="85000"/>
                  </a:schemeClr>
                </a:solidFill>
              </a:rPr>
              <a:t>Jon Abrahamsson Ring CEO of the Inter IKEA Holding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026CD11-39DC-856D-0F61-9AA4CB61A343}"/>
              </a:ext>
            </a:extLst>
          </p:cNvPr>
          <p:cNvSpPr/>
          <p:nvPr/>
        </p:nvSpPr>
        <p:spPr>
          <a:xfrm>
            <a:off x="297410" y="4273876"/>
            <a:ext cx="1686783" cy="1157687"/>
          </a:xfrm>
          <a:prstGeom prst="roundRect">
            <a:avLst/>
          </a:prstGeom>
          <a:solidFill>
            <a:srgbClr val="D57401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16DBF5FC-DA7F-92F2-5E1B-71912C4C0C38}"/>
              </a:ext>
            </a:extLst>
          </p:cNvPr>
          <p:cNvSpPr/>
          <p:nvPr/>
        </p:nvSpPr>
        <p:spPr>
          <a:xfrm>
            <a:off x="299377" y="6114010"/>
            <a:ext cx="1871821" cy="395028"/>
          </a:xfrm>
          <a:prstGeom prst="roundRect">
            <a:avLst/>
          </a:prstGeom>
          <a:solidFill>
            <a:srgbClr val="D57401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5C086C6-F736-82BE-8B62-0275035EC169}"/>
              </a:ext>
            </a:extLst>
          </p:cNvPr>
          <p:cNvSpPr txBox="1"/>
          <p:nvPr/>
        </p:nvSpPr>
        <p:spPr>
          <a:xfrm>
            <a:off x="337310" y="4583414"/>
            <a:ext cx="1686783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chemeClr val="bg1">
                    <a:lumMod val="85000"/>
                  </a:schemeClr>
                </a:solidFill>
              </a:rPr>
              <a:t>INGKA Holding </a:t>
            </a:r>
          </a:p>
          <a:p>
            <a:endParaRPr lang="en-GB" sz="1100" i="1" dirty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en-GB" sz="1200" b="1" i="1" dirty="0">
                <a:solidFill>
                  <a:schemeClr val="bg1">
                    <a:lumMod val="85000"/>
                  </a:schemeClr>
                </a:solidFill>
              </a:rPr>
              <a:t>&amp; its controlled entities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0324802-B378-7136-34D9-1D08B74A17A3}"/>
              </a:ext>
            </a:extLst>
          </p:cNvPr>
          <p:cNvSpPr txBox="1"/>
          <p:nvPr/>
        </p:nvSpPr>
        <p:spPr>
          <a:xfrm>
            <a:off x="278032" y="6173025"/>
            <a:ext cx="20422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1" dirty="0">
                <a:solidFill>
                  <a:schemeClr val="bg1">
                    <a:lumMod val="85000"/>
                  </a:schemeClr>
                </a:solidFill>
              </a:rPr>
              <a:t>Stichting IMAS Foundation</a:t>
            </a:r>
            <a:endParaRPr lang="en-GB" sz="1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FC3DC713-E5D9-A1F1-4803-7A63B3B191D0}"/>
              </a:ext>
            </a:extLst>
          </p:cNvPr>
          <p:cNvSpPr/>
          <p:nvPr/>
        </p:nvSpPr>
        <p:spPr>
          <a:xfrm>
            <a:off x="301208" y="2951250"/>
            <a:ext cx="1686783" cy="1157687"/>
          </a:xfrm>
          <a:prstGeom prst="roundRect">
            <a:avLst/>
          </a:prstGeom>
          <a:solidFill>
            <a:srgbClr val="D57401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F7B617D-8F09-F935-7CAF-C32FD136A7E6}"/>
              </a:ext>
            </a:extLst>
          </p:cNvPr>
          <p:cNvSpPr txBox="1"/>
          <p:nvPr/>
        </p:nvSpPr>
        <p:spPr>
          <a:xfrm>
            <a:off x="278032" y="3115246"/>
            <a:ext cx="16867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chemeClr val="bg1">
                    <a:lumMod val="85000"/>
                  </a:schemeClr>
                </a:solidFill>
              </a:rPr>
              <a:t>Stichting INGKA</a:t>
            </a:r>
          </a:p>
          <a:p>
            <a:r>
              <a:rPr lang="en-GB" b="1" i="1" dirty="0">
                <a:solidFill>
                  <a:schemeClr val="bg1">
                    <a:lumMod val="85000"/>
                  </a:schemeClr>
                </a:solidFill>
              </a:rPr>
              <a:t>Foundation</a:t>
            </a:r>
          </a:p>
          <a:p>
            <a:pPr algn="ctr"/>
            <a:r>
              <a:rPr lang="en-GB" sz="1200" b="1" i="1" dirty="0">
                <a:solidFill>
                  <a:schemeClr val="bg1">
                    <a:lumMod val="85000"/>
                  </a:schemeClr>
                </a:solidFill>
              </a:rPr>
              <a:t>Owner of the IKEA Group</a:t>
            </a: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15BE19AD-AB2A-C4DD-0EE0-0D8F15CAF0DA}"/>
              </a:ext>
            </a:extLst>
          </p:cNvPr>
          <p:cNvSpPr/>
          <p:nvPr/>
        </p:nvSpPr>
        <p:spPr>
          <a:xfrm>
            <a:off x="309848" y="5586718"/>
            <a:ext cx="1861350" cy="394181"/>
          </a:xfrm>
          <a:prstGeom prst="roundRect">
            <a:avLst/>
          </a:prstGeom>
          <a:solidFill>
            <a:srgbClr val="D57401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07FFC25-86CB-2E00-7331-774E55663F18}"/>
              </a:ext>
            </a:extLst>
          </p:cNvPr>
          <p:cNvSpPr txBox="1"/>
          <p:nvPr/>
        </p:nvSpPr>
        <p:spPr>
          <a:xfrm>
            <a:off x="297410" y="5560670"/>
            <a:ext cx="18718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1" dirty="0">
                <a:solidFill>
                  <a:schemeClr val="bg1">
                    <a:lumMod val="85000"/>
                  </a:schemeClr>
                </a:solidFill>
              </a:rPr>
              <a:t>Charity </a:t>
            </a:r>
          </a:p>
          <a:p>
            <a:r>
              <a:rPr lang="en-GB" sz="1200" b="1" i="1" dirty="0">
                <a:solidFill>
                  <a:schemeClr val="bg1">
                    <a:lumMod val="85000"/>
                  </a:schemeClr>
                </a:solidFill>
              </a:rPr>
              <a:t>Stichting IKEA Foundation</a:t>
            </a: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6B2E234E-3DB9-D51F-1A61-17FF13CCEF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5768267" y="2721020"/>
            <a:ext cx="3928858" cy="415453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0BCD05EA-45AD-ED20-CD07-2D1E0951C79F}"/>
              </a:ext>
            </a:extLst>
          </p:cNvPr>
          <p:cNvSpPr/>
          <p:nvPr/>
        </p:nvSpPr>
        <p:spPr>
          <a:xfrm>
            <a:off x="6859772" y="2944207"/>
            <a:ext cx="1686783" cy="1157687"/>
          </a:xfrm>
          <a:prstGeom prst="roundRect">
            <a:avLst/>
          </a:prstGeom>
          <a:solidFill>
            <a:srgbClr val="D57401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C2366AC0-CCFC-FF8C-153D-BDD87F20DFA1}"/>
              </a:ext>
            </a:extLst>
          </p:cNvPr>
          <p:cNvSpPr/>
          <p:nvPr/>
        </p:nvSpPr>
        <p:spPr>
          <a:xfrm>
            <a:off x="7920524" y="4210226"/>
            <a:ext cx="1686783" cy="1157687"/>
          </a:xfrm>
          <a:prstGeom prst="roundRect">
            <a:avLst/>
          </a:prstGeom>
          <a:solidFill>
            <a:srgbClr val="D57401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D4A584A6-47C4-7DD0-0201-46C81B07DEE1}"/>
              </a:ext>
            </a:extLst>
          </p:cNvPr>
          <p:cNvSpPr/>
          <p:nvPr/>
        </p:nvSpPr>
        <p:spPr>
          <a:xfrm>
            <a:off x="5853194" y="4210226"/>
            <a:ext cx="1686783" cy="1157687"/>
          </a:xfrm>
          <a:prstGeom prst="roundRect">
            <a:avLst/>
          </a:prstGeom>
          <a:solidFill>
            <a:srgbClr val="D57401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E0907C1F-FDE6-F13F-3AD1-7F5053812A50}"/>
              </a:ext>
            </a:extLst>
          </p:cNvPr>
          <p:cNvSpPr/>
          <p:nvPr/>
        </p:nvSpPr>
        <p:spPr>
          <a:xfrm>
            <a:off x="7920525" y="5434825"/>
            <a:ext cx="1686783" cy="1157687"/>
          </a:xfrm>
          <a:prstGeom prst="roundRect">
            <a:avLst/>
          </a:prstGeom>
          <a:solidFill>
            <a:srgbClr val="D57401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Rectangle: Rounded Corners 45">
            <a:extLst>
              <a:ext uri="{FF2B5EF4-FFF2-40B4-BE49-F238E27FC236}">
                <a16:creationId xmlns:a16="http://schemas.microsoft.com/office/drawing/2014/main" id="{5A660CDA-48AB-A6DC-E9E2-4DE72A07FC2E}"/>
              </a:ext>
            </a:extLst>
          </p:cNvPr>
          <p:cNvSpPr/>
          <p:nvPr/>
        </p:nvSpPr>
        <p:spPr>
          <a:xfrm>
            <a:off x="5853194" y="5435518"/>
            <a:ext cx="1686783" cy="1157687"/>
          </a:xfrm>
          <a:prstGeom prst="roundRect">
            <a:avLst/>
          </a:prstGeom>
          <a:solidFill>
            <a:srgbClr val="D57401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Arrow: Left 27">
            <a:extLst>
              <a:ext uri="{FF2B5EF4-FFF2-40B4-BE49-F238E27FC236}">
                <a16:creationId xmlns:a16="http://schemas.microsoft.com/office/drawing/2014/main" id="{05812A64-21D4-2DA2-6D4C-9F260DBDC991}"/>
              </a:ext>
            </a:extLst>
          </p:cNvPr>
          <p:cNvSpPr/>
          <p:nvPr/>
        </p:nvSpPr>
        <p:spPr>
          <a:xfrm>
            <a:off x="2477250" y="5268568"/>
            <a:ext cx="3128484" cy="348270"/>
          </a:xfrm>
          <a:prstGeom prst="leftArrow">
            <a:avLst/>
          </a:prstGeom>
          <a:solidFill>
            <a:srgbClr val="4E6172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Arrow: Left 48">
            <a:extLst>
              <a:ext uri="{FF2B5EF4-FFF2-40B4-BE49-F238E27FC236}">
                <a16:creationId xmlns:a16="http://schemas.microsoft.com/office/drawing/2014/main" id="{FFE83880-646D-4522-B341-EC171ABD6397}"/>
              </a:ext>
            </a:extLst>
          </p:cNvPr>
          <p:cNvSpPr/>
          <p:nvPr/>
        </p:nvSpPr>
        <p:spPr>
          <a:xfrm rot="10800000">
            <a:off x="2514923" y="3530093"/>
            <a:ext cx="3128484" cy="348270"/>
          </a:xfrm>
          <a:prstGeom prst="leftArrow">
            <a:avLst/>
          </a:prstGeom>
          <a:solidFill>
            <a:srgbClr val="4E6172"/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E46D5946-0497-A3B1-C0EC-023F6A306381}"/>
              </a:ext>
            </a:extLst>
          </p:cNvPr>
          <p:cNvSpPr txBox="1"/>
          <p:nvPr/>
        </p:nvSpPr>
        <p:spPr>
          <a:xfrm>
            <a:off x="6978089" y="3194211"/>
            <a:ext cx="14501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>
                <a:solidFill>
                  <a:schemeClr val="bg1">
                    <a:lumMod val="85000"/>
                  </a:schemeClr>
                </a:solidFill>
              </a:rPr>
              <a:t>Inter IKEA </a:t>
            </a:r>
          </a:p>
          <a:p>
            <a:pPr algn="ctr"/>
            <a:r>
              <a:rPr lang="en-GB" b="1" i="1" dirty="0">
                <a:solidFill>
                  <a:schemeClr val="bg1">
                    <a:lumMod val="85000"/>
                  </a:schemeClr>
                </a:solidFill>
              </a:rPr>
              <a:t>Holding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304C3686-D7C3-04F9-6C5E-5BD8F7F15510}"/>
              </a:ext>
            </a:extLst>
          </p:cNvPr>
          <p:cNvSpPr txBox="1"/>
          <p:nvPr/>
        </p:nvSpPr>
        <p:spPr>
          <a:xfrm>
            <a:off x="5830128" y="4271647"/>
            <a:ext cx="1686783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>
                <a:solidFill>
                  <a:schemeClr val="bg1">
                    <a:lumMod val="85000"/>
                  </a:schemeClr>
                </a:solidFill>
              </a:rPr>
              <a:t>Inter IKEA Systems B.V.</a:t>
            </a:r>
          </a:p>
          <a:p>
            <a:pPr algn="ctr"/>
            <a:endParaRPr lang="en-GB" sz="1100" b="1" i="1" dirty="0">
              <a:solidFill>
                <a:schemeClr val="bg1">
                  <a:lumMod val="85000"/>
                </a:schemeClr>
              </a:solidFill>
            </a:endParaRPr>
          </a:p>
          <a:p>
            <a:pPr algn="ctr"/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</a:rPr>
              <a:t>Franchise</a:t>
            </a:r>
            <a:endParaRPr lang="en-GB" sz="14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BD72605-303A-93DE-3858-BCADAAAB003F}"/>
              </a:ext>
            </a:extLst>
          </p:cNvPr>
          <p:cNvSpPr txBox="1"/>
          <p:nvPr/>
        </p:nvSpPr>
        <p:spPr>
          <a:xfrm>
            <a:off x="5853193" y="5602727"/>
            <a:ext cx="168678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>
                <a:solidFill>
                  <a:schemeClr val="bg1">
                    <a:lumMod val="85000"/>
                  </a:schemeClr>
                </a:solidFill>
              </a:rPr>
              <a:t>IKEA of Sweden AB</a:t>
            </a:r>
          </a:p>
          <a:p>
            <a:pPr algn="ctr"/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</a:rPr>
              <a:t>Range &amp; Supply</a:t>
            </a:r>
            <a:endParaRPr lang="en-GB" sz="14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1305E757-29F6-C1D8-283A-EF225F82BF00}"/>
              </a:ext>
            </a:extLst>
          </p:cNvPr>
          <p:cNvSpPr txBox="1"/>
          <p:nvPr/>
        </p:nvSpPr>
        <p:spPr>
          <a:xfrm>
            <a:off x="7920524" y="5669182"/>
            <a:ext cx="16867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>
                <a:solidFill>
                  <a:schemeClr val="bg1">
                    <a:lumMod val="85000"/>
                  </a:schemeClr>
                </a:solidFill>
              </a:rPr>
              <a:t>IKEA Supply AB</a:t>
            </a:r>
          </a:p>
          <a:p>
            <a:pPr algn="ctr"/>
            <a:endParaRPr lang="en-GB" sz="1100" b="1" i="1" dirty="0">
              <a:solidFill>
                <a:schemeClr val="bg1">
                  <a:lumMod val="85000"/>
                </a:schemeClr>
              </a:solidFill>
            </a:endParaRPr>
          </a:p>
          <a:p>
            <a:pPr algn="ctr"/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</a:rPr>
              <a:t>Range &amp; Supply</a:t>
            </a:r>
            <a:endParaRPr lang="en-GB" sz="1400" dirty="0">
              <a:solidFill>
                <a:schemeClr val="bg1">
                  <a:lumMod val="85000"/>
                </a:schemeClr>
              </a:solidFill>
            </a:endParaRPr>
          </a:p>
          <a:p>
            <a:pPr algn="ctr"/>
            <a:endParaRPr lang="en-GB" sz="11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A7B3D930-E714-66C1-3953-B155E61281F3}"/>
              </a:ext>
            </a:extLst>
          </p:cNvPr>
          <p:cNvSpPr txBox="1"/>
          <p:nvPr/>
        </p:nvSpPr>
        <p:spPr>
          <a:xfrm>
            <a:off x="7867753" y="4306852"/>
            <a:ext cx="1686783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>
                <a:solidFill>
                  <a:schemeClr val="bg1">
                    <a:lumMod val="85000"/>
                  </a:schemeClr>
                </a:solidFill>
              </a:rPr>
              <a:t>IKEA Industry AB</a:t>
            </a:r>
          </a:p>
          <a:p>
            <a:pPr algn="ctr"/>
            <a:endParaRPr lang="en-GB" sz="1100" b="1" i="1" dirty="0">
              <a:solidFill>
                <a:schemeClr val="bg1">
                  <a:lumMod val="85000"/>
                </a:schemeClr>
              </a:solidFill>
            </a:endParaRPr>
          </a:p>
          <a:p>
            <a:pPr algn="ctr"/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</a:rPr>
              <a:t>Industry</a:t>
            </a:r>
            <a:endParaRPr lang="en-GB" sz="1400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08AD0322-88F9-6BA9-2528-C9949FEF37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1020693" y="1353582"/>
            <a:ext cx="523220" cy="23199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8814391E-C18A-076C-8977-59E96FF2C340}"/>
              </a:ext>
            </a:extLst>
          </p:cNvPr>
          <p:cNvSpPr txBox="1"/>
          <p:nvPr/>
        </p:nvSpPr>
        <p:spPr>
          <a:xfrm>
            <a:off x="573029" y="2323828"/>
            <a:ext cx="1283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>
                <a:solidFill>
                  <a:schemeClr val="bg1">
                    <a:lumMod val="85000"/>
                  </a:schemeClr>
                </a:solidFill>
              </a:rPr>
              <a:t>IKEA Group</a:t>
            </a:r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27098CFD-E529-5B64-FB55-DACE472A15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7460478" y="1345825"/>
            <a:ext cx="523220" cy="23199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3B9D5B3A-7477-551E-8388-720552C6856E}"/>
              </a:ext>
            </a:extLst>
          </p:cNvPr>
          <p:cNvSpPr txBox="1"/>
          <p:nvPr/>
        </p:nvSpPr>
        <p:spPr>
          <a:xfrm>
            <a:off x="6827494" y="2317158"/>
            <a:ext cx="1936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>
                <a:solidFill>
                  <a:schemeClr val="bg1">
                    <a:lumMod val="85000"/>
                  </a:schemeClr>
                </a:solidFill>
              </a:rPr>
              <a:t>Inter IKEA Holding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B27C05DD-CCF1-76B4-2DAD-2084C4BF2105}"/>
              </a:ext>
            </a:extLst>
          </p:cNvPr>
          <p:cNvSpPr txBox="1"/>
          <p:nvPr/>
        </p:nvSpPr>
        <p:spPr>
          <a:xfrm>
            <a:off x="2867093" y="4815456"/>
            <a:ext cx="26339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</a:rPr>
              <a:t>Right to operate the stores under the IKEA concept and brand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5CD527A7-F20A-11BC-52C9-F299B2A8FD06}"/>
              </a:ext>
            </a:extLst>
          </p:cNvPr>
          <p:cNvSpPr txBox="1"/>
          <p:nvPr/>
        </p:nvSpPr>
        <p:spPr>
          <a:xfrm>
            <a:off x="2382039" y="3238699"/>
            <a:ext cx="32763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</a:rPr>
              <a:t>Royalty fee of 3% to use the IKEA Concept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996A2F-7A37-42C4-A006-8BB1D48E704A}"/>
              </a:ext>
            </a:extLst>
          </p:cNvPr>
          <p:cNvSpPr txBox="1"/>
          <p:nvPr/>
        </p:nvSpPr>
        <p:spPr>
          <a:xfrm>
            <a:off x="2839294" y="5503845"/>
            <a:ext cx="27580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</a:rPr>
              <a:t>Access to systems, methods, and procedures</a:t>
            </a:r>
            <a:endParaRPr lang="en-GB" sz="1400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BDED3BBF-ABAB-4300-A929-1839B2835B32}"/>
              </a:ext>
            </a:extLst>
          </p:cNvPr>
          <p:cNvSpPr/>
          <p:nvPr/>
        </p:nvSpPr>
        <p:spPr>
          <a:xfrm>
            <a:off x="11750286" y="0"/>
            <a:ext cx="457198" cy="461682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B9DE261-543A-10A5-0061-29C74B1994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4938173" y="-4706859"/>
            <a:ext cx="55952" cy="9687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219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58FEFC91-85F6-42EE-27D7-2BB0560A04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2409825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687FAAD-F645-4785-3AD7-6BD4BCE8F501}"/>
              </a:ext>
            </a:extLst>
          </p:cNvPr>
          <p:cNvSpPr/>
          <p:nvPr/>
        </p:nvSpPr>
        <p:spPr>
          <a:xfrm>
            <a:off x="10035689" y="1486553"/>
            <a:ext cx="2162537" cy="3608836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977AB6B-8D1B-791C-D031-4028D6290D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-681830" y="1506433"/>
            <a:ext cx="6328425" cy="4052617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1E05C63-186A-C849-DA39-C0D8868CA001}"/>
              </a:ext>
            </a:extLst>
          </p:cNvPr>
          <p:cNvSpPr/>
          <p:nvPr/>
        </p:nvSpPr>
        <p:spPr>
          <a:xfrm>
            <a:off x="11761693" y="6432686"/>
            <a:ext cx="430306" cy="425314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628455A-888D-2257-3957-09C8E16A28F2}"/>
              </a:ext>
            </a:extLst>
          </p:cNvPr>
          <p:cNvSpPr txBox="1"/>
          <p:nvPr/>
        </p:nvSpPr>
        <p:spPr>
          <a:xfrm>
            <a:off x="5915539" y="147420"/>
            <a:ext cx="34806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u="sng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Products &amp; Services -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5CEF94B-21D4-12D4-F4FB-CF4324A024AD}"/>
              </a:ext>
            </a:extLst>
          </p:cNvPr>
          <p:cNvSpPr/>
          <p:nvPr/>
        </p:nvSpPr>
        <p:spPr>
          <a:xfrm flipV="1">
            <a:off x="4742329" y="6621317"/>
            <a:ext cx="6930230" cy="45719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F994CF-A164-0CEF-BA02-52260001B1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243" y="2174291"/>
            <a:ext cx="2712223" cy="17798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156868F-22A0-A90B-F390-2570831D1B9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7243" y="879752"/>
            <a:ext cx="3796556" cy="11073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 descr="A group of people sitting at tables">
            <a:extLst>
              <a:ext uri="{FF2B5EF4-FFF2-40B4-BE49-F238E27FC236}">
                <a16:creationId xmlns:a16="http://schemas.microsoft.com/office/drawing/2014/main" id="{0B7F1853-FCC6-55B2-14F7-2E3C4663F91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238" y="882158"/>
            <a:ext cx="2755333" cy="18564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2130091-9816-CA81-C0C8-8F0D1539D9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11773045" y="-9925"/>
            <a:ext cx="407603" cy="430306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9A15199-B966-7248-DE81-09C40F199423}"/>
              </a:ext>
            </a:extLst>
          </p:cNvPr>
          <p:cNvSpPr txBox="1"/>
          <p:nvPr/>
        </p:nvSpPr>
        <p:spPr>
          <a:xfrm>
            <a:off x="6844619" y="4826059"/>
            <a:ext cx="11220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(IKEA, 2023)</a:t>
            </a:r>
          </a:p>
        </p:txBody>
      </p:sp>
      <p:pic>
        <p:nvPicPr>
          <p:cNvPr id="25" name="Picture 24" descr="A person standing in a room">
            <a:extLst>
              <a:ext uri="{FF2B5EF4-FFF2-40B4-BE49-F238E27FC236}">
                <a16:creationId xmlns:a16="http://schemas.microsoft.com/office/drawing/2014/main" id="{89DFD7E2-46B0-FD33-6ABD-2DAA96A3C81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243" y="4141397"/>
            <a:ext cx="2712223" cy="2034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7" name="Picture 26" descr="Diagram">
            <a:extLst>
              <a:ext uri="{FF2B5EF4-FFF2-40B4-BE49-F238E27FC236}">
                <a16:creationId xmlns:a16="http://schemas.microsoft.com/office/drawing/2014/main" id="{3519C691-5D71-313C-402B-21D1D08ED0D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4506" y="4834633"/>
            <a:ext cx="1596335" cy="15930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135CD75-6A65-A5A0-4B3E-3B71E54A5B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7087420" y="-4385141"/>
            <a:ext cx="52660" cy="911761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BF93870A-313C-EBBE-DAEB-C973D982549C}"/>
              </a:ext>
            </a:extLst>
          </p:cNvPr>
          <p:cNvSpPr txBox="1"/>
          <p:nvPr/>
        </p:nvSpPr>
        <p:spPr>
          <a:xfrm>
            <a:off x="4596061" y="1906907"/>
            <a:ext cx="5474493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Home delivery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Ikea collection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Hire a van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Old Furniture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Flat pack assembly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Online interior design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Kitchen 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Kitchen &amp; Bathroom installation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Curtain-making and alteration service (location-limited availability)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Finance services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Buy a roof rack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Recycling of electrical and electronic equipment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Take goods home today.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i="1" dirty="0">
              <a:solidFill>
                <a:schemeClr val="bg1">
                  <a:lumMod val="50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i="1" dirty="0">
              <a:solidFill>
                <a:schemeClr val="bg1">
                  <a:lumMod val="50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i="1" dirty="0">
              <a:solidFill>
                <a:schemeClr val="bg1">
                  <a:lumMod val="50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IKEA offers circa 12000 in its range </a:t>
            </a:r>
          </a:p>
          <a:p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and develops approximately 2000 new products </a:t>
            </a:r>
          </a:p>
          <a:p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each year. </a:t>
            </a:r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 </a:t>
            </a:r>
          </a:p>
          <a:p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                                                    (Szecsei, 2022)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D902D33-394D-D9D5-160A-477DFB3827AD}"/>
              </a:ext>
            </a:extLst>
          </p:cNvPr>
          <p:cNvSpPr txBox="1"/>
          <p:nvPr/>
        </p:nvSpPr>
        <p:spPr>
          <a:xfrm>
            <a:off x="10039419" y="1561387"/>
            <a:ext cx="218085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i="1" dirty="0">
                <a:solidFill>
                  <a:schemeClr val="bg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IKEA increased its online presence</a:t>
            </a:r>
            <a:r>
              <a:rPr lang="en-GB" sz="1600" b="1" i="1" dirty="0">
                <a:solidFill>
                  <a:schemeClr val="bg1">
                    <a:lumMod val="9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by 44% from 2019 to 2021.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600" b="1" i="1" dirty="0">
              <a:solidFill>
                <a:schemeClr val="bg1">
                  <a:lumMod val="9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600" b="1" i="1" dirty="0">
              <a:solidFill>
                <a:schemeClr val="bg1">
                  <a:lumMod val="9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i="1" dirty="0">
                <a:solidFill>
                  <a:schemeClr val="bg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instance, the company's online platform IKEA.com was visited over four billion times worldwide during 2022.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nn-NO" sz="1400" b="1" i="1" dirty="0">
              <a:solidFill>
                <a:schemeClr val="bg1">
                  <a:lumMod val="9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n-NO" sz="1400" b="1" i="1" dirty="0">
                <a:solidFill>
                  <a:schemeClr val="bg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(Ingka Holding B.V., 2023)</a:t>
            </a:r>
            <a:endParaRPr lang="en-GB" sz="1400" b="1" i="1" dirty="0">
              <a:solidFill>
                <a:schemeClr val="bg1">
                  <a:lumMod val="9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D4250F-6EB0-6EBC-479E-CE766449B901}"/>
              </a:ext>
            </a:extLst>
          </p:cNvPr>
          <p:cNvSpPr txBox="1"/>
          <p:nvPr/>
        </p:nvSpPr>
        <p:spPr>
          <a:xfrm>
            <a:off x="10723501" y="2430787"/>
            <a:ext cx="1416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solidFill>
                  <a:schemeClr val="bg1">
                    <a:lumMod val="95000"/>
                  </a:schemeClr>
                </a:solidFill>
              </a:rPr>
              <a:t>(Statista, 2022a)</a:t>
            </a:r>
          </a:p>
        </p:txBody>
      </p:sp>
    </p:spTree>
    <p:extLst>
      <p:ext uri="{BB962C8B-B14F-4D97-AF65-F5344CB8AC3E}">
        <p14:creationId xmlns:p14="http://schemas.microsoft.com/office/powerpoint/2010/main" val="31584058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6E3ED9B-0D9A-6E01-9D4C-924857E0F9FD}"/>
              </a:ext>
            </a:extLst>
          </p:cNvPr>
          <p:cNvSpPr/>
          <p:nvPr/>
        </p:nvSpPr>
        <p:spPr>
          <a:xfrm rot="5400000">
            <a:off x="1577790" y="-1577789"/>
            <a:ext cx="457198" cy="3612777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58FEFC91-85F6-42EE-27D7-2BB0560A04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9434" y="0"/>
            <a:ext cx="2167913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7099785-26CD-B4D5-F548-5D0ADD67A5A0}"/>
              </a:ext>
            </a:extLst>
          </p:cNvPr>
          <p:cNvSpPr txBox="1"/>
          <p:nvPr/>
        </p:nvSpPr>
        <p:spPr>
          <a:xfrm>
            <a:off x="4014780" y="446003"/>
            <a:ext cx="34806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u="sng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Market Positioning -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7471154-880D-D6F7-2427-D3461B0978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591" y="1505815"/>
            <a:ext cx="6704707" cy="385532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18FEE48-FA35-0B22-4F1F-F2929CD7A029}"/>
              </a:ext>
            </a:extLst>
          </p:cNvPr>
          <p:cNvSpPr txBox="1"/>
          <p:nvPr/>
        </p:nvSpPr>
        <p:spPr>
          <a:xfrm>
            <a:off x="8456207" y="4858206"/>
            <a:ext cx="15598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(Dudovskiy, 2022)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7B7A4F-866F-FC27-FBB3-83A159D9E4ED}"/>
              </a:ext>
            </a:extLst>
          </p:cNvPr>
          <p:cNvSpPr txBox="1"/>
          <p:nvPr/>
        </p:nvSpPr>
        <p:spPr>
          <a:xfrm>
            <a:off x="7036399" y="3623745"/>
            <a:ext cx="31107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i="1" dirty="0">
                <a:solidFill>
                  <a:schemeClr val="bg1">
                    <a:lumMod val="50000"/>
                  </a:schemeClr>
                </a:solidFill>
              </a:rPr>
              <a:t>Mono-segment positioning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i="1" dirty="0">
                <a:solidFill>
                  <a:schemeClr val="bg1">
                    <a:lumMod val="50000"/>
                  </a:schemeClr>
                </a:solidFill>
              </a:rPr>
              <a:t>Adaptive positioning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i="1" dirty="0">
                <a:solidFill>
                  <a:schemeClr val="bg1">
                    <a:lumMod val="50000"/>
                  </a:schemeClr>
                </a:solidFill>
              </a:rPr>
              <a:t>Aesthetic positioning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BAE04E6-569E-0E1D-DD6A-28756D8576F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-1" y="6338046"/>
            <a:ext cx="519953" cy="51995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BD6BDD4-B3C3-DE77-B1CC-369608DE3C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61834" y="1981648"/>
            <a:ext cx="45719" cy="927847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15558BC6-346A-21E1-A310-EEB472EB0DC8}"/>
              </a:ext>
            </a:extLst>
          </p:cNvPr>
          <p:cNvSpPr/>
          <p:nvPr/>
        </p:nvSpPr>
        <p:spPr>
          <a:xfrm rot="5400000">
            <a:off x="6808247" y="-2846748"/>
            <a:ext cx="45719" cy="6185645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FA2686C-CEE2-4B83-8B08-C79C4A012F88}"/>
              </a:ext>
            </a:extLst>
          </p:cNvPr>
          <p:cNvSpPr txBox="1"/>
          <p:nvPr/>
        </p:nvSpPr>
        <p:spPr>
          <a:xfrm>
            <a:off x="10209907" y="3146475"/>
            <a:ext cx="1918448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>
                <a:solidFill>
                  <a:schemeClr val="bg1">
                    <a:lumMod val="95000"/>
                  </a:schemeClr>
                </a:solidFill>
              </a:rPr>
              <a:t>IKEA declared that inflation and supply chain issues impacted FY22 sales, increased costs and impacted prices. </a:t>
            </a:r>
          </a:p>
          <a:p>
            <a:endParaRPr lang="en-GB" sz="1600" b="1" i="1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1400" b="1" i="1" dirty="0">
                <a:solidFill>
                  <a:schemeClr val="bg1">
                    <a:lumMod val="95000"/>
                  </a:schemeClr>
                </a:solidFill>
              </a:rPr>
              <a:t>                 (IKEA, 2022a)</a:t>
            </a:r>
          </a:p>
        </p:txBody>
      </p:sp>
      <p:pic>
        <p:nvPicPr>
          <p:cNvPr id="18" name="Picture 17" descr="A picture containing text, way, road">
            <a:extLst>
              <a:ext uri="{FF2B5EF4-FFF2-40B4-BE49-F238E27FC236}">
                <a16:creationId xmlns:a16="http://schemas.microsoft.com/office/drawing/2014/main" id="{5D3D8901-F18D-7517-FDB7-1C90A2CFAEF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7113" y="1021539"/>
            <a:ext cx="4159137" cy="184512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6CF9346-F7B0-7222-E1C4-4075E112DE55}"/>
              </a:ext>
            </a:extLst>
          </p:cNvPr>
          <p:cNvSpPr txBox="1"/>
          <p:nvPr/>
        </p:nvSpPr>
        <p:spPr>
          <a:xfrm>
            <a:off x="5540216" y="5517917"/>
            <a:ext cx="14791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solidFill>
                  <a:schemeClr val="bg1">
                    <a:lumMod val="50000"/>
                  </a:schemeClr>
                </a:solidFill>
              </a:rPr>
              <a:t>(Statista, 2022b)</a:t>
            </a:r>
          </a:p>
        </p:txBody>
      </p:sp>
    </p:spTree>
    <p:extLst>
      <p:ext uri="{BB962C8B-B14F-4D97-AF65-F5344CB8AC3E}">
        <p14:creationId xmlns:p14="http://schemas.microsoft.com/office/powerpoint/2010/main" val="40192616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B1B058B-E96A-97DD-52F1-88BC3936236F}"/>
              </a:ext>
            </a:extLst>
          </p:cNvPr>
          <p:cNvSpPr txBox="1"/>
          <p:nvPr/>
        </p:nvSpPr>
        <p:spPr>
          <a:xfrm>
            <a:off x="1435920" y="335536"/>
            <a:ext cx="5996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u="sng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Global Market Competitors - </a:t>
            </a:r>
          </a:p>
        </p:txBody>
      </p:sp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4E5B3F65-5746-E980-7266-C1E707E4C5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9322" y="-11196"/>
            <a:ext cx="2554941" cy="686919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6E3ED9B-0D9A-6E01-9D4C-924857E0F9FD}"/>
              </a:ext>
            </a:extLst>
          </p:cNvPr>
          <p:cNvSpPr/>
          <p:nvPr/>
        </p:nvSpPr>
        <p:spPr>
          <a:xfrm rot="5400000">
            <a:off x="11766030" y="-2231"/>
            <a:ext cx="457198" cy="439269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64EB5B6-BBC1-E7A8-8F9D-F34BBA0E4F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4809160" y="-4422431"/>
            <a:ext cx="53323" cy="9232370"/>
          </a:xfrm>
          <a:prstGeom prst="rect">
            <a:avLst/>
          </a:prstGeom>
        </p:spPr>
      </p:pic>
      <p:pic>
        <p:nvPicPr>
          <p:cNvPr id="12" name="Picture 11" descr="Shape&#10;&#10;Description automatically generated">
            <a:extLst>
              <a:ext uri="{FF2B5EF4-FFF2-40B4-BE49-F238E27FC236}">
                <a16:creationId xmlns:a16="http://schemas.microsoft.com/office/drawing/2014/main" id="{082886DC-312B-91AB-56D2-431261A78A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219636" y="6596623"/>
            <a:ext cx="9341819" cy="45719"/>
          </a:xfrm>
          <a:prstGeom prst="rect">
            <a:avLst/>
          </a:prstGeom>
        </p:spPr>
      </p:pic>
      <p:pic>
        <p:nvPicPr>
          <p:cNvPr id="2052" name="Picture 4" descr="May be an image of text that says &quot;Ashley FURNITURE HOMESTORE&quot;">
            <a:extLst>
              <a:ext uri="{FF2B5EF4-FFF2-40B4-BE49-F238E27FC236}">
                <a16:creationId xmlns:a16="http://schemas.microsoft.com/office/drawing/2014/main" id="{506A8BEE-FD13-5170-D212-8757572E11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955" y="1504709"/>
            <a:ext cx="1484255" cy="148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rate &amp; Barrel logo transparent PNG - StickPNG">
            <a:extLst>
              <a:ext uri="{FF2B5EF4-FFF2-40B4-BE49-F238E27FC236}">
                <a16:creationId xmlns:a16="http://schemas.microsoft.com/office/drawing/2014/main" id="{A81613DF-7BF2-D367-2583-428131F5AC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2613" y="3056943"/>
            <a:ext cx="1591515" cy="1591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Target | Westminster | Orchard Town Center">
            <a:extLst>
              <a:ext uri="{FF2B5EF4-FFF2-40B4-BE49-F238E27FC236}">
                <a16:creationId xmlns:a16="http://schemas.microsoft.com/office/drawing/2014/main" id="{1003A581-CF24-25C2-682D-6E9D628A73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380" y="3168614"/>
            <a:ext cx="1368172" cy="1368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Is Wayfair trafficking children? How the conspiracy theory spread">
            <a:extLst>
              <a:ext uri="{FF2B5EF4-FFF2-40B4-BE49-F238E27FC236}">
                <a16:creationId xmlns:a16="http://schemas.microsoft.com/office/drawing/2014/main" id="{4D57D38F-4BD2-8608-573D-810DDB1C89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4044" y="1373025"/>
            <a:ext cx="2554942" cy="1435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Amazon.co.uk: Amazon Logo Squid - Amazon.co.uk eGift Voucher: Gift Cards">
            <a:extLst>
              <a:ext uri="{FF2B5EF4-FFF2-40B4-BE49-F238E27FC236}">
                <a16:creationId xmlns:a16="http://schemas.microsoft.com/office/drawing/2014/main" id="{00A7AC4D-1D4D-2397-450B-B882B387ED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9128" y="4855972"/>
            <a:ext cx="1955581" cy="1203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Tesco - Liverpool ONE">
            <a:extLst>
              <a:ext uri="{FF2B5EF4-FFF2-40B4-BE49-F238E27FC236}">
                <a16:creationId xmlns:a16="http://schemas.microsoft.com/office/drawing/2014/main" id="{9268F724-4AA3-6FAE-753A-B4D499E0DF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466" y="1061463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Walmart offers $377.6M to buy out South African Massmart - report">
            <a:extLst>
              <a:ext uri="{FF2B5EF4-FFF2-40B4-BE49-F238E27FC236}">
                <a16:creationId xmlns:a16="http://schemas.microsoft.com/office/drawing/2014/main" id="{9FF128C1-71D4-5E25-A9D7-351DA89A59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641" y="4788865"/>
            <a:ext cx="2349874" cy="1392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A picture containing text, outdoor, sign, yellow&#10;&#10;Description automatically generated">
            <a:extLst>
              <a:ext uri="{FF2B5EF4-FFF2-40B4-BE49-F238E27FC236}">
                <a16:creationId xmlns:a16="http://schemas.microsoft.com/office/drawing/2014/main" id="{85D38737-5681-08DB-0B01-CF486085A7B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5425" y="947942"/>
            <a:ext cx="3846066" cy="21634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D85C70B-F118-BEAD-C506-FEAE8506D628}"/>
              </a:ext>
            </a:extLst>
          </p:cNvPr>
          <p:cNvSpPr txBox="1"/>
          <p:nvPr/>
        </p:nvSpPr>
        <p:spPr>
          <a:xfrm>
            <a:off x="9879106" y="3697341"/>
            <a:ext cx="2190557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>
                <a:solidFill>
                  <a:schemeClr val="bg1">
                    <a:lumMod val="85000"/>
                  </a:schemeClr>
                </a:solidFill>
              </a:rPr>
              <a:t>IKEA uses the hybrid strategy to be best value for money company and gain competitive advantage on a global market. </a:t>
            </a:r>
          </a:p>
          <a:p>
            <a:endParaRPr lang="en-GB" sz="1600" b="1" i="1" dirty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</a:rPr>
              <a:t>             (McKinnon, 2022)</a:t>
            </a:r>
          </a:p>
          <a:p>
            <a:r>
              <a:rPr lang="en-GB" sz="1600" b="1" i="1" dirty="0">
                <a:solidFill>
                  <a:schemeClr val="bg1">
                    <a:lumMod val="85000"/>
                  </a:schemeClr>
                </a:solidFill>
              </a:rPr>
              <a:t>      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73F81D4C-BA9E-F1DB-6657-AA3B9A740CB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1280" y="3960098"/>
            <a:ext cx="1521057" cy="626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0656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hape&#10;&#10;Description automatically generated">
            <a:extLst>
              <a:ext uri="{FF2B5EF4-FFF2-40B4-BE49-F238E27FC236}">
                <a16:creationId xmlns:a16="http://schemas.microsoft.com/office/drawing/2014/main" id="{7EC577B8-F4D5-EB28-F352-C1A9DC92C7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6517" y="597283"/>
            <a:ext cx="6952918" cy="606971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FD388BE-2956-439B-1519-37A47E340FA3}"/>
              </a:ext>
            </a:extLst>
          </p:cNvPr>
          <p:cNvSpPr/>
          <p:nvPr/>
        </p:nvSpPr>
        <p:spPr>
          <a:xfrm>
            <a:off x="7893029" y="3700962"/>
            <a:ext cx="2758789" cy="2886818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Shape&#10;&#10;Description automatically generated with medium confidence">
            <a:extLst>
              <a:ext uri="{FF2B5EF4-FFF2-40B4-BE49-F238E27FC236}">
                <a16:creationId xmlns:a16="http://schemas.microsoft.com/office/drawing/2014/main" id="{A1D05CCA-BC8C-3AC2-DDEE-A75348AB14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990" y="-25251"/>
            <a:ext cx="3544584" cy="688325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F9B3E7F-D2E2-2D42-23F3-757179AE09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485" y="3700962"/>
            <a:ext cx="2758789" cy="28868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8E9982C-A1A3-6080-3F17-4CAE28E655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8226" y="721686"/>
            <a:ext cx="2758789" cy="288681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6C83E66-9A40-EA17-9EEF-DEBE7D7792A0}"/>
              </a:ext>
            </a:extLst>
          </p:cNvPr>
          <p:cNvSpPr/>
          <p:nvPr/>
        </p:nvSpPr>
        <p:spPr>
          <a:xfrm>
            <a:off x="7885203" y="727180"/>
            <a:ext cx="2758789" cy="2886818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862919-FE5A-8E13-7A07-DAC579E35752}"/>
              </a:ext>
            </a:extLst>
          </p:cNvPr>
          <p:cNvSpPr txBox="1"/>
          <p:nvPr/>
        </p:nvSpPr>
        <p:spPr>
          <a:xfrm>
            <a:off x="285692" y="432410"/>
            <a:ext cx="2130780" cy="625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5F23C80-190B-0A76-A60D-25E1F06FC785}"/>
              </a:ext>
            </a:extLst>
          </p:cNvPr>
          <p:cNvSpPr txBox="1"/>
          <p:nvPr/>
        </p:nvSpPr>
        <p:spPr>
          <a:xfrm>
            <a:off x="334035" y="597283"/>
            <a:ext cx="28125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u="sng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SWOT Analysis -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6034374-68A3-A835-615C-C30C12DE779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10946817" y="-766499"/>
            <a:ext cx="478685" cy="201168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83CBCFA-E0B2-3E36-13A7-CE3E925E7EA5}"/>
              </a:ext>
            </a:extLst>
          </p:cNvPr>
          <p:cNvSpPr/>
          <p:nvPr/>
        </p:nvSpPr>
        <p:spPr>
          <a:xfrm>
            <a:off x="11734802" y="6396318"/>
            <a:ext cx="457198" cy="461682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 descr="Shape&#10;&#10;Description automatically generated">
            <a:extLst>
              <a:ext uri="{FF2B5EF4-FFF2-40B4-BE49-F238E27FC236}">
                <a16:creationId xmlns:a16="http://schemas.microsoft.com/office/drawing/2014/main" id="{F5C8E77A-4A23-0253-9603-F8F68C4FB4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1675" y="3264723"/>
            <a:ext cx="1088739" cy="980662"/>
          </a:xfrm>
          <a:prstGeom prst="rect">
            <a:avLst/>
          </a:prstGeom>
        </p:spPr>
      </p:pic>
      <p:pic>
        <p:nvPicPr>
          <p:cNvPr id="2" name="Picture 1" descr="Logo&#10;&#10;Description automatically generated">
            <a:extLst>
              <a:ext uri="{FF2B5EF4-FFF2-40B4-BE49-F238E27FC236}">
                <a16:creationId xmlns:a16="http://schemas.microsoft.com/office/drawing/2014/main" id="{170FEB2B-5E9A-7F9C-4D8E-20C983C682D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06" t="33530" r="23105" b="33647"/>
          <a:stretch/>
        </p:blipFill>
        <p:spPr>
          <a:xfrm>
            <a:off x="132155" y="2918145"/>
            <a:ext cx="4079069" cy="16563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6CEA87E-42CB-F0E3-E07C-E73784483760}"/>
              </a:ext>
            </a:extLst>
          </p:cNvPr>
          <p:cNvSpPr/>
          <p:nvPr/>
        </p:nvSpPr>
        <p:spPr>
          <a:xfrm>
            <a:off x="7559689" y="3403750"/>
            <a:ext cx="658201" cy="673176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33D6D4D-346F-2974-5C45-168B07801F26}"/>
              </a:ext>
            </a:extLst>
          </p:cNvPr>
          <p:cNvSpPr txBox="1"/>
          <p:nvPr/>
        </p:nvSpPr>
        <p:spPr>
          <a:xfrm>
            <a:off x="5698475" y="730456"/>
            <a:ext cx="13612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STRENGTHS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824A7ED-9AAE-197B-53DA-728B0C57A5BA}"/>
              </a:ext>
            </a:extLst>
          </p:cNvPr>
          <p:cNvSpPr txBox="1"/>
          <p:nvPr/>
        </p:nvSpPr>
        <p:spPr>
          <a:xfrm>
            <a:off x="8750685" y="3707594"/>
            <a:ext cx="1072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THREATS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F87C52D-587E-36D3-D1E5-1B316620BBEF}"/>
              </a:ext>
            </a:extLst>
          </p:cNvPr>
          <p:cNvSpPr txBox="1"/>
          <p:nvPr/>
        </p:nvSpPr>
        <p:spPr>
          <a:xfrm>
            <a:off x="5476442" y="3760904"/>
            <a:ext cx="17595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OPPORTUNITIES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269B34-CBEB-0593-B80B-AD840DCC1CBD}"/>
              </a:ext>
            </a:extLst>
          </p:cNvPr>
          <p:cNvSpPr txBox="1"/>
          <p:nvPr/>
        </p:nvSpPr>
        <p:spPr>
          <a:xfrm>
            <a:off x="8506653" y="745324"/>
            <a:ext cx="15425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WEAKNESSES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3726DA-E948-327B-E4BF-F705990A1A1D}"/>
              </a:ext>
            </a:extLst>
          </p:cNvPr>
          <p:cNvSpPr txBox="1"/>
          <p:nvPr/>
        </p:nvSpPr>
        <p:spPr>
          <a:xfrm>
            <a:off x="4969125" y="1011798"/>
            <a:ext cx="2942437" cy="312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IKEA business model and organisational structure (e.g., cost-leadership, franchise)</a:t>
            </a:r>
          </a:p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Brand positioning (e.g., affordability and cost-effectiveness)</a:t>
            </a:r>
          </a:p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Brand recognition (80 years on the market)</a:t>
            </a:r>
          </a:p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Diversified product portfolio</a:t>
            </a:r>
          </a:p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Supply chain integration</a:t>
            </a:r>
          </a:p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High adaptivity and agility (e.g., COVID-19, modern trends, e-commerce)</a:t>
            </a:r>
          </a:p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Market research and investment in innovations and technologies (e.g., acquisition of Geomagical Labs, launch of Studio 10) </a:t>
            </a:r>
          </a:p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CSR (Sustainability related projects)</a:t>
            </a:r>
          </a:p>
          <a:p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A01399C-95CC-C782-E5E9-8578A8D2A81B}"/>
              </a:ext>
            </a:extLst>
          </p:cNvPr>
          <p:cNvSpPr txBox="1"/>
          <p:nvPr/>
        </p:nvSpPr>
        <p:spPr>
          <a:xfrm>
            <a:off x="7866452" y="1549133"/>
            <a:ext cx="2758789" cy="1500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Low quality of products and services </a:t>
            </a:r>
          </a:p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Scandals &amp; reputation decline (e.g., lobbing, bribing, unethical practices, illegal sources of timber, instances of children's death)</a:t>
            </a:r>
          </a:p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Limitations of cost-leadership model &amp; standardised products</a:t>
            </a:r>
          </a:p>
          <a:p>
            <a:r>
              <a:rPr lang="en-GB" sz="1100" dirty="0">
                <a:solidFill>
                  <a:schemeClr val="bg1">
                    <a:lumMod val="95000"/>
                  </a:schemeClr>
                </a:solidFill>
              </a:rPr>
              <a:t>      </a:t>
            </a:r>
            <a:endParaRPr lang="en-GB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67DD71D-458A-DDA1-493A-ABBEEB6B7886}"/>
              </a:ext>
            </a:extLst>
          </p:cNvPr>
          <p:cNvSpPr txBox="1"/>
          <p:nvPr/>
        </p:nvSpPr>
        <p:spPr>
          <a:xfrm>
            <a:off x="4944701" y="4554578"/>
            <a:ext cx="2758789" cy="13311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Further business growth &amp; expansion (e.g., developing economies)</a:t>
            </a:r>
          </a:p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Digitalisation (e.g., augmented reality, online services such as IKEA App)</a:t>
            </a:r>
          </a:p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E-commerce </a:t>
            </a:r>
          </a:p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Growing grocery market (e.g., healthy lifestyle, vegan food trends)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C4C0498-A6AB-4968-3D16-BF70A2885EED}"/>
              </a:ext>
            </a:extLst>
          </p:cNvPr>
          <p:cNvSpPr txBox="1"/>
          <p:nvPr/>
        </p:nvSpPr>
        <p:spPr>
          <a:xfrm>
            <a:off x="7866452" y="4296851"/>
            <a:ext cx="2758789" cy="2039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Intensifying competition (e.g., low-cost retailers, range expansion, competitive prices)</a:t>
            </a:r>
          </a:p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Global economical recession (decrease in customers solvency, increased operational cost)</a:t>
            </a:r>
          </a:p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War in Ukraine (e.g., unstable supply chain, increased cost price)</a:t>
            </a:r>
          </a:p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Possible lawsuits (e.g., future scandals)</a:t>
            </a:r>
          </a:p>
          <a:p>
            <a:r>
              <a:rPr lang="en-GB" sz="1150" b="1" dirty="0">
                <a:solidFill>
                  <a:schemeClr val="bg1">
                    <a:lumMod val="95000"/>
                  </a:schemeClr>
                </a:solidFill>
              </a:rPr>
              <a:t>• Targeting the mass market in different parts of the world (e.g., China market) </a:t>
            </a:r>
            <a:endParaRPr lang="en-GB" sz="115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5CF9F6A-CA69-BA10-2854-67DBA7E824CF}"/>
              </a:ext>
            </a:extLst>
          </p:cNvPr>
          <p:cNvSpPr/>
          <p:nvPr/>
        </p:nvSpPr>
        <p:spPr>
          <a:xfrm flipH="1">
            <a:off x="11945543" y="645465"/>
            <a:ext cx="45719" cy="5567069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ECD9F457-6718-C915-1EDB-E33979AF27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6823597" y="-2996175"/>
            <a:ext cx="45719" cy="6499589"/>
          </a:xfrm>
          <a:prstGeom prst="rect">
            <a:avLst/>
          </a:prstGeom>
        </p:spPr>
      </p:pic>
      <p:pic>
        <p:nvPicPr>
          <p:cNvPr id="25" name="Picture 24" descr="Shape&#10;&#10;Description automatically generated with medium confidence">
            <a:extLst>
              <a:ext uri="{FF2B5EF4-FFF2-40B4-BE49-F238E27FC236}">
                <a16:creationId xmlns:a16="http://schemas.microsoft.com/office/drawing/2014/main" id="{9276B5D1-C485-7161-0C79-31A9963038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6518" y="3468694"/>
            <a:ext cx="544541" cy="535947"/>
          </a:xfrm>
          <a:prstGeom prst="rect">
            <a:avLst/>
          </a:prstGeom>
        </p:spPr>
      </p:pic>
      <p:pic>
        <p:nvPicPr>
          <p:cNvPr id="26" name="Picture 25" descr="Shape&#10;&#10;Description automatically generated">
            <a:extLst>
              <a:ext uri="{FF2B5EF4-FFF2-40B4-BE49-F238E27FC236}">
                <a16:creationId xmlns:a16="http://schemas.microsoft.com/office/drawing/2014/main" id="{B97475F1-C7EF-6E83-0C4E-A8DFA9E818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0068" y="3594747"/>
            <a:ext cx="315120" cy="283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8056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6E3ED9B-0D9A-6E01-9D4C-924857E0F9FD}"/>
              </a:ext>
            </a:extLst>
          </p:cNvPr>
          <p:cNvSpPr/>
          <p:nvPr/>
        </p:nvSpPr>
        <p:spPr>
          <a:xfrm rot="5400000">
            <a:off x="-2057566" y="2057564"/>
            <a:ext cx="6858000" cy="2742870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58FEFC91-85F6-42EE-27D7-2BB0560A04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2869" y="-1"/>
            <a:ext cx="9449131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F978B9B-D979-76A3-165F-FD616D8B87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11676528" y="-4482"/>
            <a:ext cx="510990" cy="51995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68611AF-D563-5868-1C29-97299AAA567C}"/>
              </a:ext>
            </a:extLst>
          </p:cNvPr>
          <p:cNvSpPr/>
          <p:nvPr/>
        </p:nvSpPr>
        <p:spPr>
          <a:xfrm>
            <a:off x="11672047" y="6394433"/>
            <a:ext cx="528930" cy="475303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67FBF56-77B6-5C9F-FBDE-5D85844579ED}"/>
              </a:ext>
            </a:extLst>
          </p:cNvPr>
          <p:cNvSpPr txBox="1"/>
          <p:nvPr/>
        </p:nvSpPr>
        <p:spPr>
          <a:xfrm>
            <a:off x="4403746" y="413811"/>
            <a:ext cx="61273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i="1" u="sng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IKEA’s Key dates -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519266B-BB21-D001-B3DC-29599D67C8C4}"/>
              </a:ext>
            </a:extLst>
          </p:cNvPr>
          <p:cNvSpPr/>
          <p:nvPr/>
        </p:nvSpPr>
        <p:spPr>
          <a:xfrm>
            <a:off x="2830010" y="6652037"/>
            <a:ext cx="8775828" cy="45719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 descr="Shape&#10;&#10;Description automatically generated">
            <a:extLst>
              <a:ext uri="{FF2B5EF4-FFF2-40B4-BE49-F238E27FC236}">
                <a16:creationId xmlns:a16="http://schemas.microsoft.com/office/drawing/2014/main" id="{F6A49651-4CCE-9183-FE4D-8002F6EA16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8767" y="1324290"/>
            <a:ext cx="4837334" cy="49437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6D3F5D5-F779-9B52-D94F-40D23F9FB69C}"/>
              </a:ext>
            </a:extLst>
          </p:cNvPr>
          <p:cNvSpPr txBox="1"/>
          <p:nvPr/>
        </p:nvSpPr>
        <p:spPr>
          <a:xfrm>
            <a:off x="5502214" y="1917097"/>
            <a:ext cx="3463267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</a:rPr>
              <a:t>1956 – Invention of Flat-pack &amp; Self-assembly.</a:t>
            </a:r>
          </a:p>
          <a:p>
            <a:pPr marL="342900" indent="-342900">
              <a:buAutoNum type="arabicPeriod"/>
            </a:pPr>
            <a:endParaRPr lang="en-GB" sz="1400" b="1" i="1" dirty="0">
              <a:solidFill>
                <a:schemeClr val="bg1">
                  <a:lumMod val="85000"/>
                </a:schemeClr>
              </a:solidFill>
            </a:endParaRPr>
          </a:p>
          <a:p>
            <a:pPr marL="342900" indent="-342900">
              <a:buAutoNum type="arabicPeriod"/>
            </a:pPr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</a:rPr>
              <a:t>1958 -1960 –  Change of the furniture shop concept</a:t>
            </a:r>
          </a:p>
          <a:p>
            <a:pPr marL="342900" indent="-342900">
              <a:buAutoNum type="arabicPeriod"/>
            </a:pPr>
            <a:endParaRPr lang="en-GB" sz="1400" b="1" i="1" dirty="0">
              <a:solidFill>
                <a:schemeClr val="bg1">
                  <a:lumMod val="85000"/>
                </a:schemeClr>
              </a:solidFill>
            </a:endParaRPr>
          </a:p>
          <a:p>
            <a:pPr marL="342900" indent="-342900">
              <a:buAutoNum type="arabicPeriod"/>
            </a:pPr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</a:rPr>
              <a:t>1982 – Change of a business ownership structure (franchise model).</a:t>
            </a:r>
          </a:p>
          <a:p>
            <a:pPr marL="342900" indent="-342900">
              <a:buAutoNum type="arabicPeriod"/>
            </a:pPr>
            <a:endParaRPr lang="en-GB" sz="1400" b="1" i="1" dirty="0">
              <a:solidFill>
                <a:schemeClr val="bg1">
                  <a:lumMod val="85000"/>
                </a:schemeClr>
              </a:solidFill>
            </a:endParaRPr>
          </a:p>
          <a:p>
            <a:pPr marL="342900" indent="-342900">
              <a:buAutoNum type="arabicPeriod"/>
            </a:pPr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</a:rPr>
              <a:t>2014-2023 – Sustainability strategy and commitment to circular business transformation by 2030.</a:t>
            </a:r>
          </a:p>
          <a:p>
            <a:pPr marL="342900" indent="-342900">
              <a:buAutoNum type="arabicPeriod"/>
            </a:pPr>
            <a:endParaRPr lang="en-GB" sz="1400" b="1" i="1" dirty="0">
              <a:solidFill>
                <a:schemeClr val="bg1">
                  <a:lumMod val="85000"/>
                </a:schemeClr>
              </a:solidFill>
            </a:endParaRPr>
          </a:p>
          <a:p>
            <a:pPr marL="342900" indent="-342900">
              <a:buAutoNum type="arabicPeriod"/>
            </a:pPr>
            <a:r>
              <a:rPr lang="en-GB" sz="1400" b="1" i="1" dirty="0">
                <a:solidFill>
                  <a:schemeClr val="bg1">
                    <a:lumMod val="85000"/>
                  </a:schemeClr>
                </a:solidFill>
              </a:rPr>
              <a:t>Ongoing Digital transformation  - Operational change (Cloud services, augmented reality and e-commerce).</a:t>
            </a:r>
          </a:p>
          <a:p>
            <a:endParaRPr lang="en-GB" sz="1400" b="1" i="1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5122" name="Picture 2" descr="Most of Us Don't Really Like Change">
            <a:extLst>
              <a:ext uri="{FF2B5EF4-FFF2-40B4-BE49-F238E27FC236}">
                <a16:creationId xmlns:a16="http://schemas.microsoft.com/office/drawing/2014/main" id="{E5B37F96-B871-7D30-9D7C-6E121D0DF5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27" y="2044727"/>
            <a:ext cx="4071651" cy="2965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49192EF-C807-4F61-AA99-AA30BE1D12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7184598" y="-4121909"/>
            <a:ext cx="45719" cy="879676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07F3FFF-53F7-2822-9B8F-D1601FE4BCAB}"/>
              </a:ext>
            </a:extLst>
          </p:cNvPr>
          <p:cNvSpPr/>
          <p:nvPr/>
        </p:nvSpPr>
        <p:spPr>
          <a:xfrm>
            <a:off x="10309412" y="1693977"/>
            <a:ext cx="1882588" cy="3666565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D99D27-6AA4-4C06-3C40-39A307A23009}"/>
              </a:ext>
            </a:extLst>
          </p:cNvPr>
          <p:cNvSpPr txBox="1"/>
          <p:nvPr/>
        </p:nvSpPr>
        <p:spPr>
          <a:xfrm>
            <a:off x="10000527" y="4619036"/>
            <a:ext cx="2622502" cy="707886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>
                    <a:lumMod val="95000"/>
                  </a:schemeClr>
                </a:solidFill>
              </a:rPr>
              <a:t>Flatpacks</a:t>
            </a:r>
          </a:p>
          <a:p>
            <a:pPr algn="ctr"/>
            <a:r>
              <a:rPr lang="en-GB" sz="1100" b="1" dirty="0">
                <a:solidFill>
                  <a:schemeClr val="bg1">
                    <a:lumMod val="95000"/>
                  </a:schemeClr>
                </a:solidFill>
              </a:rPr>
              <a:t>A flatter furniture future.</a:t>
            </a:r>
          </a:p>
        </p:txBody>
      </p:sp>
      <p:pic>
        <p:nvPicPr>
          <p:cNvPr id="16" name="Picture 15" descr="A picture containing text, kitchen appliance">
            <a:extLst>
              <a:ext uri="{FF2B5EF4-FFF2-40B4-BE49-F238E27FC236}">
                <a16:creationId xmlns:a16="http://schemas.microsoft.com/office/drawing/2014/main" id="{3FEA8184-B330-8F3E-AC11-4F9A4CD7C24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046" t="4890" r="5541" b="3019"/>
          <a:stretch/>
        </p:blipFill>
        <p:spPr>
          <a:xfrm>
            <a:off x="10385484" y="1897441"/>
            <a:ext cx="1730444" cy="2721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0155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5325805-A1A2-502C-9069-F90B9C5E83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269" y="0"/>
            <a:ext cx="9490841" cy="6858001"/>
          </a:xfrm>
          <a:prstGeom prst="rect">
            <a:avLst/>
          </a:prstGeom>
        </p:spPr>
      </p:pic>
      <p:pic>
        <p:nvPicPr>
          <p:cNvPr id="7" name="Picture 6" descr="Shape&#10;&#10;Description automatically generated with medium confidence">
            <a:extLst>
              <a:ext uri="{FF2B5EF4-FFF2-40B4-BE49-F238E27FC236}">
                <a16:creationId xmlns:a16="http://schemas.microsoft.com/office/drawing/2014/main" id="{566F0898-1B32-4320-1200-CD7B97A20E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0840" y="0"/>
            <a:ext cx="2701159" cy="6858001"/>
          </a:xfrm>
          <a:prstGeom prst="rect">
            <a:avLst/>
          </a:prstGeom>
        </p:spPr>
      </p:pic>
      <p:pic>
        <p:nvPicPr>
          <p:cNvPr id="9" name="Picture 8" descr="Shape&#10;&#10;Description automatically generated">
            <a:extLst>
              <a:ext uri="{FF2B5EF4-FFF2-40B4-BE49-F238E27FC236}">
                <a16:creationId xmlns:a16="http://schemas.microsoft.com/office/drawing/2014/main" id="{238A931E-EDD0-AE45-5C6F-2D9C49EF20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2" y="-2"/>
            <a:ext cx="2699248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2296E1C-7176-141D-F1EA-23A6BEBF0EAC}"/>
              </a:ext>
            </a:extLst>
          </p:cNvPr>
          <p:cNvSpPr txBox="1"/>
          <p:nvPr/>
        </p:nvSpPr>
        <p:spPr>
          <a:xfrm>
            <a:off x="2543725" y="2759617"/>
            <a:ext cx="451879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r>
              <a:rPr lang="en-GB" sz="2000" b="1" i="1" dirty="0">
                <a:solidFill>
                  <a:schemeClr val="bg1">
                    <a:lumMod val="95000"/>
                  </a:schemeClr>
                </a:solidFill>
              </a:rPr>
              <a:t>“Most things still remain to be done. </a:t>
            </a:r>
          </a:p>
          <a:p>
            <a:pPr algn="ctr"/>
            <a:r>
              <a:rPr lang="en-GB" sz="2000" b="1" i="1" dirty="0">
                <a:solidFill>
                  <a:schemeClr val="bg1">
                    <a:lumMod val="95000"/>
                  </a:schemeClr>
                </a:solidFill>
              </a:rPr>
              <a:t>A glorious future!” </a:t>
            </a:r>
          </a:p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54E851-EE00-B875-1CC3-3F649AB0EDCB}"/>
              </a:ext>
            </a:extLst>
          </p:cNvPr>
          <p:cNvSpPr txBox="1"/>
          <p:nvPr/>
        </p:nvSpPr>
        <p:spPr>
          <a:xfrm>
            <a:off x="4982384" y="3883461"/>
            <a:ext cx="25503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>
                <a:solidFill>
                  <a:schemeClr val="bg1">
                    <a:lumMod val="95000"/>
                  </a:schemeClr>
                </a:solidFill>
              </a:rPr>
              <a:t>- Ingvar Feodor Kamprad  -</a:t>
            </a:r>
            <a:r>
              <a:rPr lang="en-GB" sz="1600" b="1" i="1" dirty="0">
                <a:solidFill>
                  <a:schemeClr val="bg1">
                    <a:lumMod val="50000"/>
                  </a:schemeClr>
                </a:solidFill>
              </a:rPr>
              <a:t>-</a:t>
            </a:r>
          </a:p>
        </p:txBody>
      </p:sp>
      <p:pic>
        <p:nvPicPr>
          <p:cNvPr id="5" name="Picture 4" descr="A person with his arms crossed&#10;&#10;Description automatically generated with medium confidence">
            <a:extLst>
              <a:ext uri="{FF2B5EF4-FFF2-40B4-BE49-F238E27FC236}">
                <a16:creationId xmlns:a16="http://schemas.microsoft.com/office/drawing/2014/main" id="{B61431F2-0DA5-8711-0530-7FACCE29570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2774" y="395287"/>
            <a:ext cx="4013371" cy="534351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E1AA7F1-7339-9831-6A69-3A3EE32E88A8}"/>
              </a:ext>
            </a:extLst>
          </p:cNvPr>
          <p:cNvSpPr/>
          <p:nvPr/>
        </p:nvSpPr>
        <p:spPr>
          <a:xfrm rot="5400000">
            <a:off x="2920938" y="-2163701"/>
            <a:ext cx="404813" cy="6246690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B27AD47-700D-65B0-1801-7DCB164E5530}"/>
              </a:ext>
            </a:extLst>
          </p:cNvPr>
          <p:cNvSpPr txBox="1"/>
          <p:nvPr/>
        </p:nvSpPr>
        <p:spPr>
          <a:xfrm>
            <a:off x="9270138" y="5898289"/>
            <a:ext cx="25503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i="1" dirty="0">
                <a:solidFill>
                  <a:schemeClr val="bg1">
                    <a:lumMod val="95000"/>
                  </a:schemeClr>
                </a:solidFill>
              </a:rPr>
              <a:t>1943 - 2018</a:t>
            </a:r>
            <a:endParaRPr lang="en-GB" sz="2000" b="1" i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0FFB772-BF8A-42B7-90FF-92B2B3E0D5A5}"/>
              </a:ext>
            </a:extLst>
          </p:cNvPr>
          <p:cNvSpPr txBox="1"/>
          <p:nvPr/>
        </p:nvSpPr>
        <p:spPr>
          <a:xfrm>
            <a:off x="2611893" y="5877234"/>
            <a:ext cx="5279413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800" b="1" i="1" dirty="0">
              <a:solidFill>
                <a:schemeClr val="bg1">
                  <a:lumMod val="95000"/>
                </a:schemeClr>
              </a:solidFill>
            </a:endParaRPr>
          </a:p>
          <a:p>
            <a:pPr algn="ctr"/>
            <a:r>
              <a:rPr lang="en-GB" sz="2400" b="1" i="1" dirty="0">
                <a:solidFill>
                  <a:schemeClr val="bg1">
                    <a:lumMod val="95000"/>
                  </a:schemeClr>
                </a:solidFill>
              </a:rPr>
              <a:t>Thank You For Your Time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FE15893-4C04-20B3-6312-95747C5E89B2}"/>
              </a:ext>
            </a:extLst>
          </p:cNvPr>
          <p:cNvSpPr txBox="1"/>
          <p:nvPr/>
        </p:nvSpPr>
        <p:spPr>
          <a:xfrm>
            <a:off x="6246689" y="4419595"/>
            <a:ext cx="18577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solidFill>
                  <a:schemeClr val="bg1">
                    <a:lumMod val="95000"/>
                  </a:schemeClr>
                </a:solidFill>
              </a:rPr>
              <a:t>(IKEA, 2019)</a:t>
            </a:r>
          </a:p>
        </p:txBody>
      </p:sp>
    </p:spTree>
    <p:extLst>
      <p:ext uri="{BB962C8B-B14F-4D97-AF65-F5344CB8AC3E}">
        <p14:creationId xmlns:p14="http://schemas.microsoft.com/office/powerpoint/2010/main" val="3452563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6E3ED9B-0D9A-6E01-9D4C-924857E0F9FD}"/>
              </a:ext>
            </a:extLst>
          </p:cNvPr>
          <p:cNvSpPr/>
          <p:nvPr/>
        </p:nvSpPr>
        <p:spPr>
          <a:xfrm>
            <a:off x="11734802" y="6396318"/>
            <a:ext cx="457198" cy="461682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58FEFC91-85F6-42EE-27D7-2BB0560A04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588" y="0"/>
            <a:ext cx="1206929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733BA2E-06AC-30DB-AE5D-37B7964DBECB}"/>
              </a:ext>
            </a:extLst>
          </p:cNvPr>
          <p:cNvSpPr txBox="1"/>
          <p:nvPr/>
        </p:nvSpPr>
        <p:spPr>
          <a:xfrm>
            <a:off x="3245223" y="95770"/>
            <a:ext cx="57015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u="sng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References -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625572-299A-7807-C053-A4FAFAFFD85C}"/>
              </a:ext>
            </a:extLst>
          </p:cNvPr>
          <p:cNvSpPr txBox="1"/>
          <p:nvPr/>
        </p:nvSpPr>
        <p:spPr>
          <a:xfrm>
            <a:off x="1255058" y="837874"/>
            <a:ext cx="10479744" cy="51822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Dudovskiy, J. (2022).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Segmentation, Targeting and Positioning: Targeting Cost-Conscious Customers - Research-Methodology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Research-Methodology.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https://research-methodology.net/ikea-segmentation-targeting-positioning-targeting-cost-conscious-customers/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17 Jan. 2023].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(2019).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About Us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Ikea.com.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https://www.ikea.com/gb/en/this-is-ikea/about-us/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14 Jan. 2023].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(2021).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Culture and Values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about.ikea.com.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https://about.ikea.com/en/about-us/ikea-culture-and-values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13 Jan. 2023].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(2022a).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FY22: a Year of Homecoming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about.ikea.com.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https://about.ikea.com/en/about-us/year-in-review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17 Jan. 2023].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(2022b).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IKEA vision, Values and Business Idea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www.ikea.com.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https://www.ikea.com/gb/en/this-is-ikea/about-us/the-ikea-vision-and-values-pub9aa779d0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13 Jan. 2023].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(2023).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Services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Ikea.com.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https://www.ikea.com/gb/en/customer-service/services/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17 Jan. 2023].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Ingka Holding B.V. (2023).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Retail | Ingka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Ingka.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https://www.ingka.com/what-we-do/ikea-retail/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16 Jan. 2023].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51779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6E3ED9B-0D9A-6E01-9D4C-924857E0F9FD}"/>
              </a:ext>
            </a:extLst>
          </p:cNvPr>
          <p:cNvSpPr/>
          <p:nvPr/>
        </p:nvSpPr>
        <p:spPr>
          <a:xfrm>
            <a:off x="11734802" y="6396318"/>
            <a:ext cx="457198" cy="461682"/>
          </a:xfrm>
          <a:prstGeom prst="rect">
            <a:avLst/>
          </a:prstGeom>
          <a:solidFill>
            <a:srgbClr val="D574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58FEFC91-85F6-42EE-27D7-2BB0560A04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588" y="0"/>
            <a:ext cx="1206929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5625572-299A-7807-C053-A4FAFAFFD85C}"/>
              </a:ext>
            </a:extLst>
          </p:cNvPr>
          <p:cNvSpPr txBox="1"/>
          <p:nvPr/>
        </p:nvSpPr>
        <p:spPr>
          <a:xfrm>
            <a:off x="1246095" y="276181"/>
            <a:ext cx="10488707" cy="6305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 IKEA Systems B.V. (2022).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About Us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about.ikea.com.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https://about.ikea.com/en/about-us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23 Jan. 2023].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McKinnon, T. (2022).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IKEA’s Strategy for Staying on Top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Indigo9 Digital Inc.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https://www.indigo9digital.com/blog/ikeastrategy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17 Jan. 2023].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Pereira, D. (2022).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 Business Model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The Business Model Analyst.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https://businessmodelanalyst.com/ikea-business-model/#Sale_of_goods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17 Jan. 2023].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Statista (2022a).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Global Visits to IKEA.com 2022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Statista.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https://www.statista.com/statistics/241832/number-of-visits-to-ikeacom-worldwide/#:~:text=In%20the%20fiscal%20year%202022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23 Jan. 2023].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Statista (2022b).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IKEA: Revenue 2001 - 2022 | Statista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Statista.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https://www.statista.com/statistics/264433/annual-sales-of-ikea-worldwide/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17 Jan. 2023].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Statista (2022c).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Number of Employees of the IKEA Group Worldwide 2019 | Statista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Statista.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https://www.statista.com/statistics/241825/number-of-employees-of-the-ikea-group-worldwide-by-function/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16 Jan. 2023].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Szecsei, S. (2022).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22 Inspiring IKEA Facts, Statistics, and Trends for 2021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ComfyLiving.net.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https://comfyliving.net/ikea-facts/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17 Jan. 2023].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Warren, K. (2019).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Ingvar Kamprad, the Reclusive Billionaire Who Founded Ikea, Grew up Selling Pencils in Swedish Villages and Was the 8th-richest Person in the World by the Time He died. Here’s How He Built a Fortune off furniture.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[online] Business Insider.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https://www.businessinsider.com/ikea-founder-ingvar-kamprad-wealth-family-net-worth-2019-12?r=US&amp;IR=T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13 Jan. 2023].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8479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1633</Words>
  <Application>Microsoft Office PowerPoint</Application>
  <PresentationFormat>Widescreen</PresentationFormat>
  <Paragraphs>189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Pavlo Gladkyi</dc:creator>
  <cp:lastModifiedBy>Pavlo Gladkyi</cp:lastModifiedBy>
  <cp:revision>100</cp:revision>
  <dcterms:created xsi:type="dcterms:W3CDTF">2023-01-11T19:49:08Z</dcterms:created>
  <dcterms:modified xsi:type="dcterms:W3CDTF">2023-01-25T17:29:20Z</dcterms:modified>
</cp:coreProperties>
</file>