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3" r:id="rId2"/>
    <p:sldId id="257" r:id="rId3"/>
    <p:sldId id="264" r:id="rId4"/>
    <p:sldId id="258" r:id="rId5"/>
    <p:sldId id="265" r:id="rId6"/>
    <p:sldId id="259" r:id="rId7"/>
    <p:sldId id="266" r:id="rId8"/>
    <p:sldId id="260" r:id="rId9"/>
    <p:sldId id="267" r:id="rId10"/>
    <p:sldId id="261" r:id="rId11"/>
    <p:sldId id="268" r:id="rId12"/>
    <p:sldId id="262"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6C49D2-B29B-D32A-9F86-3A81D6162AEA}" v="121" dt="2026-02-03T05:45:12.0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8504" autoAdjust="0"/>
  </p:normalViewPr>
  <p:slideViewPr>
    <p:cSldViewPr snapToGrid="0">
      <p:cViewPr varScale="1">
        <p:scale>
          <a:sx n="43" d="100"/>
          <a:sy n="43" d="100"/>
        </p:scale>
        <p:origin x="72" y="62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EDE5B5-906A-40EE-914F-9D476B3E2982}" type="datetimeFigureOut">
              <a:t>2/16/2026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20E9EC-3E80-48FE-A62B-2BC94E2617EB}" type="slidenum">
              <a:t>‹#›</a:t>
            </a:fld>
            <a:endParaRPr lang="en-US"/>
          </a:p>
        </p:txBody>
      </p:sp>
    </p:spTree>
    <p:extLst>
      <p:ext uri="{BB962C8B-B14F-4D97-AF65-F5344CB8AC3E}">
        <p14:creationId xmlns:p14="http://schemas.microsoft.com/office/powerpoint/2010/main" val="1925736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Stages of development means that the team often progress via set up, attacking, performing and recess levels. Clear communication and goals means describing the roles and joining individual tasks to team objectives. Trust and support means building trust by being honest, offers helps to the team employees and allowing independent. In this report we will include a brief introduction on Barclays UK based company, recruitment process of a team member including members jobs analysis, job description and the person specification, identify any learning training and development the needs of an individual within your chosen company.</a:t>
            </a:r>
            <a:endParaRPr lang="en-US" sz="1100" dirty="0">
              <a:latin typeface="Arial" panose="020B0604020202020204" pitchFamily="34" charset="0"/>
              <a:ea typeface="Calibri"/>
              <a:cs typeface="Arial" panose="020B0604020202020204" pitchFamily="34" charset="0"/>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20E9EC-3E80-48FE-A62B-2BC94E2617EB}" type="slidenum">
              <a:t>2</a:t>
            </a:fld>
            <a:endParaRPr lang="en-US"/>
          </a:p>
        </p:txBody>
      </p:sp>
    </p:spTree>
    <p:extLst>
      <p:ext uri="{BB962C8B-B14F-4D97-AF65-F5344CB8AC3E}">
        <p14:creationId xmlns:p14="http://schemas.microsoft.com/office/powerpoint/2010/main" val="3105813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Stages of development means that the team often progress via set up, attacking, performing and recess levels. Clear communication and goals means describing the roles and joining individual tasks to team objectives. Trust and support means building trust by being honest, offers helps to the team employees and allowing independent. In this report we will include a brief introduction on Barclays UK based company, recruitment process of a team member including members jobs analysis, job description and the person specification, identify any learning training and development the needs of an individual within your chosen company</a:t>
            </a:r>
            <a:r>
              <a:rPr kumimoji="0" lang="en-US" sz="1200" b="0" i="0" u="none" strike="noStrike" kern="1200" cap="none" spc="0" normalizeH="0" baseline="0" noProof="0" dirty="0">
                <a:ln>
                  <a:noFill/>
                </a:ln>
                <a:solidFill>
                  <a:prstClr val="black"/>
                </a:solidFill>
                <a:effectLst/>
                <a:uLnTx/>
                <a:uFillTx/>
                <a:latin typeface="+mn-lt"/>
                <a:ea typeface="+mn-ea"/>
                <a:cs typeface="+mn-cs"/>
              </a:rPr>
              <a:t>.</a:t>
            </a:r>
            <a:endParaRPr kumimoji="0" lang="en-US" sz="1200" b="0" i="0" u="none" strike="noStrike" kern="1200" cap="none" spc="0" normalizeH="0" baseline="0" noProof="0" dirty="0">
              <a:ln>
                <a:noFill/>
              </a:ln>
              <a:solidFill>
                <a:prstClr val="black"/>
              </a:solidFill>
              <a:effectLst/>
              <a:uLnTx/>
              <a:uFillTx/>
              <a:latin typeface="+mn-lt"/>
              <a:ea typeface="Calibri"/>
              <a:cs typeface="Calibri"/>
            </a:endParaRPr>
          </a:p>
          <a:p>
            <a:endParaRPr lang="en-US" dirty="0"/>
          </a:p>
        </p:txBody>
      </p:sp>
      <p:sp>
        <p:nvSpPr>
          <p:cNvPr id="4" name="Slide Number Placeholder 3"/>
          <p:cNvSpPr>
            <a:spLocks noGrp="1"/>
          </p:cNvSpPr>
          <p:nvPr>
            <p:ph type="sldNum" sz="quarter" idx="10"/>
          </p:nvPr>
        </p:nvSpPr>
        <p:spPr/>
        <p:txBody>
          <a:bodyPr/>
          <a:lstStyle/>
          <a:p>
            <a:fld id="{E320E9EC-3E80-48FE-A62B-2BC94E2617EB}" type="slidenum">
              <a:rPr lang="en-US" smtClean="0"/>
              <a:t>3</a:t>
            </a:fld>
            <a:endParaRPr lang="en-US"/>
          </a:p>
        </p:txBody>
      </p:sp>
    </p:spTree>
    <p:extLst>
      <p:ext uri="{BB962C8B-B14F-4D97-AF65-F5344CB8AC3E}">
        <p14:creationId xmlns:p14="http://schemas.microsoft.com/office/powerpoint/2010/main" val="3644098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t>
            </a:r>
            <a:r>
              <a:rPr lang="en-US" sz="1100" dirty="0">
                <a:latin typeface="Arial" panose="020B0604020202020204" pitchFamily="34" charset="0"/>
                <a:cs typeface="Arial" panose="020B0604020202020204" pitchFamily="34" charset="0"/>
              </a:rPr>
              <a:t>ructure means that they manages through five decision barclays UK consumer, corporate banking, private bank and wealth management, investment bank and a US consumer bank. Key services provides a </a:t>
            </a:r>
            <a:r>
              <a:rPr lang="en-US" sz="1100" dirty="0" err="1">
                <a:latin typeface="Arial" panose="020B0604020202020204" pitchFamily="34" charset="0"/>
                <a:cs typeface="Arial" panose="020B0604020202020204" pitchFamily="34" charset="0"/>
              </a:rPr>
              <a:t>barclaycard</a:t>
            </a:r>
            <a:r>
              <a:rPr lang="en-US" sz="1100" dirty="0">
                <a:latin typeface="Arial" panose="020B0604020202020204" pitchFamily="34" charset="0"/>
                <a:cs typeface="Arial" panose="020B0604020202020204" pitchFamily="34" charset="0"/>
              </a:rPr>
              <a:t> consumer credits, mortgages, savings, loans and the investment items or products .History was launched in 1690 in </a:t>
            </a:r>
            <a:r>
              <a:rPr lang="en-US" sz="1100" dirty="0" err="1">
                <a:latin typeface="Arial" panose="020B0604020202020204" pitchFamily="34" charset="0"/>
                <a:cs typeface="Arial" panose="020B0604020202020204" pitchFamily="34" charset="0"/>
              </a:rPr>
              <a:t>london</a:t>
            </a:r>
            <a:r>
              <a:rPr lang="en-US" sz="1100" dirty="0">
                <a:latin typeface="Arial" panose="020B0604020202020204" pitchFamily="34" charset="0"/>
                <a:cs typeface="Arial" panose="020B0604020202020204" pitchFamily="34" charset="0"/>
              </a:rPr>
              <a:t> which helps to install the </a:t>
            </a:r>
            <a:r>
              <a:rPr lang="en-US" sz="1100" dirty="0" err="1">
                <a:latin typeface="Arial" panose="020B0604020202020204" pitchFamily="34" charset="0"/>
                <a:cs typeface="Arial" panose="020B0604020202020204" pitchFamily="34" charset="0"/>
              </a:rPr>
              <a:t>worlsls</a:t>
            </a:r>
            <a:r>
              <a:rPr lang="en-US" sz="1100" dirty="0">
                <a:latin typeface="Arial" panose="020B0604020202020204" pitchFamily="34" charset="0"/>
                <a:cs typeface="Arial" panose="020B0604020202020204" pitchFamily="34" charset="0"/>
              </a:rPr>
              <a:t> first ATM in 1967 .concentration means that their main objectives is to be a UK centered leader in the global finance with a solid commitment to the digital  banking (</a:t>
            </a:r>
            <a:r>
              <a:rPr lang="en-US" sz="1100" dirty="0" err="1">
                <a:latin typeface="Arial" panose="020B0604020202020204" pitchFamily="34" charset="0"/>
                <a:cs typeface="Arial" panose="020B0604020202020204" pitchFamily="34" charset="0"/>
              </a:rPr>
              <a:t>Mourlon-Druol</a:t>
            </a:r>
            <a:r>
              <a:rPr lang="en-US" sz="1100" dirty="0">
                <a:latin typeface="Arial" panose="020B0604020202020204" pitchFamily="34" charset="0"/>
                <a:cs typeface="Arial" panose="020B0604020202020204" pitchFamily="34" charset="0"/>
              </a:rPr>
              <a:t>, 2021). </a:t>
            </a:r>
            <a:endParaRPr lang="en-US" sz="1100" dirty="0">
              <a:latin typeface="Arial" panose="020B0604020202020204" pitchFamily="34" charset="0"/>
              <a:ea typeface="Calibri"/>
              <a:cs typeface="Arial" panose="020B0604020202020204" pitchFamily="34" charset="0"/>
            </a:endParaRPr>
          </a:p>
        </p:txBody>
      </p:sp>
      <p:sp>
        <p:nvSpPr>
          <p:cNvPr id="4" name="Slide Number Placeholder 3"/>
          <p:cNvSpPr>
            <a:spLocks noGrp="1"/>
          </p:cNvSpPr>
          <p:nvPr>
            <p:ph type="sldNum" sz="quarter" idx="5"/>
          </p:nvPr>
        </p:nvSpPr>
        <p:spPr/>
        <p:txBody>
          <a:bodyPr/>
          <a:lstStyle/>
          <a:p>
            <a:fld id="{E320E9EC-3E80-48FE-A62B-2BC94E2617EB}" type="slidenum">
              <a:t>4</a:t>
            </a:fld>
            <a:endParaRPr lang="en-US"/>
          </a:p>
        </p:txBody>
      </p:sp>
    </p:spTree>
    <p:extLst>
      <p:ext uri="{BB962C8B-B14F-4D97-AF65-F5344CB8AC3E}">
        <p14:creationId xmlns:p14="http://schemas.microsoft.com/office/powerpoint/2010/main" val="1265203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US" sz="1200" b="0" i="0" u="none" strike="noStrike" kern="1200" cap="none" spc="0" normalizeH="0" baseline="0" noProof="0" dirty="0">
                <a:ln>
                  <a:noFill/>
                </a:ln>
                <a:solidFill>
                  <a:prstClr val="black"/>
                </a:solidFill>
                <a:effectLst/>
                <a:uLnTx/>
                <a:uFillTx/>
                <a:latin typeface="+mn-lt"/>
                <a:ea typeface="+mn-ea"/>
                <a:cs typeface="+mn-cs"/>
              </a:rPr>
              <a:t>F</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or example AI driven sustainability tools for the SMEs .Strategies means that they concentrates on becoming simpler , better and more balanced to change the financial performance. Market position it means that it is a top tier world  corporate and investment bank with the strong roots in UK retail banking .Barclays bank UK PLC are specially concentrates on the retail customer which offers services such as current account and mortgages which helps by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barclays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execution activities for the technology and operations .</a:t>
            </a:r>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320E9EC-3E80-48FE-A62B-2BC94E2617EB}" type="slidenum">
              <a:rPr lang="en-US" smtClean="0"/>
              <a:t>5</a:t>
            </a:fld>
            <a:endParaRPr lang="en-US"/>
          </a:p>
        </p:txBody>
      </p:sp>
    </p:spTree>
    <p:extLst>
      <p:ext uri="{BB962C8B-B14F-4D97-AF65-F5344CB8AC3E}">
        <p14:creationId xmlns:p14="http://schemas.microsoft.com/office/powerpoint/2010/main" val="2124389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1.    Job analysis the foundation means that job analysis is the systematic process of gathering, documenting and analyzing the data about a job's requirement and the  important skills to perform it effectively(Farinha and Pina, 2024). It is not about the individual  holding the job but the job itself. Key methods of conducting of job analysis Observation means shadowing an employee to see the daily tasks . Interviews means talking with the supervisors or the current workers about the duties. Questionaries means that separating the surveys to workers to mix the detailed knowledge and data about the tasks, tools  and the work environment . Outcomes means that the analysis produces the necessary information for the creation of job description and individual specification. </a:t>
            </a:r>
          </a:p>
          <a:p>
            <a:r>
              <a:rPr lang="en-US" sz="1100" dirty="0">
                <a:latin typeface="Arial" panose="020B0604020202020204" pitchFamily="34" charset="0"/>
                <a:cs typeface="Arial" panose="020B0604020202020204" pitchFamily="34" charset="0"/>
              </a:rPr>
              <a:t>2.    Job description defining the role, A job description means that it is a formal document outlining the duties, responsibilities and the activities of a specific roles. It  is defined as what the job need. Key components of a job description are Job title is a clear and industry </a:t>
            </a:r>
            <a:r>
              <a:rPr lang="en-US" sz="1100" dirty="0" err="1">
                <a:latin typeface="Arial" panose="020B0604020202020204" pitchFamily="34" charset="0"/>
                <a:cs typeface="Arial" panose="020B0604020202020204" pitchFamily="34" charset="0"/>
              </a:rPr>
              <a:t>recognised</a:t>
            </a:r>
            <a:r>
              <a:rPr lang="en-US" sz="1100" dirty="0">
                <a:latin typeface="Arial" panose="020B0604020202020204" pitchFamily="34" charset="0"/>
                <a:cs typeface="Arial" panose="020B0604020202020204" pitchFamily="34" charset="0"/>
              </a:rPr>
              <a:t>. Job summary or purpose is a brief overview of why the job exists. Duties and responsibilities is a detailed, bulleted list of the daily work and is listed by importance. Reporting structure who the worker reports to and if they manage an employee team. Working condition location, hybrid or remote status and the physical demand. Compensation and advantages: the salary range and perks.</a:t>
            </a:r>
            <a:endParaRPr lang="en-US" sz="1100" dirty="0">
              <a:latin typeface="Arial" panose="020B0604020202020204" pitchFamily="34" charset="0"/>
              <a:ea typeface="Calibri"/>
              <a:cs typeface="Arial" panose="020B0604020202020204" pitchFamily="34" charset="0"/>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20E9EC-3E80-48FE-A62B-2BC94E2617EB}" type="slidenum">
              <a:t>6</a:t>
            </a:fld>
            <a:endParaRPr lang="en-US"/>
          </a:p>
        </p:txBody>
      </p:sp>
    </p:spTree>
    <p:extLst>
      <p:ext uri="{BB962C8B-B14F-4D97-AF65-F5344CB8AC3E}">
        <p14:creationId xmlns:p14="http://schemas.microsoft.com/office/powerpoint/2010/main" val="2722083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person specification; a manger drives organizational success by leading teams , setting strategies goals and ensuring the operational efficiency . Key roles include recruiting , training and motivating staff, managing budget and resolving the conflicts. Person specification is typically required in a bachelor’s degree in organization or related field 5+ years of experience and solid leadership , communication and analytical skills. Leadership and Team Management Motivating employees, fostering a positive work culture, conducting performance reviews, and handling disciplinary actions. Operational Planning helps to Establishing and implementing departmental goals, policies, and procedures to meet organizational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4.    The 7 steps  for recruitment process, Identifying the hiring needs means assess the workload and the gaps in the employee team and defining the role's description .Job analysis and documentation means that they perform the analysis and create the job description and the person specification. Development recruitment strategy  describes that if the search will be internal ( transfer) or the external (job boards , social media  and agencies) .Sources candidates the proactively search for the talent using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linkedin</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github</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or the employee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referrence</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plans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Dirir</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et al., 2021). Internal recruitment means which looks within the job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ulture</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like promotion , transfers  and the employee referrals. On the other side external recruitment means advertising on the job portals like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linkdin</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indeed ,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organisation</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website or the usage of recruitment agencies. Screening and shortlisting the review of resumes or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Cvs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conducting the phone screen to analyze the qualification against the individual  specification. Resume screening means improving  the resumes or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cvs</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for the minimum qualifications. Pre screening calls means short calls to assess basic communication and salary expectations and the role interests (Dixit et al., 2022). Applicant tracking system means technology is being used to automatically filter applicants based on the keywords from JD. Interview and selection process usage of structured ,  observable or the technical interviews to encourage the individual against the predetermined criteria . Assessment or test means technical test , personality test or the situational exercises. Reference checks means verifying the candidates employment history , qualification and the previous performance .  Job offering and onboarding means that they send a formal offer letter and initiative as a structured and onboarding process to integrate the new selected candidate . A well designed recruitment process , beginning with a best job analysis can lead to a better quality of candidate hiring , increase in retention with a better match for the company culture. </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Calibri"/>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Calibri"/>
              <a:cs typeface="Calibri"/>
            </a:endParaRPr>
          </a:p>
          <a:p>
            <a:endParaRPr lang="en-US" dirty="0"/>
          </a:p>
        </p:txBody>
      </p:sp>
      <p:sp>
        <p:nvSpPr>
          <p:cNvPr id="4" name="Slide Number Placeholder 3"/>
          <p:cNvSpPr>
            <a:spLocks noGrp="1"/>
          </p:cNvSpPr>
          <p:nvPr>
            <p:ph type="sldNum" sz="quarter" idx="10"/>
          </p:nvPr>
        </p:nvSpPr>
        <p:spPr/>
        <p:txBody>
          <a:bodyPr/>
          <a:lstStyle/>
          <a:p>
            <a:fld id="{E320E9EC-3E80-48FE-A62B-2BC94E2617EB}" type="slidenum">
              <a:rPr lang="en-US" smtClean="0"/>
              <a:t>7</a:t>
            </a:fld>
            <a:endParaRPr lang="en-US"/>
          </a:p>
        </p:txBody>
      </p:sp>
    </p:spTree>
    <p:extLst>
      <p:ext uri="{BB962C8B-B14F-4D97-AF65-F5344CB8AC3E}">
        <p14:creationId xmlns:p14="http://schemas.microsoft.com/office/powerpoint/2010/main" val="3357136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1.    Identified training and the development needs of individual levels, A difficult frontline banking officer at </a:t>
            </a:r>
            <a:r>
              <a:rPr lang="en-US" sz="1100" dirty="0" err="1">
                <a:latin typeface="Arial" panose="020B0604020202020204" pitchFamily="34" charset="0"/>
                <a:cs typeface="Arial" panose="020B0604020202020204" pitchFamily="34" charset="0"/>
              </a:rPr>
              <a:t>barclay</a:t>
            </a:r>
            <a:r>
              <a:rPr lang="en-US" sz="1100" dirty="0">
                <a:latin typeface="Arial" panose="020B0604020202020204" pitchFamily="34" charset="0"/>
                <a:cs typeface="Arial" panose="020B0604020202020204" pitchFamily="34" charset="0"/>
              </a:rPr>
              <a:t> such as they requires development in the </a:t>
            </a:r>
            <a:r>
              <a:rPr lang="en-US" sz="1100" dirty="0" err="1">
                <a:latin typeface="Arial" panose="020B0604020202020204" pitchFamily="34" charset="0"/>
                <a:cs typeface="Arial" panose="020B0604020202020204" pitchFamily="34" charset="0"/>
              </a:rPr>
              <a:t>folloeing</a:t>
            </a:r>
            <a:r>
              <a:rPr lang="en-US" sz="1100" dirty="0">
                <a:latin typeface="Arial" panose="020B0604020202020204" pitchFamily="34" charset="0"/>
                <a:cs typeface="Arial" panose="020B0604020202020204" pitchFamily="34" charset="0"/>
              </a:rPr>
              <a:t> areas to acknowledge 2025+ standards are Digital fluency and the artificial intelligence literacy capacity in using the artificial intelligence driven by the CRM tools and the new digital banking platforms and understanding the basics of fintech innovations . Advanced customer centricity means moving beyond the basic service to giving </a:t>
            </a:r>
            <a:r>
              <a:rPr lang="en-US" sz="1100" dirty="0" err="1">
                <a:latin typeface="Arial" panose="020B0604020202020204" pitchFamily="34" charset="0"/>
                <a:cs typeface="Arial" panose="020B0604020202020204" pitchFamily="34" charset="0"/>
              </a:rPr>
              <a:t>personalised</a:t>
            </a:r>
            <a:r>
              <a:rPr lang="en-US" sz="1100" dirty="0">
                <a:latin typeface="Arial" panose="020B0604020202020204" pitchFamily="34" charset="0"/>
                <a:cs typeface="Arial" panose="020B0604020202020204" pitchFamily="34" charset="0"/>
              </a:rPr>
              <a:t> , empathetic and proactive financial knowledge .Compliance and the risk management means that dependent on understanding of evolving anti money launching and GDPR rules and regulations (Montalbo, 2022). Resilience and adaptability means managing high stress and hybrid work environment. </a:t>
            </a:r>
            <a:endParaRPr lang="en-US" sz="1100" dirty="0">
              <a:latin typeface="Arial" panose="020B0604020202020204" pitchFamily="34" charset="0"/>
              <a:ea typeface="Calibri"/>
              <a:cs typeface="Arial" panose="020B0604020202020204" pitchFamily="34" charset="0"/>
            </a:endParaRPr>
          </a:p>
          <a:p>
            <a:r>
              <a:rPr lang="en-US" sz="1100" dirty="0">
                <a:latin typeface="Arial" panose="020B0604020202020204" pitchFamily="34" charset="0"/>
                <a:cs typeface="Arial" panose="020B0604020202020204" pitchFamily="34" charset="0"/>
              </a:rPr>
              <a:t>2.    Analysis of using learning and development theories, </a:t>
            </a:r>
            <a:r>
              <a:rPr lang="en-US" sz="1100" dirty="0" err="1">
                <a:latin typeface="Arial" panose="020B0604020202020204" pitchFamily="34" charset="0"/>
                <a:cs typeface="Arial" panose="020B0604020202020204" pitchFamily="34" charset="0"/>
              </a:rPr>
              <a:t>Behaviourist</a:t>
            </a:r>
            <a:r>
              <a:rPr lang="en-US" sz="1100" dirty="0">
                <a:latin typeface="Arial" panose="020B0604020202020204" pitchFamily="34" charset="0"/>
                <a:cs typeface="Arial" panose="020B0604020202020204" pitchFamily="34" charset="0"/>
              </a:rPr>
              <a:t> theory (focus skill application and compliance) .Theory insights </a:t>
            </a:r>
            <a:r>
              <a:rPr lang="en-US" sz="1100" dirty="0" err="1">
                <a:latin typeface="Arial" panose="020B0604020202020204" pitchFamily="34" charset="0"/>
                <a:cs typeface="Arial" panose="020B0604020202020204" pitchFamily="34" charset="0"/>
              </a:rPr>
              <a:t>behaviourism</a:t>
            </a:r>
            <a:r>
              <a:rPr lang="en-US" sz="1100" dirty="0">
                <a:latin typeface="Arial" panose="020B0604020202020204" pitchFamily="34" charset="0"/>
                <a:cs typeface="Arial" panose="020B0604020202020204" pitchFamily="34" charset="0"/>
              </a:rPr>
              <a:t> assume that learning is a change in observation </a:t>
            </a:r>
            <a:r>
              <a:rPr lang="en-US" sz="1100" dirty="0" err="1">
                <a:latin typeface="Arial" panose="020B0604020202020204" pitchFamily="34" charset="0"/>
                <a:cs typeface="Arial" panose="020B0604020202020204" pitchFamily="34" charset="0"/>
              </a:rPr>
              <a:t>behaviour</a:t>
            </a:r>
            <a:r>
              <a:rPr lang="en-US" sz="1100" dirty="0">
                <a:latin typeface="Arial" panose="020B0604020202020204" pitchFamily="34" charset="0"/>
                <a:cs typeface="Arial" panose="020B0604020202020204" pitchFamily="34" charset="0"/>
              </a:rPr>
              <a:t> which is caused by external stimuli, reinforcement and repetition. Applications to </a:t>
            </a:r>
            <a:r>
              <a:rPr lang="en-US" sz="1100" dirty="0" err="1">
                <a:latin typeface="Arial" panose="020B0604020202020204" pitchFamily="34" charset="0"/>
                <a:cs typeface="Arial" panose="020B0604020202020204" pitchFamily="34" charset="0"/>
              </a:rPr>
              <a:t>barclays</a:t>
            </a:r>
            <a:r>
              <a:rPr lang="en-US" sz="1100" dirty="0">
                <a:latin typeface="Arial" panose="020B0604020202020204" pitchFamily="34" charset="0"/>
                <a:cs typeface="Arial" panose="020B0604020202020204" pitchFamily="34" charset="0"/>
              </a:rPr>
              <a:t>. Needs means immediate expertise in the new AML protocols. Methods gamified e-learning modules which provide immediate outcomes upon passing compliance quizzes. Needs consistent customer service quality. Methods means in the CRM system that prompt officers to follow the specific and have being approved communication protocols during the customer interactions.  Cognitivist theory concentrates on process and understanding Theory insights cognitivism concentrates on how the data is being received , arranged, stored and recovered by the mind. It strengthen understanding, memory and the thinking. Applications to </a:t>
            </a:r>
            <a:r>
              <a:rPr lang="en-US" sz="1100" dirty="0" err="1">
                <a:latin typeface="Arial" panose="020B0604020202020204" pitchFamily="34" charset="0"/>
                <a:cs typeface="Arial" panose="020B0604020202020204" pitchFamily="34" charset="0"/>
              </a:rPr>
              <a:t>barclays</a:t>
            </a:r>
            <a:r>
              <a:rPr lang="en-US" sz="1100" dirty="0">
                <a:latin typeface="Arial" panose="020B0604020202020204" pitchFamily="34" charset="0"/>
                <a:cs typeface="Arial" panose="020B0604020202020204" pitchFamily="34" charset="0"/>
              </a:rPr>
              <a:t> ate Needs means understanding the complex, new financial products. Methods is a format of virtual workshop or tea and teach sessions  that link the new items data to fulfil the financial knowledge. Using the strong map and the mental models which helps the employees to understand why a format exists and not just what it is. Usage </a:t>
            </a:r>
            <a:r>
              <a:rPr lang="en-US" sz="1100" dirty="0" err="1">
                <a:latin typeface="Arial" panose="020B0604020202020204" pitchFamily="34" charset="0"/>
                <a:cs typeface="Arial" panose="020B0604020202020204" pitchFamily="34" charset="0"/>
              </a:rPr>
              <a:t>scenerio</a:t>
            </a:r>
            <a:r>
              <a:rPr lang="en-US" sz="1100" dirty="0">
                <a:latin typeface="Arial" panose="020B0604020202020204" pitchFamily="34" charset="0"/>
                <a:cs typeface="Arial" panose="020B0604020202020204" pitchFamily="34" charset="0"/>
              </a:rPr>
              <a:t> is based simulation training to help the workers to process the compound client scenarios which make decision under the pressure.  Humanist or experiential learning theory concentrates the self </a:t>
            </a:r>
            <a:r>
              <a:rPr lang="en-US" sz="1100" dirty="0" err="1">
                <a:latin typeface="Arial" panose="020B0604020202020204" pitchFamily="34" charset="0"/>
                <a:cs typeface="Arial" panose="020B0604020202020204" pitchFamily="34" charset="0"/>
              </a:rPr>
              <a:t>actualizationand</a:t>
            </a:r>
            <a:r>
              <a:rPr lang="en-US" sz="1100" dirty="0">
                <a:latin typeface="Arial" panose="020B0604020202020204" pitchFamily="34" charset="0"/>
                <a:cs typeface="Arial" panose="020B0604020202020204" pitchFamily="34" charset="0"/>
              </a:rPr>
              <a:t> experience theory insights this approach concentrates on the learner's personal growth, motivation and self directed learning. It prioritize the learning through experience and reflection. Application to </a:t>
            </a:r>
            <a:r>
              <a:rPr lang="en-US" sz="1100" dirty="0" err="1">
                <a:latin typeface="Arial" panose="020B0604020202020204" pitchFamily="34" charset="0"/>
                <a:cs typeface="Arial" panose="020B0604020202020204" pitchFamily="34" charset="0"/>
              </a:rPr>
              <a:t>barclays</a:t>
            </a:r>
            <a:r>
              <a:rPr lang="en-US" sz="1100" dirty="0">
                <a:latin typeface="Arial" panose="020B0604020202020204" pitchFamily="34" charset="0"/>
                <a:cs typeface="Arial" panose="020B0604020202020204" pitchFamily="34" charset="0"/>
              </a:rPr>
              <a:t>, Needs the develops leadership skills and a mindset for the lifelong learning  and building resilience and adaptability. Methods allows every individual to choose their own development paths through the learning labs to foster intrinsic motivation. Peer mentoring and coaching from the digital eagles or the senior leaders. This experiential learning allows the staff to reflect on their own experiences during crises for example navigating the new normal post pandemic and which helps to build the personal growth.</a:t>
            </a:r>
            <a:endParaRPr lang="en-US" sz="1100" dirty="0" err="1">
              <a:latin typeface="Arial" panose="020B0604020202020204" pitchFamily="34" charset="0"/>
              <a:ea typeface="Calibri"/>
              <a:cs typeface="Arial" panose="020B0604020202020204" pitchFamily="34" charset="0"/>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20E9EC-3E80-48FE-A62B-2BC94E2617EB}" type="slidenum">
              <a:t>8</a:t>
            </a:fld>
            <a:endParaRPr lang="en-US"/>
          </a:p>
        </p:txBody>
      </p:sp>
    </p:spTree>
    <p:extLst>
      <p:ext uri="{BB962C8B-B14F-4D97-AF65-F5344CB8AC3E}">
        <p14:creationId xmlns:p14="http://schemas.microsoft.com/office/powerpoint/2010/main" val="3731272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proposed training delivery structure To be most effective, the training should blend these theories: Need    Theory    Method</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Calibri"/>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Compliance    Behaviorist    Gamified e-learning (Refresher training)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Digital Tools    Cognitivist    Simulation/Scenario-based training</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Calibri"/>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Leadership/Resilience    Humanist/</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Exp</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Mentoring &amp; Self-directed Learning Lab</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Calibri"/>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E320E9EC-3E80-48FE-A62B-2BC94E2617EB}" type="slidenum">
              <a:rPr lang="en-US" smtClean="0"/>
              <a:t>9</a:t>
            </a:fld>
            <a:endParaRPr lang="en-US"/>
          </a:p>
        </p:txBody>
      </p:sp>
    </p:spTree>
    <p:extLst>
      <p:ext uri="{BB962C8B-B14F-4D97-AF65-F5344CB8AC3E}">
        <p14:creationId xmlns:p14="http://schemas.microsoft.com/office/powerpoint/2010/main" val="3364030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Market position and strength is a top 5 bank in Europe by assets and is systemically important for financial institution with a strong respect in the investment banking and a significant though improving, UK customer base .Strategic concentration means that the company is currently concentrated on simplifying its method to develop the shareholder returns and highlighting a simpler, better and more balanced approach . Diversification and digitalization the income is balanced across the mortgage lending, credit cards and the investment banking . The organization is heavily investing in digital transformation and artificial intelligence to maintain the competitive edges .Challenges and outlook while the robust, Barclays has faced previous reputational problems and controversies and which requires ongoing concentrates on the ethical standards and the risk management. Future success depends on providing the direction on digital disruption , improving customer satisfaction and leveraging the opportunities in both developed and emerging markets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20E9EC-3E80-48FE-A62B-2BC94E2617EB}" type="slidenum">
              <a:t>10</a:t>
            </a:fld>
            <a:endParaRPr lang="en-US"/>
          </a:p>
        </p:txBody>
      </p:sp>
    </p:spTree>
    <p:extLst>
      <p:ext uri="{BB962C8B-B14F-4D97-AF65-F5344CB8AC3E}">
        <p14:creationId xmlns:p14="http://schemas.microsoft.com/office/powerpoint/2010/main" val="519386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2/16/2026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igi-global.com/chapter/data-science-in-the-employee-recruitment-process/339745" TargetMode="External"/><Relationship Id="rId2" Type="http://schemas.openxmlformats.org/officeDocument/2006/relationships/hyperlink" Target="http://www.igi-global.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publisher.uthm.edu.my/ojs/index.php/JTET/article/view/1007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BD4B3D0-26F9-A21D-F4CA-28FF34632700}"/>
              </a:ext>
            </a:extLst>
          </p:cNvPr>
          <p:cNvSpPr>
            <a:spLocks noGrp="1"/>
          </p:cNvSpPr>
          <p:nvPr>
            <p:ph type="title"/>
          </p:nvPr>
        </p:nvSpPr>
        <p:spPr>
          <a:xfrm>
            <a:off x="1069115" y="699924"/>
            <a:ext cx="10053763" cy="2928470"/>
          </a:xfrm>
        </p:spPr>
        <p:txBody>
          <a:bodyPr vert="horz" lIns="91440" tIns="45720" rIns="91440" bIns="45720" rtlCol="0" anchor="b">
            <a:normAutofit/>
          </a:bodyPr>
          <a:lstStyle/>
          <a:p>
            <a:r>
              <a:rPr lang="en-US" sz="4800" kern="1200" dirty="0">
                <a:solidFill>
                  <a:srgbClr val="FFFFFF"/>
                </a:solidFill>
                <a:latin typeface="Arial" panose="020B0604020202020204" pitchFamily="34" charset="0"/>
                <a:cs typeface="Arial" panose="020B0604020202020204" pitchFamily="34" charset="0"/>
              </a:rPr>
              <a:t>Developing and managing individuals and teams </a:t>
            </a:r>
          </a:p>
        </p:txBody>
      </p:sp>
    </p:spTree>
    <p:extLst>
      <p:ext uri="{BB962C8B-B14F-4D97-AF65-F5344CB8AC3E}">
        <p14:creationId xmlns:p14="http://schemas.microsoft.com/office/powerpoint/2010/main" val="1077083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428780-D03F-3D05-AD09-5492D362AC71}"/>
              </a:ext>
            </a:extLst>
          </p:cNvPr>
          <p:cNvSpPr>
            <a:spLocks noGrp="1"/>
          </p:cNvSpPr>
          <p:nvPr>
            <p:ph type="title"/>
          </p:nvPr>
        </p:nvSpPr>
        <p:spPr>
          <a:xfrm>
            <a:off x="1156851" y="637762"/>
            <a:ext cx="9888496" cy="900131"/>
          </a:xfrm>
        </p:spPr>
        <p:txBody>
          <a:bodyPr anchor="t">
            <a:normAutofit/>
          </a:bodyPr>
          <a:lstStyle/>
          <a:p>
            <a:r>
              <a:rPr lang="en-US" sz="4000" dirty="0">
                <a:solidFill>
                  <a:schemeClr val="bg1"/>
                </a:solidFill>
                <a:latin typeface="Arial" panose="020B0604020202020204" pitchFamily="34" charset="0"/>
                <a:ea typeface="+mj-lt"/>
                <a:cs typeface="Arial" panose="020B0604020202020204" pitchFamily="34" charset="0"/>
              </a:rPr>
              <a:t>Introduction</a:t>
            </a:r>
            <a:endParaRPr lang="en-US" sz="4000"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AABA3E-B2BB-0996-972D-57BA914CAEBD}"/>
              </a:ext>
            </a:extLst>
          </p:cNvPr>
          <p:cNvSpPr>
            <a:spLocks noGrp="1"/>
          </p:cNvSpPr>
          <p:nvPr>
            <p:ph idx="1"/>
          </p:nvPr>
        </p:nvSpPr>
        <p:spPr>
          <a:xfrm>
            <a:off x="1103262" y="2332109"/>
            <a:ext cx="3579680" cy="5359608"/>
          </a:xfrm>
        </p:spPr>
        <p:txBody>
          <a:bodyPr vert="horz" lIns="91440" tIns="45720" rIns="91440" bIns="45720" rtlCol="0">
            <a:normAutofit/>
          </a:bodyPr>
          <a:lstStyle/>
          <a:p>
            <a:pPr marL="0" indent="0" algn="just">
              <a:lnSpc>
                <a:spcPct val="150000"/>
              </a:lnSpc>
              <a:buNone/>
            </a:pPr>
            <a:r>
              <a:rPr lang="en-US" sz="1000" dirty="0">
                <a:latin typeface="Arial" panose="020B0604020202020204" pitchFamily="34" charset="0"/>
                <a:ea typeface="+mn-lt"/>
                <a:cs typeface="Arial" panose="020B0604020202020204" pitchFamily="34" charset="0"/>
              </a:rPr>
              <a:t>Developing and managing the individuals and teams includes encouraging every employee skills, career growth and the personal development while simultaneously organizing team structures to see the common objectives (Wilton, 2022). Effective management balances the work achievement with helping, training and inspiring the workers to build the trust levels and high performance using the frameworks like Tuckman’s stages. </a:t>
            </a:r>
            <a:endParaRPr lang="en-US" sz="1000" dirty="0">
              <a:latin typeface="Arial" panose="020B0604020202020204" pitchFamily="34" charset="0"/>
              <a:cs typeface="Arial" panose="020B0604020202020204" pitchFamily="34" charset="0"/>
            </a:endParaRPr>
          </a:p>
          <a:p>
            <a:pPr algn="just">
              <a:lnSpc>
                <a:spcPct val="150000"/>
              </a:lnSpc>
            </a:pPr>
            <a:r>
              <a:rPr lang="en-US" sz="1000" dirty="0">
                <a:solidFill>
                  <a:srgbClr val="FF0000"/>
                </a:solidFill>
                <a:latin typeface="Arial" panose="020B0604020202020204" pitchFamily="34" charset="0"/>
                <a:cs typeface="Arial" panose="020B0604020202020204" pitchFamily="34" charset="0"/>
              </a:rPr>
              <a:t>Individual development means immersing their personal skills, enhancing self-awareness and career planning through coaching, training and regular feedback.</a:t>
            </a:r>
          </a:p>
          <a:p>
            <a:pPr algn="just">
              <a:lnSpc>
                <a:spcPct val="150000"/>
              </a:lnSpc>
            </a:pPr>
            <a:r>
              <a:rPr lang="en-US" sz="1000" dirty="0">
                <a:solidFill>
                  <a:srgbClr val="FF0000"/>
                </a:solidFill>
                <a:latin typeface="Arial" panose="020B0604020202020204" pitchFamily="34" charset="0"/>
                <a:cs typeface="Arial" panose="020B0604020202020204" pitchFamily="34" charset="0"/>
              </a:rPr>
              <a:t>Team management involves making a clear goals, defining rules and regulations, fostering collaboration and managing as well as resolving the difficulties.</a:t>
            </a:r>
            <a:endParaRPr lang="en-US" sz="1000" dirty="0">
              <a:solidFill>
                <a:srgbClr val="FF0000"/>
              </a:solidFill>
            </a:endParaRPr>
          </a:p>
        </p:txBody>
      </p:sp>
      <p:pic>
        <p:nvPicPr>
          <p:cNvPr id="4" name="Picture 3"/>
          <p:cNvPicPr>
            <a:picLocks noChangeAspect="1"/>
          </p:cNvPicPr>
          <p:nvPr/>
        </p:nvPicPr>
        <p:blipFill>
          <a:blip r:embed="rId3"/>
          <a:stretch>
            <a:fillRect/>
          </a:stretch>
        </p:blipFill>
        <p:spPr>
          <a:xfrm>
            <a:off x="5786203" y="2898381"/>
            <a:ext cx="4755077" cy="3193711"/>
          </a:xfrm>
          <a:prstGeom prst="rect">
            <a:avLst/>
          </a:prstGeom>
        </p:spPr>
      </p:pic>
    </p:spTree>
    <p:extLst>
      <p:ext uri="{BB962C8B-B14F-4D97-AF65-F5344CB8AC3E}">
        <p14:creationId xmlns:p14="http://schemas.microsoft.com/office/powerpoint/2010/main" val="3170619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586153" y="1763591"/>
            <a:ext cx="13387754" cy="6503743"/>
          </a:xfrm>
        </p:spPr>
        <p:txBody>
          <a:bodyPr/>
          <a:lstStyle/>
          <a:p>
            <a:pPr lvl="0"/>
            <a:r>
              <a:rPr lang="en-US" sz="1100" dirty="0">
                <a:solidFill>
                  <a:prstClr val="black"/>
                </a:solidFill>
                <a:latin typeface="Arial" panose="020B0604020202020204" pitchFamily="34" charset="0"/>
                <a:ea typeface="+mn-lt"/>
                <a:cs typeface="Arial" panose="020B0604020202020204" pitchFamily="34" charset="0"/>
              </a:rPr>
              <a:t>Key aspects of developing individuals and teams are </a:t>
            </a:r>
            <a:endParaRPr lang="en-US" sz="1100" dirty="0">
              <a:solidFill>
                <a:prstClr val="black"/>
              </a:solidFill>
              <a:latin typeface="Arial" panose="020B0604020202020204" pitchFamily="34" charset="0"/>
              <a:cs typeface="Arial" panose="020B0604020202020204" pitchFamily="34" charset="0"/>
            </a:endParaRPr>
          </a:p>
          <a:p>
            <a:pPr marL="514350" lvl="0" indent="-514350"/>
            <a:r>
              <a:rPr lang="en-US" sz="1100" dirty="0">
                <a:solidFill>
                  <a:prstClr val="black"/>
                </a:solidFill>
                <a:latin typeface="Arial" panose="020B0604020202020204" pitchFamily="34" charset="0"/>
                <a:ea typeface="+mn-lt"/>
                <a:cs typeface="Arial" panose="020B0604020202020204" pitchFamily="34" charset="0"/>
              </a:rPr>
              <a:t>Individual development</a:t>
            </a:r>
          </a:p>
          <a:p>
            <a:pPr marL="514350" lvl="0" indent="-514350"/>
            <a:r>
              <a:rPr lang="en-US" sz="1100" dirty="0">
                <a:solidFill>
                  <a:prstClr val="black"/>
                </a:solidFill>
                <a:latin typeface="Arial" panose="020B0604020202020204" pitchFamily="34" charset="0"/>
                <a:ea typeface="+mn-lt"/>
                <a:cs typeface="Arial" panose="020B0604020202020204" pitchFamily="34" charset="0"/>
              </a:rPr>
              <a:t>Team management</a:t>
            </a:r>
          </a:p>
          <a:p>
            <a:pPr marL="514350" lvl="0" indent="-514350"/>
            <a:r>
              <a:rPr lang="en-US" sz="1100" dirty="0">
                <a:solidFill>
                  <a:prstClr val="black"/>
                </a:solidFill>
                <a:latin typeface="Arial" panose="020B0604020202020204" pitchFamily="34" charset="0"/>
                <a:ea typeface="+mn-lt"/>
                <a:cs typeface="Arial" panose="020B0604020202020204" pitchFamily="34" charset="0"/>
              </a:rPr>
              <a:t>Stages of development</a:t>
            </a:r>
          </a:p>
          <a:p>
            <a:pPr marL="514350" lvl="0" indent="-514350"/>
            <a:r>
              <a:rPr lang="en-US" sz="1100" dirty="0">
                <a:solidFill>
                  <a:prstClr val="black"/>
                </a:solidFill>
                <a:latin typeface="Arial" panose="020B0604020202020204" pitchFamily="34" charset="0"/>
                <a:ea typeface="+mn-lt"/>
                <a:cs typeface="Arial" panose="020B0604020202020204" pitchFamily="34" charset="0"/>
              </a:rPr>
              <a:t>Key strategies for success are </a:t>
            </a:r>
            <a:endParaRPr lang="en-US" sz="1100" dirty="0">
              <a:solidFill>
                <a:prstClr val="black"/>
              </a:solidFill>
              <a:latin typeface="Arial" panose="020B0604020202020204" pitchFamily="34" charset="0"/>
              <a:cs typeface="Arial" panose="020B0604020202020204" pitchFamily="34" charset="0"/>
            </a:endParaRPr>
          </a:p>
          <a:p>
            <a:pPr marL="514350" lvl="0" indent="-514350"/>
            <a:r>
              <a:rPr lang="en-US" sz="1100" dirty="0">
                <a:solidFill>
                  <a:prstClr val="black"/>
                </a:solidFill>
                <a:latin typeface="Arial" panose="020B0604020202020204" pitchFamily="34" charset="0"/>
                <a:ea typeface="+mn-lt"/>
                <a:cs typeface="Arial" panose="020B0604020202020204" pitchFamily="34" charset="0"/>
              </a:rPr>
              <a:t>Clear communication and goals</a:t>
            </a:r>
          </a:p>
          <a:p>
            <a:pPr marL="514350" lvl="0" indent="-514350"/>
            <a:r>
              <a:rPr lang="en-US" sz="1100" dirty="0">
                <a:solidFill>
                  <a:prstClr val="black"/>
                </a:solidFill>
                <a:latin typeface="Arial" panose="020B0604020202020204" pitchFamily="34" charset="0"/>
                <a:ea typeface="+mn-lt"/>
                <a:cs typeface="Arial" panose="020B0604020202020204" pitchFamily="34" charset="0"/>
              </a:rPr>
              <a:t>Trust and support</a:t>
            </a:r>
          </a:p>
          <a:p>
            <a:endParaRPr lang="en-US" dirty="0"/>
          </a:p>
        </p:txBody>
      </p:sp>
      <p:pic>
        <p:nvPicPr>
          <p:cNvPr id="4" name="Picture 3"/>
          <p:cNvPicPr>
            <a:picLocks noChangeAspect="1"/>
          </p:cNvPicPr>
          <p:nvPr/>
        </p:nvPicPr>
        <p:blipFill>
          <a:blip r:embed="rId3"/>
          <a:stretch>
            <a:fillRect/>
          </a:stretch>
        </p:blipFill>
        <p:spPr>
          <a:xfrm>
            <a:off x="6096000" y="1027906"/>
            <a:ext cx="4847054" cy="5021704"/>
          </a:xfrm>
          <a:prstGeom prst="rect">
            <a:avLst/>
          </a:prstGeom>
        </p:spPr>
      </p:pic>
    </p:spTree>
    <p:extLst>
      <p:ext uri="{BB962C8B-B14F-4D97-AF65-F5344CB8AC3E}">
        <p14:creationId xmlns:p14="http://schemas.microsoft.com/office/powerpoint/2010/main" val="1425688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A70E7D-A29D-E657-9519-2A870B6B41D2}"/>
              </a:ext>
            </a:extLst>
          </p:cNvPr>
          <p:cNvSpPr>
            <a:spLocks noGrp="1"/>
          </p:cNvSpPr>
          <p:nvPr>
            <p:ph type="title"/>
          </p:nvPr>
        </p:nvSpPr>
        <p:spPr>
          <a:xfrm>
            <a:off x="1156851" y="637762"/>
            <a:ext cx="9888496" cy="900131"/>
          </a:xfrm>
        </p:spPr>
        <p:txBody>
          <a:bodyPr anchor="t">
            <a:normAutofit/>
          </a:bodyPr>
          <a:lstStyle/>
          <a:p>
            <a:r>
              <a:rPr lang="en-US" sz="4000" dirty="0">
                <a:solidFill>
                  <a:schemeClr val="bg1"/>
                </a:solidFill>
                <a:latin typeface="Arial" panose="020B0604020202020204" pitchFamily="34" charset="0"/>
                <a:ea typeface="+mj-lt"/>
                <a:cs typeface="Arial" panose="020B0604020202020204" pitchFamily="34" charset="0"/>
              </a:rPr>
              <a:t>Overview of Barclay UK based company</a:t>
            </a:r>
            <a:endParaRPr lang="en-US" sz="4000" dirty="0">
              <a:solidFill>
                <a:schemeClr val="bg1"/>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20E617-0D64-4030-4F37-A5847D900AF7}"/>
              </a:ext>
            </a:extLst>
          </p:cNvPr>
          <p:cNvSpPr>
            <a:spLocks noGrp="1"/>
          </p:cNvSpPr>
          <p:nvPr>
            <p:ph idx="1"/>
          </p:nvPr>
        </p:nvSpPr>
        <p:spPr>
          <a:xfrm>
            <a:off x="1035626" y="2596952"/>
            <a:ext cx="4563833" cy="3959619"/>
          </a:xfrm>
        </p:spPr>
        <p:txBody>
          <a:bodyPr vert="horz" lIns="91440" tIns="45720" rIns="91440" bIns="45720" rtlCol="0">
            <a:normAutofit/>
          </a:bodyPr>
          <a:lstStyle/>
          <a:p>
            <a:pPr marL="0" indent="0" algn="just">
              <a:buNone/>
            </a:pPr>
            <a:r>
              <a:rPr lang="en-US" sz="1100" dirty="0">
                <a:latin typeface="Arial" panose="020B0604020202020204" pitchFamily="34" charset="0"/>
                <a:ea typeface="+mn-lt"/>
                <a:cs typeface="Arial" panose="020B0604020202020204" pitchFamily="34" charset="0"/>
              </a:rPr>
              <a:t>Barclays is a British multinational universal bank who's headquarter is in </a:t>
            </a:r>
            <a:r>
              <a:rPr lang="en-US" sz="1100" dirty="0" err="1">
                <a:latin typeface="Arial" panose="020B0604020202020204" pitchFamily="34" charset="0"/>
                <a:ea typeface="+mn-lt"/>
                <a:cs typeface="Arial" panose="020B0604020202020204" pitchFamily="34" charset="0"/>
              </a:rPr>
              <a:t>london</a:t>
            </a:r>
            <a:r>
              <a:rPr lang="en-US" sz="1100" dirty="0">
                <a:latin typeface="Arial" panose="020B0604020202020204" pitchFamily="34" charset="0"/>
                <a:ea typeface="+mn-lt"/>
                <a:cs typeface="Arial" panose="020B0604020202020204" pitchFamily="34" charset="0"/>
              </a:rPr>
              <a:t> which is being tracked its rots back to 1690. It offers comprehensive financial services, including personal banking, corporate banking, investment banking, wealth management and the credit cards . It helps to operates in over 40 countries and which immersed on UK </a:t>
            </a:r>
            <a:r>
              <a:rPr lang="en-US" sz="1100" dirty="0" err="1">
                <a:latin typeface="Arial" panose="020B0604020202020204" pitchFamily="34" charset="0"/>
                <a:ea typeface="+mn-lt"/>
                <a:cs typeface="Arial" panose="020B0604020202020204" pitchFamily="34" charset="0"/>
              </a:rPr>
              <a:t>centred</a:t>
            </a:r>
            <a:r>
              <a:rPr lang="en-US" sz="1100" dirty="0">
                <a:latin typeface="Arial" panose="020B0604020202020204" pitchFamily="34" charset="0"/>
                <a:ea typeface="+mn-lt"/>
                <a:cs typeface="Arial" panose="020B0604020202020204" pitchFamily="34" charset="0"/>
              </a:rPr>
              <a:t> , technology driven and the customer concentrated in financial results(</a:t>
            </a:r>
            <a:r>
              <a:rPr lang="en-US" sz="1100" dirty="0" err="1">
                <a:latin typeface="Arial" panose="020B0604020202020204" pitchFamily="34" charset="0"/>
                <a:ea typeface="+mn-lt"/>
                <a:cs typeface="Arial" panose="020B0604020202020204" pitchFamily="34" charset="0"/>
              </a:rPr>
              <a:t>Bocking</a:t>
            </a:r>
            <a:r>
              <a:rPr lang="en-US" sz="1100" dirty="0">
                <a:latin typeface="Arial" panose="020B0604020202020204" pitchFamily="34" charset="0"/>
                <a:ea typeface="+mn-lt"/>
                <a:cs typeface="Arial" panose="020B0604020202020204" pitchFamily="34" charset="0"/>
              </a:rPr>
              <a:t>-Welch, 2023).</a:t>
            </a:r>
            <a:endParaRPr lang="en-US" sz="11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095995" y="2596952"/>
            <a:ext cx="5317059" cy="3200400"/>
          </a:xfrm>
          <a:prstGeom prst="rect">
            <a:avLst/>
          </a:prstGeom>
        </p:spPr>
      </p:pic>
    </p:spTree>
    <p:extLst>
      <p:ext uri="{BB962C8B-B14F-4D97-AF65-F5344CB8AC3E}">
        <p14:creationId xmlns:p14="http://schemas.microsoft.com/office/powerpoint/2010/main" val="1078568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p:txBody>
          <a:bodyPr/>
          <a:lstStyle/>
          <a:p>
            <a:pPr marL="0" lvl="0" indent="0">
              <a:buNone/>
            </a:pPr>
            <a:r>
              <a:rPr lang="en-US" sz="1700" dirty="0">
                <a:solidFill>
                  <a:prstClr val="black"/>
                </a:solidFill>
                <a:ea typeface="+mn-lt"/>
                <a:cs typeface="+mn-lt"/>
              </a:rPr>
              <a:t> </a:t>
            </a:r>
            <a:r>
              <a:rPr lang="en-US" sz="1100" dirty="0">
                <a:solidFill>
                  <a:prstClr val="black"/>
                </a:solidFill>
                <a:latin typeface="Arial" panose="020B0604020202020204" pitchFamily="34" charset="0"/>
                <a:ea typeface="+mn-lt"/>
                <a:cs typeface="Arial" panose="020B0604020202020204" pitchFamily="34" charset="0"/>
              </a:rPr>
              <a:t>The key details about Barclays are </a:t>
            </a:r>
            <a:endParaRPr lang="en-US" sz="1100" dirty="0">
              <a:solidFill>
                <a:prstClr val="black"/>
              </a:solidFill>
              <a:latin typeface="Arial" panose="020B0604020202020204" pitchFamily="34" charset="0"/>
              <a:cs typeface="Arial" panose="020B0604020202020204" pitchFamily="34" charset="0"/>
            </a:endParaRPr>
          </a:p>
          <a:p>
            <a:pPr lvl="0"/>
            <a:r>
              <a:rPr lang="en-US" sz="1100" dirty="0">
                <a:solidFill>
                  <a:prstClr val="black"/>
                </a:solidFill>
                <a:latin typeface="Arial" panose="020B0604020202020204" pitchFamily="34" charset="0"/>
                <a:ea typeface="+mn-lt"/>
                <a:cs typeface="Arial" panose="020B0604020202020204" pitchFamily="34" charset="0"/>
              </a:rPr>
              <a:t>Structure</a:t>
            </a:r>
          </a:p>
          <a:p>
            <a:pPr lvl="0"/>
            <a:r>
              <a:rPr lang="en-US" sz="1100" dirty="0">
                <a:solidFill>
                  <a:prstClr val="black"/>
                </a:solidFill>
                <a:latin typeface="Arial" panose="020B0604020202020204" pitchFamily="34" charset="0"/>
                <a:ea typeface="+mn-lt"/>
                <a:cs typeface="Arial" panose="020B0604020202020204" pitchFamily="34" charset="0"/>
              </a:rPr>
              <a:t>Key services </a:t>
            </a:r>
            <a:endParaRPr lang="en-US" sz="1100" dirty="0">
              <a:solidFill>
                <a:prstClr val="black"/>
              </a:solidFill>
              <a:latin typeface="Arial" panose="020B0604020202020204" pitchFamily="34" charset="0"/>
              <a:cs typeface="Arial" panose="020B0604020202020204" pitchFamily="34" charset="0"/>
            </a:endParaRPr>
          </a:p>
          <a:p>
            <a:pPr lvl="0"/>
            <a:r>
              <a:rPr lang="en-US" sz="1100" dirty="0">
                <a:solidFill>
                  <a:prstClr val="black"/>
                </a:solidFill>
                <a:latin typeface="Arial" panose="020B0604020202020204" pitchFamily="34" charset="0"/>
                <a:ea typeface="+mn-lt"/>
                <a:cs typeface="Arial" panose="020B0604020202020204" pitchFamily="34" charset="0"/>
              </a:rPr>
              <a:t>History </a:t>
            </a:r>
          </a:p>
          <a:p>
            <a:pPr lvl="0"/>
            <a:r>
              <a:rPr lang="en-US" sz="1100" dirty="0">
                <a:solidFill>
                  <a:prstClr val="black"/>
                </a:solidFill>
                <a:latin typeface="Arial" panose="020B0604020202020204" pitchFamily="34" charset="0"/>
                <a:ea typeface="+mn-lt"/>
                <a:cs typeface="Arial" panose="020B0604020202020204" pitchFamily="34" charset="0"/>
              </a:rPr>
              <a:t>concentration </a:t>
            </a:r>
            <a:endParaRPr lang="en-US" sz="1100" dirty="0">
              <a:solidFill>
                <a:prstClr val="black"/>
              </a:solidFill>
              <a:latin typeface="Arial" panose="020B0604020202020204" pitchFamily="34" charset="0"/>
              <a:cs typeface="Arial" panose="020B0604020202020204" pitchFamily="34" charset="0"/>
            </a:endParaRPr>
          </a:p>
          <a:p>
            <a:pPr lvl="0"/>
            <a:r>
              <a:rPr lang="en-US" sz="1100" dirty="0">
                <a:solidFill>
                  <a:prstClr val="black"/>
                </a:solidFill>
                <a:latin typeface="Arial" panose="020B0604020202020204" pitchFamily="34" charset="0"/>
                <a:ea typeface="+mn-lt"/>
                <a:cs typeface="Arial" panose="020B0604020202020204" pitchFamily="34" charset="0"/>
              </a:rPr>
              <a:t>Strategies</a:t>
            </a:r>
            <a:endParaRPr lang="en-US" sz="1100" dirty="0">
              <a:solidFill>
                <a:prstClr val="black"/>
              </a:solidFill>
              <a:latin typeface="Arial" panose="020B0604020202020204" pitchFamily="34" charset="0"/>
              <a:cs typeface="Arial" panose="020B0604020202020204" pitchFamily="34" charset="0"/>
            </a:endParaRPr>
          </a:p>
          <a:p>
            <a:pPr lvl="0"/>
            <a:r>
              <a:rPr lang="en-US" sz="1100" dirty="0">
                <a:solidFill>
                  <a:prstClr val="black"/>
                </a:solidFill>
                <a:latin typeface="Arial" panose="020B0604020202020204" pitchFamily="34" charset="0"/>
                <a:ea typeface="+mn-lt"/>
                <a:cs typeface="Arial" panose="020B0604020202020204" pitchFamily="34" charset="0"/>
              </a:rPr>
              <a:t>Market position</a:t>
            </a:r>
            <a:endParaRPr lang="en-US" sz="1100" dirty="0">
              <a:solidFill>
                <a:prstClr val="black"/>
              </a:solidFill>
              <a:latin typeface="Arial" panose="020B0604020202020204" pitchFamily="34" charset="0"/>
              <a:cs typeface="Arial" panose="020B0604020202020204" pitchFamily="34" charset="0"/>
            </a:endParaRPr>
          </a:p>
          <a:p>
            <a:endParaRPr lang="en-US" dirty="0"/>
          </a:p>
        </p:txBody>
      </p:sp>
      <p:pic>
        <p:nvPicPr>
          <p:cNvPr id="4" name="Picture 3"/>
          <p:cNvPicPr>
            <a:picLocks noChangeAspect="1"/>
          </p:cNvPicPr>
          <p:nvPr/>
        </p:nvPicPr>
        <p:blipFill>
          <a:blip r:embed="rId3"/>
          <a:stretch>
            <a:fillRect/>
          </a:stretch>
        </p:blipFill>
        <p:spPr>
          <a:xfrm>
            <a:off x="6592548" y="599607"/>
            <a:ext cx="5144749" cy="5456419"/>
          </a:xfrm>
          <a:prstGeom prst="rect">
            <a:avLst/>
          </a:prstGeom>
        </p:spPr>
      </p:pic>
    </p:spTree>
    <p:extLst>
      <p:ext uri="{BB962C8B-B14F-4D97-AF65-F5344CB8AC3E}">
        <p14:creationId xmlns:p14="http://schemas.microsoft.com/office/powerpoint/2010/main" val="2825473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774F4-C0D2-7518-3BBA-F360AF89E325}"/>
              </a:ext>
            </a:extLst>
          </p:cNvPr>
          <p:cNvSpPr>
            <a:spLocks noGrp="1"/>
          </p:cNvSpPr>
          <p:nvPr>
            <p:ph type="title"/>
          </p:nvPr>
        </p:nvSpPr>
        <p:spPr>
          <a:xfrm>
            <a:off x="761800" y="762001"/>
            <a:ext cx="5334197" cy="1708242"/>
          </a:xfrm>
        </p:spPr>
        <p:txBody>
          <a:bodyPr anchor="ctr">
            <a:normAutofit/>
          </a:bodyPr>
          <a:lstStyle/>
          <a:p>
            <a:r>
              <a:rPr lang="en-US" sz="4000" dirty="0">
                <a:latin typeface="Arial" panose="020B0604020202020204" pitchFamily="34" charset="0"/>
                <a:ea typeface="+mj-lt"/>
                <a:cs typeface="Arial" panose="020B0604020202020204" pitchFamily="34" charset="0"/>
              </a:rPr>
              <a:t>Recruitment process</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A8550C-E55D-ABF2-D5DE-09C0DB990A2E}"/>
              </a:ext>
            </a:extLst>
          </p:cNvPr>
          <p:cNvSpPr>
            <a:spLocks noGrp="1"/>
          </p:cNvSpPr>
          <p:nvPr>
            <p:ph idx="1"/>
          </p:nvPr>
        </p:nvSpPr>
        <p:spPr>
          <a:xfrm>
            <a:off x="628228" y="1347326"/>
            <a:ext cx="5334197" cy="3769835"/>
          </a:xfrm>
        </p:spPr>
        <p:txBody>
          <a:bodyPr vert="horz" lIns="91440" tIns="45720" rIns="91440" bIns="45720" rtlCol="0" anchor="ctr">
            <a:normAutofit/>
          </a:bodyPr>
          <a:lstStyle/>
          <a:p>
            <a:pPr marL="0" indent="0" algn="just">
              <a:lnSpc>
                <a:spcPct val="150000"/>
              </a:lnSpc>
              <a:buNone/>
            </a:pPr>
            <a:r>
              <a:rPr lang="en-US" sz="1500" dirty="0">
                <a:latin typeface="Arial" panose="020B0604020202020204" pitchFamily="34" charset="0"/>
                <a:ea typeface="+mn-lt"/>
                <a:cs typeface="Arial" panose="020B0604020202020204" pitchFamily="34" charset="0"/>
              </a:rPr>
              <a:t>The recruitment process is a structured , strategic aims to find, evaluates and  hiring the right talent. A well defined process decreases the bad employees, improves the retention and the speeding up the employees which are getting hired by up to 50%. </a:t>
            </a:r>
          </a:p>
          <a:p>
            <a:pPr algn="just">
              <a:lnSpc>
                <a:spcPct val="150000"/>
              </a:lnSpc>
            </a:pPr>
            <a:r>
              <a:rPr lang="en-US" sz="1500" dirty="0">
                <a:solidFill>
                  <a:srgbClr val="FF0000"/>
                </a:solidFill>
                <a:latin typeface="Arial" panose="020B0604020202020204" pitchFamily="34" charset="0"/>
                <a:ea typeface="+mn-lt"/>
                <a:cs typeface="Arial" panose="020B0604020202020204" pitchFamily="34" charset="0"/>
              </a:rPr>
              <a:t> Job Analysis</a:t>
            </a:r>
          </a:p>
          <a:p>
            <a:pPr algn="just">
              <a:lnSpc>
                <a:spcPct val="150000"/>
              </a:lnSpc>
            </a:pPr>
            <a:r>
              <a:rPr lang="en-US" sz="1500" dirty="0">
                <a:solidFill>
                  <a:srgbClr val="FF0000"/>
                </a:solidFill>
                <a:latin typeface="Arial" panose="020B0604020202020204" pitchFamily="34" charset="0"/>
                <a:ea typeface="+mn-lt"/>
                <a:cs typeface="Arial" panose="020B0604020202020204" pitchFamily="34" charset="0"/>
              </a:rPr>
              <a:t>Job Description </a:t>
            </a:r>
            <a:endParaRPr lang="en-US" sz="1500" dirty="0">
              <a:solidFill>
                <a:srgbClr val="FF0000"/>
              </a:solidFill>
              <a:latin typeface="Arial" panose="020B0604020202020204" pitchFamily="34" charset="0"/>
              <a:cs typeface="Arial" panose="020B0604020202020204" pitchFamily="34" charset="0"/>
            </a:endParaRPr>
          </a:p>
        </p:txBody>
      </p:sp>
      <p:pic>
        <p:nvPicPr>
          <p:cNvPr id="5" name="Picture 4" descr="Red toy person in front of two lines of white figures">
            <a:extLst>
              <a:ext uri="{FF2B5EF4-FFF2-40B4-BE49-F238E27FC236}">
                <a16:creationId xmlns:a16="http://schemas.microsoft.com/office/drawing/2014/main" id="{AF3F5570-29FD-C336-A3BF-21DD7D1CB9F2}"/>
              </a:ext>
            </a:extLst>
          </p:cNvPr>
          <p:cNvPicPr>
            <a:picLocks noChangeAspect="1"/>
          </p:cNvPicPr>
          <p:nvPr/>
        </p:nvPicPr>
        <p:blipFill>
          <a:blip r:embed="rId3"/>
          <a:srcRect l="26185" r="22664"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52576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Continued </a:t>
            </a:r>
            <a:r>
              <a:rPr lang="en-US" dirty="0">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p:txBody>
          <a:bodyPr/>
          <a:lstStyle/>
          <a:p>
            <a:r>
              <a:rPr lang="en-US" sz="1100" dirty="0">
                <a:latin typeface="Arial" panose="020B0604020202020204" pitchFamily="34" charset="0"/>
                <a:ea typeface="+mn-lt"/>
                <a:cs typeface="Arial" panose="020B0604020202020204" pitchFamily="34" charset="0"/>
              </a:rPr>
              <a:t>  Job analysis the foundation</a:t>
            </a:r>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ea typeface="+mn-lt"/>
                <a:cs typeface="Arial" panose="020B0604020202020204" pitchFamily="34" charset="0"/>
              </a:rPr>
              <a:t>  Job description defining the role</a:t>
            </a:r>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ea typeface="+mn-lt"/>
                <a:cs typeface="Arial" panose="020B0604020202020204" pitchFamily="34" charset="0"/>
              </a:rPr>
              <a:t>  </a:t>
            </a:r>
            <a:r>
              <a:rPr lang="en-US" sz="1100" dirty="0">
                <a:solidFill>
                  <a:srgbClr val="FF0000"/>
                </a:solidFill>
                <a:latin typeface="Arial" panose="020B0604020202020204" pitchFamily="34" charset="0"/>
                <a:ea typeface="+mn-lt"/>
                <a:cs typeface="Arial" panose="020B0604020202020204" pitchFamily="34" charset="0"/>
              </a:rPr>
              <a:t>person specification</a:t>
            </a:r>
            <a:endParaRPr lang="en-US" sz="1100" dirty="0">
              <a:solidFill>
                <a:srgbClr val="FF0000"/>
              </a:solidFill>
              <a:latin typeface="Arial" panose="020B0604020202020204" pitchFamily="34" charset="0"/>
              <a:cs typeface="Arial" panose="020B0604020202020204" pitchFamily="34" charset="0"/>
            </a:endParaRPr>
          </a:p>
          <a:p>
            <a:r>
              <a:rPr lang="en-US" sz="1100" dirty="0">
                <a:latin typeface="Arial" panose="020B0604020202020204" pitchFamily="34" charset="0"/>
                <a:ea typeface="+mn-lt"/>
                <a:cs typeface="Arial" panose="020B0604020202020204" pitchFamily="34" charset="0"/>
              </a:rPr>
              <a:t>  The 7 steps  for recruitment process</a:t>
            </a:r>
            <a:endParaRPr lang="en-US" sz="1100" dirty="0">
              <a:latin typeface="Arial" panose="020B0604020202020204" pitchFamily="34" charset="0"/>
              <a:cs typeface="Arial" panose="020B0604020202020204" pitchFamily="34" charset="0"/>
            </a:endParaRPr>
          </a:p>
          <a:p>
            <a:endParaRPr lang="en-US" dirty="0"/>
          </a:p>
        </p:txBody>
      </p:sp>
      <p:pic>
        <p:nvPicPr>
          <p:cNvPr id="4" name="Picture 3"/>
          <p:cNvPicPr>
            <a:picLocks noChangeAspect="1"/>
          </p:cNvPicPr>
          <p:nvPr/>
        </p:nvPicPr>
        <p:blipFill>
          <a:blip r:embed="rId3"/>
          <a:stretch>
            <a:fillRect/>
          </a:stretch>
        </p:blipFill>
        <p:spPr>
          <a:xfrm>
            <a:off x="7090348" y="2748431"/>
            <a:ext cx="4109569" cy="4109569"/>
          </a:xfrm>
          <a:prstGeom prst="rect">
            <a:avLst/>
          </a:prstGeom>
        </p:spPr>
      </p:pic>
      <p:pic>
        <p:nvPicPr>
          <p:cNvPr id="5" name="Picture 4"/>
          <p:cNvPicPr>
            <a:picLocks noChangeAspect="1"/>
          </p:cNvPicPr>
          <p:nvPr/>
        </p:nvPicPr>
        <p:blipFill>
          <a:blip r:embed="rId4"/>
          <a:stretch>
            <a:fillRect/>
          </a:stretch>
        </p:blipFill>
        <p:spPr>
          <a:xfrm>
            <a:off x="6490742" y="134912"/>
            <a:ext cx="5398722" cy="2196606"/>
          </a:xfrm>
          <a:prstGeom prst="rect">
            <a:avLst/>
          </a:prstGeom>
        </p:spPr>
      </p:pic>
    </p:spTree>
    <p:extLst>
      <p:ext uri="{BB962C8B-B14F-4D97-AF65-F5344CB8AC3E}">
        <p14:creationId xmlns:p14="http://schemas.microsoft.com/office/powerpoint/2010/main" val="2937409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3EB8FA-0296-5DCE-2548-5E52766B6819}"/>
              </a:ext>
            </a:extLst>
          </p:cNvPr>
          <p:cNvSpPr>
            <a:spLocks noGrp="1"/>
          </p:cNvSpPr>
          <p:nvPr>
            <p:ph type="title"/>
          </p:nvPr>
        </p:nvSpPr>
        <p:spPr>
          <a:xfrm>
            <a:off x="761800" y="545870"/>
            <a:ext cx="5334197" cy="1708242"/>
          </a:xfrm>
        </p:spPr>
        <p:txBody>
          <a:bodyPr anchor="ctr">
            <a:noAutofit/>
          </a:bodyPr>
          <a:lstStyle/>
          <a:p>
            <a:r>
              <a:rPr lang="en-US" sz="4000" dirty="0">
                <a:latin typeface="Arial" panose="020B0604020202020204" pitchFamily="34" charset="0"/>
                <a:ea typeface="+mj-lt"/>
                <a:cs typeface="Arial" panose="020B0604020202020204" pitchFamily="34" charset="0"/>
              </a:rPr>
              <a:t>Learning and development needs of an individual (Barclays) </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665389-BF67-E78A-412E-1F2900546618}"/>
              </a:ext>
            </a:extLst>
          </p:cNvPr>
          <p:cNvSpPr>
            <a:spLocks noGrp="1"/>
          </p:cNvSpPr>
          <p:nvPr>
            <p:ph idx="1"/>
          </p:nvPr>
        </p:nvSpPr>
        <p:spPr>
          <a:xfrm>
            <a:off x="761801" y="2470244"/>
            <a:ext cx="4529728" cy="3769835"/>
          </a:xfrm>
        </p:spPr>
        <p:txBody>
          <a:bodyPr vert="horz" lIns="91440" tIns="45720" rIns="91440" bIns="45720" rtlCol="0" anchor="ctr">
            <a:normAutofit/>
          </a:bodyPr>
          <a:lstStyle/>
          <a:p>
            <a:pPr marL="0" indent="0" algn="just">
              <a:buNone/>
            </a:pPr>
            <a:r>
              <a:rPr lang="en-US" sz="1100" dirty="0">
                <a:latin typeface="Arial" panose="020B0604020202020204" pitchFamily="34" charset="0"/>
                <a:ea typeface="+mn-lt"/>
                <a:cs typeface="Arial" panose="020B0604020202020204" pitchFamily="34" charset="0"/>
              </a:rPr>
              <a:t>Based on the functional context of </a:t>
            </a:r>
            <a:r>
              <a:rPr lang="en-US" sz="1100" dirty="0" err="1">
                <a:latin typeface="Arial" panose="020B0604020202020204" pitchFamily="34" charset="0"/>
                <a:ea typeface="+mn-lt"/>
                <a:cs typeface="Arial" panose="020B0604020202020204" pitchFamily="34" charset="0"/>
              </a:rPr>
              <a:t>barclays</a:t>
            </a:r>
            <a:r>
              <a:rPr lang="en-US" sz="1100" dirty="0">
                <a:latin typeface="Arial" panose="020B0604020202020204" pitchFamily="34" charset="0"/>
                <a:ea typeface="+mn-lt"/>
                <a:cs typeface="Arial" panose="020B0604020202020204" pitchFamily="34" charset="0"/>
              </a:rPr>
              <a:t> in a world financial institution highlighting the digital improvement , customer centricity and individual's value proposition this analysis identifies the training needs of a frontline banking officer which is in relationship or service role. The analysis of using the learning development theories to address gaps in the technical expertise, </a:t>
            </a:r>
            <a:r>
              <a:rPr lang="en-US" sz="1100" dirty="0" err="1">
                <a:latin typeface="Arial" panose="020B0604020202020204" pitchFamily="34" charset="0"/>
                <a:ea typeface="+mn-lt"/>
                <a:cs typeface="Arial" panose="020B0604020202020204" pitchFamily="34" charset="0"/>
              </a:rPr>
              <a:t>digita</a:t>
            </a:r>
            <a:r>
              <a:rPr lang="en-US" sz="1100" dirty="0">
                <a:latin typeface="Arial" panose="020B0604020202020204" pitchFamily="34" charset="0"/>
                <a:ea typeface="+mn-lt"/>
                <a:cs typeface="Arial" panose="020B0604020202020204" pitchFamily="34" charset="0"/>
              </a:rPr>
              <a:t> adoption and soft skills . </a:t>
            </a:r>
            <a:endParaRPr lang="en-US" sz="1100" dirty="0">
              <a:latin typeface="Arial" panose="020B0604020202020204" pitchFamily="34" charset="0"/>
              <a:cs typeface="Arial" panose="020B0604020202020204" pitchFamily="34" charset="0"/>
            </a:endParaRPr>
          </a:p>
          <a:p>
            <a:endParaRPr lang="en-US" sz="1700" dirty="0"/>
          </a:p>
        </p:txBody>
      </p:sp>
      <p:pic>
        <p:nvPicPr>
          <p:cNvPr id="5" name="Picture 4" descr="Magnifying glass showing decling performance">
            <a:extLst>
              <a:ext uri="{FF2B5EF4-FFF2-40B4-BE49-F238E27FC236}">
                <a16:creationId xmlns:a16="http://schemas.microsoft.com/office/drawing/2014/main" id="{7DD5AF93-84D2-26E9-3E53-2A5560FE45FC}"/>
              </a:ext>
            </a:extLst>
          </p:cNvPr>
          <p:cNvPicPr>
            <a:picLocks noChangeAspect="1"/>
          </p:cNvPicPr>
          <p:nvPr/>
        </p:nvPicPr>
        <p:blipFill>
          <a:blip r:embed="rId3"/>
          <a:srcRect l="26089" r="22150"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31711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p:txBody>
          <a:bodyPr/>
          <a:lstStyle/>
          <a:p>
            <a:pPr lvl="0"/>
            <a:r>
              <a:rPr lang="en-US" sz="1700" dirty="0">
                <a:solidFill>
                  <a:prstClr val="black"/>
                </a:solidFill>
                <a:ea typeface="+mn-lt"/>
                <a:cs typeface="+mn-lt"/>
              </a:rPr>
              <a:t>    </a:t>
            </a:r>
            <a:r>
              <a:rPr lang="en-US" sz="1100" dirty="0">
                <a:solidFill>
                  <a:prstClr val="black"/>
                </a:solidFill>
                <a:latin typeface="Arial" panose="020B0604020202020204" pitchFamily="34" charset="0"/>
                <a:ea typeface="+mn-lt"/>
                <a:cs typeface="Arial" panose="020B0604020202020204" pitchFamily="34" charset="0"/>
              </a:rPr>
              <a:t>Identified training and the development needs of individual levels</a:t>
            </a:r>
            <a:endParaRPr lang="en-US" sz="1100" dirty="0">
              <a:solidFill>
                <a:prstClr val="black"/>
              </a:solidFill>
              <a:latin typeface="Arial" panose="020B0604020202020204" pitchFamily="34" charset="0"/>
              <a:cs typeface="Arial" panose="020B0604020202020204" pitchFamily="34" charset="0"/>
            </a:endParaRPr>
          </a:p>
          <a:p>
            <a:pPr lvl="0"/>
            <a:r>
              <a:rPr lang="en-US" sz="1100" dirty="0">
                <a:solidFill>
                  <a:prstClr val="black"/>
                </a:solidFill>
                <a:latin typeface="Arial" panose="020B0604020202020204" pitchFamily="34" charset="0"/>
                <a:ea typeface="+mn-lt"/>
                <a:cs typeface="Arial" panose="020B0604020202020204" pitchFamily="34" charset="0"/>
              </a:rPr>
              <a:t>    Analysis of using learning and development theories</a:t>
            </a:r>
            <a:endParaRPr lang="en-US" sz="1100" dirty="0">
              <a:solidFill>
                <a:prstClr val="black"/>
              </a:solidFill>
              <a:latin typeface="Arial" panose="020B0604020202020204" pitchFamily="34" charset="0"/>
              <a:cs typeface="Arial" panose="020B0604020202020204" pitchFamily="34" charset="0"/>
            </a:endParaRPr>
          </a:p>
          <a:p>
            <a:pPr lvl="0"/>
            <a:r>
              <a:rPr lang="en-US" sz="1100" dirty="0">
                <a:solidFill>
                  <a:prstClr val="black"/>
                </a:solidFill>
                <a:latin typeface="Arial" panose="020B0604020202020204" pitchFamily="34" charset="0"/>
                <a:ea typeface="+mn-lt"/>
                <a:cs typeface="Arial" panose="020B0604020202020204" pitchFamily="34" charset="0"/>
              </a:rPr>
              <a:t>    proposed training delivery structure </a:t>
            </a:r>
            <a:endParaRPr lang="en-US" sz="1100" dirty="0">
              <a:solidFill>
                <a:prstClr val="black"/>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838200" y="3337622"/>
            <a:ext cx="4511338" cy="3396567"/>
          </a:xfrm>
          <a:prstGeom prst="rect">
            <a:avLst/>
          </a:prstGeom>
        </p:spPr>
      </p:pic>
      <p:pic>
        <p:nvPicPr>
          <p:cNvPr id="5" name="Picture 4"/>
          <p:cNvPicPr>
            <a:picLocks noChangeAspect="1"/>
          </p:cNvPicPr>
          <p:nvPr/>
        </p:nvPicPr>
        <p:blipFill>
          <a:blip r:embed="rId4"/>
          <a:stretch>
            <a:fillRect/>
          </a:stretch>
        </p:blipFill>
        <p:spPr>
          <a:xfrm>
            <a:off x="7937135" y="1268399"/>
            <a:ext cx="3260517" cy="3948177"/>
          </a:xfrm>
          <a:prstGeom prst="rect">
            <a:avLst/>
          </a:prstGeom>
        </p:spPr>
      </p:pic>
    </p:spTree>
    <p:extLst>
      <p:ext uri="{BB962C8B-B14F-4D97-AF65-F5344CB8AC3E}">
        <p14:creationId xmlns:p14="http://schemas.microsoft.com/office/powerpoint/2010/main" val="1694964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D4625-880B-D0C9-20D1-34D9807254C4}"/>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Arial" panose="020B0604020202020204" pitchFamily="34" charset="0"/>
                <a:ea typeface="+mj-lt"/>
                <a:cs typeface="Arial" panose="020B0604020202020204" pitchFamily="34" charset="0"/>
              </a:rPr>
              <a:t>Conclusion </a:t>
            </a:r>
            <a:r>
              <a:rPr lang="en-US" sz="4000" dirty="0">
                <a:solidFill>
                  <a:srgbClr val="FFFFFF"/>
                </a:solidFill>
                <a:ea typeface="+mj-lt"/>
                <a:cs typeface="+mj-lt"/>
              </a:rPr>
              <a:t> </a:t>
            </a:r>
            <a:endParaRPr lang="en-US" sz="4000" dirty="0">
              <a:solidFill>
                <a:srgbClr val="FFFFFF"/>
              </a:solidFill>
            </a:endParaRPr>
          </a:p>
        </p:txBody>
      </p:sp>
      <p:sp>
        <p:nvSpPr>
          <p:cNvPr id="3" name="Content Placeholder 2">
            <a:extLst>
              <a:ext uri="{FF2B5EF4-FFF2-40B4-BE49-F238E27FC236}">
                <a16:creationId xmlns:a16="http://schemas.microsoft.com/office/drawing/2014/main" id="{65A8D621-4D92-0578-CC4F-690E12BBACB5}"/>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lgn="just">
              <a:buNone/>
            </a:pPr>
            <a:r>
              <a:rPr lang="en-US" sz="1100" dirty="0">
                <a:latin typeface="Arial" panose="020B0604020202020204" pitchFamily="34" charset="0"/>
                <a:ea typeface="+mn-lt"/>
                <a:cs typeface="Arial" panose="020B0604020202020204" pitchFamily="34" charset="0"/>
              </a:rPr>
              <a:t>Barclays is a highly desperate, UK headquartered global universal bank with a solid foothold in the retail industry , corporate and investment banking . Its strong organization model , across 40+ countries and is being supported by the substantial digital investment , enables it to manage the divide the revenue streams which include over $9 billion in the annual interest revenue . Key conclusions on the Barclays are</a:t>
            </a:r>
            <a:endParaRPr lang="en-US" sz="1100" dirty="0">
              <a:latin typeface="Arial" panose="020B0604020202020204" pitchFamily="34" charset="0"/>
              <a:cs typeface="Arial" panose="020B0604020202020204" pitchFamily="34" charset="0"/>
            </a:endParaRPr>
          </a:p>
          <a:p>
            <a:endParaRPr lang="en-US" sz="2000" dirty="0"/>
          </a:p>
          <a:p>
            <a:endParaRPr lang="en-US" sz="2000" dirty="0"/>
          </a:p>
        </p:txBody>
      </p:sp>
    </p:spTree>
    <p:extLst>
      <p:ext uri="{BB962C8B-B14F-4D97-AF65-F5344CB8AC3E}">
        <p14:creationId xmlns:p14="http://schemas.microsoft.com/office/powerpoint/2010/main" val="2630863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p:txBody>
          <a:bodyPr/>
          <a:lstStyle/>
          <a:p>
            <a:pPr lvl="0" algn="just"/>
            <a:r>
              <a:rPr lang="en-US" sz="1100" dirty="0">
                <a:solidFill>
                  <a:prstClr val="black"/>
                </a:solidFill>
                <a:latin typeface="Arial" panose="020B0604020202020204" pitchFamily="34" charset="0"/>
                <a:ea typeface="+mn-lt"/>
                <a:cs typeface="Arial" panose="020B0604020202020204" pitchFamily="34" charset="0"/>
              </a:rPr>
              <a:t>Market position and strength</a:t>
            </a:r>
          </a:p>
          <a:p>
            <a:pPr lvl="0" algn="just"/>
            <a:r>
              <a:rPr lang="en-US" sz="1100" dirty="0">
                <a:solidFill>
                  <a:prstClr val="black"/>
                </a:solidFill>
                <a:latin typeface="Arial" panose="020B0604020202020204" pitchFamily="34" charset="0"/>
                <a:ea typeface="+mn-lt"/>
                <a:cs typeface="Arial" panose="020B0604020202020204" pitchFamily="34" charset="0"/>
              </a:rPr>
              <a:t>Strategic concentration</a:t>
            </a:r>
            <a:endParaRPr lang="en-US" sz="1100" dirty="0">
              <a:solidFill>
                <a:prstClr val="black"/>
              </a:solidFill>
              <a:latin typeface="Arial" panose="020B0604020202020204" pitchFamily="34" charset="0"/>
              <a:cs typeface="Arial" panose="020B0604020202020204" pitchFamily="34" charset="0"/>
            </a:endParaRPr>
          </a:p>
          <a:p>
            <a:pPr lvl="0" algn="just"/>
            <a:r>
              <a:rPr lang="en-US" sz="1100" dirty="0">
                <a:solidFill>
                  <a:prstClr val="black"/>
                </a:solidFill>
                <a:latin typeface="Arial" panose="020B0604020202020204" pitchFamily="34" charset="0"/>
                <a:ea typeface="+mn-lt"/>
                <a:cs typeface="Arial" panose="020B0604020202020204" pitchFamily="34" charset="0"/>
              </a:rPr>
              <a:t>Diversification and digitalization</a:t>
            </a:r>
            <a:endParaRPr lang="en-US" sz="1100" dirty="0">
              <a:solidFill>
                <a:prstClr val="black"/>
              </a:solidFill>
              <a:latin typeface="Arial" panose="020B0604020202020204" pitchFamily="34" charset="0"/>
              <a:cs typeface="Arial" panose="020B0604020202020204" pitchFamily="34" charset="0"/>
            </a:endParaRPr>
          </a:p>
          <a:p>
            <a:pPr lvl="0" algn="just"/>
            <a:r>
              <a:rPr lang="en-US" sz="1100" dirty="0">
                <a:solidFill>
                  <a:prstClr val="black"/>
                </a:solidFill>
                <a:latin typeface="Arial" panose="020B0604020202020204" pitchFamily="34" charset="0"/>
                <a:ea typeface="+mn-lt"/>
                <a:cs typeface="Arial" panose="020B0604020202020204" pitchFamily="34" charset="0"/>
              </a:rPr>
              <a:t>Challenges and outlook </a:t>
            </a:r>
            <a:endParaRPr lang="en-US" sz="1100" dirty="0">
              <a:solidFill>
                <a:prstClr val="black"/>
              </a:solidFill>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49388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EBE29F-22EF-2B75-C5A4-1718BDDB7C92}"/>
              </a:ext>
            </a:extLst>
          </p:cNvPr>
          <p:cNvSpPr>
            <a:spLocks noGrp="1"/>
          </p:cNvSpPr>
          <p:nvPr>
            <p:ph type="title"/>
          </p:nvPr>
        </p:nvSpPr>
        <p:spPr>
          <a:xfrm>
            <a:off x="1137036" y="548640"/>
            <a:ext cx="9916632" cy="1188720"/>
          </a:xfrm>
        </p:spPr>
        <p:txBody>
          <a:bodyPr>
            <a:normAutofit/>
          </a:bodyPr>
          <a:lstStyle/>
          <a:p>
            <a:r>
              <a:rPr lang="en-US" dirty="0">
                <a:solidFill>
                  <a:schemeClr val="tx1">
                    <a:lumMod val="85000"/>
                    <a:lumOff val="15000"/>
                  </a:schemeClr>
                </a:solidFill>
                <a:latin typeface="Arial" panose="020B0604020202020204" pitchFamily="34" charset="0"/>
                <a:ea typeface="+mj-lt"/>
                <a:cs typeface="Arial" panose="020B0604020202020204" pitchFamily="34" charset="0"/>
              </a:rPr>
              <a:t>References </a:t>
            </a:r>
            <a:endParaRPr lang="en-US"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42F1B80-5FF5-BAFC-A1C1-088A9F152D22}"/>
              </a:ext>
            </a:extLst>
          </p:cNvPr>
          <p:cNvSpPr>
            <a:spLocks noGrp="1"/>
          </p:cNvSpPr>
          <p:nvPr>
            <p:ph idx="1"/>
          </p:nvPr>
        </p:nvSpPr>
        <p:spPr>
          <a:xfrm>
            <a:off x="1957987" y="2431767"/>
            <a:ext cx="8276026" cy="3685156"/>
          </a:xfrm>
        </p:spPr>
        <p:txBody>
          <a:bodyPr vert="horz" lIns="91440" tIns="45720" rIns="91440" bIns="45720" rtlCol="0" anchor="ctr">
            <a:normAutofit/>
          </a:bodyPr>
          <a:lstStyle/>
          <a:p>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Books and Journals</a:t>
            </a:r>
            <a:endParaRPr lang="en-US" sz="1200" dirty="0">
              <a:solidFill>
                <a:schemeClr val="tx1">
                  <a:lumMod val="85000"/>
                  <a:lumOff val="15000"/>
                </a:schemeClr>
              </a:solidFill>
              <a:latin typeface="Arial" panose="020B0604020202020204" pitchFamily="34" charset="0"/>
              <a:cs typeface="Arial" panose="020B0604020202020204" pitchFamily="34" charset="0"/>
            </a:endParaRPr>
          </a:p>
          <a:p>
            <a:r>
              <a:rPr lang="en-US" sz="1200" dirty="0" err="1">
                <a:solidFill>
                  <a:schemeClr val="tx1">
                    <a:lumMod val="85000"/>
                    <a:lumOff val="15000"/>
                  </a:schemeClr>
                </a:solidFill>
                <a:latin typeface="Arial" panose="020B0604020202020204" pitchFamily="34" charset="0"/>
                <a:ea typeface="+mn-lt"/>
                <a:cs typeface="Arial" panose="020B0604020202020204" pitchFamily="34" charset="0"/>
              </a:rPr>
              <a:t>Bocking</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-Welch, A. (2023). ‘Dear Oxfam’: consumer-supporter-activism, NGO accountability and the boundaries of the political in the Barclays boycott, 1970-1991. Contemporary British History, 38(1), pp.1–28. </a:t>
            </a:r>
            <a:r>
              <a:rPr lang="en-US" sz="1200" dirty="0" err="1">
                <a:solidFill>
                  <a:schemeClr val="tx1">
                    <a:lumMod val="85000"/>
                    <a:lumOff val="15000"/>
                  </a:schemeClr>
                </a:solidFill>
                <a:latin typeface="Arial" panose="020B0604020202020204" pitchFamily="34" charset="0"/>
                <a:ea typeface="+mn-lt"/>
                <a:cs typeface="Arial" panose="020B0604020202020204" pitchFamily="34" charset="0"/>
              </a:rPr>
              <a:t>doi:https</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://doi.org/10.1080/13619462.2023.2288028.</a:t>
            </a:r>
            <a:endParaRPr lang="en-US" sz="1200" dirty="0">
              <a:solidFill>
                <a:schemeClr val="tx1">
                  <a:lumMod val="85000"/>
                  <a:lumOff val="15000"/>
                </a:schemeClr>
              </a:solidFill>
              <a:latin typeface="Arial" panose="020B0604020202020204" pitchFamily="34" charset="0"/>
              <a:cs typeface="Arial" panose="020B0604020202020204" pitchFamily="34" charset="0"/>
            </a:endParaRPr>
          </a:p>
          <a:p>
            <a:r>
              <a:rPr lang="en-US" sz="1200" dirty="0" err="1">
                <a:solidFill>
                  <a:schemeClr val="tx1">
                    <a:lumMod val="85000"/>
                    <a:lumOff val="15000"/>
                  </a:schemeClr>
                </a:solidFill>
                <a:latin typeface="Arial" panose="020B0604020202020204" pitchFamily="34" charset="0"/>
                <a:ea typeface="+mn-lt"/>
                <a:cs typeface="Arial" panose="020B0604020202020204" pitchFamily="34" charset="0"/>
              </a:rPr>
              <a:t>Dirir</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 A.M., </a:t>
            </a:r>
            <a:r>
              <a:rPr lang="en-US" sz="1200" dirty="0" err="1">
                <a:solidFill>
                  <a:schemeClr val="tx1">
                    <a:lumMod val="85000"/>
                    <a:lumOff val="15000"/>
                  </a:schemeClr>
                </a:solidFill>
                <a:latin typeface="Arial" panose="020B0604020202020204" pitchFamily="34" charset="0"/>
                <a:ea typeface="+mn-lt"/>
                <a:cs typeface="Arial" panose="020B0604020202020204" pitchFamily="34" charset="0"/>
              </a:rPr>
              <a:t>Daou</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 M., Yousef, A.F. and Yousef, L.F. (2021). A review of alpha-glucosidase inhibitors from plants as potential candidates for the treatment of type-2 diabetes. </a:t>
            </a:r>
            <a:r>
              <a:rPr lang="en-US" sz="1200" dirty="0" err="1">
                <a:solidFill>
                  <a:schemeClr val="tx1">
                    <a:lumMod val="85000"/>
                    <a:lumOff val="15000"/>
                  </a:schemeClr>
                </a:solidFill>
                <a:latin typeface="Arial" panose="020B0604020202020204" pitchFamily="34" charset="0"/>
                <a:ea typeface="+mn-lt"/>
                <a:cs typeface="Arial" panose="020B0604020202020204" pitchFamily="34" charset="0"/>
              </a:rPr>
              <a:t>Phytochemistry</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 Reviews, 21. </a:t>
            </a:r>
            <a:r>
              <a:rPr lang="en-US" sz="1200" dirty="0" err="1">
                <a:solidFill>
                  <a:schemeClr val="tx1">
                    <a:lumMod val="85000"/>
                    <a:lumOff val="15000"/>
                  </a:schemeClr>
                </a:solidFill>
                <a:latin typeface="Arial" panose="020B0604020202020204" pitchFamily="34" charset="0"/>
                <a:ea typeface="+mn-lt"/>
                <a:cs typeface="Arial" panose="020B0604020202020204" pitchFamily="34" charset="0"/>
              </a:rPr>
              <a:t>doi:https</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://doi.org/10.1007/s11101-021-09773-1.</a:t>
            </a:r>
            <a:endParaRPr lang="en-US" sz="1200" dirty="0">
              <a:solidFill>
                <a:schemeClr val="tx1">
                  <a:lumMod val="85000"/>
                  <a:lumOff val="15000"/>
                </a:schemeClr>
              </a:solidFill>
              <a:latin typeface="Arial" panose="020B0604020202020204" pitchFamily="34" charset="0"/>
              <a:cs typeface="Arial" panose="020B0604020202020204" pitchFamily="34" charset="0"/>
            </a:endParaRPr>
          </a:p>
          <a:p>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Dixit, S., Sharma, N., </a:t>
            </a:r>
            <a:r>
              <a:rPr lang="en-US" sz="1200" dirty="0" err="1">
                <a:solidFill>
                  <a:schemeClr val="tx1">
                    <a:lumMod val="85000"/>
                    <a:lumOff val="15000"/>
                  </a:schemeClr>
                </a:solidFill>
                <a:latin typeface="Arial" panose="020B0604020202020204" pitchFamily="34" charset="0"/>
                <a:ea typeface="+mn-lt"/>
                <a:cs typeface="Arial" panose="020B0604020202020204" pitchFamily="34" charset="0"/>
              </a:rPr>
              <a:t>Maurya</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 M. and </a:t>
            </a:r>
            <a:r>
              <a:rPr lang="en-US" sz="1200" dirty="0" err="1">
                <a:solidFill>
                  <a:schemeClr val="tx1">
                    <a:lumMod val="85000"/>
                    <a:lumOff val="15000"/>
                  </a:schemeClr>
                </a:solidFill>
                <a:latin typeface="Arial" panose="020B0604020202020204" pitchFamily="34" charset="0"/>
                <a:ea typeface="+mn-lt"/>
                <a:cs typeface="Arial" panose="020B0604020202020204" pitchFamily="34" charset="0"/>
              </a:rPr>
              <a:t>Dharwal</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 M. (2022). AI Power: Making Recruitment Smarter. Advanced Technologies and Societal Change, [online] pp.165–180. </a:t>
            </a:r>
            <a:r>
              <a:rPr lang="en-US" sz="1200" dirty="0" err="1">
                <a:solidFill>
                  <a:schemeClr val="tx1">
                    <a:lumMod val="85000"/>
                    <a:lumOff val="15000"/>
                  </a:schemeClr>
                </a:solidFill>
                <a:latin typeface="Arial" panose="020B0604020202020204" pitchFamily="34" charset="0"/>
                <a:ea typeface="+mn-lt"/>
                <a:cs typeface="Arial" panose="020B0604020202020204" pitchFamily="34" charset="0"/>
              </a:rPr>
              <a:t>doi:https</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://doi.org/10.1007/978-981-19-2984-7_14.</a:t>
            </a:r>
            <a:endParaRPr lang="en-US" sz="1200" dirty="0">
              <a:solidFill>
                <a:schemeClr val="tx1">
                  <a:lumMod val="85000"/>
                  <a:lumOff val="15000"/>
                </a:schemeClr>
              </a:solidFill>
              <a:latin typeface="Arial" panose="020B0604020202020204" pitchFamily="34" charset="0"/>
              <a:cs typeface="Arial" panose="020B0604020202020204" pitchFamily="34" charset="0"/>
            </a:endParaRPr>
          </a:p>
          <a:p>
            <a:r>
              <a:rPr lang="en-US" sz="1200" dirty="0" err="1">
                <a:solidFill>
                  <a:schemeClr val="tx1">
                    <a:lumMod val="85000"/>
                    <a:lumOff val="15000"/>
                  </a:schemeClr>
                </a:solidFill>
                <a:latin typeface="Arial" panose="020B0604020202020204" pitchFamily="34" charset="0"/>
                <a:ea typeface="+mn-lt"/>
                <a:cs typeface="Arial" panose="020B0604020202020204" pitchFamily="34" charset="0"/>
              </a:rPr>
              <a:t>Farinha</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 J. and Pina, M.F. (2024). Data Science in the Employee Recruitment Process. [online] </a:t>
            </a:r>
            <a:r>
              <a:rPr lang="en-US" sz="1200" dirty="0">
                <a:solidFill>
                  <a:schemeClr val="tx1">
                    <a:lumMod val="85000"/>
                    <a:lumOff val="15000"/>
                  </a:schemeClr>
                </a:solidFill>
                <a:latin typeface="Arial" panose="020B0604020202020204" pitchFamily="34" charset="0"/>
                <a:ea typeface="+mn-lt"/>
                <a:cs typeface="Arial" panose="020B0604020202020204" pitchFamily="34" charset="0"/>
                <a:hlinkClick r:id="rId2"/>
              </a:rPr>
              <a:t>www.igi-global.com</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 Available at: </a:t>
            </a:r>
            <a:r>
              <a:rPr lang="en-US" sz="1200" dirty="0">
                <a:solidFill>
                  <a:schemeClr val="tx1">
                    <a:lumMod val="85000"/>
                    <a:lumOff val="15000"/>
                  </a:schemeClr>
                </a:solidFill>
                <a:latin typeface="Arial" panose="020B0604020202020204" pitchFamily="34" charset="0"/>
                <a:ea typeface="+mn-lt"/>
                <a:cs typeface="Arial" panose="020B0604020202020204" pitchFamily="34" charset="0"/>
                <a:hlinkClick r:id="rId3"/>
              </a:rPr>
              <a:t>https://www.igi-global.com/chapter/data-science-in-the-employee-recruitment-process/339745</a:t>
            </a:r>
            <a:r>
              <a:rPr lang="en-US" sz="1200" dirty="0">
                <a:solidFill>
                  <a:schemeClr val="tx1">
                    <a:lumMod val="85000"/>
                    <a:lumOff val="15000"/>
                  </a:schemeClr>
                </a:solidFill>
                <a:latin typeface="Arial" panose="020B0604020202020204" pitchFamily="34" charset="0"/>
                <a:ea typeface="+mn-lt"/>
                <a:cs typeface="Arial" panose="020B0604020202020204" pitchFamily="34" charset="0"/>
              </a:rPr>
              <a:t>.</a:t>
            </a:r>
            <a:endParaRPr lang="en-US" sz="1200" dirty="0">
              <a:solidFill>
                <a:schemeClr val="tx1">
                  <a:lumMod val="85000"/>
                  <a:lumOff val="15000"/>
                </a:schemeClr>
              </a:solidFill>
              <a:latin typeface="Arial" panose="020B0604020202020204" pitchFamily="34" charset="0"/>
              <a:cs typeface="Arial" panose="020B0604020202020204" pitchFamily="34" charset="0"/>
            </a:endParaRPr>
          </a:p>
          <a:p>
            <a:endParaRPr lang="en-US" sz="1000" dirty="0">
              <a:solidFill>
                <a:schemeClr val="tx1">
                  <a:lumMod val="85000"/>
                  <a:lumOff val="15000"/>
                </a:schemeClr>
              </a:solidFill>
            </a:endParaRPr>
          </a:p>
        </p:txBody>
      </p:sp>
    </p:spTree>
    <p:extLst>
      <p:ext uri="{BB962C8B-B14F-4D97-AF65-F5344CB8AC3E}">
        <p14:creationId xmlns:p14="http://schemas.microsoft.com/office/powerpoint/2010/main" val="1240346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p:txBody>
          <a:bodyPr/>
          <a:lstStyle/>
          <a:p>
            <a:pPr lvl="0"/>
            <a:r>
              <a:rPr lang="en-US" sz="1100" dirty="0" err="1">
                <a:solidFill>
                  <a:prstClr val="black">
                    <a:lumMod val="85000"/>
                    <a:lumOff val="15000"/>
                  </a:prstClr>
                </a:solidFill>
                <a:latin typeface="Arial" panose="020B0604020202020204" pitchFamily="34" charset="0"/>
                <a:ea typeface="+mn-lt"/>
                <a:cs typeface="Arial" panose="020B0604020202020204" pitchFamily="34" charset="0"/>
              </a:rPr>
              <a:t>Juicharoen</a:t>
            </a:r>
            <a:r>
              <a:rPr lang="en-US" sz="1100" dirty="0">
                <a:solidFill>
                  <a:prstClr val="black">
                    <a:lumMod val="85000"/>
                    <a:lumOff val="15000"/>
                  </a:prstClr>
                </a:solidFill>
                <a:latin typeface="Arial" panose="020B0604020202020204" pitchFamily="34" charset="0"/>
                <a:ea typeface="+mn-lt"/>
                <a:cs typeface="Arial" panose="020B0604020202020204" pitchFamily="34" charset="0"/>
              </a:rPr>
              <a:t>, N., </a:t>
            </a:r>
            <a:r>
              <a:rPr lang="en-US" sz="1100" dirty="0" err="1">
                <a:solidFill>
                  <a:prstClr val="black">
                    <a:lumMod val="85000"/>
                    <a:lumOff val="15000"/>
                  </a:prstClr>
                </a:solidFill>
                <a:latin typeface="Arial" panose="020B0604020202020204" pitchFamily="34" charset="0"/>
                <a:ea typeface="+mn-lt"/>
                <a:cs typeface="Arial" panose="020B0604020202020204" pitchFamily="34" charset="0"/>
              </a:rPr>
              <a:t>Wangthong</a:t>
            </a:r>
            <a:r>
              <a:rPr lang="en-US" sz="1100" dirty="0">
                <a:solidFill>
                  <a:prstClr val="black">
                    <a:lumMod val="85000"/>
                    <a:lumOff val="15000"/>
                  </a:prstClr>
                </a:solidFill>
                <a:latin typeface="Arial" panose="020B0604020202020204" pitchFamily="34" charset="0"/>
                <a:ea typeface="+mn-lt"/>
                <a:cs typeface="Arial" panose="020B0604020202020204" pitchFamily="34" charset="0"/>
              </a:rPr>
              <a:t>, S. and </a:t>
            </a:r>
            <a:r>
              <a:rPr lang="en-US" sz="1100" dirty="0" err="1">
                <a:solidFill>
                  <a:prstClr val="black">
                    <a:lumMod val="85000"/>
                    <a:lumOff val="15000"/>
                  </a:prstClr>
                </a:solidFill>
                <a:latin typeface="Arial" panose="020B0604020202020204" pitchFamily="34" charset="0"/>
                <a:ea typeface="+mn-lt"/>
                <a:cs typeface="Arial" panose="020B0604020202020204" pitchFamily="34" charset="0"/>
              </a:rPr>
              <a:t>Suksanchananun</a:t>
            </a:r>
            <a:r>
              <a:rPr lang="en-US" sz="1100" dirty="0">
                <a:solidFill>
                  <a:prstClr val="black">
                    <a:lumMod val="85000"/>
                    <a:lumOff val="15000"/>
                  </a:prstClr>
                </a:solidFill>
                <a:latin typeface="Arial" panose="020B0604020202020204" pitchFamily="34" charset="0"/>
                <a:ea typeface="+mn-lt"/>
                <a:cs typeface="Arial" panose="020B0604020202020204" pitchFamily="34" charset="0"/>
              </a:rPr>
              <a:t>, W. (2023). Recruitment and Selection Evolution to the Human Resource 5.0 Era. Asian Journal of Management, Entrepreneurship and Social Science, [online] 3(02), pp.36–50. </a:t>
            </a:r>
            <a:r>
              <a:rPr lang="en-US" sz="1100" dirty="0" err="1">
                <a:solidFill>
                  <a:prstClr val="black">
                    <a:lumMod val="85000"/>
                    <a:lumOff val="15000"/>
                  </a:prstClr>
                </a:solidFill>
                <a:latin typeface="Arial" panose="020B0604020202020204" pitchFamily="34" charset="0"/>
                <a:ea typeface="+mn-lt"/>
                <a:cs typeface="Arial" panose="020B0604020202020204" pitchFamily="34" charset="0"/>
              </a:rPr>
              <a:t>doi:https</a:t>
            </a:r>
            <a:r>
              <a:rPr lang="en-US" sz="1100" dirty="0">
                <a:solidFill>
                  <a:prstClr val="black">
                    <a:lumMod val="85000"/>
                    <a:lumOff val="15000"/>
                  </a:prstClr>
                </a:solidFill>
                <a:latin typeface="Arial" panose="020B0604020202020204" pitchFamily="34" charset="0"/>
                <a:ea typeface="+mn-lt"/>
                <a:cs typeface="Arial" panose="020B0604020202020204" pitchFamily="34" charset="0"/>
              </a:rPr>
              <a:t>://doi.org/10.98765/ajmesc.v3i02.286.</a:t>
            </a:r>
            <a:endParaRPr lang="en-US" sz="1100" dirty="0">
              <a:solidFill>
                <a:prstClr val="black">
                  <a:lumMod val="85000"/>
                  <a:lumOff val="15000"/>
                </a:prstClr>
              </a:solidFill>
              <a:latin typeface="Arial" panose="020B0604020202020204" pitchFamily="34" charset="0"/>
              <a:cs typeface="Arial" panose="020B0604020202020204" pitchFamily="34" charset="0"/>
            </a:endParaRPr>
          </a:p>
          <a:p>
            <a:pPr lvl="0"/>
            <a:r>
              <a:rPr lang="en-US" sz="1100" dirty="0" err="1">
                <a:solidFill>
                  <a:prstClr val="black">
                    <a:lumMod val="85000"/>
                    <a:lumOff val="15000"/>
                  </a:prstClr>
                </a:solidFill>
                <a:latin typeface="Arial" panose="020B0604020202020204" pitchFamily="34" charset="0"/>
                <a:ea typeface="+mn-lt"/>
                <a:cs typeface="Arial" panose="020B0604020202020204" pitchFamily="34" charset="0"/>
              </a:rPr>
              <a:t>Montalbo</a:t>
            </a:r>
            <a:r>
              <a:rPr lang="en-US" sz="1100" dirty="0">
                <a:solidFill>
                  <a:prstClr val="black">
                    <a:lumMod val="85000"/>
                    <a:lumOff val="15000"/>
                  </a:prstClr>
                </a:solidFill>
                <a:latin typeface="Arial" panose="020B0604020202020204" pitchFamily="34" charset="0"/>
                <a:ea typeface="+mn-lt"/>
                <a:cs typeface="Arial" panose="020B0604020202020204" pitchFamily="34" charset="0"/>
              </a:rPr>
              <a:t>, A. (2022). Experiential Learning and Job Satisfaction of Students in a Technological University in the Philippines. Journal of Technical Education and Training, [online] 14(1), pp.27–37. Available at: </a:t>
            </a:r>
            <a:r>
              <a:rPr lang="en-US" sz="1100" dirty="0">
                <a:solidFill>
                  <a:prstClr val="black">
                    <a:lumMod val="85000"/>
                    <a:lumOff val="15000"/>
                  </a:prstClr>
                </a:solidFill>
                <a:latin typeface="Arial" panose="020B0604020202020204" pitchFamily="34" charset="0"/>
                <a:ea typeface="+mn-lt"/>
                <a:cs typeface="Arial" panose="020B0604020202020204" pitchFamily="34" charset="0"/>
                <a:hlinkClick r:id="rId2"/>
              </a:rPr>
              <a:t>https://publisher.uthm.edu.my/ojs/index.php/JTET/article/view/10072</a:t>
            </a:r>
            <a:r>
              <a:rPr lang="en-US" sz="1100" dirty="0">
                <a:solidFill>
                  <a:prstClr val="black">
                    <a:lumMod val="85000"/>
                    <a:lumOff val="15000"/>
                  </a:prstClr>
                </a:solidFill>
                <a:latin typeface="Arial" panose="020B0604020202020204" pitchFamily="34" charset="0"/>
                <a:ea typeface="+mn-lt"/>
                <a:cs typeface="Arial" panose="020B0604020202020204" pitchFamily="34" charset="0"/>
              </a:rPr>
              <a:t>.</a:t>
            </a:r>
            <a:endParaRPr lang="en-US" sz="1100" dirty="0">
              <a:solidFill>
                <a:prstClr val="black">
                  <a:lumMod val="85000"/>
                  <a:lumOff val="15000"/>
                </a:prstClr>
              </a:solidFill>
              <a:latin typeface="Arial" panose="020B0604020202020204" pitchFamily="34" charset="0"/>
              <a:cs typeface="Arial" panose="020B0604020202020204" pitchFamily="34" charset="0"/>
            </a:endParaRPr>
          </a:p>
          <a:p>
            <a:pPr lvl="0"/>
            <a:r>
              <a:rPr lang="en-US" sz="1100" dirty="0" err="1">
                <a:solidFill>
                  <a:prstClr val="black">
                    <a:lumMod val="85000"/>
                    <a:lumOff val="15000"/>
                  </a:prstClr>
                </a:solidFill>
                <a:latin typeface="Arial" panose="020B0604020202020204" pitchFamily="34" charset="0"/>
                <a:ea typeface="+mn-lt"/>
                <a:cs typeface="Arial" panose="020B0604020202020204" pitchFamily="34" charset="0"/>
              </a:rPr>
              <a:t>Mourlon-Druol</a:t>
            </a:r>
            <a:r>
              <a:rPr lang="en-US" sz="1100" dirty="0">
                <a:solidFill>
                  <a:prstClr val="black">
                    <a:lumMod val="85000"/>
                    <a:lumOff val="15000"/>
                  </a:prstClr>
                </a:solidFill>
                <a:latin typeface="Arial" panose="020B0604020202020204" pitchFamily="34" charset="0"/>
                <a:ea typeface="+mn-lt"/>
                <a:cs typeface="Arial" panose="020B0604020202020204" pitchFamily="34" charset="0"/>
              </a:rPr>
              <a:t>, E. (2021). Banking on détente: Barclays, Paribas, and </a:t>
            </a:r>
            <a:r>
              <a:rPr lang="en-US" sz="1100" dirty="0" err="1">
                <a:solidFill>
                  <a:prstClr val="black">
                    <a:lumMod val="85000"/>
                    <a:lumOff val="15000"/>
                  </a:prstClr>
                </a:solidFill>
                <a:latin typeface="Arial" panose="020B0604020202020204" pitchFamily="34" charset="0"/>
                <a:ea typeface="+mn-lt"/>
                <a:cs typeface="Arial" panose="020B0604020202020204" pitchFamily="34" charset="0"/>
              </a:rPr>
              <a:t>Société</a:t>
            </a:r>
            <a:r>
              <a:rPr lang="en-US" sz="1100" dirty="0">
                <a:solidFill>
                  <a:prstClr val="black">
                    <a:lumMod val="85000"/>
                    <a:lumOff val="15000"/>
                  </a:prstClr>
                </a:solidFill>
                <a:latin typeface="Arial" panose="020B0604020202020204" pitchFamily="34" charset="0"/>
                <a:ea typeface="+mn-lt"/>
                <a:cs typeface="Arial" panose="020B0604020202020204" pitchFamily="34" charset="0"/>
              </a:rPr>
              <a:t> </a:t>
            </a:r>
            <a:r>
              <a:rPr lang="en-US" sz="1100" dirty="0" err="1">
                <a:solidFill>
                  <a:prstClr val="black">
                    <a:lumMod val="85000"/>
                    <a:lumOff val="15000"/>
                  </a:prstClr>
                </a:solidFill>
                <a:latin typeface="Arial" panose="020B0604020202020204" pitchFamily="34" charset="0"/>
                <a:ea typeface="+mn-lt"/>
                <a:cs typeface="Arial" panose="020B0604020202020204" pitchFamily="34" charset="0"/>
              </a:rPr>
              <a:t>Générale</a:t>
            </a:r>
            <a:r>
              <a:rPr lang="en-US" sz="1100" dirty="0">
                <a:solidFill>
                  <a:prstClr val="black">
                    <a:lumMod val="85000"/>
                    <a:lumOff val="15000"/>
                  </a:prstClr>
                </a:solidFill>
                <a:latin typeface="Arial" panose="020B0604020202020204" pitchFamily="34" charset="0"/>
                <a:ea typeface="+mn-lt"/>
                <a:cs typeface="Arial" panose="020B0604020202020204" pitchFamily="34" charset="0"/>
              </a:rPr>
              <a:t> in Poland, 1950s-1980s. Business History, 65(4), pp.1–20. </a:t>
            </a:r>
            <a:r>
              <a:rPr lang="en-US" sz="1100" dirty="0" err="1">
                <a:solidFill>
                  <a:prstClr val="black">
                    <a:lumMod val="85000"/>
                    <a:lumOff val="15000"/>
                  </a:prstClr>
                </a:solidFill>
                <a:latin typeface="Arial" panose="020B0604020202020204" pitchFamily="34" charset="0"/>
                <a:ea typeface="+mn-lt"/>
                <a:cs typeface="Arial" panose="020B0604020202020204" pitchFamily="34" charset="0"/>
              </a:rPr>
              <a:t>doi:https</a:t>
            </a:r>
            <a:r>
              <a:rPr lang="en-US" sz="1100" dirty="0">
                <a:solidFill>
                  <a:prstClr val="black">
                    <a:lumMod val="85000"/>
                    <a:lumOff val="15000"/>
                  </a:prstClr>
                </a:solidFill>
                <a:latin typeface="Arial" panose="020B0604020202020204" pitchFamily="34" charset="0"/>
                <a:ea typeface="+mn-lt"/>
                <a:cs typeface="Arial" panose="020B0604020202020204" pitchFamily="34" charset="0"/>
              </a:rPr>
              <a:t>://doi.org/10.1080/00076791.2021.1907347.</a:t>
            </a:r>
            <a:endParaRPr lang="en-US" sz="1100" dirty="0">
              <a:solidFill>
                <a:prstClr val="black">
                  <a:lumMod val="85000"/>
                  <a:lumOff val="15000"/>
                </a:prstClr>
              </a:solidFill>
              <a:latin typeface="Arial" panose="020B0604020202020204" pitchFamily="34" charset="0"/>
              <a:cs typeface="Arial" panose="020B0604020202020204" pitchFamily="34" charset="0"/>
            </a:endParaRPr>
          </a:p>
          <a:p>
            <a:pPr lvl="0"/>
            <a:r>
              <a:rPr lang="en-US" sz="1100" dirty="0">
                <a:solidFill>
                  <a:prstClr val="black">
                    <a:lumMod val="85000"/>
                    <a:lumOff val="15000"/>
                  </a:prstClr>
                </a:solidFill>
                <a:latin typeface="Arial" panose="020B0604020202020204" pitchFamily="34" charset="0"/>
                <a:ea typeface="+mn-lt"/>
                <a:cs typeface="Arial" panose="020B0604020202020204" pitchFamily="34" charset="0"/>
              </a:rPr>
              <a:t>Wilton, N. (2022). An Introduction to Human Resource Management. An Introduction to Human Resource Management, 1(1), pp.1–100.</a:t>
            </a:r>
            <a:endParaRPr lang="en-US" sz="1100" dirty="0">
              <a:solidFill>
                <a:prstClr val="black">
                  <a:lumMod val="85000"/>
                  <a:lumOff val="15000"/>
                </a:prstClr>
              </a:solidFill>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34388494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86</TotalTime>
  <Words>2682</Words>
  <Application>Microsoft Office PowerPoint</Application>
  <PresentationFormat>Widescreen</PresentationFormat>
  <Paragraphs>81</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Developing and managing individuals and teams </vt:lpstr>
      <vt:lpstr>Introduction</vt:lpstr>
      <vt:lpstr>Continued …</vt:lpstr>
      <vt:lpstr>Overview of Barclay UK based company</vt:lpstr>
      <vt:lpstr>Continued …</vt:lpstr>
      <vt:lpstr>Recruitment process</vt:lpstr>
      <vt:lpstr>Continued …</vt:lpstr>
      <vt:lpstr>Learning and development needs of an individual (Barclays) </vt:lpstr>
      <vt:lpstr>Continued …</vt:lpstr>
      <vt:lpstr>Conclusion  </vt:lpstr>
      <vt:lpstr>Continued …</vt:lpstr>
      <vt:lpstr>References </vt:lpstr>
      <vt:lpstr>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and managing individuals and teams</dc:title>
  <dc:creator>user</dc:creator>
  <cp:lastModifiedBy>Lenovo</cp:lastModifiedBy>
  <cp:revision>218</cp:revision>
  <dcterms:created xsi:type="dcterms:W3CDTF">2026-02-03T04:53:45Z</dcterms:created>
  <dcterms:modified xsi:type="dcterms:W3CDTF">2026-02-16T13:39:38Z</dcterms:modified>
</cp:coreProperties>
</file>