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E9E0"/>
    <a:srgbClr val="F8D9CA"/>
    <a:srgbClr val="FBE8DE"/>
    <a:srgbClr val="E9CB50"/>
    <a:srgbClr val="E7A8E0"/>
    <a:srgbClr val="6FE491"/>
    <a:srgbClr val="C42D35"/>
    <a:srgbClr val="80EF7B"/>
    <a:srgbClr val="DFE7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igh Steel (2200885)" userId="6589c86b-fb9c-46e0-8ebf-247f2ca21abf" providerId="ADAL" clId="{8DB8F8BB-7D44-AF48-A343-088CFCB1DBAC}"/>
    <pc:docChg chg="custSel modSld">
      <pc:chgData name="Charleigh Steel (2200885)" userId="6589c86b-fb9c-46e0-8ebf-247f2ca21abf" providerId="ADAL" clId="{8DB8F8BB-7D44-AF48-A343-088CFCB1DBAC}" dt="2025-01-16T07:31:08.726" v="83" actId="1076"/>
      <pc:docMkLst>
        <pc:docMk/>
      </pc:docMkLst>
      <pc:sldChg chg="addSp delSp modSp mod setBg">
        <pc:chgData name="Charleigh Steel (2200885)" userId="6589c86b-fb9c-46e0-8ebf-247f2ca21abf" providerId="ADAL" clId="{8DB8F8BB-7D44-AF48-A343-088CFCB1DBAC}" dt="2025-01-16T07:31:08.726" v="83" actId="1076"/>
        <pc:sldMkLst>
          <pc:docMk/>
          <pc:sldMk cId="3061475801" sldId="256"/>
        </pc:sldMkLst>
        <pc:spChg chg="add del mod">
          <ac:chgData name="Charleigh Steel (2200885)" userId="6589c86b-fb9c-46e0-8ebf-247f2ca21abf" providerId="ADAL" clId="{8DB8F8BB-7D44-AF48-A343-088CFCB1DBAC}" dt="2025-01-16T07:30:38.975" v="80" actId="478"/>
          <ac:spMkLst>
            <pc:docMk/>
            <pc:sldMk cId="3061475801" sldId="256"/>
            <ac:spMk id="2" creationId="{B1281288-2FF3-D1D8-9498-41C9DA26415A}"/>
          </ac:spMkLst>
        </pc:spChg>
        <pc:spChg chg="mod">
          <ac:chgData name="Charleigh Steel (2200885)" userId="6589c86b-fb9c-46e0-8ebf-247f2ca21abf" providerId="ADAL" clId="{8DB8F8BB-7D44-AF48-A343-088CFCB1DBAC}" dt="2025-01-16T07:31:08.726" v="83" actId="1076"/>
          <ac:spMkLst>
            <pc:docMk/>
            <pc:sldMk cId="3061475801" sldId="256"/>
            <ac:spMk id="3" creationId="{413E0503-F533-DBA2-D7FF-BFDB584B8A71}"/>
          </ac:spMkLst>
        </pc:spChg>
        <pc:spChg chg="mod">
          <ac:chgData name="Charleigh Steel (2200885)" userId="6589c86b-fb9c-46e0-8ebf-247f2ca21abf" providerId="ADAL" clId="{8DB8F8BB-7D44-AF48-A343-088CFCB1DBAC}" dt="2025-01-16T07:30:15.710" v="76" actId="1076"/>
          <ac:spMkLst>
            <pc:docMk/>
            <pc:sldMk cId="3061475801" sldId="256"/>
            <ac:spMk id="5" creationId="{3EE815A6-4BB0-3122-51EE-D8CEB421BBA9}"/>
          </ac:spMkLst>
        </pc:spChg>
        <pc:spChg chg="mod">
          <ac:chgData name="Charleigh Steel (2200885)" userId="6589c86b-fb9c-46e0-8ebf-247f2ca21abf" providerId="ADAL" clId="{8DB8F8BB-7D44-AF48-A343-088CFCB1DBAC}" dt="2025-01-16T07:30:57.156" v="82" actId="1076"/>
          <ac:spMkLst>
            <pc:docMk/>
            <pc:sldMk cId="3061475801" sldId="256"/>
            <ac:spMk id="6" creationId="{619E974D-0AEA-BABB-B8EF-8AEF32EEF5F1}"/>
          </ac:spMkLst>
        </pc:spChg>
      </pc:sldChg>
    </pc:docChg>
  </pc:docChgLst>
  <pc:docChgLst>
    <pc:chgData name="Charleigh Steel (2200885)" userId="6589c86b-fb9c-46e0-8ebf-247f2ca21abf" providerId="ADAL" clId="{450E1C50-E72F-1240-8379-FF95795FE2B4}"/>
    <pc:docChg chg="modSld">
      <pc:chgData name="Charleigh Steel (2200885)" userId="6589c86b-fb9c-46e0-8ebf-247f2ca21abf" providerId="ADAL" clId="{450E1C50-E72F-1240-8379-FF95795FE2B4}" dt="2025-01-15T19:39:30.984" v="2" actId="1076"/>
      <pc:docMkLst>
        <pc:docMk/>
      </pc:docMkLst>
      <pc:sldChg chg="modSp">
        <pc:chgData name="Charleigh Steel (2200885)" userId="6589c86b-fb9c-46e0-8ebf-247f2ca21abf" providerId="ADAL" clId="{450E1C50-E72F-1240-8379-FF95795FE2B4}" dt="2025-01-15T19:39:30.984" v="2" actId="1076"/>
        <pc:sldMkLst>
          <pc:docMk/>
          <pc:sldMk cId="3061475801" sldId="256"/>
        </pc:sldMkLst>
        <pc:spChg chg="mod">
          <ac:chgData name="Charleigh Steel (2200885)" userId="6589c86b-fb9c-46e0-8ebf-247f2ca21abf" providerId="ADAL" clId="{450E1C50-E72F-1240-8379-FF95795FE2B4}" dt="2025-01-15T19:39:30.984" v="2" actId="1076"/>
          <ac:spMkLst>
            <pc:docMk/>
            <pc:sldMk cId="3061475801" sldId="256"/>
            <ac:spMk id="11" creationId="{9613BC1E-691C-DEC7-A0D1-D7E075089D7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59201-7B29-2049-57AB-D0227828AAA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F730382-90C7-B7DA-9232-EB3D5CA6A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1A6F1C2-5677-D0A9-3850-A0FF66ED3340}"/>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5" name="Footer Placeholder 4">
            <a:extLst>
              <a:ext uri="{FF2B5EF4-FFF2-40B4-BE49-F238E27FC236}">
                <a16:creationId xmlns:a16="http://schemas.microsoft.com/office/drawing/2014/main" id="{75007AB0-1DF4-D404-E042-FE6E97A1F6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6DD3FB-64A9-6986-52E2-ED3CDEF9BB56}"/>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434394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81B0C-A9C9-1552-56F8-B09606CDB2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BF66CEE-B81E-E5D5-FF46-3E0DD9A3B6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3DC37E-F78A-8DB5-8744-2A64E9ECF37E}"/>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5" name="Footer Placeholder 4">
            <a:extLst>
              <a:ext uri="{FF2B5EF4-FFF2-40B4-BE49-F238E27FC236}">
                <a16:creationId xmlns:a16="http://schemas.microsoft.com/office/drawing/2014/main" id="{9A9977D9-878D-E42C-A812-2542FB6540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0C1347-A7A9-053C-CC22-9D1630B66F9B}"/>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1219703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B37D-E1B0-5F04-7AAE-BCE65E3B743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B85720-C656-E599-46A7-D9F0D18760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71E4F6-7594-39BE-FB49-044AED72DD3A}"/>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5" name="Footer Placeholder 4">
            <a:extLst>
              <a:ext uri="{FF2B5EF4-FFF2-40B4-BE49-F238E27FC236}">
                <a16:creationId xmlns:a16="http://schemas.microsoft.com/office/drawing/2014/main" id="{CFE3FBE7-4539-B2FB-3BED-DC1431A04C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FCCCBE-D29C-7104-216F-F14A8BD887BA}"/>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4271009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A7AD3-52B1-38CF-B712-B99048F261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90FF8D-F0D0-80C7-B5B2-80CB393CE6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63B3FA-D1AC-476A-7D66-12E3A46FA6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F352EC5-3B78-736F-B132-DC9400365553}"/>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6" name="Footer Placeholder 5">
            <a:extLst>
              <a:ext uri="{FF2B5EF4-FFF2-40B4-BE49-F238E27FC236}">
                <a16:creationId xmlns:a16="http://schemas.microsoft.com/office/drawing/2014/main" id="{B2AD7521-2674-8905-6E54-54F2C6D2C8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DCC62F-E415-BBC1-89F7-41F2A9C59337}"/>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1859938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10F6-A97E-9C78-E6F9-88870EE4E13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6FA199-DF1B-867F-717B-37A7E10A41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6CCB9CB-E3F9-15B5-5B8C-341AC2B7C6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69C475-CA95-42C0-B893-317A611520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7569EB-996D-84F9-5878-B1FF7C39427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9F2AE2A-FCDB-159D-63A7-3E4B6180BCD7}"/>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8" name="Footer Placeholder 7">
            <a:extLst>
              <a:ext uri="{FF2B5EF4-FFF2-40B4-BE49-F238E27FC236}">
                <a16:creationId xmlns:a16="http://schemas.microsoft.com/office/drawing/2014/main" id="{BB8CB409-8642-D0C2-A84D-E6BDD8CD6D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793E895-456F-1AB8-1A09-2D50AD90F1A9}"/>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2173206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C5CA-8879-9C76-758F-DB20161B5BD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3111C7B-0079-E8E1-6368-347665B20FE0}"/>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4" name="Footer Placeholder 3">
            <a:extLst>
              <a:ext uri="{FF2B5EF4-FFF2-40B4-BE49-F238E27FC236}">
                <a16:creationId xmlns:a16="http://schemas.microsoft.com/office/drawing/2014/main" id="{7F5DF570-DDC1-73C7-D7FD-A3CAF74325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33A5CA-CC77-59C5-47B0-4A5E23E15FB6}"/>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1162515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6E9FFC-1146-36F3-3887-156B31EE60BE}"/>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3" name="Footer Placeholder 2">
            <a:extLst>
              <a:ext uri="{FF2B5EF4-FFF2-40B4-BE49-F238E27FC236}">
                <a16:creationId xmlns:a16="http://schemas.microsoft.com/office/drawing/2014/main" id="{C06C841C-F5FB-4A8E-4FDE-69E1731E8E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0CF95D-09CB-64FE-CDAC-12C3CA702609}"/>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185944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18664-6AA5-721E-0882-A3B12C39BA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A0DE309-D911-6F36-164E-DEBD38BE07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12F0A2A-2880-CB51-5413-69CEA7F066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C1B5B6-C603-9A9E-8560-BC11B81CE3C8}"/>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6" name="Footer Placeholder 5">
            <a:extLst>
              <a:ext uri="{FF2B5EF4-FFF2-40B4-BE49-F238E27FC236}">
                <a16:creationId xmlns:a16="http://schemas.microsoft.com/office/drawing/2014/main" id="{01554440-69CA-BF19-3522-7A2E8C9E9E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058C3C-B604-FDC7-C4B8-67DCAEFB1314}"/>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782586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1644-0465-F7B6-10FE-AC9A8232D6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7F7908B-E331-7F27-BF11-11DB8E8ED7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1A57492-A24E-A26A-B913-429567A385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5ABCA2-6D0B-1423-69F3-D6167CE73CEC}"/>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6" name="Footer Placeholder 5">
            <a:extLst>
              <a:ext uri="{FF2B5EF4-FFF2-40B4-BE49-F238E27FC236}">
                <a16:creationId xmlns:a16="http://schemas.microsoft.com/office/drawing/2014/main" id="{417E69D1-0D85-8721-69B3-A14A06AD53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5055AE-8C45-D56B-3E1D-4A0619D6E0CD}"/>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2726981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698B5-8642-95EF-5EB0-70263ED42A7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E59642-A8F1-2E89-89FF-9095697DC1A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E22C6F-50BC-5773-58F8-58FAF083C605}"/>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5" name="Footer Placeholder 4">
            <a:extLst>
              <a:ext uri="{FF2B5EF4-FFF2-40B4-BE49-F238E27FC236}">
                <a16:creationId xmlns:a16="http://schemas.microsoft.com/office/drawing/2014/main" id="{0241310F-0180-0A3E-8430-4546C5281F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C8CF6C-8E4F-31CC-B4CA-5A633B8D83CD}"/>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3163975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7DA58E-993F-5598-F091-9604AE48975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2D130A-F695-762E-AE35-39667DAEFF0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8A3042-B805-FA7A-3136-B6E8C3DF3A5D}"/>
              </a:ext>
            </a:extLst>
          </p:cNvPr>
          <p:cNvSpPr>
            <a:spLocks noGrp="1"/>
          </p:cNvSpPr>
          <p:nvPr>
            <p:ph type="dt" sz="half" idx="10"/>
          </p:nvPr>
        </p:nvSpPr>
        <p:spPr/>
        <p:txBody>
          <a:bodyPr/>
          <a:lstStyle/>
          <a:p>
            <a:fld id="{1AC5A66A-88FA-8640-A2A5-607A29A26816}" type="datetimeFigureOut">
              <a:rPr lang="en-US" smtClean="0"/>
              <a:t>1/16/25</a:t>
            </a:fld>
            <a:endParaRPr lang="en-US"/>
          </a:p>
        </p:txBody>
      </p:sp>
      <p:sp>
        <p:nvSpPr>
          <p:cNvPr id="5" name="Footer Placeholder 4">
            <a:extLst>
              <a:ext uri="{FF2B5EF4-FFF2-40B4-BE49-F238E27FC236}">
                <a16:creationId xmlns:a16="http://schemas.microsoft.com/office/drawing/2014/main" id="{AEFE2C3E-8418-070C-2486-BACC96F6D5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29EFB-B2AE-F646-63B3-759E49BF4E72}"/>
              </a:ext>
            </a:extLst>
          </p:cNvPr>
          <p:cNvSpPr>
            <a:spLocks noGrp="1"/>
          </p:cNvSpPr>
          <p:nvPr>
            <p:ph type="sldNum" sz="quarter" idx="12"/>
          </p:nvPr>
        </p:nvSpPr>
        <p:spPr/>
        <p:txBody>
          <a:bodyPr/>
          <a:lstStyle/>
          <a:p>
            <a:fld id="{9633D07F-8118-7E40-B9E9-65ED921C9909}" type="slidenum">
              <a:rPr lang="en-US" smtClean="0"/>
              <a:t>‹#›</a:t>
            </a:fld>
            <a:endParaRPr lang="en-US"/>
          </a:p>
        </p:txBody>
      </p:sp>
    </p:spTree>
    <p:extLst>
      <p:ext uri="{BB962C8B-B14F-4D97-AF65-F5344CB8AC3E}">
        <p14:creationId xmlns:p14="http://schemas.microsoft.com/office/powerpoint/2010/main" val="4262072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CDB239-6AC8-70F4-3FB6-1D334F5945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F6EA2B6-1F3F-65D7-4E53-107590F8DD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0E0FB5-C74E-29A8-51C2-E9C5D90C19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C5A66A-88FA-8640-A2A5-607A29A26816}" type="datetimeFigureOut">
              <a:rPr lang="en-US" smtClean="0"/>
              <a:t>1/16/25</a:t>
            </a:fld>
            <a:endParaRPr lang="en-US"/>
          </a:p>
        </p:txBody>
      </p:sp>
      <p:sp>
        <p:nvSpPr>
          <p:cNvPr id="5" name="Footer Placeholder 4">
            <a:extLst>
              <a:ext uri="{FF2B5EF4-FFF2-40B4-BE49-F238E27FC236}">
                <a16:creationId xmlns:a16="http://schemas.microsoft.com/office/drawing/2014/main" id="{E578DD7C-4C32-41F6-B79C-BA2D38BB17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753AB62-BEDD-279E-AAF8-D4FF8FA355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633D07F-8118-7E40-B9E9-65ED921C9909}" type="slidenum">
              <a:rPr lang="en-US" smtClean="0"/>
              <a:t>‹#›</a:t>
            </a:fld>
            <a:endParaRPr lang="en-US"/>
          </a:p>
        </p:txBody>
      </p:sp>
    </p:spTree>
    <p:extLst>
      <p:ext uri="{BB962C8B-B14F-4D97-AF65-F5344CB8AC3E}">
        <p14:creationId xmlns:p14="http://schemas.microsoft.com/office/powerpoint/2010/main" val="17401048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E9E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E815A6-4BB0-3122-51EE-D8CEB421BBA9}"/>
              </a:ext>
            </a:extLst>
          </p:cNvPr>
          <p:cNvSpPr txBox="1">
            <a:spLocks/>
          </p:cNvSpPr>
          <p:nvPr/>
        </p:nvSpPr>
        <p:spPr>
          <a:xfrm>
            <a:off x="-50103" y="-35988"/>
            <a:ext cx="5183881" cy="507831"/>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Module number: ECEY6006  Student number: 2200885  Word Count: 1148 words</a:t>
            </a:r>
            <a:endParaRPr lang="en-US" sz="900" b="1" dirty="0">
              <a:latin typeface="Arial" panose="020B0604020202020204" pitchFamily="34" charset="0"/>
              <a:cs typeface="Arial" panose="020B0604020202020204" pitchFamily="34" charset="0"/>
            </a:endParaRPr>
          </a:p>
          <a:p>
            <a:pPr algn="l"/>
            <a:endParaRPr lang="en-GB" sz="900" b="1" dirty="0">
              <a:latin typeface="Arial" panose="020B0604020202020204" pitchFamily="34" charset="0"/>
              <a:cs typeface="Arial" panose="020B0604020202020204" pitchFamily="34" charset="0"/>
            </a:endParaRPr>
          </a:p>
          <a:p>
            <a:pPr algn="l"/>
            <a:endParaRPr lang="en-US" sz="9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19E974D-0AEA-BABB-B8EF-8AEF32EEF5F1}"/>
              </a:ext>
            </a:extLst>
          </p:cNvPr>
          <p:cNvSpPr txBox="1"/>
          <p:nvPr/>
        </p:nvSpPr>
        <p:spPr>
          <a:xfrm>
            <a:off x="5162783" y="-9215"/>
            <a:ext cx="3518498" cy="246221"/>
          </a:xfrm>
          <a:prstGeom prst="rect">
            <a:avLst/>
          </a:prstGeom>
          <a:noFill/>
        </p:spPr>
        <p:txBody>
          <a:bodyPr wrap="square" rtlCol="0">
            <a:spAutoFit/>
          </a:bodyPr>
          <a:lstStyle/>
          <a:p>
            <a:pPr algn="l"/>
            <a:r>
              <a:rPr lang="en-GB" sz="1000" b="1" u="sng" dirty="0">
                <a:latin typeface="Arial" panose="020B0604020202020204" pitchFamily="34" charset="0"/>
                <a:cs typeface="Arial" panose="020B0604020202020204" pitchFamily="34" charset="0"/>
              </a:rPr>
              <a:t>Supporting children with additional learning needs</a:t>
            </a:r>
            <a:endParaRPr lang="en-US" sz="10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13E0503-F533-DBA2-D7FF-BFDB584B8A71}"/>
              </a:ext>
            </a:extLst>
          </p:cNvPr>
          <p:cNvSpPr txBox="1"/>
          <p:nvPr/>
        </p:nvSpPr>
        <p:spPr>
          <a:xfrm>
            <a:off x="40408" y="223773"/>
            <a:ext cx="4911467" cy="2862322"/>
          </a:xfrm>
          <a:prstGeom prst="rect">
            <a:avLst/>
          </a:prstGeom>
          <a:noFill/>
          <a:ln w="19050">
            <a:solidFill>
              <a:srgbClr val="E9CB50"/>
            </a:solidFill>
          </a:ln>
        </p:spPr>
        <p:txBody>
          <a:bodyPr wrap="square" rtlCol="0">
            <a:spAutoFit/>
          </a:bodyPr>
          <a:lstStyle/>
          <a:p>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poster will be critically evaluating how Dyslexia as an additional learning need is recognised and diagnosed. As well as, analysing the impact of potential barriers linked to Dyslexia, considering the effect on the child. This poster, will further provide an in-depth exploration into an appropriate support strategy for children with Dyslexia. According to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Snowling</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Hulme and Nation (2020) Dyslexia can be described as a difficulty in learning to decode and spell correctly. Dyslexia can be classified as a neurodevelopment disorder, regarding this as heritable and early dedicated with life-long symptoms. This type of learning difficulty can not be explained in terms of obvious causes. Supporting this definition, the International Dyslexia Association (2024) states that Dyslexia is considered a specific learning disability that is neurobiological in origin. Dyslexia is distinguished with difficulties in accurate and fluent word recognition, poor spelling, as well as decoding abilities. Such difficulties often are a result from a deficit in the phonological component of language. Which often does not relate to other cognitive abilities, along with effectively following classroom instructions. Other challenges associated with Dyslexia includes, issues reading comprehensive writing and reduced reading experiences for individuals. Overall, impacting the growth of vocabulary and background knowledge. </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TextBox 3">
            <a:extLst>
              <a:ext uri="{FF2B5EF4-FFF2-40B4-BE49-F238E27FC236}">
                <a16:creationId xmlns:a16="http://schemas.microsoft.com/office/drawing/2014/main" id="{E0C78ED7-3841-1499-4909-D5366EA252C6}"/>
              </a:ext>
            </a:extLst>
          </p:cNvPr>
          <p:cNvSpPr txBox="1"/>
          <p:nvPr/>
        </p:nvSpPr>
        <p:spPr>
          <a:xfrm>
            <a:off x="41290" y="3199863"/>
            <a:ext cx="5059755" cy="3631763"/>
          </a:xfrm>
          <a:prstGeom prst="rect">
            <a:avLst/>
          </a:prstGeom>
          <a:noFill/>
          <a:ln w="19050">
            <a:solidFill>
              <a:schemeClr val="accent1">
                <a:lumMod val="40000"/>
                <a:lumOff val="60000"/>
              </a:schemeClr>
            </a:solidFill>
          </a:ln>
        </p:spPr>
        <p:txBody>
          <a:bodyPr wrap="square" rtlCol="0">
            <a:spAutoFit/>
          </a:bodyPr>
          <a:lstStyle/>
          <a:p>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 mentioned by the British Dyslexia Association (2024) indicators of Dyslexia within the Early Years can vary. Suggesting, children having difficulty learning nursery rhymes, paying attention and appear to enjoy listening to stories however show no interest in the letters or words. Children with Dyslexia often have a history of slow speech development, along with memory and sequencing. Children will forget names, struggle reciting the alphabet, keep a simple rhythm and often muddle words. Dyslexic children can appear to not be listening or paying attention, however, have difficulty with directional words and struggle to carry out more than one instruction at a time. Additionally, children will have obvious positive and negative days with no apparent reason. As said, many children will display these behaviours and make mistakes. However, the severity of such behaviours and the length of time they persist, are key factors that influence identifying difficulties like Dyslexia. Such ideas are supported by Yunus and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Aini</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Ahmad (2022) stating that Dyslexia can be considered a language learning disorder. Identifying Dyslexia consists of practitioners noting varies characteristics that some children may exhibit. For instance, poor handwriting and spelling along with, reading fluency and difficulty associating sounds with letters.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Roitsch</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Watson (2019) indicates that there is a unique nature and presentation of Dyslexia that varies among individuals. Although, common indications suggest difficulty with phonological skills, low accuracy or fluency with reading along with rapid visual-verbal responding. As said, it is significant that professionals are able to recognise such characteristics, highlighting professional’s understanding and knowledge of Dyslexia. Further suggesting, key workers ability to keep up to date alongside assessments and intervention strategies, to minimise long-term impacts. </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9" name="TextBox 8">
            <a:extLst>
              <a:ext uri="{FF2B5EF4-FFF2-40B4-BE49-F238E27FC236}">
                <a16:creationId xmlns:a16="http://schemas.microsoft.com/office/drawing/2014/main" id="{96F3F50F-0849-05D1-0456-785CF015A0E9}"/>
              </a:ext>
            </a:extLst>
          </p:cNvPr>
          <p:cNvSpPr txBox="1"/>
          <p:nvPr/>
        </p:nvSpPr>
        <p:spPr>
          <a:xfrm>
            <a:off x="5042385" y="265345"/>
            <a:ext cx="3643658" cy="5324535"/>
          </a:xfrm>
          <a:prstGeom prst="rect">
            <a:avLst/>
          </a:prstGeom>
          <a:noFill/>
          <a:ln w="19050">
            <a:solidFill>
              <a:srgbClr val="E7A8E0"/>
            </a:solidFill>
          </a:ln>
        </p:spPr>
        <p:txBody>
          <a:bodyPr wrap="square" rtlCol="0">
            <a:spAutoFit/>
          </a:bodyPr>
          <a:lstStyle/>
          <a:p>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Regarding such characteristics as indicators of Dyslexia, NHS (2022) states that the assessment procedure to receive a diagnosis is based upon professional opinions. Considering, the state of the child’s general health, how well the child performs certain tasks, along with what professionals think needs to change. The assessment itself can involve observing the child in their learning environment as well as, talking with the key workers involved in the child’s learning and asking the child to take part in a series of tests. These tests can consist of examining the child’s reading and writing abilities, memory, logical reasoning, and their approaches to learning.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Sanfilippo</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 </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(2020) says that early intervention, along with identification is significant in terms of dyslexia. As a late diagnosis can place the child at an academic disadvantage and often can link to psychiatric conditions like anxiety and depression. Cognitive-behavioural research suggested that there are early literacy skill deficits, that represent indicators of dyslexia and can be measured within the early years. Early identification and screening are crucial to the prevention of adverse secondary consequences of dyslexia. Within practice, early intervention powers practitioners’ ability to educate and advocate for children with Dyslexia. In support of this,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Schelbe</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 </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(2022) states that early Identification and subsequent interventions for children at risk of dyslexia can effectively diminish poor outcomes. As stated, Dyslexia is commonly undiagnosed and untreated in children of colour or who live in poverty. Screening and interventions largely occur in schools, however practitioners including social workers have a responsibility to address Dyslexia. Considering, identifying, referring, educating, and advocating for all children with such additional learning needs. Addressing learning difficulties promotes equity for all children, including improving quality of life, along with varies outcomes across a child’s life course. </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0" name="TextBox 9">
            <a:extLst>
              <a:ext uri="{FF2B5EF4-FFF2-40B4-BE49-F238E27FC236}">
                <a16:creationId xmlns:a16="http://schemas.microsoft.com/office/drawing/2014/main" id="{62650CCB-7372-5E92-9B71-26D5F2402D71}"/>
              </a:ext>
            </a:extLst>
          </p:cNvPr>
          <p:cNvSpPr txBox="1"/>
          <p:nvPr/>
        </p:nvSpPr>
        <p:spPr>
          <a:xfrm>
            <a:off x="8648548" y="158874"/>
            <a:ext cx="3502162" cy="5478423"/>
          </a:xfrm>
          <a:prstGeom prst="rect">
            <a:avLst/>
          </a:prstGeom>
          <a:noFill/>
          <a:ln w="19050">
            <a:solidFill>
              <a:srgbClr val="6FE491"/>
            </a:solidFill>
          </a:ln>
        </p:spPr>
        <p:txBody>
          <a:bodyPr wrap="square" rtlCol="0">
            <a:spAutoFit/>
          </a:bodyPr>
          <a:lstStyle/>
          <a:p>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According to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Almahrag</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(2021) to effectively educate children diagnosed with Dyslexia, one of the primary adjustments that must be made is how such children are taught to read and write. Dyslexic children need a different approach to learning language, in comparison to what is employed in most classrooms, like a method that provides an intimate and slow learning experience for the child. Multi-sensory teaching is simultaneously visual, auditory, and kinaesthetic that is used to strengthen memory and learning. Children taught through a multi-sensory approach have the advantage of learning alphabet patterns and words, through utilising all the senses. Practitioners providing a multi-sensory approach to learning in regards to Dyslexia, can modify instructions to accommodate </a:t>
            </a: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child’s </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needs. Supporting this concept, Fernanda (2024) says that multi-sensory resources like music, board games, building activities and varies materials are useful in educating children with specific learning disabilities. Professionals have stated that the use of multi-sensory resources and activities, have supported children with Dyslexia in developing both their self-esteem and motivation throughout the classroom environment. However, Pit-ten Cate, Markova, and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Krischler</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(2018) demonstrated that teachers are expected to accommodate an increasingly diverse amount of children yet have often felt ill prepared. Consequently, practitioners may be concerned regrading the inclusion of students with special educational needs in mainstream classrooms. Promoting, an increase in teacher competence with regard to training.</a:t>
            </a:r>
            <a:r>
              <a:rPr lang="en-GB" sz="1000" dirty="0">
                <a:effectLst/>
                <a:latin typeface="Arial" panose="020B0604020202020204" pitchFamily="34" charset="0"/>
                <a:cs typeface="Arial" panose="020B0604020202020204" pitchFamily="34" charset="0"/>
              </a:rPr>
              <a:t> Despite this, </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Welsh Government (2023) highlights funding as a crucial input into the additional learning needs systems in settings. However, there are concerns around the sufficiency and transparency of funding, although the Welsh Government have increased such funding for SEN and ALN systems</a:t>
            </a:r>
            <a:r>
              <a:rPr lang="en-GB" sz="1000" kern="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1" name="TextBox 10">
            <a:extLst>
              <a:ext uri="{FF2B5EF4-FFF2-40B4-BE49-F238E27FC236}">
                <a16:creationId xmlns:a16="http://schemas.microsoft.com/office/drawing/2014/main" id="{9613BC1E-691C-DEC7-A0D1-D7E075089D7A}"/>
              </a:ext>
            </a:extLst>
          </p:cNvPr>
          <p:cNvSpPr txBox="1"/>
          <p:nvPr/>
        </p:nvSpPr>
        <p:spPr>
          <a:xfrm>
            <a:off x="5185713" y="5727255"/>
            <a:ext cx="5873871" cy="1061829"/>
          </a:xfrm>
          <a:prstGeom prst="rect">
            <a:avLst/>
          </a:prstGeom>
          <a:noFill/>
          <a:ln w="19050">
            <a:solidFill>
              <a:schemeClr val="accent2">
                <a:lumMod val="60000"/>
                <a:lumOff val="40000"/>
              </a:schemeClr>
            </a:solidFill>
          </a:ln>
        </p:spPr>
        <p:txBody>
          <a:bodyPr wrap="square" rtlCol="0">
            <a:spAutoFit/>
          </a:bodyPr>
          <a:lstStyle/>
          <a:p>
            <a:r>
              <a:rPr lang="en-GB" sz="9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To conclude, Dyslexia can be defined as an additional learning need that effects a child’s ability to decode and understand language. Distinguishing Dyslexia can vary in individual children, regarding varies characteristics as stated by the British Dyslexia Association (2024). The NHS (2022) says that diagnosing this additional learning need, considers professional opinions and how the child can interpret certain tasks. The assessment for Dyslexia takes place within the child’s learning environment, with a series of tasks. In view of this, </a:t>
            </a:r>
            <a:r>
              <a:rPr lang="en-GB" sz="9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Almahrag</a:t>
            </a:r>
            <a:r>
              <a:rPr lang="en-GB" sz="9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(2021) says that an effective strategy to supporting children with Dyslexia, can flourish through a multi-sensory approach. With the use of varies resources, regarding games and materials that stimulate all the senses. </a:t>
            </a:r>
            <a:endParaRPr lang="en-GB" sz="900" kern="1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061475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Charleigh Steel (2200885)</dc:creator>
  <cp:lastModifiedBy>Charleigh Steel (2200885)</cp:lastModifiedBy>
  <cp:revision>3</cp:revision>
  <dcterms:created xsi:type="dcterms:W3CDTF">2024-12-03T14:17:53Z</dcterms:created>
  <dcterms:modified xsi:type="dcterms:W3CDTF">2025-01-16T07:31:19Z</dcterms:modified>
</cp:coreProperties>
</file>