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7" r:id="rId1"/>
  </p:sldMasterIdLst>
  <p:notesMasterIdLst>
    <p:notesMasterId r:id="rId5"/>
  </p:notesMasterIdLst>
  <p:sldIdLst>
    <p:sldId id="257" r:id="rId2"/>
    <p:sldId id="256"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813" autoAdjust="0"/>
  </p:normalViewPr>
  <p:slideViewPr>
    <p:cSldViewPr snapToGrid="0">
      <p:cViewPr varScale="1">
        <p:scale>
          <a:sx n="121" d="100"/>
          <a:sy n="121" d="100"/>
        </p:scale>
        <p:origin x="72" y="9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LID4096"/>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6C3C73-B77E-452F-9D73-4829BB0E80AC}" type="datetimeFigureOut">
              <a:rPr lang="LID4096" smtClean="0"/>
              <a:t>05/12/2023</a:t>
            </a:fld>
            <a:endParaRPr lang="LID4096"/>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LID4096"/>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LID4096"/>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104758-93EC-4A48-9768-7C38DFFDF0BB}" type="slidenum">
              <a:rPr lang="LID4096" smtClean="0"/>
              <a:t>‹#›</a:t>
            </a:fld>
            <a:endParaRPr lang="LID4096"/>
          </a:p>
        </p:txBody>
      </p:sp>
    </p:spTree>
    <p:extLst>
      <p:ext uri="{BB962C8B-B14F-4D97-AF65-F5344CB8AC3E}">
        <p14:creationId xmlns:p14="http://schemas.microsoft.com/office/powerpoint/2010/main" val="11876438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US" sz="1800" b="1" kern="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Introduction:</a:t>
            </a:r>
          </a:p>
          <a:p>
            <a:pPr algn="just">
              <a:lnSpc>
                <a:spcPct val="150000"/>
              </a:lnSpc>
              <a:spcAft>
                <a:spcPts val="800"/>
              </a:spcAft>
            </a:pPr>
            <a:r>
              <a:rPr lang="en-US" sz="1800" dirty="0">
                <a:effectLst/>
                <a:latin typeface="Times New Roman" panose="02020603050405020304" pitchFamily="18" charset="0"/>
                <a:ea typeface="Calibri" panose="020F0502020204030204" pitchFamily="34" charset="0"/>
                <a:cs typeface="Vrinda" panose="020B0502040204020203" pitchFamily="34" charset="0"/>
              </a:rPr>
              <a:t>The Ritz London is a world-renowned hotel that is renowned for its luxury accommodations, exceptional service, and rich history. To continue to build on its reputation and success, the Ritz must have an effective knowledge management (KM) system in place. In this poster presentation, we will discuss the four ways to connect people to create, share, and exploit knowledge more effectively, as well as connect people to the information they need to develop and apply their knowledge in new ways. We will also explore possible KM tools and technologies, how they can be used or accessed, and how they will interact with other ongoing systems. Lastly, we will describe ways in which the accumulated knowledge could be commercialized.</a:t>
            </a:r>
          </a:p>
          <a:p>
            <a:endParaRPr lang="en-GB" dirty="0"/>
          </a:p>
          <a:p>
            <a:pPr marL="0" lvl="0" indent="0" algn="just">
              <a:lnSpc>
                <a:spcPct val="150000"/>
              </a:lnSpc>
              <a:spcBef>
                <a:spcPts val="1200"/>
              </a:spcBef>
              <a:buFont typeface="+mj-lt"/>
              <a:buNone/>
            </a:pPr>
            <a:r>
              <a:rPr lang="en-GB" b="1" dirty="0"/>
              <a:t>1. </a:t>
            </a:r>
            <a:r>
              <a:rPr lang="en-US" sz="1200" b="1" kern="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Connect people to create, share and exploit knowledge more effectively:</a:t>
            </a:r>
          </a:p>
          <a:p>
            <a:pPr algn="just">
              <a:lnSpc>
                <a:spcPct val="150000"/>
              </a:lnSpc>
              <a:spcAft>
                <a:spcPts val="800"/>
              </a:spcAft>
            </a:pPr>
            <a:r>
              <a:rPr lang="en-US" sz="1200" dirty="0">
                <a:effectLst/>
                <a:latin typeface="Times New Roman" panose="02020603050405020304" pitchFamily="18" charset="0"/>
                <a:ea typeface="Calibri" panose="020F0502020204030204" pitchFamily="34" charset="0"/>
                <a:cs typeface="Vrinda" panose="020B0502040204020203" pitchFamily="34" charset="0"/>
              </a:rPr>
              <a:t>To connect people to create, share and exploit knowledge more effectively, the Ritz could employ a social networking system or platform such as Slack, Microsoft Teams, or Workplace by Facebook. These platforms provide employees with a centralized place to share information and collaborate on projects. The Ritz could create channels or groups on these platforms that focus on specific topics or departments, allowing employees to connect and collaborate more efficiently. Furthermore, the Ritz could incentivize employees to contribute to these platforms by implementing a rewards system, such as badges or points, for active participation.</a:t>
            </a:r>
          </a:p>
          <a:p>
            <a:endParaRPr lang="en-GB" dirty="0"/>
          </a:p>
          <a:p>
            <a:pPr marL="0" lvl="0" indent="0" algn="just">
              <a:lnSpc>
                <a:spcPct val="150000"/>
              </a:lnSpc>
              <a:spcBef>
                <a:spcPts val="1200"/>
              </a:spcBef>
              <a:buFont typeface="+mj-lt"/>
              <a:buNone/>
            </a:pPr>
            <a:r>
              <a:rPr lang="en-US" sz="1200" b="1" kern="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2. Connect people to the information they need to develop &amp; apply their knowledge in new ways:</a:t>
            </a:r>
          </a:p>
          <a:p>
            <a:pPr algn="just">
              <a:lnSpc>
                <a:spcPct val="150000"/>
              </a:lnSpc>
              <a:spcAft>
                <a:spcPts val="800"/>
              </a:spcAft>
            </a:pPr>
            <a:r>
              <a:rPr lang="en-US" sz="1200" dirty="0">
                <a:effectLst/>
                <a:latin typeface="Times New Roman" panose="02020603050405020304" pitchFamily="18" charset="0"/>
                <a:ea typeface="Calibri" panose="020F0502020204030204" pitchFamily="34" charset="0"/>
                <a:cs typeface="Vrinda" panose="020B0502040204020203" pitchFamily="34" charset="0"/>
              </a:rPr>
              <a:t>To connect people to the information they need to develop and apply their knowledge in new ways, the Ritz could create a central knowledge repository, such as a wiki or intranet, that employees can access at any time. This repository could contain information such as company policies, procedures, and best practices. Additionally, the Ritz could implement a search engine or chatbot that allows employees to search for specific information or ask questions. This would help employees find the information they need more quickly and efficiently.</a:t>
            </a:r>
          </a:p>
          <a:p>
            <a:endParaRPr lang="LID4096" dirty="0"/>
          </a:p>
          <a:p>
            <a:pPr marL="0" lvl="0" indent="0" algn="just">
              <a:lnSpc>
                <a:spcPct val="150000"/>
              </a:lnSpc>
              <a:spcBef>
                <a:spcPts val="1200"/>
              </a:spcBef>
              <a:buFont typeface="+mj-lt"/>
              <a:buNone/>
            </a:pPr>
            <a:r>
              <a:rPr lang="en-GB" b="1" dirty="0"/>
              <a:t>3. </a:t>
            </a:r>
            <a:r>
              <a:rPr lang="en-US" sz="1200" b="1" kern="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Connect people to the tools they need to process knowledge:</a:t>
            </a:r>
          </a:p>
          <a:p>
            <a:pPr algn="just">
              <a:lnSpc>
                <a:spcPct val="150000"/>
              </a:lnSpc>
              <a:spcAft>
                <a:spcPts val="800"/>
              </a:spcAft>
            </a:pPr>
            <a:r>
              <a:rPr lang="en-US" sz="1200" dirty="0">
                <a:effectLst/>
                <a:latin typeface="Times New Roman" panose="02020603050405020304" pitchFamily="18" charset="0"/>
                <a:ea typeface="Calibri" panose="020F0502020204030204" pitchFamily="34" charset="0"/>
                <a:cs typeface="Vrinda" panose="020B0502040204020203" pitchFamily="34" charset="0"/>
              </a:rPr>
              <a:t>To connect people to the tools they need to process knowledge, the Ritz could implement project management software such as Asana or Trello. These platforms allow employees to manage tasks and projects more efficiently, assign deadlines, and communicate with team members. Additionally, the Ritz could implement an e-learning platform such as Udemy or Coursera, which provides employees with the tools they need to develop new skills and knowledge.</a:t>
            </a:r>
          </a:p>
          <a:p>
            <a:endParaRPr lang="LID4096" dirty="0"/>
          </a:p>
          <a:p>
            <a:pPr marL="0" lvl="0" indent="0" algn="just">
              <a:lnSpc>
                <a:spcPct val="150000"/>
              </a:lnSpc>
              <a:spcBef>
                <a:spcPts val="1200"/>
              </a:spcBef>
              <a:buFont typeface="+mj-lt"/>
              <a:buNone/>
            </a:pPr>
            <a:r>
              <a:rPr lang="en-US" sz="1200" b="1" kern="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4. Promote the knowledge-sharing culture among the employees:</a:t>
            </a:r>
          </a:p>
          <a:p>
            <a:pPr algn="just">
              <a:lnSpc>
                <a:spcPct val="150000"/>
              </a:lnSpc>
              <a:spcAft>
                <a:spcPts val="800"/>
              </a:spcAft>
            </a:pPr>
            <a:r>
              <a:rPr lang="en-US" sz="1200" dirty="0">
                <a:effectLst/>
                <a:latin typeface="Times New Roman" panose="02020603050405020304" pitchFamily="18" charset="0"/>
                <a:ea typeface="Calibri" panose="020F0502020204030204" pitchFamily="34" charset="0"/>
                <a:cs typeface="Vrinda" panose="020B0502040204020203" pitchFamily="34" charset="0"/>
              </a:rPr>
              <a:t>Promoting a knowledge-sharing culture is essential for the success of any KM system. The employees should be motivated and encouraged to share their knowledge and expertise. The following strategies can be implemented to promote a knowledge-sharing culture among employees:</a:t>
            </a:r>
          </a:p>
          <a:p>
            <a:pPr marL="342900" lvl="0" indent="-342900" algn="just">
              <a:lnSpc>
                <a:spcPct val="150000"/>
              </a:lnSpc>
              <a:buFont typeface="+mj-lt"/>
              <a:buAutoNum type="alphaLcPeriod"/>
            </a:pPr>
            <a:r>
              <a:rPr lang="en-US" sz="1200" dirty="0">
                <a:effectLst/>
                <a:latin typeface="Times New Roman" panose="02020603050405020304" pitchFamily="18" charset="0"/>
                <a:ea typeface="Calibri" panose="020F0502020204030204" pitchFamily="34" charset="0"/>
                <a:cs typeface="Vrinda" panose="020B0502040204020203" pitchFamily="34" charset="0"/>
              </a:rPr>
              <a:t>Recognition and rewards: Employees who share their knowledge and expertise should be recognized and rewarded. This will motivate others to share their knowledge as well.</a:t>
            </a:r>
          </a:p>
          <a:p>
            <a:pPr marL="342900" lvl="0" indent="-342900" algn="just">
              <a:lnSpc>
                <a:spcPct val="150000"/>
              </a:lnSpc>
              <a:buFont typeface="+mj-lt"/>
              <a:buAutoNum type="alphaLcPeriod"/>
            </a:pPr>
            <a:r>
              <a:rPr lang="en-US" sz="1200" dirty="0">
                <a:effectLst/>
                <a:latin typeface="Times New Roman" panose="02020603050405020304" pitchFamily="18" charset="0"/>
                <a:ea typeface="Calibri" panose="020F0502020204030204" pitchFamily="34" charset="0"/>
                <a:cs typeface="Vrinda" panose="020B0502040204020203" pitchFamily="34" charset="0"/>
              </a:rPr>
              <a:t>Training and development: Employees should be provided with training and development opportunities to enhance their knowledge and skills. This will encourage them to share their knowledge with others.</a:t>
            </a:r>
          </a:p>
          <a:p>
            <a:pPr marL="342900" lvl="0" indent="-342900" algn="just">
              <a:lnSpc>
                <a:spcPct val="150000"/>
              </a:lnSpc>
              <a:buFont typeface="+mj-lt"/>
              <a:buAutoNum type="alphaLcPeriod"/>
            </a:pPr>
            <a:r>
              <a:rPr lang="en-US" sz="1200" dirty="0">
                <a:effectLst/>
                <a:latin typeface="Times New Roman" panose="02020603050405020304" pitchFamily="18" charset="0"/>
                <a:ea typeface="Calibri" panose="020F0502020204030204" pitchFamily="34" charset="0"/>
                <a:cs typeface="Vrinda" panose="020B0502040204020203" pitchFamily="34" charset="0"/>
              </a:rPr>
              <a:t>Open communication channels: Open communication channels should be established where employees can freely share their ideas and knowledge without any fear of judgment or criticism.</a:t>
            </a:r>
          </a:p>
          <a:p>
            <a:pPr marL="342900" lvl="0" indent="-342900" algn="just">
              <a:lnSpc>
                <a:spcPct val="150000"/>
              </a:lnSpc>
              <a:buFont typeface="+mj-lt"/>
              <a:buAutoNum type="alphaLcPeriod"/>
            </a:pPr>
            <a:r>
              <a:rPr lang="en-US" sz="1200" dirty="0">
                <a:effectLst/>
                <a:latin typeface="Times New Roman" panose="02020603050405020304" pitchFamily="18" charset="0"/>
                <a:ea typeface="Calibri" panose="020F0502020204030204" pitchFamily="34" charset="0"/>
                <a:cs typeface="Vrinda" panose="020B0502040204020203" pitchFamily="34" charset="0"/>
              </a:rPr>
              <a:t>Knowledge-sharing events: Knowledge-sharing events such as workshops, seminars, and conferences should be organized to encourage employees to share their knowledge and learn from others.</a:t>
            </a:r>
          </a:p>
          <a:p>
            <a:pPr marL="342900" lvl="0" indent="-342900" algn="just">
              <a:lnSpc>
                <a:spcPct val="150000"/>
              </a:lnSpc>
              <a:spcAft>
                <a:spcPts val="800"/>
              </a:spcAft>
              <a:buFont typeface="+mj-lt"/>
              <a:buAutoNum type="alphaLcPeriod"/>
            </a:pPr>
            <a:r>
              <a:rPr lang="en-US" sz="1200" dirty="0">
                <a:effectLst/>
                <a:latin typeface="Times New Roman" panose="02020603050405020304" pitchFamily="18" charset="0"/>
                <a:ea typeface="Calibri" panose="020F0502020204030204" pitchFamily="34" charset="0"/>
                <a:cs typeface="Vrinda" panose="020B0502040204020203" pitchFamily="34" charset="0"/>
              </a:rPr>
              <a:t>Lead by example: The management should lead by example and share their knowledge and expertise with the employees. This will set the tone for a knowledge-sharing culture in the organization.</a:t>
            </a:r>
          </a:p>
          <a:p>
            <a:endParaRPr lang="LID4096" dirty="0"/>
          </a:p>
          <a:p>
            <a:pPr algn="just">
              <a:lnSpc>
                <a:spcPct val="150000"/>
              </a:lnSpc>
              <a:spcBef>
                <a:spcPts val="1200"/>
              </a:spcBef>
            </a:pPr>
            <a:r>
              <a:rPr lang="en-US" sz="1200" b="1" kern="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Conclusion:</a:t>
            </a:r>
          </a:p>
          <a:p>
            <a:pPr algn="just">
              <a:lnSpc>
                <a:spcPct val="150000"/>
              </a:lnSpc>
              <a:spcAft>
                <a:spcPts val="800"/>
              </a:spcAft>
            </a:pPr>
            <a:r>
              <a:rPr lang="en-US" sz="1200" dirty="0">
                <a:effectLst/>
                <a:latin typeface="Times New Roman" panose="02020603050405020304" pitchFamily="18" charset="0"/>
                <a:ea typeface="Calibri" panose="020F0502020204030204" pitchFamily="34" charset="0"/>
                <a:cs typeface="Vrinda" panose="020B0502040204020203" pitchFamily="34" charset="0"/>
              </a:rPr>
              <a:t>In conclusion, a better KM system is critical for the success of any organization. It connects people, information, and tools to create, share, and exploit knowledge more effectively. The implementation of a KM system will require the identification of possible KM tools/technologies, their purposes, how they will be used or accessed, security restrictions, and how they will interact with other ongoing systems. Furthermore, a knowledge-sharing culture should be promoted among employees through recognition and rewards, training and development, open communication channels, knowledge-sharing events, and leading by example. By implementing these strategies, Ritz London can develop a successful KM system that will contribute to its long-term success.</a:t>
            </a:r>
          </a:p>
          <a:p>
            <a:endParaRPr lang="LID4096" dirty="0"/>
          </a:p>
        </p:txBody>
      </p:sp>
      <p:sp>
        <p:nvSpPr>
          <p:cNvPr id="4" name="Slide Number Placeholder 3"/>
          <p:cNvSpPr>
            <a:spLocks noGrp="1"/>
          </p:cNvSpPr>
          <p:nvPr>
            <p:ph type="sldNum" sz="quarter" idx="5"/>
          </p:nvPr>
        </p:nvSpPr>
        <p:spPr/>
        <p:txBody>
          <a:bodyPr/>
          <a:lstStyle/>
          <a:p>
            <a:fld id="{21104758-93EC-4A48-9768-7C38DFFDF0BB}" type="slidenum">
              <a:rPr lang="LID4096" smtClean="0"/>
              <a:t>2</a:t>
            </a:fld>
            <a:endParaRPr lang="LID4096"/>
          </a:p>
        </p:txBody>
      </p:sp>
    </p:spTree>
    <p:extLst>
      <p:ext uri="{BB962C8B-B14F-4D97-AF65-F5344CB8AC3E}">
        <p14:creationId xmlns:p14="http://schemas.microsoft.com/office/powerpoint/2010/main" val="27838693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EEAC5425-9E89-479E-904E-E9139EA6C405}" type="datetimeFigureOut">
              <a:rPr lang="LID4096" smtClean="0"/>
              <a:t>05/12/2023</a:t>
            </a:fld>
            <a:endParaRPr lang="LID4096"/>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LID4096"/>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20AA3F92-7ADE-48C9-96BC-742E9F2E2999}" type="slidenum">
              <a:rPr lang="LID4096" smtClean="0"/>
              <a:t>‹#›</a:t>
            </a:fld>
            <a:endParaRPr lang="LID4096"/>
          </a:p>
        </p:txBody>
      </p:sp>
    </p:spTree>
    <p:extLst>
      <p:ext uri="{BB962C8B-B14F-4D97-AF65-F5344CB8AC3E}">
        <p14:creationId xmlns:p14="http://schemas.microsoft.com/office/powerpoint/2010/main" val="13463446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AC5425-9E89-479E-904E-E9139EA6C405}" type="datetimeFigureOut">
              <a:rPr lang="LID4096" smtClean="0"/>
              <a:t>05/12/2023</a:t>
            </a:fld>
            <a:endParaRPr lang="LID4096"/>
          </a:p>
        </p:txBody>
      </p:sp>
      <p:sp>
        <p:nvSpPr>
          <p:cNvPr id="5" name="Footer Placeholder 4"/>
          <p:cNvSpPr>
            <a:spLocks noGrp="1"/>
          </p:cNvSpPr>
          <p:nvPr>
            <p:ph type="ftr" sz="quarter" idx="11"/>
          </p:nvPr>
        </p:nvSpPr>
        <p:spPr/>
        <p:txBody>
          <a:bodyPr/>
          <a:lstStyle/>
          <a:p>
            <a:endParaRPr lang="LID4096"/>
          </a:p>
        </p:txBody>
      </p:sp>
      <p:sp>
        <p:nvSpPr>
          <p:cNvPr id="6" name="Slide Number Placeholder 5"/>
          <p:cNvSpPr>
            <a:spLocks noGrp="1"/>
          </p:cNvSpPr>
          <p:nvPr>
            <p:ph type="sldNum" sz="quarter" idx="12"/>
          </p:nvPr>
        </p:nvSpPr>
        <p:spPr>
          <a:xfrm>
            <a:off x="10558300" y="5956137"/>
            <a:ext cx="1052508" cy="365125"/>
          </a:xfrm>
        </p:spPr>
        <p:txBody>
          <a:bodyPr/>
          <a:lstStyle/>
          <a:p>
            <a:fld id="{20AA3F92-7ADE-48C9-96BC-742E9F2E2999}" type="slidenum">
              <a:rPr lang="LID4096" smtClean="0"/>
              <a:t>‹#›</a:t>
            </a:fld>
            <a:endParaRPr lang="LID4096"/>
          </a:p>
        </p:txBody>
      </p:sp>
    </p:spTree>
    <p:extLst>
      <p:ext uri="{BB962C8B-B14F-4D97-AF65-F5344CB8AC3E}">
        <p14:creationId xmlns:p14="http://schemas.microsoft.com/office/powerpoint/2010/main" val="3147324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EEAC5425-9E89-479E-904E-E9139EA6C405}" type="datetimeFigureOut">
              <a:rPr lang="LID4096" smtClean="0"/>
              <a:t>05/12/2023</a:t>
            </a:fld>
            <a:endParaRPr lang="LID4096"/>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LID4096"/>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20AA3F92-7ADE-48C9-96BC-742E9F2E2999}" type="slidenum">
              <a:rPr lang="LID4096" smtClean="0"/>
              <a:t>‹#›</a:t>
            </a:fld>
            <a:endParaRPr lang="LID4096"/>
          </a:p>
        </p:txBody>
      </p:sp>
    </p:spTree>
    <p:extLst>
      <p:ext uri="{BB962C8B-B14F-4D97-AF65-F5344CB8AC3E}">
        <p14:creationId xmlns:p14="http://schemas.microsoft.com/office/powerpoint/2010/main" val="94894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AC5425-9E89-479E-904E-E9139EA6C405}" type="datetimeFigureOut">
              <a:rPr lang="LID4096" smtClean="0"/>
              <a:t>05/12/2023</a:t>
            </a:fld>
            <a:endParaRPr lang="LID4096"/>
          </a:p>
        </p:txBody>
      </p:sp>
      <p:sp>
        <p:nvSpPr>
          <p:cNvPr id="6" name="Footer Placeholder 5"/>
          <p:cNvSpPr>
            <a:spLocks noGrp="1"/>
          </p:cNvSpPr>
          <p:nvPr>
            <p:ph type="ftr" sz="quarter" idx="11"/>
          </p:nvPr>
        </p:nvSpPr>
        <p:spPr/>
        <p:txBody>
          <a:bodyPr/>
          <a:lstStyle/>
          <a:p>
            <a:endParaRPr lang="LID4096"/>
          </a:p>
        </p:txBody>
      </p:sp>
      <p:sp>
        <p:nvSpPr>
          <p:cNvPr id="7" name="Slide Number Placeholder 6"/>
          <p:cNvSpPr>
            <a:spLocks noGrp="1"/>
          </p:cNvSpPr>
          <p:nvPr>
            <p:ph type="sldNum" sz="quarter" idx="12"/>
          </p:nvPr>
        </p:nvSpPr>
        <p:spPr/>
        <p:txBody>
          <a:bodyPr/>
          <a:lstStyle/>
          <a:p>
            <a:fld id="{20AA3F92-7ADE-48C9-96BC-742E9F2E2999}" type="slidenum">
              <a:rPr lang="LID4096" smtClean="0"/>
              <a:t>‹#›</a:t>
            </a:fld>
            <a:endParaRPr lang="LID4096"/>
          </a:p>
        </p:txBody>
      </p:sp>
    </p:spTree>
    <p:extLst>
      <p:ext uri="{BB962C8B-B14F-4D97-AF65-F5344CB8AC3E}">
        <p14:creationId xmlns:p14="http://schemas.microsoft.com/office/powerpoint/2010/main" val="16837563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EAC5425-9E89-479E-904E-E9139EA6C405}" type="datetimeFigureOut">
              <a:rPr lang="LID4096" smtClean="0"/>
              <a:t>05/12/2023</a:t>
            </a:fld>
            <a:endParaRPr lang="LID4096"/>
          </a:p>
        </p:txBody>
      </p:sp>
      <p:sp>
        <p:nvSpPr>
          <p:cNvPr id="8" name="Footer Placeholder 7"/>
          <p:cNvSpPr>
            <a:spLocks noGrp="1"/>
          </p:cNvSpPr>
          <p:nvPr>
            <p:ph type="ftr" sz="quarter" idx="11"/>
          </p:nvPr>
        </p:nvSpPr>
        <p:spPr/>
        <p:txBody>
          <a:bodyPr/>
          <a:lstStyle/>
          <a:p>
            <a:endParaRPr lang="LID4096"/>
          </a:p>
        </p:txBody>
      </p:sp>
      <p:sp>
        <p:nvSpPr>
          <p:cNvPr id="9" name="Slide Number Placeholder 8"/>
          <p:cNvSpPr>
            <a:spLocks noGrp="1"/>
          </p:cNvSpPr>
          <p:nvPr>
            <p:ph type="sldNum" sz="quarter" idx="12"/>
          </p:nvPr>
        </p:nvSpPr>
        <p:spPr/>
        <p:txBody>
          <a:bodyPr/>
          <a:lstStyle/>
          <a:p>
            <a:fld id="{20AA3F92-7ADE-48C9-96BC-742E9F2E2999}" type="slidenum">
              <a:rPr lang="LID4096" smtClean="0"/>
              <a:t>‹#›</a:t>
            </a:fld>
            <a:endParaRPr lang="LID4096"/>
          </a:p>
        </p:txBody>
      </p:sp>
    </p:spTree>
    <p:extLst>
      <p:ext uri="{BB962C8B-B14F-4D97-AF65-F5344CB8AC3E}">
        <p14:creationId xmlns:p14="http://schemas.microsoft.com/office/powerpoint/2010/main" val="2848206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EAC5425-9E89-479E-904E-E9139EA6C405}" type="datetimeFigureOut">
              <a:rPr lang="LID4096" smtClean="0"/>
              <a:t>05/12/2023</a:t>
            </a:fld>
            <a:endParaRPr lang="LID4096"/>
          </a:p>
        </p:txBody>
      </p:sp>
      <p:sp>
        <p:nvSpPr>
          <p:cNvPr id="4" name="Footer Placeholder 3"/>
          <p:cNvSpPr>
            <a:spLocks noGrp="1"/>
          </p:cNvSpPr>
          <p:nvPr>
            <p:ph type="ftr" sz="quarter" idx="11"/>
          </p:nvPr>
        </p:nvSpPr>
        <p:spPr/>
        <p:txBody>
          <a:bodyPr/>
          <a:lstStyle/>
          <a:p>
            <a:endParaRPr lang="LID4096"/>
          </a:p>
        </p:txBody>
      </p:sp>
      <p:sp>
        <p:nvSpPr>
          <p:cNvPr id="5" name="Slide Number Placeholder 4"/>
          <p:cNvSpPr>
            <a:spLocks noGrp="1"/>
          </p:cNvSpPr>
          <p:nvPr>
            <p:ph type="sldNum" sz="quarter" idx="12"/>
          </p:nvPr>
        </p:nvSpPr>
        <p:spPr/>
        <p:txBody>
          <a:bodyPr/>
          <a:lstStyle/>
          <a:p>
            <a:fld id="{20AA3F92-7ADE-48C9-96BC-742E9F2E2999}" type="slidenum">
              <a:rPr lang="LID4096" smtClean="0"/>
              <a:t>‹#›</a:t>
            </a:fld>
            <a:endParaRPr lang="LID4096"/>
          </a:p>
        </p:txBody>
      </p:sp>
    </p:spTree>
    <p:extLst>
      <p:ext uri="{BB962C8B-B14F-4D97-AF65-F5344CB8AC3E}">
        <p14:creationId xmlns:p14="http://schemas.microsoft.com/office/powerpoint/2010/main" val="2881408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AC5425-9E89-479E-904E-E9139EA6C405}" type="datetimeFigureOut">
              <a:rPr lang="LID4096" smtClean="0"/>
              <a:t>05/12/2023</a:t>
            </a:fld>
            <a:endParaRPr lang="LID4096"/>
          </a:p>
        </p:txBody>
      </p:sp>
      <p:sp>
        <p:nvSpPr>
          <p:cNvPr id="3" name="Footer Placeholder 2"/>
          <p:cNvSpPr>
            <a:spLocks noGrp="1"/>
          </p:cNvSpPr>
          <p:nvPr>
            <p:ph type="ftr" sz="quarter" idx="11"/>
          </p:nvPr>
        </p:nvSpPr>
        <p:spPr/>
        <p:txBody>
          <a:bodyPr/>
          <a:lstStyle/>
          <a:p>
            <a:endParaRPr lang="LID4096"/>
          </a:p>
        </p:txBody>
      </p:sp>
      <p:sp>
        <p:nvSpPr>
          <p:cNvPr id="4" name="Slide Number Placeholder 3"/>
          <p:cNvSpPr>
            <a:spLocks noGrp="1"/>
          </p:cNvSpPr>
          <p:nvPr>
            <p:ph type="sldNum" sz="quarter" idx="12"/>
          </p:nvPr>
        </p:nvSpPr>
        <p:spPr/>
        <p:txBody>
          <a:bodyPr/>
          <a:lstStyle/>
          <a:p>
            <a:fld id="{20AA3F92-7ADE-48C9-96BC-742E9F2E2999}" type="slidenum">
              <a:rPr lang="LID4096" smtClean="0"/>
              <a:t>‹#›</a:t>
            </a:fld>
            <a:endParaRPr lang="LID4096"/>
          </a:p>
        </p:txBody>
      </p:sp>
    </p:spTree>
    <p:extLst>
      <p:ext uri="{BB962C8B-B14F-4D97-AF65-F5344CB8AC3E}">
        <p14:creationId xmlns:p14="http://schemas.microsoft.com/office/powerpoint/2010/main" val="3971006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EEAC5425-9E89-479E-904E-E9139EA6C405}" type="datetimeFigureOut">
              <a:rPr lang="LID4096" smtClean="0"/>
              <a:t>05/12/2023</a:t>
            </a:fld>
            <a:endParaRPr lang="LID4096"/>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LID4096"/>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20AA3F92-7ADE-48C9-96BC-742E9F2E2999}" type="slidenum">
              <a:rPr lang="LID4096" smtClean="0"/>
              <a:t>‹#›</a:t>
            </a:fld>
            <a:endParaRPr lang="LID4096"/>
          </a:p>
        </p:txBody>
      </p:sp>
    </p:spTree>
    <p:extLst>
      <p:ext uri="{BB962C8B-B14F-4D97-AF65-F5344CB8AC3E}">
        <p14:creationId xmlns:p14="http://schemas.microsoft.com/office/powerpoint/2010/main" val="27079126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EAC5425-9E89-479E-904E-E9139EA6C405}" type="datetimeFigureOut">
              <a:rPr lang="LID4096" smtClean="0"/>
              <a:t>05/12/2023</a:t>
            </a:fld>
            <a:endParaRPr lang="LID4096"/>
          </a:p>
        </p:txBody>
      </p:sp>
      <p:sp>
        <p:nvSpPr>
          <p:cNvPr id="6" name="Footer Placeholder 5"/>
          <p:cNvSpPr>
            <a:spLocks noGrp="1"/>
          </p:cNvSpPr>
          <p:nvPr>
            <p:ph type="ftr" sz="quarter" idx="11"/>
          </p:nvPr>
        </p:nvSpPr>
        <p:spPr/>
        <p:txBody>
          <a:bodyPr/>
          <a:lstStyle/>
          <a:p>
            <a:endParaRPr lang="LID4096"/>
          </a:p>
        </p:txBody>
      </p:sp>
      <p:sp>
        <p:nvSpPr>
          <p:cNvPr id="7" name="Slide Number Placeholder 6"/>
          <p:cNvSpPr>
            <a:spLocks noGrp="1"/>
          </p:cNvSpPr>
          <p:nvPr>
            <p:ph type="sldNum" sz="quarter" idx="12"/>
          </p:nvPr>
        </p:nvSpPr>
        <p:spPr/>
        <p:txBody>
          <a:bodyPr/>
          <a:lstStyle/>
          <a:p>
            <a:fld id="{20AA3F92-7ADE-48C9-96BC-742E9F2E2999}" type="slidenum">
              <a:rPr lang="LID4096" smtClean="0"/>
              <a:t>‹#›</a:t>
            </a:fld>
            <a:endParaRPr lang="LID4096"/>
          </a:p>
        </p:txBody>
      </p:sp>
    </p:spTree>
    <p:extLst>
      <p:ext uri="{BB962C8B-B14F-4D97-AF65-F5344CB8AC3E}">
        <p14:creationId xmlns:p14="http://schemas.microsoft.com/office/powerpoint/2010/main" val="11896662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AC5425-9E89-479E-904E-E9139EA6C405}" type="datetimeFigureOut">
              <a:rPr lang="LID4096" smtClean="0"/>
              <a:t>05/12/2023</a:t>
            </a:fld>
            <a:endParaRPr lang="LID4096"/>
          </a:p>
        </p:txBody>
      </p:sp>
      <p:sp>
        <p:nvSpPr>
          <p:cNvPr id="5" name="Footer Placeholder 4"/>
          <p:cNvSpPr>
            <a:spLocks noGrp="1"/>
          </p:cNvSpPr>
          <p:nvPr>
            <p:ph type="ftr" sz="quarter" idx="11"/>
          </p:nvPr>
        </p:nvSpPr>
        <p:spPr/>
        <p:txBody>
          <a:bodyPr/>
          <a:lstStyle/>
          <a:p>
            <a:endParaRPr lang="LID4096"/>
          </a:p>
        </p:txBody>
      </p:sp>
      <p:sp>
        <p:nvSpPr>
          <p:cNvPr id="6" name="Slide Number Placeholder 5"/>
          <p:cNvSpPr>
            <a:spLocks noGrp="1"/>
          </p:cNvSpPr>
          <p:nvPr>
            <p:ph type="sldNum" sz="quarter" idx="12"/>
          </p:nvPr>
        </p:nvSpPr>
        <p:spPr/>
        <p:txBody>
          <a:bodyPr/>
          <a:lstStyle/>
          <a:p>
            <a:fld id="{20AA3F92-7ADE-48C9-96BC-742E9F2E2999}" type="slidenum">
              <a:rPr lang="LID4096" smtClean="0"/>
              <a:t>‹#›</a:t>
            </a:fld>
            <a:endParaRPr lang="LID4096"/>
          </a:p>
        </p:txBody>
      </p:sp>
    </p:spTree>
    <p:extLst>
      <p:ext uri="{BB962C8B-B14F-4D97-AF65-F5344CB8AC3E}">
        <p14:creationId xmlns:p14="http://schemas.microsoft.com/office/powerpoint/2010/main" val="34332008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EEAC5425-9E89-479E-904E-E9139EA6C405}" type="datetimeFigureOut">
              <a:rPr lang="LID4096" smtClean="0"/>
              <a:t>05/12/2023</a:t>
            </a:fld>
            <a:endParaRPr lang="LID4096"/>
          </a:p>
        </p:txBody>
      </p:sp>
      <p:sp>
        <p:nvSpPr>
          <p:cNvPr id="5" name="Footer Placeholder 4"/>
          <p:cNvSpPr>
            <a:spLocks noGrp="1"/>
          </p:cNvSpPr>
          <p:nvPr>
            <p:ph type="ftr" sz="quarter" idx="11"/>
          </p:nvPr>
        </p:nvSpPr>
        <p:spPr>
          <a:xfrm>
            <a:off x="774923" y="5951811"/>
            <a:ext cx="7896279" cy="365125"/>
          </a:xfrm>
        </p:spPr>
        <p:txBody>
          <a:bodyPr/>
          <a:lstStyle/>
          <a:p>
            <a:endParaRPr lang="LID4096"/>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20AA3F92-7ADE-48C9-96BC-742E9F2E2999}" type="slidenum">
              <a:rPr lang="LID4096" smtClean="0"/>
              <a:t>‹#›</a:t>
            </a:fld>
            <a:endParaRPr lang="LID4096"/>
          </a:p>
        </p:txBody>
      </p:sp>
    </p:spTree>
    <p:extLst>
      <p:ext uri="{BB962C8B-B14F-4D97-AF65-F5344CB8AC3E}">
        <p14:creationId xmlns:p14="http://schemas.microsoft.com/office/powerpoint/2010/main" val="288366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EEAC5425-9E89-479E-904E-E9139EA6C405}" type="datetimeFigureOut">
              <a:rPr lang="LID4096" smtClean="0"/>
              <a:t>05/12/2023</a:t>
            </a:fld>
            <a:endParaRPr lang="LID4096"/>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LID4096"/>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20AA3F92-7ADE-48C9-96BC-742E9F2E2999}" type="slidenum">
              <a:rPr lang="LID4096" smtClean="0"/>
              <a:t>‹#›</a:t>
            </a:fld>
            <a:endParaRPr lang="LID4096"/>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363749157"/>
      </p:ext>
    </p:extLst>
  </p:cSld>
  <p:clrMap bg1="lt1" tx1="dk1" bg2="lt2" tx2="dk2" accent1="accent1" accent2="accent2" accent3="accent3" accent4="accent4" accent5="accent5" accent6="accent6" hlink="hlink" folHlink="folHlink"/>
  <p:sldLayoutIdLst>
    <p:sldLayoutId id="2147483918" r:id="rId1"/>
    <p:sldLayoutId id="2147483919" r:id="rId2"/>
    <p:sldLayoutId id="2147483920" r:id="rId3"/>
    <p:sldLayoutId id="2147483921" r:id="rId4"/>
    <p:sldLayoutId id="2147483922" r:id="rId5"/>
    <p:sldLayoutId id="2147483923" r:id="rId6"/>
    <p:sldLayoutId id="2147483924" r:id="rId7"/>
    <p:sldLayoutId id="2147483925" r:id="rId8"/>
    <p:sldLayoutId id="2147483926" r:id="rId9"/>
    <p:sldLayoutId id="2147483927" r:id="rId10"/>
    <p:sldLayoutId id="2147483928"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A471029-0594-22F3-D030-7AEFFB723AB4}"/>
              </a:ext>
            </a:extLst>
          </p:cNvPr>
          <p:cNvSpPr txBox="1"/>
          <p:nvPr/>
        </p:nvSpPr>
        <p:spPr>
          <a:xfrm>
            <a:off x="1689100" y="2558890"/>
            <a:ext cx="8813800" cy="3722109"/>
          </a:xfrm>
          <a:prstGeom prst="rect">
            <a:avLst/>
          </a:prstGeom>
          <a:noFill/>
        </p:spPr>
        <p:txBody>
          <a:bodyPr wrap="square">
            <a:spAutoFit/>
          </a:bodyPr>
          <a:lstStyle/>
          <a:p>
            <a:pPr algn="ctr">
              <a:lnSpc>
                <a:spcPct val="107000"/>
              </a:lnSpc>
              <a:spcAft>
                <a:spcPts val="800"/>
              </a:spcAft>
            </a:pPr>
            <a:r>
              <a:rPr lang="en-US" sz="3200" b="1" dirty="0">
                <a:effectLst/>
                <a:latin typeface="Times New Roman" panose="02020603050405020304" pitchFamily="18" charset="0"/>
                <a:ea typeface="Calibri" panose="020F0502020204030204" pitchFamily="34" charset="0"/>
                <a:cs typeface="Vrinda" panose="020B0502040204020203" pitchFamily="34" charset="0"/>
              </a:rPr>
              <a:t>BMSW 5106</a:t>
            </a:r>
            <a:endParaRPr lang="en-US" dirty="0">
              <a:effectLst/>
              <a:latin typeface="Times New Roman" panose="02020603050405020304" pitchFamily="18" charset="0"/>
              <a:ea typeface="Calibri" panose="020F0502020204030204" pitchFamily="34" charset="0"/>
              <a:cs typeface="Vrinda" panose="020B0502040204020203" pitchFamily="34" charset="0"/>
            </a:endParaRPr>
          </a:p>
          <a:p>
            <a:pPr algn="ctr">
              <a:lnSpc>
                <a:spcPct val="150000"/>
              </a:lnSpc>
            </a:pPr>
            <a:r>
              <a:rPr lang="en-US" sz="3200" b="1" dirty="0">
                <a:effectLst/>
                <a:latin typeface="Times New Roman" panose="02020603050405020304" pitchFamily="18" charset="0"/>
                <a:ea typeface="Calibri" panose="020F0502020204030204" pitchFamily="34" charset="0"/>
                <a:cs typeface="Vrinda" panose="020B0502040204020203" pitchFamily="34" charset="0"/>
              </a:rPr>
              <a:t>Knowledge and Information Management Skills for the Workplace</a:t>
            </a:r>
          </a:p>
          <a:p>
            <a:pPr>
              <a:lnSpc>
                <a:spcPct val="150000"/>
              </a:lnSpc>
            </a:pPr>
            <a:r>
              <a:rPr lang="en-US" sz="1800" b="1" dirty="0">
                <a:solidFill>
                  <a:srgbClr val="000000"/>
                </a:solidFill>
                <a:effectLst/>
                <a:latin typeface="Arial" panose="020B0604020202020204" pitchFamily="34" charset="0"/>
                <a:ea typeface="Arial" panose="020B0604020202020204" pitchFamily="34" charset="0"/>
              </a:rPr>
              <a:t>Student Name: Silviu Marius Tanasa</a:t>
            </a:r>
            <a:endParaRPr lang="en-GB" sz="1800" b="1" dirty="0">
              <a:effectLst/>
              <a:latin typeface="Arial" panose="020B0604020202020204" pitchFamily="34" charset="0"/>
              <a:ea typeface="Arial" panose="020B0604020202020204" pitchFamily="34" charset="0"/>
            </a:endParaRPr>
          </a:p>
          <a:p>
            <a:pPr>
              <a:lnSpc>
                <a:spcPct val="150000"/>
              </a:lnSpc>
            </a:pPr>
            <a:r>
              <a:rPr lang="en-US" sz="1800" b="1" dirty="0">
                <a:solidFill>
                  <a:srgbClr val="000000"/>
                </a:solidFill>
                <a:effectLst/>
                <a:latin typeface="Arial" panose="020B0604020202020204" pitchFamily="34" charset="0"/>
                <a:ea typeface="Arial" panose="020B0604020202020204" pitchFamily="34" charset="0"/>
              </a:rPr>
              <a:t>Student ID: 2028900</a:t>
            </a:r>
            <a:endParaRPr lang="en-GB" sz="1800" b="1" dirty="0">
              <a:effectLst/>
              <a:latin typeface="Arial" panose="020B0604020202020204" pitchFamily="34" charset="0"/>
              <a:ea typeface="Arial" panose="020B0604020202020204" pitchFamily="34" charset="0"/>
            </a:endParaRPr>
          </a:p>
          <a:p>
            <a:pPr>
              <a:lnSpc>
                <a:spcPct val="150000"/>
              </a:lnSpc>
            </a:pPr>
            <a:r>
              <a:rPr lang="en-US" sz="1800" b="1" dirty="0">
                <a:solidFill>
                  <a:srgbClr val="000000"/>
                </a:solidFill>
                <a:effectLst/>
                <a:latin typeface="Arial" panose="020B0604020202020204" pitchFamily="34" charset="0"/>
                <a:ea typeface="Arial" panose="020B0604020202020204" pitchFamily="34" charset="0"/>
              </a:rPr>
              <a:t>Module Code: BMSW 5106</a:t>
            </a:r>
            <a:endParaRPr lang="en-GB" sz="1800" b="1" dirty="0">
              <a:effectLst/>
              <a:latin typeface="Arial" panose="020B0604020202020204" pitchFamily="34" charset="0"/>
              <a:ea typeface="Arial" panose="020B0604020202020204" pitchFamily="34" charset="0"/>
            </a:endParaRPr>
          </a:p>
          <a:p>
            <a:pPr algn="ctr">
              <a:lnSpc>
                <a:spcPct val="107000"/>
              </a:lnSpc>
              <a:spcAft>
                <a:spcPts val="800"/>
              </a:spcAft>
            </a:pPr>
            <a:endParaRPr lang="en-US" dirty="0">
              <a:effectLst/>
              <a:latin typeface="Times New Roman" panose="02020603050405020304" pitchFamily="18"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26097249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362E10-98B0-2638-2115-23BF89240FF9}"/>
              </a:ext>
            </a:extLst>
          </p:cNvPr>
          <p:cNvSpPr txBox="1"/>
          <p:nvPr/>
        </p:nvSpPr>
        <p:spPr>
          <a:xfrm>
            <a:off x="297455" y="760098"/>
            <a:ext cx="3731190" cy="2739211"/>
          </a:xfrm>
          <a:prstGeom prst="rect">
            <a:avLst/>
          </a:prstGeom>
          <a:noFill/>
        </p:spPr>
        <p:txBody>
          <a:bodyPr wrap="square" rtlCol="0">
            <a:spAutoFit/>
          </a:bodyPr>
          <a:lstStyle/>
          <a:p>
            <a:pPr algn="ctr"/>
            <a:r>
              <a:rPr lang="en-US" b="1" i="0" dirty="0">
                <a:effectLst/>
                <a:latin typeface="Times New Roman" panose="02020603050405020304" pitchFamily="18" charset="0"/>
                <a:cs typeface="Times New Roman" panose="02020603050405020304" pitchFamily="18" charset="0"/>
              </a:rPr>
              <a:t>Introduction</a:t>
            </a:r>
            <a:endParaRPr lang="en-US" sz="1400" b="1" i="0" dirty="0">
              <a:effectLst/>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sz="1400" b="0" i="0" dirty="0">
                <a:effectLst/>
                <a:latin typeface="Times New Roman" panose="02020603050405020304" pitchFamily="18" charset="0"/>
                <a:cs typeface="Times New Roman" panose="02020603050405020304" pitchFamily="18" charset="0"/>
              </a:rPr>
              <a:t>The Ritz London is a renowned luxury hotel with exceptional service and rich history.</a:t>
            </a:r>
          </a:p>
          <a:p>
            <a:pPr marL="171450" indent="-171450" algn="just">
              <a:buFont typeface="Arial" panose="020B0604020202020204" pitchFamily="34" charset="0"/>
              <a:buChar char="•"/>
            </a:pPr>
            <a:r>
              <a:rPr lang="en-US" sz="1400" b="0" i="0" dirty="0">
                <a:effectLst/>
                <a:latin typeface="Times New Roman" panose="02020603050405020304" pitchFamily="18" charset="0"/>
                <a:cs typeface="Times New Roman" panose="02020603050405020304" pitchFamily="18" charset="0"/>
              </a:rPr>
              <a:t>An effective knowledge management system is essential to maintain the hotel's reputation and success.</a:t>
            </a:r>
          </a:p>
          <a:p>
            <a:pPr marL="171450" indent="-171450" algn="just">
              <a:buFont typeface="Arial" panose="020B0604020202020204" pitchFamily="34" charset="0"/>
              <a:buChar char="•"/>
            </a:pPr>
            <a:r>
              <a:rPr lang="en-US" sz="1400" b="0" i="0" dirty="0">
                <a:effectLst/>
                <a:latin typeface="Times New Roman" panose="02020603050405020304" pitchFamily="18" charset="0"/>
                <a:cs typeface="Times New Roman" panose="02020603050405020304" pitchFamily="18" charset="0"/>
              </a:rPr>
              <a:t>In this poster presentation, we will discuss ways to connect people and information for better knowledge management.</a:t>
            </a:r>
          </a:p>
          <a:p>
            <a:pPr marL="171450" indent="-171450" algn="just">
              <a:buFont typeface="Arial" panose="020B0604020202020204" pitchFamily="34" charset="0"/>
              <a:buChar char="•"/>
            </a:pPr>
            <a:r>
              <a:rPr lang="en-US" sz="1400" b="0" i="0" dirty="0">
                <a:effectLst/>
                <a:latin typeface="Times New Roman" panose="02020603050405020304" pitchFamily="18" charset="0"/>
                <a:cs typeface="Times New Roman" panose="02020603050405020304" pitchFamily="18" charset="0"/>
              </a:rPr>
              <a:t>We will also explore possible tools and technologies and ways to commercialize accumulated knowledge.</a:t>
            </a:r>
          </a:p>
        </p:txBody>
      </p:sp>
      <p:sp>
        <p:nvSpPr>
          <p:cNvPr id="3" name="TextBox 2">
            <a:extLst>
              <a:ext uri="{FF2B5EF4-FFF2-40B4-BE49-F238E27FC236}">
                <a16:creationId xmlns:a16="http://schemas.microsoft.com/office/drawing/2014/main" id="{7544A1B5-9599-5CCC-4616-0E2BF906857A}"/>
              </a:ext>
            </a:extLst>
          </p:cNvPr>
          <p:cNvSpPr txBox="1"/>
          <p:nvPr/>
        </p:nvSpPr>
        <p:spPr>
          <a:xfrm>
            <a:off x="297455" y="3790491"/>
            <a:ext cx="3731190" cy="2862322"/>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1. Connecting People to Create, Share, and Exploit Knowledge Effectively</a:t>
            </a:r>
          </a:p>
          <a:p>
            <a:pPr marL="171450" indent="-171450" algn="just">
              <a:buFont typeface="Arial" panose="020B0604020202020204" pitchFamily="34" charset="0"/>
              <a:buChar char="•"/>
            </a:pPr>
            <a:r>
              <a:rPr lang="en-US" sz="1400" b="0" i="0" dirty="0">
                <a:effectLst/>
                <a:latin typeface="Times New Roman" panose="02020603050405020304" pitchFamily="18" charset="0"/>
                <a:cs typeface="Times New Roman" panose="02020603050405020304" pitchFamily="18" charset="0"/>
              </a:rPr>
              <a:t>Social networking systems/platforms like Slack, Microsoft Teams, or Workplace by Facebook can be used</a:t>
            </a:r>
          </a:p>
          <a:p>
            <a:pPr marL="171450" indent="-171450" algn="just">
              <a:buFont typeface="Arial" panose="020B0604020202020204" pitchFamily="34" charset="0"/>
              <a:buChar char="•"/>
            </a:pPr>
            <a:r>
              <a:rPr lang="en-US" sz="1400" b="0" i="0" dirty="0">
                <a:effectLst/>
                <a:latin typeface="Times New Roman" panose="02020603050405020304" pitchFamily="18" charset="0"/>
                <a:cs typeface="Times New Roman" panose="02020603050405020304" pitchFamily="18" charset="0"/>
              </a:rPr>
              <a:t>These platforms provide a centralized place to share information and collaborate on projects</a:t>
            </a:r>
          </a:p>
          <a:p>
            <a:pPr marL="171450" indent="-171450" algn="just">
              <a:buFont typeface="Arial" panose="020B0604020202020204" pitchFamily="34" charset="0"/>
              <a:buChar char="•"/>
            </a:pPr>
            <a:r>
              <a:rPr lang="en-US" sz="1400" b="0" i="0" dirty="0">
                <a:effectLst/>
                <a:latin typeface="Times New Roman" panose="02020603050405020304" pitchFamily="18" charset="0"/>
                <a:cs typeface="Times New Roman" panose="02020603050405020304" pitchFamily="18" charset="0"/>
              </a:rPr>
              <a:t>Create channels/groups that focus on specific topics or departments</a:t>
            </a:r>
          </a:p>
          <a:p>
            <a:pPr marL="171450" indent="-171450" algn="just">
              <a:buFont typeface="Arial" panose="020B0604020202020204" pitchFamily="34" charset="0"/>
              <a:buChar char="•"/>
            </a:pPr>
            <a:r>
              <a:rPr lang="en-US" sz="1400" b="0" i="0" dirty="0">
                <a:effectLst/>
                <a:latin typeface="Times New Roman" panose="02020603050405020304" pitchFamily="18" charset="0"/>
                <a:cs typeface="Times New Roman" panose="02020603050405020304" pitchFamily="18" charset="0"/>
              </a:rPr>
              <a:t>Incentivize employees to contribute through a rewards system such as badges or points</a:t>
            </a:r>
          </a:p>
        </p:txBody>
      </p:sp>
      <p:sp>
        <p:nvSpPr>
          <p:cNvPr id="5" name="TextBox 4">
            <a:extLst>
              <a:ext uri="{FF2B5EF4-FFF2-40B4-BE49-F238E27FC236}">
                <a16:creationId xmlns:a16="http://schemas.microsoft.com/office/drawing/2014/main" id="{E33A8F05-87A4-9D48-C975-DB2E8DC970C9}"/>
              </a:ext>
            </a:extLst>
          </p:cNvPr>
          <p:cNvSpPr txBox="1"/>
          <p:nvPr/>
        </p:nvSpPr>
        <p:spPr>
          <a:xfrm>
            <a:off x="4142945" y="584471"/>
            <a:ext cx="4841033" cy="1785104"/>
          </a:xfrm>
          <a:prstGeom prst="rect">
            <a:avLst/>
          </a:prstGeom>
          <a:noFill/>
        </p:spPr>
        <p:txBody>
          <a:bodyPr wrap="square">
            <a:spAutoFit/>
          </a:bodyPr>
          <a:lstStyle/>
          <a:p>
            <a:pPr algn="ctr"/>
            <a:r>
              <a:rPr lang="en-US" b="1" dirty="0">
                <a:latin typeface="Times New Roman" panose="02020603050405020304" pitchFamily="18" charset="0"/>
                <a:cs typeface="Times New Roman" panose="02020603050405020304" pitchFamily="18" charset="0"/>
              </a:rPr>
              <a:t>2. Connect People To The Information They Need To Develop &amp; Apply Their Knowledge In New Ways</a:t>
            </a:r>
            <a:endParaRPr lang="en-US" sz="2400" dirty="0"/>
          </a:p>
          <a:p>
            <a:pPr marL="285750" indent="-28575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Create a central knowledge repository (wiki or intranet)</a:t>
            </a:r>
          </a:p>
          <a:p>
            <a:pPr marL="285750" indent="-285750" algn="jus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Include company policies, procedures, and best practices</a:t>
            </a:r>
          </a:p>
          <a:p>
            <a:pPr marL="285750" indent="-28575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Implement a search engine or chatbot for quick access to information</a:t>
            </a:r>
            <a:endParaRPr lang="LID4096" sz="14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F683E9AE-4386-BD58-D776-D5F9A0A3E2AE}"/>
              </a:ext>
            </a:extLst>
          </p:cNvPr>
          <p:cNvSpPr txBox="1"/>
          <p:nvPr/>
        </p:nvSpPr>
        <p:spPr>
          <a:xfrm>
            <a:off x="4142946" y="2403734"/>
            <a:ext cx="4841033" cy="1938992"/>
          </a:xfrm>
          <a:prstGeom prst="rect">
            <a:avLst/>
          </a:prstGeom>
          <a:noFill/>
        </p:spPr>
        <p:txBody>
          <a:bodyPr wrap="square">
            <a:spAutoFit/>
          </a:bodyPr>
          <a:lstStyle/>
          <a:p>
            <a:pPr algn="ctr"/>
            <a:r>
              <a:rPr lang="en-US" b="1" dirty="0">
                <a:latin typeface="Times New Roman" panose="02020603050405020304" pitchFamily="18" charset="0"/>
                <a:cs typeface="Times New Roman" panose="02020603050405020304" pitchFamily="18" charset="0"/>
              </a:rPr>
              <a:t>3. Connect People To The Tools They Need To Process Knowledge</a:t>
            </a:r>
          </a:p>
          <a:p>
            <a:pPr marL="285750" indent="-285750" algn="jus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Implement project management software (Asana or Trello)</a:t>
            </a:r>
          </a:p>
          <a:p>
            <a:pPr marL="285750" indent="-28575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Manage tasks and projects more efficiently, assign deadlines, and communicate with team members</a:t>
            </a:r>
          </a:p>
          <a:p>
            <a:pPr marL="285750" indent="-28575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Implement e-learning platform (Udemy or Coursera)</a:t>
            </a:r>
          </a:p>
          <a:p>
            <a:pPr marL="285750" indent="-28575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Provide employees with the tools they need to develop new skills and knowledge.</a:t>
            </a:r>
            <a:endParaRPr lang="LID4096" sz="14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0A0282C5-65B3-6BE0-9798-2A6672C4A796}"/>
              </a:ext>
            </a:extLst>
          </p:cNvPr>
          <p:cNvSpPr txBox="1"/>
          <p:nvPr/>
        </p:nvSpPr>
        <p:spPr>
          <a:xfrm>
            <a:off x="4142947" y="4411045"/>
            <a:ext cx="4841033" cy="2369880"/>
          </a:xfrm>
          <a:prstGeom prst="rect">
            <a:avLst/>
          </a:prstGeom>
          <a:noFill/>
        </p:spPr>
        <p:txBody>
          <a:bodyPr wrap="square">
            <a:spAutoFit/>
          </a:bodyPr>
          <a:lstStyle/>
          <a:p>
            <a:pPr algn="ctr"/>
            <a:r>
              <a:rPr lang="en-US" b="1" dirty="0">
                <a:latin typeface="Times New Roman" panose="02020603050405020304" pitchFamily="18" charset="0"/>
                <a:cs typeface="Times New Roman" panose="02020603050405020304" pitchFamily="18" charset="0"/>
              </a:rPr>
              <a:t>4. Promote The Knowledge-sharing Culture Among The Employees</a:t>
            </a:r>
          </a:p>
          <a:p>
            <a:pPr marL="171450" indent="-17145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Promoting a knowledge-sharing culture among employees is crucial for KM success. </a:t>
            </a:r>
          </a:p>
          <a:p>
            <a:pPr marL="171450" indent="-17145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Strategies to achieve this include-</a:t>
            </a:r>
          </a:p>
          <a:p>
            <a:pPr marL="171450" indent="-171450" algn="just">
              <a:buFont typeface="Courier New" panose="02070309020205020404" pitchFamily="49" charset="0"/>
              <a:buChar char="o"/>
            </a:pPr>
            <a:r>
              <a:rPr lang="en-US" sz="1400" dirty="0">
                <a:latin typeface="Times New Roman" panose="02020603050405020304" pitchFamily="18" charset="0"/>
                <a:cs typeface="Times New Roman" panose="02020603050405020304" pitchFamily="18" charset="0"/>
              </a:rPr>
              <a:t>recognition and rewards for sharing knowledge, </a:t>
            </a:r>
          </a:p>
          <a:p>
            <a:pPr marL="171450" indent="-171450">
              <a:buFont typeface="Courier New" panose="02070309020205020404" pitchFamily="49" charset="0"/>
              <a:buChar char="o"/>
            </a:pPr>
            <a:r>
              <a:rPr lang="en-US" sz="1400" dirty="0">
                <a:latin typeface="Times New Roman" panose="02020603050405020304" pitchFamily="18" charset="0"/>
                <a:cs typeface="Times New Roman" panose="02020603050405020304" pitchFamily="18" charset="0"/>
              </a:rPr>
              <a:t>training and development opportunities, </a:t>
            </a:r>
          </a:p>
          <a:p>
            <a:pPr marL="171450" indent="-171450">
              <a:buFont typeface="Courier New" panose="02070309020205020404" pitchFamily="49" charset="0"/>
              <a:buChar char="o"/>
            </a:pPr>
            <a:r>
              <a:rPr lang="en-US" sz="1400" dirty="0">
                <a:latin typeface="Times New Roman" panose="02020603050405020304" pitchFamily="18" charset="0"/>
                <a:cs typeface="Times New Roman" panose="02020603050405020304" pitchFamily="18" charset="0"/>
              </a:rPr>
              <a:t>open communication channels, </a:t>
            </a:r>
          </a:p>
          <a:p>
            <a:pPr marL="171450" indent="-171450">
              <a:buFont typeface="Courier New" panose="02070309020205020404" pitchFamily="49" charset="0"/>
              <a:buChar char="o"/>
            </a:pPr>
            <a:r>
              <a:rPr lang="en-US" sz="1400" dirty="0">
                <a:latin typeface="Times New Roman" panose="02020603050405020304" pitchFamily="18" charset="0"/>
                <a:cs typeface="Times New Roman" panose="02020603050405020304" pitchFamily="18" charset="0"/>
              </a:rPr>
              <a:t>knowledge-sharing events, and </a:t>
            </a:r>
          </a:p>
          <a:p>
            <a:pPr marL="171450" indent="-171450">
              <a:buFont typeface="Courier New" panose="02070309020205020404" pitchFamily="49" charset="0"/>
              <a:buChar char="o"/>
            </a:pPr>
            <a:r>
              <a:rPr lang="en-US" sz="1400" dirty="0">
                <a:latin typeface="Times New Roman" panose="02020603050405020304" pitchFamily="18" charset="0"/>
                <a:cs typeface="Times New Roman" panose="02020603050405020304" pitchFamily="18" charset="0"/>
              </a:rPr>
              <a:t>leading by example.</a:t>
            </a:r>
            <a:endParaRPr lang="LID4096" sz="140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F5D8D19D-F38B-9FA2-3380-E5CC3FFB87FE}"/>
              </a:ext>
            </a:extLst>
          </p:cNvPr>
          <p:cNvSpPr txBox="1"/>
          <p:nvPr/>
        </p:nvSpPr>
        <p:spPr>
          <a:xfrm>
            <a:off x="9098278" y="736411"/>
            <a:ext cx="2615184" cy="5816977"/>
          </a:xfrm>
          <a:prstGeom prst="rect">
            <a:avLst/>
          </a:prstGeom>
          <a:noFill/>
        </p:spPr>
        <p:txBody>
          <a:bodyPr wrap="square">
            <a:spAutoFit/>
          </a:bodyPr>
          <a:lstStyle/>
          <a:p>
            <a:pPr algn="ctr"/>
            <a:r>
              <a:rPr lang="en-US" sz="2000" b="1" dirty="0">
                <a:latin typeface="Times New Roman" panose="02020603050405020304" pitchFamily="18" charset="0"/>
                <a:cs typeface="Times New Roman" panose="02020603050405020304" pitchFamily="18" charset="0"/>
              </a:rPr>
              <a:t>Conclusion</a:t>
            </a:r>
          </a:p>
          <a:p>
            <a:pPr algn="just"/>
            <a:r>
              <a:rPr lang="en-US" sz="1600" dirty="0">
                <a:latin typeface="Times New Roman" panose="02020603050405020304" pitchFamily="18" charset="0"/>
                <a:cs typeface="Times New Roman" panose="02020603050405020304" pitchFamily="18" charset="0"/>
              </a:rPr>
              <a:t>In conclusion, a better KM system is crucial for organizational success. It connects people, information, and tools to create, share, and exploit knowledge effectively. To implement a KM system, it is important to identify possible tools and technologies, their purposes, usage, and interaction with other systems. A knowledge-sharing culture should be promoted among employees through recognition, training, communication, events, and leading by example. By implementing these strategies, Ritz London can develop a successful KM system that contributes to its long-term success.</a:t>
            </a:r>
            <a:endParaRPr lang="LID4096"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909182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2600A88-1AB7-5D79-9152-05C9D1D7FB3E}"/>
              </a:ext>
            </a:extLst>
          </p:cNvPr>
          <p:cNvSpPr txBox="1"/>
          <p:nvPr/>
        </p:nvSpPr>
        <p:spPr>
          <a:xfrm>
            <a:off x="412750" y="1042423"/>
            <a:ext cx="11366500" cy="5039649"/>
          </a:xfrm>
          <a:prstGeom prst="rect">
            <a:avLst/>
          </a:prstGeom>
          <a:noFill/>
        </p:spPr>
        <p:txBody>
          <a:bodyPr wrap="square">
            <a:spAutoFit/>
          </a:bodyPr>
          <a:lstStyle/>
          <a:p>
            <a:pPr algn="ctr">
              <a:lnSpc>
                <a:spcPct val="150000"/>
              </a:lnSpc>
              <a:spcBef>
                <a:spcPts val="1200"/>
              </a:spcBef>
            </a:pPr>
            <a:r>
              <a:rPr lang="en-US" sz="2000" b="1" kern="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References</a:t>
            </a:r>
          </a:p>
          <a:p>
            <a:pPr marL="342900" lvl="0" indent="-342900" algn="just">
              <a:lnSpc>
                <a:spcPct val="150000"/>
              </a:lnSpc>
              <a:buFont typeface="+mj-lt"/>
              <a:buAutoNum type="arabicPeriod"/>
            </a:pPr>
            <a:r>
              <a:rPr lang="en-US" sz="1400" dirty="0">
                <a:effectLst/>
                <a:latin typeface="Times New Roman" panose="02020603050405020304" pitchFamily="18" charset="0"/>
                <a:ea typeface="Calibri" panose="020F0502020204030204" pitchFamily="34" charset="0"/>
                <a:cs typeface="Vrinda" panose="020B0502040204020203" pitchFamily="34" charset="0"/>
              </a:rPr>
              <a:t>(2023) </a:t>
            </a:r>
            <a:r>
              <a:rPr lang="en-US" sz="1400" i="1" dirty="0" err="1">
                <a:effectLst/>
                <a:latin typeface="Times New Roman" panose="02020603050405020304" pitchFamily="18" charset="0"/>
                <a:ea typeface="Calibri" panose="020F0502020204030204" pitchFamily="34" charset="0"/>
                <a:cs typeface="Vrinda" panose="020B0502040204020203" pitchFamily="34" charset="0"/>
              </a:rPr>
              <a:t>Harri</a:t>
            </a:r>
            <a:r>
              <a:rPr lang="en-US" sz="1400" dirty="0">
                <a:effectLst/>
                <a:latin typeface="Times New Roman" panose="02020603050405020304" pitchFamily="18" charset="0"/>
                <a:ea typeface="Calibri" panose="020F0502020204030204" pitchFamily="34" charset="0"/>
                <a:cs typeface="Vrinda" panose="020B0502040204020203" pitchFamily="34" charset="0"/>
              </a:rPr>
              <a:t>. Available at: https://harri.com/The-Ritz---Front-Office/job/1833736-duty-manager (Accessed: April 11, 2023). </a:t>
            </a:r>
          </a:p>
          <a:p>
            <a:pPr marL="342900" lvl="0" indent="-342900" algn="just">
              <a:lnSpc>
                <a:spcPct val="150000"/>
              </a:lnSpc>
              <a:buFont typeface="+mj-lt"/>
              <a:buAutoNum type="arabicPeriod"/>
            </a:pPr>
            <a:r>
              <a:rPr lang="en-US" sz="1400" i="1" dirty="0">
                <a:effectLst/>
                <a:latin typeface="Times New Roman" panose="02020603050405020304" pitchFamily="18" charset="0"/>
                <a:ea typeface="Calibri" panose="020F0502020204030204" pitchFamily="34" charset="0"/>
                <a:cs typeface="Vrinda" panose="020B0502040204020203" pitchFamily="34" charset="0"/>
              </a:rPr>
              <a:t>2022 annual report - ritzhotel.com</a:t>
            </a:r>
            <a:r>
              <a:rPr lang="en-US" sz="1400" dirty="0">
                <a:effectLst/>
                <a:latin typeface="Times New Roman" panose="02020603050405020304" pitchFamily="18" charset="0"/>
                <a:ea typeface="Calibri" panose="020F0502020204030204" pitchFamily="34" charset="0"/>
                <a:cs typeface="Vrinda" panose="020B0502040204020203" pitchFamily="34" charset="0"/>
              </a:rPr>
              <a:t> (no date) </a:t>
            </a:r>
            <a:r>
              <a:rPr lang="en-US" sz="1400" i="1" dirty="0">
                <a:effectLst/>
                <a:latin typeface="Times New Roman" panose="02020603050405020304" pitchFamily="18" charset="0"/>
                <a:ea typeface="Calibri" panose="020F0502020204030204" pitchFamily="34" charset="0"/>
                <a:cs typeface="Vrinda" panose="020B0502040204020203" pitchFamily="34" charset="0"/>
              </a:rPr>
              <a:t>Ritz London 2022 ANNUAL REPORT</a:t>
            </a:r>
            <a:r>
              <a:rPr lang="en-US" sz="1400" dirty="0">
                <a:effectLst/>
                <a:latin typeface="Times New Roman" panose="02020603050405020304" pitchFamily="18" charset="0"/>
                <a:ea typeface="Calibri" panose="020F0502020204030204" pitchFamily="34" charset="0"/>
                <a:cs typeface="Vrinda" panose="020B0502040204020203" pitchFamily="34" charset="0"/>
              </a:rPr>
              <a:t>. Available at: https://marriott.gcs-web.com/static-files/b82978a6-9d28-4e38-9855-fc4ae2cebe11 (Accessed: April 11, 2023). </a:t>
            </a:r>
          </a:p>
          <a:p>
            <a:pPr marL="342900" lvl="0" indent="-342900" algn="just">
              <a:lnSpc>
                <a:spcPct val="150000"/>
              </a:lnSpc>
              <a:buFont typeface="+mj-lt"/>
              <a:buAutoNum type="arabicPeriod"/>
            </a:pPr>
            <a:r>
              <a:rPr lang="en-US" sz="1400" dirty="0">
                <a:effectLst/>
                <a:latin typeface="Times New Roman" panose="02020603050405020304" pitchFamily="18" charset="0"/>
                <a:ea typeface="Calibri" panose="020F0502020204030204" pitchFamily="34" charset="0"/>
                <a:cs typeface="Vrinda" panose="020B0502040204020203" pitchFamily="34" charset="0"/>
              </a:rPr>
              <a:t>Atlassian (2019) </a:t>
            </a:r>
            <a:r>
              <a:rPr lang="en-US" sz="1400" i="1" dirty="0">
                <a:effectLst/>
                <a:latin typeface="Times New Roman" panose="02020603050405020304" pitchFamily="18" charset="0"/>
                <a:ea typeface="Calibri" panose="020F0502020204030204" pitchFamily="34" charset="0"/>
                <a:cs typeface="Vrinda" panose="020B0502040204020203" pitchFamily="34" charset="0"/>
              </a:rPr>
              <a:t>Knowledge management explained: Atlassian</a:t>
            </a:r>
            <a:r>
              <a:rPr lang="en-US" sz="1400" dirty="0">
                <a:effectLst/>
                <a:latin typeface="Times New Roman" panose="02020603050405020304" pitchFamily="18" charset="0"/>
                <a:ea typeface="Calibri" panose="020F0502020204030204" pitchFamily="34" charset="0"/>
                <a:cs typeface="Vrinda" panose="020B0502040204020203" pitchFamily="34" charset="0"/>
              </a:rPr>
              <a:t>, </a:t>
            </a:r>
            <a:r>
              <a:rPr lang="en-US" sz="1400" i="1" dirty="0">
                <a:effectLst/>
                <a:latin typeface="Times New Roman" panose="02020603050405020304" pitchFamily="18" charset="0"/>
                <a:ea typeface="Calibri" panose="020F0502020204030204" pitchFamily="34" charset="0"/>
                <a:cs typeface="Vrinda" panose="020B0502040204020203" pitchFamily="34" charset="0"/>
              </a:rPr>
              <a:t>Atlassian</a:t>
            </a:r>
            <a:r>
              <a:rPr lang="en-US" sz="1400" dirty="0">
                <a:effectLst/>
                <a:latin typeface="Times New Roman" panose="02020603050405020304" pitchFamily="18" charset="0"/>
                <a:ea typeface="Calibri" panose="020F0502020204030204" pitchFamily="34" charset="0"/>
                <a:cs typeface="Vrinda" panose="020B0502040204020203" pitchFamily="34" charset="0"/>
              </a:rPr>
              <a:t>. Available at: https://www.atlassian.com/itsm/knowledge-management (Accessed: April 11, 2023). </a:t>
            </a:r>
          </a:p>
          <a:p>
            <a:pPr marL="342900" lvl="0" indent="-342900" algn="just">
              <a:lnSpc>
                <a:spcPct val="150000"/>
              </a:lnSpc>
              <a:buFont typeface="+mj-lt"/>
              <a:buAutoNum type="arabicPeriod"/>
            </a:pPr>
            <a:r>
              <a:rPr lang="en-US" sz="1400" dirty="0" err="1">
                <a:effectLst/>
                <a:latin typeface="Times New Roman" panose="02020603050405020304" pitchFamily="18" charset="0"/>
                <a:ea typeface="Calibri" panose="020F0502020204030204" pitchFamily="34" charset="0"/>
                <a:cs typeface="Vrinda" panose="020B0502040204020203" pitchFamily="34" charset="0"/>
              </a:rPr>
              <a:t>Awad</a:t>
            </a:r>
            <a:r>
              <a:rPr lang="en-US" sz="1400" dirty="0">
                <a:effectLst/>
                <a:latin typeface="Times New Roman" panose="02020603050405020304" pitchFamily="18" charset="0"/>
                <a:ea typeface="Calibri" panose="020F0502020204030204" pitchFamily="34" charset="0"/>
                <a:cs typeface="Vrinda" panose="020B0502040204020203" pitchFamily="34" charset="0"/>
              </a:rPr>
              <a:t>, E.M. and </a:t>
            </a:r>
            <a:r>
              <a:rPr lang="en-US" sz="1400" dirty="0" err="1">
                <a:effectLst/>
                <a:latin typeface="Times New Roman" panose="02020603050405020304" pitchFamily="18" charset="0"/>
                <a:ea typeface="Calibri" panose="020F0502020204030204" pitchFamily="34" charset="0"/>
                <a:cs typeface="Vrinda" panose="020B0502040204020203" pitchFamily="34" charset="0"/>
              </a:rPr>
              <a:t>Ghaziri</a:t>
            </a:r>
            <a:r>
              <a:rPr lang="en-US" sz="1400" dirty="0">
                <a:effectLst/>
                <a:latin typeface="Times New Roman" panose="02020603050405020304" pitchFamily="18" charset="0"/>
                <a:ea typeface="Calibri" panose="020F0502020204030204" pitchFamily="34" charset="0"/>
                <a:cs typeface="Vrinda" panose="020B0502040204020203" pitchFamily="34" charset="0"/>
              </a:rPr>
              <a:t>, H. (2013) </a:t>
            </a:r>
            <a:r>
              <a:rPr lang="en-US" sz="1400" i="1" dirty="0">
                <a:effectLst/>
                <a:latin typeface="Times New Roman" panose="02020603050405020304" pitchFamily="18" charset="0"/>
                <a:ea typeface="Calibri" panose="020F0502020204030204" pitchFamily="34" charset="0"/>
                <a:cs typeface="Vrinda" panose="020B0502040204020203" pitchFamily="34" charset="0"/>
              </a:rPr>
              <a:t>Knowledge management</a:t>
            </a:r>
            <a:r>
              <a:rPr lang="en-US" sz="1400" dirty="0">
                <a:effectLst/>
                <a:latin typeface="Times New Roman" panose="02020603050405020304" pitchFamily="18" charset="0"/>
                <a:ea typeface="Calibri" panose="020F0502020204030204" pitchFamily="34" charset="0"/>
                <a:cs typeface="Vrinda" panose="020B0502040204020203" pitchFamily="34" charset="0"/>
              </a:rPr>
              <a:t>. New Delhi (India): PHI Learning Private Limited. </a:t>
            </a:r>
          </a:p>
          <a:p>
            <a:pPr marL="342900" lvl="0" indent="-342900" algn="just">
              <a:lnSpc>
                <a:spcPct val="150000"/>
              </a:lnSpc>
              <a:buFont typeface="+mj-lt"/>
              <a:buAutoNum type="arabicPeriod"/>
            </a:pPr>
            <a:r>
              <a:rPr lang="en-US" sz="1400" dirty="0">
                <a:effectLst/>
                <a:latin typeface="Times New Roman" panose="02020603050405020304" pitchFamily="18" charset="0"/>
                <a:ea typeface="Calibri" panose="020F0502020204030204" pitchFamily="34" charset="0"/>
                <a:cs typeface="Vrinda" panose="020B0502040204020203" pitchFamily="34" charset="0"/>
              </a:rPr>
              <a:t>Harmer, J. (2021) </a:t>
            </a:r>
            <a:r>
              <a:rPr lang="en-US" sz="1400" i="1" dirty="0">
                <a:effectLst/>
                <a:latin typeface="Times New Roman" panose="02020603050405020304" pitchFamily="18" charset="0"/>
                <a:ea typeface="Calibri" panose="020F0502020204030204" pitchFamily="34" charset="0"/>
                <a:cs typeface="Vrinda" panose="020B0502040204020203" pitchFamily="34" charset="0"/>
              </a:rPr>
              <a:t>A new chapter how the ritz </a:t>
            </a:r>
            <a:r>
              <a:rPr lang="en-US" sz="1400" i="1" dirty="0" err="1">
                <a:effectLst/>
                <a:latin typeface="Times New Roman" panose="02020603050405020304" pitchFamily="18" charset="0"/>
                <a:ea typeface="Calibri" panose="020F0502020204030204" pitchFamily="34" charset="0"/>
                <a:cs typeface="Vrinda" panose="020B0502040204020203" pitchFamily="34" charset="0"/>
              </a:rPr>
              <a:t>london</a:t>
            </a:r>
            <a:r>
              <a:rPr lang="en-US" sz="1400" i="1" dirty="0">
                <a:effectLst/>
                <a:latin typeface="Times New Roman" panose="02020603050405020304" pitchFamily="18" charset="0"/>
                <a:ea typeface="Calibri" panose="020F0502020204030204" pitchFamily="34" charset="0"/>
                <a:cs typeface="Vrinda" panose="020B0502040204020203" pitchFamily="34" charset="0"/>
              </a:rPr>
              <a:t> is...</a:t>
            </a:r>
            <a:r>
              <a:rPr lang="en-US" sz="1400" dirty="0">
                <a:effectLst/>
                <a:latin typeface="Times New Roman" panose="02020603050405020304" pitchFamily="18" charset="0"/>
                <a:ea typeface="Calibri" panose="020F0502020204030204" pitchFamily="34" charset="0"/>
                <a:cs typeface="Vrinda" panose="020B0502040204020203" pitchFamily="34" charset="0"/>
              </a:rPr>
              <a:t>, </a:t>
            </a:r>
            <a:r>
              <a:rPr lang="en-US" sz="1400" i="1" dirty="0">
                <a:effectLst/>
                <a:latin typeface="Times New Roman" panose="02020603050405020304" pitchFamily="18" charset="0"/>
                <a:ea typeface="Calibri" panose="020F0502020204030204" pitchFamily="34" charset="0"/>
                <a:cs typeface="Vrinda" panose="020B0502040204020203" pitchFamily="34" charset="0"/>
              </a:rPr>
              <a:t>The Caterer</a:t>
            </a:r>
            <a:r>
              <a:rPr lang="en-US" sz="1400" dirty="0">
                <a:effectLst/>
                <a:latin typeface="Times New Roman" panose="02020603050405020304" pitchFamily="18" charset="0"/>
                <a:ea typeface="Calibri" panose="020F0502020204030204" pitchFamily="34" charset="0"/>
                <a:cs typeface="Vrinda" panose="020B0502040204020203" pitchFamily="34" charset="0"/>
              </a:rPr>
              <a:t>. The Caterer. Available at: https://www.thecaterer.com/sector/hotel/new-chapter-how-ritz-london-reinventing-itself (Accessed: April 11, 2023). </a:t>
            </a:r>
          </a:p>
          <a:p>
            <a:pPr marL="342900" lvl="0" indent="-342900" algn="just">
              <a:lnSpc>
                <a:spcPct val="150000"/>
              </a:lnSpc>
              <a:buFont typeface="+mj-lt"/>
              <a:buAutoNum type="arabicPeriod"/>
            </a:pPr>
            <a:r>
              <a:rPr lang="en-US" sz="1400" i="1" dirty="0">
                <a:effectLst/>
                <a:latin typeface="Times New Roman" panose="02020603050405020304" pitchFamily="18" charset="0"/>
                <a:ea typeface="Calibri" panose="020F0502020204030204" pitchFamily="34" charset="0"/>
                <a:cs typeface="Vrinda" panose="020B0502040204020203" pitchFamily="34" charset="0"/>
              </a:rPr>
              <a:t>The Ritz London - London, England - the leading hotels of the world</a:t>
            </a:r>
            <a:r>
              <a:rPr lang="en-US" sz="1400" dirty="0">
                <a:effectLst/>
                <a:latin typeface="Times New Roman" panose="02020603050405020304" pitchFamily="18" charset="0"/>
                <a:ea typeface="Calibri" panose="020F0502020204030204" pitchFamily="34" charset="0"/>
                <a:cs typeface="Vrinda" panose="020B0502040204020203" pitchFamily="34" charset="0"/>
              </a:rPr>
              <a:t> (2022). Available at: https://www.lhw.com/hotel/The-Ritz-London-London-England (Accessed: April 11, 2023). </a:t>
            </a:r>
          </a:p>
          <a:p>
            <a:pPr marL="342900" lvl="0" indent="-342900" algn="just">
              <a:lnSpc>
                <a:spcPct val="150000"/>
              </a:lnSpc>
              <a:buFont typeface="+mj-lt"/>
              <a:buAutoNum type="arabicPeriod"/>
            </a:pPr>
            <a:r>
              <a:rPr lang="en-US" sz="1400" i="1" dirty="0">
                <a:effectLst/>
                <a:latin typeface="Times New Roman" panose="02020603050405020304" pitchFamily="18" charset="0"/>
                <a:ea typeface="Calibri" panose="020F0502020204030204" pitchFamily="34" charset="0"/>
                <a:cs typeface="Vrinda" panose="020B0502040204020203" pitchFamily="34" charset="0"/>
              </a:rPr>
              <a:t>The Ritz London: 5 Star Hotel: Luxury Hotel in London</a:t>
            </a:r>
            <a:r>
              <a:rPr lang="en-US" sz="1400" dirty="0">
                <a:effectLst/>
                <a:latin typeface="Times New Roman" panose="02020603050405020304" pitchFamily="18" charset="0"/>
                <a:ea typeface="Calibri" panose="020F0502020204030204" pitchFamily="34" charset="0"/>
                <a:cs typeface="Vrinda" panose="020B0502040204020203" pitchFamily="34" charset="0"/>
              </a:rPr>
              <a:t> (2023) </a:t>
            </a:r>
            <a:r>
              <a:rPr lang="en-US" sz="1400" i="1" dirty="0">
                <a:effectLst/>
                <a:latin typeface="Times New Roman" panose="02020603050405020304" pitchFamily="18" charset="0"/>
                <a:ea typeface="Calibri" panose="020F0502020204030204" pitchFamily="34" charset="0"/>
                <a:cs typeface="Vrinda" panose="020B0502040204020203" pitchFamily="34" charset="0"/>
              </a:rPr>
              <a:t>The Ritz Hotel London</a:t>
            </a:r>
            <a:r>
              <a:rPr lang="en-US" sz="1400" dirty="0">
                <a:effectLst/>
                <a:latin typeface="Times New Roman" panose="02020603050405020304" pitchFamily="18" charset="0"/>
                <a:ea typeface="Calibri" panose="020F0502020204030204" pitchFamily="34" charset="0"/>
                <a:cs typeface="Vrinda" panose="020B0502040204020203" pitchFamily="34" charset="0"/>
              </a:rPr>
              <a:t>. Available at: https://www.theritzlondon.com/ (Accessed: April 11, 2023). </a:t>
            </a:r>
          </a:p>
          <a:p>
            <a:pPr marL="342900" lvl="0" indent="-342900" algn="just">
              <a:lnSpc>
                <a:spcPct val="150000"/>
              </a:lnSpc>
              <a:spcAft>
                <a:spcPts val="800"/>
              </a:spcAft>
              <a:buFont typeface="+mj-lt"/>
              <a:buAutoNum type="arabicPeriod"/>
            </a:pPr>
            <a:r>
              <a:rPr lang="en-US" sz="1400" dirty="0">
                <a:effectLst/>
                <a:latin typeface="Times New Roman" panose="02020603050405020304" pitchFamily="18" charset="0"/>
                <a:ea typeface="Calibri" panose="020F0502020204030204" pitchFamily="34" charset="0"/>
                <a:cs typeface="Vrinda" panose="020B0502040204020203" pitchFamily="34" charset="0"/>
              </a:rPr>
              <a:t>“RSA annual president's event: Ritz Hotel, London” (2017) </a:t>
            </a:r>
            <a:r>
              <a:rPr lang="en-US" sz="1400" i="1" dirty="0">
                <a:effectLst/>
                <a:latin typeface="Times New Roman" panose="02020603050405020304" pitchFamily="18" charset="0"/>
                <a:ea typeface="Calibri" panose="020F0502020204030204" pitchFamily="34" charset="0"/>
                <a:cs typeface="Vrinda" panose="020B0502040204020203" pitchFamily="34" charset="0"/>
              </a:rPr>
              <a:t>Regions Magazine</a:t>
            </a:r>
            <a:r>
              <a:rPr lang="en-US" sz="1400" dirty="0">
                <a:effectLst/>
                <a:latin typeface="Times New Roman" panose="02020603050405020304" pitchFamily="18" charset="0"/>
                <a:ea typeface="Calibri" panose="020F0502020204030204" pitchFamily="34" charset="0"/>
                <a:cs typeface="Vrinda" panose="020B0502040204020203" pitchFamily="34" charset="0"/>
              </a:rPr>
              <a:t>, 280(1), pp. 35–35. Available at: https://doi.org/10.1080/13673882.2010.9668773. </a:t>
            </a:r>
          </a:p>
        </p:txBody>
      </p:sp>
    </p:spTree>
    <p:extLst>
      <p:ext uri="{BB962C8B-B14F-4D97-AF65-F5344CB8AC3E}">
        <p14:creationId xmlns:p14="http://schemas.microsoft.com/office/powerpoint/2010/main" val="2510308258"/>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65359"/>
      </a:accent1>
      <a:accent2>
        <a:srgbClr val="ED8428"/>
      </a:accent2>
      <a:accent3>
        <a:srgbClr val="E6C46D"/>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5D8C9649-FBE1-4B5B-8258-8A170F9843A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24</TotalTime>
  <Words>1493</Words>
  <Application>Microsoft Office PowerPoint</Application>
  <PresentationFormat>Widescreen</PresentationFormat>
  <Paragraphs>66</Paragraphs>
  <Slides>3</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Arial</vt:lpstr>
      <vt:lpstr>Calibri</vt:lpstr>
      <vt:lpstr>Courier New</vt:lpstr>
      <vt:lpstr>Gill Sans MT</vt:lpstr>
      <vt:lpstr>Times New Roman</vt:lpstr>
      <vt:lpstr>Wingdings 2</vt:lpstr>
      <vt:lpstr>Dividend</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Sadia Tasnim</dc:creator>
  <cp:lastModifiedBy>Silviu-Marius Tanasa (2028900)</cp:lastModifiedBy>
  <cp:revision>5</cp:revision>
  <dcterms:created xsi:type="dcterms:W3CDTF">2023-04-11T18:12:47Z</dcterms:created>
  <dcterms:modified xsi:type="dcterms:W3CDTF">2023-05-12T00:30:40Z</dcterms:modified>
</cp:coreProperties>
</file>