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77" r:id="rId1"/>
  </p:sldMasterIdLst>
  <p:notesMasterIdLst>
    <p:notesMasterId r:id="rId14"/>
  </p:notesMasterIdLst>
  <p:handoutMasterIdLst>
    <p:handoutMasterId r:id="rId15"/>
  </p:handoutMasterIdLst>
  <p:sldIdLst>
    <p:sldId id="256" r:id="rId2"/>
    <p:sldId id="261" r:id="rId3"/>
    <p:sldId id="262" r:id="rId4"/>
    <p:sldId id="272" r:id="rId5"/>
    <p:sldId id="257" r:id="rId6"/>
    <p:sldId id="258" r:id="rId7"/>
    <p:sldId id="268" r:id="rId8"/>
    <p:sldId id="263" r:id="rId9"/>
    <p:sldId id="265" r:id="rId10"/>
    <p:sldId id="270" r:id="rId11"/>
    <p:sldId id="273" r:id="rId12"/>
    <p:sldId id="25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15"/>
    <p:restoredTop sz="93216"/>
  </p:normalViewPr>
  <p:slideViewPr>
    <p:cSldViewPr snapToGrid="0" snapToObjects="1">
      <p:cViewPr>
        <p:scale>
          <a:sx n="84" d="100"/>
          <a:sy n="84" d="100"/>
        </p:scale>
        <p:origin x="624" y="-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3D51F7B-2ED5-AF42-A5F7-773FD9C699D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8EFA08-F842-1E4B-9C5B-6A857588FF7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D7B34D-E97F-6846-AC31-E318B6F113DE}" type="datetimeFigureOut">
              <a:rPr lang="en-US" smtClean="0"/>
              <a:t>11/12/18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A21E6F-6A59-EC4C-9073-912F033430E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D609EB-7B92-554D-8E58-DCC0F147167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CB10CB-75CC-784A-9B38-BE1DD9A710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9425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210B59-E95C-EB45-AB1F-4A08596CC29D}" type="datetimeFigureOut">
              <a:rPr lang="en-US" smtClean="0"/>
              <a:t>11/7/18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49FD61-6F2E-9E41-A5AE-82429745F5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250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FD61-6F2E-9E41-A5AE-82429745F5C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908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FD61-6F2E-9E41-A5AE-82429745F5C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2207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325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438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955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370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075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576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179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13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373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230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9450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90426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1450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0709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8755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689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72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177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78" r:id="rId1"/>
    <p:sldLayoutId id="2147484179" r:id="rId2"/>
    <p:sldLayoutId id="2147484180" r:id="rId3"/>
    <p:sldLayoutId id="2147484181" r:id="rId4"/>
    <p:sldLayoutId id="2147484182" r:id="rId5"/>
    <p:sldLayoutId id="2147484183" r:id="rId6"/>
    <p:sldLayoutId id="2147484184" r:id="rId7"/>
    <p:sldLayoutId id="2147484185" r:id="rId8"/>
    <p:sldLayoutId id="2147484186" r:id="rId9"/>
    <p:sldLayoutId id="2147484187" r:id="rId10"/>
    <p:sldLayoutId id="2147484188" r:id="rId11"/>
    <p:sldLayoutId id="2147484189" r:id="rId12"/>
    <p:sldLayoutId id="2147484190" r:id="rId13"/>
    <p:sldLayoutId id="2147484191" r:id="rId14"/>
    <p:sldLayoutId id="2147484192" r:id="rId15"/>
    <p:sldLayoutId id="2147484193" r:id="rId16"/>
    <p:sldLayoutId id="2147484194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213C079-6D42-514B-A673-011141F8CB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7318" y="2960687"/>
            <a:ext cx="9863137" cy="2282825"/>
          </a:xfrm>
        </p:spPr>
        <p:txBody>
          <a:bodyPr>
            <a:normAutofit/>
          </a:bodyPr>
          <a:lstStyle/>
          <a:p>
            <a:pPr algn="ctr"/>
            <a:r>
              <a:rPr lang="en-GB" altLang="ko-KR" sz="2200" dirty="0">
                <a:latin typeface="Diwan Kufi" pitchFamily="2" charset="0"/>
                <a:cs typeface="Apple Chancery" panose="03020702040506060504" pitchFamily="66" charset="-79"/>
              </a:rPr>
              <a:t>South Korean truth commission for the </a:t>
            </a:r>
            <a:r>
              <a:rPr lang="en-GB" altLang="ko-KR" sz="2200" dirty="0" err="1">
                <a:latin typeface="Diwan Kufi" pitchFamily="2" charset="0"/>
                <a:cs typeface="Apple Chancery" panose="03020702040506060504" pitchFamily="66" charset="-79"/>
              </a:rPr>
              <a:t>Jeju</a:t>
            </a:r>
            <a:r>
              <a:rPr lang="en-GB" altLang="ko-KR" sz="2200" dirty="0">
                <a:latin typeface="Diwan Kufi" pitchFamily="2" charset="0"/>
                <a:cs typeface="Apple Chancery" panose="03020702040506060504" pitchFamily="66" charset="-79"/>
              </a:rPr>
              <a:t> province </a:t>
            </a:r>
          </a:p>
          <a:p>
            <a:pPr algn="ctr"/>
            <a:r>
              <a:rPr lang="en-GB" altLang="ko-KR" sz="2200" dirty="0">
                <a:latin typeface="Diwan Kufi" pitchFamily="2" charset="0"/>
                <a:cs typeface="Apple Chancery" panose="03020702040506060504" pitchFamily="66" charset="-79"/>
              </a:rPr>
              <a:t>2000 - 2005</a:t>
            </a:r>
          </a:p>
          <a:p>
            <a:pPr algn="ctr"/>
            <a:r>
              <a:rPr lang="en-GB" altLang="ko-KR" sz="1900" dirty="0">
                <a:latin typeface="Diwan Kufi" pitchFamily="2" charset="0"/>
                <a:cs typeface="Apple Chancery" panose="03020702040506060504" pitchFamily="66" charset="-79"/>
              </a:rPr>
              <a:t>By Shelby Bovingdon </a:t>
            </a:r>
          </a:p>
          <a:p>
            <a:pPr algn="ctr"/>
            <a:r>
              <a:rPr lang="en-GB" altLang="ko-KR" sz="1900" dirty="0">
                <a:latin typeface="Diwan Kufi" pitchFamily="2" charset="0"/>
                <a:cs typeface="Apple Chancery" panose="03020702040506060504" pitchFamily="66" charset="-79"/>
              </a:rPr>
              <a:t>P151190</a:t>
            </a:r>
          </a:p>
          <a:p>
            <a:pPr algn="ctr"/>
            <a:r>
              <a:rPr lang="en-GB" altLang="ko-KR" sz="1900" dirty="0">
                <a:latin typeface="Diwan Kufi" pitchFamily="2" charset="0"/>
                <a:cs typeface="Apple Chancery" panose="03020702040506060504" pitchFamily="66" charset="-79"/>
              </a:rPr>
              <a:t>Group facilitation and restorative practices </a:t>
            </a:r>
          </a:p>
          <a:p>
            <a:endParaRPr lang="ko-KR" alt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B3FBDD-5598-1540-932B-58F550D0175F}"/>
              </a:ext>
            </a:extLst>
          </p:cNvPr>
          <p:cNvSpPr/>
          <p:nvPr/>
        </p:nvSpPr>
        <p:spPr>
          <a:xfrm>
            <a:off x="2616516" y="1409997"/>
            <a:ext cx="744474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ko-KR" altLang="en-US" sz="7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대한민국</a:t>
            </a:r>
            <a:endParaRPr lang="en-US" sz="72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82585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6F0608D-22EB-F247-BF27-ED63608F03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705" y="1659922"/>
            <a:ext cx="3644962" cy="3644962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D9CC5-A092-E14A-B718-DDE901210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7440" y="1919287"/>
            <a:ext cx="6832600" cy="4024125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To define what a truth commission is.</a:t>
            </a:r>
          </a:p>
          <a:p>
            <a:r>
              <a:rPr lang="en-US" sz="28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To talk about my chosen TC.</a:t>
            </a:r>
          </a:p>
          <a:p>
            <a:r>
              <a:rPr lang="en-US" sz="28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Investigate the effectiveness of the truth commission.</a:t>
            </a:r>
          </a:p>
          <a:p>
            <a:r>
              <a:rPr lang="en-US" sz="28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Speak about some of the possible implications and recommendations regarding my chosen TC</a:t>
            </a:r>
            <a:r>
              <a:rPr lang="en-US" sz="2800" dirty="0">
                <a:latin typeface="Diwan Kufi" pitchFamily="2" charset="0"/>
              </a:rPr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13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9F173C2-03AA-D34D-9CE0-874779402E18}"/>
              </a:ext>
            </a:extLst>
          </p:cNvPr>
          <p:cNvSpPr/>
          <p:nvPr/>
        </p:nvSpPr>
        <p:spPr>
          <a:xfrm>
            <a:off x="883920" y="2758440"/>
            <a:ext cx="10576561" cy="307776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i="1" dirty="0">
                <a:solidFill>
                  <a:srgbClr val="C00000"/>
                </a:solidFill>
                <a:latin typeface="Diwan Kufi" pitchFamily="2" charset="0"/>
              </a:rPr>
              <a:t>“Truth commission, an official body established to investigate a series of human rights  violations, war crimes, or other serious abuses that took place over many years.”</a:t>
            </a:r>
          </a:p>
          <a:p>
            <a:endParaRPr lang="en-GB" sz="2800" i="1" dirty="0">
              <a:solidFill>
                <a:srgbClr val="C00000"/>
              </a:solidFill>
              <a:latin typeface="Diwan Kufi" pitchFamily="2" charset="0"/>
            </a:endParaRPr>
          </a:p>
          <a:p>
            <a:pPr marL="457200" indent="-457200" algn="r">
              <a:buFontTx/>
              <a:buChar char="-"/>
            </a:pPr>
            <a:r>
              <a:rPr lang="en-GB" sz="2800" i="1" dirty="0">
                <a:solidFill>
                  <a:srgbClr val="C00000"/>
                </a:solidFill>
                <a:latin typeface="Diwan Kufi" pitchFamily="2" charset="0"/>
              </a:rPr>
              <a:t>Encyclopaedia Britannica (2018) </a:t>
            </a:r>
          </a:p>
          <a:p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107284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8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520A5-00B7-4547-AC36-5040A7264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5600" y="3108960"/>
            <a:ext cx="5318760" cy="1508761"/>
          </a:xfrm>
        </p:spPr>
        <p:txBody>
          <a:bodyPr/>
          <a:lstStyle/>
          <a:p>
            <a:r>
              <a:rPr lang="en-US" i="1" dirty="0">
                <a:solidFill>
                  <a:schemeClr val="bg1"/>
                </a:solidFill>
                <a:latin typeface="Diwan Kufi" pitchFamily="2" charset="0"/>
                <a:cs typeface="Apple Chancery" panose="03020702040506060504" pitchFamily="66" charset="-79"/>
              </a:rPr>
              <a:t>Why this truth commission??</a:t>
            </a:r>
          </a:p>
        </p:txBody>
      </p:sp>
    </p:spTree>
    <p:extLst>
      <p:ext uri="{BB962C8B-B14F-4D97-AF65-F5344CB8AC3E}">
        <p14:creationId xmlns:p14="http://schemas.microsoft.com/office/powerpoint/2010/main" val="2765154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1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259BA-B01A-F143-9068-6158AD19E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0000"/>
                </a:solidFill>
                <a:latin typeface="Diwan Kufi" pitchFamily="2" charset="0"/>
              </a:rPr>
              <a:t>South  Korea</a:t>
            </a:r>
            <a:br>
              <a:rPr lang="en-US" dirty="0">
                <a:latin typeface="Diwan Kufi" pitchFamily="2" charset="0"/>
              </a:rPr>
            </a:br>
            <a:r>
              <a:rPr lang="ko-KR" altLang="en-US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대한민국</a:t>
            </a:r>
            <a:br>
              <a:rPr lang="en-US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</a:br>
            <a:r>
              <a:rPr lang="en-US" dirty="0">
                <a:latin typeface="Diwan Kufi" pitchFamily="2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AE0A6-9CFE-0449-8283-C047CBD65D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325" y="2362200"/>
            <a:ext cx="5915025" cy="402412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>
                <a:latin typeface="Diwan Kufi" pitchFamily="2" charset="0"/>
              </a:rPr>
              <a:t>Also known as the Republic of Korea.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dirty="0">
                <a:latin typeface="Diwan Kufi" pitchFamily="2" charset="0"/>
              </a:rPr>
              <a:t> Located in South East Asia.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dirty="0">
                <a:latin typeface="Diwan Kufi" pitchFamily="2" charset="0"/>
              </a:rPr>
              <a:t> A population of over  40  million people.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dirty="0">
                <a:latin typeface="Diwan Kufi" pitchFamily="2" charset="0"/>
              </a:rPr>
              <a:t> Korea as a country is divided into North &amp; South since 1945.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dirty="0">
                <a:latin typeface="Diwan Kufi" pitchFamily="2" charset="0"/>
              </a:rPr>
              <a:t> Seoul is the capital city. </a:t>
            </a:r>
          </a:p>
          <a:p>
            <a:pPr marL="0" indent="0">
              <a:buClr>
                <a:srgbClr val="FF0000"/>
              </a:buClr>
              <a:buNone/>
            </a:pPr>
            <a:endParaRPr lang="en-US" dirty="0"/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endParaRPr lang="en-US" dirty="0"/>
          </a:p>
          <a:p>
            <a:pPr>
              <a:buFont typeface="Wingdings" pitchFamily="2" charset="2"/>
              <a:buChar char="Ø"/>
            </a:pPr>
            <a:endParaRPr lang="en-US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50E871-95F9-F541-AE6F-34728CA36E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2313" y="2362200"/>
            <a:ext cx="4951412" cy="29708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1F5E8F-3A43-6F4F-9F63-EF4D3EEDA047}"/>
              </a:ext>
            </a:extLst>
          </p:cNvPr>
          <p:cNvSpPr txBox="1"/>
          <p:nvPr/>
        </p:nvSpPr>
        <p:spPr>
          <a:xfrm>
            <a:off x="8662737" y="5333047"/>
            <a:ext cx="30800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Encyclopedia Britannica (2018).</a:t>
            </a:r>
          </a:p>
        </p:txBody>
      </p:sp>
    </p:spTree>
    <p:extLst>
      <p:ext uri="{BB962C8B-B14F-4D97-AF65-F5344CB8AC3E}">
        <p14:creationId xmlns:p14="http://schemas.microsoft.com/office/powerpoint/2010/main" val="3718903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1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A12E0-383E-7343-9ED3-C9D42AE90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664360"/>
            <a:ext cx="8610600" cy="1293028"/>
          </a:xfrm>
        </p:spPr>
        <p:txBody>
          <a:bodyPr>
            <a:normAutofit fontScale="90000"/>
          </a:bodyPr>
          <a:lstStyle/>
          <a:p>
            <a:r>
              <a:rPr lang="en-GB" altLang="ko-KR" dirty="0">
                <a:solidFill>
                  <a:srgbClr val="FF0000"/>
                </a:solidFill>
                <a:latin typeface="Diwan Kufi" pitchFamily="2" charset="0"/>
              </a:rPr>
              <a:t>Time   Line</a:t>
            </a:r>
            <a:br>
              <a:rPr lang="en-GB" altLang="ko-KR" dirty="0"/>
            </a:br>
            <a:r>
              <a:rPr lang="ko-KR" altLang="en-US" dirty="0"/>
              <a:t>
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1909B-F5BD-D841-AD04-62647B428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634039"/>
            <a:ext cx="10820400" cy="4766761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sz="3600" dirty="0">
                <a:latin typeface="Diwan Kufi" pitchFamily="2" charset="0"/>
              </a:rPr>
              <a:t>1945 - End of world war 2 which resulted in the end of Japanese colonization.</a:t>
            </a:r>
            <a:endParaRPr lang="en-US" sz="3600" dirty="0">
              <a:solidFill>
                <a:srgbClr val="FF0000"/>
              </a:solidFill>
              <a:latin typeface="Diwan Kufi" pitchFamily="2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1948 –The Republic of Korea is born (known also as South Korea).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1950 - Republic of Korea claim independence.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1950 - North Korea invades the South, Civil War begins.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1953 – Armistice.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1961– General Park Chung- Lee steps into power, beginning of a military government. (Suspicious deaths began to occur).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1981- The end of martial law.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1986 – Presidential elections brought into practice.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1991 – Korea joins the UN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1998 – The sunshine policy is brought in. </a:t>
            </a:r>
          </a:p>
          <a:p>
            <a:pPr marL="0" indent="0" algn="r">
              <a:buClr>
                <a:srgbClr val="FF0000"/>
              </a:buClr>
              <a:buNone/>
            </a:pPr>
            <a:endParaRPr lang="en-US" sz="1400" dirty="0">
              <a:latin typeface="Diwan Kufi" pitchFamily="2" charset="0"/>
            </a:endParaRPr>
          </a:p>
          <a:p>
            <a:pPr marL="0" indent="0" algn="r">
              <a:buClr>
                <a:srgbClr val="FF0000"/>
              </a:buClr>
              <a:buNone/>
            </a:pPr>
            <a:r>
              <a:rPr lang="en-US" sz="2000" dirty="0">
                <a:latin typeface="Diwan Kufi" pitchFamily="2" charset="0"/>
              </a:rPr>
              <a:t>BBC (2018).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endParaRPr lang="en-US" dirty="0"/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endParaRPr lang="en-US" dirty="0"/>
          </a:p>
          <a:p>
            <a:pPr>
              <a:buFont typeface="Wingdings" pitchFamily="2" charset="2"/>
              <a:buChar char="Ø"/>
            </a:pP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F3B32FF-2A43-EF41-9E1B-45671BAC813B}"/>
              </a:ext>
            </a:extLst>
          </p:cNvPr>
          <p:cNvSpPr/>
          <p:nvPr/>
        </p:nvSpPr>
        <p:spPr>
          <a:xfrm>
            <a:off x="9332694" y="987708"/>
            <a:ext cx="228780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ko-KR" altLang="en-US" sz="3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타임 라인 </a:t>
            </a:r>
            <a:endParaRPr lang="en-US" sz="36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7926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2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BC5911-8E15-0346-868B-4D74BF4F89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658" r="17464" b="-2"/>
          <a:stretch/>
        </p:blipFill>
        <p:spPr>
          <a:xfrm>
            <a:off x="5349607" y="746125"/>
            <a:ext cx="3314451" cy="3358380"/>
          </a:xfrm>
          <a:prstGeom prst="rect">
            <a:avLst/>
          </a:prstGeom>
        </p:spPr>
      </p:pic>
      <p:pic>
        <p:nvPicPr>
          <p:cNvPr id="41" name="Content Placeholder 4">
            <a:extLst>
              <a:ext uri="{FF2B5EF4-FFF2-40B4-BE49-F238E27FC236}">
                <a16:creationId xmlns:a16="http://schemas.microsoft.com/office/drawing/2014/main" id="{C2513C3A-2BAD-EA4B-9692-B5CA6783B4D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566" r="22227" b="3"/>
          <a:stretch/>
        </p:blipFill>
        <p:spPr>
          <a:xfrm>
            <a:off x="8810817" y="2822889"/>
            <a:ext cx="2695383" cy="3532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0DD601-A1B8-BD4A-AEDC-8410EE5F7B88}"/>
              </a:ext>
            </a:extLst>
          </p:cNvPr>
          <p:cNvSpPr txBox="1"/>
          <p:nvPr/>
        </p:nvSpPr>
        <p:spPr>
          <a:xfrm>
            <a:off x="6766318" y="4995360"/>
            <a:ext cx="16918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South Korea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5BDC1-DFD7-C84F-93F6-EAAF697FF3D7}"/>
              </a:ext>
            </a:extLst>
          </p:cNvPr>
          <p:cNvSpPr txBox="1"/>
          <p:nvPr/>
        </p:nvSpPr>
        <p:spPr>
          <a:xfrm>
            <a:off x="9293912" y="1659529"/>
            <a:ext cx="1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Jeju Island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E9CC414-2FEE-7847-BD3D-9D72AC8F3E07}"/>
              </a:ext>
            </a:extLst>
          </p:cNvPr>
          <p:cNvCxnSpPr/>
          <p:nvPr/>
        </p:nvCxnSpPr>
        <p:spPr>
          <a:xfrm flipH="1">
            <a:off x="9043988" y="2187575"/>
            <a:ext cx="92143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6F364E3-1D07-A544-BB63-E7EA806B40DD}"/>
              </a:ext>
            </a:extLst>
          </p:cNvPr>
          <p:cNvCxnSpPr/>
          <p:nvPr/>
        </p:nvCxnSpPr>
        <p:spPr>
          <a:xfrm>
            <a:off x="7200900" y="5481252"/>
            <a:ext cx="12573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95207E7-63A1-C846-A00F-417C07B09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414" y="1659530"/>
            <a:ext cx="4995469" cy="4941610"/>
          </a:xfrm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The island of Jeju is the only self governing province of South Korea and is situated between China, Japan and the South Korean mainland(New world Encyclopedia, 2018).  </a:t>
            </a:r>
          </a:p>
          <a:p>
            <a:pPr marL="0" indent="0">
              <a:buNone/>
            </a:pPr>
            <a:endParaRPr lang="en-US" sz="2400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Between 1948 and 1954 an uprising occurred on the island of </a:t>
            </a:r>
            <a:r>
              <a:rPr lang="en-US" sz="2400" dirty="0" err="1">
                <a:latin typeface="Apple Chancery" panose="03020702040506060504" pitchFamily="66" charset="-79"/>
                <a:cs typeface="Apple Chancery" panose="03020702040506060504" pitchFamily="66" charset="-79"/>
              </a:rPr>
              <a:t>JeJu</a:t>
            </a:r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against the government. </a:t>
            </a:r>
          </a:p>
          <a:p>
            <a:pPr marL="0" indent="0">
              <a:buNone/>
            </a:pPr>
            <a:endParaRPr lang="en-US" sz="2400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This uprising resulted in 15,000 known deaths (Hunjoon </a:t>
            </a:r>
            <a:r>
              <a:rPr lang="en-US" sz="2400" dirty="0" err="1">
                <a:latin typeface="Apple Chancery" panose="03020702040506060504" pitchFamily="66" charset="-79"/>
                <a:cs typeface="Apple Chancery" panose="03020702040506060504" pitchFamily="66" charset="-79"/>
              </a:rPr>
              <a:t>kum</a:t>
            </a:r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, 2009).</a:t>
            </a: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96517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D42F0FF-18F5-C448-8B55-1F65216260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87" t="26389" r="32118" b="21667"/>
          <a:stretch/>
        </p:blipFill>
        <p:spPr>
          <a:xfrm>
            <a:off x="0" y="4235047"/>
            <a:ext cx="4095734" cy="2622953"/>
          </a:xfrm>
          <a:prstGeom prst="rect">
            <a:avLst/>
          </a:prstGeom>
        </p:spPr>
      </p:pic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CB560087-AE2F-5B4A-84FD-6BA84DB4AF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0117" t="15542" r="18936" b="20079"/>
          <a:stretch/>
        </p:blipFill>
        <p:spPr>
          <a:xfrm>
            <a:off x="8018433" y="2"/>
            <a:ext cx="4213284" cy="2598069"/>
          </a:xfr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4310207-EDF8-6D47-BD09-6E33884126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139" t="15279" r="14063" b="15833"/>
          <a:stretch/>
        </p:blipFill>
        <p:spPr>
          <a:xfrm>
            <a:off x="4137265" y="2"/>
            <a:ext cx="4056876" cy="259806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2A2B30A-B63A-C341-8BA1-2CC4BE16DF6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508" t="14445" r="15277" b="18055"/>
          <a:stretch/>
        </p:blipFill>
        <p:spPr>
          <a:xfrm>
            <a:off x="8153400" y="4235046"/>
            <a:ext cx="4038600" cy="262295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C3AB486-CA2C-A642-B4E1-E30CE7FEE34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306" t="17778" r="15278" b="15747"/>
          <a:stretch/>
        </p:blipFill>
        <p:spPr>
          <a:xfrm>
            <a:off x="4143375" y="4235047"/>
            <a:ext cx="4095734" cy="2622953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A862EA1B-7677-9D4D-95A0-4DD843D28D2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5626" t="18056" r="18576" b="15833"/>
          <a:stretch/>
        </p:blipFill>
        <p:spPr>
          <a:xfrm>
            <a:off x="0" y="0"/>
            <a:ext cx="4137265" cy="2598071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A05C9C48-71C7-C14A-83AD-3104C65CA598}"/>
              </a:ext>
            </a:extLst>
          </p:cNvPr>
          <p:cNvSpPr txBox="1"/>
          <p:nvPr/>
        </p:nvSpPr>
        <p:spPr>
          <a:xfrm>
            <a:off x="4838684" y="3173217"/>
            <a:ext cx="80962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Jeju island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8F9A828-18A4-C74E-A377-3C4AB3133B40}"/>
              </a:ext>
            </a:extLst>
          </p:cNvPr>
          <p:cNvSpPr txBox="1"/>
          <p:nvPr/>
        </p:nvSpPr>
        <p:spPr>
          <a:xfrm>
            <a:off x="0" y="3881103"/>
            <a:ext cx="45315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solidFill>
                  <a:schemeClr val="bg1"/>
                </a:solidFill>
              </a:rPr>
              <a:t>Jeju 4.3 Peace Foundation (2003)</a:t>
            </a:r>
            <a:endParaRPr lang="en-US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450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F56E54D-CF4D-0540-925E-EBA044C172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  <a:extLst/>
          </a:blip>
          <a:srcRect t="15730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4DB338-4F75-6049-B7DC-2F136368E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>
                <a:latin typeface="Diwan Kufi" pitchFamily="2" charset="0"/>
              </a:rPr>
              <a:t>Recommendations;</a:t>
            </a:r>
            <a:br>
              <a:rPr lang="en-US" sz="2800"/>
            </a:br>
            <a:r>
              <a:rPr lang="ko-KR" altLang="en-US" sz="2800"/>
              <a:t>권장 사항</a:t>
            </a:r>
            <a:br>
              <a:rPr lang="en-US" sz="2800"/>
            </a:br>
            <a:r>
              <a:rPr lang="en-US" sz="280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674E4-BFAD-2041-9BFC-400984E23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3467101"/>
            <a:ext cx="10820400" cy="4024125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A  report</a:t>
            </a:r>
          </a:p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An apology</a:t>
            </a:r>
          </a:p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A  memorial park</a:t>
            </a:r>
          </a:p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A  memorial day</a:t>
            </a:r>
          </a:p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Excavation and discovery of mass graves </a:t>
            </a:r>
          </a:p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Provide support and resources to the families </a:t>
            </a:r>
          </a:p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Funding for further investigations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151003-1B36-8A47-95EB-0282533603B3}"/>
              </a:ext>
            </a:extLst>
          </p:cNvPr>
          <p:cNvSpPr txBox="1"/>
          <p:nvPr/>
        </p:nvSpPr>
        <p:spPr>
          <a:xfrm>
            <a:off x="10287002" y="6211669"/>
            <a:ext cx="3314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Middle Eastern institute(2018)</a:t>
            </a:r>
          </a:p>
        </p:txBody>
      </p:sp>
    </p:spTree>
    <p:extLst>
      <p:ext uri="{BB962C8B-B14F-4D97-AF65-F5344CB8AC3E}">
        <p14:creationId xmlns:p14="http://schemas.microsoft.com/office/powerpoint/2010/main" val="25222730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2AA9DEF-6352-9F4C-B414-DB58C3B7237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0000"/>
          </a:blip>
          <a:srcRect t="308" b="15422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25774A-7872-CF4D-9E96-E2B406661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6600" y="650073"/>
            <a:ext cx="8610600" cy="1293028"/>
          </a:xfrm>
        </p:spPr>
        <p:txBody>
          <a:bodyPr>
            <a:normAutofit fontScale="90000"/>
          </a:bodyPr>
          <a:lstStyle/>
          <a:p>
            <a:r>
              <a:rPr lang="en-GB" altLang="ko-KR" dirty="0">
                <a:latin typeface="Diwan Kufi" pitchFamily="2" charset="0"/>
              </a:rPr>
              <a:t>Points  to  consider</a:t>
            </a:r>
            <a:br>
              <a:rPr lang="en-GB" altLang="ko-KR" dirty="0">
                <a:latin typeface="Diwan Kufi" pitchFamily="2" charset="0"/>
              </a:rPr>
            </a:br>
            <a:r>
              <a:rPr lang="ko-KR" altLang="en-US" dirty="0">
                <a:latin typeface="Diwan Kufi" pitchFamily="2" charset="0"/>
              </a:rPr>
              <a:t>고려할 점 </a:t>
            </a:r>
            <a:br>
              <a:rPr lang="en-GB" altLang="ko-KR" dirty="0">
                <a:latin typeface="Diwan Kufi" pitchFamily="2" charset="0"/>
              </a:rPr>
            </a:br>
            <a:endParaRPr lang="en-US" dirty="0">
              <a:latin typeface="Diwan Kufi" pitchFamily="2" charset="0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2AD261D-F78F-4117-A84A-95A8C0B0D6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140" y="2276477"/>
            <a:ext cx="10725160" cy="4914899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Diwan Kufi" pitchFamily="2" charset="0"/>
              </a:rPr>
              <a:t>It took 50 years to establish a truth commission. </a:t>
            </a:r>
          </a:p>
          <a:p>
            <a:r>
              <a:rPr lang="en-US" sz="2400" dirty="0">
                <a:latin typeface="Diwan Kufi" pitchFamily="2" charset="0"/>
              </a:rPr>
              <a:t>Lots of the evidence could have been covered up.</a:t>
            </a:r>
          </a:p>
          <a:p>
            <a:r>
              <a:rPr lang="en-US" sz="2400" dirty="0">
                <a:latin typeface="Diwan Kufi" pitchFamily="2" charset="0"/>
              </a:rPr>
              <a:t>Trust between the residents of Jeju and the government is broken.</a:t>
            </a:r>
          </a:p>
          <a:p>
            <a:r>
              <a:rPr lang="en-US" sz="2400" dirty="0">
                <a:latin typeface="Diwan Kufi" pitchFamily="2" charset="0"/>
              </a:rPr>
              <a:t>No real justice for the victims.</a:t>
            </a:r>
          </a:p>
          <a:p>
            <a:r>
              <a:rPr lang="en-US" sz="2400" dirty="0">
                <a:latin typeface="Diwan Kufi" pitchFamily="2" charset="0"/>
              </a:rPr>
              <a:t>Lots of the facts still aren’t known. </a:t>
            </a:r>
          </a:p>
          <a:p>
            <a:r>
              <a:rPr lang="en-US" sz="2400" dirty="0">
                <a:latin typeface="Diwan Kufi" pitchFamily="2" charset="0"/>
              </a:rPr>
              <a:t>Not enough awareness about the event.</a:t>
            </a:r>
          </a:p>
          <a:p>
            <a:r>
              <a:rPr lang="en-US" sz="2400" dirty="0">
                <a:latin typeface="Diwan Kufi" pitchFamily="2" charset="0"/>
              </a:rPr>
              <a:t>Too little too late</a:t>
            </a:r>
            <a:r>
              <a:rPr lang="en-US" sz="1800" dirty="0">
                <a:latin typeface="Diwan Kufi" pitchFamily="2" charset="0"/>
              </a:rPr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C875AD-D8FB-084E-8627-6834CFFEE967}"/>
              </a:ext>
            </a:extLst>
          </p:cNvPr>
          <p:cNvSpPr txBox="1"/>
          <p:nvPr/>
        </p:nvSpPr>
        <p:spPr>
          <a:xfrm>
            <a:off x="9018240" y="6055192"/>
            <a:ext cx="3611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Jeju 4.3 Peace Foundation (2003)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072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CD6A26C-F112-1B43-A52A-211904DA2FC8}"/>
              </a:ext>
            </a:extLst>
          </p:cNvPr>
          <p:cNvSpPr/>
          <p:nvPr/>
        </p:nvSpPr>
        <p:spPr>
          <a:xfrm>
            <a:off x="2139631" y="2967335"/>
            <a:ext cx="791274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pple Chancery" panose="03020702040506060504" pitchFamily="66" charset="-79"/>
                <a:cs typeface="Apple Chancery" panose="03020702040506060504" pitchFamily="66" charset="-79"/>
              </a:rPr>
              <a:t>Thanks for listening.. </a:t>
            </a:r>
          </a:p>
        </p:txBody>
      </p:sp>
    </p:spTree>
    <p:extLst>
      <p:ext uri="{BB962C8B-B14F-4D97-AF65-F5344CB8AC3E}">
        <p14:creationId xmlns:p14="http://schemas.microsoft.com/office/powerpoint/2010/main" val="1026342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1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9477E-03C9-734F-B7A7-B1DA01CF7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References;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E1EA6-6B37-1D49-8AA6-D74C9EEA0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8800"/>
            <a:ext cx="10820400" cy="402412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en-US" sz="1100" dirty="0"/>
              <a:t>BBC (2018) South Kora Time Line. Available at: https://www.bbc.co.uk/news/world-asia-pacific-15292674 (Accessed: 2</a:t>
            </a:r>
            <a:r>
              <a:rPr lang="en-US" sz="1100" baseline="30000" dirty="0"/>
              <a:t>nd</a:t>
            </a:r>
            <a:r>
              <a:rPr lang="en-US" sz="1100" dirty="0"/>
              <a:t> November 2018).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Encyclopedia Britannica (2018) Korea, South. [Online] Available from: https://www.britannica.com/topic/flag-of-South-Korea/media/1355342/61355 (Accessed: 9th November 2018).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New World Encyclopedia (2018)</a:t>
            </a:r>
            <a:r>
              <a:rPr lang="en-US" sz="1100" i="1" dirty="0"/>
              <a:t>Jeju – do</a:t>
            </a:r>
            <a:r>
              <a:rPr lang="en-US" sz="1100" dirty="0"/>
              <a:t>. Available at: http://www.newworldencyclopedia.org/entry/Jeju-do  (Accessed: 9</a:t>
            </a:r>
            <a:r>
              <a:rPr lang="en-US" sz="1100" baseline="30000" dirty="0"/>
              <a:t>th</a:t>
            </a:r>
            <a:r>
              <a:rPr lang="en-US" sz="1100" dirty="0"/>
              <a:t> November 2018).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Hayner, P.B.(2018)</a:t>
            </a:r>
            <a:r>
              <a:rPr lang="en-US" sz="1100" i="1" dirty="0"/>
              <a:t>Truth Commission. </a:t>
            </a:r>
            <a:r>
              <a:rPr lang="en-US" sz="1100" dirty="0"/>
              <a:t>Available at: https://www.britannica.com/topic/truth-commission (Accessed: 7</a:t>
            </a:r>
            <a:r>
              <a:rPr lang="en-US" sz="1100" baseline="30000" dirty="0"/>
              <a:t>th</a:t>
            </a:r>
            <a:r>
              <a:rPr lang="en-US" sz="1100" dirty="0"/>
              <a:t> November 2018).</a:t>
            </a:r>
          </a:p>
          <a:p>
            <a:pPr>
              <a:buFont typeface="Wingdings" pitchFamily="2" charset="2"/>
              <a:buChar char="v"/>
            </a:pPr>
            <a:r>
              <a:rPr lang="en-GB" sz="1100" dirty="0"/>
              <a:t>Hayner, P.B. (2011) </a:t>
            </a:r>
            <a:r>
              <a:rPr lang="en-GB" sz="1100" i="1" dirty="0"/>
              <a:t>Unspeakable Truths: Transitional Justice and the Challenge of Truth Commissions.</a:t>
            </a:r>
            <a:r>
              <a:rPr lang="en-GB" sz="1100" dirty="0"/>
              <a:t> 2</a:t>
            </a:r>
            <a:r>
              <a:rPr lang="en-GB" sz="1100" baseline="30000" dirty="0"/>
              <a:t>nd</a:t>
            </a:r>
            <a:r>
              <a:rPr lang="en-GB" sz="1100" dirty="0"/>
              <a:t> ed. Abingdon, Oxon: Routledge</a:t>
            </a:r>
            <a:r>
              <a:rPr lang="en-GB" sz="1100" b="1" dirty="0"/>
              <a:t>.</a:t>
            </a:r>
            <a:endParaRPr lang="en-US" sz="1100" i="1" dirty="0"/>
          </a:p>
          <a:p>
            <a:pPr>
              <a:buFont typeface="Wingdings" pitchFamily="2" charset="2"/>
              <a:buChar char="v"/>
            </a:pPr>
            <a:r>
              <a:rPr lang="en-US" sz="1100" dirty="0"/>
              <a:t>Hunjoon Kum (2009)Seeking truth after 50 years: The national committee for investigation of the truth about Jeju. International journal of transitional justice. Vol.3, iss,3 . Pp.406-423.</a:t>
            </a:r>
          </a:p>
          <a:p>
            <a:pPr>
              <a:buFont typeface="Wingdings" pitchFamily="2" charset="2"/>
              <a:buChar char="v"/>
            </a:pPr>
            <a:r>
              <a:rPr lang="en-US" sz="1100" i="1" dirty="0"/>
              <a:t>Jeju 4.3 Peace Foundation (2003) The Jeju 4.3 incident investigation Report. Available at: http://www.jeju43peace.or.kr/report_eng.pdf (Accessed: 10</a:t>
            </a:r>
            <a:r>
              <a:rPr lang="en-US" sz="1100" i="1" baseline="30000" dirty="0"/>
              <a:t>th</a:t>
            </a:r>
            <a:r>
              <a:rPr lang="en-US" sz="1100" i="1" dirty="0"/>
              <a:t> November 2018).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Kent Collins law (2018) criminal offenses. [online] Available from:http://www.kentcollinslaw.com/13-questions-criminal-records-background-checks/ (Accessed: 4</a:t>
            </a:r>
            <a:r>
              <a:rPr lang="en-US" sz="1100" baseline="30000" dirty="0"/>
              <a:t>th</a:t>
            </a:r>
            <a:r>
              <a:rPr lang="en-US" sz="1100" dirty="0"/>
              <a:t> November 2018).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Korean tourism organization (No date) Jeju 4.3 Peace park. [online] Available from: http://english.visitkorea.or.kr/enu/ATR/SI_EN_3_1_1_1.jsp?cid=2012011(Accessed: 6</a:t>
            </a:r>
            <a:r>
              <a:rPr lang="en-US" sz="1100" baseline="30000" dirty="0"/>
              <a:t>th</a:t>
            </a:r>
            <a:r>
              <a:rPr lang="en-US" sz="1100" dirty="0"/>
              <a:t> November 2018).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Kuk cho. (2007) Transitional justice in Korea: legally coping with past wrongs after democratization. Available at: https://digital.law.washington.edu/dspace-law/bitstream/handle/1773.1/582/16PacRimLPolyJ579.pdf?sequence=1 (Accessed: 6</a:t>
            </a:r>
            <a:r>
              <a:rPr lang="en-US" sz="1100" baseline="30000" dirty="0"/>
              <a:t>th</a:t>
            </a:r>
            <a:r>
              <a:rPr lang="en-US" sz="1100" dirty="0"/>
              <a:t> November 2018). 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Middle Eastern institute(2018) </a:t>
            </a:r>
            <a:r>
              <a:rPr lang="en-US" sz="1100" i="1" dirty="0"/>
              <a:t>Truth commission in South Korea; lessons learnt. Available at: http://www.mei.edu/publications/truth-commissions-south-korea-lessons-learnt </a:t>
            </a:r>
            <a:r>
              <a:rPr lang="en-US" sz="1100" dirty="0"/>
              <a:t>(Accessed: 6</a:t>
            </a:r>
            <a:r>
              <a:rPr lang="en-US" sz="1100" baseline="30000" dirty="0"/>
              <a:t>th</a:t>
            </a:r>
            <a:r>
              <a:rPr lang="en-US" sz="1100" dirty="0"/>
              <a:t> November 2018).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Olsen, T. D.,et al.(2010) when truth commissions improve human rights. International journal of transitional justice. Vol.4,iss.pp. 457-476. </a:t>
            </a:r>
          </a:p>
        </p:txBody>
      </p:sp>
    </p:spTree>
    <p:extLst>
      <p:ext uri="{BB962C8B-B14F-4D97-AF65-F5344CB8AC3E}">
        <p14:creationId xmlns:p14="http://schemas.microsoft.com/office/powerpoint/2010/main" val="45158935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{9579141D-0CE1-2845-85B5-88A373444B1A}tf10001120</Template>
  <TotalTime>19952</TotalTime>
  <Words>580</Words>
  <Application>Microsoft Macintosh PowerPoint</Application>
  <PresentationFormat>Widescreen</PresentationFormat>
  <Paragraphs>81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맑은 고딕</vt:lpstr>
      <vt:lpstr>Apple Chancery</vt:lpstr>
      <vt:lpstr>Arial</vt:lpstr>
      <vt:lpstr>Calibri</vt:lpstr>
      <vt:lpstr>Century Gothic</vt:lpstr>
      <vt:lpstr>Diwan Kufi</vt:lpstr>
      <vt:lpstr>Wingdings</vt:lpstr>
      <vt:lpstr>Vapor Trail</vt:lpstr>
      <vt:lpstr>PowerPoint Presentation</vt:lpstr>
      <vt:lpstr>PowerPoint Presentation</vt:lpstr>
      <vt:lpstr>PowerPoint Presentation</vt:lpstr>
      <vt:lpstr>Why this truth commission??</vt:lpstr>
      <vt:lpstr>South  Korea 대한민국  </vt:lpstr>
      <vt:lpstr>Time   Line 
</vt:lpstr>
      <vt:lpstr>PowerPoint Presentation</vt:lpstr>
      <vt:lpstr>PowerPoint Presentation</vt:lpstr>
      <vt:lpstr>Recommendations; 권장 사항  </vt:lpstr>
      <vt:lpstr>Points  to  consider 고려할 점  </vt:lpstr>
      <vt:lpstr>PowerPoint Presentation</vt:lpstr>
      <vt:lpstr>References; 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대한민국</dc:title>
  <dc:creator>Microsoft Office User</dc:creator>
  <cp:lastModifiedBy>Microsoft Office User</cp:lastModifiedBy>
  <cp:revision>42</cp:revision>
  <cp:lastPrinted>2018-11-12T10:36:53Z</cp:lastPrinted>
  <dcterms:created xsi:type="dcterms:W3CDTF">2018-10-29T14:10:12Z</dcterms:created>
  <dcterms:modified xsi:type="dcterms:W3CDTF">2018-11-12T10:42:28Z</dcterms:modified>
</cp:coreProperties>
</file>